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75" r:id="rId8"/>
    <p:sldId id="272" r:id="rId9"/>
    <p:sldId id="273" r:id="rId10"/>
    <p:sldId id="263" r:id="rId11"/>
    <p:sldId id="267" r:id="rId12"/>
    <p:sldId id="268" r:id="rId13"/>
    <p:sldId id="269" r:id="rId14"/>
    <p:sldId id="270" r:id="rId15"/>
    <p:sldId id="271" r:id="rId16"/>
    <p:sldId id="274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3035" y="1901229"/>
            <a:ext cx="5251087" cy="350369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AIR BORN PATHOGEN.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   FUNGAL 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  BACTERIAL 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   VIRAL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71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21" y="178050"/>
            <a:ext cx="8915400" cy="507295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microscope is regularly aligned and calibrated. Lacto-cotton blue, distilled 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sterilewater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sometimes, stain was used to prepare the microscopic slides.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Taxonomic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especiallymonographs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peer-reviewed publications, were used to guide fungal identifications.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wereidentified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taxonomic level (e.g., genus or species) requested by the client or to 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characteristicgroup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yeasts, sterile mycelium), as allowed by the morphological characteristics present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culture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Fungal identification to species level is highly complicated and requires education,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experienceand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taxonomic references. Identification characteristics vary greatly according to genus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Isolation,culture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identification methods in selected reliable references are followed, including those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(2002) for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Pitt (2000) for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9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341" y="190123"/>
            <a:ext cx="10092271" cy="60115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Air samples</a:t>
            </a:r>
            <a:r>
              <a:rPr lang="en-US" dirty="0"/>
              <a:t> </a:t>
            </a:r>
          </a:p>
          <a:p>
            <a:r>
              <a:rPr lang="en-US" dirty="0"/>
              <a:t> Air sampling, for example, using Anderson N6 sampler, has the advantage of </a:t>
            </a:r>
            <a:r>
              <a:rPr lang="en-US" dirty="0" err="1" smtClean="0"/>
              <a:t>providingvolumetric</a:t>
            </a:r>
            <a:r>
              <a:rPr lang="en-US" dirty="0" smtClean="0"/>
              <a:t> </a:t>
            </a:r>
            <a:r>
              <a:rPr lang="en-US" dirty="0"/>
              <a:t>data.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Petri dish containing culture medium was used to capture aerosols, biological or </a:t>
            </a:r>
            <a:r>
              <a:rPr lang="en-US" dirty="0" err="1"/>
              <a:t>nonbiological</a:t>
            </a:r>
            <a:r>
              <a:rPr lang="en-US" dirty="0"/>
              <a:t>, as a measured volume of air is pulled 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Petri dish with the sample was then </a:t>
            </a:r>
            <a:r>
              <a:rPr lang="en-US" dirty="0" smtClean="0"/>
              <a:t>incubated after </a:t>
            </a:r>
            <a:r>
              <a:rPr lang="en-US" dirty="0"/>
              <a:t>received by the laboratory. Fungal spores and </a:t>
            </a:r>
            <a:r>
              <a:rPr lang="en-US" dirty="0" err="1"/>
              <a:t>hyphal</a:t>
            </a:r>
            <a:r>
              <a:rPr lang="en-US" dirty="0"/>
              <a:t> fragments (together called </a:t>
            </a:r>
            <a:r>
              <a:rPr lang="en-US" dirty="0" err="1"/>
              <a:t>propagules</a:t>
            </a:r>
            <a:r>
              <a:rPr lang="en-US" dirty="0"/>
              <a:t>) </a:t>
            </a:r>
            <a:r>
              <a:rPr lang="en-US" dirty="0" smtClean="0"/>
              <a:t>that germinated </a:t>
            </a:r>
            <a:r>
              <a:rPr lang="en-US" dirty="0"/>
              <a:t>and grew on the culture medium were identified and counted as CFU (=Colony </a:t>
            </a:r>
            <a:r>
              <a:rPr lang="en-US" dirty="0" err="1" smtClean="0"/>
              <a:t>FormingUnits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/>
              <a:t>By factoring in the air volume sample, this sampling analysis generated quantitative data </a:t>
            </a:r>
            <a:r>
              <a:rPr lang="en-US" dirty="0" err="1" smtClean="0"/>
              <a:t>onviable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culturable</a:t>
            </a:r>
            <a:r>
              <a:rPr lang="en-US" dirty="0"/>
              <a:t> fungi. Laboratory Limit of Detection (LOD) is determined to be one CFU. </a:t>
            </a:r>
          </a:p>
        </p:txBody>
      </p:sp>
    </p:spTree>
    <p:extLst>
      <p:ext uri="{BB962C8B-B14F-4D97-AF65-F5344CB8AC3E}">
        <p14:creationId xmlns:p14="http://schemas.microsoft.com/office/powerpoint/2010/main" val="135728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69956"/>
            <a:ext cx="8915400" cy="5241266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Culture media and growth condition</a:t>
            </a:r>
          </a:p>
          <a:p>
            <a:r>
              <a:rPr lang="en-US" dirty="0"/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media, MEA and DG18, were used routinely, and if necessary, a third media such as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cellulose agar was also used to bring out certain fungi. Malt extract agar (MEA) is a wide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spectrummedium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recovering many fungi,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Dichloran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glycerol agar (DG18) is for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xerophilic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saprotrophic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fungi,and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cellulose agar is for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cellulotic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fungi, such as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Stachybotrys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Another medium, CYA, may be used for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species as specified in standard reference methods.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Fungal cultures were normally incubated at 25°C and for 7 days before identification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wereattempted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incubation temperature (35°C) may be adapted to aid identification of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thermophilic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fumigatus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Longer incubation time is needed to induce fungal sporulation or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subculturing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performed. </a:t>
            </a:r>
          </a:p>
        </p:txBody>
      </p:sp>
    </p:spTree>
    <p:extLst>
      <p:ext uri="{BB962C8B-B14F-4D97-AF65-F5344CB8AC3E}">
        <p14:creationId xmlns:p14="http://schemas.microsoft.com/office/powerpoint/2010/main" val="420161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989" y="178051"/>
            <a:ext cx="8915400" cy="6168428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Samples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Bulk, Culture (e.g., contact plate), Dust, Swab (Method ID: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Aemtek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AF104)Surface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is primarily used to detect mold growth or confirm the existence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mold colonies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sampling site. Surface sampling is also occasionally used to obtain spore distribution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if mold is growing indoors, but in a different site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initial check was performed to evaluate the condition of the sample and to determine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recovery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strategies. Direct plating was performed for samples with low count in addition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serial dilution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plating.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dilution method was used to obtain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propagule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suspension series after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samplewas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washed thoroughly with sterile and distilled water.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volume from each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propagulesuspension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poured and spread onto a pre-selected culture medium and subsequently incubated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obtain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fungal colonies suitable for identification.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optimal number of countable colonies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selected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further analysis. Sample weight or area sampled, concentration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propagule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suspension,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number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CFU were used to calculate final concentration of CFU. </a:t>
            </a:r>
          </a:p>
        </p:txBody>
      </p:sp>
    </p:spTree>
    <p:extLst>
      <p:ext uri="{BB962C8B-B14F-4D97-AF65-F5344CB8AC3E}">
        <p14:creationId xmlns:p14="http://schemas.microsoft.com/office/powerpoint/2010/main" val="1945966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715" y="974757"/>
            <a:ext cx="8915400" cy="5308348"/>
          </a:xfrm>
        </p:spPr>
        <p:txBody>
          <a:bodyPr/>
          <a:lstStyle/>
          <a:p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Culturable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fungi on surface samples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primary purpose of surface sampling is to detect mold growth at the sampling site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nearby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interpreting report, one should pay attention the presence of unusually large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number,or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moisture indicator fungi, such 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Chaetomium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Memnoniella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Stachybotrys,Ulocladium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air samples, fungi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 only detects fungi that grow on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culture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and growth conditions, such it is highly possible that underestimation occurs. </a:t>
            </a:r>
          </a:p>
        </p:txBody>
      </p:sp>
    </p:spTree>
    <p:extLst>
      <p:ext uri="{BB962C8B-B14F-4D97-AF65-F5344CB8AC3E}">
        <p14:creationId xmlns:p14="http://schemas.microsoft.com/office/powerpoint/2010/main" val="1378211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853" y="1146771"/>
            <a:ext cx="10354147" cy="5263081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Viable, </a:t>
            </a:r>
            <a:r>
              <a:rPr lang="en-US" u="sng" dirty="0" err="1">
                <a:solidFill>
                  <a:srgbClr val="FF0000"/>
                </a:solidFill>
              </a:rPr>
              <a:t>culturable</a:t>
            </a:r>
            <a:r>
              <a:rPr lang="en-US" u="sng" dirty="0">
                <a:solidFill>
                  <a:srgbClr val="FF0000"/>
                </a:solidFill>
              </a:rPr>
              <a:t>, and total fungi</a:t>
            </a:r>
          </a:p>
          <a:p>
            <a:r>
              <a:rPr lang="en-US" dirty="0"/>
              <a:t>Viable and </a:t>
            </a:r>
            <a:r>
              <a:rPr lang="en-US" dirty="0" err="1"/>
              <a:t>culturable</a:t>
            </a:r>
            <a:r>
              <a:rPr lang="en-US" dirty="0"/>
              <a:t> refer to different groups, i.e., viable organisms may not be </a:t>
            </a:r>
            <a:r>
              <a:rPr lang="en-US" dirty="0" err="1"/>
              <a:t>culturable</a:t>
            </a:r>
            <a:r>
              <a:rPr lang="en-US" dirty="0"/>
              <a:t> on the</a:t>
            </a:r>
          </a:p>
          <a:p>
            <a:r>
              <a:rPr lang="en-US" dirty="0"/>
              <a:t>culture medium or growth condition specified. In contrast to air sampling of total fungal spores, air</a:t>
            </a:r>
          </a:p>
          <a:p>
            <a:r>
              <a:rPr lang="en-US" dirty="0"/>
              <a:t>sampler impacting aerosols on culture medium provide information on </a:t>
            </a:r>
            <a:r>
              <a:rPr lang="en-US" dirty="0" err="1"/>
              <a:t>culturable</a:t>
            </a:r>
            <a:r>
              <a:rPr lang="en-US" dirty="0"/>
              <a:t> </a:t>
            </a:r>
            <a:r>
              <a:rPr lang="en-US" dirty="0" err="1"/>
              <a:t>propagules</a:t>
            </a:r>
            <a:r>
              <a:rPr lang="en-US" dirty="0"/>
              <a:t> only,</a:t>
            </a:r>
          </a:p>
          <a:p>
            <a:r>
              <a:rPr lang="en-US" dirty="0"/>
              <a:t>which are a portion of viable fungi and an even smaller portion of total fungi. Sampling of </a:t>
            </a:r>
            <a:r>
              <a:rPr lang="en-US" dirty="0" err="1"/>
              <a:t>culturable</a:t>
            </a:r>
            <a:endParaRPr lang="en-US" dirty="0"/>
          </a:p>
          <a:p>
            <a:r>
              <a:rPr lang="en-US" dirty="0"/>
              <a:t>fungi can greatly underestimate the total </a:t>
            </a:r>
            <a:r>
              <a:rPr lang="en-US" dirty="0" err="1"/>
              <a:t>propagule</a:t>
            </a:r>
            <a:r>
              <a:rPr lang="en-US" dirty="0"/>
              <a:t> numbers due to several factors: 1) viable but </a:t>
            </a:r>
            <a:r>
              <a:rPr lang="en-US" dirty="0" err="1"/>
              <a:t>nonculturable</a:t>
            </a:r>
            <a:r>
              <a:rPr lang="en-US" dirty="0"/>
              <a:t> microorganisms, such as obligate parasites that cannot grow on media, 2) decline in fungal</a:t>
            </a:r>
          </a:p>
          <a:p>
            <a:r>
              <a:rPr lang="en-US" dirty="0"/>
              <a:t>spore viability, 3) culture medium selection, 4) competition among microorganisms, 5) difference in</a:t>
            </a:r>
          </a:p>
          <a:p>
            <a:r>
              <a:rPr lang="en-US" dirty="0"/>
              <a:t>growth rate of fungi, 6) damage to the </a:t>
            </a:r>
            <a:r>
              <a:rPr lang="en-US" dirty="0" err="1"/>
              <a:t>propagules</a:t>
            </a:r>
            <a:r>
              <a:rPr lang="en-US" dirty="0"/>
              <a:t> during sampling, 7) growth conditions, and 8) </a:t>
            </a:r>
            <a:r>
              <a:rPr lang="en-US" dirty="0" err="1" smtClean="0"/>
              <a:t>samplerperformance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091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Forecasting of plant diseases.</a:t>
            </a:r>
          </a:p>
          <a:p>
            <a:r>
              <a:rPr lang="en-US" dirty="0" smtClean="0"/>
              <a:t>Knowledge of epidemiology </a:t>
            </a:r>
          </a:p>
          <a:p>
            <a:r>
              <a:rPr lang="en-US" dirty="0" err="1" smtClean="0"/>
              <a:t>Host,parasite</a:t>
            </a:r>
            <a:r>
              <a:rPr lang="en-US" dirty="0" smtClean="0"/>
              <a:t> ,weather interaction study</a:t>
            </a:r>
          </a:p>
          <a:p>
            <a:r>
              <a:rPr lang="en-US" dirty="0" smtClean="0"/>
              <a:t>Give information to farmers.</a:t>
            </a:r>
          </a:p>
          <a:p>
            <a:r>
              <a:rPr lang="en-US" dirty="0" smtClean="0"/>
              <a:t>To check disease incidence</a:t>
            </a:r>
          </a:p>
          <a:p>
            <a:r>
              <a:rPr lang="en-US" dirty="0" smtClean="0"/>
              <a:t>Study of </a:t>
            </a:r>
            <a:r>
              <a:rPr lang="en-US" dirty="0" err="1" smtClean="0"/>
              <a:t>aeospora</a:t>
            </a:r>
            <a:endParaRPr lang="en-US" dirty="0" smtClean="0"/>
          </a:p>
          <a:p>
            <a:r>
              <a:rPr lang="en-US" dirty="0" smtClean="0"/>
              <a:t>Seasonal variation of pathogens.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7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Thank you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9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born fungal disease.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Airborne fungi cause more crop diseases and damage to major crops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Rising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temperatures, they add, might increase the prevalence of fungal diseases, which are likely to extend to the Himalayan regions and the Western Ghats, where rare and important medicinal plants grow. 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Microorganisms, spread as suspended particles in the air, are called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bioaerosols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Airborne crop pathogens such as bacteria and viruses have been widely studied. The roles of fungi in crop diseases, however, remain largely unexplored. as rice, potato, tomato and ginger – than bacteria and viruses</a:t>
            </a:r>
          </a:p>
        </p:txBody>
      </p:sp>
    </p:spTree>
    <p:extLst>
      <p:ext uri="{BB962C8B-B14F-4D97-AF65-F5344CB8AC3E}">
        <p14:creationId xmlns:p14="http://schemas.microsoft.com/office/powerpoint/2010/main" val="106073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768" y="1077362"/>
            <a:ext cx="6047715" cy="4833860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Powdery mildew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White, powdery growth on leaves, new shoots and other plant parts often signal powdery mildew has arrived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many fungal diseases, powdery mildew does not need free water to develop and spread; it stays active even in dry, warm weather.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humidity and poor air circulation encourage this wind-borne disease, which targets succulent new growth.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845" y="1312753"/>
            <a:ext cx="3939767" cy="43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12" y="1756372"/>
            <a:ext cx="5540721" cy="4671588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Botrytis blight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Once beautiful and vigorous flower petals and buds decay and rot, and show signs of fuzzy, gray mold with botrytis blight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Pathogens behind this airborne disease attack during cool, damp spring and fall days.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humidity, poor air circulation and overcrowding create prime botrytis blight conditions.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280" y="1756372"/>
            <a:ext cx="4454305" cy="42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4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0"/>
            <a:ext cx="8915400" cy="5911222"/>
          </a:xfrm>
        </p:spPr>
        <p:txBody>
          <a:bodyPr/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Sooty </a:t>
            </a:r>
            <a:r>
              <a:rPr lang="en-US" b="1" dirty="0">
                <a:solidFill>
                  <a:srgbClr val="FF0000"/>
                </a:solidFill>
              </a:rPr>
              <a:t>mold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collective term for different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Ascomycete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fungi, which includes many genera, commonly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Cladosporium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Alternaria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grows on plants and their fruit, but also environmental objects, like fences, garden furniture, stones, even cars.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mold benefits from either a sugary exudate produced by the plant or fruit, or if the plant is infested by honeydew-secreting insects or sap suckers. Sooty mold itself does little if any harm to the plant.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indicated when the mold is combined with insect infestation</a:t>
            </a:r>
            <a:r>
              <a:rPr lang="en-US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242" y="3879977"/>
            <a:ext cx="39528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3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032" y="395333"/>
            <a:ext cx="9696340" cy="6123161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Anthracnose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group of fungal diseases that affect a variety of plants in warm, humid areas. Shade trees such as sycamore, ash, oak, and maple are especially susceptible, though the disease is found in a number of plants, including grasses and annuals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Anthracnose causes the wilting, withering, and dying of tissues. It commonly infects the developing shoots and leaves. The causative fungi (usually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Colletotrichum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Gloeosporium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characteristically produce spores in tiny, sunken, saucer-shaped fruiting bodies known 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acervuli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include sunken spots or lesions (blight) of various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leaves, stems, fruits, or flowers, and some infections form cankers on twigs and branches.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severity of the infection depends on both the causative agent and the infected species and can range from mere unsightliness to death.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909" y="4227968"/>
            <a:ext cx="4834550" cy="20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6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Methods for sampling for </a:t>
            </a:r>
            <a:r>
              <a:rPr lang="en-US" sz="2800" dirty="0" err="1" smtClean="0">
                <a:solidFill>
                  <a:srgbClr val="FF0000"/>
                </a:solidFill>
              </a:rPr>
              <a:t>airborn</a:t>
            </a:r>
            <a:r>
              <a:rPr lang="en-US" sz="2800" dirty="0" smtClean="0">
                <a:solidFill>
                  <a:srgbClr val="FF0000"/>
                </a:solidFill>
              </a:rPr>
              <a:t> fungal spores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1.Tilak air sampler.</a:t>
            </a:r>
          </a:p>
          <a:p>
            <a:pPr marL="0" indent="0">
              <a:buNone/>
            </a:pPr>
            <a:r>
              <a:rPr lang="en-US" dirty="0" smtClean="0"/>
              <a:t>2.Culturable method.</a:t>
            </a:r>
          </a:p>
          <a:p>
            <a:pPr marL="0" indent="0">
              <a:buNone/>
            </a:pPr>
            <a:r>
              <a:rPr lang="en-US" dirty="0" smtClean="0"/>
              <a:t>3.Air sampling .</a:t>
            </a:r>
          </a:p>
          <a:p>
            <a:pPr marL="0" indent="0">
              <a:buNone/>
            </a:pPr>
            <a:r>
              <a:rPr lang="en-US" dirty="0" smtClean="0"/>
              <a:t>4.Culture media and growth condition.</a:t>
            </a:r>
          </a:p>
          <a:p>
            <a:pPr marL="0" indent="0">
              <a:buNone/>
            </a:pPr>
            <a:r>
              <a:rPr lang="en-US" dirty="0" smtClean="0"/>
              <a:t>5.Sarface samples.</a:t>
            </a:r>
          </a:p>
          <a:p>
            <a:pPr marL="0" indent="0">
              <a:buNone/>
            </a:pPr>
            <a:r>
              <a:rPr lang="en-US" dirty="0" smtClean="0"/>
              <a:t>6.Culturable fungi on surface samples.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0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2361" y="2951431"/>
            <a:ext cx="3095625" cy="3051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664" y="-527647"/>
            <a:ext cx="4967335" cy="3352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19747" y="931267"/>
            <a:ext cx="621973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Tilak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Air Sampler 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on Wed, 23 May 2018 | Pollen Grains It is a modified version of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Burkard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sampler fabricated for Indian weather conditions by the outstanding Indian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aerobiologist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Professor S. T.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Instead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vacuum pump, an exhaust fan is provided on the top position of the sampler. The apparatus runs on electric power supply (AC - 220 V) and provides a continuous sampling of air for eight days.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clock fitted in the instrument is synchronized with the drum. Air is sucked through the orifice of the projecting tube at the rate of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minute and it impinges on the transparent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cellotape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1.5 cm in breadth and stuck on the slowly rotating drum.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drum completes one circle in eight days, thus giving the trace of catches for eight days.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885" y="235390"/>
            <a:ext cx="9322727" cy="56758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tape should be coated with </a:t>
            </a:r>
            <a:r>
              <a:rPr lang="en-US" dirty="0" err="1"/>
              <a:t>glycerine</a:t>
            </a:r>
            <a:r>
              <a:rPr lang="en-US" dirty="0"/>
              <a:t> mixed with </a:t>
            </a:r>
            <a:r>
              <a:rPr lang="en-US" dirty="0" err="1"/>
              <a:t>vaseline</a:t>
            </a:r>
            <a:r>
              <a:rPr lang="en-US" dirty="0"/>
              <a:t> or petroleum jelly. The mounting of </a:t>
            </a:r>
            <a:r>
              <a:rPr lang="en-US" dirty="0" err="1"/>
              <a:t>cellotape</a:t>
            </a:r>
            <a:r>
              <a:rPr lang="en-US" dirty="0"/>
              <a:t> is done in </a:t>
            </a:r>
            <a:r>
              <a:rPr lang="en-US" dirty="0" err="1"/>
              <a:t>glycerine</a:t>
            </a:r>
            <a:r>
              <a:rPr lang="en-US" dirty="0"/>
              <a:t> jelly. Scanning is done by dividing the tape into eight sections, which are mounted on eight separate slides. The tape can be further divided into hourly intervals for microscopic </a:t>
            </a:r>
            <a:r>
              <a:rPr lang="en-US" dirty="0" smtClean="0"/>
              <a:t>examination</a:t>
            </a:r>
          </a:p>
          <a:p>
            <a:r>
              <a:rPr lang="en-US" u="sng" dirty="0">
                <a:solidFill>
                  <a:srgbClr val="FF0000"/>
                </a:solidFill>
              </a:rPr>
              <a:t>Fungi </a:t>
            </a:r>
            <a:r>
              <a:rPr lang="en-US" u="sng" dirty="0" err="1">
                <a:solidFill>
                  <a:srgbClr val="FF0000"/>
                </a:solidFill>
              </a:rPr>
              <a:t>Culturable</a:t>
            </a:r>
            <a:r>
              <a:rPr lang="en-US" u="sng" dirty="0">
                <a:solidFill>
                  <a:srgbClr val="FF0000"/>
                </a:solidFill>
              </a:rPr>
              <a:t> Method</a:t>
            </a:r>
          </a:p>
          <a:p>
            <a:endParaRPr lang="en-US" dirty="0"/>
          </a:p>
          <a:p>
            <a:r>
              <a:rPr lang="en-US" dirty="0"/>
              <a:t>The fungi </a:t>
            </a:r>
            <a:r>
              <a:rPr lang="en-US" dirty="0" err="1"/>
              <a:t>culturable</a:t>
            </a:r>
            <a:r>
              <a:rPr lang="en-US" dirty="0"/>
              <a:t> method normally involves preparation of culture, incubation, </a:t>
            </a:r>
            <a:r>
              <a:rPr lang="en-US" dirty="0" err="1"/>
              <a:t>observation,and</a:t>
            </a:r>
            <a:r>
              <a:rPr lang="en-US" dirty="0"/>
              <a:t> identification. For species identification, it is often necessary to use subculture or slide culture technique. </a:t>
            </a:r>
          </a:p>
          <a:p>
            <a:endParaRPr lang="en-US" dirty="0"/>
          </a:p>
          <a:p>
            <a:r>
              <a:rPr lang="en-US" dirty="0"/>
              <a:t>Culture preparation method varies among sample types Mature fungal colony was observed macroscopically and then prepared for microscopic</a:t>
            </a:r>
          </a:p>
          <a:p>
            <a:r>
              <a:rPr lang="en-US" dirty="0"/>
              <a:t>observation using either direct examination of a portion of the colony or adhesive tape technique.</a:t>
            </a:r>
          </a:p>
          <a:p>
            <a:endParaRPr lang="en-US" dirty="0"/>
          </a:p>
          <a:p>
            <a:r>
              <a:rPr lang="en-US" dirty="0"/>
              <a:t>Microscope examination was performed using a Phase Contrast Microscope with 150X – 1500Xmagnifications.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9049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</TotalTime>
  <Words>1695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Wisp</vt:lpstr>
      <vt:lpstr>  </vt:lpstr>
      <vt:lpstr>Air born fungal disease.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91848</dc:creator>
  <cp:lastModifiedBy>91848</cp:lastModifiedBy>
  <cp:revision>14</cp:revision>
  <dcterms:created xsi:type="dcterms:W3CDTF">2020-11-04T12:33:09Z</dcterms:created>
  <dcterms:modified xsi:type="dcterms:W3CDTF">2020-11-05T17:58:25Z</dcterms:modified>
</cp:coreProperties>
</file>