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4" r:id="rId6"/>
    <p:sldId id="260" r:id="rId7"/>
    <p:sldId id="261" r:id="rId8"/>
    <p:sldId id="265" r:id="rId9"/>
    <p:sldId id="267" r:id="rId10"/>
    <p:sldId id="262" r:id="rId11"/>
    <p:sldId id="263"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6" d="100"/>
          <a:sy n="66" d="100"/>
        </p:scale>
        <p:origin x="44"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12/31/2020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12/31/2020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Angular leaf spot of cotton</a:t>
            </a:r>
            <a:endParaRPr lang="en-US" dirty="0"/>
          </a:p>
        </p:txBody>
      </p:sp>
      <p:pic>
        <p:nvPicPr>
          <p:cNvPr id="4" name="Picture 3"/>
          <p:cNvPicPr>
            <a:picLocks noChangeAspect="1"/>
          </p:cNvPicPr>
          <p:nvPr/>
        </p:nvPicPr>
        <p:blipFill>
          <a:blip r:embed="rId2"/>
          <a:stretch>
            <a:fillRect/>
          </a:stretch>
        </p:blipFill>
        <p:spPr>
          <a:xfrm>
            <a:off x="7138307" y="164638"/>
            <a:ext cx="3924300" cy="2286000"/>
          </a:xfrm>
          <a:prstGeom prst="rect">
            <a:avLst/>
          </a:prstGeom>
        </p:spPr>
      </p:pic>
    </p:spTree>
    <p:extLst>
      <p:ext uri="{BB962C8B-B14F-4D97-AF65-F5344CB8AC3E}">
        <p14:creationId xmlns:p14="http://schemas.microsoft.com/office/powerpoint/2010/main" val="2247278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727" y="262551"/>
            <a:ext cx="10020185" cy="6330754"/>
          </a:xfrm>
        </p:spPr>
        <p:txBody>
          <a:bodyPr>
            <a:normAutofit/>
          </a:bodyPr>
          <a:lstStyle/>
          <a:p>
            <a:r>
              <a:rPr lang="en-US" dirty="0"/>
              <a:t>Control:</a:t>
            </a:r>
          </a:p>
          <a:p>
            <a:r>
              <a:rPr lang="en-US" dirty="0" smtClean="0"/>
              <a:t>Cultural </a:t>
            </a:r>
            <a:r>
              <a:rPr lang="en-US" dirty="0"/>
              <a:t>and Sanitary Methods Crop rotation Deep </a:t>
            </a:r>
            <a:r>
              <a:rPr lang="en-US" dirty="0" err="1"/>
              <a:t>ploughing</a:t>
            </a:r>
            <a:r>
              <a:rPr lang="en-US" dirty="0"/>
              <a:t> Soil sanitization Seed treatment with 2gms of </a:t>
            </a:r>
            <a:r>
              <a:rPr lang="en-US" dirty="0" err="1"/>
              <a:t>carbendizam</a:t>
            </a:r>
            <a:r>
              <a:rPr lang="en-US" dirty="0"/>
              <a:t> per kg of seed. Use infection free and certified seeds. </a:t>
            </a:r>
            <a:endParaRPr lang="en-US" dirty="0" smtClean="0"/>
          </a:p>
          <a:p>
            <a:r>
              <a:rPr lang="en-US" dirty="0" smtClean="0"/>
              <a:t></a:t>
            </a:r>
            <a:r>
              <a:rPr lang="en-US" dirty="0"/>
              <a:t>late sowing, early thinning, good tillage, early irrigation and addition of potash to the soil minimize the disease. </a:t>
            </a:r>
            <a:endParaRPr lang="en-US" dirty="0" smtClean="0"/>
          </a:p>
          <a:p>
            <a:r>
              <a:rPr lang="en-US" dirty="0" smtClean="0"/>
              <a:t></a:t>
            </a:r>
            <a:r>
              <a:rPr lang="en-US" dirty="0"/>
              <a:t>Destroy the infected-plant debris</a:t>
            </a:r>
            <a:r>
              <a:rPr lang="en-US" dirty="0" smtClean="0"/>
              <a:t>.</a:t>
            </a:r>
          </a:p>
          <a:p>
            <a:r>
              <a:rPr lang="en-US" dirty="0" smtClean="0"/>
              <a:t>. </a:t>
            </a:r>
            <a:r>
              <a:rPr lang="en-US" dirty="0"/>
              <a:t>Chemical and Antibiotic control As it occurs in months of September and November, 100 mg of tetracycline, streptomycin </a:t>
            </a:r>
            <a:r>
              <a:rPr lang="en-US" dirty="0" err="1"/>
              <a:t>sulphate</a:t>
            </a:r>
            <a:r>
              <a:rPr lang="en-US" dirty="0"/>
              <a:t>, </a:t>
            </a:r>
            <a:r>
              <a:rPr lang="en-US" dirty="0" err="1"/>
              <a:t>plantamycin</a:t>
            </a:r>
            <a:r>
              <a:rPr lang="en-US" dirty="0"/>
              <a:t>, </a:t>
            </a:r>
            <a:r>
              <a:rPr lang="en-US" dirty="0" err="1"/>
              <a:t>poshamycin</a:t>
            </a:r>
            <a:r>
              <a:rPr lang="en-US" dirty="0"/>
              <a:t>; should be sprayed for 3 or 4 times in every 15 days gap. </a:t>
            </a:r>
            <a:endParaRPr lang="en-US" dirty="0" smtClean="0"/>
          </a:p>
          <a:p>
            <a:r>
              <a:rPr lang="en-US" dirty="0" smtClean="0"/>
              <a:t></a:t>
            </a:r>
            <a:r>
              <a:rPr lang="en-US" dirty="0"/>
              <a:t>Chemicals linked with copper should be sprayed at their recommendation of 3gm per </a:t>
            </a:r>
            <a:r>
              <a:rPr lang="en-US" dirty="0" err="1"/>
              <a:t>litre</a:t>
            </a:r>
            <a:r>
              <a:rPr lang="en-US" dirty="0"/>
              <a:t> of water to reduce the </a:t>
            </a:r>
            <a:r>
              <a:rPr lang="en-US" dirty="0" err="1"/>
              <a:t>disese</a:t>
            </a:r>
            <a:r>
              <a:rPr lang="en-US" dirty="0" smtClean="0"/>
              <a:t>.</a:t>
            </a:r>
          </a:p>
          <a:p>
            <a:r>
              <a:rPr lang="en-US" dirty="0" smtClean="0"/>
              <a:t> </a:t>
            </a:r>
            <a:r>
              <a:rPr lang="en-US" dirty="0"/>
              <a:t>Acid </a:t>
            </a:r>
            <a:r>
              <a:rPr lang="en-US" dirty="0" err="1"/>
              <a:t>delinting</a:t>
            </a:r>
            <a:r>
              <a:rPr lang="en-US" dirty="0"/>
              <a:t> followed by seed dressing with </a:t>
            </a:r>
            <a:r>
              <a:rPr lang="en-US" dirty="0" err="1"/>
              <a:t>carbendazim</a:t>
            </a:r>
            <a:r>
              <a:rPr lang="en-US" dirty="0"/>
              <a:t> @3-4g/kg of seed eliminates seed borne inoculum. </a:t>
            </a:r>
            <a:endParaRPr lang="en-US" dirty="0" smtClean="0"/>
          </a:p>
          <a:p>
            <a:r>
              <a:rPr lang="en-US" dirty="0" smtClean="0"/>
              <a:t></a:t>
            </a:r>
            <a:r>
              <a:rPr lang="en-US" dirty="0"/>
              <a:t>Foliar spray of combination of </a:t>
            </a:r>
            <a:r>
              <a:rPr lang="en-US" dirty="0" err="1"/>
              <a:t>Poshamycin</a:t>
            </a:r>
            <a:r>
              <a:rPr lang="en-US" dirty="0"/>
              <a:t>/</a:t>
            </a:r>
            <a:r>
              <a:rPr lang="en-US" dirty="0" err="1"/>
              <a:t>Plantomycin</a:t>
            </a:r>
            <a:r>
              <a:rPr lang="en-US" dirty="0"/>
              <a:t> 100 mg + 3 </a:t>
            </a:r>
            <a:r>
              <a:rPr lang="en-US" dirty="0" err="1"/>
              <a:t>gms</a:t>
            </a:r>
            <a:r>
              <a:rPr lang="en-US" dirty="0"/>
              <a:t> of Copper </a:t>
            </a:r>
            <a:r>
              <a:rPr lang="en-US" dirty="0" err="1"/>
              <a:t>Oxychloride</a:t>
            </a:r>
            <a:r>
              <a:rPr lang="en-US" dirty="0"/>
              <a:t> per lit of water for 3 or 4 rounds at 15 days interval from the time of disease appearance.</a:t>
            </a:r>
          </a:p>
        </p:txBody>
      </p:sp>
    </p:spTree>
    <p:extLst>
      <p:ext uri="{BB962C8B-B14F-4D97-AF65-F5344CB8AC3E}">
        <p14:creationId xmlns:p14="http://schemas.microsoft.com/office/powerpoint/2010/main" val="3449413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08790"/>
            <a:ext cx="8596668" cy="5135361"/>
          </a:xfrm>
        </p:spPr>
        <p:txBody>
          <a:bodyPr/>
          <a:lstStyle/>
          <a:p>
            <a:r>
              <a:rPr lang="en-US" dirty="0"/>
              <a:t>Control:</a:t>
            </a:r>
          </a:p>
          <a:p>
            <a:endParaRPr lang="en-US" dirty="0"/>
          </a:p>
          <a:p>
            <a:r>
              <a:rPr lang="en-US" dirty="0"/>
              <a:t>Use of healthy seed from healthy plants.</a:t>
            </a:r>
          </a:p>
          <a:p>
            <a:r>
              <a:rPr lang="en-US" dirty="0" err="1"/>
              <a:t>Delinting</a:t>
            </a:r>
            <a:r>
              <a:rPr lang="en-US" dirty="0"/>
              <a:t> seeds with concentrated </a:t>
            </a:r>
            <a:r>
              <a:rPr lang="en-US" dirty="0" err="1"/>
              <a:t>sulphuric</a:t>
            </a:r>
            <a:r>
              <a:rPr lang="en-US" dirty="0"/>
              <a:t> acid then floating the </a:t>
            </a:r>
            <a:r>
              <a:rPr lang="en-US" dirty="0" err="1"/>
              <a:t>delinted</a:t>
            </a:r>
            <a:r>
              <a:rPr lang="en-US" dirty="0"/>
              <a:t> seeds in water and removal of the floating seeds.</a:t>
            </a:r>
          </a:p>
          <a:p>
            <a:r>
              <a:rPr lang="en-US" dirty="0"/>
              <a:t>Disinfections of seeds with 1000 ppm streptomycin </a:t>
            </a:r>
            <a:r>
              <a:rPr lang="en-US" dirty="0" err="1"/>
              <a:t>sulphate</a:t>
            </a:r>
            <a:r>
              <a:rPr lang="en-US" dirty="0"/>
              <a:t> solution overnight.</a:t>
            </a:r>
          </a:p>
          <a:p>
            <a:r>
              <a:rPr lang="en-US" dirty="0"/>
              <a:t>Destruction of diseased plant debris, and</a:t>
            </a:r>
          </a:p>
          <a:p>
            <a:r>
              <a:rPr lang="en-US" dirty="0"/>
              <a:t>Killing of volunteer seedlings.</a:t>
            </a:r>
          </a:p>
        </p:txBody>
      </p:sp>
      <p:pic>
        <p:nvPicPr>
          <p:cNvPr id="2" name="Picture 1"/>
          <p:cNvPicPr>
            <a:picLocks noChangeAspect="1"/>
          </p:cNvPicPr>
          <p:nvPr/>
        </p:nvPicPr>
        <p:blipFill>
          <a:blip r:embed="rId2"/>
          <a:stretch>
            <a:fillRect/>
          </a:stretch>
        </p:blipFill>
        <p:spPr>
          <a:xfrm>
            <a:off x="4050329" y="3451959"/>
            <a:ext cx="6595211" cy="3141345"/>
          </a:xfrm>
          <a:prstGeom prst="rect">
            <a:avLst/>
          </a:prstGeom>
        </p:spPr>
      </p:pic>
    </p:spTree>
    <p:extLst>
      <p:ext uri="{BB962C8B-B14F-4D97-AF65-F5344CB8AC3E}">
        <p14:creationId xmlns:p14="http://schemas.microsoft.com/office/powerpoint/2010/main" val="716182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3" name="Picture 2"/>
          <p:cNvPicPr>
            <a:picLocks noChangeAspect="1"/>
          </p:cNvPicPr>
          <p:nvPr/>
        </p:nvPicPr>
        <p:blipFill>
          <a:blip r:embed="rId2"/>
          <a:stretch>
            <a:fillRect/>
          </a:stretch>
        </p:blipFill>
        <p:spPr>
          <a:xfrm>
            <a:off x="2428574" y="2495081"/>
            <a:ext cx="3619500" cy="2438400"/>
          </a:xfrm>
          <a:prstGeom prst="rect">
            <a:avLst/>
          </a:prstGeom>
        </p:spPr>
      </p:pic>
    </p:spTree>
    <p:extLst>
      <p:ext uri="{BB962C8B-B14F-4D97-AF65-F5344CB8AC3E}">
        <p14:creationId xmlns:p14="http://schemas.microsoft.com/office/powerpoint/2010/main" val="1188097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016" y="211757"/>
            <a:ext cx="9683610" cy="6290644"/>
          </a:xfrm>
        </p:spPr>
        <p:txBody>
          <a:bodyPr>
            <a:normAutofit/>
          </a:bodyPr>
          <a:lstStyle/>
          <a:p>
            <a:r>
              <a:rPr lang="en-US" dirty="0"/>
              <a:t>The angular appearance of lesions is due to restriction of the lesion by fine veins of the cotton leaf, and bacteria may spread along the leaf veins causing blackened lesions along major veins. </a:t>
            </a:r>
            <a:endParaRPr lang="en-US" dirty="0" smtClean="0"/>
          </a:p>
          <a:p>
            <a:endParaRPr lang="en-US" dirty="0" smtClean="0"/>
          </a:p>
          <a:p>
            <a:r>
              <a:rPr lang="en-US" dirty="0" smtClean="0"/>
              <a:t>Leaf </a:t>
            </a:r>
            <a:r>
              <a:rPr lang="en-US" dirty="0"/>
              <a:t>petioles and stems may also become infected (cotton black leg) </a:t>
            </a:r>
            <a:r>
              <a:rPr lang="en-US" dirty="0" smtClean="0"/>
              <a:t>which </a:t>
            </a:r>
            <a:r>
              <a:rPr lang="en-US" dirty="0"/>
              <a:t>can lead to premature defoliation of the plant</a:t>
            </a:r>
            <a:r>
              <a:rPr lang="en-US" dirty="0" smtClean="0"/>
              <a:t>.</a:t>
            </a:r>
          </a:p>
          <a:p>
            <a:endParaRPr lang="en-US" dirty="0" smtClean="0"/>
          </a:p>
          <a:p>
            <a:r>
              <a:rPr lang="en-US" smtClean="0"/>
              <a:t></a:t>
            </a:r>
            <a:r>
              <a:rPr lang="en-US" dirty="0"/>
              <a:t>Angular leaf spot of cotton (bacterial blight) is found in all the major cotton-producing areas of the world. </a:t>
            </a:r>
            <a:endParaRPr lang="en-US" dirty="0" smtClean="0"/>
          </a:p>
          <a:p>
            <a:endParaRPr lang="en-US" dirty="0" smtClean="0"/>
          </a:p>
          <a:p>
            <a:r>
              <a:rPr lang="en-US" dirty="0" smtClean="0"/>
              <a:t> </a:t>
            </a:r>
            <a:r>
              <a:rPr lang="en-US" dirty="0"/>
              <a:t>However, it remains a potentially important disease because of the variability of the pathogen and the appearance of new races. </a:t>
            </a:r>
            <a:endParaRPr lang="en-US" dirty="0" smtClean="0"/>
          </a:p>
          <a:p>
            <a:endParaRPr lang="en-US" dirty="0" smtClean="0"/>
          </a:p>
          <a:p>
            <a:r>
              <a:rPr lang="en-US" dirty="0" smtClean="0"/>
              <a:t></a:t>
            </a:r>
            <a:r>
              <a:rPr lang="en-US" dirty="0"/>
              <a:t>The main cause of yield loss is the </a:t>
            </a:r>
            <a:r>
              <a:rPr lang="en-US" dirty="0" err="1"/>
              <a:t>blackarm</a:t>
            </a:r>
            <a:r>
              <a:rPr lang="en-US" dirty="0"/>
              <a:t> symptom, which results from the loss of the fruiting branches</a:t>
            </a:r>
            <a:r>
              <a:rPr lang="en-US" dirty="0" smtClean="0"/>
              <a:t>.</a:t>
            </a:r>
          </a:p>
          <a:p>
            <a:pPr marL="0" indent="0">
              <a:buNone/>
            </a:pPr>
            <a:endParaRPr lang="en-US" dirty="0"/>
          </a:p>
        </p:txBody>
      </p:sp>
      <p:pic>
        <p:nvPicPr>
          <p:cNvPr id="2" name="Picture 1"/>
          <p:cNvPicPr>
            <a:picLocks noChangeAspect="1"/>
          </p:cNvPicPr>
          <p:nvPr/>
        </p:nvPicPr>
        <p:blipFill>
          <a:blip r:embed="rId2"/>
          <a:stretch>
            <a:fillRect/>
          </a:stretch>
        </p:blipFill>
        <p:spPr>
          <a:xfrm>
            <a:off x="10057246" y="3654291"/>
            <a:ext cx="1914525" cy="3093018"/>
          </a:xfrm>
          <a:prstGeom prst="rect">
            <a:avLst/>
          </a:prstGeom>
        </p:spPr>
      </p:pic>
    </p:spTree>
    <p:extLst>
      <p:ext uri="{BB962C8B-B14F-4D97-AF65-F5344CB8AC3E}">
        <p14:creationId xmlns:p14="http://schemas.microsoft.com/office/powerpoint/2010/main" val="1440462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879" y="105879"/>
            <a:ext cx="10520412" cy="5935484"/>
          </a:xfrm>
        </p:spPr>
        <p:txBody>
          <a:bodyPr/>
          <a:lstStyle/>
          <a:p>
            <a:r>
              <a:rPr lang="en-US" b="1" u="sng" dirty="0">
                <a:solidFill>
                  <a:srgbClr val="FF0000"/>
                </a:solidFill>
              </a:rPr>
              <a:t>Symptoms </a:t>
            </a:r>
            <a:endParaRPr lang="en-US" b="1" u="sng" dirty="0" smtClean="0">
              <a:solidFill>
                <a:srgbClr val="FF0000"/>
              </a:solidFill>
            </a:endParaRPr>
          </a:p>
          <a:p>
            <a:r>
              <a:rPr lang="en-US" dirty="0" smtClean="0"/>
              <a:t></a:t>
            </a:r>
            <a:r>
              <a:rPr lang="en-US" dirty="0"/>
              <a:t>The most common and conspicuous symptom is angular leaf spot which begins with dark-green, water-soaked spots, initially more clearly visible on the underside of the leaf lamina; the spots are angular in shape, being delimited by the smaller veins. </a:t>
            </a:r>
            <a:endParaRPr lang="en-US" dirty="0" smtClean="0"/>
          </a:p>
          <a:p>
            <a:endParaRPr lang="en-US" dirty="0" smtClean="0"/>
          </a:p>
          <a:p>
            <a:r>
              <a:rPr lang="en-US" dirty="0" smtClean="0"/>
              <a:t> </a:t>
            </a:r>
            <a:r>
              <a:rPr lang="en-US" dirty="0"/>
              <a:t>Older spots become dark-brown or black and are visible on the upper surface of the leaves. </a:t>
            </a:r>
            <a:endParaRPr lang="en-US" dirty="0" smtClean="0"/>
          </a:p>
          <a:p>
            <a:endParaRPr lang="en-US" dirty="0" smtClean="0"/>
          </a:p>
          <a:p>
            <a:r>
              <a:rPr lang="en-US" dirty="0" smtClean="0"/>
              <a:t>The </a:t>
            </a:r>
            <a:r>
              <a:rPr lang="en-US" dirty="0"/>
              <a:t>angular spots may be few in number in more resistant host material but, on susceptible cultivars, they can cover much of the leaf, causing </a:t>
            </a:r>
            <a:r>
              <a:rPr lang="en-US" dirty="0" err="1"/>
              <a:t>chlorosis</a:t>
            </a:r>
            <a:r>
              <a:rPr lang="en-US" dirty="0"/>
              <a:t>, followed by necrosis and distortion of the lamina</a:t>
            </a:r>
            <a:r>
              <a:rPr lang="en-US" dirty="0" smtClean="0"/>
              <a:t>.</a:t>
            </a:r>
          </a:p>
          <a:p>
            <a:endParaRPr lang="en-US" dirty="0" smtClean="0"/>
          </a:p>
          <a:p>
            <a:r>
              <a:rPr lang="en-US" dirty="0" smtClean="0"/>
              <a:t> </a:t>
            </a:r>
            <a:r>
              <a:rPr lang="en-US" dirty="0"/>
              <a:t>Similar spots may be found on the cotyledons of young seedlings where infection occurs from the soil or seed during germination and emergence.</a:t>
            </a:r>
          </a:p>
        </p:txBody>
      </p:sp>
      <p:pic>
        <p:nvPicPr>
          <p:cNvPr id="2" name="Picture 1"/>
          <p:cNvPicPr>
            <a:picLocks noChangeAspect="1"/>
          </p:cNvPicPr>
          <p:nvPr/>
        </p:nvPicPr>
        <p:blipFill>
          <a:blip r:embed="rId2"/>
          <a:stretch>
            <a:fillRect/>
          </a:stretch>
        </p:blipFill>
        <p:spPr>
          <a:xfrm>
            <a:off x="7017619" y="4372877"/>
            <a:ext cx="3200400" cy="2374432"/>
          </a:xfrm>
          <a:prstGeom prst="rect">
            <a:avLst/>
          </a:prstGeom>
        </p:spPr>
      </p:pic>
    </p:spTree>
    <p:extLst>
      <p:ext uri="{BB962C8B-B14F-4D97-AF65-F5344CB8AC3E}">
        <p14:creationId xmlns:p14="http://schemas.microsoft.com/office/powerpoint/2010/main" val="1759479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55" y="418417"/>
            <a:ext cx="9756451" cy="5635874"/>
          </a:xfrm>
        </p:spPr>
        <p:txBody>
          <a:bodyPr/>
          <a:lstStyle/>
          <a:p>
            <a:r>
              <a:rPr lang="en-US" dirty="0"/>
              <a:t>Under favorable conditions, infection may spread from the seedling cotyledon or the leaf onto the petiole and then to the main stem, leading to seedling mortality in susceptible cultivars. </a:t>
            </a:r>
            <a:endParaRPr lang="en-US" dirty="0" smtClean="0"/>
          </a:p>
          <a:p>
            <a:r>
              <a:rPr lang="en-US" dirty="0" smtClean="0"/>
              <a:t></a:t>
            </a:r>
            <a:r>
              <a:rPr lang="en-US" dirty="0"/>
              <a:t>In older plants, the lesions can girdle the main branches causing them to break, with the loss of leaves and fruiting branches</a:t>
            </a:r>
            <a:r>
              <a:rPr lang="en-US" dirty="0" smtClean="0"/>
              <a:t>.</a:t>
            </a:r>
          </a:p>
          <a:p>
            <a:r>
              <a:rPr lang="en-US" dirty="0" smtClean="0"/>
              <a:t> </a:t>
            </a:r>
            <a:r>
              <a:rPr lang="en-US" dirty="0"/>
              <a:t>This phase of the bacterial blight syndrome is known as black arm because of the blackened appearance of the affected petioles and branches. </a:t>
            </a:r>
            <a:endParaRPr lang="en-US" dirty="0" smtClean="0"/>
          </a:p>
          <a:p>
            <a:r>
              <a:rPr lang="en-US" dirty="0" smtClean="0"/>
              <a:t></a:t>
            </a:r>
            <a:r>
              <a:rPr lang="en-US" dirty="0"/>
              <a:t>Sometimes infection on the leaf occurs as water-soaked tissue, which later turns black, on either side of the main veins. </a:t>
            </a:r>
            <a:endParaRPr lang="en-US" dirty="0" smtClean="0"/>
          </a:p>
          <a:p>
            <a:r>
              <a:rPr lang="en-US" dirty="0" smtClean="0"/>
              <a:t>This </a:t>
            </a:r>
            <a:r>
              <a:rPr lang="en-US" dirty="0"/>
              <a:t>is referred to as vein blight and can occur together with, or occasionally in the absence of, angular leaf spot.</a:t>
            </a:r>
          </a:p>
        </p:txBody>
      </p:sp>
      <p:pic>
        <p:nvPicPr>
          <p:cNvPr id="2" name="Picture 1"/>
          <p:cNvPicPr>
            <a:picLocks noChangeAspect="1"/>
          </p:cNvPicPr>
          <p:nvPr/>
        </p:nvPicPr>
        <p:blipFill>
          <a:blip r:embed="rId2"/>
          <a:stretch>
            <a:fillRect/>
          </a:stretch>
        </p:blipFill>
        <p:spPr>
          <a:xfrm>
            <a:off x="4438900" y="4032985"/>
            <a:ext cx="5513622" cy="2282691"/>
          </a:xfrm>
          <a:prstGeom prst="rect">
            <a:avLst/>
          </a:prstGeom>
        </p:spPr>
      </p:pic>
    </p:spTree>
    <p:extLst>
      <p:ext uri="{BB962C8B-B14F-4D97-AF65-F5344CB8AC3E}">
        <p14:creationId xmlns:p14="http://schemas.microsoft.com/office/powerpoint/2010/main" val="10863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887" y="192506"/>
            <a:ext cx="10356782" cy="6343048"/>
          </a:xfrm>
        </p:spPr>
        <p:txBody>
          <a:bodyPr>
            <a:normAutofit lnSpcReduction="10000"/>
          </a:bodyPr>
          <a:lstStyle/>
          <a:p>
            <a:r>
              <a:rPr lang="en-US" u="sng" dirty="0">
                <a:solidFill>
                  <a:srgbClr val="FF0000"/>
                </a:solidFill>
              </a:rPr>
              <a:t>Symptoms</a:t>
            </a:r>
            <a:r>
              <a:rPr lang="en-US" u="sng" dirty="0" smtClean="0">
                <a:solidFill>
                  <a:srgbClr val="FF0000"/>
                </a:solidFill>
              </a:rPr>
              <a:t>:</a:t>
            </a:r>
          </a:p>
          <a:p>
            <a:r>
              <a:rPr lang="en-US" dirty="0" smtClean="0"/>
              <a:t>The </a:t>
            </a:r>
            <a:r>
              <a:rPr lang="en-US" dirty="0"/>
              <a:t>disease appears on different parts of cotton plant, both in seedling and mature plant stage. </a:t>
            </a:r>
            <a:endParaRPr lang="en-US" dirty="0" smtClean="0"/>
          </a:p>
          <a:p>
            <a:r>
              <a:rPr lang="en-US" dirty="0" smtClean="0"/>
              <a:t>The </a:t>
            </a:r>
            <a:r>
              <a:rPr lang="en-US" dirty="0"/>
              <a:t>disease first appears on leaves, which appear water soaked, turn black and dry up often leaving the young seedling green with a black tip. Most of such plants die. </a:t>
            </a:r>
            <a:endParaRPr lang="en-US" dirty="0" smtClean="0"/>
          </a:p>
          <a:p>
            <a:r>
              <a:rPr lang="en-US" dirty="0" smtClean="0"/>
              <a:t>In </a:t>
            </a:r>
            <a:r>
              <a:rPr lang="en-US" dirty="0"/>
              <a:t>less severely affected plants, points on leaves and stem become water soaked and enlarge into angular reddish spots about 1 mm in diameter. </a:t>
            </a:r>
            <a:endParaRPr lang="en-US" dirty="0" smtClean="0"/>
          </a:p>
          <a:p>
            <a:r>
              <a:rPr lang="en-US" dirty="0" smtClean="0"/>
              <a:t>The </a:t>
            </a:r>
            <a:r>
              <a:rPr lang="en-US" dirty="0"/>
              <a:t>spots often coalesce and the leaf gradually yellows and drops. Lesions on young stems sometimes cause girdling and referred to as black arm. </a:t>
            </a:r>
            <a:endParaRPr lang="en-US" dirty="0" smtClean="0"/>
          </a:p>
          <a:p>
            <a:r>
              <a:rPr lang="en-US" dirty="0" smtClean="0"/>
              <a:t>In </a:t>
            </a:r>
            <a:r>
              <a:rPr lang="en-US" dirty="0"/>
              <a:t>older stems the spots may be callused off and leave open cankers</a:t>
            </a:r>
            <a:r>
              <a:rPr lang="en-US" dirty="0" smtClean="0"/>
              <a:t>.</a:t>
            </a:r>
          </a:p>
          <a:p>
            <a:r>
              <a:rPr lang="en-US" dirty="0" smtClean="0"/>
              <a:t> </a:t>
            </a:r>
            <a:r>
              <a:rPr lang="en-US" dirty="0"/>
              <a:t>Yellowish bacterial exudate is common on lesions, in moist weather</a:t>
            </a:r>
            <a:r>
              <a:rPr lang="en-US" dirty="0" smtClean="0"/>
              <a:t>.</a:t>
            </a:r>
          </a:p>
          <a:p>
            <a:r>
              <a:rPr lang="en-US" dirty="0" smtClean="0"/>
              <a:t> </a:t>
            </a:r>
            <a:r>
              <a:rPr lang="en-US" dirty="0"/>
              <a:t>On bolls, water soaked lesions appear</a:t>
            </a:r>
            <a:r>
              <a:rPr lang="en-US" dirty="0" smtClean="0"/>
              <a:t>,</a:t>
            </a:r>
          </a:p>
          <a:p>
            <a:r>
              <a:rPr lang="en-US" dirty="0" smtClean="0"/>
              <a:t> </a:t>
            </a:r>
            <a:r>
              <a:rPr lang="en-US" dirty="0"/>
              <a:t>which coalesce to form irregular, large, brown, sunken areas. </a:t>
            </a:r>
            <a:endParaRPr lang="en-US" dirty="0" smtClean="0"/>
          </a:p>
          <a:p>
            <a:r>
              <a:rPr lang="en-US" dirty="0" smtClean="0"/>
              <a:t>Bolls </a:t>
            </a:r>
            <a:r>
              <a:rPr lang="en-US" dirty="0"/>
              <a:t>infected when young, may drop prematurely</a:t>
            </a:r>
            <a:r>
              <a:rPr lang="en-US" dirty="0" smtClean="0"/>
              <a:t>.</a:t>
            </a:r>
          </a:p>
          <a:p>
            <a:r>
              <a:rPr lang="en-US" dirty="0" smtClean="0"/>
              <a:t> </a:t>
            </a:r>
            <a:r>
              <a:rPr lang="en-US" dirty="0"/>
              <a:t>Older bolls when infected may </a:t>
            </a:r>
            <a:r>
              <a:rPr lang="en-US" dirty="0" smtClean="0"/>
              <a:t>become</a:t>
            </a:r>
          </a:p>
          <a:p>
            <a:r>
              <a:rPr lang="en-US" dirty="0" smtClean="0"/>
              <a:t> </a:t>
            </a:r>
            <a:r>
              <a:rPr lang="en-US" dirty="0"/>
              <a:t>distorted and the lint may be discolored.</a:t>
            </a:r>
          </a:p>
          <a:p>
            <a:endParaRPr lang="en-US" dirty="0"/>
          </a:p>
          <a:p>
            <a:r>
              <a:rPr lang="en-US" dirty="0"/>
              <a:t> </a:t>
            </a:r>
          </a:p>
        </p:txBody>
      </p:sp>
      <p:pic>
        <p:nvPicPr>
          <p:cNvPr id="2" name="Picture 1"/>
          <p:cNvPicPr>
            <a:picLocks noChangeAspect="1"/>
          </p:cNvPicPr>
          <p:nvPr/>
        </p:nvPicPr>
        <p:blipFill>
          <a:blip r:embed="rId2"/>
          <a:stretch>
            <a:fillRect/>
          </a:stretch>
        </p:blipFill>
        <p:spPr>
          <a:xfrm>
            <a:off x="8286349" y="3047048"/>
            <a:ext cx="2857500" cy="3810952"/>
          </a:xfrm>
          <a:prstGeom prst="rect">
            <a:avLst/>
          </a:prstGeom>
        </p:spPr>
      </p:pic>
    </p:spTree>
    <p:extLst>
      <p:ext uri="{BB962C8B-B14F-4D97-AF65-F5344CB8AC3E}">
        <p14:creationId xmlns:p14="http://schemas.microsoft.com/office/powerpoint/2010/main" val="470474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209" y="764926"/>
            <a:ext cx="9650573" cy="5684000"/>
          </a:xfrm>
        </p:spPr>
        <p:txBody>
          <a:bodyPr>
            <a:normAutofit/>
          </a:bodyPr>
          <a:lstStyle/>
          <a:p>
            <a:r>
              <a:rPr lang="en-US" dirty="0"/>
              <a:t>In older plants, water-soaked lesions can occur on the bracts of the epicalyx and more commonly on the developing boll. </a:t>
            </a:r>
            <a:endParaRPr lang="en-US" dirty="0" smtClean="0"/>
          </a:p>
          <a:p>
            <a:r>
              <a:rPr lang="en-US" dirty="0" smtClean="0"/>
              <a:t> </a:t>
            </a:r>
            <a:r>
              <a:rPr lang="en-US" dirty="0"/>
              <a:t>Bacterial boll rot begins as roughly spherical water-soaked spots on the boll surface which can expand to &gt;1 cm in diameter on susceptible cultivars, becoming black as they age and penetrating the boll cortex to cause internal boll rot. </a:t>
            </a:r>
            <a:endParaRPr lang="en-US" dirty="0" smtClean="0"/>
          </a:p>
          <a:p>
            <a:r>
              <a:rPr lang="en-US" dirty="0" smtClean="0"/>
              <a:t></a:t>
            </a:r>
            <a:r>
              <a:rPr lang="en-US" dirty="0"/>
              <a:t>The blight bacterium can also be introduced into the young boll during feeding on the seed by the cotton </a:t>
            </a:r>
            <a:r>
              <a:rPr lang="en-US" dirty="0" err="1"/>
              <a:t>stainer</a:t>
            </a:r>
            <a:r>
              <a:rPr lang="en-US" dirty="0"/>
              <a:t> (</a:t>
            </a:r>
            <a:r>
              <a:rPr lang="en-US" dirty="0" err="1"/>
              <a:t>Dysdercus</a:t>
            </a:r>
            <a:r>
              <a:rPr lang="en-US" dirty="0"/>
              <a:t> spp.). </a:t>
            </a:r>
            <a:endParaRPr lang="en-US" dirty="0" smtClean="0"/>
          </a:p>
          <a:p>
            <a:r>
              <a:rPr lang="en-US" dirty="0" smtClean="0"/>
              <a:t>This </a:t>
            </a:r>
            <a:r>
              <a:rPr lang="en-US" dirty="0"/>
              <a:t>causes the lint to become stained yellow or brown and sometimes leads to internal boll rot</a:t>
            </a:r>
            <a:r>
              <a:rPr lang="en-US" dirty="0" smtClean="0"/>
              <a:t>.</a:t>
            </a:r>
          </a:p>
          <a:p>
            <a:r>
              <a:rPr lang="en-US" dirty="0"/>
              <a:t>List of symptoms/signs 1. Fruit - lesions: black or brown 2. Fruit - lesions: scab or pitting 3. Leaves - abnormal colors 4. Leaves - abnormal forms 5. Leaves - abnormal patterns 6. Leaves - necrotic areas 7. Stems - discoloration of </a:t>
            </a:r>
            <a:r>
              <a:rPr lang="en-US" dirty="0" smtClean="0"/>
              <a:t>bark</a:t>
            </a:r>
          </a:p>
          <a:p>
            <a:r>
              <a:rPr lang="en-US" dirty="0" err="1"/>
              <a:t>Epidimiology</a:t>
            </a:r>
            <a:r>
              <a:rPr lang="en-US" dirty="0"/>
              <a:t>: High humidity and moderate temperature (28 °C) </a:t>
            </a:r>
            <a:r>
              <a:rPr lang="en-US" dirty="0" err="1"/>
              <a:t>favours</a:t>
            </a:r>
            <a:r>
              <a:rPr lang="en-US" dirty="0"/>
              <a:t> the development of the disease. Primary infection is </a:t>
            </a:r>
            <a:r>
              <a:rPr lang="en-US" dirty="0" err="1"/>
              <a:t>favoured</a:t>
            </a:r>
            <a:r>
              <a:rPr lang="en-US" dirty="0"/>
              <a:t> by 30 °C and secondary infection is better at 35 °C. presence of moisture is very important for the first 48 hours. Dry and hot weather retards disease development</a:t>
            </a:r>
          </a:p>
        </p:txBody>
      </p:sp>
    </p:spTree>
    <p:extLst>
      <p:ext uri="{BB962C8B-B14F-4D97-AF65-F5344CB8AC3E}">
        <p14:creationId xmlns:p14="http://schemas.microsoft.com/office/powerpoint/2010/main" val="443654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0" y="336885"/>
            <a:ext cx="8725362" cy="5704478"/>
          </a:xfrm>
        </p:spPr>
        <p:txBody>
          <a:bodyPr/>
          <a:lstStyle/>
          <a:p>
            <a:r>
              <a:rPr lang="en-US" dirty="0"/>
              <a:t>Causal organism </a:t>
            </a:r>
            <a:r>
              <a:rPr lang="en-US" dirty="0" err="1"/>
              <a:t>Xanthomonas</a:t>
            </a:r>
            <a:r>
              <a:rPr lang="en-US" dirty="0"/>
              <a:t> </a:t>
            </a:r>
            <a:r>
              <a:rPr lang="en-US" dirty="0" err="1"/>
              <a:t>axonopodis</a:t>
            </a:r>
            <a:r>
              <a:rPr lang="en-US" dirty="0"/>
              <a:t> </a:t>
            </a:r>
            <a:r>
              <a:rPr lang="en-US" dirty="0" err="1"/>
              <a:t>pv</a:t>
            </a:r>
            <a:r>
              <a:rPr lang="en-US" dirty="0"/>
              <a:t>. </a:t>
            </a:r>
            <a:r>
              <a:rPr lang="en-US" dirty="0" err="1"/>
              <a:t>malvacearum</a:t>
            </a:r>
            <a:r>
              <a:rPr lang="en-US" dirty="0"/>
              <a:t>  A Gram negative, </a:t>
            </a:r>
            <a:r>
              <a:rPr lang="en-US" dirty="0" smtClean="0"/>
              <a:t>motile</a:t>
            </a:r>
          </a:p>
          <a:p>
            <a:r>
              <a:rPr lang="en-US" dirty="0" smtClean="0"/>
              <a:t> </a:t>
            </a:r>
            <a:r>
              <a:rPr lang="en-US" dirty="0"/>
              <a:t>rod-shaped, non spore-forming bacterium with a single polar flagellum. </a:t>
            </a:r>
            <a:endParaRPr lang="en-US" dirty="0" smtClean="0"/>
          </a:p>
          <a:p>
            <a:endParaRPr lang="en-US" dirty="0" smtClean="0"/>
          </a:p>
          <a:p>
            <a:r>
              <a:rPr lang="en-US" dirty="0" smtClean="0"/>
              <a:t>Scientific </a:t>
            </a:r>
            <a:r>
              <a:rPr lang="en-US" dirty="0"/>
              <a:t>classification Kingdom: Bacteria </a:t>
            </a:r>
            <a:endParaRPr lang="en-US" dirty="0" smtClean="0"/>
          </a:p>
          <a:p>
            <a:r>
              <a:rPr lang="en-US" dirty="0" smtClean="0"/>
              <a:t>Phylum</a:t>
            </a:r>
            <a:r>
              <a:rPr lang="en-US" dirty="0"/>
              <a:t>: </a:t>
            </a:r>
            <a:r>
              <a:rPr lang="en-US" dirty="0" err="1"/>
              <a:t>Proteobacteria</a:t>
            </a:r>
            <a:r>
              <a:rPr lang="en-US" dirty="0"/>
              <a:t> </a:t>
            </a:r>
            <a:endParaRPr lang="en-US" dirty="0" smtClean="0"/>
          </a:p>
          <a:p>
            <a:r>
              <a:rPr lang="en-US" dirty="0" smtClean="0"/>
              <a:t>Class</a:t>
            </a:r>
            <a:r>
              <a:rPr lang="en-US" dirty="0"/>
              <a:t>: </a:t>
            </a:r>
            <a:r>
              <a:rPr lang="en-US" dirty="0" err="1"/>
              <a:t>Gammaproteobacteria</a:t>
            </a:r>
            <a:r>
              <a:rPr lang="en-US" dirty="0"/>
              <a:t> </a:t>
            </a:r>
            <a:endParaRPr lang="en-US" dirty="0" smtClean="0"/>
          </a:p>
          <a:p>
            <a:r>
              <a:rPr lang="en-US" dirty="0" smtClean="0"/>
              <a:t>Order</a:t>
            </a:r>
            <a:r>
              <a:rPr lang="en-US" dirty="0"/>
              <a:t>: </a:t>
            </a:r>
            <a:r>
              <a:rPr lang="en-US" dirty="0" err="1"/>
              <a:t>Xanthomonadales</a:t>
            </a:r>
            <a:r>
              <a:rPr lang="en-US" dirty="0"/>
              <a:t> </a:t>
            </a:r>
            <a:endParaRPr lang="en-US" dirty="0" smtClean="0"/>
          </a:p>
          <a:p>
            <a:r>
              <a:rPr lang="en-US" dirty="0" smtClean="0"/>
              <a:t>Family</a:t>
            </a:r>
            <a:r>
              <a:rPr lang="en-US" dirty="0"/>
              <a:t>: </a:t>
            </a:r>
            <a:r>
              <a:rPr lang="en-US" dirty="0" err="1"/>
              <a:t>Xanthomonadaceae</a:t>
            </a:r>
            <a:r>
              <a:rPr lang="en-US" dirty="0"/>
              <a:t> </a:t>
            </a:r>
            <a:endParaRPr lang="en-US" dirty="0" smtClean="0"/>
          </a:p>
          <a:p>
            <a:r>
              <a:rPr lang="en-US" dirty="0" smtClean="0"/>
              <a:t>Genus</a:t>
            </a:r>
            <a:r>
              <a:rPr lang="en-US" dirty="0"/>
              <a:t>: </a:t>
            </a:r>
            <a:r>
              <a:rPr lang="en-US" dirty="0" err="1"/>
              <a:t>Xanthomonas</a:t>
            </a:r>
            <a:r>
              <a:rPr lang="en-US" dirty="0"/>
              <a:t> </a:t>
            </a:r>
            <a:endParaRPr lang="en-US" dirty="0" smtClean="0"/>
          </a:p>
          <a:p>
            <a:r>
              <a:rPr lang="en-US" dirty="0" smtClean="0"/>
              <a:t>Species</a:t>
            </a:r>
            <a:r>
              <a:rPr lang="en-US" dirty="0"/>
              <a:t>: </a:t>
            </a:r>
            <a:r>
              <a:rPr lang="en-US" dirty="0" err="1"/>
              <a:t>axonopodis</a:t>
            </a:r>
            <a:endParaRPr lang="en-US" dirty="0"/>
          </a:p>
        </p:txBody>
      </p:sp>
    </p:spTree>
    <p:extLst>
      <p:ext uri="{BB962C8B-B14F-4D97-AF65-F5344CB8AC3E}">
        <p14:creationId xmlns:p14="http://schemas.microsoft.com/office/powerpoint/2010/main" val="3503503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17011" y="89963"/>
            <a:ext cx="10709285" cy="6074874"/>
          </a:xfrm>
          <a:prstGeom prst="rect">
            <a:avLst/>
          </a:prstGeom>
        </p:spPr>
      </p:pic>
    </p:spTree>
    <p:extLst>
      <p:ext uri="{BB962C8B-B14F-4D97-AF65-F5344CB8AC3E}">
        <p14:creationId xmlns:p14="http://schemas.microsoft.com/office/powerpoint/2010/main" val="3943891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73925" y="577515"/>
            <a:ext cx="8390942" cy="5601903"/>
          </a:xfrm>
          <a:prstGeom prst="rect">
            <a:avLst/>
          </a:prstGeom>
        </p:spPr>
      </p:pic>
    </p:spTree>
    <p:extLst>
      <p:ext uri="{BB962C8B-B14F-4D97-AF65-F5344CB8AC3E}">
        <p14:creationId xmlns:p14="http://schemas.microsoft.com/office/powerpoint/2010/main" val="102461451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26</TotalTime>
  <Words>1078</Words>
  <Application>Microsoft Office PowerPoint</Application>
  <PresentationFormat>Widescreen</PresentationFormat>
  <Paragraphs>69</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Trebuchet MS</vt:lpstr>
      <vt:lpstr>Wingdings 3</vt:lpstr>
      <vt:lpstr>Facet</vt:lpstr>
      <vt:lpstr>Angular leaf spot of cotton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Angular leaf spot of cotton</dc:title>
  <dc:creator>91848</dc:creator>
  <cp:lastModifiedBy>91848</cp:lastModifiedBy>
  <cp:revision>46</cp:revision>
  <dcterms:created xsi:type="dcterms:W3CDTF">2020-12-29T08:34:37Z</dcterms:created>
  <dcterms:modified xsi:type="dcterms:W3CDTF">2020-12-31T09:27:51Z</dcterms:modified>
</cp:coreProperties>
</file>