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211.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2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482" r:id="rId16"/>
    <p:sldId id="271" r:id="rId17"/>
    <p:sldId id="272" r:id="rId18"/>
    <p:sldId id="273" r:id="rId19"/>
    <p:sldId id="275" r:id="rId20"/>
    <p:sldId id="277" r:id="rId21"/>
    <p:sldId id="278" r:id="rId22"/>
    <p:sldId id="279" r:id="rId23"/>
    <p:sldId id="280" r:id="rId24"/>
    <p:sldId id="282" r:id="rId25"/>
    <p:sldId id="283" r:id="rId26"/>
    <p:sldId id="284" r:id="rId27"/>
    <p:sldId id="285" r:id="rId28"/>
    <p:sldId id="286" r:id="rId29"/>
    <p:sldId id="287" r:id="rId30"/>
    <p:sldId id="289" r:id="rId31"/>
    <p:sldId id="290" r:id="rId32"/>
    <p:sldId id="291" r:id="rId33"/>
    <p:sldId id="292" r:id="rId34"/>
    <p:sldId id="293" r:id="rId35"/>
    <p:sldId id="288" r:id="rId36"/>
    <p:sldId id="294" r:id="rId37"/>
    <p:sldId id="295" r:id="rId38"/>
    <p:sldId id="298" r:id="rId39"/>
    <p:sldId id="296" r:id="rId40"/>
    <p:sldId id="299" r:id="rId41"/>
    <p:sldId id="300" r:id="rId42"/>
    <p:sldId id="301" r:id="rId43"/>
    <p:sldId id="302" r:id="rId44"/>
    <p:sldId id="303" r:id="rId45"/>
    <p:sldId id="304" r:id="rId46"/>
    <p:sldId id="305" r:id="rId47"/>
    <p:sldId id="306" r:id="rId48"/>
    <p:sldId id="307" r:id="rId49"/>
    <p:sldId id="309" r:id="rId50"/>
    <p:sldId id="310" r:id="rId51"/>
    <p:sldId id="311" r:id="rId52"/>
    <p:sldId id="312" r:id="rId53"/>
    <p:sldId id="315" r:id="rId54"/>
    <p:sldId id="316" r:id="rId55"/>
    <p:sldId id="317" r:id="rId56"/>
    <p:sldId id="318" r:id="rId57"/>
    <p:sldId id="313" r:id="rId58"/>
    <p:sldId id="325" r:id="rId59"/>
    <p:sldId id="326" r:id="rId60"/>
    <p:sldId id="327" r:id="rId61"/>
    <p:sldId id="319" r:id="rId62"/>
    <p:sldId id="320"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21" r:id="rId76"/>
    <p:sldId id="322" r:id="rId77"/>
    <p:sldId id="345" r:id="rId78"/>
    <p:sldId id="346" r:id="rId79"/>
    <p:sldId id="347" r:id="rId80"/>
    <p:sldId id="348" r:id="rId81"/>
    <p:sldId id="349" r:id="rId82"/>
    <p:sldId id="350" r:id="rId83"/>
    <p:sldId id="351" r:id="rId84"/>
    <p:sldId id="352" r:id="rId85"/>
    <p:sldId id="330" r:id="rId86"/>
    <p:sldId id="331" r:id="rId87"/>
    <p:sldId id="332" r:id="rId88"/>
    <p:sldId id="353" r:id="rId89"/>
    <p:sldId id="354" r:id="rId90"/>
    <p:sldId id="355" r:id="rId91"/>
    <p:sldId id="356" r:id="rId92"/>
    <p:sldId id="357" r:id="rId93"/>
    <p:sldId id="358" r:id="rId94"/>
    <p:sldId id="359" r:id="rId95"/>
    <p:sldId id="360" r:id="rId96"/>
    <p:sldId id="361" r:id="rId97"/>
    <p:sldId id="362" r:id="rId98"/>
    <p:sldId id="364" r:id="rId99"/>
    <p:sldId id="363" r:id="rId100"/>
    <p:sldId id="365" r:id="rId101"/>
    <p:sldId id="395" r:id="rId102"/>
    <p:sldId id="366" r:id="rId103"/>
    <p:sldId id="367" r:id="rId104"/>
    <p:sldId id="368" r:id="rId105"/>
    <p:sldId id="369" r:id="rId106"/>
    <p:sldId id="370" r:id="rId107"/>
    <p:sldId id="371" r:id="rId108"/>
    <p:sldId id="372" r:id="rId109"/>
    <p:sldId id="373" r:id="rId110"/>
    <p:sldId id="374" r:id="rId111"/>
    <p:sldId id="375" r:id="rId112"/>
    <p:sldId id="376" r:id="rId113"/>
    <p:sldId id="377" r:id="rId114"/>
    <p:sldId id="378" r:id="rId115"/>
    <p:sldId id="379" r:id="rId116"/>
    <p:sldId id="380" r:id="rId117"/>
    <p:sldId id="381" r:id="rId118"/>
    <p:sldId id="382" r:id="rId119"/>
    <p:sldId id="383" r:id="rId120"/>
    <p:sldId id="384" r:id="rId121"/>
    <p:sldId id="385" r:id="rId122"/>
    <p:sldId id="388" r:id="rId123"/>
    <p:sldId id="389" r:id="rId124"/>
    <p:sldId id="390" r:id="rId125"/>
    <p:sldId id="391" r:id="rId126"/>
    <p:sldId id="396" r:id="rId127"/>
    <p:sldId id="392" r:id="rId128"/>
    <p:sldId id="386" r:id="rId129"/>
    <p:sldId id="393" r:id="rId130"/>
    <p:sldId id="394" r:id="rId131"/>
    <p:sldId id="399" r:id="rId132"/>
    <p:sldId id="397" r:id="rId133"/>
    <p:sldId id="398" r:id="rId134"/>
    <p:sldId id="400" r:id="rId135"/>
    <p:sldId id="401" r:id="rId136"/>
    <p:sldId id="402" r:id="rId137"/>
    <p:sldId id="403" r:id="rId138"/>
    <p:sldId id="404" r:id="rId139"/>
    <p:sldId id="405" r:id="rId140"/>
    <p:sldId id="406" r:id="rId141"/>
    <p:sldId id="408" r:id="rId142"/>
    <p:sldId id="409" r:id="rId143"/>
    <p:sldId id="410" r:id="rId144"/>
    <p:sldId id="412" r:id="rId145"/>
    <p:sldId id="413" r:id="rId146"/>
    <p:sldId id="414" r:id="rId147"/>
    <p:sldId id="407" r:id="rId148"/>
    <p:sldId id="415" r:id="rId149"/>
    <p:sldId id="416" r:id="rId150"/>
    <p:sldId id="417" r:id="rId151"/>
    <p:sldId id="418" r:id="rId152"/>
    <p:sldId id="419" r:id="rId153"/>
    <p:sldId id="420" r:id="rId154"/>
    <p:sldId id="421" r:id="rId155"/>
    <p:sldId id="422" r:id="rId156"/>
    <p:sldId id="424" r:id="rId157"/>
    <p:sldId id="425" r:id="rId158"/>
    <p:sldId id="429" r:id="rId159"/>
    <p:sldId id="426" r:id="rId160"/>
    <p:sldId id="427" r:id="rId161"/>
    <p:sldId id="428" r:id="rId162"/>
    <p:sldId id="430" r:id="rId163"/>
    <p:sldId id="431" r:id="rId164"/>
    <p:sldId id="423" r:id="rId165"/>
    <p:sldId id="432" r:id="rId166"/>
    <p:sldId id="433" r:id="rId167"/>
    <p:sldId id="434" r:id="rId168"/>
    <p:sldId id="435" r:id="rId169"/>
    <p:sldId id="436" r:id="rId170"/>
    <p:sldId id="437" r:id="rId171"/>
    <p:sldId id="438" r:id="rId172"/>
    <p:sldId id="439" r:id="rId173"/>
    <p:sldId id="440" r:id="rId174"/>
    <p:sldId id="441" r:id="rId175"/>
    <p:sldId id="442" r:id="rId176"/>
    <p:sldId id="443" r:id="rId177"/>
    <p:sldId id="444" r:id="rId178"/>
    <p:sldId id="445" r:id="rId179"/>
    <p:sldId id="446" r:id="rId180"/>
    <p:sldId id="447" r:id="rId181"/>
    <p:sldId id="449" r:id="rId182"/>
    <p:sldId id="450" r:id="rId183"/>
    <p:sldId id="451" r:id="rId184"/>
    <p:sldId id="452" r:id="rId185"/>
    <p:sldId id="453" r:id="rId186"/>
    <p:sldId id="454" r:id="rId187"/>
    <p:sldId id="455" r:id="rId188"/>
    <p:sldId id="456" r:id="rId189"/>
    <p:sldId id="457" r:id="rId190"/>
    <p:sldId id="458" r:id="rId191"/>
    <p:sldId id="459" r:id="rId192"/>
    <p:sldId id="460" r:id="rId193"/>
    <p:sldId id="461" r:id="rId194"/>
    <p:sldId id="462" r:id="rId195"/>
    <p:sldId id="463" r:id="rId196"/>
    <p:sldId id="464" r:id="rId197"/>
    <p:sldId id="465" r:id="rId198"/>
    <p:sldId id="466" r:id="rId199"/>
    <p:sldId id="467" r:id="rId200"/>
    <p:sldId id="468" r:id="rId201"/>
    <p:sldId id="469" r:id="rId202"/>
    <p:sldId id="470" r:id="rId203"/>
    <p:sldId id="471" r:id="rId204"/>
    <p:sldId id="472" r:id="rId205"/>
    <p:sldId id="473" r:id="rId206"/>
    <p:sldId id="474" r:id="rId207"/>
    <p:sldId id="476" r:id="rId208"/>
    <p:sldId id="475" r:id="rId209"/>
    <p:sldId id="477" r:id="rId210"/>
    <p:sldId id="478" r:id="rId211"/>
    <p:sldId id="479" r:id="rId212"/>
    <p:sldId id="480" r:id="rId213"/>
    <p:sldId id="481" r:id="rId2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99" autoAdjust="0"/>
    <p:restoredTop sz="94660"/>
  </p:normalViewPr>
  <p:slideViewPr>
    <p:cSldViewPr>
      <p:cViewPr varScale="1">
        <p:scale>
          <a:sx n="69" d="100"/>
          <a:sy n="69" d="100"/>
        </p:scale>
        <p:origin x="-5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presProps" Target="presProps.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ableStyles" Target="tableStyles.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725F29-B2A9-4642-9FCC-F90A76BC0068}" type="datetimeFigureOut">
              <a:rPr lang="en-US" smtClean="0"/>
              <a:pPr/>
              <a:t>01/01/2002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7CCAD7-76F9-4BAC-AC8A-F5F5D466C7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01/01/2002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01/01/2002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01/01/2002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01/01/2002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01/01/2002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01/01/2002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01/01/2002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01/01/2002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01/01/2002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01/01/2002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01/01/2002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01/01/2002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hyperlink" Target="https://en.wikipedia.org/wiki/Pteridophyta" TargetMode="External"/><Relationship Id="rId2" Type="http://schemas.openxmlformats.org/officeDocument/2006/relationships/hyperlink" Target="https://en.wikipedia.org/wiki/Plant" TargetMode="External"/><Relationship Id="rId1" Type="http://schemas.openxmlformats.org/officeDocument/2006/relationships/slideLayout" Target="../slideLayouts/slideLayout2.xml"/><Relationship Id="rId5" Type="http://schemas.openxmlformats.org/officeDocument/2006/relationships/hyperlink" Target="https://en.wikipedia.org/wiki/Lycopodiaceae" TargetMode="External"/><Relationship Id="rId4" Type="http://schemas.openxmlformats.org/officeDocument/2006/relationships/hyperlink" Target="https://en.wikipedia.org/wiki/Lycopodiopsida"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plants.usda.gov/java/ClassificationServlet?source=display&amp;classid=Hepaticae" TargetMode="External"/><Relationship Id="rId13" Type="http://schemas.openxmlformats.org/officeDocument/2006/relationships/hyperlink" Target="https://plants.usda.gov/java/ClassificationServlet?source=display&amp;classid=MARCH" TargetMode="External"/><Relationship Id="rId3" Type="http://schemas.openxmlformats.org/officeDocument/2006/relationships/hyperlink" Target="https://en.wikipedia.org/wiki/Marchantiophyta" TargetMode="External"/><Relationship Id="rId7" Type="http://schemas.openxmlformats.org/officeDocument/2006/relationships/hyperlink" Target="https://plants.usda.gov/java/ClassificationServlet?source=display&amp;classid=Hepaticophyta" TargetMode="External"/><Relationship Id="rId12" Type="http://schemas.openxmlformats.org/officeDocument/2006/relationships/hyperlink" Target="https://plants.usda.gov/java/ClassificationServlet?source=display&amp;classid=Marchantiaceae" TargetMode="External"/><Relationship Id="rId2" Type="http://schemas.openxmlformats.org/officeDocument/2006/relationships/hyperlink" Target="https://en.wikipedia.org/wiki/Order_(biology)" TargetMode="External"/><Relationship Id="rId1" Type="http://schemas.openxmlformats.org/officeDocument/2006/relationships/slideLayout" Target="../slideLayouts/slideLayout1.xml"/><Relationship Id="rId6" Type="http://schemas.openxmlformats.org/officeDocument/2006/relationships/hyperlink" Target="https://plants.usda.gov/java/ClassificationServlet?source=display&amp;classid=Plantae" TargetMode="External"/><Relationship Id="rId11" Type="http://schemas.openxmlformats.org/officeDocument/2006/relationships/hyperlink" Target="https://plants.usda.gov/java/ClassificationServlet?source=display&amp;classid=Marchantiales" TargetMode="External"/><Relationship Id="rId5" Type="http://schemas.openxmlformats.org/officeDocument/2006/relationships/hyperlink" Target="https://en.wikipedia.org/wiki/Lunularia_cruciata" TargetMode="External"/><Relationship Id="rId10" Type="http://schemas.openxmlformats.org/officeDocument/2006/relationships/hyperlink" Target="https://plants.usda.gov/java/ClassificationServlet?source=display&amp;classid=Marchantiae" TargetMode="External"/><Relationship Id="rId4" Type="http://schemas.openxmlformats.org/officeDocument/2006/relationships/hyperlink" Target="https://en.wikipedia.org/wiki/Marchantia_polymorpha" TargetMode="External"/><Relationship Id="rId9" Type="http://schemas.openxmlformats.org/officeDocument/2006/relationships/hyperlink" Target="https://plants.usda.gov/java/ClassificationServlet?source=display&amp;classid=Hepaticopsida" TargetMode="External"/><Relationship Id="rId14" Type="http://schemas.openxmlformats.org/officeDocument/2006/relationships/hyperlink" Target="https://plants.usda.gov/java/profile?symbol=MARCH" TargetMode="External"/></Relationships>
</file>

<file path=ppt/slides/_rels/slide11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8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30.xml.rels><?xml version="1.0" encoding="UTF-8" standalone="yes"?>
<Relationships xmlns="http://schemas.openxmlformats.org/package/2006/relationships"><Relationship Id="rId3" Type="http://schemas.openxmlformats.org/officeDocument/2006/relationships/hyperlink" Target="https://en.wikipedia.org/wiki/Lycopodiophyta" TargetMode="External"/><Relationship Id="rId7" Type="http://schemas.openxmlformats.org/officeDocument/2006/relationships/image" Target="../media/image82.jpeg"/><Relationship Id="rId2" Type="http://schemas.openxmlformats.org/officeDocument/2006/relationships/hyperlink" Target="https://en.wikipedia.org/wiki/Plant" TargetMode="External"/><Relationship Id="rId1" Type="http://schemas.openxmlformats.org/officeDocument/2006/relationships/slideLayout" Target="../slideLayouts/slideLayout2.xml"/><Relationship Id="rId6" Type="http://schemas.openxmlformats.org/officeDocument/2006/relationships/hyperlink" Target="https://en.wikipedia.org/wiki/Vascular_plant" TargetMode="External"/><Relationship Id="rId5" Type="http://schemas.openxmlformats.org/officeDocument/2006/relationships/image" Target="../media/image81.jpeg"/><Relationship Id="rId4" Type="http://schemas.openxmlformats.org/officeDocument/2006/relationships/hyperlink" Target="https://en.wikipedia.org/wiki/Isoetopsida" TargetMode="Externa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8" Type="http://schemas.openxmlformats.org/officeDocument/2006/relationships/hyperlink" Target="https://en.wikipedia.org/wiki/Plant" TargetMode="External"/><Relationship Id="rId13" Type="http://schemas.openxmlformats.org/officeDocument/2006/relationships/hyperlink" Target="https://en.wikipedia.org/wiki/Class_(biology)" TargetMode="External"/><Relationship Id="rId18" Type="http://schemas.openxmlformats.org/officeDocument/2006/relationships/hyperlink" Target="https://en.wikipedia.org/wiki/Calamites" TargetMode="External"/><Relationship Id="rId3" Type="http://schemas.openxmlformats.org/officeDocument/2006/relationships/hyperlink" Target="https://en.wikipedia.org/wiki/Equisetaceae" TargetMode="External"/><Relationship Id="rId21" Type="http://schemas.openxmlformats.org/officeDocument/2006/relationships/hyperlink" Target="https://en.wikipedia.org/wiki/Carboniferous" TargetMode="External"/><Relationship Id="rId7" Type="http://schemas.openxmlformats.org/officeDocument/2006/relationships/image" Target="../media/image98.jpeg"/><Relationship Id="rId12" Type="http://schemas.openxmlformats.org/officeDocument/2006/relationships/hyperlink" Target="https://en.wikipedia.org/wiki/Living_fossil" TargetMode="External"/><Relationship Id="rId17" Type="http://schemas.openxmlformats.org/officeDocument/2006/relationships/hyperlink" Target="https://en.wikipedia.org/wiki/Equisetum" TargetMode="External"/><Relationship Id="rId2" Type="http://schemas.openxmlformats.org/officeDocument/2006/relationships/hyperlink" Target="https://en.wikipedia.org/wiki/Genus" TargetMode="External"/><Relationship Id="rId16" Type="http://schemas.openxmlformats.org/officeDocument/2006/relationships/hyperlink" Target="https://en.wikipedia.org/wiki/Tree" TargetMode="External"/><Relationship Id="rId20" Type="http://schemas.openxmlformats.org/officeDocument/2006/relationships/hyperlink" Target="https://en.wikipedia.org/wiki/Coal" TargetMode="External"/><Relationship Id="rId1" Type="http://schemas.openxmlformats.org/officeDocument/2006/relationships/slideLayout" Target="../slideLayouts/slideLayout2.xml"/><Relationship Id="rId6" Type="http://schemas.openxmlformats.org/officeDocument/2006/relationships/hyperlink" Target="https://en.wikipedia.org/wiki/Spore" TargetMode="External"/><Relationship Id="rId11" Type="http://schemas.openxmlformats.org/officeDocument/2006/relationships/hyperlink" Target="https://en.wikipedia.org/wiki/Equisetales" TargetMode="External"/><Relationship Id="rId5" Type="http://schemas.openxmlformats.org/officeDocument/2006/relationships/hyperlink" Target="https://en.wikipedia.org/wiki/Vascular_plant" TargetMode="External"/><Relationship Id="rId15" Type="http://schemas.openxmlformats.org/officeDocument/2006/relationships/hyperlink" Target="https://en.wikipedia.org/wiki/Paleozoic" TargetMode="External"/><Relationship Id="rId10" Type="http://schemas.openxmlformats.org/officeDocument/2006/relationships/hyperlink" Target="https://en.wikipedia.org/wiki/Equisetopsida" TargetMode="External"/><Relationship Id="rId19" Type="http://schemas.openxmlformats.org/officeDocument/2006/relationships/hyperlink" Target="https://en.wikipedia.org/wiki/Calamitaceae" TargetMode="External"/><Relationship Id="rId4" Type="http://schemas.openxmlformats.org/officeDocument/2006/relationships/hyperlink" Target="https://en.wikipedia.org/wiki/Family_(biology)" TargetMode="External"/><Relationship Id="rId9" Type="http://schemas.openxmlformats.org/officeDocument/2006/relationships/hyperlink" Target="https://en.wikipedia.org/wiki/Fern" TargetMode="External"/><Relationship Id="rId14" Type="http://schemas.openxmlformats.org/officeDocument/2006/relationships/hyperlink" Target="https://en.wikipedia.org/wiki/Understory" TargetMode="External"/></Relationships>
</file>

<file path=ppt/slides/_rels/slide161.xml.rels><?xml version="1.0" encoding="UTF-8" standalone="yes"?>
<Relationships xmlns="http://schemas.openxmlformats.org/package/2006/relationships"><Relationship Id="rId3" Type="http://schemas.openxmlformats.org/officeDocument/2006/relationships/image" Target="../media/image100.gif"/><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8" Type="http://schemas.openxmlformats.org/officeDocument/2006/relationships/hyperlink" Target="https://en.wikipedia.org/wiki/Luigi_Ferdinando_Marsigli" TargetMode="External"/><Relationship Id="rId3" Type="http://schemas.openxmlformats.org/officeDocument/2006/relationships/hyperlink" Target="https://en.wikipedia.org/wiki/Fern" TargetMode="External"/><Relationship Id="rId7" Type="http://schemas.openxmlformats.org/officeDocument/2006/relationships/hyperlink" Target="https://en.wikipedia.org/wiki/Aquatic_plant" TargetMode="External"/><Relationship Id="rId2" Type="http://schemas.openxmlformats.org/officeDocument/2006/relationships/hyperlink" Target="https://en.wikipedia.org/wiki/Plant" TargetMode="External"/><Relationship Id="rId1" Type="http://schemas.openxmlformats.org/officeDocument/2006/relationships/slideLayout" Target="../slideLayouts/slideLayout2.xml"/><Relationship Id="rId6" Type="http://schemas.openxmlformats.org/officeDocument/2006/relationships/hyperlink" Target="https://en.wikipedia.org/wiki/Marsileaceae" TargetMode="External"/><Relationship Id="rId5" Type="http://schemas.openxmlformats.org/officeDocument/2006/relationships/hyperlink" Target="https://en.wikipedia.org/wiki/Salviniales" TargetMode="External"/><Relationship Id="rId10" Type="http://schemas.openxmlformats.org/officeDocument/2006/relationships/image" Target="../media/image111.jpeg"/><Relationship Id="rId4" Type="http://schemas.openxmlformats.org/officeDocument/2006/relationships/hyperlink" Target="https://en.wikipedia.org/wiki/Polypodiopsida" TargetMode="External"/><Relationship Id="rId9" Type="http://schemas.openxmlformats.org/officeDocument/2006/relationships/image" Target="../media/image110.jpe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hyperlink" Target="https://en.wikipedia.org/wiki/Operculum_(botany)" TargetMode="External"/><Relationship Id="rId3" Type="http://schemas.openxmlformats.org/officeDocument/2006/relationships/hyperlink" Target="https://en.wikipedia.org/wiki/Moss" TargetMode="External"/><Relationship Id="rId7" Type="http://schemas.openxmlformats.org/officeDocument/2006/relationships/hyperlink" Target="https://en.wikipedia.org/wiki/Bryopsida" TargetMode="External"/><Relationship Id="rId2" Type="http://schemas.openxmlformats.org/officeDocument/2006/relationships/hyperlink" Target="https://en.wikipedia.org/wiki/Class_(biology)" TargetMode="External"/><Relationship Id="rId1" Type="http://schemas.openxmlformats.org/officeDocument/2006/relationships/slideLayout" Target="../slideLayouts/slideLayout2.xml"/><Relationship Id="rId6" Type="http://schemas.openxmlformats.org/officeDocument/2006/relationships/hyperlink" Target="https://en.wikipedia.org/wiki/Sporangium" TargetMode="External"/><Relationship Id="rId5" Type="http://schemas.openxmlformats.org/officeDocument/2006/relationships/hyperlink" Target="https://en.wikipedia.org/wiki/Plantae" TargetMode="External"/><Relationship Id="rId4" Type="http://schemas.openxmlformats.org/officeDocument/2006/relationships/hyperlink" Target="https://en.wikipedia.org/wiki/Species"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en.wikipedia.org/wiki/Funariaceae" TargetMode="External"/><Relationship Id="rId3" Type="http://schemas.openxmlformats.org/officeDocument/2006/relationships/hyperlink" Target="https://en.wikipedia.org/wiki/Plantae" TargetMode="External"/><Relationship Id="rId7" Type="http://schemas.openxmlformats.org/officeDocument/2006/relationships/hyperlink" Target="https://en.wikipedia.org/wiki/Funariales"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s://en.wikipedia.org/wiki/Funariidae" TargetMode="External"/><Relationship Id="rId5" Type="http://schemas.openxmlformats.org/officeDocument/2006/relationships/hyperlink" Target="https://en.wikipedia.org/wiki/Bryopsida" TargetMode="External"/><Relationship Id="rId4" Type="http://schemas.openxmlformats.org/officeDocument/2006/relationships/hyperlink" Target="https://en.wikipedia.org/wiki/Moss" TargetMode="External"/><Relationship Id="rId9"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4.bp.blogspot.com/-8120tyi9B8I/UGDr0S9nDHI/AAAAAAAAAO4/eh7LV6u5fGc/s1600/funeria3.j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7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hyperlink" Target="https://en.wikipedia.org/wiki/Vascular_plant" TargetMode="External"/><Relationship Id="rId3" Type="http://schemas.openxmlformats.org/officeDocument/2006/relationships/hyperlink" Target="https://en.wikipedia.org/wiki/Pteridophyta" TargetMode="External"/><Relationship Id="rId7" Type="http://schemas.openxmlformats.org/officeDocument/2006/relationships/hyperlink" Target="https://en.wikipedia.org/wiki/Fern" TargetMode="External"/><Relationship Id="rId2" Type="http://schemas.openxmlformats.org/officeDocument/2006/relationships/hyperlink" Target="https://en.wikipedia.org/wiki/Plant" TargetMode="External"/><Relationship Id="rId1" Type="http://schemas.openxmlformats.org/officeDocument/2006/relationships/slideLayout" Target="../slideLayouts/slideLayout2.xml"/><Relationship Id="rId6" Type="http://schemas.openxmlformats.org/officeDocument/2006/relationships/hyperlink" Target="https://en.wikipedia.org/wiki/Psilotaceae" TargetMode="External"/><Relationship Id="rId5" Type="http://schemas.openxmlformats.org/officeDocument/2006/relationships/hyperlink" Target="https://en.wikipedia.org/wiki/Psilotales" TargetMode="External"/><Relationship Id="rId10" Type="http://schemas.openxmlformats.org/officeDocument/2006/relationships/image" Target="../media/image50.png"/><Relationship Id="rId4" Type="http://schemas.openxmlformats.org/officeDocument/2006/relationships/hyperlink" Target="https://en.wikipedia.org/wiki/Psilotopsida" TargetMode="External"/><Relationship Id="rId9" Type="http://schemas.openxmlformats.org/officeDocument/2006/relationships/hyperlink" Target="https://en.wikipedia.org/wiki/Tmesipteris"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04800"/>
            <a:ext cx="8001000" cy="6324600"/>
          </a:xfrm>
        </p:spPr>
        <p:txBody>
          <a:bodyPr>
            <a:normAutofit/>
          </a:bodyPr>
          <a:lstStyle/>
          <a:p>
            <a:r>
              <a:rPr lang="en-US" sz="2800" b="1" dirty="0" err="1" smtClean="0">
                <a:solidFill>
                  <a:srgbClr val="FF0000"/>
                </a:solidFill>
                <a:latin typeface="Times New Roman" pitchFamily="18" charset="0"/>
                <a:cs typeface="Times New Roman" pitchFamily="18" charset="0"/>
              </a:rPr>
              <a:t>Bryophyta</a:t>
            </a:r>
            <a:r>
              <a:rPr lang="en-US" sz="2800" b="1" dirty="0" smtClean="0">
                <a:solidFill>
                  <a:srgbClr val="FF0000"/>
                </a:solidFill>
                <a:latin typeface="Times New Roman" pitchFamily="18" charset="0"/>
                <a:cs typeface="Times New Roman" pitchFamily="18" charset="0"/>
              </a:rPr>
              <a:t>: Features, Classification</a:t>
            </a:r>
            <a:endParaRPr lang="en-US" sz="2800" dirty="0" smtClean="0">
              <a:solidFill>
                <a:srgbClr val="FF0000"/>
              </a:solidFill>
              <a:latin typeface="Times New Roman" pitchFamily="18" charset="0"/>
              <a:cs typeface="Times New Roman" pitchFamily="18" charset="0"/>
            </a:endParaRPr>
          </a:p>
          <a:p>
            <a:pPr algn="just"/>
            <a:r>
              <a:rPr lang="en-US" dirty="0" smtClean="0">
                <a:solidFill>
                  <a:schemeClr val="tx1"/>
                </a:solidFill>
                <a:latin typeface="Times New Roman" pitchFamily="18" charset="0"/>
                <a:cs typeface="Times New Roman" pitchFamily="18" charset="0"/>
              </a:rPr>
              <a:t>The division </a:t>
            </a:r>
            <a:r>
              <a:rPr lang="en-US" dirty="0" err="1" smtClean="0">
                <a:solidFill>
                  <a:schemeClr val="tx1"/>
                </a:solidFill>
                <a:latin typeface="Times New Roman" pitchFamily="18" charset="0"/>
                <a:cs typeface="Times New Roman" pitchFamily="18" charset="0"/>
              </a:rPr>
              <a:t>Bryophyta</a:t>
            </a:r>
            <a:r>
              <a:rPr lang="en-US" dirty="0" smtClean="0">
                <a:solidFill>
                  <a:schemeClr val="tx1"/>
                </a:solidFill>
                <a:latin typeface="Times New Roman" pitchFamily="18" charset="0"/>
                <a:cs typeface="Times New Roman" pitchFamily="18" charset="0"/>
              </a:rPr>
              <a:t> (Gr. </a:t>
            </a:r>
            <a:r>
              <a:rPr lang="en-US" dirty="0" err="1" smtClean="0">
                <a:solidFill>
                  <a:schemeClr val="tx1"/>
                </a:solidFill>
                <a:latin typeface="Times New Roman" pitchFamily="18" charset="0"/>
                <a:cs typeface="Times New Roman" pitchFamily="18" charset="0"/>
              </a:rPr>
              <a:t>bryon</a:t>
            </a:r>
            <a:r>
              <a:rPr lang="en-US" dirty="0" smtClean="0">
                <a:solidFill>
                  <a:schemeClr val="tx1"/>
                </a:solidFill>
                <a:latin typeface="Times New Roman" pitchFamily="18" charset="0"/>
                <a:cs typeface="Times New Roman" pitchFamily="18" charset="0"/>
              </a:rPr>
              <a:t>=moss) includes over 25000 species of non-vascular </a:t>
            </a:r>
            <a:r>
              <a:rPr lang="en-US" dirty="0" err="1" smtClean="0">
                <a:solidFill>
                  <a:schemeClr val="tx1"/>
                </a:solidFill>
                <a:latin typeface="Times New Roman" pitchFamily="18" charset="0"/>
                <a:cs typeface="Times New Roman" pitchFamily="18" charset="0"/>
              </a:rPr>
              <a:t>embryophytes</a:t>
            </a:r>
            <a:r>
              <a:rPr lang="en-US" dirty="0" smtClean="0">
                <a:solidFill>
                  <a:schemeClr val="tx1"/>
                </a:solidFill>
                <a:latin typeface="Times New Roman" pitchFamily="18" charset="0"/>
                <a:cs typeface="Times New Roman" pitchFamily="18" charset="0"/>
              </a:rPr>
              <a:t> such as mosses, liverworts and hornworts.</a:t>
            </a:r>
          </a:p>
          <a:p>
            <a:pPr algn="just"/>
            <a:r>
              <a:rPr lang="en-US" dirty="0" smtClean="0">
                <a:solidFill>
                  <a:schemeClr val="tx1"/>
                </a:solidFill>
                <a:latin typeface="Times New Roman" pitchFamily="18" charset="0"/>
                <a:cs typeface="Times New Roman" pitchFamily="18" charset="0"/>
              </a:rPr>
              <a:t>Bryophytes are small plants (2cm to 60cm) that grow in moist shady places. They don’t attain great heights because of absence of roots, vascular tissues, mechanical tissues and cuticle. They are terrestrial but require external water to complete their life cycle.</a:t>
            </a:r>
          </a:p>
          <a:p>
            <a:pPr algn="just"/>
            <a:r>
              <a:rPr lang="en-US" dirty="0" smtClean="0">
                <a:solidFill>
                  <a:schemeClr val="tx1"/>
                </a:solidFill>
                <a:latin typeface="Times New Roman" pitchFamily="18" charset="0"/>
                <a:cs typeface="Times New Roman" pitchFamily="18" charset="0"/>
              </a:rPr>
              <a:t>Hence, they are called “Amphibians of plant kingdom”.</a:t>
            </a:r>
          </a:p>
          <a:p>
            <a:pPr algn="just"/>
            <a:r>
              <a:rPr lang="en-US" dirty="0" smtClean="0">
                <a:solidFill>
                  <a:schemeClr val="tx1"/>
                </a:solidFill>
                <a:latin typeface="Times New Roman" pitchFamily="18" charset="0"/>
                <a:cs typeface="Times New Roman" pitchFamily="18" charset="0"/>
              </a:rPr>
              <a:t>The fossil record indicates that bryophytes evolved on earth about 395 – 430 million years ago (i.e. during Silurian period of Paleozoic era). The study of bryophytes is called </a:t>
            </a:r>
            <a:r>
              <a:rPr lang="en-US" dirty="0" err="1" smtClean="0">
                <a:solidFill>
                  <a:schemeClr val="tx1"/>
                </a:solidFill>
                <a:latin typeface="Times New Roman" pitchFamily="18" charset="0"/>
                <a:cs typeface="Times New Roman" pitchFamily="18" charset="0"/>
              </a:rPr>
              <a:t>bryology</a:t>
            </a:r>
            <a:r>
              <a:rPr lang="en-US" dirty="0" smtClean="0">
                <a:solidFill>
                  <a:schemeClr val="tx1"/>
                </a:solidFill>
                <a:latin typeface="Times New Roman" pitchFamily="18" charset="0"/>
                <a:cs typeface="Times New Roman" pitchFamily="18" charset="0"/>
              </a:rPr>
              <a:t>. Hedwig is called ‘Father of </a:t>
            </a:r>
            <a:r>
              <a:rPr lang="en-US" dirty="0" err="1" smtClean="0">
                <a:solidFill>
                  <a:schemeClr val="tx1"/>
                </a:solidFill>
                <a:latin typeface="Times New Roman" pitchFamily="18" charset="0"/>
                <a:cs typeface="Times New Roman" pitchFamily="18" charset="0"/>
              </a:rPr>
              <a:t>Bryology</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Shiv</a:t>
            </a:r>
            <a:r>
              <a:rPr lang="en-US" dirty="0" smtClean="0">
                <a:solidFill>
                  <a:schemeClr val="tx1"/>
                </a:solidFill>
                <a:latin typeface="Times New Roman" pitchFamily="18" charset="0"/>
                <a:cs typeface="Times New Roman" pitchFamily="18" charset="0"/>
              </a:rPr>
              <a:t> Ram </a:t>
            </a:r>
            <a:r>
              <a:rPr lang="en-US" dirty="0" err="1" smtClean="0">
                <a:solidFill>
                  <a:schemeClr val="tx1"/>
                </a:solidFill>
                <a:latin typeface="Times New Roman" pitchFamily="18" charset="0"/>
                <a:cs typeface="Times New Roman" pitchFamily="18" charset="0"/>
              </a:rPr>
              <a:t>Kashyap</a:t>
            </a:r>
            <a:r>
              <a:rPr lang="en-US" dirty="0" smtClean="0">
                <a:solidFill>
                  <a:schemeClr val="tx1"/>
                </a:solidFill>
                <a:latin typeface="Times New Roman" pitchFamily="18" charset="0"/>
                <a:cs typeface="Times New Roman" pitchFamily="18" charset="0"/>
              </a:rPr>
              <a:t> is the ‘Father of Indian </a:t>
            </a:r>
            <a:r>
              <a:rPr lang="en-US" dirty="0" err="1" smtClean="0">
                <a:solidFill>
                  <a:schemeClr val="tx1"/>
                </a:solidFill>
                <a:latin typeface="Times New Roman" pitchFamily="18" charset="0"/>
                <a:cs typeface="Times New Roman" pitchFamily="18" charset="0"/>
              </a:rPr>
              <a:t>Bryology</a:t>
            </a:r>
            <a:r>
              <a:rPr lang="en-US" dirty="0" smtClean="0">
                <a:solidFill>
                  <a:schemeClr val="tx1"/>
                </a:solidFill>
                <a:latin typeface="Times New Roman" pitchFamily="18" charset="0"/>
                <a:cs typeface="Times New Roman" pitchFamily="18" charset="0"/>
              </a:rPr>
              <a:t>’.</a:t>
            </a:r>
          </a:p>
          <a:p>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228601"/>
            <a:ext cx="7848600" cy="2585323"/>
          </a:xfrm>
          <a:prstGeom prst="rect">
            <a:avLst/>
          </a:prstGeom>
        </p:spPr>
        <p:txBody>
          <a:bodyPr wrap="square">
            <a:spAutoFit/>
          </a:bodyPr>
          <a:lstStyle/>
          <a:p>
            <a:r>
              <a:rPr lang="en-US" dirty="0" smtClean="0">
                <a:solidFill>
                  <a:srgbClr val="FF0000"/>
                </a:solidFill>
              </a:rPr>
              <a:t> </a:t>
            </a:r>
            <a:r>
              <a:rPr lang="en-US" b="1" dirty="0" smtClean="0">
                <a:solidFill>
                  <a:srgbClr val="FF0000"/>
                </a:solidFill>
              </a:rPr>
              <a:t>Divided into four orders (Cavers, 1910, Campbell, 1936).</a:t>
            </a:r>
          </a:p>
          <a:p>
            <a:endParaRPr lang="en-US" b="1" dirty="0" smtClean="0">
              <a:solidFill>
                <a:srgbClr val="FF0000"/>
              </a:solidFill>
            </a:endParaRPr>
          </a:p>
          <a:p>
            <a:r>
              <a:rPr lang="en-US" b="1" dirty="0" err="1" smtClean="0">
                <a:solidFill>
                  <a:srgbClr val="0070C0"/>
                </a:solidFill>
              </a:rPr>
              <a:t>i</a:t>
            </a:r>
            <a:r>
              <a:rPr lang="en-US" b="1" dirty="0" smtClean="0">
                <a:solidFill>
                  <a:srgbClr val="0070C0"/>
                </a:solidFill>
              </a:rPr>
              <a:t>.     </a:t>
            </a:r>
            <a:r>
              <a:rPr lang="en-US" b="1" dirty="0" err="1" smtClean="0">
                <a:solidFill>
                  <a:srgbClr val="0070C0"/>
                </a:solidFill>
              </a:rPr>
              <a:t>Sphaerocarpales</a:t>
            </a:r>
            <a:endParaRPr lang="en-US" b="1" dirty="0" smtClean="0">
              <a:solidFill>
                <a:srgbClr val="0070C0"/>
              </a:solidFill>
            </a:endParaRPr>
          </a:p>
          <a:p>
            <a:endParaRPr lang="en-US" b="1" dirty="0" smtClean="0">
              <a:solidFill>
                <a:srgbClr val="0070C0"/>
              </a:solidFill>
            </a:endParaRPr>
          </a:p>
          <a:p>
            <a:pPr marL="400050" indent="-400050">
              <a:buAutoNum type="romanLcPeriod" startAt="2"/>
            </a:pPr>
            <a:r>
              <a:rPr lang="en-US" b="1" dirty="0" err="1" smtClean="0">
                <a:solidFill>
                  <a:srgbClr val="0070C0"/>
                </a:solidFill>
              </a:rPr>
              <a:t>Marchantiales</a:t>
            </a:r>
            <a:endParaRPr lang="en-US" b="1" dirty="0" smtClean="0">
              <a:solidFill>
                <a:srgbClr val="0070C0"/>
              </a:solidFill>
            </a:endParaRPr>
          </a:p>
          <a:p>
            <a:pPr marL="400050" indent="-400050"/>
            <a:endParaRPr lang="en-US" b="1" dirty="0" smtClean="0">
              <a:solidFill>
                <a:srgbClr val="0070C0"/>
              </a:solidFill>
            </a:endParaRPr>
          </a:p>
          <a:p>
            <a:pPr marL="400050" indent="-400050">
              <a:buAutoNum type="romanLcPeriod" startAt="3"/>
            </a:pPr>
            <a:r>
              <a:rPr lang="en-US" b="1" dirty="0" err="1" smtClean="0">
                <a:solidFill>
                  <a:srgbClr val="0070C0"/>
                </a:solidFill>
              </a:rPr>
              <a:t>Jaungermanniales</a:t>
            </a:r>
            <a:endParaRPr lang="en-US" b="1" dirty="0" smtClean="0">
              <a:solidFill>
                <a:srgbClr val="0070C0"/>
              </a:solidFill>
            </a:endParaRPr>
          </a:p>
          <a:p>
            <a:pPr marL="400050" indent="-400050">
              <a:buAutoNum type="romanLcPeriod" startAt="3"/>
            </a:pPr>
            <a:endParaRPr lang="en-US" b="1" dirty="0" smtClean="0">
              <a:solidFill>
                <a:srgbClr val="0070C0"/>
              </a:solidFill>
            </a:endParaRPr>
          </a:p>
          <a:p>
            <a:r>
              <a:rPr lang="en-US" b="1" dirty="0" smtClean="0">
                <a:solidFill>
                  <a:srgbClr val="0070C0"/>
                </a:solidFill>
              </a:rPr>
              <a:t>iv.   </a:t>
            </a:r>
            <a:r>
              <a:rPr lang="en-US" b="1" dirty="0" err="1" smtClean="0">
                <a:solidFill>
                  <a:srgbClr val="0070C0"/>
                </a:solidFill>
              </a:rPr>
              <a:t>Calobryales</a:t>
            </a:r>
            <a:r>
              <a:rPr lang="en-US" b="1" dirty="0" smtClean="0">
                <a:solidFill>
                  <a:srgbClr val="0070C0"/>
                </a:solidFill>
              </a:rPr>
              <a:t>.</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715000" y="914400"/>
          <a:ext cx="3086100" cy="2468880"/>
        </p:xfrm>
        <a:graphic>
          <a:graphicData uri="http://schemas.openxmlformats.org/drawingml/2006/table">
            <a:tbl>
              <a:tblPr/>
              <a:tblGrid>
                <a:gridCol w="1543050"/>
                <a:gridCol w="1543050"/>
              </a:tblGrid>
              <a:tr h="355600">
                <a:tc>
                  <a:txBody>
                    <a:bodyPr/>
                    <a:lstStyle/>
                    <a:p>
                      <a:r>
                        <a:rPr lang="en-US" dirty="0"/>
                        <a:t>Kingdom:</a:t>
                      </a:r>
                    </a:p>
                  </a:txBody>
                  <a:tcPr anchor="ctr">
                    <a:lnL>
                      <a:noFill/>
                    </a:lnL>
                    <a:lnR>
                      <a:noFill/>
                    </a:lnR>
                    <a:lnT>
                      <a:noFill/>
                    </a:lnT>
                    <a:lnB>
                      <a:noFill/>
                    </a:lnB>
                  </a:tcPr>
                </a:tc>
                <a:tc>
                  <a:txBody>
                    <a:bodyPr/>
                    <a:lstStyle/>
                    <a:p>
                      <a:r>
                        <a:rPr lang="en-US">
                          <a:hlinkClick r:id="rId2" tooltip="Plant"/>
                        </a:rPr>
                        <a:t>Plantae</a:t>
                      </a:r>
                      <a:endParaRPr lang="en-US"/>
                    </a:p>
                  </a:txBody>
                  <a:tcPr anchor="ctr">
                    <a:lnL>
                      <a:noFill/>
                    </a:lnL>
                    <a:lnR>
                      <a:noFill/>
                    </a:lnR>
                    <a:lnT>
                      <a:noFill/>
                    </a:lnT>
                    <a:lnB>
                      <a:noFill/>
                    </a:lnB>
                  </a:tcPr>
                </a:tc>
              </a:tr>
              <a:tr h="355600">
                <a:tc>
                  <a:txBody>
                    <a:bodyPr/>
                    <a:lstStyle/>
                    <a:p>
                      <a:r>
                        <a:rPr lang="en-US"/>
                        <a:t>Division:</a:t>
                      </a:r>
                    </a:p>
                  </a:txBody>
                  <a:tcPr anchor="ctr">
                    <a:lnL>
                      <a:noFill/>
                    </a:lnL>
                    <a:lnR>
                      <a:noFill/>
                    </a:lnR>
                    <a:lnT>
                      <a:noFill/>
                    </a:lnT>
                    <a:lnB>
                      <a:noFill/>
                    </a:lnB>
                  </a:tcPr>
                </a:tc>
                <a:tc>
                  <a:txBody>
                    <a:bodyPr/>
                    <a:lstStyle/>
                    <a:p>
                      <a:r>
                        <a:rPr lang="en-US">
                          <a:hlinkClick r:id="rId3" tooltip="Pteridophyta"/>
                        </a:rPr>
                        <a:t>Pteridophyta</a:t>
                      </a:r>
                      <a:endParaRPr lang="en-US"/>
                    </a:p>
                  </a:txBody>
                  <a:tcPr anchor="ctr">
                    <a:lnL>
                      <a:noFill/>
                    </a:lnL>
                    <a:lnR>
                      <a:noFill/>
                    </a:lnR>
                    <a:lnT>
                      <a:noFill/>
                    </a:lnT>
                    <a:lnB>
                      <a:noFill/>
                    </a:lnB>
                  </a:tcPr>
                </a:tc>
              </a:tr>
              <a:tr h="355600">
                <a:tc>
                  <a:txBody>
                    <a:bodyPr/>
                    <a:lstStyle/>
                    <a:p>
                      <a:r>
                        <a:rPr lang="en-US"/>
                        <a:t>Class:</a:t>
                      </a:r>
                    </a:p>
                  </a:txBody>
                  <a:tcPr anchor="ctr">
                    <a:lnL>
                      <a:noFill/>
                    </a:lnL>
                    <a:lnR>
                      <a:noFill/>
                    </a:lnR>
                    <a:lnT>
                      <a:noFill/>
                    </a:lnT>
                    <a:lnB>
                      <a:noFill/>
                    </a:lnB>
                  </a:tcPr>
                </a:tc>
                <a:tc>
                  <a:txBody>
                    <a:bodyPr/>
                    <a:lstStyle/>
                    <a:p>
                      <a:r>
                        <a:rPr lang="en-US" dirty="0" err="1">
                          <a:hlinkClick r:id="rId4" tooltip="Lycopodiopsida"/>
                        </a:rPr>
                        <a:t>Lycopodiopsida</a:t>
                      </a:r>
                      <a:endParaRPr lang="en-US" dirty="0"/>
                    </a:p>
                  </a:txBody>
                  <a:tcPr anchor="ctr">
                    <a:lnL>
                      <a:noFill/>
                    </a:lnL>
                    <a:lnR>
                      <a:noFill/>
                    </a:lnR>
                    <a:lnT>
                      <a:noFill/>
                    </a:lnT>
                    <a:lnB>
                      <a:noFill/>
                    </a:lnB>
                  </a:tcPr>
                </a:tc>
              </a:tr>
              <a:tr h="355600">
                <a:tc>
                  <a:txBody>
                    <a:bodyPr/>
                    <a:lstStyle/>
                    <a:p>
                      <a:r>
                        <a:rPr lang="en-US"/>
                        <a:t>Order:</a:t>
                      </a:r>
                    </a:p>
                  </a:txBody>
                  <a:tcPr anchor="ctr">
                    <a:lnL>
                      <a:noFill/>
                    </a:lnL>
                    <a:lnR>
                      <a:noFill/>
                    </a:lnR>
                    <a:lnT>
                      <a:noFill/>
                    </a:lnT>
                    <a:lnB>
                      <a:noFill/>
                    </a:lnB>
                  </a:tcPr>
                </a:tc>
                <a:tc>
                  <a:txBody>
                    <a:bodyPr/>
                    <a:lstStyle/>
                    <a:p>
                      <a:r>
                        <a:rPr lang="en-US">
                          <a:hlinkClick r:id="rId4" tooltip="Lycopodiopsida"/>
                        </a:rPr>
                        <a:t>Lycopodiales</a:t>
                      </a:r>
                      <a:endParaRPr lang="en-US"/>
                    </a:p>
                  </a:txBody>
                  <a:tcPr anchor="ctr">
                    <a:lnL>
                      <a:noFill/>
                    </a:lnL>
                    <a:lnR>
                      <a:noFill/>
                    </a:lnR>
                    <a:lnT>
                      <a:noFill/>
                    </a:lnT>
                    <a:lnB>
                      <a:noFill/>
                    </a:lnB>
                  </a:tcPr>
                </a:tc>
              </a:tr>
              <a:tr h="355600">
                <a:tc>
                  <a:txBody>
                    <a:bodyPr/>
                    <a:lstStyle/>
                    <a:p>
                      <a:r>
                        <a:rPr lang="en-US"/>
                        <a:t>Family:</a:t>
                      </a:r>
                    </a:p>
                  </a:txBody>
                  <a:tcPr anchor="ctr">
                    <a:lnL>
                      <a:noFill/>
                    </a:lnL>
                    <a:lnR>
                      <a:noFill/>
                    </a:lnR>
                    <a:lnT>
                      <a:noFill/>
                    </a:lnT>
                    <a:lnB>
                      <a:noFill/>
                    </a:lnB>
                  </a:tcPr>
                </a:tc>
                <a:tc>
                  <a:txBody>
                    <a:bodyPr/>
                    <a:lstStyle/>
                    <a:p>
                      <a:r>
                        <a:rPr lang="en-US">
                          <a:hlinkClick r:id="rId5" tooltip="Lycopodiaceae"/>
                        </a:rPr>
                        <a:t>Lycopodiaceae</a:t>
                      </a:r>
                      <a:endParaRPr lang="en-US"/>
                    </a:p>
                  </a:txBody>
                  <a:tcPr anchor="ctr">
                    <a:lnL>
                      <a:noFill/>
                    </a:lnL>
                    <a:lnR>
                      <a:noFill/>
                    </a:lnR>
                    <a:lnT>
                      <a:noFill/>
                    </a:lnT>
                    <a:lnB>
                      <a:noFill/>
                    </a:lnB>
                  </a:tcPr>
                </a:tc>
              </a:tr>
              <a:tr h="355600">
                <a:tc>
                  <a:txBody>
                    <a:bodyPr/>
                    <a:lstStyle/>
                    <a:p>
                      <a:r>
                        <a:rPr lang="en-US"/>
                        <a:t>Genus:</a:t>
                      </a:r>
                    </a:p>
                  </a:txBody>
                  <a:tcPr anchor="ctr">
                    <a:lnL>
                      <a:noFill/>
                    </a:lnL>
                    <a:lnR>
                      <a:noFill/>
                    </a:lnR>
                    <a:lnT>
                      <a:noFill/>
                    </a:lnT>
                    <a:lnB>
                      <a:noFill/>
                    </a:lnB>
                  </a:tcPr>
                </a:tc>
                <a:tc>
                  <a:txBody>
                    <a:bodyPr/>
                    <a:lstStyle/>
                    <a:p>
                      <a:r>
                        <a:rPr lang="en-US" b="1" i="1" dirty="0" err="1"/>
                        <a:t>Lycopodium</a:t>
                      </a:r>
                      <a:endParaRPr lang="en-US" dirty="0"/>
                    </a:p>
                  </a:txBody>
                  <a:tcPr anchor="ctr">
                    <a:lnL>
                      <a:noFill/>
                    </a:lnL>
                    <a:lnR>
                      <a:noFill/>
                    </a:lnR>
                    <a:lnT>
                      <a:noFill/>
                    </a:lnT>
                    <a:lnB>
                      <a:noFill/>
                    </a:lnB>
                  </a:tcPr>
                </a:tc>
              </a:tr>
            </a:tbl>
          </a:graphicData>
        </a:graphic>
      </p:graphicFrame>
      <p:sp>
        <p:nvSpPr>
          <p:cNvPr id="3" name="Rectangle 2"/>
          <p:cNvSpPr/>
          <p:nvPr/>
        </p:nvSpPr>
        <p:spPr>
          <a:xfrm>
            <a:off x="3429000" y="0"/>
            <a:ext cx="2786532" cy="707886"/>
          </a:xfrm>
          <a:prstGeom prst="rect">
            <a:avLst/>
          </a:prstGeom>
        </p:spPr>
        <p:txBody>
          <a:bodyPr wrap="none">
            <a:spAutoFit/>
          </a:bodyPr>
          <a:lstStyle/>
          <a:p>
            <a:r>
              <a:rPr lang="en-US" sz="4000" b="1" i="1" dirty="0" err="1" smtClean="0">
                <a:solidFill>
                  <a:srgbClr val="FF0000"/>
                </a:solidFill>
                <a:latin typeface="Times New Roman" pitchFamily="18" charset="0"/>
                <a:cs typeface="Times New Roman" pitchFamily="18" charset="0"/>
              </a:rPr>
              <a:t>Lycopodium</a:t>
            </a:r>
            <a:endParaRPr lang="en-US" sz="4000" b="1" dirty="0">
              <a:solidFill>
                <a:srgbClr val="FF0000"/>
              </a:solidFill>
              <a:latin typeface="Times New Roman" pitchFamily="18" charset="0"/>
              <a:cs typeface="Times New Roman" pitchFamily="18" charset="0"/>
            </a:endParaRPr>
          </a:p>
        </p:txBody>
      </p:sp>
      <p:sp>
        <p:nvSpPr>
          <p:cNvPr id="4" name="Rectangle 3"/>
          <p:cNvSpPr/>
          <p:nvPr/>
        </p:nvSpPr>
        <p:spPr>
          <a:xfrm>
            <a:off x="990600" y="3200400"/>
            <a:ext cx="8153400" cy="3993401"/>
          </a:xfrm>
          <a:prstGeom prst="rect">
            <a:avLst/>
          </a:prstGeom>
        </p:spPr>
        <p:txBody>
          <a:bodyPr wrap="square">
            <a:spAutoFit/>
          </a:bodyPr>
          <a:lstStyle/>
          <a:p>
            <a:pPr algn="just"/>
            <a:r>
              <a:rPr lang="en-US" sz="1950" b="1" dirty="0" smtClean="0">
                <a:latin typeface="Times New Roman" pitchFamily="18" charset="0"/>
                <a:cs typeface="Times New Roman" pitchFamily="18" charset="0"/>
              </a:rPr>
              <a:t>Characteristic Features:</a:t>
            </a:r>
            <a:endParaRPr lang="en-US" sz="1950" dirty="0" smtClean="0">
              <a:latin typeface="Times New Roman" pitchFamily="18" charset="0"/>
              <a:cs typeface="Times New Roman" pitchFamily="18" charset="0"/>
            </a:endParaRPr>
          </a:p>
          <a:p>
            <a:pPr algn="just"/>
            <a:r>
              <a:rPr lang="en-US" sz="1950" dirty="0" smtClean="0">
                <a:latin typeface="Times New Roman" pitchFamily="18" charset="0"/>
                <a:cs typeface="Times New Roman" pitchFamily="18" charset="0"/>
              </a:rPr>
              <a:t>The living </a:t>
            </a:r>
            <a:r>
              <a:rPr lang="en-US" sz="1950" dirty="0" err="1" smtClean="0">
                <a:latin typeface="Times New Roman" pitchFamily="18" charset="0"/>
                <a:cs typeface="Times New Roman" pitchFamily="18" charset="0"/>
              </a:rPr>
              <a:t>Lycopodiales</a:t>
            </a:r>
            <a:r>
              <a:rPr lang="en-US" sz="1950" dirty="0" smtClean="0">
                <a:latin typeface="Times New Roman" pitchFamily="18" charset="0"/>
                <a:cs typeface="Times New Roman" pitchFamily="18" charset="0"/>
              </a:rPr>
              <a:t> are the representatives of a group which, during the Carboniferous period, formed the chief vegetation. Many of the types then growing, e.g., </a:t>
            </a:r>
            <a:r>
              <a:rPr lang="en-US" sz="1950" dirty="0" err="1" smtClean="0">
                <a:latin typeface="Times New Roman" pitchFamily="18" charset="0"/>
                <a:cs typeface="Times New Roman" pitchFamily="18" charset="0"/>
              </a:rPr>
              <a:t>Lepidodendron</a:t>
            </a:r>
            <a:r>
              <a:rPr lang="en-US" sz="1950" dirty="0" smtClean="0">
                <a:latin typeface="Times New Roman" pitchFamily="18" charset="0"/>
                <a:cs typeface="Times New Roman" pitchFamily="18" charset="0"/>
              </a:rPr>
              <a:t>, were large trees. The modern representatives are small and herbaceous </a:t>
            </a:r>
            <a:r>
              <a:rPr lang="en-US" sz="1950" dirty="0" err="1" smtClean="0">
                <a:latin typeface="Times New Roman" pitchFamily="18" charset="0"/>
                <a:cs typeface="Times New Roman" pitchFamily="18" charset="0"/>
              </a:rPr>
              <a:t>sporophytes</a:t>
            </a:r>
            <a:r>
              <a:rPr lang="en-US" sz="1950" dirty="0" smtClean="0">
                <a:latin typeface="Times New Roman" pitchFamily="18" charset="0"/>
                <a:cs typeface="Times New Roman" pitchFamily="18" charset="0"/>
              </a:rPr>
              <a:t>. The leaves are small and simple. Each leaf possesses an </a:t>
            </a:r>
            <a:r>
              <a:rPr lang="en-US" sz="1950" dirty="0" err="1" smtClean="0">
                <a:latin typeface="Times New Roman" pitchFamily="18" charset="0"/>
                <a:cs typeface="Times New Roman" pitchFamily="18" charset="0"/>
              </a:rPr>
              <a:t>unbranched</a:t>
            </a:r>
            <a:r>
              <a:rPr lang="en-US" sz="1950" dirty="0" smtClean="0">
                <a:latin typeface="Times New Roman" pitchFamily="18" charset="0"/>
                <a:cs typeface="Times New Roman" pitchFamily="18" charset="0"/>
              </a:rPr>
              <a:t> midrib. The leaves have no ligules. There are no leaf gaps in the stele of the stem. The </a:t>
            </a:r>
            <a:r>
              <a:rPr lang="en-US" sz="1950" dirty="0" err="1" smtClean="0">
                <a:latin typeface="Times New Roman" pitchFamily="18" charset="0"/>
                <a:cs typeface="Times New Roman" pitchFamily="18" charset="0"/>
              </a:rPr>
              <a:t>sporophylls</a:t>
            </a:r>
            <a:r>
              <a:rPr lang="en-US" sz="1950" dirty="0" smtClean="0">
                <a:latin typeface="Times New Roman" pitchFamily="18" charset="0"/>
                <a:cs typeface="Times New Roman" pitchFamily="18" charset="0"/>
              </a:rPr>
              <a:t> may or may not be restricted to the terminal portion of branches and organized into definite </a:t>
            </a:r>
            <a:r>
              <a:rPr lang="en-US" sz="1950" dirty="0" err="1" smtClean="0">
                <a:latin typeface="Times New Roman" pitchFamily="18" charset="0"/>
                <a:cs typeface="Times New Roman" pitchFamily="18" charset="0"/>
              </a:rPr>
              <a:t>strobili</a:t>
            </a:r>
            <a:r>
              <a:rPr lang="en-US" sz="1950" dirty="0" smtClean="0">
                <a:latin typeface="Times New Roman" pitchFamily="18" charset="0"/>
                <a:cs typeface="Times New Roman" pitchFamily="18" charset="0"/>
              </a:rPr>
              <a:t>.</a:t>
            </a:r>
          </a:p>
          <a:p>
            <a:pPr algn="just"/>
            <a:r>
              <a:rPr lang="en-US" sz="1950" dirty="0" smtClean="0">
                <a:latin typeface="Times New Roman" pitchFamily="18" charset="0"/>
                <a:cs typeface="Times New Roman" pitchFamily="18" charset="0"/>
              </a:rPr>
              <a:t>The </a:t>
            </a:r>
            <a:r>
              <a:rPr lang="en-US" sz="1950" dirty="0" err="1" smtClean="0">
                <a:latin typeface="Times New Roman" pitchFamily="18" charset="0"/>
                <a:cs typeface="Times New Roman" pitchFamily="18" charset="0"/>
              </a:rPr>
              <a:t>sporophylls</a:t>
            </a:r>
            <a:r>
              <a:rPr lang="en-US" sz="1950" dirty="0" smtClean="0">
                <a:latin typeface="Times New Roman" pitchFamily="18" charset="0"/>
                <a:cs typeface="Times New Roman" pitchFamily="18" charset="0"/>
              </a:rPr>
              <a:t> and simple vegetative leaves may be similar or dissimilar. They possess </a:t>
            </a:r>
            <a:r>
              <a:rPr lang="en-US" sz="1950" dirty="0" err="1" smtClean="0">
                <a:latin typeface="Times New Roman" pitchFamily="18" charset="0"/>
                <a:cs typeface="Times New Roman" pitchFamily="18" charset="0"/>
              </a:rPr>
              <a:t>homosporous</a:t>
            </a:r>
            <a:r>
              <a:rPr lang="en-US" sz="1950" dirty="0" smtClean="0">
                <a:latin typeface="Times New Roman" pitchFamily="18" charset="0"/>
                <a:cs typeface="Times New Roman" pitchFamily="18" charset="0"/>
              </a:rPr>
              <a:t> sporangia, i.e., all the spores of one kind only. The gametophytes are wholly or partly subterranean. The antheridia remain embedded in the tissue of the </a:t>
            </a:r>
            <a:r>
              <a:rPr lang="en-US" sz="1950" dirty="0" err="1" smtClean="0">
                <a:latin typeface="Times New Roman" pitchFamily="18" charset="0"/>
                <a:cs typeface="Times New Roman" pitchFamily="18" charset="0"/>
              </a:rPr>
              <a:t>prothallus</a:t>
            </a:r>
            <a:r>
              <a:rPr lang="en-US" sz="1950" dirty="0" smtClean="0">
                <a:latin typeface="Times New Roman" pitchFamily="18" charset="0"/>
                <a:cs typeface="Times New Roman" pitchFamily="18" charset="0"/>
              </a:rPr>
              <a:t>. The </a:t>
            </a:r>
            <a:r>
              <a:rPr lang="en-US" sz="1950" dirty="0" err="1" smtClean="0">
                <a:latin typeface="Times New Roman" pitchFamily="18" charset="0"/>
                <a:cs typeface="Times New Roman" pitchFamily="18" charset="0"/>
              </a:rPr>
              <a:t>antherozoids</a:t>
            </a:r>
            <a:r>
              <a:rPr lang="en-US" sz="1950" dirty="0" smtClean="0">
                <a:latin typeface="Times New Roman" pitchFamily="18" charset="0"/>
                <a:cs typeface="Times New Roman" pitchFamily="18" charset="0"/>
              </a:rPr>
              <a:t> are biflagellate.</a:t>
            </a:r>
          </a:p>
          <a:p>
            <a:pPr algn="just"/>
            <a:endParaRPr lang="en-US" sz="1950" dirty="0">
              <a:latin typeface="Times New Roman" pitchFamily="18" charset="0"/>
              <a:cs typeface="Times New Roman" pitchFamily="18" charset="0"/>
            </a:endParaRPr>
          </a:p>
        </p:txBody>
      </p:sp>
      <p:sp>
        <p:nvSpPr>
          <p:cNvPr id="23554" name="AutoShape 2" descr="lycopodium habitat साठी प्रतिमा परिणाम"/>
          <p:cNvSpPr>
            <a:spLocks noChangeAspect="1" noChangeArrowheads="1"/>
          </p:cNvSpPr>
          <p:nvPr/>
        </p:nvSpPr>
        <p:spPr bwMode="auto">
          <a:xfrm>
            <a:off x="155575" y="-3078163"/>
            <a:ext cx="4819650" cy="6419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Lycopodium clavatum Stags horn Wolf paw clubmoss Images"/>
          <p:cNvPicPr>
            <a:picLocks noChangeAspect="1" noChangeArrowheads="1"/>
          </p:cNvPicPr>
          <p:nvPr/>
        </p:nvPicPr>
        <p:blipFill>
          <a:blip r:embed="rId2"/>
          <a:srcRect/>
          <a:stretch>
            <a:fillRect/>
          </a:stretch>
        </p:blipFill>
        <p:spPr bwMode="auto">
          <a:xfrm>
            <a:off x="4876800" y="3124200"/>
            <a:ext cx="3962400" cy="3352800"/>
          </a:xfrm>
          <a:prstGeom prst="rect">
            <a:avLst/>
          </a:prstGeom>
          <a:noFill/>
        </p:spPr>
      </p:pic>
      <p:sp>
        <p:nvSpPr>
          <p:cNvPr id="146436" name="AutoShape 4" descr="Plant form: Lycopodium clavatum. ~ By Donald Cameron. ~ Copyright © 2016 Donald Cameron. ~ No permission needed for non-commercial uses, with proper credit&#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6438" name="AutoShape 6" descr="Plant form: Lycopodium clavatum. ~ By Donald Cameron. ~ Copyright © 2016 Donald Cameron. ~ No permission needed for non-commercial uses, with proper credit&#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6440" name="AutoShape 8" descr="https://newfs.s3.amazonaws.com/taxon-images-239x239/Lycopodiaceae/lycopodium-clavatum-ha-dcameron-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6441" name="Picture 9"/>
          <p:cNvPicPr>
            <a:picLocks noChangeAspect="1" noChangeArrowheads="1"/>
          </p:cNvPicPr>
          <p:nvPr/>
        </p:nvPicPr>
        <p:blipFill>
          <a:blip r:embed="rId3" cstate="print"/>
          <a:srcRect/>
          <a:stretch>
            <a:fillRect/>
          </a:stretch>
        </p:blipFill>
        <p:spPr bwMode="auto">
          <a:xfrm>
            <a:off x="228600" y="3048000"/>
            <a:ext cx="3505200" cy="3454400"/>
          </a:xfrm>
          <a:prstGeom prst="rect">
            <a:avLst/>
          </a:prstGeom>
          <a:noFill/>
          <a:ln w="9525">
            <a:noFill/>
            <a:miter lim="800000"/>
            <a:headEnd/>
            <a:tailEnd/>
          </a:ln>
          <a:effectLst/>
        </p:spPr>
      </p:pic>
      <p:sp>
        <p:nvSpPr>
          <p:cNvPr id="146443" name="AutoShape 11" descr="lycopodium habitat साठी प्रतिमा परिणाम"/>
          <p:cNvSpPr>
            <a:spLocks noChangeAspect="1" noChangeArrowheads="1"/>
          </p:cNvSpPr>
          <p:nvPr/>
        </p:nvSpPr>
        <p:spPr bwMode="auto">
          <a:xfrm>
            <a:off x="155575" y="-3078163"/>
            <a:ext cx="3590925" cy="6419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4" descr="lycopodium habitat साठी प्रतिमा परिणाम"/>
          <p:cNvPicPr>
            <a:picLocks noChangeAspect="1" noChangeArrowheads="1"/>
          </p:cNvPicPr>
          <p:nvPr/>
        </p:nvPicPr>
        <p:blipFill>
          <a:blip r:embed="rId4"/>
          <a:srcRect/>
          <a:stretch>
            <a:fillRect/>
          </a:stretch>
        </p:blipFill>
        <p:spPr bwMode="auto">
          <a:xfrm>
            <a:off x="2057400" y="304800"/>
            <a:ext cx="4876800" cy="2590800"/>
          </a:xfrm>
          <a:prstGeom prst="rect">
            <a:avLst/>
          </a:prstGeo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8600"/>
            <a:ext cx="8153400" cy="6247864"/>
          </a:xfrm>
          <a:prstGeom prst="rect">
            <a:avLst/>
          </a:prstGeom>
        </p:spPr>
        <p:txBody>
          <a:bodyPr wrap="square">
            <a:spAutoFit/>
          </a:bodyPr>
          <a:lstStyle/>
          <a:p>
            <a:pPr algn="just"/>
            <a:r>
              <a:rPr lang="en-US" sz="2000" b="1" dirty="0" smtClean="0">
                <a:latin typeface="Times New Roman" pitchFamily="18" charset="0"/>
                <a:cs typeface="Times New Roman" pitchFamily="18" charset="0"/>
              </a:rPr>
              <a:t>Habit and Habitat of </a:t>
            </a:r>
            <a:r>
              <a:rPr lang="en-US" sz="2000" b="1" dirty="0" err="1" smtClean="0">
                <a:latin typeface="Times New Roman" pitchFamily="18" charset="0"/>
                <a:cs typeface="Times New Roman" pitchFamily="18" charset="0"/>
              </a:rPr>
              <a:t>Lycopodium</a:t>
            </a:r>
            <a:r>
              <a:rPr lang="en-US" sz="2000" b="1" dirty="0" smtClean="0">
                <a:latin typeface="Times New Roman" pitchFamily="18" charset="0"/>
                <a:cs typeface="Times New Roman" pitchFamily="18" charset="0"/>
              </a:rPr>
              <a:t>: </a:t>
            </a:r>
          </a:p>
          <a:p>
            <a:pPr algn="just"/>
            <a:r>
              <a:rPr lang="en-US" sz="2000" dirty="0" err="1" smtClean="0">
                <a:latin typeface="Times New Roman" pitchFamily="18" charset="0"/>
                <a:cs typeface="Times New Roman" pitchFamily="18" charset="0"/>
              </a:rPr>
              <a:t>Lycopodium</a:t>
            </a:r>
            <a:r>
              <a:rPr lang="en-US" sz="2000" dirty="0" smtClean="0">
                <a:latin typeface="Times New Roman" pitchFamily="18" charset="0"/>
                <a:cs typeface="Times New Roman" pitchFamily="18" charset="0"/>
              </a:rPr>
              <a:t> is commonly known as ‘club moss’ due to their moss like appearance and club shaped </a:t>
            </a:r>
            <a:r>
              <a:rPr lang="en-US" sz="2000" dirty="0" err="1" smtClean="0">
                <a:latin typeface="Times New Roman" pitchFamily="18" charset="0"/>
                <a:cs typeface="Times New Roman" pitchFamily="18" charset="0"/>
              </a:rPr>
              <a:t>strobili</a:t>
            </a:r>
            <a:r>
              <a:rPr lang="en-US" sz="2000" dirty="0" smtClean="0">
                <a:latin typeface="Times New Roman" pitchFamily="18" charset="0"/>
                <a:cs typeface="Times New Roman" pitchFamily="18" charset="0"/>
              </a:rPr>
              <a:t>. It has about 400 species, which are cosmopolitan in distribution. They are found in colder arctic region as well as in temperate, tropical and sub-tropical regions but they are abundantly found in tropical zones. </a:t>
            </a:r>
          </a:p>
          <a:p>
            <a:pPr algn="just"/>
            <a:r>
              <a:rPr lang="en-US" sz="2000" dirty="0" smtClean="0">
                <a:latin typeface="Times New Roman" pitchFamily="18" charset="0"/>
                <a:cs typeface="Times New Roman" pitchFamily="18" charset="0"/>
              </a:rPr>
              <a:t>Thirty three species of </a:t>
            </a:r>
            <a:r>
              <a:rPr lang="en-US" sz="2000" dirty="0" err="1" smtClean="0">
                <a:latin typeface="Times New Roman" pitchFamily="18" charset="0"/>
                <a:cs typeface="Times New Roman" pitchFamily="18" charset="0"/>
              </a:rPr>
              <a:t>Lycopodium</a:t>
            </a:r>
            <a:r>
              <a:rPr lang="en-US" sz="2000" dirty="0" smtClean="0">
                <a:latin typeface="Times New Roman" pitchFamily="18" charset="0"/>
                <a:cs typeface="Times New Roman" pitchFamily="18" charset="0"/>
              </a:rPr>
              <a:t> have been reported from India. Mostly it is found growing in moist and shady places which are rich in humus and other organic matters. Some of the common species are L. </a:t>
            </a:r>
            <a:r>
              <a:rPr lang="en-US" sz="2000" dirty="0" err="1" smtClean="0">
                <a:latin typeface="Times New Roman" pitchFamily="18" charset="0"/>
                <a:cs typeface="Times New Roman" pitchFamily="18" charset="0"/>
              </a:rPr>
              <a:t>clavatum</a:t>
            </a:r>
            <a:r>
              <a:rPr lang="en-US" sz="2000" dirty="0" smtClean="0">
                <a:latin typeface="Times New Roman" pitchFamily="18" charset="0"/>
                <a:cs typeface="Times New Roman" pitchFamily="18" charset="0"/>
              </a:rPr>
              <a:t>, L. </a:t>
            </a:r>
            <a:r>
              <a:rPr lang="en-US" sz="2000" dirty="0" err="1" smtClean="0">
                <a:latin typeface="Times New Roman" pitchFamily="18" charset="0"/>
                <a:cs typeface="Times New Roman" pitchFamily="18" charset="0"/>
              </a:rPr>
              <a:t>phlegmaria</a:t>
            </a:r>
            <a:r>
              <a:rPr lang="en-US" sz="2000" dirty="0" smtClean="0">
                <a:latin typeface="Times New Roman" pitchFamily="18" charset="0"/>
                <a:cs typeface="Times New Roman" pitchFamily="18" charset="0"/>
              </a:rPr>
              <a:t>, L. </a:t>
            </a:r>
            <a:r>
              <a:rPr lang="en-US" sz="2000" dirty="0" err="1" smtClean="0">
                <a:latin typeface="Times New Roman" pitchFamily="18" charset="0"/>
                <a:cs typeface="Times New Roman" pitchFamily="18" charset="0"/>
              </a:rPr>
              <a:t>cernuum</a:t>
            </a:r>
            <a:r>
              <a:rPr lang="en-US" sz="2000" dirty="0" smtClean="0">
                <a:latin typeface="Times New Roman" pitchFamily="18" charset="0"/>
                <a:cs typeface="Times New Roman" pitchFamily="18" charset="0"/>
              </a:rPr>
              <a:t>, etc. </a:t>
            </a:r>
          </a:p>
          <a:p>
            <a:pPr algn="just"/>
            <a:r>
              <a:rPr lang="en-US" sz="2000" b="1" dirty="0" smtClean="0">
                <a:latin typeface="Times New Roman" pitchFamily="18" charset="0"/>
                <a:cs typeface="Times New Roman" pitchFamily="18" charset="0"/>
              </a:rPr>
              <a:t>It has got 2 sub-</a:t>
            </a:r>
            <a:r>
              <a:rPr lang="en-US" sz="2000" b="1" dirty="0" err="1" smtClean="0">
                <a:latin typeface="Times New Roman" pitchFamily="18" charset="0"/>
                <a:cs typeface="Times New Roman" pitchFamily="18" charset="0"/>
              </a:rPr>
              <a:t>genuses</a:t>
            </a:r>
            <a:r>
              <a:rPr lang="en-US" sz="2000" b="1"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Urostachya</a:t>
            </a:r>
            <a:r>
              <a:rPr lang="en-US" sz="2000" b="1" dirty="0" smtClean="0">
                <a:solidFill>
                  <a:srgbClr val="FF0000"/>
                </a:solidFill>
                <a:latin typeface="Times New Roman" pitchFamily="18" charset="0"/>
                <a:cs typeface="Times New Roman" pitchFamily="18" charset="0"/>
              </a:rPr>
              <a:t>—</a:t>
            </a:r>
            <a:r>
              <a:rPr lang="en-US" sz="2000" b="1" dirty="0" smtClean="0">
                <a:latin typeface="Times New Roman" pitchFamily="18" charset="0"/>
                <a:cs typeface="Times New Roman" pitchFamily="18" charset="0"/>
              </a:rPr>
              <a:t>branching</a:t>
            </a:r>
            <a:r>
              <a:rPr lang="en-US" sz="2000" dirty="0" smtClean="0">
                <a:latin typeface="Times New Roman" pitchFamily="18" charset="0"/>
                <a:cs typeface="Times New Roman" pitchFamily="18" charset="0"/>
              </a:rPr>
              <a:t> dichotomous and roots originate from the base of the stem. </a:t>
            </a:r>
          </a:p>
          <a:p>
            <a:pPr algn="just"/>
            <a:r>
              <a:rPr lang="en-US" sz="2000" dirty="0" smtClean="0">
                <a:latin typeface="Times New Roman" pitchFamily="18" charset="0"/>
                <a:cs typeface="Times New Roman" pitchFamily="18" charset="0"/>
              </a:rPr>
              <a:t>(ii) </a:t>
            </a:r>
            <a:r>
              <a:rPr lang="en-US" sz="2000" dirty="0" err="1" smtClean="0">
                <a:solidFill>
                  <a:srgbClr val="FF0000"/>
                </a:solidFill>
                <a:latin typeface="Times New Roman" pitchFamily="18" charset="0"/>
                <a:cs typeface="Times New Roman" pitchFamily="18" charset="0"/>
              </a:rPr>
              <a:t>Rhopalostachya</a:t>
            </a:r>
            <a:r>
              <a:rPr lang="en-US" sz="2000" dirty="0" smtClean="0">
                <a:solidFill>
                  <a:srgbClr val="FF0000"/>
                </a:solidFill>
                <a:latin typeface="Times New Roman" pitchFamily="18" charset="0"/>
                <a:cs typeface="Times New Roman" pitchFamily="18" charset="0"/>
              </a:rPr>
              <a:t>—</a:t>
            </a:r>
            <a:r>
              <a:rPr lang="en-US" sz="2000" dirty="0" smtClean="0">
                <a:latin typeface="Times New Roman" pitchFamily="18" charset="0"/>
                <a:cs typeface="Times New Roman" pitchFamily="18" charset="0"/>
              </a:rPr>
              <a:t>stem prostrate with erect branching and roots arise adventitiously from all along the stem. </a:t>
            </a:r>
          </a:p>
          <a:p>
            <a:pPr algn="just"/>
            <a:r>
              <a:rPr lang="en-US" sz="2000" dirty="0" smtClean="0">
                <a:latin typeface="Times New Roman" pitchFamily="18" charset="0"/>
                <a:cs typeface="Times New Roman" pitchFamily="18" charset="0"/>
              </a:rPr>
              <a:t>Mostly the tropical species are epiphytic (e.g., L. </a:t>
            </a:r>
            <a:r>
              <a:rPr lang="en-US" sz="2000" dirty="0" err="1" smtClean="0">
                <a:latin typeface="Times New Roman" pitchFamily="18" charset="0"/>
                <a:cs typeface="Times New Roman" pitchFamily="18" charset="0"/>
              </a:rPr>
              <a:t>phlegmaria</a:t>
            </a:r>
            <a:r>
              <a:rPr lang="en-US" sz="2000" dirty="0" smtClean="0">
                <a:latin typeface="Times New Roman" pitchFamily="18" charset="0"/>
                <a:cs typeface="Times New Roman" pitchFamily="18" charset="0"/>
              </a:rPr>
              <a:t>) and grow hanging from the tree trunks. The temperate species may be erect and </a:t>
            </a:r>
            <a:r>
              <a:rPr lang="en-US" sz="2000" dirty="0" err="1" smtClean="0">
                <a:latin typeface="Times New Roman" pitchFamily="18" charset="0"/>
                <a:cs typeface="Times New Roman" pitchFamily="18" charset="0"/>
              </a:rPr>
              <a:t>shruby</a:t>
            </a:r>
            <a:r>
              <a:rPr lang="en-US" sz="2000" dirty="0" smtClean="0">
                <a:latin typeface="Times New Roman" pitchFamily="18" charset="0"/>
                <a:cs typeface="Times New Roman" pitchFamily="18" charset="0"/>
              </a:rPr>
              <a:t> (e.g., L. </a:t>
            </a:r>
            <a:r>
              <a:rPr lang="en-US" sz="2000" dirty="0" err="1" smtClean="0">
                <a:latin typeface="Times New Roman" pitchFamily="18" charset="0"/>
                <a:cs typeface="Times New Roman" pitchFamily="18" charset="0"/>
              </a:rPr>
              <a:t>reflexum</a:t>
            </a:r>
            <a:r>
              <a:rPr lang="en-US" sz="2000" dirty="0" smtClean="0">
                <a:latin typeface="Times New Roman" pitchFamily="18" charset="0"/>
                <a:cs typeface="Times New Roman" pitchFamily="18" charset="0"/>
              </a:rPr>
              <a:t>), creeping (e.g., L </a:t>
            </a:r>
            <a:r>
              <a:rPr lang="en-US" sz="2000" dirty="0" err="1" smtClean="0">
                <a:latin typeface="Times New Roman" pitchFamily="18" charset="0"/>
                <a:cs typeface="Times New Roman" pitchFamily="18" charset="0"/>
              </a:rPr>
              <a:t>clavatum</a:t>
            </a:r>
            <a:r>
              <a:rPr lang="en-US" sz="2000" dirty="0" smtClean="0">
                <a:latin typeface="Times New Roman" pitchFamily="18" charset="0"/>
                <a:cs typeface="Times New Roman" pitchFamily="18" charset="0"/>
              </a:rPr>
              <a:t>) or erect form (e.g., L. </a:t>
            </a:r>
            <a:r>
              <a:rPr lang="en-US" sz="2000" dirty="0" err="1" smtClean="0">
                <a:latin typeface="Times New Roman" pitchFamily="18" charset="0"/>
                <a:cs typeface="Times New Roman" pitchFamily="18" charset="0"/>
              </a:rPr>
              <a:t>cernuum</a:t>
            </a:r>
            <a:r>
              <a:rPr lang="en-US" sz="2000" dirty="0" smtClean="0">
                <a:latin typeface="Times New Roman" pitchFamily="18" charset="0"/>
                <a:cs typeface="Times New Roman" pitchFamily="18" charset="0"/>
              </a:rPr>
              <a:t>) etc. </a:t>
            </a:r>
          </a:p>
          <a:p>
            <a:pPr algn="just"/>
            <a:endParaRPr lang="en-US" sz="2000" dirty="0">
              <a:latin typeface="Times New Roman" pitchFamily="18" charset="0"/>
              <a:cs typeface="Times New Roman"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6863417"/>
          </a:xfrm>
          <a:prstGeom prst="rect">
            <a:avLst/>
          </a:prstGeom>
        </p:spPr>
        <p:txBody>
          <a:bodyPr wrap="square">
            <a:spAutoFit/>
          </a:bodyPr>
          <a:lstStyle/>
          <a:p>
            <a:r>
              <a:rPr lang="en-US" sz="2000" b="1" dirty="0" smtClean="0">
                <a:latin typeface="Times New Roman" pitchFamily="18" charset="0"/>
                <a:cs typeface="Times New Roman" pitchFamily="18" charset="0"/>
              </a:rPr>
              <a:t>External Morphology of </a:t>
            </a:r>
            <a:r>
              <a:rPr lang="en-US" sz="2000" b="1" dirty="0" err="1" smtClean="0">
                <a:latin typeface="Times New Roman" pitchFamily="18" charset="0"/>
                <a:cs typeface="Times New Roman" pitchFamily="18" charset="0"/>
              </a:rPr>
              <a:t>Lycopodium</a:t>
            </a:r>
            <a:r>
              <a:rPr lang="en-US" sz="2000" b="1"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The herbaceous plant body is </a:t>
            </a:r>
            <a:r>
              <a:rPr lang="en-US" sz="2000" dirty="0" err="1" smtClean="0">
                <a:latin typeface="Times New Roman" pitchFamily="18" charset="0"/>
                <a:cs typeface="Times New Roman" pitchFamily="18" charset="0"/>
              </a:rPr>
              <a:t>sporophytic</a:t>
            </a:r>
            <a:r>
              <a:rPr lang="en-US" sz="2000" dirty="0" smtClean="0">
                <a:latin typeface="Times New Roman" pitchFamily="18" charset="0"/>
                <a:cs typeface="Times New Roman" pitchFamily="18" charset="0"/>
              </a:rPr>
              <a:t>. Usually they may have either prostrate </a:t>
            </a:r>
          </a:p>
          <a:p>
            <a:r>
              <a:rPr lang="en-US" sz="2000" dirty="0" smtClean="0">
                <a:latin typeface="Times New Roman" pitchFamily="18" charset="0"/>
                <a:cs typeface="Times New Roman" pitchFamily="18" charset="0"/>
              </a:rPr>
              <a:t>stem with erect leafy branches or weak pendent stem (epiphytes).</a:t>
            </a:r>
          </a:p>
          <a:p>
            <a:r>
              <a:rPr lang="en-US" sz="2000" b="1" dirty="0" smtClean="0">
                <a:latin typeface="Times New Roman" pitchFamily="18" charset="0"/>
                <a:cs typeface="Times New Roman" pitchFamily="18" charset="0"/>
              </a:rPr>
              <a:t>The plant body is distinctly differentiated into following three regions</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Stem,   (ii) Roots, and  (iii) Leaves. </a:t>
            </a:r>
          </a:p>
          <a:p>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 Stem:</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In the sub-genus </a:t>
            </a:r>
            <a:r>
              <a:rPr lang="en-US" sz="2000" dirty="0" err="1" smtClean="0">
                <a:latin typeface="Times New Roman" pitchFamily="18" charset="0"/>
                <a:cs typeface="Times New Roman" pitchFamily="18" charset="0"/>
              </a:rPr>
              <a:t>Urostachya</a:t>
            </a:r>
            <a:r>
              <a:rPr lang="en-US" sz="2000" dirty="0" smtClean="0">
                <a:latin typeface="Times New Roman" pitchFamily="18" charset="0"/>
                <a:cs typeface="Times New Roman" pitchFamily="18" charset="0"/>
              </a:rPr>
              <a:t> stem is erect (terrestrial) or pendent (epiphytic) and may be branched (dichotomously) or </a:t>
            </a:r>
            <a:r>
              <a:rPr lang="en-US" sz="2000" dirty="0" err="1" smtClean="0">
                <a:latin typeface="Times New Roman" pitchFamily="18" charset="0"/>
                <a:cs typeface="Times New Roman" pitchFamily="18" charset="0"/>
              </a:rPr>
              <a:t>unbranched</a:t>
            </a:r>
            <a:r>
              <a:rPr lang="en-US" sz="2000" dirty="0" smtClean="0">
                <a:latin typeface="Times New Roman" pitchFamily="18" charset="0"/>
                <a:cs typeface="Times New Roman" pitchFamily="18" charset="0"/>
              </a:rPr>
              <a:t>. In the sub-genus </a:t>
            </a:r>
            <a:r>
              <a:rPr lang="en-US" sz="2000" dirty="0" err="1" smtClean="0">
                <a:latin typeface="Times New Roman" pitchFamily="18" charset="0"/>
                <a:cs typeface="Times New Roman" pitchFamily="18" charset="0"/>
              </a:rPr>
              <a:t>Rhopalostachya</a:t>
            </a:r>
            <a:r>
              <a:rPr lang="en-US" sz="2000" dirty="0" smtClean="0">
                <a:latin typeface="Times New Roman" pitchFamily="18" charset="0"/>
                <a:cs typeface="Times New Roman" pitchFamily="18" charset="0"/>
              </a:rPr>
              <a:t> the stem is prostrate with erect branches. First the branching is dichotomous and later on becomes </a:t>
            </a:r>
            <a:r>
              <a:rPr lang="en-US" sz="2000" dirty="0" err="1" smtClean="0">
                <a:latin typeface="Times New Roman" pitchFamily="18" charset="0"/>
                <a:cs typeface="Times New Roman" pitchFamily="18" charset="0"/>
              </a:rPr>
              <a:t>monopodial</a:t>
            </a:r>
            <a:r>
              <a:rPr lang="en-US" sz="2000" dirty="0" smtClean="0">
                <a:latin typeface="Times New Roman" pitchFamily="18" charset="0"/>
                <a:cs typeface="Times New Roman" pitchFamily="18" charset="0"/>
              </a:rPr>
              <a:t>. </a:t>
            </a:r>
          </a:p>
          <a:p>
            <a:r>
              <a:rPr lang="en-US" sz="2000" b="1" dirty="0" smtClean="0">
                <a:latin typeface="Times New Roman" pitchFamily="18" charset="0"/>
                <a:cs typeface="Times New Roman" pitchFamily="18" charset="0"/>
              </a:rPr>
              <a:t>(ii) Root:</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Usually small, adventitious roots are present. In the sub-genus </a:t>
            </a:r>
            <a:r>
              <a:rPr lang="en-US" sz="2000" dirty="0" err="1" smtClean="0">
                <a:latin typeface="Times New Roman" pitchFamily="18" charset="0"/>
                <a:cs typeface="Times New Roman" pitchFamily="18" charset="0"/>
              </a:rPr>
              <a:t>Urostachya</a:t>
            </a:r>
            <a:r>
              <a:rPr lang="en-US" sz="2000" dirty="0" smtClean="0">
                <a:latin typeface="Times New Roman" pitchFamily="18" charset="0"/>
                <a:cs typeface="Times New Roman" pitchFamily="18" charset="0"/>
              </a:rPr>
              <a:t> roots originate only from the base of the stem (not arising from the whole length of the stem). In some species e.g., L. </a:t>
            </a:r>
            <a:r>
              <a:rPr lang="en-US" sz="2000" dirty="0" err="1" smtClean="0">
                <a:latin typeface="Times New Roman" pitchFamily="18" charset="0"/>
                <a:cs typeface="Times New Roman" pitchFamily="18" charset="0"/>
              </a:rPr>
              <a:t>selago</a:t>
            </a:r>
            <a:r>
              <a:rPr lang="en-US" sz="2000" dirty="0" smtClean="0">
                <a:latin typeface="Times New Roman" pitchFamily="18" charset="0"/>
                <a:cs typeface="Times New Roman" pitchFamily="18" charset="0"/>
              </a:rPr>
              <a:t> etc. the roots arise endogenously from </a:t>
            </a:r>
            <a:r>
              <a:rPr lang="en-US" sz="2000" dirty="0" err="1" smtClean="0">
                <a:latin typeface="Times New Roman" pitchFamily="18" charset="0"/>
                <a:cs typeface="Times New Roman" pitchFamily="18" charset="0"/>
              </a:rPr>
              <a:t>pericycle</a:t>
            </a:r>
            <a:r>
              <a:rPr lang="en-US" sz="2000" dirty="0" smtClean="0">
                <a:latin typeface="Times New Roman" pitchFamily="18" charset="0"/>
                <a:cs typeface="Times New Roman" pitchFamily="18" charset="0"/>
              </a:rPr>
              <a:t> of the stem, do not penetrate the cortex of the stem but turn downward through the cortex and finally emerge only at the base of the stem. </a:t>
            </a:r>
          </a:p>
          <a:p>
            <a:r>
              <a:rPr lang="en-US" sz="2000" dirty="0" smtClean="0">
                <a:latin typeface="Times New Roman" pitchFamily="18" charset="0"/>
                <a:cs typeface="Times New Roman" pitchFamily="18" charset="0"/>
              </a:rPr>
              <a:t>Due to this reason a T. S. of stem usually shows roots within the cortex and are known as cortical roots (inner roots). In sub-genus </a:t>
            </a:r>
            <a:r>
              <a:rPr lang="en-US" sz="2000" dirty="0" err="1" smtClean="0">
                <a:latin typeface="Times New Roman" pitchFamily="18" charset="0"/>
                <a:cs typeface="Times New Roman" pitchFamily="18" charset="0"/>
              </a:rPr>
              <a:t>Rhopalostachya</a:t>
            </a:r>
            <a:r>
              <a:rPr lang="en-US" sz="2000" dirty="0" smtClean="0">
                <a:latin typeface="Times New Roman" pitchFamily="18" charset="0"/>
                <a:cs typeface="Times New Roman" pitchFamily="18" charset="0"/>
              </a:rPr>
              <a:t> also roots are adventitious and arise all along the underside of the prostrate portion of the stem.</a:t>
            </a:r>
            <a:endParaRPr lang="en-US" sz="2000" b="1" dirty="0">
              <a:latin typeface="Times New Roman" pitchFamily="18" charset="0"/>
              <a:cs typeface="Times New Roman"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
            <a:ext cx="7772400" cy="4708981"/>
          </a:xfrm>
          <a:prstGeom prst="rect">
            <a:avLst/>
          </a:prstGeom>
        </p:spPr>
        <p:txBody>
          <a:bodyPr wrap="square">
            <a:spAutoFit/>
          </a:bodyPr>
          <a:lstStyle/>
          <a:p>
            <a:pPr algn="just"/>
            <a:r>
              <a:rPr lang="en-US" sz="2000" b="1" dirty="0" smtClean="0">
                <a:latin typeface="Times New Roman" pitchFamily="18" charset="0"/>
                <a:cs typeface="Times New Roman" pitchFamily="18" charset="0"/>
              </a:rPr>
              <a:t>(iii) Leaves:</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Leaves are simple, sessile, small in size, </a:t>
            </a:r>
            <a:r>
              <a:rPr lang="en-US" sz="2000" dirty="0" err="1" smtClean="0">
                <a:latin typeface="Times New Roman" pitchFamily="18" charset="0"/>
                <a:cs typeface="Times New Roman" pitchFamily="18" charset="0"/>
              </a:rPr>
              <a:t>eligulate</a:t>
            </a:r>
            <a:r>
              <a:rPr lang="en-US" sz="2000" dirty="0" smtClean="0">
                <a:latin typeface="Times New Roman" pitchFamily="18" charset="0"/>
                <a:cs typeface="Times New Roman" pitchFamily="18" charset="0"/>
              </a:rPr>
              <a:t> and possess a single </a:t>
            </a:r>
            <a:r>
              <a:rPr lang="en-US" sz="2000" dirty="0" err="1" smtClean="0">
                <a:latin typeface="Times New Roman" pitchFamily="18" charset="0"/>
                <a:cs typeface="Times New Roman" pitchFamily="18" charset="0"/>
              </a:rPr>
              <a:t>unbranched</a:t>
            </a:r>
            <a:r>
              <a:rPr lang="en-US" sz="2000" dirty="0" smtClean="0">
                <a:latin typeface="Times New Roman" pitchFamily="18" charset="0"/>
                <a:cs typeface="Times New Roman" pitchFamily="18" charset="0"/>
              </a:rPr>
              <a:t> midrib and are known as </a:t>
            </a:r>
            <a:r>
              <a:rPr lang="en-US" sz="2000" dirty="0" err="1" smtClean="0">
                <a:latin typeface="Times New Roman" pitchFamily="18" charset="0"/>
                <a:cs typeface="Times New Roman" pitchFamily="18" charset="0"/>
              </a:rPr>
              <a:t>microphylls</a:t>
            </a:r>
            <a:r>
              <a:rPr lang="en-US" sz="2000" dirty="0" smtClean="0">
                <a:latin typeface="Times New Roman" pitchFamily="18" charset="0"/>
                <a:cs typeface="Times New Roman" pitchFamily="18" charset="0"/>
              </a:rPr>
              <a:t>. Usually the leaves are spirally arranged (e.g., L. </a:t>
            </a:r>
            <a:r>
              <a:rPr lang="en-US" sz="2000" dirty="0" err="1" smtClean="0">
                <a:latin typeface="Times New Roman" pitchFamily="18" charset="0"/>
                <a:cs typeface="Times New Roman" pitchFamily="18" charset="0"/>
              </a:rPr>
              <a:t>clavatum</a:t>
            </a:r>
            <a:r>
              <a:rPr lang="en-US" sz="2000" dirty="0" smtClean="0">
                <a:latin typeface="Times New Roman" pitchFamily="18" charset="0"/>
                <a:cs typeface="Times New Roman" pitchFamily="18" charset="0"/>
              </a:rPr>
              <a:t>) but may be arranged in whorls (e.g., L. </a:t>
            </a:r>
            <a:r>
              <a:rPr lang="en-US" sz="2000" dirty="0" err="1" smtClean="0">
                <a:latin typeface="Times New Roman" pitchFamily="18" charset="0"/>
                <a:cs typeface="Times New Roman" pitchFamily="18" charset="0"/>
              </a:rPr>
              <a:t>cernuum</a:t>
            </a:r>
            <a:r>
              <a:rPr lang="en-US" sz="2000" dirty="0" smtClean="0">
                <a:latin typeface="Times New Roman" pitchFamily="18" charset="0"/>
                <a:cs typeface="Times New Roman" pitchFamily="18" charset="0"/>
              </a:rPr>
              <a:t>) or pairs (e.g., L. </a:t>
            </a:r>
            <a:r>
              <a:rPr lang="en-US" sz="2000" dirty="0" err="1" smtClean="0">
                <a:latin typeface="Times New Roman" pitchFamily="18" charset="0"/>
                <a:cs typeface="Times New Roman" pitchFamily="18" charset="0"/>
              </a:rPr>
              <a:t>alpinum</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In all the cases they </a:t>
            </a:r>
            <a:r>
              <a:rPr lang="en-US" sz="2000" dirty="0" err="1" smtClean="0">
                <a:latin typeface="Times New Roman" pitchFamily="18" charset="0"/>
                <a:cs typeface="Times New Roman" pitchFamily="18" charset="0"/>
              </a:rPr>
              <a:t>condensely</a:t>
            </a:r>
            <a:r>
              <a:rPr lang="en-US" sz="2000" dirty="0" smtClean="0">
                <a:latin typeface="Times New Roman" pitchFamily="18" charset="0"/>
                <a:cs typeface="Times New Roman" pitchFamily="18" charset="0"/>
              </a:rPr>
              <a:t> cover the surface of the stem. Leaves are usually </a:t>
            </a:r>
            <a:r>
              <a:rPr lang="en-US" sz="2000" dirty="0" err="1" smtClean="0">
                <a:latin typeface="Times New Roman" pitchFamily="18" charset="0"/>
                <a:cs typeface="Times New Roman" pitchFamily="18" charset="0"/>
              </a:rPr>
              <a:t>homophyllous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isophyllous</a:t>
            </a:r>
            <a:r>
              <a:rPr lang="en-US" sz="2000" dirty="0" smtClean="0">
                <a:latin typeface="Times New Roman" pitchFamily="18" charset="0"/>
                <a:cs typeface="Times New Roman" pitchFamily="18" charset="0"/>
              </a:rPr>
              <a:t>) i.e., of same size and shape but in some cases e.g., in L. </a:t>
            </a:r>
            <a:r>
              <a:rPr lang="en-US" sz="2000" dirty="0" err="1" smtClean="0">
                <a:latin typeface="Times New Roman" pitchFamily="18" charset="0"/>
                <a:cs typeface="Times New Roman" pitchFamily="18" charset="0"/>
              </a:rPr>
              <a:t>complanatum</a:t>
            </a:r>
            <a:r>
              <a:rPr lang="en-US" sz="2000" dirty="0" smtClean="0">
                <a:latin typeface="Times New Roman" pitchFamily="18" charset="0"/>
                <a:cs typeface="Times New Roman" pitchFamily="18" charset="0"/>
              </a:rPr>
              <a:t> the leaves are </a:t>
            </a:r>
            <a:r>
              <a:rPr lang="en-US" sz="2000" dirty="0" err="1" smtClean="0">
                <a:latin typeface="Times New Roman" pitchFamily="18" charset="0"/>
                <a:cs typeface="Times New Roman" pitchFamily="18" charset="0"/>
              </a:rPr>
              <a:t>heterophyllous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anisophyllous</a:t>
            </a:r>
            <a:r>
              <a:rPr lang="en-US" sz="2000" dirty="0" smtClean="0">
                <a:latin typeface="Times New Roman" pitchFamily="18" charset="0"/>
                <a:cs typeface="Times New Roman" pitchFamily="18" charset="0"/>
              </a:rPr>
              <a:t>) i.e., of different size. </a:t>
            </a:r>
          </a:p>
          <a:p>
            <a:pPr algn="just"/>
            <a:r>
              <a:rPr lang="en-US" sz="2000" dirty="0" smtClean="0">
                <a:latin typeface="Times New Roman" pitchFamily="18" charset="0"/>
                <a:cs typeface="Times New Roman" pitchFamily="18" charset="0"/>
              </a:rPr>
              <a:t>Usually the leaves near the apical portion of the branches bear sporangia and are called </a:t>
            </a:r>
            <a:r>
              <a:rPr lang="en-US" sz="2000" dirty="0" err="1" smtClean="0">
                <a:latin typeface="Times New Roman" pitchFamily="18" charset="0"/>
                <a:cs typeface="Times New Roman" pitchFamily="18" charset="0"/>
              </a:rPr>
              <a:t>sporophylls</a:t>
            </a:r>
            <a:r>
              <a:rPr lang="en-US" sz="2000" dirty="0" smtClean="0">
                <a:latin typeface="Times New Roman" pitchFamily="18" charset="0"/>
                <a:cs typeface="Times New Roman" pitchFamily="18" charset="0"/>
              </a:rPr>
              <a:t>. Depending upon the species the </a:t>
            </a:r>
            <a:r>
              <a:rPr lang="en-US" sz="2000" dirty="0" err="1" smtClean="0">
                <a:latin typeface="Times New Roman" pitchFamily="18" charset="0"/>
                <a:cs typeface="Times New Roman" pitchFamily="18" charset="0"/>
              </a:rPr>
              <a:t>sporophylls</a:t>
            </a:r>
            <a:r>
              <a:rPr lang="en-US" sz="2000" dirty="0" smtClean="0">
                <a:latin typeface="Times New Roman" pitchFamily="18" charset="0"/>
                <a:cs typeface="Times New Roman" pitchFamily="18" charset="0"/>
              </a:rPr>
              <a:t> may or may not be differentiated from the ordinary leaves. </a:t>
            </a:r>
          </a:p>
          <a:p>
            <a:pPr algn="just"/>
            <a:r>
              <a:rPr lang="en-US" sz="2000" dirty="0" smtClean="0">
                <a:latin typeface="Times New Roman" pitchFamily="18" charset="0"/>
                <a:cs typeface="Times New Roman" pitchFamily="18" charset="0"/>
              </a:rPr>
              <a:t>These </a:t>
            </a:r>
            <a:r>
              <a:rPr lang="en-US" sz="2000" dirty="0" err="1" smtClean="0">
                <a:latin typeface="Times New Roman" pitchFamily="18" charset="0"/>
                <a:cs typeface="Times New Roman" pitchFamily="18" charset="0"/>
              </a:rPr>
              <a:t>sporophylls</a:t>
            </a:r>
            <a:r>
              <a:rPr lang="en-US" sz="2000" dirty="0" smtClean="0">
                <a:latin typeface="Times New Roman" pitchFamily="18" charset="0"/>
                <a:cs typeface="Times New Roman" pitchFamily="18" charset="0"/>
              </a:rPr>
              <a:t> usually form a condense structure at the apex of the branches which are known as </a:t>
            </a:r>
            <a:r>
              <a:rPr lang="en-US" sz="2000" dirty="0" err="1" smtClean="0">
                <a:latin typeface="Times New Roman" pitchFamily="18" charset="0"/>
                <a:cs typeface="Times New Roman" pitchFamily="18" charset="0"/>
              </a:rPr>
              <a:t>strobili</a:t>
            </a:r>
            <a:r>
              <a:rPr lang="en-US" sz="2000" dirty="0" smtClean="0">
                <a:latin typeface="Times New Roman" pitchFamily="18" charset="0"/>
                <a:cs typeface="Times New Roman" pitchFamily="18" charset="0"/>
              </a:rPr>
              <a:t>. The numbers of </a:t>
            </a:r>
            <a:r>
              <a:rPr lang="en-US" sz="2000" dirty="0" err="1" smtClean="0">
                <a:latin typeface="Times New Roman" pitchFamily="18" charset="0"/>
                <a:cs typeface="Times New Roman" pitchFamily="18" charset="0"/>
              </a:rPr>
              <a:t>strobili</a:t>
            </a:r>
            <a:r>
              <a:rPr lang="en-US" sz="2000" dirty="0" smtClean="0">
                <a:latin typeface="Times New Roman" pitchFamily="18" charset="0"/>
                <a:cs typeface="Times New Roman" pitchFamily="18" charset="0"/>
              </a:rPr>
              <a:t> at the tip of branches differ in different species. </a:t>
            </a:r>
            <a:endParaRPr lang="en-US" sz="2000" dirty="0">
              <a:latin typeface="Times New Roman" pitchFamily="18" charset="0"/>
              <a:cs typeface="Times New Roman"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biologydiscussion.com/wp-content/uploads/2016/09/clip_image002-45.jpg"/>
          <p:cNvPicPr>
            <a:picLocks noChangeAspect="1" noChangeArrowheads="1"/>
          </p:cNvPicPr>
          <p:nvPr/>
        </p:nvPicPr>
        <p:blipFill>
          <a:blip r:embed="rId2"/>
          <a:srcRect/>
          <a:stretch>
            <a:fillRect/>
          </a:stretch>
        </p:blipFill>
        <p:spPr bwMode="auto">
          <a:xfrm>
            <a:off x="2209800" y="228600"/>
            <a:ext cx="4953000" cy="6172200"/>
          </a:xfrm>
          <a:prstGeom prst="rect">
            <a:avLst/>
          </a:prstGeom>
          <a:no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0"/>
            <a:ext cx="8077200" cy="6555641"/>
          </a:xfrm>
          <a:prstGeom prst="rect">
            <a:avLst/>
          </a:prstGeom>
        </p:spPr>
        <p:txBody>
          <a:bodyPr wrap="square">
            <a:spAutoFit/>
          </a:bodyPr>
          <a:lstStyle/>
          <a:p>
            <a:pPr algn="just"/>
            <a:r>
              <a:rPr lang="en-US" sz="2000" b="1" dirty="0" smtClean="0">
                <a:latin typeface="Times New Roman" pitchFamily="18" charset="0"/>
                <a:cs typeface="Times New Roman" pitchFamily="18" charset="0"/>
              </a:rPr>
              <a:t>Internal Structure of </a:t>
            </a:r>
            <a:r>
              <a:rPr lang="en-US" sz="2000" b="1" dirty="0" err="1" smtClean="0">
                <a:latin typeface="Times New Roman" pitchFamily="18" charset="0"/>
                <a:cs typeface="Times New Roman" pitchFamily="18" charset="0"/>
              </a:rPr>
              <a:t>Lycopodium</a:t>
            </a:r>
            <a:r>
              <a:rPr lang="en-US" sz="2000" b="1" dirty="0" smtClean="0">
                <a:latin typeface="Times New Roman" pitchFamily="18" charset="0"/>
                <a:cs typeface="Times New Roman" pitchFamily="18" charset="0"/>
              </a:rPr>
              <a:t>: </a:t>
            </a:r>
          </a:p>
          <a:p>
            <a:pPr algn="just"/>
            <a:r>
              <a:rPr lang="en-US" sz="2000" b="1" dirty="0" smtClean="0">
                <a:latin typeface="Times New Roman" pitchFamily="18" charset="0"/>
                <a:cs typeface="Times New Roman" pitchFamily="18" charset="0"/>
              </a:rPr>
              <a:t>(a) Stem</a:t>
            </a:r>
            <a:r>
              <a:rPr lang="en-US" sz="2000" dirty="0" smtClean="0">
                <a:latin typeface="Times New Roman" pitchFamily="18" charset="0"/>
                <a:cs typeface="Times New Roman" pitchFamily="18" charset="0"/>
              </a:rPr>
              <a:t>: </a:t>
            </a:r>
          </a:p>
          <a:p>
            <a:pPr algn="just"/>
            <a:r>
              <a:rPr lang="en-US" sz="2000" b="1" dirty="0" smtClean="0">
                <a:latin typeface="Times New Roman" pitchFamily="18" charset="0"/>
                <a:cs typeface="Times New Roman" pitchFamily="18" charset="0"/>
              </a:rPr>
              <a:t>A transverse section (T.S.) of the stem of </a:t>
            </a:r>
            <a:r>
              <a:rPr lang="en-US" sz="2000" b="1" dirty="0" err="1" smtClean="0">
                <a:latin typeface="Times New Roman" pitchFamily="18" charset="0"/>
                <a:cs typeface="Times New Roman" pitchFamily="18" charset="0"/>
              </a:rPr>
              <a:t>Lycopodium</a:t>
            </a:r>
            <a:r>
              <a:rPr lang="en-US" sz="2000" b="1" dirty="0" smtClean="0">
                <a:latin typeface="Times New Roman" pitchFamily="18" charset="0"/>
                <a:cs typeface="Times New Roman" pitchFamily="18" charset="0"/>
              </a:rPr>
              <a:t> is somewhat circular in outline and can be differentiated into following three regions: </a:t>
            </a:r>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1. Epidermis:</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It is the outermost covering layer comprising of single cell in thickness. The epidermis is </a:t>
            </a:r>
            <a:r>
              <a:rPr lang="en-US" sz="2000" dirty="0" err="1" smtClean="0">
                <a:latin typeface="Times New Roman" pitchFamily="18" charset="0"/>
                <a:cs typeface="Times New Roman" pitchFamily="18" charset="0"/>
              </a:rPr>
              <a:t>cutinised</a:t>
            </a:r>
            <a:r>
              <a:rPr lang="en-US" sz="2000" dirty="0" smtClean="0">
                <a:latin typeface="Times New Roman" pitchFamily="18" charset="0"/>
                <a:cs typeface="Times New Roman" pitchFamily="18" charset="0"/>
              </a:rPr>
              <a:t> on the outer side and interrupted at places by the presence of stomata. </a:t>
            </a:r>
          </a:p>
          <a:p>
            <a:pPr algn="just"/>
            <a:r>
              <a:rPr lang="en-US" sz="2000" b="1" dirty="0" smtClean="0">
                <a:latin typeface="Times New Roman" pitchFamily="18" charset="0"/>
                <a:cs typeface="Times New Roman" pitchFamily="18" charset="0"/>
              </a:rPr>
              <a:t>2. Cortex:</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Inner to the epidermis is present a wide zone of cortex which shows a great variation in its structure in different species. </a:t>
            </a:r>
          </a:p>
          <a:p>
            <a:pPr algn="just"/>
            <a:r>
              <a:rPr lang="en-US" sz="2000" b="1" dirty="0" smtClean="0">
                <a:latin typeface="Times New Roman" pitchFamily="18" charset="0"/>
                <a:cs typeface="Times New Roman" pitchFamily="18" charset="0"/>
              </a:rPr>
              <a:t>Usually four types of cortex are recognized: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The whole of the cortex is made up of </a:t>
            </a:r>
            <a:r>
              <a:rPr lang="en-US" sz="2000" dirty="0" err="1" smtClean="0">
                <a:latin typeface="Times New Roman" pitchFamily="18" charset="0"/>
                <a:cs typeface="Times New Roman" pitchFamily="18" charset="0"/>
              </a:rPr>
              <a:t>parenchymatous</a:t>
            </a:r>
            <a:r>
              <a:rPr lang="en-US" sz="2000" dirty="0" smtClean="0">
                <a:latin typeface="Times New Roman" pitchFamily="18" charset="0"/>
                <a:cs typeface="Times New Roman" pitchFamily="18" charset="0"/>
              </a:rPr>
              <a:t> cells with small or large intercellular spaces (e.g., L. </a:t>
            </a:r>
            <a:r>
              <a:rPr lang="en-US" sz="2000" dirty="0" err="1" smtClean="0">
                <a:latin typeface="Times New Roman" pitchFamily="18" charset="0"/>
                <a:cs typeface="Times New Roman" pitchFamily="18" charset="0"/>
              </a:rPr>
              <a:t>selago</a:t>
            </a:r>
            <a:r>
              <a:rPr lang="en-US" sz="2000" dirty="0" smtClean="0">
                <a:latin typeface="Times New Roman" pitchFamily="18" charset="0"/>
                <a:cs typeface="Times New Roman" pitchFamily="18" charset="0"/>
              </a:rPr>
              <a:t>). Such cortex is called homogeneous. </a:t>
            </a:r>
          </a:p>
          <a:p>
            <a:pPr algn="just"/>
            <a:r>
              <a:rPr lang="en-US" sz="2000" dirty="0" smtClean="0">
                <a:latin typeface="Times New Roman" pitchFamily="18" charset="0"/>
                <a:cs typeface="Times New Roman" pitchFamily="18" charset="0"/>
              </a:rPr>
              <a:t>(ii) The whole of the cortex is made up of </a:t>
            </a:r>
            <a:r>
              <a:rPr lang="en-US" sz="2000" dirty="0" err="1" smtClean="0">
                <a:latin typeface="Times New Roman" pitchFamily="18" charset="0"/>
                <a:cs typeface="Times New Roman" pitchFamily="18" charset="0"/>
              </a:rPr>
              <a:t>sclerenchymatous</a:t>
            </a:r>
            <a:r>
              <a:rPr lang="en-US" sz="2000" dirty="0" smtClean="0">
                <a:latin typeface="Times New Roman" pitchFamily="18" charset="0"/>
                <a:cs typeface="Times New Roman" pitchFamily="18" charset="0"/>
              </a:rPr>
              <a:t> cells, without intercellular spaces. </a:t>
            </a:r>
          </a:p>
          <a:p>
            <a:pPr algn="just"/>
            <a:r>
              <a:rPr lang="en-US" sz="2000" dirty="0" smtClean="0">
                <a:latin typeface="Times New Roman" pitchFamily="18" charset="0"/>
                <a:cs typeface="Times New Roman" pitchFamily="18" charset="0"/>
              </a:rPr>
              <a:t>(iii) The cortex is differentiated into outer and inner </a:t>
            </a:r>
            <a:r>
              <a:rPr lang="en-US" sz="2000" dirty="0" err="1" smtClean="0">
                <a:latin typeface="Times New Roman" pitchFamily="18" charset="0"/>
                <a:cs typeface="Times New Roman" pitchFamily="18" charset="0"/>
              </a:rPr>
              <a:t>sclerenchymatous</a:t>
            </a:r>
            <a:r>
              <a:rPr lang="en-US" sz="2000" dirty="0" smtClean="0">
                <a:latin typeface="Times New Roman" pitchFamily="18" charset="0"/>
                <a:cs typeface="Times New Roman" pitchFamily="18" charset="0"/>
              </a:rPr>
              <a:t> cells and middle </a:t>
            </a:r>
            <a:r>
              <a:rPr lang="en-US" sz="2000" dirty="0" err="1" smtClean="0">
                <a:latin typeface="Times New Roman" pitchFamily="18" charset="0"/>
                <a:cs typeface="Times New Roman" pitchFamily="18" charset="0"/>
              </a:rPr>
              <a:t>parenchymatous</a:t>
            </a:r>
            <a:r>
              <a:rPr lang="en-US" sz="2000" dirty="0" smtClean="0">
                <a:latin typeface="Times New Roman" pitchFamily="18" charset="0"/>
                <a:cs typeface="Times New Roman" pitchFamily="18" charset="0"/>
              </a:rPr>
              <a:t> cells (e.g., L. </a:t>
            </a:r>
            <a:r>
              <a:rPr lang="en-US" sz="2000" dirty="0" err="1" smtClean="0">
                <a:latin typeface="Times New Roman" pitchFamily="18" charset="0"/>
                <a:cs typeface="Times New Roman" pitchFamily="18" charset="0"/>
              </a:rPr>
              <a:t>clavatum</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(iv) The cortex is differentiated into outer and inner </a:t>
            </a:r>
            <a:r>
              <a:rPr lang="en-US" sz="2000" dirty="0" err="1" smtClean="0">
                <a:latin typeface="Times New Roman" pitchFamily="18" charset="0"/>
                <a:cs typeface="Times New Roman" pitchFamily="18" charset="0"/>
              </a:rPr>
              <a:t>parenchymatous</a:t>
            </a:r>
            <a:r>
              <a:rPr lang="en-US" sz="2000" dirty="0" smtClean="0">
                <a:latin typeface="Times New Roman" pitchFamily="18" charset="0"/>
                <a:cs typeface="Times New Roman" pitchFamily="18" charset="0"/>
              </a:rPr>
              <a:t> cells and middle </a:t>
            </a:r>
            <a:r>
              <a:rPr lang="en-US" sz="2000" dirty="0" err="1" smtClean="0">
                <a:latin typeface="Times New Roman" pitchFamily="18" charset="0"/>
                <a:cs typeface="Times New Roman" pitchFamily="18" charset="0"/>
              </a:rPr>
              <a:t>sclerenchymatous</a:t>
            </a:r>
            <a:r>
              <a:rPr lang="en-US" sz="2000" dirty="0" smtClean="0">
                <a:latin typeface="Times New Roman" pitchFamily="18" charset="0"/>
                <a:cs typeface="Times New Roman" pitchFamily="18" charset="0"/>
              </a:rPr>
              <a:t> cells (e.g., L. </a:t>
            </a:r>
            <a:r>
              <a:rPr lang="en-US" sz="2000" dirty="0" err="1" smtClean="0">
                <a:latin typeface="Times New Roman" pitchFamily="18" charset="0"/>
                <a:cs typeface="Times New Roman" pitchFamily="18" charset="0"/>
              </a:rPr>
              <a:t>cernuum</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cdn.biologydiscussion.com/wp-content/uploads/2016/09/clip_image004-27.jpg"/>
          <p:cNvPicPr>
            <a:picLocks noChangeAspect="1" noChangeArrowheads="1"/>
          </p:cNvPicPr>
          <p:nvPr/>
        </p:nvPicPr>
        <p:blipFill>
          <a:blip r:embed="rId2"/>
          <a:srcRect/>
          <a:stretch>
            <a:fillRect/>
          </a:stretch>
        </p:blipFill>
        <p:spPr bwMode="auto">
          <a:xfrm>
            <a:off x="1447800" y="457200"/>
            <a:ext cx="6781800" cy="4495800"/>
          </a:xfrm>
          <a:prstGeom prst="rect">
            <a:avLst/>
          </a:prstGeom>
          <a:noFill/>
        </p:spPr>
      </p:pic>
      <p:sp>
        <p:nvSpPr>
          <p:cNvPr id="3" name="Rectangle 2"/>
          <p:cNvSpPr/>
          <p:nvPr/>
        </p:nvSpPr>
        <p:spPr>
          <a:xfrm>
            <a:off x="1143000" y="5105400"/>
            <a:ext cx="7620000" cy="1631216"/>
          </a:xfrm>
          <a:prstGeom prst="rect">
            <a:avLst/>
          </a:prstGeom>
        </p:spPr>
        <p:txBody>
          <a:bodyPr wrap="square">
            <a:spAutoFit/>
          </a:bodyPr>
          <a:lstStyle/>
          <a:p>
            <a:pPr algn="just"/>
            <a:r>
              <a:rPr lang="en-US" sz="2000" dirty="0" smtClean="0">
                <a:latin typeface="Times New Roman" pitchFamily="18" charset="0"/>
                <a:cs typeface="Times New Roman" pitchFamily="18" charset="0"/>
              </a:rPr>
              <a:t>Next to the cortex is present a single layer of well-defined cells known as endodermis with conspicuous </a:t>
            </a:r>
            <a:r>
              <a:rPr lang="en-US" sz="2000" dirty="0" err="1" smtClean="0">
                <a:latin typeface="Times New Roman" pitchFamily="18" charset="0"/>
                <a:cs typeface="Times New Roman" pitchFamily="18" charset="0"/>
              </a:rPr>
              <a:t>casparian</a:t>
            </a:r>
            <a:r>
              <a:rPr lang="en-US" sz="2000" dirty="0" smtClean="0">
                <a:latin typeface="Times New Roman" pitchFamily="18" charset="0"/>
                <a:cs typeface="Times New Roman" pitchFamily="18" charset="0"/>
              </a:rPr>
              <a:t> strips but at maturity the endodermis may or may not be a distinct structure. Endodermis is followed by </a:t>
            </a:r>
            <a:r>
              <a:rPr lang="en-US" sz="2000" dirty="0" err="1" smtClean="0">
                <a:latin typeface="Times New Roman" pitchFamily="18" charset="0"/>
                <a:cs typeface="Times New Roman" pitchFamily="18" charset="0"/>
              </a:rPr>
              <a:t>pericycle</a:t>
            </a:r>
            <a:r>
              <a:rPr lang="en-US" sz="2000" dirty="0" smtClean="0">
                <a:latin typeface="Times New Roman" pitchFamily="18" charset="0"/>
                <a:cs typeface="Times New Roman" pitchFamily="18" charset="0"/>
              </a:rPr>
              <a:t> which is composed of one or more layers of compactly arranged </a:t>
            </a:r>
            <a:r>
              <a:rPr lang="en-US" sz="2000" dirty="0" err="1" smtClean="0">
                <a:latin typeface="Times New Roman" pitchFamily="18" charset="0"/>
                <a:cs typeface="Times New Roman" pitchFamily="18" charset="0"/>
              </a:rPr>
              <a:t>parenchymatous</a:t>
            </a:r>
            <a:r>
              <a:rPr lang="en-US" sz="2000" dirty="0" smtClean="0">
                <a:latin typeface="Times New Roman" pitchFamily="18" charset="0"/>
                <a:cs typeface="Times New Roman" pitchFamily="18" charset="0"/>
              </a:rPr>
              <a:t> cells. </a:t>
            </a:r>
            <a:endParaRPr lang="en-US" sz="2000" dirty="0">
              <a:latin typeface="Times New Roman" pitchFamily="18" charset="0"/>
              <a:cs typeface="Times New Roman"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81000"/>
            <a:ext cx="7467600" cy="5847755"/>
          </a:xfrm>
          <a:prstGeom prst="rect">
            <a:avLst/>
          </a:prstGeom>
        </p:spPr>
        <p:txBody>
          <a:bodyPr wrap="square">
            <a:spAutoFit/>
          </a:bodyPr>
          <a:lstStyle/>
          <a:p>
            <a:pPr algn="just"/>
            <a:r>
              <a:rPr lang="en-US" sz="2200" b="1" dirty="0" smtClean="0">
                <a:latin typeface="Times New Roman" pitchFamily="18" charset="0"/>
                <a:cs typeface="Times New Roman" pitchFamily="18" charset="0"/>
              </a:rPr>
              <a:t>3. Stele:</a:t>
            </a:r>
            <a:r>
              <a:rPr lang="en-US" sz="2200" dirty="0" smtClean="0">
                <a:latin typeface="Times New Roman" pitchFamily="18" charset="0"/>
                <a:cs typeface="Times New Roman" pitchFamily="18" charset="0"/>
              </a:rPr>
              <a:t> </a:t>
            </a:r>
          </a:p>
          <a:p>
            <a:pPr algn="just"/>
            <a:r>
              <a:rPr lang="en-US" sz="2200" dirty="0" smtClean="0">
                <a:latin typeface="Times New Roman" pitchFamily="18" charset="0"/>
                <a:cs typeface="Times New Roman" pitchFamily="18" charset="0"/>
              </a:rPr>
              <a:t>It is made up of only primary xylem and primary phloem. It is a </a:t>
            </a:r>
            <a:r>
              <a:rPr lang="en-US" sz="2200" dirty="0" err="1" smtClean="0">
                <a:latin typeface="Times New Roman" pitchFamily="18" charset="0"/>
                <a:cs typeface="Times New Roman" pitchFamily="18" charset="0"/>
              </a:rPr>
              <a:t>protostele</a:t>
            </a:r>
            <a:r>
              <a:rPr lang="en-US" sz="2200" dirty="0" smtClean="0">
                <a:latin typeface="Times New Roman" pitchFamily="18" charset="0"/>
                <a:cs typeface="Times New Roman" pitchFamily="18" charset="0"/>
              </a:rPr>
              <a:t> i.e., pith is absent and the stele is situated in the centre. The arrangement of xylem and phloem tissues is different in different species and the stele is also named differently. </a:t>
            </a:r>
          </a:p>
          <a:p>
            <a:pPr algn="just"/>
            <a:r>
              <a:rPr lang="en-US" sz="2200" dirty="0" smtClean="0">
                <a:latin typeface="Times New Roman" pitchFamily="18" charset="0"/>
                <a:cs typeface="Times New Roman" pitchFamily="18" charset="0"/>
              </a:rPr>
              <a:t>In case of L. </a:t>
            </a:r>
            <a:r>
              <a:rPr lang="en-US" sz="2200" dirty="0" err="1" smtClean="0">
                <a:latin typeface="Times New Roman" pitchFamily="18" charset="0"/>
                <a:cs typeface="Times New Roman" pitchFamily="18" charset="0"/>
              </a:rPr>
              <a:t>serratum</a:t>
            </a:r>
            <a:r>
              <a:rPr lang="en-US" sz="2200" dirty="0" smtClean="0">
                <a:latin typeface="Times New Roman" pitchFamily="18" charset="0"/>
                <a:cs typeface="Times New Roman" pitchFamily="18" charset="0"/>
              </a:rPr>
              <a:t>, L. </a:t>
            </a:r>
            <a:r>
              <a:rPr lang="en-US" sz="2200" dirty="0" err="1" smtClean="0">
                <a:latin typeface="Times New Roman" pitchFamily="18" charset="0"/>
                <a:cs typeface="Times New Roman" pitchFamily="18" charset="0"/>
              </a:rPr>
              <a:t>phlegmaria</a:t>
            </a:r>
            <a:r>
              <a:rPr lang="en-US" sz="2200" dirty="0" smtClean="0">
                <a:latin typeface="Times New Roman" pitchFamily="18" charset="0"/>
                <a:cs typeface="Times New Roman" pitchFamily="18" charset="0"/>
              </a:rPr>
              <a:t> etc. the xylem is star shaped with a </a:t>
            </a:r>
            <a:r>
              <a:rPr lang="en-US" sz="2200" dirty="0" err="1" smtClean="0">
                <a:latin typeface="Times New Roman" pitchFamily="18" charset="0"/>
                <a:cs typeface="Times New Roman" pitchFamily="18" charset="0"/>
              </a:rPr>
              <a:t>protoxylem</a:t>
            </a:r>
            <a:r>
              <a:rPr lang="en-US" sz="2200" dirty="0" smtClean="0">
                <a:latin typeface="Times New Roman" pitchFamily="18" charset="0"/>
                <a:cs typeface="Times New Roman" pitchFamily="18" charset="0"/>
              </a:rPr>
              <a:t> situated at the periphery (</a:t>
            </a:r>
            <a:r>
              <a:rPr lang="en-US" sz="2200" dirty="0" err="1" smtClean="0">
                <a:latin typeface="Times New Roman" pitchFamily="18" charset="0"/>
                <a:cs typeface="Times New Roman" pitchFamily="18" charset="0"/>
              </a:rPr>
              <a:t>protoxylem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exarch</a:t>
            </a:r>
            <a:r>
              <a:rPr lang="en-US" sz="2200" dirty="0" smtClean="0">
                <a:latin typeface="Times New Roman" pitchFamily="18" charset="0"/>
                <a:cs typeface="Times New Roman" pitchFamily="18" charset="0"/>
              </a:rPr>
              <a:t>). In L. </a:t>
            </a:r>
            <a:r>
              <a:rPr lang="en-US" sz="2200" dirty="0" err="1" smtClean="0">
                <a:latin typeface="Times New Roman" pitchFamily="18" charset="0"/>
                <a:cs typeface="Times New Roman" pitchFamily="18" charset="0"/>
              </a:rPr>
              <a:t>annotinum</a:t>
            </a:r>
            <a:r>
              <a:rPr lang="en-US" sz="2200" dirty="0" smtClean="0">
                <a:latin typeface="Times New Roman" pitchFamily="18" charset="0"/>
                <a:cs typeface="Times New Roman" pitchFamily="18" charset="0"/>
              </a:rPr>
              <a:t> in </a:t>
            </a:r>
            <a:r>
              <a:rPr lang="en-US" sz="2200" dirty="0" err="1" smtClean="0">
                <a:latin typeface="Times New Roman" pitchFamily="18" charset="0"/>
                <a:cs typeface="Times New Roman" pitchFamily="18" charset="0"/>
              </a:rPr>
              <a:t>actinostele</a:t>
            </a:r>
            <a:r>
              <a:rPr lang="en-US" sz="2200" dirty="0" smtClean="0">
                <a:latin typeface="Times New Roman" pitchFamily="18" charset="0"/>
                <a:cs typeface="Times New Roman" pitchFamily="18" charset="0"/>
              </a:rPr>
              <a:t> the furrows in the xylem are much more and show </a:t>
            </a:r>
            <a:r>
              <a:rPr lang="en-US" sz="2200" dirty="0" err="1" smtClean="0">
                <a:latin typeface="Times New Roman" pitchFamily="18" charset="0"/>
                <a:cs typeface="Times New Roman" pitchFamily="18" charset="0"/>
              </a:rPr>
              <a:t>stellate</a:t>
            </a:r>
            <a:r>
              <a:rPr lang="en-US" sz="2200" dirty="0" smtClean="0">
                <a:latin typeface="Times New Roman" pitchFamily="18" charset="0"/>
                <a:cs typeface="Times New Roman" pitchFamily="18" charset="0"/>
              </a:rPr>
              <a:t> arrangement.</a:t>
            </a:r>
          </a:p>
          <a:p>
            <a:pPr algn="just"/>
            <a:r>
              <a:rPr lang="en-US" sz="2200" dirty="0" smtClean="0">
                <a:latin typeface="Times New Roman" pitchFamily="18" charset="0"/>
                <a:cs typeface="Times New Roman" pitchFamily="18" charset="0"/>
              </a:rPr>
              <a:t>The phloem lays in the space between the xylem rays. This type of stele is known as </a:t>
            </a:r>
            <a:r>
              <a:rPr lang="en-US" sz="2200" dirty="0" err="1" smtClean="0">
                <a:latin typeface="Times New Roman" pitchFamily="18" charset="0"/>
                <a:cs typeface="Times New Roman" pitchFamily="18" charset="0"/>
              </a:rPr>
              <a:t>actinostele</a:t>
            </a:r>
            <a:r>
              <a:rPr lang="en-US" sz="2200" dirty="0" smtClean="0">
                <a:latin typeface="Times New Roman" pitchFamily="18" charset="0"/>
                <a:cs typeface="Times New Roman" pitchFamily="18" charset="0"/>
              </a:rPr>
              <a:t>. In case of L. </a:t>
            </a:r>
            <a:r>
              <a:rPr lang="en-US" sz="2200" dirty="0" err="1" smtClean="0">
                <a:latin typeface="Times New Roman" pitchFamily="18" charset="0"/>
                <a:cs typeface="Times New Roman" pitchFamily="18" charset="0"/>
              </a:rPr>
              <a:t>clavatum</a:t>
            </a:r>
            <a:r>
              <a:rPr lang="en-US" sz="2200" dirty="0" smtClean="0">
                <a:latin typeface="Times New Roman" pitchFamily="18" charset="0"/>
                <a:cs typeface="Times New Roman" pitchFamily="18" charset="0"/>
              </a:rPr>
              <a:t>. L. </a:t>
            </a:r>
            <a:r>
              <a:rPr lang="en-US" sz="2200" dirty="0" err="1" smtClean="0">
                <a:latin typeface="Times New Roman" pitchFamily="18" charset="0"/>
                <a:cs typeface="Times New Roman" pitchFamily="18" charset="0"/>
              </a:rPr>
              <a:t>volubile</a:t>
            </a:r>
            <a:r>
              <a:rPr lang="en-US" sz="2200" dirty="0" smtClean="0">
                <a:latin typeface="Times New Roman" pitchFamily="18" charset="0"/>
                <a:cs typeface="Times New Roman" pitchFamily="18" charset="0"/>
              </a:rPr>
              <a:t> etc. xylem appears to be in the form of separate plates arranged somewhat parallel, with phloem in between them. </a:t>
            </a:r>
          </a:p>
          <a:p>
            <a:pPr algn="just"/>
            <a:r>
              <a:rPr lang="en-US" sz="2200" dirty="0" smtClean="0">
                <a:latin typeface="Times New Roman" pitchFamily="18" charset="0"/>
                <a:cs typeface="Times New Roman" pitchFamily="18" charset="0"/>
              </a:rPr>
              <a:t>This type of stele is known as </a:t>
            </a:r>
            <a:r>
              <a:rPr lang="en-US" sz="2200" dirty="0" err="1" smtClean="0">
                <a:latin typeface="Times New Roman" pitchFamily="18" charset="0"/>
                <a:cs typeface="Times New Roman" pitchFamily="18" charset="0"/>
              </a:rPr>
              <a:t>plectostele</a:t>
            </a:r>
            <a:r>
              <a:rPr lang="en-US" sz="2200" dirty="0" smtClean="0">
                <a:latin typeface="Times New Roman" pitchFamily="18" charset="0"/>
                <a:cs typeface="Times New Roman" pitchFamily="18" charset="0"/>
              </a:rPr>
              <a:t>. In case of L. </a:t>
            </a:r>
            <a:r>
              <a:rPr lang="en-US" sz="2200" dirty="0" err="1" smtClean="0">
                <a:latin typeface="Times New Roman" pitchFamily="18" charset="0"/>
                <a:cs typeface="Times New Roman" pitchFamily="18" charset="0"/>
              </a:rPr>
              <a:t>cernuum</a:t>
            </a:r>
            <a:r>
              <a:rPr lang="en-US" sz="2200" dirty="0" smtClean="0">
                <a:latin typeface="Times New Roman" pitchFamily="18" charset="0"/>
                <a:cs typeface="Times New Roman" pitchFamily="18" charset="0"/>
              </a:rPr>
              <a:t>, L. </a:t>
            </a:r>
            <a:r>
              <a:rPr lang="en-US" sz="2200" dirty="0" err="1" smtClean="0">
                <a:latin typeface="Times New Roman" pitchFamily="18" charset="0"/>
                <a:cs typeface="Times New Roman" pitchFamily="18" charset="0"/>
              </a:rPr>
              <a:t>drummondii</a:t>
            </a:r>
            <a:r>
              <a:rPr lang="en-US" sz="2200" dirty="0" smtClean="0">
                <a:latin typeface="Times New Roman" pitchFamily="18" charset="0"/>
                <a:cs typeface="Times New Roman" pitchFamily="18" charset="0"/>
              </a:rPr>
              <a:t> etc. xylem and phloem are uniformly distributed i.e. it appears as if strands of xylem are embedded in the phloem. This type of stele is known as mixed </a:t>
            </a:r>
            <a:r>
              <a:rPr lang="en-US" sz="2200" dirty="0" err="1" smtClean="0">
                <a:latin typeface="Times New Roman" pitchFamily="18" charset="0"/>
                <a:cs typeface="Times New Roman" pitchFamily="18" charset="0"/>
              </a:rPr>
              <a:t>protostele</a:t>
            </a:r>
            <a:endParaRPr lang="en-US" sz="2200" dirty="0">
              <a:latin typeface="Times New Roman" pitchFamily="18" charset="0"/>
              <a:cs typeface="Times New Roman"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cdn.biologydiscussion.com/wp-content/uploads/2016/09/clip_image006-18.jpg"/>
          <p:cNvPicPr>
            <a:picLocks noChangeAspect="1" noChangeArrowheads="1"/>
          </p:cNvPicPr>
          <p:nvPr/>
        </p:nvPicPr>
        <p:blipFill>
          <a:blip r:embed="rId2"/>
          <a:srcRect/>
          <a:stretch>
            <a:fillRect/>
          </a:stretch>
        </p:blipFill>
        <p:spPr bwMode="auto">
          <a:xfrm>
            <a:off x="1295400" y="228600"/>
            <a:ext cx="7086600" cy="3144681"/>
          </a:xfrm>
          <a:prstGeom prst="rect">
            <a:avLst/>
          </a:prstGeom>
          <a:noFill/>
        </p:spPr>
      </p:pic>
      <p:sp>
        <p:nvSpPr>
          <p:cNvPr id="3" name="Rectangle 2"/>
          <p:cNvSpPr/>
          <p:nvPr/>
        </p:nvSpPr>
        <p:spPr>
          <a:xfrm>
            <a:off x="990600" y="3429000"/>
            <a:ext cx="8153400" cy="3477875"/>
          </a:xfrm>
          <a:prstGeom prst="rect">
            <a:avLst/>
          </a:prstGeom>
        </p:spPr>
        <p:txBody>
          <a:bodyPr wrap="square">
            <a:spAutoFit/>
          </a:bodyPr>
          <a:lstStyle/>
          <a:p>
            <a:pPr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protoxylem</a:t>
            </a:r>
            <a:r>
              <a:rPr lang="en-US" sz="2000" dirty="0" smtClean="0">
                <a:latin typeface="Times New Roman" pitchFamily="18" charset="0"/>
                <a:cs typeface="Times New Roman" pitchFamily="18" charset="0"/>
              </a:rPr>
              <a:t> is usually </a:t>
            </a:r>
            <a:r>
              <a:rPr lang="en-US" sz="2000" dirty="0" err="1" smtClean="0">
                <a:latin typeface="Times New Roman" pitchFamily="18" charset="0"/>
                <a:cs typeface="Times New Roman" pitchFamily="18" charset="0"/>
              </a:rPr>
              <a:t>exarch</a:t>
            </a:r>
            <a:r>
              <a:rPr lang="en-US" sz="2000" dirty="0" smtClean="0">
                <a:latin typeface="Times New Roman" pitchFamily="18" charset="0"/>
                <a:cs typeface="Times New Roman" pitchFamily="18" charset="0"/>
              </a:rPr>
              <a:t> in all the cases. Xylem is usually composed of </a:t>
            </a:r>
            <a:r>
              <a:rPr lang="en-US" sz="2000" dirty="0" err="1" smtClean="0">
                <a:latin typeface="Times New Roman" pitchFamily="18" charset="0"/>
                <a:cs typeface="Times New Roman" pitchFamily="18" charset="0"/>
              </a:rPr>
              <a:t>tracheids</a:t>
            </a:r>
            <a:r>
              <a:rPr lang="en-US" sz="2000" dirty="0" smtClean="0">
                <a:latin typeface="Times New Roman" pitchFamily="18" charset="0"/>
                <a:cs typeface="Times New Roman" pitchFamily="18" charset="0"/>
              </a:rPr>
              <a:t> and phloem of sieve tubes and phloem parenchyma. Cambium is absent hence there is no secondary growth i.e., no formation of secondary xylem and secondary phloem. </a:t>
            </a:r>
          </a:p>
          <a:p>
            <a:pPr algn="just"/>
            <a:r>
              <a:rPr lang="en-US" sz="2000" b="1" dirty="0" smtClean="0">
                <a:latin typeface="Times New Roman" pitchFamily="18" charset="0"/>
                <a:cs typeface="Times New Roman" pitchFamily="18" charset="0"/>
              </a:rPr>
              <a:t>(b) Root:</a:t>
            </a:r>
            <a:r>
              <a:rPr lang="en-US" sz="2000" dirty="0" smtClean="0">
                <a:latin typeface="Times New Roman" pitchFamily="18" charset="0"/>
                <a:cs typeface="Times New Roman" pitchFamily="18" charset="0"/>
              </a:rPr>
              <a:t> </a:t>
            </a:r>
          </a:p>
          <a:p>
            <a:pPr algn="just"/>
            <a:r>
              <a:rPr lang="en-US" sz="2000" b="1" dirty="0" smtClean="0">
                <a:latin typeface="Times New Roman" pitchFamily="18" charset="0"/>
                <a:cs typeface="Times New Roman" pitchFamily="18" charset="0"/>
              </a:rPr>
              <a:t>The roots are </a:t>
            </a:r>
            <a:r>
              <a:rPr lang="en-US" sz="2000" b="1" dirty="0" err="1" smtClean="0">
                <a:latin typeface="Times New Roman" pitchFamily="18" charset="0"/>
                <a:cs typeface="Times New Roman" pitchFamily="18" charset="0"/>
              </a:rPr>
              <a:t>adventitious:</a:t>
            </a:r>
            <a:r>
              <a:rPr lang="en-US" sz="2000" dirty="0" err="1" smtClean="0">
                <a:latin typeface="Times New Roman" pitchFamily="18" charset="0"/>
                <a:cs typeface="Times New Roman" pitchFamily="18" charset="0"/>
              </a:rPr>
              <a:t>A</a:t>
            </a:r>
            <a:r>
              <a:rPr lang="en-US" sz="2000" dirty="0" smtClean="0">
                <a:latin typeface="Times New Roman" pitchFamily="18" charset="0"/>
                <a:cs typeface="Times New Roman" pitchFamily="18" charset="0"/>
              </a:rPr>
              <a:t> transverse section (T.S.) of the aerial root of </a:t>
            </a:r>
            <a:r>
              <a:rPr lang="en-US" sz="2000" dirty="0" err="1" smtClean="0">
                <a:latin typeface="Times New Roman" pitchFamily="18" charset="0"/>
                <a:cs typeface="Times New Roman" pitchFamily="18" charset="0"/>
              </a:rPr>
              <a:t>Lycopodium</a:t>
            </a:r>
            <a:r>
              <a:rPr lang="en-US" sz="2000" dirty="0" smtClean="0">
                <a:latin typeface="Times New Roman" pitchFamily="18" charset="0"/>
                <a:cs typeface="Times New Roman" pitchFamily="18" charset="0"/>
              </a:rPr>
              <a:t> is somewhat circular in outline and shows the following internal structure: </a:t>
            </a:r>
          </a:p>
          <a:p>
            <a:pPr algn="just"/>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 Epidermis:</a:t>
            </a:r>
            <a:r>
              <a:rPr lang="en-US" sz="2000" dirty="0" smtClean="0">
                <a:latin typeface="Times New Roman" pitchFamily="18" charset="0"/>
                <a:cs typeface="Times New Roman" pitchFamily="18" charset="0"/>
              </a:rPr>
              <a:t> It is the outermost covering layer and is only one cell thick. The cells are thin walled. Epidermis is provided with numerous root hairs present in pairs (characteristic of </a:t>
            </a:r>
            <a:r>
              <a:rPr lang="en-US" sz="2000" dirty="0" err="1" smtClean="0">
                <a:latin typeface="Times New Roman" pitchFamily="18" charset="0"/>
                <a:cs typeface="Times New Roman" pitchFamily="18" charset="0"/>
              </a:rPr>
              <a:t>Lycopodium</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67200"/>
            <a:ext cx="8610600" cy="1969770"/>
          </a:xfrm>
          <a:prstGeom prst="rect">
            <a:avLst/>
          </a:prstGeom>
        </p:spPr>
        <p:txBody>
          <a:bodyPr wrap="square">
            <a:spAutoFit/>
          </a:bodyPr>
          <a:lstStyle/>
          <a:p>
            <a:pPr algn="just"/>
            <a:endParaRPr lang="en-US" sz="2400" b="1" dirty="0" smtClean="0">
              <a:solidFill>
                <a:srgbClr val="FF0000"/>
              </a:solidFill>
              <a:latin typeface="Times New Roman" pitchFamily="18" charset="0"/>
              <a:cs typeface="Times New Roman" pitchFamily="18" charset="0"/>
            </a:endParaRPr>
          </a:p>
          <a:p>
            <a:pPr algn="just"/>
            <a:r>
              <a:rPr lang="en-US" sz="2000" b="1" u="sng" dirty="0" err="1" smtClean="0">
                <a:solidFill>
                  <a:schemeClr val="accent6">
                    <a:lumMod val="75000"/>
                  </a:schemeClr>
                </a:solidFill>
                <a:latin typeface="Times New Roman" pitchFamily="18" charset="0"/>
                <a:cs typeface="Times New Roman" pitchFamily="18" charset="0"/>
              </a:rPr>
              <a:t>Marchantiales</a:t>
            </a:r>
            <a:r>
              <a:rPr lang="en-US" sz="2000" u="sng" dirty="0" smtClean="0">
                <a:solidFill>
                  <a:schemeClr val="accent6">
                    <a:lumMod val="75000"/>
                  </a:schemeClr>
                </a:solidFill>
                <a:latin typeface="Times New Roman" pitchFamily="18" charset="0"/>
                <a:cs typeface="Times New Roman" pitchFamily="18" charset="0"/>
              </a:rPr>
              <a:t> is an </a:t>
            </a:r>
            <a:r>
              <a:rPr lang="en-US" sz="2000" u="sng" dirty="0" smtClean="0">
                <a:solidFill>
                  <a:schemeClr val="accent6">
                    <a:lumMod val="75000"/>
                  </a:schemeClr>
                </a:solidFill>
                <a:latin typeface="Times New Roman" pitchFamily="18" charset="0"/>
                <a:cs typeface="Times New Roman" pitchFamily="18" charset="0"/>
                <a:hlinkClick r:id="rId2" tooltip="Order (biology)"/>
              </a:rPr>
              <a:t>order</a:t>
            </a:r>
            <a:r>
              <a:rPr lang="en-US" sz="2000" u="sng" dirty="0" smtClean="0">
                <a:solidFill>
                  <a:schemeClr val="accent6">
                    <a:lumMod val="75000"/>
                  </a:schemeClr>
                </a:solidFill>
                <a:latin typeface="Times New Roman" pitchFamily="18" charset="0"/>
                <a:cs typeface="Times New Roman" pitchFamily="18" charset="0"/>
              </a:rPr>
              <a:t> of </a:t>
            </a:r>
            <a:r>
              <a:rPr lang="en-US" sz="2000" u="sng" dirty="0" err="1" smtClean="0">
                <a:solidFill>
                  <a:schemeClr val="accent6">
                    <a:lumMod val="75000"/>
                  </a:schemeClr>
                </a:solidFill>
                <a:latin typeface="Times New Roman" pitchFamily="18" charset="0"/>
                <a:cs typeface="Times New Roman" pitchFamily="18" charset="0"/>
              </a:rPr>
              <a:t>thallose</a:t>
            </a:r>
            <a:r>
              <a:rPr lang="en-US" sz="2000" u="sng" dirty="0" smtClean="0">
                <a:solidFill>
                  <a:schemeClr val="accent6">
                    <a:lumMod val="75000"/>
                  </a:schemeClr>
                </a:solidFill>
                <a:latin typeface="Times New Roman" pitchFamily="18" charset="0"/>
                <a:cs typeface="Times New Roman" pitchFamily="18" charset="0"/>
              </a:rPr>
              <a:t> </a:t>
            </a:r>
            <a:r>
              <a:rPr lang="en-US" sz="2000" u="sng" dirty="0" smtClean="0">
                <a:solidFill>
                  <a:schemeClr val="accent6">
                    <a:lumMod val="75000"/>
                  </a:schemeClr>
                </a:solidFill>
                <a:latin typeface="Times New Roman" pitchFamily="18" charset="0"/>
                <a:cs typeface="Times New Roman" pitchFamily="18" charset="0"/>
                <a:hlinkClick r:id="rId3" tooltip="Marchantiophyta"/>
              </a:rPr>
              <a:t>liverworts</a:t>
            </a:r>
            <a:r>
              <a:rPr lang="en-US" sz="2000" u="sng" dirty="0" smtClean="0">
                <a:solidFill>
                  <a:schemeClr val="accent6">
                    <a:lumMod val="75000"/>
                  </a:schemeClr>
                </a:solidFill>
                <a:latin typeface="Times New Roman" pitchFamily="18" charset="0"/>
                <a:cs typeface="Times New Roman" pitchFamily="18" charset="0"/>
              </a:rPr>
              <a:t> that includes species like </a:t>
            </a:r>
            <a:r>
              <a:rPr lang="en-US" sz="2000" u="sng" dirty="0" err="1" smtClean="0">
                <a:solidFill>
                  <a:schemeClr val="accent6">
                    <a:lumMod val="75000"/>
                  </a:schemeClr>
                </a:solidFill>
                <a:latin typeface="Times New Roman" pitchFamily="18" charset="0"/>
                <a:cs typeface="Times New Roman" pitchFamily="18" charset="0"/>
                <a:hlinkClick r:id="rId4" tooltip="Marchantia polymorpha"/>
              </a:rPr>
              <a:t>Marchantia</a:t>
            </a:r>
            <a:r>
              <a:rPr lang="en-US" sz="2000" u="sng" dirty="0" smtClean="0">
                <a:solidFill>
                  <a:schemeClr val="accent6">
                    <a:lumMod val="75000"/>
                  </a:schemeClr>
                </a:solidFill>
                <a:latin typeface="Times New Roman" pitchFamily="18" charset="0"/>
                <a:cs typeface="Times New Roman" pitchFamily="18" charset="0"/>
                <a:hlinkClick r:id="rId4" tooltip="Marchantia polymorpha"/>
              </a:rPr>
              <a:t> </a:t>
            </a:r>
            <a:r>
              <a:rPr lang="en-US" sz="2000" u="sng" dirty="0" err="1" smtClean="0">
                <a:solidFill>
                  <a:schemeClr val="accent6">
                    <a:lumMod val="75000"/>
                  </a:schemeClr>
                </a:solidFill>
                <a:latin typeface="Times New Roman" pitchFamily="18" charset="0"/>
                <a:cs typeface="Times New Roman" pitchFamily="18" charset="0"/>
                <a:hlinkClick r:id="rId4" tooltip="Marchantia polymorpha"/>
              </a:rPr>
              <a:t>polymorpha</a:t>
            </a:r>
            <a:r>
              <a:rPr lang="en-US" sz="2000" u="sng" dirty="0" smtClean="0">
                <a:solidFill>
                  <a:schemeClr val="accent6">
                    <a:lumMod val="75000"/>
                  </a:schemeClr>
                </a:solidFill>
                <a:latin typeface="Times New Roman" pitchFamily="18" charset="0"/>
                <a:cs typeface="Times New Roman" pitchFamily="18" charset="0"/>
              </a:rPr>
              <a:t>, a widespread plant often found beside rivers, and </a:t>
            </a:r>
            <a:r>
              <a:rPr lang="en-US" sz="2000" u="sng" dirty="0" err="1" smtClean="0">
                <a:solidFill>
                  <a:schemeClr val="accent6">
                    <a:lumMod val="75000"/>
                  </a:schemeClr>
                </a:solidFill>
                <a:latin typeface="Times New Roman" pitchFamily="18" charset="0"/>
                <a:cs typeface="Times New Roman" pitchFamily="18" charset="0"/>
                <a:hlinkClick r:id="rId5" tooltip="Lunularia cruciata"/>
              </a:rPr>
              <a:t>Lunularia</a:t>
            </a:r>
            <a:r>
              <a:rPr lang="en-US" sz="2000" u="sng" dirty="0" smtClean="0">
                <a:solidFill>
                  <a:schemeClr val="accent6">
                    <a:lumMod val="75000"/>
                  </a:schemeClr>
                </a:solidFill>
                <a:latin typeface="Times New Roman" pitchFamily="18" charset="0"/>
                <a:cs typeface="Times New Roman" pitchFamily="18" charset="0"/>
                <a:hlinkClick r:id="rId5" tooltip="Lunularia cruciata"/>
              </a:rPr>
              <a:t> </a:t>
            </a:r>
            <a:r>
              <a:rPr lang="en-US" sz="2000" u="sng" dirty="0" err="1" smtClean="0">
                <a:solidFill>
                  <a:schemeClr val="accent6">
                    <a:lumMod val="75000"/>
                  </a:schemeClr>
                </a:solidFill>
                <a:latin typeface="Times New Roman" pitchFamily="18" charset="0"/>
                <a:cs typeface="Times New Roman" pitchFamily="18" charset="0"/>
                <a:hlinkClick r:id="rId5" tooltip="Lunularia cruciata"/>
              </a:rPr>
              <a:t>cruciata</a:t>
            </a:r>
            <a:r>
              <a:rPr lang="en-US" sz="2000" u="sng" dirty="0" smtClean="0">
                <a:solidFill>
                  <a:schemeClr val="accent6">
                    <a:lumMod val="75000"/>
                  </a:schemeClr>
                </a:solidFill>
                <a:latin typeface="Times New Roman" pitchFamily="18" charset="0"/>
                <a:cs typeface="Times New Roman" pitchFamily="18" charset="0"/>
              </a:rPr>
              <a:t>, a common and often troublesome weed in moist, temperate gardens and greenhouses.</a:t>
            </a:r>
          </a:p>
          <a:p>
            <a:pPr algn="just"/>
            <a:endParaRPr lang="en-US" b="1" dirty="0" smtClean="0">
              <a:solidFill>
                <a:srgbClr val="002060"/>
              </a:solidFill>
              <a:latin typeface="Times New Roman" pitchFamily="18" charset="0"/>
              <a:cs typeface="Times New Roman" pitchFamily="18" charset="0"/>
            </a:endParaRPr>
          </a:p>
        </p:txBody>
      </p:sp>
      <p:sp>
        <p:nvSpPr>
          <p:cNvPr id="10242" name="AutoShape 2" descr="Marchantiales cf Conocephalum 20071111.jpg"/>
          <p:cNvSpPr>
            <a:spLocks noChangeAspect="1" noChangeArrowheads="1"/>
          </p:cNvSpPr>
          <p:nvPr/>
        </p:nvSpPr>
        <p:spPr bwMode="auto">
          <a:xfrm>
            <a:off x="155575" y="-846138"/>
            <a:ext cx="2286000" cy="1762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4" name="Table 3"/>
          <p:cNvGraphicFramePr>
            <a:graphicFrameLocks noGrp="1"/>
          </p:cNvGraphicFramePr>
          <p:nvPr/>
        </p:nvGraphicFramePr>
        <p:xfrm>
          <a:off x="4953000" y="838200"/>
          <a:ext cx="3810000" cy="2895600"/>
        </p:xfrm>
        <a:graphic>
          <a:graphicData uri="http://schemas.openxmlformats.org/drawingml/2006/table">
            <a:tbl>
              <a:tblPr/>
              <a:tblGrid>
                <a:gridCol w="3810000"/>
              </a:tblGrid>
              <a:tr h="361950">
                <a:tc>
                  <a:txBody>
                    <a:bodyPr/>
                    <a:lstStyle/>
                    <a:p>
                      <a:r>
                        <a:rPr lang="en-US" dirty="0">
                          <a:solidFill>
                            <a:schemeClr val="tx1"/>
                          </a:solidFill>
                          <a:latin typeface="Times New Roman" pitchFamily="18" charset="0"/>
                          <a:cs typeface="Times New Roman" pitchFamily="18" charset="0"/>
                        </a:rPr>
                        <a:t>Kingdom  </a:t>
                      </a:r>
                      <a:r>
                        <a:rPr lang="en-US" dirty="0" err="1">
                          <a:solidFill>
                            <a:schemeClr val="tx1"/>
                          </a:solidFill>
                          <a:latin typeface="Times New Roman" pitchFamily="18" charset="0"/>
                          <a:cs typeface="Times New Roman" pitchFamily="18" charset="0"/>
                          <a:hlinkClick r:id="rId6"/>
                        </a:rPr>
                        <a:t>Plantae</a:t>
                      </a:r>
                      <a:r>
                        <a:rPr lang="en-US" dirty="0">
                          <a:solidFill>
                            <a:schemeClr val="tx1"/>
                          </a:solidFill>
                          <a:latin typeface="Times New Roman" pitchFamily="18" charset="0"/>
                          <a:cs typeface="Times New Roman" pitchFamily="18" charset="0"/>
                        </a:rPr>
                        <a:t> – Plants</a:t>
                      </a:r>
                    </a:p>
                  </a:txBody>
                  <a:tcPr marL="19050" marR="19050" marT="19050" marB="19050" anchor="ctr">
                    <a:lnL>
                      <a:noFill/>
                    </a:lnL>
                    <a:lnR>
                      <a:noFill/>
                    </a:lnR>
                    <a:lnT>
                      <a:noFill/>
                    </a:lnT>
                    <a:lnB>
                      <a:noFill/>
                    </a:lnB>
                  </a:tcPr>
                </a:tc>
              </a:tr>
              <a:tr h="361950">
                <a:tc>
                  <a:txBody>
                    <a:bodyPr/>
                    <a:lstStyle/>
                    <a:p>
                      <a:r>
                        <a:rPr lang="en-US" dirty="0">
                          <a:solidFill>
                            <a:schemeClr val="tx1"/>
                          </a:solidFill>
                          <a:latin typeface="Times New Roman" pitchFamily="18" charset="0"/>
                          <a:cs typeface="Times New Roman" pitchFamily="18" charset="0"/>
                        </a:rPr>
                        <a:t>Division  </a:t>
                      </a:r>
                      <a:r>
                        <a:rPr lang="en-US" dirty="0" err="1">
                          <a:solidFill>
                            <a:schemeClr val="tx1"/>
                          </a:solidFill>
                          <a:latin typeface="Times New Roman" pitchFamily="18" charset="0"/>
                          <a:cs typeface="Times New Roman" pitchFamily="18" charset="0"/>
                          <a:hlinkClick r:id="rId7"/>
                        </a:rPr>
                        <a:t>Hepaticophyta</a:t>
                      </a:r>
                      <a:r>
                        <a:rPr lang="en-US" dirty="0">
                          <a:solidFill>
                            <a:schemeClr val="tx1"/>
                          </a:solidFill>
                          <a:latin typeface="Times New Roman" pitchFamily="18" charset="0"/>
                          <a:cs typeface="Times New Roman" pitchFamily="18" charset="0"/>
                        </a:rPr>
                        <a:t> – Liverworts</a:t>
                      </a:r>
                    </a:p>
                  </a:txBody>
                  <a:tcPr marL="19050" marR="19050" marT="19050" marB="19050" anchor="ctr">
                    <a:lnL>
                      <a:noFill/>
                    </a:lnL>
                    <a:lnR>
                      <a:noFill/>
                    </a:lnR>
                    <a:lnT>
                      <a:noFill/>
                    </a:lnT>
                    <a:lnB>
                      <a:noFill/>
                    </a:lnB>
                  </a:tcPr>
                </a:tc>
              </a:tr>
              <a:tr h="361950">
                <a:tc>
                  <a:txBody>
                    <a:bodyPr/>
                    <a:lstStyle/>
                    <a:p>
                      <a:r>
                        <a:rPr lang="en-US">
                          <a:solidFill>
                            <a:schemeClr val="tx1"/>
                          </a:solidFill>
                          <a:latin typeface="Times New Roman" pitchFamily="18" charset="0"/>
                          <a:cs typeface="Times New Roman" pitchFamily="18" charset="0"/>
                        </a:rPr>
                        <a:t>Subdivision  </a:t>
                      </a:r>
                      <a:r>
                        <a:rPr lang="en-US">
                          <a:solidFill>
                            <a:schemeClr val="tx1"/>
                          </a:solidFill>
                          <a:latin typeface="Times New Roman" pitchFamily="18" charset="0"/>
                          <a:cs typeface="Times New Roman" pitchFamily="18" charset="0"/>
                          <a:hlinkClick r:id="rId8"/>
                        </a:rPr>
                        <a:t>Hepaticae</a:t>
                      </a:r>
                      <a:endParaRPr lang="en-US">
                        <a:solidFill>
                          <a:schemeClr val="tx1"/>
                        </a:solidFill>
                        <a:latin typeface="Times New Roman" pitchFamily="18" charset="0"/>
                        <a:cs typeface="Times New Roman" pitchFamily="18" charset="0"/>
                      </a:endParaRPr>
                    </a:p>
                  </a:txBody>
                  <a:tcPr marL="19050" marR="19050" marT="19050" marB="19050" anchor="ctr">
                    <a:lnL>
                      <a:noFill/>
                    </a:lnL>
                    <a:lnR>
                      <a:noFill/>
                    </a:lnR>
                    <a:lnT>
                      <a:noFill/>
                    </a:lnT>
                    <a:lnB>
                      <a:noFill/>
                    </a:lnB>
                  </a:tcPr>
                </a:tc>
              </a:tr>
              <a:tr h="361950">
                <a:tc>
                  <a:txBody>
                    <a:bodyPr/>
                    <a:lstStyle/>
                    <a:p>
                      <a:r>
                        <a:rPr lang="en-US" dirty="0">
                          <a:solidFill>
                            <a:schemeClr val="tx1"/>
                          </a:solidFill>
                          <a:latin typeface="Times New Roman" pitchFamily="18" charset="0"/>
                          <a:cs typeface="Times New Roman" pitchFamily="18" charset="0"/>
                        </a:rPr>
                        <a:t>Class  </a:t>
                      </a:r>
                      <a:r>
                        <a:rPr lang="en-US" dirty="0" err="1">
                          <a:solidFill>
                            <a:schemeClr val="tx1"/>
                          </a:solidFill>
                          <a:latin typeface="Times New Roman" pitchFamily="18" charset="0"/>
                          <a:cs typeface="Times New Roman" pitchFamily="18" charset="0"/>
                          <a:hlinkClick r:id="rId9"/>
                        </a:rPr>
                        <a:t>Hepaticopsida</a:t>
                      </a:r>
                      <a:endParaRPr lang="en-US" dirty="0">
                        <a:solidFill>
                          <a:schemeClr val="tx1"/>
                        </a:solidFill>
                        <a:latin typeface="Times New Roman" pitchFamily="18" charset="0"/>
                        <a:cs typeface="Times New Roman" pitchFamily="18" charset="0"/>
                      </a:endParaRPr>
                    </a:p>
                  </a:txBody>
                  <a:tcPr marL="19050" marR="19050" marT="19050" marB="19050" anchor="ctr">
                    <a:lnL>
                      <a:noFill/>
                    </a:lnL>
                    <a:lnR>
                      <a:noFill/>
                    </a:lnR>
                    <a:lnT>
                      <a:noFill/>
                    </a:lnT>
                    <a:lnB>
                      <a:noFill/>
                    </a:lnB>
                  </a:tcPr>
                </a:tc>
              </a:tr>
              <a:tr h="361950">
                <a:tc>
                  <a:txBody>
                    <a:bodyPr/>
                    <a:lstStyle/>
                    <a:p>
                      <a:r>
                        <a:rPr lang="en-US" dirty="0">
                          <a:solidFill>
                            <a:schemeClr val="tx1"/>
                          </a:solidFill>
                          <a:latin typeface="Times New Roman" pitchFamily="18" charset="0"/>
                          <a:cs typeface="Times New Roman" pitchFamily="18" charset="0"/>
                        </a:rPr>
                        <a:t>Subclass  </a:t>
                      </a:r>
                      <a:r>
                        <a:rPr lang="en-US" dirty="0" err="1">
                          <a:solidFill>
                            <a:schemeClr val="tx1"/>
                          </a:solidFill>
                          <a:latin typeface="Times New Roman" pitchFamily="18" charset="0"/>
                          <a:cs typeface="Times New Roman" pitchFamily="18" charset="0"/>
                          <a:hlinkClick r:id="rId10"/>
                        </a:rPr>
                        <a:t>Marchantiae</a:t>
                      </a:r>
                      <a:endParaRPr lang="en-US" dirty="0">
                        <a:solidFill>
                          <a:schemeClr val="tx1"/>
                        </a:solidFill>
                        <a:latin typeface="Times New Roman" pitchFamily="18" charset="0"/>
                        <a:cs typeface="Times New Roman" pitchFamily="18" charset="0"/>
                      </a:endParaRPr>
                    </a:p>
                  </a:txBody>
                  <a:tcPr marL="19050" marR="19050" marT="19050" marB="19050" anchor="ctr">
                    <a:lnL>
                      <a:noFill/>
                    </a:lnL>
                    <a:lnR>
                      <a:noFill/>
                    </a:lnR>
                    <a:lnT>
                      <a:noFill/>
                    </a:lnT>
                    <a:lnB>
                      <a:noFill/>
                    </a:lnB>
                  </a:tcPr>
                </a:tc>
              </a:tr>
              <a:tr h="361950">
                <a:tc>
                  <a:txBody>
                    <a:bodyPr/>
                    <a:lstStyle/>
                    <a:p>
                      <a:r>
                        <a:rPr lang="en-US">
                          <a:solidFill>
                            <a:schemeClr val="tx1"/>
                          </a:solidFill>
                          <a:latin typeface="Times New Roman" pitchFamily="18" charset="0"/>
                          <a:cs typeface="Times New Roman" pitchFamily="18" charset="0"/>
                        </a:rPr>
                        <a:t>Order  </a:t>
                      </a:r>
                      <a:r>
                        <a:rPr lang="en-US">
                          <a:solidFill>
                            <a:schemeClr val="tx1"/>
                          </a:solidFill>
                          <a:latin typeface="Times New Roman" pitchFamily="18" charset="0"/>
                          <a:cs typeface="Times New Roman" pitchFamily="18" charset="0"/>
                          <a:hlinkClick r:id="rId11"/>
                        </a:rPr>
                        <a:t>Marchantiales</a:t>
                      </a:r>
                      <a:endParaRPr lang="en-US">
                        <a:solidFill>
                          <a:schemeClr val="tx1"/>
                        </a:solidFill>
                        <a:latin typeface="Times New Roman" pitchFamily="18" charset="0"/>
                        <a:cs typeface="Times New Roman" pitchFamily="18" charset="0"/>
                      </a:endParaRPr>
                    </a:p>
                  </a:txBody>
                  <a:tcPr marL="19050" marR="19050" marT="19050" marB="19050" anchor="ctr">
                    <a:lnL>
                      <a:noFill/>
                    </a:lnL>
                    <a:lnR>
                      <a:noFill/>
                    </a:lnR>
                    <a:lnT>
                      <a:noFill/>
                    </a:lnT>
                    <a:lnB>
                      <a:noFill/>
                    </a:lnB>
                  </a:tcPr>
                </a:tc>
              </a:tr>
              <a:tr h="361950">
                <a:tc>
                  <a:txBody>
                    <a:bodyPr/>
                    <a:lstStyle/>
                    <a:p>
                      <a:r>
                        <a:rPr lang="en-US">
                          <a:solidFill>
                            <a:schemeClr val="tx1"/>
                          </a:solidFill>
                          <a:latin typeface="Times New Roman" pitchFamily="18" charset="0"/>
                          <a:cs typeface="Times New Roman" pitchFamily="18" charset="0"/>
                        </a:rPr>
                        <a:t>Family  </a:t>
                      </a:r>
                      <a:r>
                        <a:rPr lang="en-US">
                          <a:solidFill>
                            <a:schemeClr val="tx1"/>
                          </a:solidFill>
                          <a:latin typeface="Times New Roman" pitchFamily="18" charset="0"/>
                          <a:cs typeface="Times New Roman" pitchFamily="18" charset="0"/>
                          <a:hlinkClick r:id="rId12"/>
                        </a:rPr>
                        <a:t>Marchantiaceae</a:t>
                      </a:r>
                      <a:endParaRPr lang="en-US">
                        <a:solidFill>
                          <a:schemeClr val="tx1"/>
                        </a:solidFill>
                        <a:latin typeface="Times New Roman" pitchFamily="18" charset="0"/>
                        <a:cs typeface="Times New Roman" pitchFamily="18" charset="0"/>
                      </a:endParaRPr>
                    </a:p>
                  </a:txBody>
                  <a:tcPr marL="19050" marR="19050" marT="19050" marB="19050" anchor="ctr">
                    <a:lnL>
                      <a:noFill/>
                    </a:lnL>
                    <a:lnR>
                      <a:noFill/>
                    </a:lnR>
                    <a:lnT>
                      <a:noFill/>
                    </a:lnT>
                    <a:lnB>
                      <a:noFill/>
                    </a:lnB>
                  </a:tcPr>
                </a:tc>
              </a:tr>
              <a:tr h="361950">
                <a:tc>
                  <a:txBody>
                    <a:bodyPr/>
                    <a:lstStyle/>
                    <a:p>
                      <a:r>
                        <a:rPr lang="en-US" dirty="0">
                          <a:solidFill>
                            <a:schemeClr val="tx1"/>
                          </a:solidFill>
                          <a:latin typeface="Times New Roman" pitchFamily="18" charset="0"/>
                          <a:cs typeface="Times New Roman" pitchFamily="18" charset="0"/>
                        </a:rPr>
                        <a:t>Genus  </a:t>
                      </a:r>
                      <a:r>
                        <a:rPr lang="en-US" i="1" dirty="0" err="1">
                          <a:solidFill>
                            <a:schemeClr val="tx1"/>
                          </a:solidFill>
                          <a:latin typeface="Times New Roman" pitchFamily="18" charset="0"/>
                          <a:cs typeface="Times New Roman" pitchFamily="18" charset="0"/>
                          <a:hlinkClick r:id="rId13"/>
                        </a:rPr>
                        <a:t>Marchantia</a:t>
                      </a:r>
                      <a:r>
                        <a:rPr lang="en-US" dirty="0">
                          <a:solidFill>
                            <a:schemeClr val="tx1"/>
                          </a:solidFill>
                          <a:latin typeface="Times New Roman" pitchFamily="18" charset="0"/>
                          <a:cs typeface="Times New Roman" pitchFamily="18" charset="0"/>
                          <a:hlinkClick r:id="rId13"/>
                        </a:rPr>
                        <a:t> L.</a:t>
                      </a:r>
                      <a:r>
                        <a:rPr lang="en-US" dirty="0">
                          <a:solidFill>
                            <a:schemeClr val="tx1"/>
                          </a:solidFill>
                          <a:latin typeface="Times New Roman" pitchFamily="18" charset="0"/>
                          <a:cs typeface="Times New Roman" pitchFamily="18" charset="0"/>
                          <a:hlinkClick r:id="rId14" tooltip="View the Profile Page for Marchantia"/>
                        </a:rPr>
                        <a:t> P</a:t>
                      </a:r>
                      <a:endParaRPr lang="en-US" dirty="0">
                        <a:solidFill>
                          <a:schemeClr val="tx1"/>
                        </a:solidFill>
                        <a:latin typeface="Times New Roman" pitchFamily="18" charset="0"/>
                        <a:cs typeface="Times New Roman" pitchFamily="18" charset="0"/>
                      </a:endParaRPr>
                    </a:p>
                  </a:txBody>
                  <a:tcPr marL="19050" marR="19050" marT="19050" marB="19050" anchor="ctr">
                    <a:lnL>
                      <a:noFill/>
                    </a:lnL>
                    <a:lnR>
                      <a:noFill/>
                    </a:lnR>
                    <a:lnT>
                      <a:noFill/>
                    </a:lnT>
                    <a:lnB>
                      <a:noFill/>
                    </a:lnB>
                  </a:tcPr>
                </a:tc>
              </a:tr>
            </a:tbl>
          </a:graphicData>
        </a:graphic>
      </p:graphicFrame>
      <p:sp>
        <p:nvSpPr>
          <p:cNvPr id="5" name="Rectangle 4"/>
          <p:cNvSpPr/>
          <p:nvPr/>
        </p:nvSpPr>
        <p:spPr>
          <a:xfrm>
            <a:off x="2743200" y="304800"/>
            <a:ext cx="1347485" cy="369332"/>
          </a:xfrm>
          <a:prstGeom prst="rect">
            <a:avLst/>
          </a:prstGeom>
        </p:spPr>
        <p:txBody>
          <a:bodyPr wrap="none">
            <a:spAutoFit/>
          </a:bodyPr>
          <a:lstStyle/>
          <a:p>
            <a:r>
              <a:rPr lang="en-US" b="1" dirty="0" err="1" smtClean="0">
                <a:solidFill>
                  <a:srgbClr val="FF0000"/>
                </a:solidFill>
                <a:latin typeface="Times New Roman" pitchFamily="18" charset="0"/>
                <a:cs typeface="Times New Roman" pitchFamily="18" charset="0"/>
              </a:rPr>
              <a:t>Marchantia</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04800"/>
            <a:ext cx="8229600" cy="1323439"/>
          </a:xfrm>
          <a:prstGeom prst="rect">
            <a:avLst/>
          </a:prstGeom>
        </p:spPr>
        <p:txBody>
          <a:bodyPr wrap="square">
            <a:spAutoFit/>
          </a:bodyPr>
          <a:lstStyle/>
          <a:p>
            <a:pPr algn="just"/>
            <a:r>
              <a:rPr lang="en-US" sz="2000" b="1" dirty="0" smtClean="0"/>
              <a:t>(ii) Cortex:</a:t>
            </a:r>
            <a:r>
              <a:rPr lang="en-US" sz="2000" dirty="0" smtClean="0"/>
              <a:t> </a:t>
            </a:r>
          </a:p>
          <a:p>
            <a:pPr algn="just"/>
            <a:r>
              <a:rPr lang="en-US" sz="2000" dirty="0" smtClean="0"/>
              <a:t>Just below the epidermis is present a wide zone of cortex. It is differentiated into outer </a:t>
            </a:r>
            <a:r>
              <a:rPr lang="en-US" sz="2000" dirty="0" err="1" smtClean="0"/>
              <a:t>sclerenchyma</a:t>
            </a:r>
            <a:r>
              <a:rPr lang="en-US" sz="2000" dirty="0" smtClean="0"/>
              <a:t> and inner parenchyma. The outer one gives the mechanical strength to the root. </a:t>
            </a:r>
            <a:endParaRPr lang="en-US" sz="2000" dirty="0"/>
          </a:p>
        </p:txBody>
      </p:sp>
      <p:pic>
        <p:nvPicPr>
          <p:cNvPr id="14338" name="Picture 2" descr="http://cdn.biologydiscussion.com/wp-content/uploads/2016/09/clip_image008-12.jpg"/>
          <p:cNvPicPr>
            <a:picLocks noChangeAspect="1" noChangeArrowheads="1"/>
          </p:cNvPicPr>
          <p:nvPr/>
        </p:nvPicPr>
        <p:blipFill>
          <a:blip r:embed="rId2"/>
          <a:srcRect/>
          <a:stretch>
            <a:fillRect/>
          </a:stretch>
        </p:blipFill>
        <p:spPr bwMode="auto">
          <a:xfrm>
            <a:off x="1371600" y="2514600"/>
            <a:ext cx="6858000" cy="3367156"/>
          </a:xfrm>
          <a:prstGeom prst="rect">
            <a:avLst/>
          </a:prstGeom>
          <a:noFill/>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3785652"/>
          </a:xfrm>
          <a:prstGeom prst="rect">
            <a:avLst/>
          </a:prstGeom>
        </p:spPr>
        <p:txBody>
          <a:bodyPr wrap="square">
            <a:spAutoFit/>
          </a:bodyPr>
          <a:lstStyle/>
          <a:p>
            <a:pPr algn="just"/>
            <a:r>
              <a:rPr lang="en-US" sz="2000" b="1" dirty="0" smtClean="0">
                <a:latin typeface="Times New Roman" pitchFamily="18" charset="0"/>
                <a:cs typeface="Times New Roman" pitchFamily="18" charset="0"/>
              </a:rPr>
              <a:t>(iii) Stele:</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It may be </a:t>
            </a:r>
            <a:r>
              <a:rPr lang="en-US" sz="2000" dirty="0" err="1" smtClean="0">
                <a:latin typeface="Times New Roman" pitchFamily="18" charset="0"/>
                <a:cs typeface="Times New Roman" pitchFamily="18" charset="0"/>
              </a:rPr>
              <a:t>di</a:t>
            </a:r>
            <a:r>
              <a:rPr lang="en-US" sz="2000" dirty="0" smtClean="0">
                <a:latin typeface="Times New Roman" pitchFamily="18" charset="0"/>
                <a:cs typeface="Times New Roman" pitchFamily="18" charset="0"/>
              </a:rPr>
              <a:t>-, tetra-, or </a:t>
            </a:r>
            <a:r>
              <a:rPr lang="en-US" sz="2000" dirty="0" err="1" smtClean="0">
                <a:latin typeface="Times New Roman" pitchFamily="18" charset="0"/>
                <a:cs typeface="Times New Roman" pitchFamily="18" charset="0"/>
              </a:rPr>
              <a:t>polyarch</a:t>
            </a:r>
            <a:r>
              <a:rPr lang="en-US" sz="2000" dirty="0" smtClean="0">
                <a:latin typeface="Times New Roman" pitchFamily="18" charset="0"/>
                <a:cs typeface="Times New Roman" pitchFamily="18" charset="0"/>
              </a:rPr>
              <a:t>. In prostrate species it is </a:t>
            </a:r>
            <a:r>
              <a:rPr lang="en-US" sz="2000" dirty="0" err="1" smtClean="0">
                <a:latin typeface="Times New Roman" pitchFamily="18" charset="0"/>
                <a:cs typeface="Times New Roman" pitchFamily="18" charset="0"/>
              </a:rPr>
              <a:t>polyarch</a:t>
            </a:r>
            <a:r>
              <a:rPr lang="en-US" sz="2000" dirty="0" smtClean="0">
                <a:latin typeface="Times New Roman" pitchFamily="18" charset="0"/>
                <a:cs typeface="Times New Roman" pitchFamily="18" charset="0"/>
              </a:rPr>
              <a:t> i.e., having 6-10 plates of xylem arranged </a:t>
            </a:r>
            <a:r>
              <a:rPr lang="en-US" sz="2000" dirty="0" err="1" smtClean="0">
                <a:latin typeface="Times New Roman" pitchFamily="18" charset="0"/>
                <a:cs typeface="Times New Roman" pitchFamily="18" charset="0"/>
              </a:rPr>
              <a:t>radially</a:t>
            </a:r>
            <a:r>
              <a:rPr lang="en-US" sz="2000" dirty="0" smtClean="0">
                <a:latin typeface="Times New Roman" pitchFamily="18" charset="0"/>
                <a:cs typeface="Times New Roman" pitchFamily="18" charset="0"/>
              </a:rPr>
              <a:t> (star shaped). The xylem is </a:t>
            </a:r>
            <a:r>
              <a:rPr lang="en-US" sz="2000" dirty="0" err="1" smtClean="0">
                <a:latin typeface="Times New Roman" pitchFamily="18" charset="0"/>
                <a:cs typeface="Times New Roman" pitchFamily="18" charset="0"/>
              </a:rPr>
              <a:t>exarch</a:t>
            </a:r>
            <a:r>
              <a:rPr lang="en-US" sz="2000" dirty="0" smtClean="0">
                <a:latin typeface="Times New Roman" pitchFamily="18" charset="0"/>
                <a:cs typeface="Times New Roman" pitchFamily="18" charset="0"/>
              </a:rPr>
              <a:t>. The phloem is present between the radiating arms of xylem. In erect or pendent species stele is </a:t>
            </a:r>
            <a:r>
              <a:rPr lang="en-US" sz="2000" dirty="0" err="1" smtClean="0">
                <a:latin typeface="Times New Roman" pitchFamily="18" charset="0"/>
                <a:cs typeface="Times New Roman" pitchFamily="18" charset="0"/>
              </a:rPr>
              <a:t>diarch</a:t>
            </a:r>
            <a:r>
              <a:rPr lang="en-US" sz="2000" dirty="0" smtClean="0">
                <a:latin typeface="Times New Roman" pitchFamily="18" charset="0"/>
                <a:cs typeface="Times New Roman" pitchFamily="18" charset="0"/>
              </a:rPr>
              <a:t> or tetrarch. In </a:t>
            </a:r>
            <a:r>
              <a:rPr lang="en-US" sz="2000" dirty="0" err="1" smtClean="0">
                <a:latin typeface="Times New Roman" pitchFamily="18" charset="0"/>
                <a:cs typeface="Times New Roman" pitchFamily="18" charset="0"/>
              </a:rPr>
              <a:t>L.selago</a:t>
            </a:r>
            <a:r>
              <a:rPr lang="en-US" sz="2000" dirty="0" smtClean="0">
                <a:latin typeface="Times New Roman" pitchFamily="18" charset="0"/>
                <a:cs typeface="Times New Roman" pitchFamily="18" charset="0"/>
              </a:rPr>
              <a:t>, L. </a:t>
            </a:r>
            <a:r>
              <a:rPr lang="en-US" sz="2000" dirty="0" err="1" smtClean="0">
                <a:latin typeface="Times New Roman" pitchFamily="18" charset="0"/>
                <a:cs typeface="Times New Roman" pitchFamily="18" charset="0"/>
              </a:rPr>
              <a:t>serratum</a:t>
            </a:r>
            <a:r>
              <a:rPr lang="en-US" sz="2000" dirty="0" smtClean="0">
                <a:latin typeface="Times New Roman" pitchFamily="18" charset="0"/>
                <a:cs typeface="Times New Roman" pitchFamily="18" charset="0"/>
              </a:rPr>
              <a:t> it is </a:t>
            </a:r>
            <a:r>
              <a:rPr lang="en-US" sz="2000" dirty="0" err="1" smtClean="0">
                <a:latin typeface="Times New Roman" pitchFamily="18" charset="0"/>
                <a:cs typeface="Times New Roman" pitchFamily="18" charset="0"/>
              </a:rPr>
              <a:t>diarch</a:t>
            </a:r>
            <a:r>
              <a:rPr lang="en-US" sz="2000" dirty="0" smtClean="0">
                <a:latin typeface="Times New Roman" pitchFamily="18" charset="0"/>
                <a:cs typeface="Times New Roman" pitchFamily="18" charset="0"/>
              </a:rPr>
              <a:t> and xylem is C, U or crescent shaped. The phloem is present between the 2 ends of xylem, only in one group. </a:t>
            </a:r>
          </a:p>
          <a:p>
            <a:pPr algn="just"/>
            <a:r>
              <a:rPr lang="en-US" sz="2000" dirty="0" smtClean="0">
                <a:latin typeface="Times New Roman" pitchFamily="18" charset="0"/>
                <a:cs typeface="Times New Roman" pitchFamily="18" charset="0"/>
              </a:rPr>
              <a:t>The cortical roots are exactly similar in their internal structure to that of aerial roots, except that the epidermis and root hairs are absent. </a:t>
            </a:r>
          </a:p>
          <a:p>
            <a:pPr algn="just"/>
            <a:r>
              <a:rPr lang="en-US" sz="2000" dirty="0" smtClean="0">
                <a:latin typeface="Times New Roman" pitchFamily="18" charset="0"/>
                <a:cs typeface="Times New Roman" pitchFamily="18" charset="0"/>
              </a:rPr>
              <a:t>The xylem is composed of </a:t>
            </a:r>
            <a:r>
              <a:rPr lang="en-US" sz="2000" dirty="0" err="1" smtClean="0">
                <a:latin typeface="Times New Roman" pitchFamily="18" charset="0"/>
                <a:cs typeface="Times New Roman" pitchFamily="18" charset="0"/>
              </a:rPr>
              <a:t>tracheid</a:t>
            </a:r>
            <a:r>
              <a:rPr lang="en-US" sz="2000" dirty="0" smtClean="0">
                <a:latin typeface="Times New Roman" pitchFamily="18" charset="0"/>
                <a:cs typeface="Times New Roman" pitchFamily="18" charset="0"/>
              </a:rPr>
              <a:t> and phloem of sieve tubes and phloem parenchyma. The endodermis and </a:t>
            </a:r>
            <a:r>
              <a:rPr lang="en-US" sz="2000" dirty="0" err="1" smtClean="0">
                <a:latin typeface="Times New Roman" pitchFamily="18" charset="0"/>
                <a:cs typeface="Times New Roman" pitchFamily="18" charset="0"/>
              </a:rPr>
              <a:t>pericycle</a:t>
            </a:r>
            <a:r>
              <a:rPr lang="en-US" sz="2000" dirty="0" smtClean="0">
                <a:latin typeface="Times New Roman" pitchFamily="18" charset="0"/>
                <a:cs typeface="Times New Roman" pitchFamily="18" charset="0"/>
              </a:rPr>
              <a:t> are indistinct structure at maturity. Pith and cambium are absent. </a:t>
            </a:r>
            <a:endParaRPr lang="en-US" sz="2000" dirty="0">
              <a:latin typeface="Times New Roman" pitchFamily="18" charset="0"/>
              <a:cs typeface="Times New Roman" pitchFamily="18" charset="0"/>
            </a:endParaRPr>
          </a:p>
        </p:txBody>
      </p:sp>
      <p:sp>
        <p:nvSpPr>
          <p:cNvPr id="3" name="Rectangle 2"/>
          <p:cNvSpPr/>
          <p:nvPr/>
        </p:nvSpPr>
        <p:spPr>
          <a:xfrm>
            <a:off x="1066800" y="3657600"/>
            <a:ext cx="7924800" cy="3170099"/>
          </a:xfrm>
          <a:prstGeom prst="rect">
            <a:avLst/>
          </a:prstGeom>
        </p:spPr>
        <p:txBody>
          <a:bodyPr wrap="square">
            <a:spAutoFit/>
          </a:bodyPr>
          <a:lstStyle/>
          <a:p>
            <a:pPr algn="just"/>
            <a:r>
              <a:rPr lang="en-US" sz="2000" b="1" dirty="0" smtClean="0">
                <a:latin typeface="Times New Roman" pitchFamily="18" charset="0"/>
                <a:cs typeface="Times New Roman" pitchFamily="18" charset="0"/>
              </a:rPr>
              <a:t>(c) Leaf:</a:t>
            </a:r>
            <a:r>
              <a:rPr lang="en-US" sz="2000" dirty="0" smtClean="0">
                <a:latin typeface="Times New Roman" pitchFamily="18" charset="0"/>
                <a:cs typeface="Times New Roman" pitchFamily="18" charset="0"/>
              </a:rPr>
              <a:t> </a:t>
            </a:r>
          </a:p>
          <a:p>
            <a:pPr algn="just"/>
            <a:r>
              <a:rPr lang="en-US" sz="2000" b="1" dirty="0" smtClean="0">
                <a:latin typeface="Times New Roman" pitchFamily="18" charset="0"/>
                <a:cs typeface="Times New Roman" pitchFamily="18" charset="0"/>
              </a:rPr>
              <a:t>T. S. of the leaf shows epidermis, </a:t>
            </a:r>
            <a:r>
              <a:rPr lang="en-US" sz="2000" b="1" dirty="0" err="1" smtClean="0">
                <a:latin typeface="Times New Roman" pitchFamily="18" charset="0"/>
                <a:cs typeface="Times New Roman" pitchFamily="18" charset="0"/>
              </a:rPr>
              <a:t>mesophyll</a:t>
            </a:r>
            <a:r>
              <a:rPr lang="en-US" sz="2000" b="1" dirty="0" smtClean="0">
                <a:latin typeface="Times New Roman" pitchFamily="18" charset="0"/>
                <a:cs typeface="Times New Roman" pitchFamily="18" charset="0"/>
              </a:rPr>
              <a:t> tissue and a single median vascular bundle:</a:t>
            </a:r>
            <a:r>
              <a:rPr lang="en-US" sz="2000" dirty="0" smtClean="0">
                <a:latin typeface="Times New Roman" pitchFamily="18" charset="0"/>
                <a:cs typeface="Times New Roman" pitchFamily="18" charset="0"/>
              </a:rPr>
              <a:t> </a:t>
            </a:r>
          </a:p>
          <a:p>
            <a:pPr algn="just"/>
            <a:r>
              <a:rPr lang="en-US" sz="2000" b="1" dirty="0" smtClean="0">
                <a:latin typeface="Times New Roman" pitchFamily="18" charset="0"/>
                <a:cs typeface="Times New Roman" pitchFamily="18" charset="0"/>
              </a:rPr>
              <a:t>1. Epidermis:</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It is the outermost surrounding layer and is only one cell in thickness. The cells of epidermis are </a:t>
            </a:r>
            <a:r>
              <a:rPr lang="en-US" sz="2000" dirty="0" err="1" smtClean="0">
                <a:latin typeface="Times New Roman" pitchFamily="18" charset="0"/>
                <a:cs typeface="Times New Roman" pitchFamily="18" charset="0"/>
              </a:rPr>
              <a:t>parenchymatous</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cutinised</a:t>
            </a:r>
            <a:r>
              <a:rPr lang="en-US" sz="2000" dirty="0" smtClean="0">
                <a:latin typeface="Times New Roman" pitchFamily="18" charset="0"/>
                <a:cs typeface="Times New Roman" pitchFamily="18" charset="0"/>
              </a:rPr>
              <a:t> on their outer side. The epidermis is also interrupted by the presence of stomata. In </a:t>
            </a:r>
            <a:r>
              <a:rPr lang="en-US" sz="2000" dirty="0" err="1" smtClean="0">
                <a:latin typeface="Times New Roman" pitchFamily="18" charset="0"/>
                <a:cs typeface="Times New Roman" pitchFamily="18" charset="0"/>
              </a:rPr>
              <a:t>homophyllous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isophyllous</a:t>
            </a:r>
            <a:r>
              <a:rPr lang="en-US" sz="2000" dirty="0" smtClean="0">
                <a:latin typeface="Times New Roman" pitchFamily="18" charset="0"/>
                <a:cs typeface="Times New Roman" pitchFamily="18" charset="0"/>
              </a:rPr>
              <a:t>) species the stomata are present on outer as well as inner epidermis (</a:t>
            </a:r>
            <a:r>
              <a:rPr lang="en-US" sz="2000" dirty="0" err="1" smtClean="0">
                <a:latin typeface="Times New Roman" pitchFamily="18" charset="0"/>
                <a:cs typeface="Times New Roman" pitchFamily="18" charset="0"/>
              </a:rPr>
              <a:t>amphistomatic</a:t>
            </a:r>
            <a:r>
              <a:rPr lang="en-US" sz="2000" dirty="0" smtClean="0">
                <a:latin typeface="Times New Roman" pitchFamily="18" charset="0"/>
                <a:cs typeface="Times New Roman" pitchFamily="18" charset="0"/>
              </a:rPr>
              <a:t>) but in </a:t>
            </a:r>
            <a:r>
              <a:rPr lang="en-US" sz="2000" dirty="0" err="1" smtClean="0">
                <a:latin typeface="Times New Roman" pitchFamily="18" charset="0"/>
                <a:cs typeface="Times New Roman" pitchFamily="18" charset="0"/>
              </a:rPr>
              <a:t>heterophyllous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anisophyllous</a:t>
            </a:r>
            <a:r>
              <a:rPr lang="en-US" sz="2000" dirty="0" smtClean="0">
                <a:latin typeface="Times New Roman" pitchFamily="18" charset="0"/>
                <a:cs typeface="Times New Roman" pitchFamily="18" charset="0"/>
              </a:rPr>
              <a:t>) species the stomata are mostly restricted on the lower epidermis (</a:t>
            </a:r>
            <a:r>
              <a:rPr lang="en-US" sz="2000" dirty="0" err="1" smtClean="0">
                <a:latin typeface="Times New Roman" pitchFamily="18" charset="0"/>
                <a:cs typeface="Times New Roman" pitchFamily="18" charset="0"/>
              </a:rPr>
              <a:t>hypostomatic</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cdn.biologydiscussion.com/wp-content/uploads/2016/09/clip_image010-11.jpg"/>
          <p:cNvPicPr>
            <a:picLocks noChangeAspect="1" noChangeArrowheads="1"/>
          </p:cNvPicPr>
          <p:nvPr/>
        </p:nvPicPr>
        <p:blipFill>
          <a:blip r:embed="rId2"/>
          <a:srcRect/>
          <a:stretch>
            <a:fillRect/>
          </a:stretch>
        </p:blipFill>
        <p:spPr bwMode="auto">
          <a:xfrm>
            <a:off x="1447800" y="381000"/>
            <a:ext cx="6858000" cy="2397420"/>
          </a:xfrm>
          <a:prstGeom prst="rect">
            <a:avLst/>
          </a:prstGeom>
          <a:noFill/>
        </p:spPr>
      </p:pic>
      <p:sp>
        <p:nvSpPr>
          <p:cNvPr id="3" name="Rectangle 2"/>
          <p:cNvSpPr/>
          <p:nvPr/>
        </p:nvSpPr>
        <p:spPr>
          <a:xfrm>
            <a:off x="990600" y="3581400"/>
            <a:ext cx="7848600" cy="2554545"/>
          </a:xfrm>
          <a:prstGeom prst="rect">
            <a:avLst/>
          </a:prstGeom>
        </p:spPr>
        <p:txBody>
          <a:bodyPr wrap="square">
            <a:spAutoFit/>
          </a:bodyPr>
          <a:lstStyle/>
          <a:p>
            <a:pPr algn="just"/>
            <a:r>
              <a:rPr lang="en-US" sz="2000" b="1" dirty="0" smtClean="0">
                <a:latin typeface="Times New Roman" pitchFamily="18" charset="0"/>
                <a:cs typeface="Times New Roman" pitchFamily="18" charset="0"/>
              </a:rPr>
              <a:t>2. </a:t>
            </a:r>
            <a:r>
              <a:rPr lang="en-US" sz="2000" b="1" dirty="0" err="1" smtClean="0">
                <a:latin typeface="Times New Roman" pitchFamily="18" charset="0"/>
                <a:cs typeface="Times New Roman" pitchFamily="18" charset="0"/>
              </a:rPr>
              <a:t>Mesophyll</a:t>
            </a:r>
            <a:r>
              <a:rPr lang="en-US" sz="20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It occupies a wide zone between the epidermis and the vascular bundle. It is usually made up of thin walled </a:t>
            </a:r>
            <a:r>
              <a:rPr lang="en-US" sz="2000" dirty="0" err="1" smtClean="0">
                <a:latin typeface="Times New Roman" pitchFamily="18" charset="0"/>
                <a:cs typeface="Times New Roman" pitchFamily="18" charset="0"/>
              </a:rPr>
              <a:t>chlorenchymatous</a:t>
            </a:r>
            <a:r>
              <a:rPr lang="en-US" sz="2000" dirty="0" smtClean="0">
                <a:latin typeface="Times New Roman" pitchFamily="18" charset="0"/>
                <a:cs typeface="Times New Roman" pitchFamily="18" charset="0"/>
              </a:rPr>
              <a:t> cells which may be with or without intercellular spaces. </a:t>
            </a:r>
          </a:p>
          <a:p>
            <a:pPr algn="just"/>
            <a:r>
              <a:rPr lang="en-US" sz="2000" b="1" dirty="0" smtClean="0">
                <a:latin typeface="Times New Roman" pitchFamily="18" charset="0"/>
                <a:cs typeface="Times New Roman" pitchFamily="18" charset="0"/>
              </a:rPr>
              <a:t>3. Vascular bundle:</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In the centre of the leaf is situated only a single concentric vascular bundle made up of only xylem and phloem. The vascular bundle is surrounded on all sides by a </a:t>
            </a:r>
            <a:r>
              <a:rPr lang="en-US" sz="2000" dirty="0" err="1" smtClean="0">
                <a:latin typeface="Times New Roman" pitchFamily="18" charset="0"/>
                <a:cs typeface="Times New Roman" pitchFamily="18" charset="0"/>
              </a:rPr>
              <a:t>sclerenchymatous</a:t>
            </a:r>
            <a:r>
              <a:rPr lang="en-US" sz="2000" dirty="0" smtClean="0">
                <a:latin typeface="Times New Roman" pitchFamily="18" charset="0"/>
                <a:cs typeface="Times New Roman" pitchFamily="18" charset="0"/>
              </a:rPr>
              <a:t> sheath. </a:t>
            </a:r>
            <a:endParaRPr lang="en-US" sz="2000" dirty="0">
              <a:latin typeface="Times New Roman" pitchFamily="18" charset="0"/>
              <a:cs typeface="Times New Roman"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3170099"/>
          </a:xfrm>
          <a:prstGeom prst="rect">
            <a:avLst/>
          </a:prstGeom>
        </p:spPr>
        <p:txBody>
          <a:bodyPr wrap="square">
            <a:spAutoFit/>
          </a:bodyPr>
          <a:lstStyle/>
          <a:p>
            <a:pPr algn="just"/>
            <a:r>
              <a:rPr lang="en-US" sz="2000" b="1" dirty="0" smtClean="0">
                <a:latin typeface="Times New Roman" pitchFamily="18" charset="0"/>
                <a:cs typeface="Times New Roman" pitchFamily="18" charset="0"/>
              </a:rPr>
              <a:t>Reproduction in </a:t>
            </a:r>
            <a:r>
              <a:rPr lang="en-US" sz="2000" b="1" dirty="0" err="1" smtClean="0">
                <a:latin typeface="Times New Roman" pitchFamily="18" charset="0"/>
                <a:cs typeface="Times New Roman" pitchFamily="18" charset="0"/>
              </a:rPr>
              <a:t>Lycopodium</a:t>
            </a:r>
            <a:r>
              <a:rPr lang="en-US" sz="2000" b="1" dirty="0" smtClean="0">
                <a:latin typeface="Times New Roman" pitchFamily="18" charset="0"/>
                <a:cs typeface="Times New Roman" pitchFamily="18" charset="0"/>
              </a:rPr>
              <a:t>: </a:t>
            </a:r>
          </a:p>
          <a:p>
            <a:pPr algn="just"/>
            <a:r>
              <a:rPr lang="en-US" sz="2000" dirty="0" err="1" smtClean="0">
                <a:latin typeface="Times New Roman" pitchFamily="18" charset="0"/>
                <a:cs typeface="Times New Roman" pitchFamily="18" charset="0"/>
              </a:rPr>
              <a:t>Lycopodium</a:t>
            </a:r>
            <a:r>
              <a:rPr lang="en-US" sz="2000" dirty="0" smtClean="0">
                <a:latin typeface="Times New Roman" pitchFamily="18" charset="0"/>
                <a:cs typeface="Times New Roman" pitchFamily="18" charset="0"/>
              </a:rPr>
              <a:t> reproduces by two methods </a:t>
            </a:r>
            <a:r>
              <a:rPr lang="en-US" sz="2000" dirty="0" err="1" smtClean="0">
                <a:latin typeface="Times New Roman" pitchFamily="18" charset="0"/>
                <a:cs typeface="Times New Roman" pitchFamily="18" charset="0"/>
              </a:rPr>
              <a:t>vegetatively</a:t>
            </a:r>
            <a:r>
              <a:rPr lang="en-US" sz="2000" dirty="0" smtClean="0">
                <a:latin typeface="Times New Roman" pitchFamily="18" charset="0"/>
                <a:cs typeface="Times New Roman" pitchFamily="18" charset="0"/>
              </a:rPr>
              <a:t> and by spores. </a:t>
            </a:r>
          </a:p>
          <a:p>
            <a:pPr algn="just"/>
            <a:r>
              <a:rPr lang="en-US" sz="2000" b="1" dirty="0" smtClean="0">
                <a:latin typeface="Times New Roman" pitchFamily="18" charset="0"/>
                <a:cs typeface="Times New Roman" pitchFamily="18" charset="0"/>
              </a:rPr>
              <a:t>1. Vegetative reproduction: </a:t>
            </a:r>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It takes place by the following methods: </a:t>
            </a:r>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Gemmae</a:t>
            </a:r>
            <a:r>
              <a:rPr lang="en-US" sz="2000" b="1" dirty="0" smtClean="0">
                <a:latin typeface="Times New Roman" pitchFamily="18" charset="0"/>
                <a:cs typeface="Times New Roman" pitchFamily="18" charset="0"/>
              </a:rPr>
              <a:t> or bulbils:</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In a few species like L. </a:t>
            </a:r>
            <a:r>
              <a:rPr lang="en-US" sz="2000" dirty="0" err="1" smtClean="0">
                <a:latin typeface="Times New Roman" pitchFamily="18" charset="0"/>
                <a:cs typeface="Times New Roman" pitchFamily="18" charset="0"/>
              </a:rPr>
              <a:t>selago</a:t>
            </a:r>
            <a:r>
              <a:rPr lang="en-US" sz="2000" dirty="0" smtClean="0">
                <a:latin typeface="Times New Roman" pitchFamily="18" charset="0"/>
                <a:cs typeface="Times New Roman" pitchFamily="18" charset="0"/>
              </a:rPr>
              <a:t>, L. </a:t>
            </a:r>
            <a:r>
              <a:rPr lang="en-US" sz="2000" dirty="0" err="1" smtClean="0">
                <a:latin typeface="Times New Roman" pitchFamily="18" charset="0"/>
                <a:cs typeface="Times New Roman" pitchFamily="18" charset="0"/>
              </a:rPr>
              <a:t>lucidulum</a:t>
            </a:r>
            <a:r>
              <a:rPr lang="en-US" sz="2000" dirty="0" smtClean="0">
                <a:latin typeface="Times New Roman" pitchFamily="18" charset="0"/>
                <a:cs typeface="Times New Roman" pitchFamily="18" charset="0"/>
              </a:rPr>
              <a:t> etc. certain buds like structures known as </a:t>
            </a:r>
            <a:r>
              <a:rPr lang="en-US" sz="2000" dirty="0" err="1" smtClean="0">
                <a:latin typeface="Times New Roman" pitchFamily="18" charset="0"/>
                <a:cs typeface="Times New Roman" pitchFamily="18" charset="0"/>
              </a:rPr>
              <a:t>gemmae</a:t>
            </a:r>
            <a:r>
              <a:rPr lang="en-US" sz="2000" dirty="0" smtClean="0">
                <a:latin typeface="Times New Roman" pitchFamily="18" charset="0"/>
                <a:cs typeface="Times New Roman" pitchFamily="18" charset="0"/>
              </a:rPr>
              <a:t> or bulbils are usually produced in large number on new stem tips annually. The morphological nature of </a:t>
            </a:r>
            <a:r>
              <a:rPr lang="en-US" sz="2000" dirty="0" err="1" smtClean="0">
                <a:latin typeface="Times New Roman" pitchFamily="18" charset="0"/>
                <a:cs typeface="Times New Roman" pitchFamily="18" charset="0"/>
              </a:rPr>
              <a:t>gemmae</a:t>
            </a:r>
            <a:r>
              <a:rPr lang="en-US" sz="2000" dirty="0" smtClean="0">
                <a:latin typeface="Times New Roman" pitchFamily="18" charset="0"/>
                <a:cs typeface="Times New Roman" pitchFamily="18" charset="0"/>
              </a:rPr>
              <a:t> is still not fully known. The </a:t>
            </a:r>
            <a:r>
              <a:rPr lang="en-US" sz="2000" dirty="0" err="1" smtClean="0">
                <a:latin typeface="Times New Roman" pitchFamily="18" charset="0"/>
                <a:cs typeface="Times New Roman" pitchFamily="18" charset="0"/>
              </a:rPr>
              <a:t>gemmae</a:t>
            </a:r>
            <a:r>
              <a:rPr lang="en-US" sz="2000" dirty="0" smtClean="0">
                <a:latin typeface="Times New Roman" pitchFamily="18" charset="0"/>
                <a:cs typeface="Times New Roman" pitchFamily="18" charset="0"/>
              </a:rPr>
              <a:t> when fall on ground, develop root </a:t>
            </a:r>
            <a:r>
              <a:rPr lang="en-US" sz="2000" dirty="0" err="1" smtClean="0">
                <a:latin typeface="Times New Roman" pitchFamily="18" charset="0"/>
                <a:cs typeface="Times New Roman" pitchFamily="18" charset="0"/>
              </a:rPr>
              <a:t>primodia</a:t>
            </a:r>
            <a:r>
              <a:rPr lang="en-US" sz="2000" dirty="0" smtClean="0">
                <a:latin typeface="Times New Roman" pitchFamily="18" charset="0"/>
                <a:cs typeface="Times New Roman" pitchFamily="18" charset="0"/>
              </a:rPr>
              <a:t> and soon form the root. </a:t>
            </a:r>
            <a:endParaRPr lang="en-US" sz="2000" dirty="0">
              <a:latin typeface="Times New Roman" pitchFamily="18" charset="0"/>
              <a:cs typeface="Times New Roman" pitchFamily="18" charset="0"/>
            </a:endParaRPr>
          </a:p>
        </p:txBody>
      </p:sp>
      <p:pic>
        <p:nvPicPr>
          <p:cNvPr id="11266" name="Picture 2" descr="http://cdn.biologydiscussion.com/wp-content/uploads/2016/09/clip_image012-8.jpg"/>
          <p:cNvPicPr>
            <a:picLocks noChangeAspect="1" noChangeArrowheads="1"/>
          </p:cNvPicPr>
          <p:nvPr/>
        </p:nvPicPr>
        <p:blipFill>
          <a:blip r:embed="rId2"/>
          <a:srcRect/>
          <a:stretch>
            <a:fillRect/>
          </a:stretch>
        </p:blipFill>
        <p:spPr bwMode="auto">
          <a:xfrm>
            <a:off x="1295400" y="2819400"/>
            <a:ext cx="7315200" cy="3505200"/>
          </a:xfrm>
          <a:prstGeom prst="rect">
            <a:avLst/>
          </a:prstGeom>
          <a:noFill/>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52400"/>
            <a:ext cx="7772400" cy="6124754"/>
          </a:xfrm>
          <a:prstGeom prst="rect">
            <a:avLst/>
          </a:prstGeom>
        </p:spPr>
        <p:txBody>
          <a:bodyPr wrap="square">
            <a:spAutoFit/>
          </a:bodyPr>
          <a:lstStyle/>
          <a:p>
            <a:pPr algn="just"/>
            <a:r>
              <a:rPr lang="en-US" sz="2800" b="1" dirty="0" smtClean="0">
                <a:latin typeface="Times New Roman" pitchFamily="18" charset="0"/>
                <a:cs typeface="Times New Roman" pitchFamily="18" charset="0"/>
              </a:rPr>
              <a:t>(ii) Death and decay:</a:t>
            </a:r>
            <a:r>
              <a:rPr lang="en-US" sz="2800" dirty="0" smtClean="0">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Species with creeping stem reproduces </a:t>
            </a:r>
            <a:r>
              <a:rPr lang="en-US" sz="2800" dirty="0" err="1" smtClean="0">
                <a:latin typeface="Times New Roman" pitchFamily="18" charset="0"/>
                <a:cs typeface="Times New Roman" pitchFamily="18" charset="0"/>
              </a:rPr>
              <a:t>vegetatively</a:t>
            </a:r>
            <a:r>
              <a:rPr lang="en-US" sz="2800" dirty="0" smtClean="0">
                <a:latin typeface="Times New Roman" pitchFamily="18" charset="0"/>
                <a:cs typeface="Times New Roman" pitchFamily="18" charset="0"/>
              </a:rPr>
              <a:t> by the death and decay of older parts of the stem up to the point of branching. This separates the branches which later on grow independently. </a:t>
            </a:r>
          </a:p>
          <a:p>
            <a:pPr algn="just"/>
            <a:r>
              <a:rPr lang="en-US" sz="2800" b="1" dirty="0" smtClean="0">
                <a:latin typeface="Times New Roman" pitchFamily="18" charset="0"/>
                <a:cs typeface="Times New Roman" pitchFamily="18" charset="0"/>
              </a:rPr>
              <a:t>(iii) Resting buds:</a:t>
            </a:r>
            <a:r>
              <a:rPr lang="en-US" sz="2800" dirty="0" smtClean="0">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In L. </a:t>
            </a:r>
            <a:r>
              <a:rPr lang="en-US" sz="2800" dirty="0" err="1" smtClean="0">
                <a:latin typeface="Times New Roman" pitchFamily="18" charset="0"/>
                <a:cs typeface="Times New Roman" pitchFamily="18" charset="0"/>
              </a:rPr>
              <a:t>inundatum</a:t>
            </a:r>
            <a:r>
              <a:rPr lang="en-US" sz="2800" dirty="0" smtClean="0">
                <a:latin typeface="Times New Roman" pitchFamily="18" charset="0"/>
                <a:cs typeface="Times New Roman" pitchFamily="18" charset="0"/>
              </a:rPr>
              <a:t> the whole of the plant body except the growing tip of rhizome is dead during winter. This tip portion of the rhizome acts as resting bud which in the coming spring resumes growth and develops into a new plant. </a:t>
            </a:r>
          </a:p>
          <a:p>
            <a:pPr algn="just"/>
            <a:r>
              <a:rPr lang="en-US" sz="2800" b="1" dirty="0" smtClean="0">
                <a:latin typeface="Times New Roman" pitchFamily="18" charset="0"/>
                <a:cs typeface="Times New Roman" pitchFamily="18" charset="0"/>
              </a:rPr>
              <a:t>(iv) Fragmentation:</a:t>
            </a:r>
            <a:r>
              <a:rPr lang="en-US" sz="2800" dirty="0" smtClean="0">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In several epiphytic species fragments of the plant body are capable of giving rise to new plants. </a:t>
            </a:r>
            <a:endParaRPr lang="en-US" sz="2800" dirty="0">
              <a:latin typeface="Times New Roman" pitchFamily="18" charset="0"/>
              <a:cs typeface="Times New Roman"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6863417"/>
          </a:xfrm>
          <a:prstGeom prst="rect">
            <a:avLst/>
          </a:prstGeom>
        </p:spPr>
        <p:txBody>
          <a:bodyPr wrap="square">
            <a:spAutoFit/>
          </a:bodyPr>
          <a:lstStyle/>
          <a:p>
            <a:pPr algn="just"/>
            <a:r>
              <a:rPr lang="en-US" sz="2000" b="1" dirty="0" smtClean="0">
                <a:latin typeface="Times New Roman" pitchFamily="18" charset="0"/>
                <a:cs typeface="Times New Roman" pitchFamily="18" charset="0"/>
              </a:rPr>
              <a:t>2. Sexual Reproduction: </a:t>
            </a:r>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Spore Producing Organs: </a:t>
            </a:r>
            <a:endParaRPr lang="en-US" sz="2000" dirty="0" smtClean="0">
              <a:latin typeface="Times New Roman" pitchFamily="18" charset="0"/>
              <a:cs typeface="Times New Roman" pitchFamily="18" charset="0"/>
            </a:endParaRPr>
          </a:p>
          <a:p>
            <a:pPr algn="just"/>
            <a:r>
              <a:rPr lang="en-US" sz="2000" dirty="0" err="1" smtClean="0">
                <a:latin typeface="Times New Roman" pitchFamily="18" charset="0"/>
                <a:cs typeface="Times New Roman" pitchFamily="18" charset="0"/>
              </a:rPr>
              <a:t>Lycopodium</a:t>
            </a:r>
            <a:r>
              <a:rPr lang="en-US" sz="2000" dirty="0" smtClean="0">
                <a:latin typeface="Times New Roman" pitchFamily="18" charset="0"/>
                <a:cs typeface="Times New Roman" pitchFamily="18" charset="0"/>
              </a:rPr>
              <a:t> is a </a:t>
            </a:r>
            <a:r>
              <a:rPr lang="en-US" sz="2000" dirty="0" err="1" smtClean="0">
                <a:latin typeface="Times New Roman" pitchFamily="18" charset="0"/>
                <a:cs typeface="Times New Roman" pitchFamily="18" charset="0"/>
              </a:rPr>
              <a:t>sporophytic</a:t>
            </a:r>
            <a:r>
              <a:rPr lang="en-US" sz="2000" dirty="0" smtClean="0">
                <a:latin typeface="Times New Roman" pitchFamily="18" charset="0"/>
                <a:cs typeface="Times New Roman" pitchFamily="18" charset="0"/>
              </a:rPr>
              <a:t> plant and reproduces sexually. The plants are </a:t>
            </a:r>
            <a:r>
              <a:rPr lang="en-US" sz="2000" dirty="0" err="1" smtClean="0">
                <a:latin typeface="Times New Roman" pitchFamily="18" charset="0"/>
                <a:cs typeface="Times New Roman" pitchFamily="18" charset="0"/>
              </a:rPr>
              <a:t>homosporous</a:t>
            </a:r>
            <a:r>
              <a:rPr lang="en-US" sz="2000" dirty="0" smtClean="0">
                <a:latin typeface="Times New Roman" pitchFamily="18" charset="0"/>
                <a:cs typeface="Times New Roman" pitchFamily="18" charset="0"/>
              </a:rPr>
              <a:t> i.e., produces only one type of spores (without differentiation of mega- and microspores). These spores are produced in sporangia which, in turn, are produced on fertile leaves known as </a:t>
            </a:r>
            <a:r>
              <a:rPr lang="en-US" sz="2000" dirty="0" err="1" smtClean="0">
                <a:latin typeface="Times New Roman" pitchFamily="18" charset="0"/>
                <a:cs typeface="Times New Roman" pitchFamily="18" charset="0"/>
              </a:rPr>
              <a:t>sporophylls</a:t>
            </a:r>
            <a:r>
              <a:rPr lang="en-US" sz="2000" dirty="0" smtClean="0">
                <a:latin typeface="Times New Roman" pitchFamily="18" charset="0"/>
                <a:cs typeface="Times New Roman" pitchFamily="18" charset="0"/>
              </a:rPr>
              <a:t>. Usually the </a:t>
            </a:r>
            <a:r>
              <a:rPr lang="en-US" sz="2000" dirty="0" err="1" smtClean="0">
                <a:latin typeface="Times New Roman" pitchFamily="18" charset="0"/>
                <a:cs typeface="Times New Roman" pitchFamily="18" charset="0"/>
              </a:rPr>
              <a:t>sporophylls</a:t>
            </a:r>
            <a:r>
              <a:rPr lang="en-US" sz="2000" dirty="0" smtClean="0">
                <a:latin typeface="Times New Roman" pitchFamily="18" charset="0"/>
                <a:cs typeface="Times New Roman" pitchFamily="18" charset="0"/>
              </a:rPr>
              <a:t> are grouped together to form a compact structure known as </a:t>
            </a:r>
            <a:r>
              <a:rPr lang="en-US" sz="2000" dirty="0" err="1" smtClean="0">
                <a:latin typeface="Times New Roman" pitchFamily="18" charset="0"/>
                <a:cs typeface="Times New Roman" pitchFamily="18" charset="0"/>
              </a:rPr>
              <a:t>strobili</a:t>
            </a:r>
            <a:r>
              <a:rPr lang="en-US" sz="2000" dirty="0" smtClean="0">
                <a:latin typeface="Times New Roman" pitchFamily="18" charset="0"/>
                <a:cs typeface="Times New Roman" pitchFamily="18" charset="0"/>
              </a:rPr>
              <a:t> (Sing. strobilus) which are terminal structures.</a:t>
            </a:r>
          </a:p>
          <a:p>
            <a:pPr algn="just"/>
            <a:r>
              <a:rPr lang="en-US" sz="2000" b="1" dirty="0" smtClean="0">
                <a:latin typeface="Times New Roman" pitchFamily="18" charset="0"/>
                <a:cs typeface="Times New Roman" pitchFamily="18" charset="0"/>
              </a:rPr>
              <a:t>Strobilus (Reproductive organ):</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In the primitive species of the sub-genus </a:t>
            </a:r>
            <a:r>
              <a:rPr lang="en-US" sz="2000" dirty="0" err="1" smtClean="0">
                <a:latin typeface="Times New Roman" pitchFamily="18" charset="0"/>
                <a:cs typeface="Times New Roman" pitchFamily="18" charset="0"/>
              </a:rPr>
              <a:t>Urostachya</a:t>
            </a:r>
            <a:r>
              <a:rPr lang="en-US" sz="2000" dirty="0" smtClean="0">
                <a:latin typeface="Times New Roman" pitchFamily="18" charset="0"/>
                <a:cs typeface="Times New Roman" pitchFamily="18" charset="0"/>
              </a:rPr>
              <a:t> every leaf on the plant is a </a:t>
            </a:r>
            <a:r>
              <a:rPr lang="en-US" sz="2000" dirty="0" err="1" smtClean="0">
                <a:latin typeface="Times New Roman" pitchFamily="18" charset="0"/>
                <a:cs typeface="Times New Roman" pitchFamily="18" charset="0"/>
              </a:rPr>
              <a:t>sporophyll</a:t>
            </a:r>
            <a:r>
              <a:rPr lang="en-US" sz="2000" dirty="0" smtClean="0">
                <a:latin typeface="Times New Roman" pitchFamily="18" charset="0"/>
                <a:cs typeface="Times New Roman" pitchFamily="18" charset="0"/>
              </a:rPr>
              <a:t> or at least potentially so and the fertile and sterile zones alternate. The </a:t>
            </a:r>
            <a:r>
              <a:rPr lang="en-US" sz="2000" dirty="0" err="1" smtClean="0">
                <a:latin typeface="Times New Roman" pitchFamily="18" charset="0"/>
                <a:cs typeface="Times New Roman" pitchFamily="18" charset="0"/>
              </a:rPr>
              <a:t>sporophylls</a:t>
            </a:r>
            <a:r>
              <a:rPr lang="en-US" sz="2000" dirty="0" smtClean="0">
                <a:latin typeface="Times New Roman" pitchFamily="18" charset="0"/>
                <a:cs typeface="Times New Roman" pitchFamily="18" charset="0"/>
              </a:rPr>
              <a:t> are loosely arranged. In species of </a:t>
            </a:r>
            <a:r>
              <a:rPr lang="en-US" sz="2000" dirty="0" err="1" smtClean="0">
                <a:latin typeface="Times New Roman" pitchFamily="18" charset="0"/>
                <a:cs typeface="Times New Roman" pitchFamily="18" charset="0"/>
              </a:rPr>
              <a:t>Rhopalostachya</a:t>
            </a:r>
            <a:r>
              <a:rPr lang="en-US" sz="2000" dirty="0" smtClean="0">
                <a:latin typeface="Times New Roman" pitchFamily="18" charset="0"/>
                <a:cs typeface="Times New Roman" pitchFamily="18" charset="0"/>
              </a:rPr>
              <a:t> and in some species of </a:t>
            </a:r>
            <a:r>
              <a:rPr lang="en-US" sz="2000" dirty="0" err="1" smtClean="0">
                <a:latin typeface="Times New Roman" pitchFamily="18" charset="0"/>
                <a:cs typeface="Times New Roman" pitchFamily="18" charset="0"/>
              </a:rPr>
              <a:t>Urostachya</a:t>
            </a:r>
            <a:r>
              <a:rPr lang="en-US" sz="2000" dirty="0" smtClean="0">
                <a:latin typeface="Times New Roman" pitchFamily="18" charset="0"/>
                <a:cs typeface="Times New Roman" pitchFamily="18" charset="0"/>
              </a:rPr>
              <a:t> the leaves of the apical portion of the branches only bear sporangia and are called </a:t>
            </a:r>
            <a:r>
              <a:rPr lang="en-US" sz="2000" dirty="0" err="1" smtClean="0">
                <a:latin typeface="Times New Roman" pitchFamily="18" charset="0"/>
                <a:cs typeface="Times New Roman" pitchFamily="18" charset="0"/>
              </a:rPr>
              <a:t>sporophylls</a:t>
            </a:r>
            <a:r>
              <a:rPr lang="en-US" sz="2000" dirty="0" smtClean="0">
                <a:latin typeface="Times New Roman" pitchFamily="18" charset="0"/>
                <a:cs typeface="Times New Roman" pitchFamily="18" charset="0"/>
              </a:rPr>
              <a:t>. The rest behave as vegetative leaves. The </a:t>
            </a:r>
            <a:r>
              <a:rPr lang="en-US" sz="2000" dirty="0" err="1" smtClean="0">
                <a:latin typeface="Times New Roman" pitchFamily="18" charset="0"/>
                <a:cs typeface="Times New Roman" pitchFamily="18" charset="0"/>
              </a:rPr>
              <a:t>sporophylls</a:t>
            </a:r>
            <a:r>
              <a:rPr lang="en-US" sz="2000" dirty="0" smtClean="0">
                <a:latin typeface="Times New Roman" pitchFamily="18" charset="0"/>
                <a:cs typeface="Times New Roman" pitchFamily="18" charset="0"/>
              </a:rPr>
              <a:t> may be of the same size or of different size from the foliage leaves in different species. The arrangement of </a:t>
            </a:r>
            <a:r>
              <a:rPr lang="en-US" sz="2000" dirty="0" err="1" smtClean="0">
                <a:latin typeface="Times New Roman" pitchFamily="18" charset="0"/>
                <a:cs typeface="Times New Roman" pitchFamily="18" charset="0"/>
              </a:rPr>
              <a:t>sporophylls</a:t>
            </a:r>
            <a:r>
              <a:rPr lang="en-US" sz="2000" dirty="0" smtClean="0">
                <a:latin typeface="Times New Roman" pitchFamily="18" charset="0"/>
                <a:cs typeface="Times New Roman" pitchFamily="18" charset="0"/>
              </a:rPr>
              <a:t> is same on the central axis as that of the vegetative leaves on the stem i.e., spiral, whorled or decussate etc. </a:t>
            </a:r>
          </a:p>
          <a:p>
            <a:pPr algn="just"/>
            <a:r>
              <a:rPr lang="en-US" sz="2000" dirty="0" smtClean="0">
                <a:latin typeface="Times New Roman" pitchFamily="18" charset="0"/>
                <a:cs typeface="Times New Roman" pitchFamily="18" charset="0"/>
              </a:rPr>
              <a:t>The position of the sporangium is also different in different species. The sporangia may be </a:t>
            </a:r>
            <a:r>
              <a:rPr lang="en-US" sz="2000" dirty="0" err="1" smtClean="0">
                <a:latin typeface="Times New Roman" pitchFamily="18" charset="0"/>
                <a:cs typeface="Times New Roman" pitchFamily="18" charset="0"/>
              </a:rPr>
              <a:t>axillary</a:t>
            </a:r>
            <a:r>
              <a:rPr lang="en-US" sz="2000" dirty="0" smtClean="0">
                <a:latin typeface="Times New Roman" pitchFamily="18" charset="0"/>
                <a:cs typeface="Times New Roman" pitchFamily="18" charset="0"/>
              </a:rPr>
              <a:t> and protected with the help of </a:t>
            </a:r>
            <a:r>
              <a:rPr lang="en-US" sz="2000" dirty="0" err="1" smtClean="0">
                <a:latin typeface="Times New Roman" pitchFamily="18" charset="0"/>
                <a:cs typeface="Times New Roman" pitchFamily="18" charset="0"/>
              </a:rPr>
              <a:t>sporophylls</a:t>
            </a:r>
            <a:r>
              <a:rPr lang="en-US" sz="2000" dirty="0" smtClean="0">
                <a:latin typeface="Times New Roman" pitchFamily="18" charset="0"/>
                <a:cs typeface="Times New Roman" pitchFamily="18" charset="0"/>
              </a:rPr>
              <a:t> (e.g., L. </a:t>
            </a:r>
            <a:r>
              <a:rPr lang="en-US" sz="2000" dirty="0" err="1" smtClean="0">
                <a:latin typeface="Times New Roman" pitchFamily="18" charset="0"/>
                <a:cs typeface="Times New Roman" pitchFamily="18" charset="0"/>
              </a:rPr>
              <a:t>inundatum</a:t>
            </a:r>
            <a:r>
              <a:rPr lang="en-US" sz="2000" dirty="0" smtClean="0">
                <a:latin typeface="Times New Roman" pitchFamily="18" charset="0"/>
                <a:cs typeface="Times New Roman" pitchFamily="18" charset="0"/>
              </a:rPr>
              <a:t>) or foliar and protected (e.g., L. </a:t>
            </a:r>
            <a:r>
              <a:rPr lang="en-US" sz="2000" dirty="0" err="1" smtClean="0">
                <a:latin typeface="Times New Roman" pitchFamily="18" charset="0"/>
                <a:cs typeface="Times New Roman" pitchFamily="18" charset="0"/>
              </a:rPr>
              <a:t>cernuum</a:t>
            </a:r>
            <a:r>
              <a:rPr lang="en-US" sz="2000" dirty="0" smtClean="0">
                <a:latin typeface="Times New Roman" pitchFamily="18" charset="0"/>
                <a:cs typeface="Times New Roman" pitchFamily="18" charset="0"/>
              </a:rPr>
              <a:t>) or </a:t>
            </a:r>
            <a:r>
              <a:rPr lang="en-US" sz="2000" dirty="0" err="1" smtClean="0">
                <a:latin typeface="Times New Roman" pitchFamily="18" charset="0"/>
                <a:cs typeface="Times New Roman" pitchFamily="18" charset="0"/>
              </a:rPr>
              <a:t>subfoliar</a:t>
            </a:r>
            <a:r>
              <a:rPr lang="en-US" sz="2000" dirty="0" smtClean="0">
                <a:latin typeface="Times New Roman" pitchFamily="18" charset="0"/>
                <a:cs typeface="Times New Roman" pitchFamily="18" charset="0"/>
              </a:rPr>
              <a:t> and exposed or </a:t>
            </a:r>
            <a:r>
              <a:rPr lang="en-US" sz="2000" dirty="0" err="1" smtClean="0">
                <a:latin typeface="Times New Roman" pitchFamily="18" charset="0"/>
                <a:cs typeface="Times New Roman" pitchFamily="18" charset="0"/>
              </a:rPr>
              <a:t>axillary</a:t>
            </a:r>
            <a:r>
              <a:rPr lang="en-US" sz="2000" dirty="0" smtClean="0">
                <a:latin typeface="Times New Roman" pitchFamily="18" charset="0"/>
                <a:cs typeface="Times New Roman" pitchFamily="18" charset="0"/>
              </a:rPr>
              <a:t> and exposed </a:t>
            </a:r>
            <a:endParaRPr lang="en-US" sz="2000" dirty="0">
              <a:latin typeface="Times New Roman" pitchFamily="18" charset="0"/>
              <a:cs typeface="Times New Roman"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dn.biologydiscussion.com/wp-content/uploads/2016/09/clip_image014-9.jpg"/>
          <p:cNvPicPr>
            <a:picLocks noChangeAspect="1" noChangeArrowheads="1"/>
          </p:cNvPicPr>
          <p:nvPr/>
        </p:nvPicPr>
        <p:blipFill>
          <a:blip r:embed="rId2"/>
          <a:srcRect/>
          <a:stretch>
            <a:fillRect/>
          </a:stretch>
        </p:blipFill>
        <p:spPr bwMode="auto">
          <a:xfrm>
            <a:off x="1371600" y="228600"/>
            <a:ext cx="6477000" cy="3048000"/>
          </a:xfrm>
          <a:prstGeom prst="rect">
            <a:avLst/>
          </a:prstGeom>
          <a:noFill/>
        </p:spPr>
      </p:pic>
      <p:sp>
        <p:nvSpPr>
          <p:cNvPr id="3" name="Rectangle 2"/>
          <p:cNvSpPr/>
          <p:nvPr/>
        </p:nvSpPr>
        <p:spPr>
          <a:xfrm>
            <a:off x="1295400" y="3886200"/>
            <a:ext cx="7239000" cy="2123658"/>
          </a:xfrm>
          <a:prstGeom prst="rect">
            <a:avLst/>
          </a:prstGeom>
        </p:spPr>
        <p:txBody>
          <a:bodyPr wrap="square">
            <a:spAutoFit/>
          </a:bodyPr>
          <a:lstStyle/>
          <a:p>
            <a:pPr algn="just"/>
            <a:r>
              <a:rPr lang="en-US" sz="2200" dirty="0" smtClean="0">
                <a:latin typeface="Times New Roman" pitchFamily="18" charset="0"/>
                <a:cs typeface="Times New Roman" pitchFamily="18" charset="0"/>
              </a:rPr>
              <a:t>Longitudinal section (L.S.) of strobilus shows the presence of a strobilus axis in the centre. On both sides of the strobilus axis are present </a:t>
            </a:r>
            <a:r>
              <a:rPr lang="en-US" sz="2200" dirty="0" err="1" smtClean="0">
                <a:latin typeface="Times New Roman" pitchFamily="18" charset="0"/>
                <a:cs typeface="Times New Roman" pitchFamily="18" charset="0"/>
              </a:rPr>
              <a:t>sporophylls</a:t>
            </a:r>
            <a:r>
              <a:rPr lang="en-US" sz="2200" dirty="0" smtClean="0">
                <a:latin typeface="Times New Roman" pitchFamily="18" charset="0"/>
                <a:cs typeface="Times New Roman" pitchFamily="18" charset="0"/>
              </a:rPr>
              <a:t>. Each </a:t>
            </a:r>
            <a:r>
              <a:rPr lang="en-US" sz="2200" dirty="0" err="1" smtClean="0">
                <a:latin typeface="Times New Roman" pitchFamily="18" charset="0"/>
                <a:cs typeface="Times New Roman" pitchFamily="18" charset="0"/>
              </a:rPr>
              <a:t>sporophyll</a:t>
            </a:r>
            <a:r>
              <a:rPr lang="en-US" sz="2200" dirty="0" smtClean="0">
                <a:latin typeface="Times New Roman" pitchFamily="18" charset="0"/>
                <a:cs typeface="Times New Roman" pitchFamily="18" charset="0"/>
              </a:rPr>
              <a:t> bears only one </a:t>
            </a:r>
            <a:r>
              <a:rPr lang="en-US" sz="2200" dirty="0" err="1" smtClean="0">
                <a:latin typeface="Times New Roman" pitchFamily="18" charset="0"/>
                <a:cs typeface="Times New Roman" pitchFamily="18" charset="0"/>
              </a:rPr>
              <a:t>sporangium.All</a:t>
            </a:r>
            <a:r>
              <a:rPr lang="en-US" sz="2200" dirty="0" smtClean="0">
                <a:latin typeface="Times New Roman" pitchFamily="18" charset="0"/>
                <a:cs typeface="Times New Roman" pitchFamily="18" charset="0"/>
              </a:rPr>
              <a:t> the sporangia are similar in structure and are arranged </a:t>
            </a:r>
            <a:r>
              <a:rPr lang="en-US" sz="2200" dirty="0" err="1" smtClean="0">
                <a:latin typeface="Times New Roman" pitchFamily="18" charset="0"/>
                <a:cs typeface="Times New Roman" pitchFamily="18" charset="0"/>
              </a:rPr>
              <a:t>acropetally</a:t>
            </a:r>
            <a:r>
              <a:rPr lang="en-US" sz="2200" dirty="0" smtClean="0">
                <a:latin typeface="Times New Roman" pitchFamily="18" charset="0"/>
                <a:cs typeface="Times New Roman" pitchFamily="18" charset="0"/>
              </a:rPr>
              <a:t> in a strobilus i.e., the youngest are at the top </a:t>
            </a:r>
            <a:endParaRPr lang="en-US" sz="2200" dirty="0">
              <a:latin typeface="Times New Roman" pitchFamily="18" charset="0"/>
              <a:cs typeface="Times New Roman"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cdn.biologydiscussion.com/wp-content/uploads/2016/09/clip_image016-6.jpg"/>
          <p:cNvPicPr>
            <a:picLocks noChangeAspect="1" noChangeArrowheads="1"/>
          </p:cNvPicPr>
          <p:nvPr/>
        </p:nvPicPr>
        <p:blipFill>
          <a:blip r:embed="rId2"/>
          <a:srcRect/>
          <a:stretch>
            <a:fillRect/>
          </a:stretch>
        </p:blipFill>
        <p:spPr bwMode="auto">
          <a:xfrm>
            <a:off x="1524000" y="381000"/>
            <a:ext cx="6705600" cy="5122335"/>
          </a:xfrm>
          <a:prstGeom prst="rect">
            <a:avLst/>
          </a:prstGeom>
          <a:noFill/>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0"/>
            <a:ext cx="8229600" cy="6924973"/>
          </a:xfrm>
          <a:prstGeom prst="rect">
            <a:avLst/>
          </a:prstGeom>
        </p:spPr>
        <p:txBody>
          <a:bodyPr wrap="square">
            <a:spAutoFit/>
          </a:bodyPr>
          <a:lstStyle/>
          <a:p>
            <a:pPr algn="just"/>
            <a:r>
              <a:rPr lang="en-US" sz="1850" b="1" dirty="0" smtClean="0">
                <a:latin typeface="Times New Roman" pitchFamily="18" charset="0"/>
                <a:cs typeface="Times New Roman" pitchFamily="18" charset="0"/>
              </a:rPr>
              <a:t>Structure of Sporangium: </a:t>
            </a:r>
            <a:endParaRPr lang="en-US" sz="1850" dirty="0" smtClean="0">
              <a:latin typeface="Times New Roman" pitchFamily="18" charset="0"/>
              <a:cs typeface="Times New Roman" pitchFamily="18" charset="0"/>
            </a:endParaRPr>
          </a:p>
          <a:p>
            <a:pPr algn="just"/>
            <a:r>
              <a:rPr lang="en-US" sz="1850" dirty="0" smtClean="0">
                <a:latin typeface="Times New Roman" pitchFamily="18" charset="0"/>
                <a:cs typeface="Times New Roman" pitchFamily="18" charset="0"/>
              </a:rPr>
              <a:t>Sporangia are sac-like structures but usually kidney shaped in appearance. Sometimes they are sub-spherical in appearance. Their </a:t>
            </a:r>
            <a:r>
              <a:rPr lang="en-US" sz="1850" dirty="0" err="1" smtClean="0">
                <a:latin typeface="Times New Roman" pitchFamily="18" charset="0"/>
                <a:cs typeface="Times New Roman" pitchFamily="18" charset="0"/>
              </a:rPr>
              <a:t>colour</a:t>
            </a:r>
            <a:r>
              <a:rPr lang="en-US" sz="1850" dirty="0" smtClean="0">
                <a:latin typeface="Times New Roman" pitchFamily="18" charset="0"/>
                <a:cs typeface="Times New Roman" pitchFamily="18" charset="0"/>
              </a:rPr>
              <a:t> varies from orange to yellow. Each sporangium consists of a basal short massive stalk i.e., sub-sessile, with an upper globular </a:t>
            </a:r>
            <a:r>
              <a:rPr lang="en-US" sz="1850" dirty="0" err="1" smtClean="0">
                <a:latin typeface="Times New Roman" pitchFamily="18" charset="0"/>
                <a:cs typeface="Times New Roman" pitchFamily="18" charset="0"/>
              </a:rPr>
              <a:t>unilocular</a:t>
            </a:r>
            <a:r>
              <a:rPr lang="en-US" sz="1850" dirty="0" smtClean="0">
                <a:latin typeface="Times New Roman" pitchFamily="18" charset="0"/>
                <a:cs typeface="Times New Roman" pitchFamily="18" charset="0"/>
              </a:rPr>
              <a:t> body containing numerous spores. </a:t>
            </a:r>
          </a:p>
          <a:p>
            <a:pPr algn="just"/>
            <a:r>
              <a:rPr lang="en-US" sz="1850" dirty="0" smtClean="0">
                <a:latin typeface="Times New Roman" pitchFamily="18" charset="0"/>
                <a:cs typeface="Times New Roman" pitchFamily="18" charset="0"/>
              </a:rPr>
              <a:t>The body of the sporangium consists of 3 or more layers of wall surrounding a cavity. The inner most layer of the wall of sporangium is called as </a:t>
            </a:r>
            <a:r>
              <a:rPr lang="en-US" sz="1850" dirty="0" err="1" smtClean="0">
                <a:latin typeface="Times New Roman" pitchFamily="18" charset="0"/>
                <a:cs typeface="Times New Roman" pitchFamily="18" charset="0"/>
              </a:rPr>
              <a:t>tapetum</a:t>
            </a:r>
            <a:r>
              <a:rPr lang="en-US" sz="1850" dirty="0" smtClean="0">
                <a:latin typeface="Times New Roman" pitchFamily="18" charset="0"/>
                <a:cs typeface="Times New Roman" pitchFamily="18" charset="0"/>
              </a:rPr>
              <a:t> which is nutritive in nature and persists till maturity. </a:t>
            </a:r>
          </a:p>
          <a:p>
            <a:pPr algn="just"/>
            <a:r>
              <a:rPr lang="en-US" sz="1850" dirty="0" smtClean="0">
                <a:latin typeface="Times New Roman" pitchFamily="18" charset="0"/>
                <a:cs typeface="Times New Roman" pitchFamily="18" charset="0"/>
              </a:rPr>
              <a:t>In the young sporangium inside the wall is present a mass of </a:t>
            </a:r>
            <a:r>
              <a:rPr lang="en-US" sz="1850" dirty="0" err="1" smtClean="0">
                <a:latin typeface="Times New Roman" pitchFamily="18" charset="0"/>
                <a:cs typeface="Times New Roman" pitchFamily="18" charset="0"/>
              </a:rPr>
              <a:t>sporogenous</a:t>
            </a:r>
            <a:r>
              <a:rPr lang="en-US" sz="1850" dirty="0" smtClean="0">
                <a:latin typeface="Times New Roman" pitchFamily="18" charset="0"/>
                <a:cs typeface="Times New Roman" pitchFamily="18" charset="0"/>
              </a:rPr>
              <a:t> cells which in due course of development form spore mother cells which by meiotic divisions, produce haploid tetrad of spores. The spores at maturity separate from each other. The wall of the sporangium is provided with a transverse strip of cells known as </a:t>
            </a:r>
            <a:r>
              <a:rPr lang="en-US" sz="1850" dirty="0" err="1" smtClean="0">
                <a:latin typeface="Times New Roman" pitchFamily="18" charset="0"/>
                <a:cs typeface="Times New Roman" pitchFamily="18" charset="0"/>
              </a:rPr>
              <a:t>stomium</a:t>
            </a:r>
            <a:r>
              <a:rPr lang="en-US" sz="1850" dirty="0" smtClean="0">
                <a:latin typeface="Times New Roman" pitchFamily="18" charset="0"/>
                <a:cs typeface="Times New Roman" pitchFamily="18" charset="0"/>
              </a:rPr>
              <a:t> from where the sporangium at maturity splits into 2 valves and the spores are dispersed away in the air. </a:t>
            </a:r>
          </a:p>
          <a:p>
            <a:pPr algn="just"/>
            <a:r>
              <a:rPr lang="en-US" sz="1850" dirty="0" smtClean="0">
                <a:latin typeface="Times New Roman" pitchFamily="18" charset="0"/>
                <a:cs typeface="Times New Roman" pitchFamily="18" charset="0"/>
              </a:rPr>
              <a:t>The spores produced by a sporangium are all alike (</a:t>
            </a:r>
            <a:r>
              <a:rPr lang="en-US" sz="1850" dirty="0" err="1" smtClean="0">
                <a:latin typeface="Times New Roman" pitchFamily="18" charset="0"/>
                <a:cs typeface="Times New Roman" pitchFamily="18" charset="0"/>
              </a:rPr>
              <a:t>homosporous</a:t>
            </a:r>
            <a:r>
              <a:rPr lang="en-US" sz="1850" dirty="0" smtClean="0">
                <a:latin typeface="Times New Roman" pitchFamily="18" charset="0"/>
                <a:cs typeface="Times New Roman" pitchFamily="18" charset="0"/>
              </a:rPr>
              <a:t>). They are small, rounded or even spherical structures. The surface of the spores is usually rough due to the presence of reticulate ridges or knob like protrusions. Each spore is provided with a </a:t>
            </a:r>
            <a:r>
              <a:rPr lang="en-US" sz="1850" dirty="0" err="1" smtClean="0">
                <a:latin typeface="Times New Roman" pitchFamily="18" charset="0"/>
                <a:cs typeface="Times New Roman" pitchFamily="18" charset="0"/>
              </a:rPr>
              <a:t>triradiate</a:t>
            </a:r>
            <a:r>
              <a:rPr lang="en-US" sz="1850" dirty="0" smtClean="0">
                <a:latin typeface="Times New Roman" pitchFamily="18" charset="0"/>
                <a:cs typeface="Times New Roman" pitchFamily="18" charset="0"/>
              </a:rPr>
              <a:t> ridge) and is somewhat yellow in </a:t>
            </a:r>
            <a:r>
              <a:rPr lang="en-US" sz="1850" dirty="0" err="1" smtClean="0">
                <a:latin typeface="Times New Roman" pitchFamily="18" charset="0"/>
                <a:cs typeface="Times New Roman" pitchFamily="18" charset="0"/>
              </a:rPr>
              <a:t>colour</a:t>
            </a:r>
            <a:r>
              <a:rPr lang="en-US" sz="1850" dirty="0" smtClean="0">
                <a:latin typeface="Times New Roman" pitchFamily="18" charset="0"/>
                <a:cs typeface="Times New Roman" pitchFamily="18" charset="0"/>
              </a:rPr>
              <a:t>. A small amount of chlorophyll may or may not be present in spores. Reserve food is in the form of oil in the spores. </a:t>
            </a:r>
          </a:p>
          <a:p>
            <a:pPr algn="just"/>
            <a:r>
              <a:rPr lang="en-US" sz="1850" dirty="0" smtClean="0">
                <a:latin typeface="Times New Roman" pitchFamily="18" charset="0"/>
                <a:cs typeface="Times New Roman" pitchFamily="18" charset="0"/>
              </a:rPr>
              <a:t>Development of sporangium and formation of spores. Bower (1894) had studied the development of sporangium in </a:t>
            </a:r>
            <a:r>
              <a:rPr lang="en-US" sz="1850" dirty="0" err="1" smtClean="0">
                <a:latin typeface="Times New Roman" pitchFamily="18" charset="0"/>
                <a:cs typeface="Times New Roman" pitchFamily="18" charset="0"/>
              </a:rPr>
              <a:t>Lycopodium</a:t>
            </a:r>
            <a:r>
              <a:rPr lang="en-US" sz="1850" dirty="0" smtClean="0">
                <a:latin typeface="Times New Roman" pitchFamily="18" charset="0"/>
                <a:cs typeface="Times New Roman" pitchFamily="18" charset="0"/>
              </a:rPr>
              <a:t>. The sporangium develops from a small group of superficial cells arranged in a transverse row on the </a:t>
            </a:r>
            <a:r>
              <a:rPr lang="en-US" sz="1850" dirty="0" err="1" smtClean="0">
                <a:latin typeface="Times New Roman" pitchFamily="18" charset="0"/>
                <a:cs typeface="Times New Roman" pitchFamily="18" charset="0"/>
              </a:rPr>
              <a:t>adaxial</a:t>
            </a:r>
            <a:r>
              <a:rPr lang="en-US" sz="1850" dirty="0" smtClean="0">
                <a:latin typeface="Times New Roman" pitchFamily="18" charset="0"/>
                <a:cs typeface="Times New Roman" pitchFamily="18" charset="0"/>
              </a:rPr>
              <a:t> side of the </a:t>
            </a:r>
            <a:r>
              <a:rPr lang="en-US" sz="1850" dirty="0" err="1" smtClean="0">
                <a:latin typeface="Times New Roman" pitchFamily="18" charset="0"/>
                <a:cs typeface="Times New Roman" pitchFamily="18" charset="0"/>
              </a:rPr>
              <a:t>sporophyll</a:t>
            </a:r>
            <a:r>
              <a:rPr lang="en-US" sz="1850" dirty="0" smtClean="0">
                <a:latin typeface="Times New Roman" pitchFamily="18" charset="0"/>
                <a:cs typeface="Times New Roman" pitchFamily="18" charset="0"/>
              </a:rPr>
              <a:t> near the base. </a:t>
            </a:r>
            <a:endParaRPr lang="en-US" sz="1850" dirty="0">
              <a:latin typeface="Times New Roman" pitchFamily="18" charset="0"/>
              <a:cs typeface="Times New Roman" pitchFamily="18"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biologydiscussion.com/wp-content/uploads/2016/09/clip_image018-3.jpg"/>
          <p:cNvPicPr>
            <a:picLocks noChangeAspect="1" noChangeArrowheads="1"/>
          </p:cNvPicPr>
          <p:nvPr/>
        </p:nvPicPr>
        <p:blipFill>
          <a:blip r:embed="rId2"/>
          <a:srcRect/>
          <a:stretch>
            <a:fillRect/>
          </a:stretch>
        </p:blipFill>
        <p:spPr bwMode="auto">
          <a:xfrm>
            <a:off x="1219200" y="914400"/>
            <a:ext cx="7543800" cy="4191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17692"/>
            <a:ext cx="8534400" cy="6587907"/>
          </a:xfrm>
          <a:prstGeom prst="rect">
            <a:avLst/>
          </a:prstGeom>
        </p:spPr>
        <p:txBody>
          <a:bodyPr wrap="square">
            <a:spAutoFit/>
          </a:bodyPr>
          <a:lstStyle/>
          <a:p>
            <a:pPr algn="ctr"/>
            <a:r>
              <a:rPr lang="en-US" b="1" dirty="0" smtClean="0">
                <a:solidFill>
                  <a:srgbClr val="FF0000"/>
                </a:solidFill>
              </a:rPr>
              <a:t>Five families :</a:t>
            </a:r>
          </a:p>
          <a:p>
            <a:r>
              <a:rPr lang="en-US" dirty="0" smtClean="0">
                <a:solidFill>
                  <a:srgbClr val="FF0000"/>
                </a:solidFill>
              </a:rPr>
              <a:t> </a:t>
            </a:r>
            <a:r>
              <a:rPr lang="en-US" b="1" dirty="0" smtClean="0">
                <a:solidFill>
                  <a:srgbClr val="FF0000"/>
                </a:solidFill>
              </a:rPr>
              <a:t>Family 1. </a:t>
            </a:r>
            <a:r>
              <a:rPr lang="en-US" b="1" dirty="0" err="1" smtClean="0">
                <a:solidFill>
                  <a:srgbClr val="FF0000"/>
                </a:solidFill>
              </a:rPr>
              <a:t>Ricciaceae</a:t>
            </a:r>
            <a:r>
              <a:rPr lang="en-US" b="1" dirty="0" smtClean="0">
                <a:solidFill>
                  <a:srgbClr val="FF0000"/>
                </a:solidFill>
              </a:rPr>
              <a:t> :</a:t>
            </a:r>
          </a:p>
          <a:p>
            <a:r>
              <a:rPr lang="en-US" dirty="0" smtClean="0"/>
              <a:t>• </a:t>
            </a:r>
            <a:r>
              <a:rPr lang="en-US" b="1" dirty="0" err="1" smtClean="0"/>
              <a:t>Sporophyte</a:t>
            </a:r>
            <a:r>
              <a:rPr lang="en-US" b="1" dirty="0" smtClean="0"/>
              <a:t> consist solely of a capsule.</a:t>
            </a:r>
          </a:p>
          <a:p>
            <a:r>
              <a:rPr lang="en-US" dirty="0" smtClean="0"/>
              <a:t>• </a:t>
            </a:r>
            <a:r>
              <a:rPr lang="en-US" b="1" dirty="0" smtClean="0"/>
              <a:t>There are 03 genera and some 140 .</a:t>
            </a:r>
          </a:p>
          <a:p>
            <a:r>
              <a:rPr lang="it-IT" dirty="0" smtClean="0"/>
              <a:t>• </a:t>
            </a:r>
            <a:r>
              <a:rPr lang="it-IT" b="1" i="1" dirty="0" smtClean="0"/>
              <a:t>Oxymitra (Tesselina), Ricciocarpus and Riccia.</a:t>
            </a:r>
          </a:p>
          <a:p>
            <a:r>
              <a:rPr lang="en-US" dirty="0" smtClean="0">
                <a:solidFill>
                  <a:srgbClr val="FF0000"/>
                </a:solidFill>
              </a:rPr>
              <a:t> </a:t>
            </a:r>
            <a:r>
              <a:rPr lang="en-US" b="1" dirty="0" smtClean="0">
                <a:solidFill>
                  <a:srgbClr val="FF0000"/>
                </a:solidFill>
              </a:rPr>
              <a:t>Family 2. </a:t>
            </a:r>
            <a:r>
              <a:rPr lang="en-US" b="1" dirty="0" err="1" smtClean="0">
                <a:solidFill>
                  <a:srgbClr val="FF0000"/>
                </a:solidFill>
              </a:rPr>
              <a:t>Corsiniaceae</a:t>
            </a:r>
            <a:r>
              <a:rPr lang="en-US" b="1" i="1" dirty="0" smtClean="0">
                <a:solidFill>
                  <a:srgbClr val="FF0000"/>
                </a:solidFill>
              </a:rPr>
              <a:t>:</a:t>
            </a:r>
          </a:p>
          <a:p>
            <a:r>
              <a:rPr lang="en-US" dirty="0" smtClean="0"/>
              <a:t>• </a:t>
            </a:r>
            <a:r>
              <a:rPr lang="en-US" b="1" dirty="0" err="1" smtClean="0"/>
              <a:t>Sporophyte</a:t>
            </a:r>
            <a:r>
              <a:rPr lang="en-US" b="1" dirty="0" smtClean="0"/>
              <a:t> with a capsule and foot.</a:t>
            </a:r>
          </a:p>
          <a:p>
            <a:r>
              <a:rPr lang="en-US" dirty="0" smtClean="0"/>
              <a:t>• </a:t>
            </a:r>
            <a:r>
              <a:rPr lang="en-US" b="1" dirty="0" smtClean="0"/>
              <a:t>Of 03 genera, </a:t>
            </a:r>
            <a:r>
              <a:rPr lang="en-US" b="1" dirty="0" err="1" smtClean="0"/>
              <a:t>Corsinia</a:t>
            </a:r>
            <a:r>
              <a:rPr lang="en-US" b="1" dirty="0" smtClean="0"/>
              <a:t> is the best known.</a:t>
            </a:r>
          </a:p>
          <a:p>
            <a:r>
              <a:rPr lang="en-US" dirty="0" smtClean="0">
                <a:solidFill>
                  <a:srgbClr val="FF0000"/>
                </a:solidFill>
              </a:rPr>
              <a:t> </a:t>
            </a:r>
            <a:r>
              <a:rPr lang="en-US" b="1" dirty="0" smtClean="0">
                <a:solidFill>
                  <a:srgbClr val="FF0000"/>
                </a:solidFill>
              </a:rPr>
              <a:t>Family 3. </a:t>
            </a:r>
            <a:r>
              <a:rPr lang="en-US" b="1" dirty="0" err="1" smtClean="0">
                <a:solidFill>
                  <a:srgbClr val="FF0000"/>
                </a:solidFill>
              </a:rPr>
              <a:t>Targionaceae</a:t>
            </a:r>
            <a:r>
              <a:rPr lang="en-US" b="1" dirty="0" smtClean="0">
                <a:solidFill>
                  <a:srgbClr val="FF0000"/>
                </a:solidFill>
              </a:rPr>
              <a:t>:</a:t>
            </a:r>
          </a:p>
          <a:p>
            <a:r>
              <a:rPr lang="en-US" dirty="0" smtClean="0"/>
              <a:t>• </a:t>
            </a:r>
            <a:r>
              <a:rPr lang="en-US" b="1" dirty="0" smtClean="0"/>
              <a:t>Female receptacle enclosed by a sheath (</a:t>
            </a:r>
            <a:r>
              <a:rPr lang="en-US" b="1" dirty="0" err="1" smtClean="0"/>
              <a:t>involucre</a:t>
            </a:r>
            <a:r>
              <a:rPr lang="en-US" b="1" dirty="0" smtClean="0"/>
              <a:t>)</a:t>
            </a:r>
          </a:p>
          <a:p>
            <a:r>
              <a:rPr lang="en-US" b="1" dirty="0" smtClean="0"/>
              <a:t>developed from tissues lateral to it.</a:t>
            </a:r>
          </a:p>
          <a:p>
            <a:r>
              <a:rPr lang="en-US" dirty="0" smtClean="0"/>
              <a:t>• </a:t>
            </a:r>
            <a:r>
              <a:rPr lang="en-US" b="1" dirty="0" smtClean="0"/>
              <a:t>03 genera : </a:t>
            </a:r>
            <a:r>
              <a:rPr lang="en-US" b="1" i="1" dirty="0" err="1" smtClean="0"/>
              <a:t>Targionia</a:t>
            </a:r>
            <a:r>
              <a:rPr lang="en-US" b="1" i="1" dirty="0" smtClean="0"/>
              <a:t>, </a:t>
            </a:r>
            <a:r>
              <a:rPr lang="en-US" b="1" i="1" dirty="0" err="1" smtClean="0"/>
              <a:t>Cyathodium</a:t>
            </a:r>
            <a:r>
              <a:rPr lang="en-US" b="1" i="1" dirty="0" smtClean="0"/>
              <a:t> and </a:t>
            </a:r>
            <a:r>
              <a:rPr lang="en-US" b="1" i="1" dirty="0" err="1" smtClean="0"/>
              <a:t>Aitchinsoniella</a:t>
            </a:r>
            <a:endParaRPr lang="en-US" b="1" i="1" dirty="0" smtClean="0"/>
          </a:p>
          <a:p>
            <a:r>
              <a:rPr lang="en-US" dirty="0" smtClean="0">
                <a:solidFill>
                  <a:srgbClr val="FF0000"/>
                </a:solidFill>
              </a:rPr>
              <a:t> </a:t>
            </a:r>
            <a:r>
              <a:rPr lang="en-US" b="1" dirty="0" smtClean="0">
                <a:solidFill>
                  <a:srgbClr val="FF0000"/>
                </a:solidFill>
              </a:rPr>
              <a:t>Family4. </a:t>
            </a:r>
            <a:r>
              <a:rPr lang="en-US" b="1" dirty="0" err="1" smtClean="0">
                <a:solidFill>
                  <a:srgbClr val="FF0000"/>
                </a:solidFill>
              </a:rPr>
              <a:t>Marchantiaceae</a:t>
            </a:r>
            <a:r>
              <a:rPr lang="en-US" b="1" dirty="0" smtClean="0">
                <a:solidFill>
                  <a:srgbClr val="FF0000"/>
                </a:solidFill>
              </a:rPr>
              <a:t> :</a:t>
            </a:r>
          </a:p>
          <a:p>
            <a:r>
              <a:rPr lang="en-US" dirty="0" smtClean="0"/>
              <a:t>• </a:t>
            </a:r>
            <a:r>
              <a:rPr lang="en-US" b="1" dirty="0" err="1" smtClean="0"/>
              <a:t>Sporophyte</a:t>
            </a:r>
            <a:r>
              <a:rPr lang="en-US" b="1" dirty="0" smtClean="0"/>
              <a:t> with a foot, seta and capsule having typical</a:t>
            </a:r>
          </a:p>
          <a:p>
            <a:r>
              <a:rPr lang="en-US" b="1" dirty="0" smtClean="0"/>
              <a:t>sterile cells , the elaters, inside the capsules.</a:t>
            </a:r>
          </a:p>
          <a:p>
            <a:r>
              <a:rPr lang="en-US" dirty="0" smtClean="0"/>
              <a:t>• </a:t>
            </a:r>
            <a:r>
              <a:rPr lang="en-US" b="1" dirty="0" smtClean="0"/>
              <a:t>There are 23 genera and some 250 </a:t>
            </a:r>
            <a:r>
              <a:rPr lang="en-US" b="1" dirty="0" err="1" smtClean="0"/>
              <a:t>spp</a:t>
            </a:r>
            <a:r>
              <a:rPr lang="en-US" b="1" dirty="0" smtClean="0"/>
              <a:t> .</a:t>
            </a:r>
          </a:p>
          <a:p>
            <a:r>
              <a:rPr lang="en-US" dirty="0" smtClean="0"/>
              <a:t>• </a:t>
            </a:r>
            <a:r>
              <a:rPr lang="en-US" b="1" i="1" dirty="0" err="1" smtClean="0"/>
              <a:t>Marchantia</a:t>
            </a:r>
            <a:r>
              <a:rPr lang="en-US" b="1" i="1" dirty="0" smtClean="0"/>
              <a:t>, </a:t>
            </a:r>
            <a:r>
              <a:rPr lang="en-US" b="1" i="1" dirty="0" err="1" smtClean="0"/>
              <a:t>plagiochasma</a:t>
            </a:r>
            <a:r>
              <a:rPr lang="en-US" b="1" i="1" dirty="0" smtClean="0"/>
              <a:t>, </a:t>
            </a:r>
            <a:r>
              <a:rPr lang="en-US" b="1" i="1" dirty="0" err="1" smtClean="0"/>
              <a:t>Conocephalum</a:t>
            </a:r>
            <a:r>
              <a:rPr lang="en-US" b="1" i="1" dirty="0" smtClean="0"/>
              <a:t>, </a:t>
            </a:r>
            <a:r>
              <a:rPr lang="en-US" b="1" i="1" dirty="0" err="1" smtClean="0"/>
              <a:t>Dumortiera</a:t>
            </a:r>
            <a:r>
              <a:rPr lang="en-US" b="1" i="1" dirty="0" smtClean="0"/>
              <a:t>.</a:t>
            </a:r>
          </a:p>
          <a:p>
            <a:r>
              <a:rPr lang="en-US" dirty="0" smtClean="0">
                <a:solidFill>
                  <a:srgbClr val="FF0000"/>
                </a:solidFill>
              </a:rPr>
              <a:t> </a:t>
            </a:r>
            <a:r>
              <a:rPr lang="en-US" b="1" dirty="0" smtClean="0">
                <a:solidFill>
                  <a:srgbClr val="FF0000"/>
                </a:solidFill>
              </a:rPr>
              <a:t>Family 5. </a:t>
            </a:r>
            <a:r>
              <a:rPr lang="en-US" b="1" dirty="0" err="1" smtClean="0">
                <a:solidFill>
                  <a:srgbClr val="FF0000"/>
                </a:solidFill>
              </a:rPr>
              <a:t>Monocleaceae</a:t>
            </a:r>
            <a:r>
              <a:rPr lang="en-US" b="1" i="1" dirty="0" smtClean="0">
                <a:solidFill>
                  <a:srgbClr val="FF0000"/>
                </a:solidFill>
              </a:rPr>
              <a:t>:</a:t>
            </a:r>
          </a:p>
          <a:p>
            <a:r>
              <a:rPr lang="en-US" dirty="0" smtClean="0"/>
              <a:t>• </a:t>
            </a:r>
            <a:r>
              <a:rPr lang="en-US" b="1" dirty="0" smtClean="0"/>
              <a:t>Presence of unique hood-like sheath posterior to the</a:t>
            </a:r>
          </a:p>
          <a:p>
            <a:r>
              <a:rPr lang="en-US" b="1" dirty="0" smtClean="0"/>
              <a:t>female receptacle.</a:t>
            </a:r>
          </a:p>
          <a:p>
            <a:r>
              <a:rPr lang="en-US" dirty="0" smtClean="0"/>
              <a:t>• </a:t>
            </a:r>
            <a:r>
              <a:rPr lang="en-US" b="1" dirty="0" smtClean="0"/>
              <a:t>Elongate capsule also of different shape from other</a:t>
            </a:r>
          </a:p>
          <a:p>
            <a:r>
              <a:rPr lang="en-US" b="1" dirty="0" smtClean="0"/>
              <a:t>families of </a:t>
            </a:r>
            <a:r>
              <a:rPr lang="en-US" b="1" dirty="0" err="1" smtClean="0"/>
              <a:t>Marchantiales</a:t>
            </a:r>
            <a:r>
              <a:rPr lang="en-US" b="1" dirty="0" smtClean="0"/>
              <a:t>.</a:t>
            </a:r>
          </a:p>
          <a:p>
            <a:r>
              <a:rPr lang="en-US" dirty="0" smtClean="0"/>
              <a:t>• </a:t>
            </a:r>
            <a:r>
              <a:rPr lang="en-US" b="1" dirty="0" smtClean="0"/>
              <a:t>Single Genus </a:t>
            </a:r>
            <a:r>
              <a:rPr lang="en-US" b="1" i="1" dirty="0" err="1" smtClean="0"/>
              <a:t>Monoclea</a:t>
            </a:r>
            <a:r>
              <a:rPr lang="en-US" b="1" i="1" dirty="0" smtClean="0"/>
              <a:t>.</a:t>
            </a: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6863417"/>
          </a:xfrm>
          <a:prstGeom prst="rect">
            <a:avLst/>
          </a:prstGeom>
        </p:spPr>
        <p:txBody>
          <a:bodyPr wrap="square">
            <a:spAutoFit/>
          </a:bodyPr>
          <a:lstStyle/>
          <a:p>
            <a:pPr algn="just"/>
            <a:r>
              <a:rPr lang="en-US" sz="2000" b="1" dirty="0" err="1" smtClean="0">
                <a:latin typeface="Times New Roman" pitchFamily="18" charset="0"/>
                <a:cs typeface="Times New Roman" pitchFamily="18" charset="0"/>
              </a:rPr>
              <a:t>Gametophytic</a:t>
            </a:r>
            <a:r>
              <a:rPr lang="en-US" sz="2000" b="1" dirty="0" smtClean="0">
                <a:latin typeface="Times New Roman" pitchFamily="18" charset="0"/>
                <a:cs typeface="Times New Roman" pitchFamily="18" charset="0"/>
              </a:rPr>
              <a:t> Generation: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development of the gametophyte (</a:t>
            </a:r>
            <a:r>
              <a:rPr lang="en-US" sz="2000" dirty="0" err="1" smtClean="0">
                <a:latin typeface="Times New Roman" pitchFamily="18" charset="0"/>
                <a:cs typeface="Times New Roman" pitchFamily="18" charset="0"/>
              </a:rPr>
              <a:t>prothallus</a:t>
            </a:r>
            <a:r>
              <a:rPr lang="en-US" sz="2000" dirty="0" smtClean="0">
                <a:latin typeface="Times New Roman" pitchFamily="18" charset="0"/>
                <a:cs typeface="Times New Roman" pitchFamily="18" charset="0"/>
              </a:rPr>
              <a:t>) takes place from the haploid spores which are the unit of </a:t>
            </a:r>
            <a:r>
              <a:rPr lang="en-US" sz="2000" dirty="0" err="1" smtClean="0">
                <a:latin typeface="Times New Roman" pitchFamily="18" charset="0"/>
                <a:cs typeface="Times New Roman" pitchFamily="18" charset="0"/>
              </a:rPr>
              <a:t>gametophytic</a:t>
            </a:r>
            <a:r>
              <a:rPr lang="en-US" sz="2000" dirty="0" smtClean="0">
                <a:latin typeface="Times New Roman" pitchFamily="18" charset="0"/>
                <a:cs typeface="Times New Roman" pitchFamily="18" charset="0"/>
              </a:rPr>
              <a:t> generation. Each spore is unicellular, </a:t>
            </a:r>
            <a:r>
              <a:rPr lang="en-US" sz="2000" dirty="0" err="1" smtClean="0">
                <a:latin typeface="Times New Roman" pitchFamily="18" charset="0"/>
                <a:cs typeface="Times New Roman" pitchFamily="18" charset="0"/>
              </a:rPr>
              <a:t>uninucleate</a:t>
            </a:r>
            <a:r>
              <a:rPr lang="en-US" sz="2000" dirty="0" smtClean="0">
                <a:latin typeface="Times New Roman" pitchFamily="18" charset="0"/>
                <a:cs typeface="Times New Roman" pitchFamily="18" charset="0"/>
              </a:rPr>
              <a:t> haploid structure, 0.03 mm in diameter and surrounded by 2 layers, with a </a:t>
            </a:r>
            <a:r>
              <a:rPr lang="en-US" sz="2000" dirty="0" err="1" smtClean="0">
                <a:latin typeface="Times New Roman" pitchFamily="18" charset="0"/>
                <a:cs typeface="Times New Roman" pitchFamily="18" charset="0"/>
              </a:rPr>
              <a:t>triradiate</a:t>
            </a:r>
            <a:r>
              <a:rPr lang="en-US" sz="2000" dirty="0" smtClean="0">
                <a:latin typeface="Times New Roman" pitchFamily="18" charset="0"/>
                <a:cs typeface="Times New Roman" pitchFamily="18" charset="0"/>
              </a:rPr>
              <a:t> ridge at the surface</a:t>
            </a:r>
          </a:p>
          <a:p>
            <a:pPr algn="just"/>
            <a:r>
              <a:rPr lang="en-US" sz="2000" dirty="0" smtClean="0">
                <a:latin typeface="Times New Roman" pitchFamily="18" charset="0"/>
                <a:cs typeface="Times New Roman" pitchFamily="18" charset="0"/>
              </a:rPr>
              <a:t>Chlorophyll may or may not be present in different species. In few species spores may germinate within a few days after liberation but in some species the spores germinate when they are 3-8 years old and the development of gametophyte </a:t>
            </a:r>
            <a:r>
              <a:rPr lang="en-US" sz="2000" dirty="0" err="1" smtClean="0">
                <a:latin typeface="Times New Roman" pitchFamily="18" charset="0"/>
                <a:cs typeface="Times New Roman" pitchFamily="18" charset="0"/>
              </a:rPr>
              <a:t>upto</a:t>
            </a:r>
            <a:r>
              <a:rPr lang="en-US" sz="2000" dirty="0" smtClean="0">
                <a:latin typeface="Times New Roman" pitchFamily="18" charset="0"/>
                <a:cs typeface="Times New Roman" pitchFamily="18" charset="0"/>
              </a:rPr>
              <a:t> formation of mature sex organs may take a time of 8 months to 6 or even 15 years. </a:t>
            </a:r>
          </a:p>
          <a:p>
            <a:pPr algn="just"/>
            <a:r>
              <a:rPr lang="en-US" sz="2000" dirty="0" smtClean="0">
                <a:latin typeface="Times New Roman" pitchFamily="18" charset="0"/>
                <a:cs typeface="Times New Roman" pitchFamily="18" charset="0"/>
              </a:rPr>
              <a:t>The rate of the formation of photosynthetic tissue is usually proportional to the rate of growth of gametophyte. Both the male and female reproductive organs are produced on the same gametophyte. The male sex organs are produced earlier than female sex organs. The upper cell further divides by two successive divisions in such a way as to form an apical cell with two cutting faces . At this stage the gametophyte is 5 celled structures and the symbiotic </a:t>
            </a:r>
            <a:r>
              <a:rPr lang="en-US" sz="2000" dirty="0" err="1" smtClean="0">
                <a:latin typeface="Times New Roman" pitchFamily="18" charset="0"/>
                <a:cs typeface="Times New Roman" pitchFamily="18" charset="0"/>
              </a:rPr>
              <a:t>phycomycetous</a:t>
            </a:r>
            <a:r>
              <a:rPr lang="en-US" sz="2000" dirty="0" smtClean="0">
                <a:latin typeface="Times New Roman" pitchFamily="18" charset="0"/>
                <a:cs typeface="Times New Roman" pitchFamily="18" charset="0"/>
              </a:rPr>
              <a:t> fungus (</a:t>
            </a:r>
            <a:r>
              <a:rPr lang="en-US" sz="2000" dirty="0" err="1" smtClean="0">
                <a:latin typeface="Times New Roman" pitchFamily="18" charset="0"/>
                <a:cs typeface="Times New Roman" pitchFamily="18" charset="0"/>
              </a:rPr>
              <a:t>mycorrhizal</a:t>
            </a:r>
            <a:r>
              <a:rPr lang="en-US" sz="2000" dirty="0" smtClean="0">
                <a:latin typeface="Times New Roman" pitchFamily="18" charset="0"/>
                <a:cs typeface="Times New Roman" pitchFamily="18" charset="0"/>
              </a:rPr>
              <a:t> fungus) attacks it. </a:t>
            </a:r>
          </a:p>
          <a:p>
            <a:pPr algn="just"/>
            <a:r>
              <a:rPr lang="en-US" sz="2000" dirty="0" smtClean="0">
                <a:latin typeface="Times New Roman" pitchFamily="18" charset="0"/>
                <a:cs typeface="Times New Roman" pitchFamily="18" charset="0"/>
              </a:rPr>
              <a:t>If this fungus fails to attack at this stage, further development of gametophyte stops. This infection takes place through the basal cell. During further course of development of gametophyte the apical cell further divides to form six or </a:t>
            </a:r>
            <a:r>
              <a:rPr lang="en-US" sz="2000" dirty="0" err="1" smtClean="0">
                <a:latin typeface="Times New Roman" pitchFamily="18" charset="0"/>
                <a:cs typeface="Times New Roman" pitchFamily="18" charset="0"/>
              </a:rPr>
              <a:t>morecells</a:t>
            </a:r>
            <a:r>
              <a:rPr lang="en-US" sz="2000" dirty="0" smtClean="0">
                <a:latin typeface="Times New Roman" pitchFamily="18" charset="0"/>
                <a:cs typeface="Times New Roman" pitchFamily="18" charset="0"/>
              </a:rPr>
              <a:t> which later on develop into </a:t>
            </a:r>
            <a:r>
              <a:rPr lang="en-US" sz="2000" dirty="0" err="1" smtClean="0">
                <a:latin typeface="Times New Roman" pitchFamily="18" charset="0"/>
                <a:cs typeface="Times New Roman" pitchFamily="18" charset="0"/>
              </a:rPr>
              <a:t>meristematic</a:t>
            </a:r>
            <a:r>
              <a:rPr lang="en-US" sz="2000" dirty="0" smtClean="0">
                <a:latin typeface="Times New Roman" pitchFamily="18" charset="0"/>
                <a:cs typeface="Times New Roman" pitchFamily="18" charset="0"/>
              </a:rPr>
              <a:t> cells. These cells, by further divisions form a </a:t>
            </a:r>
            <a:r>
              <a:rPr lang="en-US" sz="2000" dirty="0" err="1" smtClean="0">
                <a:latin typeface="Times New Roman" pitchFamily="18" charset="0"/>
                <a:cs typeface="Times New Roman" pitchFamily="18" charset="0"/>
              </a:rPr>
              <a:t>multicellular</a:t>
            </a:r>
            <a:r>
              <a:rPr lang="en-US" sz="2000" dirty="0" smtClean="0">
                <a:latin typeface="Times New Roman" pitchFamily="18" charset="0"/>
                <a:cs typeface="Times New Roman" pitchFamily="18" charset="0"/>
              </a:rPr>
              <a:t> structure, the gametophyte</a:t>
            </a:r>
            <a:endParaRPr lang="en-US" sz="2000" dirty="0">
              <a:latin typeface="Times New Roman" pitchFamily="18" charset="0"/>
              <a:cs typeface="Times New Roman"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biologydiscussion.com/wp-content/uploads/2016/09/clip_image020-2.jpg"/>
          <p:cNvPicPr>
            <a:picLocks noChangeAspect="1" noChangeArrowheads="1"/>
          </p:cNvPicPr>
          <p:nvPr/>
        </p:nvPicPr>
        <p:blipFill>
          <a:blip r:embed="rId2"/>
          <a:srcRect/>
          <a:stretch>
            <a:fillRect/>
          </a:stretch>
        </p:blipFill>
        <p:spPr bwMode="auto">
          <a:xfrm>
            <a:off x="1524000" y="0"/>
            <a:ext cx="6629400" cy="6199507"/>
          </a:xfrm>
          <a:prstGeom prst="rect">
            <a:avLst/>
          </a:prstGeom>
          <a:noFill/>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6740307"/>
          </a:xfrm>
          <a:prstGeom prst="rect">
            <a:avLst/>
          </a:prstGeom>
        </p:spPr>
        <p:txBody>
          <a:bodyPr wrap="square">
            <a:spAutoFit/>
          </a:bodyPr>
          <a:lstStyle/>
          <a:p>
            <a:pPr algn="just"/>
            <a:r>
              <a:rPr lang="en-US" b="1" dirty="0" smtClean="0">
                <a:latin typeface="Times New Roman" pitchFamily="18" charset="0"/>
                <a:cs typeface="Times New Roman" pitchFamily="18" charset="0"/>
              </a:rPr>
              <a:t>Development of sex organs:</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Both the sex organs i.e., antheridia (male) and archegonia (female) develop on the same </a:t>
            </a:r>
            <a:r>
              <a:rPr lang="en-US" dirty="0" err="1" smtClean="0">
                <a:latin typeface="Times New Roman" pitchFamily="18" charset="0"/>
                <a:cs typeface="Times New Roman" pitchFamily="18" charset="0"/>
              </a:rPr>
              <a:t>prothallus</a:t>
            </a:r>
            <a:r>
              <a:rPr lang="en-US" dirty="0" smtClean="0">
                <a:latin typeface="Times New Roman" pitchFamily="18" charset="0"/>
                <a:cs typeface="Times New Roman" pitchFamily="18" charset="0"/>
              </a:rPr>
              <a:t>, usually in distinct patches on the upper surface. The gametophytes are </a:t>
            </a:r>
            <a:r>
              <a:rPr lang="en-US" dirty="0" err="1" smtClean="0">
                <a:latin typeface="Times New Roman" pitchFamily="18" charset="0"/>
                <a:cs typeface="Times New Roman" pitchFamily="18" charset="0"/>
              </a:rPr>
              <a:t>protandrous</a:t>
            </a:r>
            <a:r>
              <a:rPr lang="en-US" dirty="0" smtClean="0">
                <a:latin typeface="Times New Roman" pitchFamily="18" charset="0"/>
                <a:cs typeface="Times New Roman" pitchFamily="18" charset="0"/>
              </a:rPr>
              <a:t> i.e., antheridia develop before archegonia. Sex organs develop just on the back of the apical </a:t>
            </a:r>
            <a:r>
              <a:rPr lang="en-US" dirty="0" err="1" smtClean="0">
                <a:latin typeface="Times New Roman" pitchFamily="18" charset="0"/>
                <a:cs typeface="Times New Roman" pitchFamily="18" charset="0"/>
              </a:rPr>
              <a:t>meristem</a:t>
            </a:r>
            <a:r>
              <a:rPr lang="en-US" dirty="0" smtClean="0">
                <a:latin typeface="Times New Roman" pitchFamily="18" charset="0"/>
                <a:cs typeface="Times New Roman" pitchFamily="18" charset="0"/>
              </a:rPr>
              <a:t>. </a:t>
            </a:r>
          </a:p>
          <a:p>
            <a:pPr algn="just"/>
            <a:r>
              <a:rPr lang="en-US" b="1" dirty="0" smtClean="0">
                <a:latin typeface="Times New Roman" pitchFamily="18" charset="0"/>
                <a:cs typeface="Times New Roman" pitchFamily="18" charset="0"/>
              </a:rPr>
              <a:t>Development of </a:t>
            </a:r>
            <a:r>
              <a:rPr lang="en-US" b="1" dirty="0" err="1" smtClean="0">
                <a:latin typeface="Times New Roman" pitchFamily="18" charset="0"/>
                <a:cs typeface="Times New Roman" pitchFamily="18" charset="0"/>
              </a:rPr>
              <a:t>antheridium</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A single superficial cell situated just away from the </a:t>
            </a:r>
            <a:r>
              <a:rPr lang="en-US" dirty="0" err="1" smtClean="0">
                <a:latin typeface="Times New Roman" pitchFamily="18" charset="0"/>
                <a:cs typeface="Times New Roman" pitchFamily="18" charset="0"/>
              </a:rPr>
              <a:t>meristematic</a:t>
            </a:r>
            <a:r>
              <a:rPr lang="en-US" dirty="0" smtClean="0">
                <a:latin typeface="Times New Roman" pitchFamily="18" charset="0"/>
                <a:cs typeface="Times New Roman" pitchFamily="18" charset="0"/>
              </a:rPr>
              <a:t> cells gives rise to an </a:t>
            </a:r>
            <a:r>
              <a:rPr lang="en-US" dirty="0" err="1" smtClean="0">
                <a:latin typeface="Times New Roman" pitchFamily="18" charset="0"/>
                <a:cs typeface="Times New Roman" pitchFamily="18" charset="0"/>
              </a:rPr>
              <a:t>antheridium</a:t>
            </a:r>
            <a:r>
              <a:rPr lang="en-US" dirty="0" smtClean="0">
                <a:latin typeface="Times New Roman" pitchFamily="18" charset="0"/>
                <a:cs typeface="Times New Roman" pitchFamily="18" charset="0"/>
              </a:rPr>
              <a:t>. This superficial cell is known as </a:t>
            </a:r>
            <a:r>
              <a:rPr lang="en-US" dirty="0" err="1" smtClean="0">
                <a:latin typeface="Times New Roman" pitchFamily="18" charset="0"/>
                <a:cs typeface="Times New Roman" pitchFamily="18" charset="0"/>
              </a:rPr>
              <a:t>antheridial</a:t>
            </a:r>
            <a:r>
              <a:rPr lang="en-US" dirty="0" smtClean="0">
                <a:latin typeface="Times New Roman" pitchFamily="18" charset="0"/>
                <a:cs typeface="Times New Roman" pitchFamily="18" charset="0"/>
              </a:rPr>
              <a:t> initial .This cell divides </a:t>
            </a:r>
            <a:r>
              <a:rPr lang="en-US" dirty="0" err="1" smtClean="0">
                <a:latin typeface="Times New Roman" pitchFamily="18" charset="0"/>
                <a:cs typeface="Times New Roman" pitchFamily="18" charset="0"/>
              </a:rPr>
              <a:t>periclinally</a:t>
            </a:r>
            <a:r>
              <a:rPr lang="en-US" dirty="0" smtClean="0">
                <a:latin typeface="Times New Roman" pitchFamily="18" charset="0"/>
                <a:cs typeface="Times New Roman" pitchFamily="18" charset="0"/>
              </a:rPr>
              <a:t> to form an outer cell known as jacket initial (primary wall cell) and an inner cell known as primary </a:t>
            </a:r>
            <a:r>
              <a:rPr lang="en-US" dirty="0" err="1" smtClean="0">
                <a:latin typeface="Times New Roman" pitchFamily="18" charset="0"/>
                <a:cs typeface="Times New Roman" pitchFamily="18" charset="0"/>
              </a:rPr>
              <a:t>androgonial</a:t>
            </a:r>
            <a:r>
              <a:rPr lang="en-US" dirty="0" smtClean="0">
                <a:latin typeface="Times New Roman" pitchFamily="18" charset="0"/>
                <a:cs typeface="Times New Roman" pitchFamily="18" charset="0"/>
              </a:rPr>
              <a:t> initial or cell . </a:t>
            </a:r>
          </a:p>
          <a:p>
            <a:pPr algn="just"/>
            <a:r>
              <a:rPr lang="en-US" dirty="0" smtClean="0">
                <a:latin typeface="Times New Roman" pitchFamily="18" charset="0"/>
                <a:cs typeface="Times New Roman" pitchFamily="18" charset="0"/>
              </a:rPr>
              <a:t>The jacket initial divides only </a:t>
            </a:r>
            <a:r>
              <a:rPr lang="en-US" dirty="0" err="1" smtClean="0">
                <a:latin typeface="Times New Roman" pitchFamily="18" charset="0"/>
                <a:cs typeface="Times New Roman" pitchFamily="18" charset="0"/>
              </a:rPr>
              <a:t>anticlinally</a:t>
            </a:r>
            <a:r>
              <a:rPr lang="en-US" dirty="0" smtClean="0">
                <a:latin typeface="Times New Roman" pitchFamily="18" charset="0"/>
                <a:cs typeface="Times New Roman" pitchFamily="18" charset="0"/>
              </a:rPr>
              <a:t> by several divisions resulting in the formation of single layered covering known as jacket layer. In the middle of the jacket layer a triangular cell is differentiated, which is known as </a:t>
            </a:r>
            <a:r>
              <a:rPr lang="en-US" dirty="0" err="1" smtClean="0">
                <a:latin typeface="Times New Roman" pitchFamily="18" charset="0"/>
                <a:cs typeface="Times New Roman" pitchFamily="18" charset="0"/>
              </a:rPr>
              <a:t>opercular</a:t>
            </a:r>
            <a:r>
              <a:rPr lang="en-US" dirty="0" smtClean="0">
                <a:latin typeface="Times New Roman" pitchFamily="18" charset="0"/>
                <a:cs typeface="Times New Roman" pitchFamily="18" charset="0"/>
              </a:rPr>
              <a:t> cell. </a:t>
            </a:r>
          </a:p>
          <a:p>
            <a:pPr algn="just"/>
            <a:r>
              <a:rPr lang="en-US" dirty="0" smtClean="0">
                <a:latin typeface="Times New Roman" pitchFamily="18" charset="0"/>
                <a:cs typeface="Times New Roman" pitchFamily="18" charset="0"/>
              </a:rPr>
              <a:t>Simultaneously, the primary </a:t>
            </a:r>
            <a:r>
              <a:rPr lang="en-US" dirty="0" err="1" smtClean="0">
                <a:latin typeface="Times New Roman" pitchFamily="18" charset="0"/>
                <a:cs typeface="Times New Roman" pitchFamily="18" charset="0"/>
              </a:rPr>
              <a:t>androgonial</a:t>
            </a:r>
            <a:r>
              <a:rPr lang="en-US" dirty="0" smtClean="0">
                <a:latin typeface="Times New Roman" pitchFamily="18" charset="0"/>
                <a:cs typeface="Times New Roman" pitchFamily="18" charset="0"/>
              </a:rPr>
              <a:t> divides by various divisions, forming a mass of cells embedded in the </a:t>
            </a:r>
            <a:r>
              <a:rPr lang="en-US" dirty="0" err="1" smtClean="0">
                <a:latin typeface="Times New Roman" pitchFamily="18" charset="0"/>
                <a:cs typeface="Times New Roman" pitchFamily="18" charset="0"/>
              </a:rPr>
              <a:t>prothallus</a:t>
            </a:r>
            <a:r>
              <a:rPr lang="en-US" dirty="0" smtClean="0">
                <a:latin typeface="Times New Roman" pitchFamily="18" charset="0"/>
                <a:cs typeface="Times New Roman" pitchFamily="18" charset="0"/>
              </a:rPr>
              <a:t>, known as </a:t>
            </a:r>
            <a:r>
              <a:rPr lang="en-US" dirty="0" err="1" smtClean="0">
                <a:latin typeface="Times New Roman" pitchFamily="18" charset="0"/>
                <a:cs typeface="Times New Roman" pitchFamily="18" charset="0"/>
              </a:rPr>
              <a:t>androgonial</a:t>
            </a:r>
            <a:r>
              <a:rPr lang="en-US" dirty="0" smtClean="0">
                <a:latin typeface="Times New Roman" pitchFamily="18" charset="0"/>
                <a:cs typeface="Times New Roman" pitchFamily="18" charset="0"/>
              </a:rPr>
              <a:t> cells which finally give rise to </a:t>
            </a:r>
            <a:r>
              <a:rPr lang="en-US" dirty="0" err="1" smtClean="0">
                <a:latin typeface="Times New Roman" pitchFamily="18" charset="0"/>
                <a:cs typeface="Times New Roman" pitchFamily="18" charset="0"/>
              </a:rPr>
              <a:t>androcytes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antherozoid</a:t>
            </a:r>
            <a:r>
              <a:rPr lang="en-US" dirty="0" smtClean="0">
                <a:latin typeface="Times New Roman" pitchFamily="18" charset="0"/>
                <a:cs typeface="Times New Roman" pitchFamily="18" charset="0"/>
              </a:rPr>
              <a:t> mother cells,). The number of </a:t>
            </a:r>
            <a:r>
              <a:rPr lang="en-US" dirty="0" err="1" smtClean="0">
                <a:latin typeface="Times New Roman" pitchFamily="18" charset="0"/>
                <a:cs typeface="Times New Roman" pitchFamily="18" charset="0"/>
              </a:rPr>
              <a:t>androcytes</a:t>
            </a:r>
            <a:r>
              <a:rPr lang="en-US" dirty="0" smtClean="0">
                <a:latin typeface="Times New Roman" pitchFamily="18" charset="0"/>
                <a:cs typeface="Times New Roman" pitchFamily="18" charset="0"/>
              </a:rPr>
              <a:t> per </a:t>
            </a:r>
            <a:r>
              <a:rPr lang="en-US" dirty="0" err="1" smtClean="0">
                <a:latin typeface="Times New Roman" pitchFamily="18" charset="0"/>
                <a:cs typeface="Times New Roman" pitchFamily="18" charset="0"/>
              </a:rPr>
              <a:t>antheridium</a:t>
            </a:r>
            <a:r>
              <a:rPr lang="en-US" dirty="0" smtClean="0">
                <a:latin typeface="Times New Roman" pitchFamily="18" charset="0"/>
                <a:cs typeface="Times New Roman" pitchFamily="18" charset="0"/>
              </a:rPr>
              <a:t> varies in different species. </a:t>
            </a:r>
          </a:p>
          <a:p>
            <a:pPr algn="just"/>
            <a:r>
              <a:rPr lang="en-US" dirty="0" smtClean="0">
                <a:latin typeface="Times New Roman" pitchFamily="18" charset="0"/>
                <a:cs typeface="Times New Roman" pitchFamily="18" charset="0"/>
              </a:rPr>
              <a:t>Each </a:t>
            </a:r>
            <a:r>
              <a:rPr lang="en-US" dirty="0" err="1" smtClean="0">
                <a:latin typeface="Times New Roman" pitchFamily="18" charset="0"/>
                <a:cs typeface="Times New Roman" pitchFamily="18" charset="0"/>
              </a:rPr>
              <a:t>androcyte</a:t>
            </a:r>
            <a:r>
              <a:rPr lang="en-US" dirty="0" smtClean="0">
                <a:latin typeface="Times New Roman" pitchFamily="18" charset="0"/>
                <a:cs typeface="Times New Roman" pitchFamily="18" charset="0"/>
              </a:rPr>
              <a:t> later on metamorphosis into a </a:t>
            </a:r>
            <a:r>
              <a:rPr lang="en-US" dirty="0" err="1" smtClean="0">
                <a:latin typeface="Times New Roman" pitchFamily="18" charset="0"/>
                <a:cs typeface="Times New Roman" pitchFamily="18" charset="0"/>
              </a:rPr>
              <a:t>biflagellated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antherozoid</a:t>
            </a:r>
            <a:r>
              <a:rPr lang="en-US" dirty="0" smtClean="0">
                <a:latin typeface="Times New Roman" pitchFamily="18" charset="0"/>
                <a:cs typeface="Times New Roman" pitchFamily="18" charset="0"/>
              </a:rPr>
              <a:t>. Each </a:t>
            </a:r>
            <a:r>
              <a:rPr lang="en-US" dirty="0" err="1" smtClean="0">
                <a:latin typeface="Times New Roman" pitchFamily="18" charset="0"/>
                <a:cs typeface="Times New Roman" pitchFamily="18" charset="0"/>
              </a:rPr>
              <a:t>antherozoid</a:t>
            </a:r>
            <a:r>
              <a:rPr lang="en-US" dirty="0" smtClean="0">
                <a:latin typeface="Times New Roman" pitchFamily="18" charset="0"/>
                <a:cs typeface="Times New Roman" pitchFamily="18" charset="0"/>
              </a:rPr>
              <a:t> is a haploid, </a:t>
            </a:r>
            <a:r>
              <a:rPr lang="en-US" dirty="0" err="1" smtClean="0">
                <a:latin typeface="Times New Roman" pitchFamily="18" charset="0"/>
                <a:cs typeface="Times New Roman" pitchFamily="18" charset="0"/>
              </a:rPr>
              <a:t>uninucleate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fusiform</a:t>
            </a:r>
            <a:r>
              <a:rPr lang="en-US" dirty="0" smtClean="0">
                <a:latin typeface="Times New Roman" pitchFamily="18" charset="0"/>
                <a:cs typeface="Times New Roman" pitchFamily="18" charset="0"/>
              </a:rPr>
              <a:t> structure with broad rounded posterior end and an upper pointed </a:t>
            </a:r>
            <a:r>
              <a:rPr lang="en-US" dirty="0" err="1" smtClean="0">
                <a:latin typeface="Times New Roman" pitchFamily="18" charset="0"/>
                <a:cs typeface="Times New Roman" pitchFamily="18" charset="0"/>
              </a:rPr>
              <a:t>biflagellated</a:t>
            </a:r>
            <a:r>
              <a:rPr lang="en-US" dirty="0" smtClean="0">
                <a:latin typeface="Times New Roman" pitchFamily="18" charset="0"/>
                <a:cs typeface="Times New Roman" pitchFamily="18" charset="0"/>
              </a:rPr>
              <a:t> anterior end The triangular </a:t>
            </a:r>
            <a:r>
              <a:rPr lang="en-US" dirty="0" err="1" smtClean="0">
                <a:latin typeface="Times New Roman" pitchFamily="18" charset="0"/>
                <a:cs typeface="Times New Roman" pitchFamily="18" charset="0"/>
              </a:rPr>
              <a:t>opercular</a:t>
            </a:r>
            <a:r>
              <a:rPr lang="en-US" dirty="0" smtClean="0">
                <a:latin typeface="Times New Roman" pitchFamily="18" charset="0"/>
                <a:cs typeface="Times New Roman" pitchFamily="18" charset="0"/>
              </a:rPr>
              <a:t> cell becomes mucilaginous as a result of which an opening is formed at the apex of </a:t>
            </a:r>
            <a:r>
              <a:rPr lang="en-US" dirty="0" err="1" smtClean="0">
                <a:latin typeface="Times New Roman" pitchFamily="18" charset="0"/>
                <a:cs typeface="Times New Roman" pitchFamily="18" charset="0"/>
              </a:rPr>
              <a:t>antheridium</a:t>
            </a:r>
            <a:r>
              <a:rPr lang="en-US" dirty="0" smtClean="0">
                <a:latin typeface="Times New Roman" pitchFamily="18" charset="0"/>
                <a:cs typeface="Times New Roman" pitchFamily="18" charset="0"/>
              </a:rPr>
              <a:t> through which water enters into it. The </a:t>
            </a:r>
            <a:r>
              <a:rPr lang="en-US" dirty="0" err="1" smtClean="0">
                <a:latin typeface="Times New Roman" pitchFamily="18" charset="0"/>
                <a:cs typeface="Times New Roman" pitchFamily="18" charset="0"/>
              </a:rPr>
              <a:t>antherozoids</a:t>
            </a:r>
            <a:r>
              <a:rPr lang="en-US" dirty="0" smtClean="0">
                <a:latin typeface="Times New Roman" pitchFamily="18" charset="0"/>
                <a:cs typeface="Times New Roman" pitchFamily="18" charset="0"/>
              </a:rPr>
              <a:t> absorb water and swell up as a result of which a pressure is created on the wall of </a:t>
            </a:r>
            <a:r>
              <a:rPr lang="en-US" dirty="0" err="1" smtClean="0">
                <a:latin typeface="Times New Roman" pitchFamily="18" charset="0"/>
                <a:cs typeface="Times New Roman" pitchFamily="18" charset="0"/>
              </a:rPr>
              <a:t>antheridium</a:t>
            </a:r>
            <a:r>
              <a:rPr lang="en-US" dirty="0" smtClean="0">
                <a:latin typeface="Times New Roman" pitchFamily="18" charset="0"/>
                <a:cs typeface="Times New Roman" pitchFamily="18" charset="0"/>
              </a:rPr>
              <a:t> which finally ruptures and the </a:t>
            </a:r>
            <a:r>
              <a:rPr lang="en-US" dirty="0" err="1" smtClean="0">
                <a:latin typeface="Times New Roman" pitchFamily="18" charset="0"/>
                <a:cs typeface="Times New Roman" pitchFamily="18" charset="0"/>
              </a:rPr>
              <a:t>antherozoids</a:t>
            </a:r>
            <a:r>
              <a:rPr lang="en-US" dirty="0" smtClean="0">
                <a:latin typeface="Times New Roman" pitchFamily="18" charset="0"/>
                <a:cs typeface="Times New Roman" pitchFamily="18" charset="0"/>
              </a:rPr>
              <a:t> are liberated. </a:t>
            </a:r>
            <a:endParaRPr lang="en-US" dirty="0">
              <a:latin typeface="Times New Roman" pitchFamily="18" charset="0"/>
              <a:cs typeface="Times New Roman"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http://cdn.biologydiscussion.com/wp-content/uploads/2016/09/clip_image024-2.jpg"/>
          <p:cNvPicPr>
            <a:picLocks noChangeAspect="1" noChangeArrowheads="1"/>
          </p:cNvPicPr>
          <p:nvPr/>
        </p:nvPicPr>
        <p:blipFill>
          <a:blip r:embed="rId2"/>
          <a:srcRect/>
          <a:stretch>
            <a:fillRect/>
          </a:stretch>
        </p:blipFill>
        <p:spPr bwMode="auto">
          <a:xfrm>
            <a:off x="2133600" y="533400"/>
            <a:ext cx="5562600" cy="5701037"/>
          </a:xfrm>
          <a:prstGeom prst="rect">
            <a:avLst/>
          </a:prstGeom>
          <a:noFill/>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0"/>
            <a:ext cx="7696200" cy="6863417"/>
          </a:xfrm>
          <a:prstGeom prst="rect">
            <a:avLst/>
          </a:prstGeom>
        </p:spPr>
        <p:txBody>
          <a:bodyPr wrap="square">
            <a:spAutoFit/>
          </a:bodyPr>
          <a:lstStyle/>
          <a:p>
            <a:pPr algn="just"/>
            <a:endParaRPr lang="en-US" sz="2000" b="1"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Development of </a:t>
            </a:r>
            <a:r>
              <a:rPr lang="en-US" sz="2000" b="1" dirty="0" err="1" smtClean="0">
                <a:latin typeface="Times New Roman" pitchFamily="18" charset="0"/>
                <a:cs typeface="Times New Roman" pitchFamily="18" charset="0"/>
              </a:rPr>
              <a:t>archegonium</a:t>
            </a:r>
            <a:r>
              <a:rPr lang="en-US" sz="20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Just like </a:t>
            </a:r>
            <a:r>
              <a:rPr lang="en-US" sz="2000" dirty="0" err="1" smtClean="0">
                <a:latin typeface="Times New Roman" pitchFamily="18" charset="0"/>
                <a:cs typeface="Times New Roman" pitchFamily="18" charset="0"/>
              </a:rPr>
              <a:t>antheridium</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archegonium</a:t>
            </a:r>
            <a:r>
              <a:rPr lang="en-US" sz="2000" dirty="0" smtClean="0">
                <a:latin typeface="Times New Roman" pitchFamily="18" charset="0"/>
                <a:cs typeface="Times New Roman" pitchFamily="18" charset="0"/>
              </a:rPr>
              <a:t> also arises from a single superficial cell called </a:t>
            </a:r>
            <a:r>
              <a:rPr lang="en-US" sz="2000" dirty="0" err="1" smtClean="0">
                <a:latin typeface="Times New Roman" pitchFamily="18" charset="0"/>
                <a:cs typeface="Times New Roman" pitchFamily="18" charset="0"/>
              </a:rPr>
              <a:t>archegonial</a:t>
            </a:r>
            <a:r>
              <a:rPr lang="en-US" sz="2000" dirty="0" smtClean="0">
                <a:latin typeface="Times New Roman" pitchFamily="18" charset="0"/>
                <a:cs typeface="Times New Roman" pitchFamily="18" charset="0"/>
              </a:rPr>
              <a:t> initial, situated just away from the </a:t>
            </a:r>
            <a:r>
              <a:rPr lang="en-US" sz="2000" dirty="0" err="1" smtClean="0">
                <a:latin typeface="Times New Roman" pitchFamily="18" charset="0"/>
                <a:cs typeface="Times New Roman" pitchFamily="18" charset="0"/>
              </a:rPr>
              <a:t>meristematic</a:t>
            </a:r>
            <a:r>
              <a:rPr lang="en-US" sz="2000" dirty="0" smtClean="0">
                <a:latin typeface="Times New Roman" pitchFamily="18" charset="0"/>
                <a:cs typeface="Times New Roman" pitchFamily="18" charset="0"/>
              </a:rPr>
              <a:t> cells at the apex. The </a:t>
            </a:r>
            <a:r>
              <a:rPr lang="en-US" sz="2000" dirty="0" err="1" smtClean="0">
                <a:latin typeface="Times New Roman" pitchFamily="18" charset="0"/>
                <a:cs typeface="Times New Roman" pitchFamily="18" charset="0"/>
              </a:rPr>
              <a:t>archegonial</a:t>
            </a:r>
            <a:r>
              <a:rPr lang="en-US" sz="2000" dirty="0" smtClean="0">
                <a:latin typeface="Times New Roman" pitchFamily="18" charset="0"/>
                <a:cs typeface="Times New Roman" pitchFamily="18" charset="0"/>
              </a:rPr>
              <a:t> initial divides by </a:t>
            </a:r>
            <a:r>
              <a:rPr lang="en-US" sz="2000" dirty="0" err="1" smtClean="0">
                <a:latin typeface="Times New Roman" pitchFamily="18" charset="0"/>
                <a:cs typeface="Times New Roman" pitchFamily="18" charset="0"/>
              </a:rPr>
              <a:t>periclinal</a:t>
            </a:r>
            <a:r>
              <a:rPr lang="en-US" sz="2000" dirty="0" smtClean="0">
                <a:latin typeface="Times New Roman" pitchFamily="18" charset="0"/>
                <a:cs typeface="Times New Roman" pitchFamily="18" charset="0"/>
              </a:rPr>
              <a:t> division into an upper primary cover cell and lower basal central cell.</a:t>
            </a:r>
          </a:p>
          <a:p>
            <a:pPr algn="just"/>
            <a:r>
              <a:rPr lang="en-US" sz="2000" dirty="0" smtClean="0">
                <a:latin typeface="Times New Roman" pitchFamily="18" charset="0"/>
                <a:cs typeface="Times New Roman" pitchFamily="18" charset="0"/>
              </a:rPr>
              <a:t>The primary cover cell later on divides vertically by two successive divisions at right angle to each other forming four neck initials which later on by transverse divisions form a 3-4 cells high neck. Each tier of the neck consists of 4 cells. </a:t>
            </a:r>
          </a:p>
          <a:p>
            <a:pPr algn="just"/>
            <a:r>
              <a:rPr lang="en-US" sz="2000" dirty="0" smtClean="0">
                <a:latin typeface="Times New Roman" pitchFamily="18" charset="0"/>
                <a:cs typeface="Times New Roman" pitchFamily="18" charset="0"/>
              </a:rPr>
              <a:t>The central cell divides transversely forming an, upper primary canal cell and a lower primary ventral cell. The primary canal cell by successive transverse divisions produces a variable number of neck canal cells (usually one in L. </a:t>
            </a:r>
            <a:r>
              <a:rPr lang="en-US" sz="2000" dirty="0" err="1" smtClean="0">
                <a:latin typeface="Times New Roman" pitchFamily="18" charset="0"/>
                <a:cs typeface="Times New Roman" pitchFamily="18" charset="0"/>
              </a:rPr>
              <a:t>cernuum</a:t>
            </a:r>
            <a:r>
              <a:rPr lang="en-US" sz="2000" dirty="0" smtClean="0">
                <a:latin typeface="Times New Roman" pitchFamily="18" charset="0"/>
                <a:cs typeface="Times New Roman" pitchFamily="18" charset="0"/>
              </a:rPr>
              <a:t>, seven in, L. </a:t>
            </a:r>
            <a:r>
              <a:rPr lang="en-US" sz="2000" dirty="0" err="1" smtClean="0">
                <a:latin typeface="Times New Roman" pitchFamily="18" charset="0"/>
                <a:cs typeface="Times New Roman" pitchFamily="18" charset="0"/>
              </a:rPr>
              <a:t>selago</a:t>
            </a:r>
            <a:r>
              <a:rPr lang="en-US" sz="2000" dirty="0" smtClean="0">
                <a:latin typeface="Times New Roman" pitchFamily="18" charset="0"/>
                <a:cs typeface="Times New Roman" pitchFamily="18" charset="0"/>
              </a:rPr>
              <a:t> and 14-16 in L. </a:t>
            </a:r>
            <a:r>
              <a:rPr lang="en-US" sz="2000" dirty="0" err="1" smtClean="0">
                <a:latin typeface="Times New Roman" pitchFamily="18" charset="0"/>
                <a:cs typeface="Times New Roman" pitchFamily="18" charset="0"/>
              </a:rPr>
              <a:t>complanatum</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The primary ventral cell may directly behave as an egg or may divide transversely to form an upper ventral canal cell and a lower egg. The egg is somewhat broader then the rest part of </a:t>
            </a:r>
            <a:r>
              <a:rPr lang="en-US" sz="2000" dirty="0" err="1" smtClean="0">
                <a:latin typeface="Times New Roman" pitchFamily="18" charset="0"/>
                <a:cs typeface="Times New Roman" pitchFamily="18" charset="0"/>
              </a:rPr>
              <a:t>archegonium</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archegonial</a:t>
            </a:r>
            <a:r>
              <a:rPr lang="en-US" sz="2000" dirty="0" smtClean="0">
                <a:latin typeface="Times New Roman" pitchFamily="18" charset="0"/>
                <a:cs typeface="Times New Roman" pitchFamily="18" charset="0"/>
              </a:rPr>
              <a:t> jacket is absent. The </a:t>
            </a:r>
            <a:r>
              <a:rPr lang="en-US" sz="2000" dirty="0" err="1" smtClean="0">
                <a:latin typeface="Times New Roman" pitchFamily="18" charset="0"/>
                <a:cs typeface="Times New Roman" pitchFamily="18" charset="0"/>
              </a:rPr>
              <a:t>archegonium</a:t>
            </a:r>
            <a:r>
              <a:rPr lang="en-US" sz="2000" dirty="0" smtClean="0">
                <a:latin typeface="Times New Roman" pitchFamily="18" charset="0"/>
                <a:cs typeface="Times New Roman" pitchFamily="18" charset="0"/>
              </a:rPr>
              <a:t> is a sunken flask shaped structure with neck projecting out of the </a:t>
            </a:r>
            <a:r>
              <a:rPr lang="en-US" sz="2000" dirty="0" err="1" smtClean="0">
                <a:latin typeface="Times New Roman" pitchFamily="18" charset="0"/>
                <a:cs typeface="Times New Roman" pitchFamily="18" charset="0"/>
              </a:rPr>
              <a:t>prothallus</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81000"/>
            <a:ext cx="8153400" cy="5509200"/>
          </a:xfrm>
          <a:prstGeom prst="rect">
            <a:avLst/>
          </a:prstGeom>
        </p:spPr>
        <p:txBody>
          <a:bodyPr wrap="square">
            <a:spAutoFit/>
          </a:bodyPr>
          <a:lstStyle/>
          <a:p>
            <a:pPr algn="just"/>
            <a:endParaRPr lang="en-US" sz="2200" b="1" dirty="0" smtClean="0">
              <a:latin typeface="Times New Roman" pitchFamily="18" charset="0"/>
              <a:cs typeface="Times New Roman" pitchFamily="18" charset="0"/>
            </a:endParaRPr>
          </a:p>
          <a:p>
            <a:pPr algn="just"/>
            <a:r>
              <a:rPr lang="en-US" sz="2200" b="1" dirty="0" smtClean="0">
                <a:latin typeface="Times New Roman" pitchFamily="18" charset="0"/>
                <a:cs typeface="Times New Roman" pitchFamily="18" charset="0"/>
              </a:rPr>
              <a:t>Fertilization:</a:t>
            </a:r>
            <a:r>
              <a:rPr lang="en-US" sz="2200" dirty="0" smtClean="0">
                <a:latin typeface="Times New Roman" pitchFamily="18" charset="0"/>
                <a:cs typeface="Times New Roman" pitchFamily="18" charset="0"/>
              </a:rPr>
              <a:t> </a:t>
            </a:r>
          </a:p>
          <a:p>
            <a:pPr algn="just"/>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At the time of fertilization the neck canal cells and the ventral canal cell </a:t>
            </a:r>
            <a:r>
              <a:rPr lang="en-US" sz="2200" dirty="0" err="1" smtClean="0">
                <a:latin typeface="Times New Roman" pitchFamily="18" charset="0"/>
                <a:cs typeface="Times New Roman" pitchFamily="18" charset="0"/>
              </a:rPr>
              <a:t>disorganise</a:t>
            </a:r>
            <a:r>
              <a:rPr lang="en-US" sz="2200" dirty="0" smtClean="0">
                <a:latin typeface="Times New Roman" pitchFamily="18" charset="0"/>
                <a:cs typeface="Times New Roman" pitchFamily="18" charset="0"/>
              </a:rPr>
              <a:t> and the cells of the upper-most tier of neck slightly separate apart forming a passage </a:t>
            </a:r>
            <a:r>
              <a:rPr lang="en-US" sz="2200" dirty="0" err="1" smtClean="0">
                <a:latin typeface="Times New Roman" pitchFamily="18" charset="0"/>
                <a:cs typeface="Times New Roman" pitchFamily="18" charset="0"/>
              </a:rPr>
              <a:t>upto</a:t>
            </a:r>
            <a:r>
              <a:rPr lang="en-US" sz="2200" dirty="0" smtClean="0">
                <a:latin typeface="Times New Roman" pitchFamily="18" charset="0"/>
                <a:cs typeface="Times New Roman" pitchFamily="18" charset="0"/>
              </a:rPr>
              <a:t> the egg. Fertilization is brought about in the presence of water. </a:t>
            </a:r>
          </a:p>
          <a:p>
            <a:pPr algn="just"/>
            <a:r>
              <a:rPr lang="en-US" sz="2200" dirty="0" smtClean="0">
                <a:latin typeface="Times New Roman" pitchFamily="18" charset="0"/>
                <a:cs typeface="Times New Roman" pitchFamily="18" charset="0"/>
              </a:rPr>
              <a:t>The biflagellate </a:t>
            </a:r>
            <a:r>
              <a:rPr lang="en-US" sz="2200" dirty="0" err="1" smtClean="0">
                <a:latin typeface="Times New Roman" pitchFamily="18" charset="0"/>
                <a:cs typeface="Times New Roman" pitchFamily="18" charset="0"/>
              </a:rPr>
              <a:t>antherozoids</a:t>
            </a:r>
            <a:r>
              <a:rPr lang="en-US" sz="2200" dirty="0" smtClean="0">
                <a:latin typeface="Times New Roman" pitchFamily="18" charset="0"/>
                <a:cs typeface="Times New Roman" pitchFamily="18" charset="0"/>
              </a:rPr>
              <a:t> reach the </a:t>
            </a:r>
            <a:r>
              <a:rPr lang="en-US" sz="2200" dirty="0" err="1" smtClean="0">
                <a:latin typeface="Times New Roman" pitchFamily="18" charset="0"/>
                <a:cs typeface="Times New Roman" pitchFamily="18" charset="0"/>
              </a:rPr>
              <a:t>archegonium</a:t>
            </a:r>
            <a:r>
              <a:rPr lang="en-US" sz="2200" dirty="0" smtClean="0">
                <a:latin typeface="Times New Roman" pitchFamily="18" charset="0"/>
                <a:cs typeface="Times New Roman" pitchFamily="18" charset="0"/>
              </a:rPr>
              <a:t> by swimming in water on the surface of </a:t>
            </a:r>
            <a:r>
              <a:rPr lang="en-US" sz="2200" dirty="0" err="1" smtClean="0">
                <a:latin typeface="Times New Roman" pitchFamily="18" charset="0"/>
                <a:cs typeface="Times New Roman" pitchFamily="18" charset="0"/>
              </a:rPr>
              <a:t>prothallus</a:t>
            </a:r>
            <a:r>
              <a:rPr lang="en-US" sz="2200" dirty="0" smtClean="0">
                <a:latin typeface="Times New Roman" pitchFamily="18" charset="0"/>
                <a:cs typeface="Times New Roman" pitchFamily="18" charset="0"/>
              </a:rPr>
              <a:t>. The </a:t>
            </a:r>
            <a:r>
              <a:rPr lang="en-US" sz="2200" dirty="0" err="1" smtClean="0">
                <a:latin typeface="Times New Roman" pitchFamily="18" charset="0"/>
                <a:cs typeface="Times New Roman" pitchFamily="18" charset="0"/>
              </a:rPr>
              <a:t>antherozoids</a:t>
            </a:r>
            <a:r>
              <a:rPr lang="en-US" sz="2200" dirty="0" smtClean="0">
                <a:latin typeface="Times New Roman" pitchFamily="18" charset="0"/>
                <a:cs typeface="Times New Roman" pitchFamily="18" charset="0"/>
              </a:rPr>
              <a:t> are perhaps attracted towards the neck of </a:t>
            </a:r>
            <a:r>
              <a:rPr lang="en-US" sz="2200" dirty="0" err="1" smtClean="0">
                <a:latin typeface="Times New Roman" pitchFamily="18" charset="0"/>
                <a:cs typeface="Times New Roman" pitchFamily="18" charset="0"/>
              </a:rPr>
              <a:t>archegonium</a:t>
            </a:r>
            <a:r>
              <a:rPr lang="en-US" sz="2200" dirty="0" smtClean="0">
                <a:latin typeface="Times New Roman" pitchFamily="18" charset="0"/>
                <a:cs typeface="Times New Roman" pitchFamily="18" charset="0"/>
              </a:rPr>
              <a:t> by a </a:t>
            </a:r>
            <a:r>
              <a:rPr lang="en-US" sz="2200" dirty="0" err="1" smtClean="0">
                <a:latin typeface="Times New Roman" pitchFamily="18" charset="0"/>
                <a:cs typeface="Times New Roman" pitchFamily="18" charset="0"/>
              </a:rPr>
              <a:t>chemotactic</a:t>
            </a:r>
            <a:r>
              <a:rPr lang="en-US" sz="2200" dirty="0" smtClean="0">
                <a:latin typeface="Times New Roman" pitchFamily="18" charset="0"/>
                <a:cs typeface="Times New Roman" pitchFamily="18" charset="0"/>
              </a:rPr>
              <a:t> movement. They enter the </a:t>
            </a:r>
            <a:r>
              <a:rPr lang="en-US" sz="2200" dirty="0" err="1" smtClean="0">
                <a:latin typeface="Times New Roman" pitchFamily="18" charset="0"/>
                <a:cs typeface="Times New Roman" pitchFamily="18" charset="0"/>
              </a:rPr>
              <a:t>archegonium</a:t>
            </a:r>
            <a:r>
              <a:rPr lang="en-US" sz="2200" dirty="0" smtClean="0">
                <a:latin typeface="Times New Roman" pitchFamily="18" charset="0"/>
                <a:cs typeface="Times New Roman" pitchFamily="18" charset="0"/>
              </a:rPr>
              <a:t> through neck and reach the egg. </a:t>
            </a:r>
          </a:p>
          <a:p>
            <a:pPr algn="just"/>
            <a:r>
              <a:rPr lang="en-US" sz="2200" dirty="0" smtClean="0">
                <a:latin typeface="Times New Roman" pitchFamily="18" charset="0"/>
                <a:cs typeface="Times New Roman" pitchFamily="18" charset="0"/>
              </a:rPr>
              <a:t>Only the nucleus of one </a:t>
            </a:r>
            <a:r>
              <a:rPr lang="en-US" sz="2200" dirty="0" err="1" smtClean="0">
                <a:latin typeface="Times New Roman" pitchFamily="18" charset="0"/>
                <a:cs typeface="Times New Roman" pitchFamily="18" charset="0"/>
              </a:rPr>
              <a:t>antherozoid</a:t>
            </a:r>
            <a:r>
              <a:rPr lang="en-US" sz="2200" dirty="0" smtClean="0">
                <a:latin typeface="Times New Roman" pitchFamily="18" charset="0"/>
                <a:cs typeface="Times New Roman" pitchFamily="18" charset="0"/>
              </a:rPr>
              <a:t> fuses with the egg nucleus thus forming a diploid structure-known as </a:t>
            </a:r>
            <a:r>
              <a:rPr lang="en-US" sz="2200" dirty="0" err="1" smtClean="0">
                <a:latin typeface="Times New Roman" pitchFamily="18" charset="0"/>
                <a:cs typeface="Times New Roman" pitchFamily="18" charset="0"/>
              </a:rPr>
              <a:t>oospore</a:t>
            </a:r>
            <a:r>
              <a:rPr lang="en-US" sz="2200" dirty="0" smtClean="0">
                <a:latin typeface="Times New Roman" pitchFamily="18" charset="0"/>
                <a:cs typeface="Times New Roman" pitchFamily="18" charset="0"/>
              </a:rPr>
              <a:t> (2x). The act of fertilization ends the </a:t>
            </a:r>
            <a:r>
              <a:rPr lang="en-US" sz="2200" dirty="0" err="1" smtClean="0">
                <a:latin typeface="Times New Roman" pitchFamily="18" charset="0"/>
                <a:cs typeface="Times New Roman" pitchFamily="18" charset="0"/>
              </a:rPr>
              <a:t>gametophytic</a:t>
            </a:r>
            <a:r>
              <a:rPr lang="en-US" sz="2200" dirty="0" smtClean="0">
                <a:latin typeface="Times New Roman" pitchFamily="18" charset="0"/>
                <a:cs typeface="Times New Roman" pitchFamily="18" charset="0"/>
              </a:rPr>
              <a:t> generation and the initial stage of </a:t>
            </a:r>
            <a:r>
              <a:rPr lang="en-US" sz="2200" dirty="0" err="1" smtClean="0">
                <a:latin typeface="Times New Roman" pitchFamily="18" charset="0"/>
                <a:cs typeface="Times New Roman" pitchFamily="18" charset="0"/>
              </a:rPr>
              <a:t>sporophytic</a:t>
            </a:r>
            <a:r>
              <a:rPr lang="en-US" sz="2200" dirty="0" smtClean="0">
                <a:latin typeface="Times New Roman" pitchFamily="18" charset="0"/>
                <a:cs typeface="Times New Roman" pitchFamily="18" charset="0"/>
              </a:rPr>
              <a:t> generation is formed. </a:t>
            </a:r>
            <a:endParaRPr lang="en-US" sz="2200" dirty="0">
              <a:latin typeface="Times New Roman" pitchFamily="18" charset="0"/>
              <a:cs typeface="Times New Roman" pitchFamily="18"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dn.biologydiscussion.com/wp-content/uploads/2016/09/clip_image026-4.jpg"/>
          <p:cNvPicPr>
            <a:picLocks noGrp="1" noChangeAspect="1" noChangeArrowheads="1"/>
          </p:cNvPicPr>
          <p:nvPr>
            <p:ph idx="1"/>
          </p:nvPr>
        </p:nvPicPr>
        <p:blipFill>
          <a:blip r:embed="rId2"/>
          <a:srcRect/>
          <a:stretch>
            <a:fillRect/>
          </a:stretch>
        </p:blipFill>
        <p:spPr bwMode="auto">
          <a:xfrm>
            <a:off x="1143000" y="304800"/>
            <a:ext cx="7696200" cy="5919787"/>
          </a:xfrm>
          <a:prstGeom prst="rect">
            <a:avLst/>
          </a:prstGeom>
          <a:noFill/>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52400"/>
            <a:ext cx="7848600" cy="6555641"/>
          </a:xfrm>
          <a:prstGeom prst="rect">
            <a:avLst/>
          </a:prstGeom>
        </p:spPr>
        <p:txBody>
          <a:bodyPr wrap="square">
            <a:spAutoFit/>
          </a:bodyPr>
          <a:lstStyle/>
          <a:p>
            <a:pPr algn="just"/>
            <a:r>
              <a:rPr lang="en-US" sz="2000" b="1" dirty="0" smtClean="0">
                <a:latin typeface="Times New Roman" pitchFamily="18" charset="0"/>
                <a:cs typeface="Times New Roman" pitchFamily="18" charset="0"/>
              </a:rPr>
              <a:t>Economic Importance of </a:t>
            </a:r>
            <a:r>
              <a:rPr lang="en-US" sz="2000" b="1" dirty="0" err="1" smtClean="0">
                <a:latin typeface="Times New Roman" pitchFamily="18" charset="0"/>
                <a:cs typeface="Times New Roman" pitchFamily="18" charset="0"/>
              </a:rPr>
              <a:t>Lycopodium</a:t>
            </a:r>
            <a:r>
              <a:rPr lang="en-US" sz="2000" b="1"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Different species of </a:t>
            </a:r>
            <a:r>
              <a:rPr lang="en-US" sz="2000" dirty="0" err="1" smtClean="0">
                <a:latin typeface="Times New Roman" pitchFamily="18" charset="0"/>
                <a:cs typeface="Times New Roman" pitchFamily="18" charset="0"/>
              </a:rPr>
              <a:t>Lycopodium</a:t>
            </a:r>
            <a:r>
              <a:rPr lang="en-US" sz="2000" dirty="0" smtClean="0">
                <a:latin typeface="Times New Roman" pitchFamily="18" charset="0"/>
                <a:cs typeface="Times New Roman" pitchFamily="18" charset="0"/>
              </a:rPr>
              <a:t> are differently important as for example, some species of </a:t>
            </a:r>
            <a:r>
              <a:rPr lang="en-US" sz="2000" dirty="0" err="1" smtClean="0">
                <a:latin typeface="Times New Roman" pitchFamily="18" charset="0"/>
                <a:cs typeface="Times New Roman" pitchFamily="18" charset="0"/>
              </a:rPr>
              <a:t>Lycopodium</a:t>
            </a:r>
            <a:r>
              <a:rPr lang="en-US" sz="2000" dirty="0" smtClean="0">
                <a:latin typeface="Times New Roman" pitchFamily="18" charset="0"/>
                <a:cs typeface="Times New Roman" pitchFamily="18" charset="0"/>
              </a:rPr>
              <a:t> (L. </a:t>
            </a:r>
            <a:r>
              <a:rPr lang="en-US" sz="2000" dirty="0" err="1" smtClean="0">
                <a:latin typeface="Times New Roman" pitchFamily="18" charset="0"/>
                <a:cs typeface="Times New Roman" pitchFamily="18" charset="0"/>
              </a:rPr>
              <a:t>obscurum</a:t>
            </a:r>
            <a:r>
              <a:rPr lang="en-US" sz="2000" dirty="0" smtClean="0">
                <a:latin typeface="Times New Roman" pitchFamily="18" charset="0"/>
                <a:cs typeface="Times New Roman" pitchFamily="18" charset="0"/>
              </a:rPr>
              <a:t>) are used in making Christmas wreaths. L. </a:t>
            </a:r>
            <a:r>
              <a:rPr lang="en-US" sz="2000" dirty="0" err="1" smtClean="0">
                <a:latin typeface="Times New Roman" pitchFamily="18" charset="0"/>
                <a:cs typeface="Times New Roman" pitchFamily="18" charset="0"/>
              </a:rPr>
              <a:t>volubile</a:t>
            </a:r>
            <a:r>
              <a:rPr lang="en-US" sz="2000" dirty="0" smtClean="0">
                <a:latin typeface="Times New Roman" pitchFamily="18" charset="0"/>
                <a:cs typeface="Times New Roman" pitchFamily="18" charset="0"/>
              </a:rPr>
              <a:t> is used for table decoration. </a:t>
            </a:r>
          </a:p>
          <a:p>
            <a:pPr algn="just"/>
            <a:r>
              <a:rPr lang="en-US" sz="2000" dirty="0" smtClean="0">
                <a:latin typeface="Times New Roman" pitchFamily="18" charset="0"/>
                <a:cs typeface="Times New Roman" pitchFamily="18" charset="0"/>
              </a:rPr>
              <a:t>Extract from the plant of </a:t>
            </a:r>
            <a:r>
              <a:rPr lang="en-US" sz="2000" dirty="0" err="1" smtClean="0">
                <a:latin typeface="Times New Roman" pitchFamily="18" charset="0"/>
                <a:cs typeface="Times New Roman" pitchFamily="18" charset="0"/>
              </a:rPr>
              <a:t>Lycopodium</a:t>
            </a:r>
            <a:r>
              <a:rPr lang="en-US" sz="2000" dirty="0" smtClean="0">
                <a:latin typeface="Times New Roman" pitchFamily="18" charset="0"/>
                <a:cs typeface="Times New Roman" pitchFamily="18" charset="0"/>
              </a:rPr>
              <a:t> was used as kidney stimulant in the old times. The spores of </a:t>
            </a:r>
            <a:r>
              <a:rPr lang="en-US" sz="2000" dirty="0" err="1" smtClean="0">
                <a:latin typeface="Times New Roman" pitchFamily="18" charset="0"/>
                <a:cs typeface="Times New Roman" pitchFamily="18" charset="0"/>
              </a:rPr>
              <a:t>Lycopodium</a:t>
            </a:r>
            <a:r>
              <a:rPr lang="en-US" sz="2000" dirty="0" smtClean="0">
                <a:latin typeface="Times New Roman" pitchFamily="18" charset="0"/>
                <a:cs typeface="Times New Roman" pitchFamily="18" charset="0"/>
              </a:rPr>
              <a:t> are highly inflammable and have been used to produce stage lighting, for the theatres. The spores of L. </a:t>
            </a:r>
            <a:r>
              <a:rPr lang="en-US" sz="2000" dirty="0" err="1" smtClean="0">
                <a:latin typeface="Times New Roman" pitchFamily="18" charset="0"/>
                <a:cs typeface="Times New Roman" pitchFamily="18" charset="0"/>
              </a:rPr>
              <a:t>clavatum</a:t>
            </a:r>
            <a:r>
              <a:rPr lang="en-US" sz="2000" dirty="0" smtClean="0">
                <a:latin typeface="Times New Roman" pitchFamily="18" charset="0"/>
                <a:cs typeface="Times New Roman" pitchFamily="18" charset="0"/>
              </a:rPr>
              <a:t> etc. are used in pharmacy as water repellent protective dusting powder for tender skin etc. </a:t>
            </a:r>
          </a:p>
          <a:p>
            <a:pPr algn="just"/>
            <a:r>
              <a:rPr lang="en-US" sz="2000" b="1" dirty="0" smtClean="0">
                <a:latin typeface="Times New Roman" pitchFamily="18" charset="0"/>
                <a:cs typeface="Times New Roman" pitchFamily="18" charset="0"/>
              </a:rPr>
              <a:t>Life Cycle Patterns in </a:t>
            </a:r>
            <a:r>
              <a:rPr lang="en-US" sz="2000" b="1" dirty="0" err="1" smtClean="0">
                <a:latin typeface="Times New Roman" pitchFamily="18" charset="0"/>
                <a:cs typeface="Times New Roman" pitchFamily="18" charset="0"/>
              </a:rPr>
              <a:t>Lycopodium</a:t>
            </a:r>
            <a:r>
              <a:rPr lang="en-US" sz="2000" b="1" dirty="0" smtClean="0">
                <a:latin typeface="Times New Roman" pitchFamily="18" charset="0"/>
                <a:cs typeface="Times New Roman" pitchFamily="18" charset="0"/>
              </a:rPr>
              <a:t>:</a:t>
            </a:r>
          </a:p>
          <a:p>
            <a:pPr algn="just"/>
            <a:r>
              <a:rPr lang="en-US" sz="2000" dirty="0" err="1" smtClean="0">
                <a:latin typeface="Times New Roman" pitchFamily="18" charset="0"/>
                <a:cs typeface="Times New Roman" pitchFamily="18" charset="0"/>
              </a:rPr>
              <a:t>Lycopodium</a:t>
            </a:r>
            <a:r>
              <a:rPr lang="en-US" sz="2000" dirty="0" smtClean="0">
                <a:latin typeface="Times New Roman" pitchFamily="18" charset="0"/>
                <a:cs typeface="Times New Roman" pitchFamily="18" charset="0"/>
              </a:rPr>
              <a:t> is a </a:t>
            </a:r>
            <a:r>
              <a:rPr lang="en-US" sz="2000" dirty="0" err="1" smtClean="0">
                <a:latin typeface="Times New Roman" pitchFamily="18" charset="0"/>
                <a:cs typeface="Times New Roman" pitchFamily="18" charset="0"/>
              </a:rPr>
              <a:t>sporophyte</a:t>
            </a:r>
            <a:r>
              <a:rPr lang="en-US" sz="2000" dirty="0" smtClean="0">
                <a:latin typeface="Times New Roman" pitchFamily="18" charset="0"/>
                <a:cs typeface="Times New Roman" pitchFamily="18" charset="0"/>
              </a:rPr>
              <a:t> (2x) with distinct </a:t>
            </a:r>
            <a:r>
              <a:rPr lang="en-US" sz="2000" dirty="0" err="1" smtClean="0">
                <a:latin typeface="Times New Roman" pitchFamily="18" charset="0"/>
                <a:cs typeface="Times New Roman" pitchFamily="18" charset="0"/>
              </a:rPr>
              <a:t>sporophytic</a:t>
            </a:r>
            <a:r>
              <a:rPr lang="en-US" sz="2000" dirty="0" smtClean="0">
                <a:latin typeface="Times New Roman" pitchFamily="18" charset="0"/>
                <a:cs typeface="Times New Roman" pitchFamily="18" charset="0"/>
              </a:rPr>
              <a:t> (2x) and </a:t>
            </a:r>
            <a:r>
              <a:rPr lang="en-US" sz="2000" dirty="0" err="1" smtClean="0">
                <a:latin typeface="Times New Roman" pitchFamily="18" charset="0"/>
                <a:cs typeface="Times New Roman" pitchFamily="18" charset="0"/>
              </a:rPr>
              <a:t>gametophytic</a:t>
            </a:r>
            <a:r>
              <a:rPr lang="en-US" sz="2000" dirty="0" smtClean="0">
                <a:latin typeface="Times New Roman" pitchFamily="18" charset="0"/>
                <a:cs typeface="Times New Roman" pitchFamily="18" charset="0"/>
              </a:rPr>
              <a:t> (x) generations which alternate with each other. The plant is </a:t>
            </a:r>
            <a:r>
              <a:rPr lang="en-US" sz="2000" dirty="0" err="1" smtClean="0">
                <a:latin typeface="Times New Roman" pitchFamily="18" charset="0"/>
                <a:cs typeface="Times New Roman" pitchFamily="18" charset="0"/>
              </a:rPr>
              <a:t>homosporous</a:t>
            </a:r>
            <a:r>
              <a:rPr lang="en-US" sz="2000" dirty="0" smtClean="0">
                <a:latin typeface="Times New Roman" pitchFamily="18" charset="0"/>
                <a:cs typeface="Times New Roman" pitchFamily="18" charset="0"/>
              </a:rPr>
              <a:t> i.e., reproduces by producing only one type of spores. The spore on germination produces gametophyte (x) which, in turn, produces both </a:t>
            </a:r>
            <a:r>
              <a:rPr lang="en-US" sz="2000" dirty="0" err="1" smtClean="0">
                <a:latin typeface="Times New Roman" pitchFamily="18" charset="0"/>
                <a:cs typeface="Times New Roman" pitchFamily="18" charset="0"/>
              </a:rPr>
              <a:t>antherozoids</a:t>
            </a:r>
            <a:r>
              <a:rPr lang="en-US" sz="2000" dirty="0" smtClean="0">
                <a:latin typeface="Times New Roman" pitchFamily="18" charset="0"/>
                <a:cs typeface="Times New Roman" pitchFamily="18" charset="0"/>
              </a:rPr>
              <a:t> and eggs in antheridia and archegonia respectively. </a:t>
            </a:r>
          </a:p>
          <a:p>
            <a:pPr algn="just"/>
            <a:r>
              <a:rPr lang="en-US" sz="2000" dirty="0" smtClean="0">
                <a:latin typeface="Times New Roman" pitchFamily="18" charset="0"/>
                <a:cs typeface="Times New Roman" pitchFamily="18" charset="0"/>
              </a:rPr>
              <a:t>These reproductive structures later on after fertilization produce zygote (2x) which again on germination gives rise to a </a:t>
            </a:r>
            <a:r>
              <a:rPr lang="en-US" sz="2000" dirty="0" err="1" smtClean="0">
                <a:latin typeface="Times New Roman" pitchFamily="18" charset="0"/>
                <a:cs typeface="Times New Roman" pitchFamily="18" charset="0"/>
              </a:rPr>
              <a:t>sporophytic</a:t>
            </a:r>
            <a:r>
              <a:rPr lang="en-US" sz="2000" dirty="0" smtClean="0">
                <a:latin typeface="Times New Roman" pitchFamily="18" charset="0"/>
                <a:cs typeface="Times New Roman" pitchFamily="18" charset="0"/>
              </a:rPr>
              <a:t> plant (2x). In this way </a:t>
            </a:r>
            <a:r>
              <a:rPr lang="en-US" sz="2000" dirty="0" err="1" smtClean="0">
                <a:latin typeface="Times New Roman" pitchFamily="18" charset="0"/>
                <a:cs typeface="Times New Roman" pitchFamily="18" charset="0"/>
              </a:rPr>
              <a:t>sporophytic</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gametophytic</a:t>
            </a:r>
            <a:r>
              <a:rPr lang="en-US" sz="2000" dirty="0" smtClean="0">
                <a:latin typeface="Times New Roman" pitchFamily="18" charset="0"/>
                <a:cs typeface="Times New Roman" pitchFamily="18" charset="0"/>
              </a:rPr>
              <a:t> generations alternate with each other and it shows a distinct alternation of generation although the </a:t>
            </a:r>
            <a:r>
              <a:rPr lang="en-US" sz="2000" dirty="0" err="1" smtClean="0">
                <a:latin typeface="Times New Roman" pitchFamily="18" charset="0"/>
                <a:cs typeface="Times New Roman" pitchFamily="18" charset="0"/>
              </a:rPr>
              <a:t>sporophytic</a:t>
            </a:r>
            <a:r>
              <a:rPr lang="en-US" sz="2000" dirty="0" smtClean="0">
                <a:latin typeface="Times New Roman" pitchFamily="18" charset="0"/>
                <a:cs typeface="Times New Roman" pitchFamily="18" charset="0"/>
              </a:rPr>
              <a:t> phase is dominant over </a:t>
            </a:r>
            <a:r>
              <a:rPr lang="en-US" sz="2000" dirty="0" err="1" smtClean="0">
                <a:latin typeface="Times New Roman" pitchFamily="18" charset="0"/>
                <a:cs typeface="Times New Roman" pitchFamily="18" charset="0"/>
              </a:rPr>
              <a:t>gametophytic</a:t>
            </a:r>
            <a:r>
              <a:rPr lang="en-US" sz="2000" dirty="0" smtClean="0">
                <a:latin typeface="Times New Roman" pitchFamily="18" charset="0"/>
                <a:cs typeface="Times New Roman" pitchFamily="18" charset="0"/>
              </a:rPr>
              <a:t> phase</a:t>
            </a:r>
          </a:p>
          <a:p>
            <a:pPr algn="just"/>
            <a:endParaRPr lang="en-US" sz="2000" dirty="0">
              <a:latin typeface="Times New Roman" pitchFamily="18" charset="0"/>
              <a:cs typeface="Times New Roman" pitchFamily="18"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biologydiscussion.com/wp-content/uploads/2016/09/clip_image030-4.jpg"/>
          <p:cNvPicPr>
            <a:picLocks noChangeAspect="1" noChangeArrowheads="1"/>
          </p:cNvPicPr>
          <p:nvPr/>
        </p:nvPicPr>
        <p:blipFill>
          <a:blip r:embed="rId2"/>
          <a:srcRect/>
          <a:stretch>
            <a:fillRect/>
          </a:stretch>
        </p:blipFill>
        <p:spPr bwMode="auto">
          <a:xfrm>
            <a:off x="1295400" y="0"/>
            <a:ext cx="6477000" cy="6902496"/>
          </a:xfrm>
          <a:prstGeom prst="rect">
            <a:avLst/>
          </a:prstGeom>
          <a:noFill/>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lycopodium life cycle साठी प्रतिमा परिणाम"/>
          <p:cNvPicPr>
            <a:picLocks noChangeAspect="1" noChangeArrowheads="1"/>
          </p:cNvPicPr>
          <p:nvPr/>
        </p:nvPicPr>
        <p:blipFill>
          <a:blip r:embed="rId2"/>
          <a:srcRect/>
          <a:stretch>
            <a:fillRect/>
          </a:stretch>
        </p:blipFill>
        <p:spPr bwMode="auto">
          <a:xfrm>
            <a:off x="304800" y="304800"/>
            <a:ext cx="8382000" cy="630359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https://upload.wikimedia.org/wikipedia/commons/thumb/3/34/Marchantiales_cf_Conocephalum_20071111.jpg/800px-Marchantiales_cf_Conocephalum_200711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6"/>
          <p:cNvPicPr>
            <a:picLocks noChangeAspect="1" noChangeArrowheads="1"/>
          </p:cNvPicPr>
          <p:nvPr/>
        </p:nvPicPr>
        <p:blipFill>
          <a:blip r:embed="rId2"/>
          <a:srcRect/>
          <a:stretch>
            <a:fillRect/>
          </a:stretch>
        </p:blipFill>
        <p:spPr bwMode="auto">
          <a:xfrm>
            <a:off x="0" y="1"/>
            <a:ext cx="3176575" cy="2286000"/>
          </a:xfrm>
          <a:prstGeom prst="rect">
            <a:avLst/>
          </a:prstGeom>
          <a:noFill/>
          <a:ln w="9525">
            <a:noFill/>
            <a:miter lim="800000"/>
            <a:headEnd/>
            <a:tailEnd/>
          </a:ln>
        </p:spPr>
      </p:pic>
      <p:pic>
        <p:nvPicPr>
          <p:cNvPr id="5" name="Picture 5"/>
          <p:cNvPicPr>
            <a:picLocks noChangeAspect="1" noChangeArrowheads="1"/>
          </p:cNvPicPr>
          <p:nvPr/>
        </p:nvPicPr>
        <p:blipFill>
          <a:blip r:embed="rId3"/>
          <a:srcRect/>
          <a:stretch>
            <a:fillRect/>
          </a:stretch>
        </p:blipFill>
        <p:spPr bwMode="auto">
          <a:xfrm>
            <a:off x="6553200" y="0"/>
            <a:ext cx="2590800" cy="2113280"/>
          </a:xfrm>
          <a:prstGeom prst="rect">
            <a:avLst/>
          </a:prstGeom>
          <a:noFill/>
          <a:ln w="9525">
            <a:noFill/>
            <a:miter lim="800000"/>
            <a:headEnd/>
            <a:tailEnd/>
          </a:ln>
        </p:spPr>
      </p:pic>
      <p:sp>
        <p:nvSpPr>
          <p:cNvPr id="8196" name="AutoShape 4" descr="Marchantiales साठी प्रतिमा परिणाम"/>
          <p:cNvSpPr>
            <a:spLocks noChangeAspect="1" noChangeArrowheads="1"/>
          </p:cNvSpPr>
          <p:nvPr/>
        </p:nvSpPr>
        <p:spPr bwMode="auto">
          <a:xfrm>
            <a:off x="155575" y="-1524000"/>
            <a:ext cx="4762500" cy="3181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4" descr="प्रतिमा परिणाम"/>
          <p:cNvPicPr>
            <a:picLocks noChangeAspect="1" noChangeArrowheads="1"/>
          </p:cNvPicPr>
          <p:nvPr/>
        </p:nvPicPr>
        <p:blipFill>
          <a:blip r:embed="rId4"/>
          <a:srcRect/>
          <a:stretch>
            <a:fillRect/>
          </a:stretch>
        </p:blipFill>
        <p:spPr bwMode="auto">
          <a:xfrm>
            <a:off x="1143000" y="2514599"/>
            <a:ext cx="6934200" cy="4245745"/>
          </a:xfrm>
          <a:prstGeom prst="rect">
            <a:avLst/>
          </a:prstGeom>
          <a:noFill/>
        </p:spPr>
      </p:pic>
      <p:pic>
        <p:nvPicPr>
          <p:cNvPr id="9" name="Picture 12"/>
          <p:cNvPicPr>
            <a:picLocks noChangeAspect="1" noChangeArrowheads="1"/>
          </p:cNvPicPr>
          <p:nvPr/>
        </p:nvPicPr>
        <p:blipFill>
          <a:blip r:embed="rId5"/>
          <a:srcRect/>
          <a:stretch>
            <a:fillRect/>
          </a:stretch>
        </p:blipFill>
        <p:spPr bwMode="auto">
          <a:xfrm>
            <a:off x="3810000" y="0"/>
            <a:ext cx="2362200" cy="25045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0" y="457200"/>
            <a:ext cx="1269899" cy="369332"/>
          </a:xfrm>
          <a:prstGeom prst="rect">
            <a:avLst/>
          </a:prstGeom>
        </p:spPr>
        <p:txBody>
          <a:bodyPr wrap="none">
            <a:spAutoFit/>
          </a:bodyPr>
          <a:lstStyle/>
          <a:p>
            <a:r>
              <a:rPr lang="en-US" b="1" i="1" dirty="0" err="1" smtClean="0">
                <a:solidFill>
                  <a:srgbClr val="FF0000"/>
                </a:solidFill>
              </a:rPr>
              <a:t>Selaginella</a:t>
            </a:r>
            <a:endParaRPr lang="en-US" b="1" dirty="0">
              <a:solidFill>
                <a:srgbClr val="FF0000"/>
              </a:solidFill>
            </a:endParaRPr>
          </a:p>
        </p:txBody>
      </p:sp>
      <p:graphicFrame>
        <p:nvGraphicFramePr>
          <p:cNvPr id="3" name="Table 2"/>
          <p:cNvGraphicFramePr>
            <a:graphicFrameLocks noGrp="1"/>
          </p:cNvGraphicFramePr>
          <p:nvPr/>
        </p:nvGraphicFramePr>
        <p:xfrm>
          <a:off x="5715000" y="609600"/>
          <a:ext cx="3429000" cy="2322192"/>
        </p:xfrm>
        <a:graphic>
          <a:graphicData uri="http://schemas.openxmlformats.org/drawingml/2006/table">
            <a:tbl>
              <a:tblPr/>
              <a:tblGrid>
                <a:gridCol w="1714500"/>
                <a:gridCol w="1714500"/>
              </a:tblGrid>
              <a:tr h="331523">
                <a:tc>
                  <a:txBody>
                    <a:bodyPr/>
                    <a:lstStyle/>
                    <a:p>
                      <a:r>
                        <a:rPr lang="en-US" sz="1700" dirty="0"/>
                        <a:t>Kingdom:</a:t>
                      </a:r>
                    </a:p>
                  </a:txBody>
                  <a:tcPr marL="84667" marR="84667" marT="42333" marB="42333" anchor="ctr">
                    <a:lnL>
                      <a:noFill/>
                    </a:lnL>
                    <a:lnR>
                      <a:noFill/>
                    </a:lnR>
                    <a:lnT>
                      <a:noFill/>
                    </a:lnT>
                    <a:lnB>
                      <a:noFill/>
                    </a:lnB>
                  </a:tcPr>
                </a:tc>
                <a:tc>
                  <a:txBody>
                    <a:bodyPr/>
                    <a:lstStyle/>
                    <a:p>
                      <a:r>
                        <a:rPr lang="en-US" sz="1700">
                          <a:hlinkClick r:id="rId2" tooltip="Plant"/>
                        </a:rPr>
                        <a:t>Plantae</a:t>
                      </a:r>
                      <a:endParaRPr lang="en-US" sz="1700"/>
                    </a:p>
                  </a:txBody>
                  <a:tcPr marL="84667" marR="84667" marT="42333" marB="42333" anchor="ctr">
                    <a:lnL>
                      <a:noFill/>
                    </a:lnL>
                    <a:lnR>
                      <a:noFill/>
                    </a:lnR>
                    <a:lnT>
                      <a:noFill/>
                    </a:lnT>
                    <a:lnB>
                      <a:noFill/>
                    </a:lnB>
                  </a:tcPr>
                </a:tc>
              </a:tr>
              <a:tr h="473604">
                <a:tc>
                  <a:txBody>
                    <a:bodyPr/>
                    <a:lstStyle/>
                    <a:p>
                      <a:r>
                        <a:rPr lang="en-US" sz="1700" dirty="0"/>
                        <a:t>Division:</a:t>
                      </a:r>
                    </a:p>
                  </a:txBody>
                  <a:tcPr marL="84667" marR="84667" marT="42333" marB="42333" anchor="ctr">
                    <a:lnL>
                      <a:noFill/>
                    </a:lnL>
                    <a:lnR>
                      <a:noFill/>
                    </a:lnR>
                    <a:lnT>
                      <a:noFill/>
                    </a:lnT>
                    <a:lnB>
                      <a:noFill/>
                    </a:lnB>
                  </a:tcPr>
                </a:tc>
                <a:tc>
                  <a:txBody>
                    <a:bodyPr/>
                    <a:lstStyle/>
                    <a:p>
                      <a:r>
                        <a:rPr lang="en-US" sz="1700">
                          <a:hlinkClick r:id="rId3" tooltip="Lycopodiophyta"/>
                        </a:rPr>
                        <a:t>Lycopodiophyta</a:t>
                      </a:r>
                      <a:endParaRPr lang="en-US" sz="1700"/>
                    </a:p>
                  </a:txBody>
                  <a:tcPr marL="84667" marR="84667" marT="42333" marB="42333" anchor="ctr">
                    <a:lnL>
                      <a:noFill/>
                    </a:lnL>
                    <a:lnR>
                      <a:noFill/>
                    </a:lnR>
                    <a:lnT>
                      <a:noFill/>
                    </a:lnT>
                    <a:lnB>
                      <a:noFill/>
                    </a:lnB>
                  </a:tcPr>
                </a:tc>
              </a:tr>
              <a:tr h="331523">
                <a:tc>
                  <a:txBody>
                    <a:bodyPr/>
                    <a:lstStyle/>
                    <a:p>
                      <a:r>
                        <a:rPr lang="en-US" sz="1700"/>
                        <a:t>Class:</a:t>
                      </a:r>
                    </a:p>
                  </a:txBody>
                  <a:tcPr marL="84667" marR="84667" marT="42333" marB="42333" anchor="ctr">
                    <a:lnL>
                      <a:noFill/>
                    </a:lnL>
                    <a:lnR>
                      <a:noFill/>
                    </a:lnR>
                    <a:lnT>
                      <a:noFill/>
                    </a:lnT>
                    <a:lnB>
                      <a:noFill/>
                    </a:lnB>
                  </a:tcPr>
                </a:tc>
                <a:tc>
                  <a:txBody>
                    <a:bodyPr/>
                    <a:lstStyle/>
                    <a:p>
                      <a:r>
                        <a:rPr lang="en-US" sz="1700">
                          <a:hlinkClick r:id="rId4" tooltip="Isoetopsida"/>
                        </a:rPr>
                        <a:t>Isoetopsida</a:t>
                      </a:r>
                      <a:endParaRPr lang="en-US" sz="1700"/>
                    </a:p>
                  </a:txBody>
                  <a:tcPr marL="84667" marR="84667" marT="42333" marB="42333" anchor="ctr">
                    <a:lnL>
                      <a:noFill/>
                    </a:lnL>
                    <a:lnR>
                      <a:noFill/>
                    </a:lnR>
                    <a:lnT>
                      <a:noFill/>
                    </a:lnT>
                    <a:lnB>
                      <a:noFill/>
                    </a:lnB>
                  </a:tcPr>
                </a:tc>
              </a:tr>
              <a:tr h="331523">
                <a:tc>
                  <a:txBody>
                    <a:bodyPr/>
                    <a:lstStyle/>
                    <a:p>
                      <a:r>
                        <a:rPr lang="en-US" sz="1700"/>
                        <a:t>Order:</a:t>
                      </a:r>
                    </a:p>
                  </a:txBody>
                  <a:tcPr marL="84667" marR="84667" marT="42333" marB="42333" anchor="ctr">
                    <a:lnL>
                      <a:noFill/>
                    </a:lnL>
                    <a:lnR>
                      <a:noFill/>
                    </a:lnR>
                    <a:lnT>
                      <a:noFill/>
                    </a:lnT>
                    <a:lnB>
                      <a:noFill/>
                    </a:lnB>
                  </a:tcPr>
                </a:tc>
                <a:tc>
                  <a:txBody>
                    <a:bodyPr/>
                    <a:lstStyle/>
                    <a:p>
                      <a:r>
                        <a:rPr lang="en-US" sz="1700" b="1"/>
                        <a:t>Selaginellales</a:t>
                      </a:r>
                      <a:endParaRPr lang="en-US" sz="1700"/>
                    </a:p>
                  </a:txBody>
                  <a:tcPr marL="84667" marR="84667" marT="42333" marB="42333" anchor="ctr">
                    <a:lnL>
                      <a:noFill/>
                    </a:lnL>
                    <a:lnR>
                      <a:noFill/>
                    </a:lnR>
                    <a:lnT>
                      <a:noFill/>
                    </a:lnT>
                    <a:lnB>
                      <a:noFill/>
                    </a:lnB>
                  </a:tcPr>
                </a:tc>
              </a:tr>
              <a:tr h="473604">
                <a:tc>
                  <a:txBody>
                    <a:bodyPr/>
                    <a:lstStyle/>
                    <a:p>
                      <a:r>
                        <a:rPr lang="en-US" sz="1700"/>
                        <a:t>Family:</a:t>
                      </a:r>
                    </a:p>
                  </a:txBody>
                  <a:tcPr marL="84667" marR="84667" marT="42333" marB="42333" anchor="ctr">
                    <a:lnL>
                      <a:noFill/>
                    </a:lnL>
                    <a:lnR>
                      <a:noFill/>
                    </a:lnR>
                    <a:lnT>
                      <a:noFill/>
                    </a:lnT>
                    <a:lnB>
                      <a:noFill/>
                    </a:lnB>
                  </a:tcPr>
                </a:tc>
                <a:tc>
                  <a:txBody>
                    <a:bodyPr/>
                    <a:lstStyle/>
                    <a:p>
                      <a:r>
                        <a:rPr lang="en-US" sz="1700" b="1"/>
                        <a:t>Selaginellaceae</a:t>
                      </a:r>
                      <a:endParaRPr lang="en-US" sz="1700"/>
                    </a:p>
                  </a:txBody>
                  <a:tcPr marL="84667" marR="84667" marT="42333" marB="42333" anchor="ctr">
                    <a:lnL>
                      <a:noFill/>
                    </a:lnL>
                    <a:lnR>
                      <a:noFill/>
                    </a:lnR>
                    <a:lnT>
                      <a:noFill/>
                    </a:lnT>
                    <a:lnB>
                      <a:noFill/>
                    </a:lnB>
                  </a:tcPr>
                </a:tc>
              </a:tr>
              <a:tr h="331523">
                <a:tc>
                  <a:txBody>
                    <a:bodyPr/>
                    <a:lstStyle/>
                    <a:p>
                      <a:r>
                        <a:rPr lang="en-US" sz="1700"/>
                        <a:t>Genus:</a:t>
                      </a:r>
                    </a:p>
                  </a:txBody>
                  <a:tcPr marL="84667" marR="84667" marT="42333" marB="42333" anchor="ctr">
                    <a:lnL>
                      <a:noFill/>
                    </a:lnL>
                    <a:lnR>
                      <a:noFill/>
                    </a:lnR>
                    <a:lnT>
                      <a:noFill/>
                    </a:lnT>
                    <a:lnB>
                      <a:noFill/>
                    </a:lnB>
                  </a:tcPr>
                </a:tc>
                <a:tc>
                  <a:txBody>
                    <a:bodyPr/>
                    <a:lstStyle/>
                    <a:p>
                      <a:r>
                        <a:rPr lang="en-US" sz="1700" b="1" i="1" dirty="0" err="1"/>
                        <a:t>Selaginella</a:t>
                      </a:r>
                      <a:endParaRPr lang="en-US" sz="1700" dirty="0"/>
                    </a:p>
                  </a:txBody>
                  <a:tcPr marL="84667" marR="84667" marT="42333" marB="42333" anchor="ctr">
                    <a:lnL>
                      <a:noFill/>
                    </a:lnL>
                    <a:lnR>
                      <a:noFill/>
                    </a:lnR>
                    <a:lnT>
                      <a:noFill/>
                    </a:lnT>
                    <a:lnB>
                      <a:noFill/>
                    </a:lnB>
                  </a:tcPr>
                </a:tc>
              </a:tr>
            </a:tbl>
          </a:graphicData>
        </a:graphic>
      </p:graphicFrame>
      <p:sp>
        <p:nvSpPr>
          <p:cNvPr id="114690" name="AutoShape 2" descr="File:Selaginella-sp.jpg"/>
          <p:cNvSpPr>
            <a:spLocks noChangeAspect="1" noChangeArrowheads="1"/>
          </p:cNvSpPr>
          <p:nvPr/>
        </p:nvSpPr>
        <p:spPr bwMode="auto">
          <a:xfrm>
            <a:off x="155575" y="-2743200"/>
            <a:ext cx="6791325" cy="5715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4691" name="Picture 3"/>
          <p:cNvPicPr>
            <a:picLocks noChangeAspect="1" noChangeArrowheads="1"/>
          </p:cNvPicPr>
          <p:nvPr/>
        </p:nvPicPr>
        <p:blipFill>
          <a:blip r:embed="rId5"/>
          <a:srcRect/>
          <a:stretch>
            <a:fillRect/>
          </a:stretch>
        </p:blipFill>
        <p:spPr bwMode="auto">
          <a:xfrm>
            <a:off x="533400" y="1447800"/>
            <a:ext cx="4495800" cy="3505200"/>
          </a:xfrm>
          <a:prstGeom prst="rect">
            <a:avLst/>
          </a:prstGeom>
          <a:noFill/>
          <a:ln w="9525">
            <a:noFill/>
            <a:miter lim="800000"/>
            <a:headEnd/>
            <a:tailEnd/>
          </a:ln>
          <a:effectLst/>
        </p:spPr>
      </p:pic>
      <p:sp>
        <p:nvSpPr>
          <p:cNvPr id="6" name="Rectangle 5"/>
          <p:cNvSpPr/>
          <p:nvPr/>
        </p:nvSpPr>
        <p:spPr>
          <a:xfrm>
            <a:off x="1143000" y="5410200"/>
            <a:ext cx="8001000" cy="830997"/>
          </a:xfrm>
          <a:prstGeom prst="rect">
            <a:avLst/>
          </a:prstGeom>
        </p:spPr>
        <p:txBody>
          <a:bodyPr wrap="square">
            <a:spAutoFit/>
          </a:bodyPr>
          <a:lstStyle/>
          <a:p>
            <a:pPr algn="just"/>
            <a:r>
              <a:rPr lang="en-US" sz="2400" b="1" i="1" dirty="0" err="1" smtClean="0">
                <a:latin typeface="Times New Roman" pitchFamily="18" charset="0"/>
                <a:cs typeface="Times New Roman" pitchFamily="18" charset="0"/>
              </a:rPr>
              <a:t>Selaginella</a:t>
            </a:r>
            <a:r>
              <a:rPr lang="en-US" sz="2400" dirty="0" smtClean="0">
                <a:latin typeface="Times New Roman" pitchFamily="18" charset="0"/>
                <a:cs typeface="Times New Roman" pitchFamily="18" charset="0"/>
              </a:rPr>
              <a:t> is the sole genus of </a:t>
            </a:r>
            <a:r>
              <a:rPr lang="en-US" sz="2400" dirty="0" smtClean="0">
                <a:latin typeface="Times New Roman" pitchFamily="18" charset="0"/>
                <a:cs typeface="Times New Roman" pitchFamily="18" charset="0"/>
                <a:hlinkClick r:id="rId6" tooltip="Vascular plant"/>
              </a:rPr>
              <a:t>vascular plants</a:t>
            </a:r>
            <a:r>
              <a:rPr lang="en-US" sz="2400" dirty="0" smtClean="0">
                <a:latin typeface="Times New Roman" pitchFamily="18" charset="0"/>
                <a:cs typeface="Times New Roman" pitchFamily="18" charset="0"/>
              </a:rPr>
              <a:t> in the family </a:t>
            </a:r>
            <a:r>
              <a:rPr lang="en-US" sz="2400" dirty="0" err="1" smtClean="0">
                <a:latin typeface="Times New Roman" pitchFamily="18" charset="0"/>
                <a:cs typeface="Times New Roman" pitchFamily="18" charset="0"/>
              </a:rPr>
              <a:t>Selaginellaceae</a:t>
            </a:r>
            <a:r>
              <a:rPr lang="en-US" sz="2400" dirty="0" smtClean="0">
                <a:latin typeface="Times New Roman" pitchFamily="18" charset="0"/>
                <a:cs typeface="Times New Roman" pitchFamily="18" charset="0"/>
              </a:rPr>
              <a:t>, the </a:t>
            </a:r>
            <a:r>
              <a:rPr lang="en-US" sz="2400" b="1" dirty="0" err="1" smtClean="0">
                <a:latin typeface="Times New Roman" pitchFamily="18" charset="0"/>
                <a:cs typeface="Times New Roman" pitchFamily="18" charset="0"/>
              </a:rPr>
              <a:t>spikemosses</a:t>
            </a:r>
            <a:r>
              <a:rPr lang="en-US" sz="2400" dirty="0" smtClean="0">
                <a:latin typeface="Times New Roman" pitchFamily="18" charset="0"/>
                <a:cs typeface="Times New Roman" pitchFamily="18" charset="0"/>
              </a:rPr>
              <a:t> or </a:t>
            </a:r>
            <a:r>
              <a:rPr lang="en-US" sz="2400" b="1" dirty="0" smtClean="0">
                <a:latin typeface="Times New Roman" pitchFamily="18" charset="0"/>
                <a:cs typeface="Times New Roman" pitchFamily="18" charset="0"/>
              </a:rPr>
              <a:t>lesser </a:t>
            </a:r>
            <a:r>
              <a:rPr lang="en-US" sz="2400" b="1" dirty="0" err="1" smtClean="0">
                <a:latin typeface="Times New Roman" pitchFamily="18" charset="0"/>
                <a:cs typeface="Times New Roman" pitchFamily="18" charset="0"/>
              </a:rPr>
              <a:t>clubmosses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7" name="Picture 2" descr="http://cdn.biologydiscussion.com/wp-content/uploads/2016/08/clip_image002-118.jpg"/>
          <p:cNvPicPr>
            <a:picLocks noChangeAspect="1" noChangeArrowheads="1"/>
          </p:cNvPicPr>
          <p:nvPr/>
        </p:nvPicPr>
        <p:blipFill>
          <a:blip r:embed="rId7"/>
          <a:srcRect/>
          <a:stretch>
            <a:fillRect/>
          </a:stretch>
        </p:blipFill>
        <p:spPr bwMode="auto">
          <a:xfrm>
            <a:off x="5943600" y="2971800"/>
            <a:ext cx="2286000" cy="2438400"/>
          </a:xfrm>
          <a:prstGeom prst="rect">
            <a:avLst/>
          </a:prstGeom>
          <a:noFill/>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52401"/>
            <a:ext cx="8153400" cy="6555641"/>
          </a:xfrm>
          <a:prstGeom prst="rect">
            <a:avLst/>
          </a:prstGeom>
        </p:spPr>
        <p:txBody>
          <a:bodyPr wrap="square">
            <a:spAutoFit/>
          </a:bodyPr>
          <a:lstStyle/>
          <a:p>
            <a:pPr algn="just"/>
            <a:r>
              <a:rPr lang="en-US" sz="2000" dirty="0" err="1" smtClean="0">
                <a:solidFill>
                  <a:srgbClr val="FF0000"/>
                </a:solidFill>
                <a:latin typeface="Times New Roman" pitchFamily="18" charset="0"/>
                <a:cs typeface="Times New Roman" pitchFamily="18" charset="0"/>
              </a:rPr>
              <a:t>Selaginella</a:t>
            </a:r>
            <a:r>
              <a:rPr lang="en-US" sz="2000" dirty="0" smtClean="0">
                <a:solidFill>
                  <a:srgbClr val="FF0000"/>
                </a:solidFill>
                <a:latin typeface="Times New Roman" pitchFamily="18" charset="0"/>
                <a:cs typeface="Times New Roman" pitchFamily="18" charset="0"/>
              </a:rPr>
              <a:t> </a:t>
            </a:r>
          </a:p>
          <a:p>
            <a:pPr algn="just"/>
            <a:endParaRPr lang="en-US" sz="2000" dirty="0" smtClean="0">
              <a:solidFill>
                <a:srgbClr val="FF0000"/>
              </a:solidFill>
              <a:latin typeface="Times New Roman" pitchFamily="18" charset="0"/>
              <a:cs typeface="Times New Roman" pitchFamily="18" charset="0"/>
            </a:endParaRPr>
          </a:p>
          <a:p>
            <a:pPr marL="914400" lvl="1" indent="-457200" algn="just">
              <a:buFont typeface="+mj-lt"/>
              <a:buAutoNum type="arabicPeriod"/>
            </a:pPr>
            <a:r>
              <a:rPr lang="en-US" sz="2000" dirty="0" smtClean="0">
                <a:latin typeface="Times New Roman" pitchFamily="18" charset="0"/>
                <a:cs typeface="Times New Roman" pitchFamily="18" charset="0"/>
              </a:rPr>
              <a:t>Single living genus, </a:t>
            </a:r>
            <a:r>
              <a:rPr lang="en-US" sz="2000" dirty="0" err="1" smtClean="0">
                <a:latin typeface="Times New Roman" pitchFamily="18" charset="0"/>
                <a:cs typeface="Times New Roman" pitchFamily="18" charset="0"/>
              </a:rPr>
              <a:t>Selaginella</a:t>
            </a:r>
            <a:r>
              <a:rPr lang="en-US" sz="2000" dirty="0" smtClean="0">
                <a:latin typeface="Times New Roman" pitchFamily="18" charset="0"/>
                <a:cs typeface="Times New Roman" pitchFamily="18" charset="0"/>
              </a:rPr>
              <a:t> (spike moss)</a:t>
            </a:r>
          </a:p>
          <a:p>
            <a:pPr marL="914400" lvl="1" indent="-457200" algn="just">
              <a:buFont typeface="+mj-lt"/>
              <a:buAutoNum type="arabicPeriod"/>
            </a:pPr>
            <a:r>
              <a:rPr lang="en-US" sz="2000" dirty="0" smtClean="0">
                <a:latin typeface="Times New Roman" pitchFamily="18" charset="0"/>
                <a:cs typeface="Times New Roman" pitchFamily="18" charset="0"/>
              </a:rPr>
              <a:t>Mainly tropical</a:t>
            </a:r>
          </a:p>
          <a:p>
            <a:pPr marL="914400" lvl="1" indent="-457200" algn="just">
              <a:buFont typeface="+mj-lt"/>
              <a:buAutoNum type="arabicPeriod"/>
            </a:pPr>
            <a:r>
              <a:rPr lang="en-US" sz="2000" dirty="0" smtClean="0">
                <a:latin typeface="Times New Roman" pitchFamily="18" charset="0"/>
                <a:cs typeface="Times New Roman" pitchFamily="18" charset="0"/>
              </a:rPr>
              <a:t>Several commercially grown as ornamental plants</a:t>
            </a:r>
          </a:p>
          <a:p>
            <a:pPr marL="914400" lvl="1" indent="-457200" algn="just">
              <a:buFont typeface="+mj-lt"/>
              <a:buAutoNum type="arabicPeriod"/>
            </a:pPr>
            <a:r>
              <a:rPr lang="en-US" sz="2000" dirty="0" err="1" smtClean="0">
                <a:latin typeface="Times New Roman" pitchFamily="18" charset="0"/>
                <a:cs typeface="Times New Roman" pitchFamily="18" charset="0"/>
              </a:rPr>
              <a:t>Selaginella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lepidophylla</a:t>
            </a:r>
            <a:r>
              <a:rPr lang="en-US" sz="2000" dirty="0" smtClean="0">
                <a:latin typeface="Times New Roman" pitchFamily="18" charset="0"/>
                <a:cs typeface="Times New Roman" pitchFamily="18" charset="0"/>
              </a:rPr>
              <a:t> (resurrection plant, rose of Jericho)</a:t>
            </a:r>
          </a:p>
          <a:p>
            <a:pPr marL="914400" lvl="1" indent="-457200" algn="just">
              <a:buFont typeface="+mj-lt"/>
              <a:buAutoNum type="arabicPeriod"/>
            </a:pPr>
            <a:r>
              <a:rPr lang="en-US" sz="2000" dirty="0" err="1" smtClean="0">
                <a:latin typeface="Times New Roman" pitchFamily="18" charset="0"/>
                <a:cs typeface="Times New Roman" pitchFamily="18" charset="0"/>
              </a:rPr>
              <a:t>Selaginella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willdenovii</a:t>
            </a:r>
            <a:r>
              <a:rPr lang="en-US" sz="2000" dirty="0" smtClean="0">
                <a:latin typeface="Times New Roman" pitchFamily="18" charset="0"/>
                <a:cs typeface="Times New Roman" pitchFamily="18" charset="0"/>
              </a:rPr>
              <a:t> (peacock fern)</a:t>
            </a:r>
          </a:p>
          <a:p>
            <a:pPr marL="914400" lvl="1" indent="-457200" algn="just">
              <a:buFont typeface="+mj-lt"/>
              <a:buAutoNum type="arabicPeriod"/>
            </a:pPr>
            <a:r>
              <a:rPr lang="en-US" sz="2000" dirty="0" err="1" smtClean="0">
                <a:latin typeface="Times New Roman" pitchFamily="18" charset="0"/>
                <a:cs typeface="Times New Roman" pitchFamily="18" charset="0"/>
              </a:rPr>
              <a:t>Selaginella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braunii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treelet</a:t>
            </a:r>
            <a:r>
              <a:rPr lang="en-US" sz="2000" dirty="0" smtClean="0">
                <a:latin typeface="Times New Roman" pitchFamily="18" charset="0"/>
                <a:cs typeface="Times New Roman" pitchFamily="18" charset="0"/>
              </a:rPr>
              <a:t> spike moss) </a:t>
            </a:r>
          </a:p>
          <a:p>
            <a:pPr marL="914400" lvl="1" indent="-457200" algn="just">
              <a:buFont typeface="+mj-lt"/>
              <a:buAutoNum type="arabicPeriod"/>
            </a:pPr>
            <a:r>
              <a:rPr lang="en-US" sz="2000" dirty="0" smtClean="0">
                <a:latin typeface="Times New Roman" pitchFamily="18" charset="0"/>
                <a:cs typeface="Times New Roman" pitchFamily="18" charset="0"/>
              </a:rPr>
              <a:t>Single living genus, </a:t>
            </a:r>
            <a:r>
              <a:rPr lang="en-US" sz="2000" dirty="0" err="1" smtClean="0">
                <a:latin typeface="Times New Roman" pitchFamily="18" charset="0"/>
                <a:cs typeface="Times New Roman" pitchFamily="18" charset="0"/>
              </a:rPr>
              <a:t>Selaginella</a:t>
            </a:r>
            <a:r>
              <a:rPr lang="en-US" sz="2000" dirty="0" smtClean="0">
                <a:latin typeface="Times New Roman" pitchFamily="18" charset="0"/>
                <a:cs typeface="Times New Roman" pitchFamily="18" charset="0"/>
              </a:rPr>
              <a:t> (spike moss)</a:t>
            </a:r>
          </a:p>
          <a:p>
            <a:pPr marL="914400" lvl="1" indent="-457200" algn="just">
              <a:buFont typeface="+mj-lt"/>
              <a:buAutoNum type="arabicPeriod"/>
            </a:pPr>
            <a:r>
              <a:rPr lang="en-US" sz="2000" dirty="0" smtClean="0">
                <a:latin typeface="Times New Roman" pitchFamily="18" charset="0"/>
                <a:cs typeface="Times New Roman" pitchFamily="18" charset="0"/>
              </a:rPr>
              <a:t>Mainly tropical Several commercially grown as ornamental plants</a:t>
            </a:r>
          </a:p>
          <a:p>
            <a:pPr marL="914400" lvl="1" indent="-457200" algn="just">
              <a:buFont typeface="+mj-lt"/>
              <a:buAutoNum type="arabicPeriod"/>
            </a:pPr>
            <a:r>
              <a:rPr lang="en-US" sz="2000" dirty="0" err="1" smtClean="0">
                <a:latin typeface="Times New Roman" pitchFamily="18" charset="0"/>
                <a:cs typeface="Times New Roman" pitchFamily="18" charset="0"/>
              </a:rPr>
              <a:t>Selaginella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lepidophylla</a:t>
            </a:r>
            <a:r>
              <a:rPr lang="en-US" sz="2000" dirty="0" smtClean="0">
                <a:latin typeface="Times New Roman" pitchFamily="18" charset="0"/>
                <a:cs typeface="Times New Roman" pitchFamily="18" charset="0"/>
              </a:rPr>
              <a:t> (resurrection plant, rose of Jericho)</a:t>
            </a:r>
          </a:p>
          <a:p>
            <a:pPr marL="914400" lvl="1" indent="-457200" algn="just">
              <a:buFont typeface="+mj-lt"/>
              <a:buAutoNum type="arabicPeriod"/>
            </a:pPr>
            <a:r>
              <a:rPr lang="en-US" sz="2000" dirty="0" err="1" smtClean="0">
                <a:latin typeface="Times New Roman" pitchFamily="18" charset="0"/>
                <a:cs typeface="Times New Roman" pitchFamily="18" charset="0"/>
              </a:rPr>
              <a:t>Selaginella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willdenovii</a:t>
            </a:r>
            <a:r>
              <a:rPr lang="en-US" sz="2000" dirty="0" smtClean="0">
                <a:latin typeface="Times New Roman" pitchFamily="18" charset="0"/>
                <a:cs typeface="Times New Roman" pitchFamily="18" charset="0"/>
              </a:rPr>
              <a:t> (peacock fern)</a:t>
            </a:r>
          </a:p>
          <a:p>
            <a:pPr marL="914400" lvl="1" indent="-457200" algn="just">
              <a:buFont typeface="+mj-lt"/>
              <a:buAutoNum type="arabicPeriod"/>
            </a:pPr>
            <a:r>
              <a:rPr lang="en-US" sz="2000" dirty="0" err="1" smtClean="0">
                <a:latin typeface="Times New Roman" pitchFamily="18" charset="0"/>
                <a:cs typeface="Times New Roman" pitchFamily="18" charset="0"/>
              </a:rPr>
              <a:t>Selaginella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braunii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treelet</a:t>
            </a:r>
            <a:r>
              <a:rPr lang="en-US" sz="2000" dirty="0" smtClean="0">
                <a:latin typeface="Times New Roman" pitchFamily="18" charset="0"/>
                <a:cs typeface="Times New Roman" pitchFamily="18" charset="0"/>
              </a:rPr>
              <a:t> spike moss) </a:t>
            </a:r>
          </a:p>
          <a:p>
            <a:pPr algn="just"/>
            <a:r>
              <a:rPr lang="en-US" sz="2000" b="1" dirty="0" smtClean="0">
                <a:latin typeface="Times New Roman" pitchFamily="18" charset="0"/>
                <a:cs typeface="Times New Roman" pitchFamily="18" charset="0"/>
              </a:rPr>
              <a:t>Habit and Habitat of </a:t>
            </a:r>
            <a:r>
              <a:rPr lang="en-US" sz="2000" b="1" dirty="0" err="1" smtClean="0">
                <a:latin typeface="Times New Roman" pitchFamily="18" charset="0"/>
                <a:cs typeface="Times New Roman" pitchFamily="18" charset="0"/>
              </a:rPr>
              <a:t>Selaginella</a:t>
            </a:r>
            <a:r>
              <a:rPr lang="en-US" sz="2000" b="1" dirty="0" smtClean="0">
                <a:latin typeface="Times New Roman" pitchFamily="18" charset="0"/>
                <a:cs typeface="Times New Roman" pitchFamily="18" charset="0"/>
              </a:rPr>
              <a:t>: </a:t>
            </a:r>
          </a:p>
          <a:p>
            <a:pPr algn="just"/>
            <a:r>
              <a:rPr lang="en-US" sz="2000" dirty="0" err="1" smtClean="0">
                <a:latin typeface="Times New Roman" pitchFamily="18" charset="0"/>
                <a:cs typeface="Times New Roman" pitchFamily="18" charset="0"/>
              </a:rPr>
              <a:t>Selaginella</a:t>
            </a:r>
            <a:r>
              <a:rPr lang="en-US" sz="2000" dirty="0" smtClean="0">
                <a:latin typeface="Times New Roman" pitchFamily="18" charset="0"/>
                <a:cs typeface="Times New Roman" pitchFamily="18" charset="0"/>
              </a:rPr>
              <a:t> shows considerable variation in size, symmetry and morphology. Mostly they are herbaceous perennials, however, a few are annu­als (</a:t>
            </a:r>
            <a:r>
              <a:rPr lang="en-US" sz="2000" dirty="0" err="1" smtClean="0">
                <a:latin typeface="Times New Roman" pitchFamily="18" charset="0"/>
                <a:cs typeface="Times New Roman" pitchFamily="18" charset="0"/>
              </a:rPr>
              <a:t>Selaginella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pygmaea</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Majority are </a:t>
            </a:r>
            <a:r>
              <a:rPr lang="en-US" sz="2000" dirty="0" err="1" smtClean="0">
                <a:latin typeface="Times New Roman" pitchFamily="18" charset="0"/>
                <a:cs typeface="Times New Roman" pitchFamily="18" charset="0"/>
              </a:rPr>
              <a:t>dorsiventral</a:t>
            </a:r>
            <a:r>
              <a:rPr lang="en-US" sz="2000" dirty="0" smtClean="0">
                <a:latin typeface="Times New Roman" pitchFamily="18" charset="0"/>
                <a:cs typeface="Times New Roman" pitchFamily="18" charset="0"/>
              </a:rPr>
              <a:t>, prostrate and creeping on the sur­face (e.g., </a:t>
            </a:r>
            <a:r>
              <a:rPr lang="en-US" sz="2000" dirty="0" err="1" smtClean="0">
                <a:latin typeface="Times New Roman" pitchFamily="18" charset="0"/>
                <a:cs typeface="Times New Roman" pitchFamily="18" charset="0"/>
              </a:rPr>
              <a:t>Selaginella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kraussiana</a:t>
            </a:r>
            <a:r>
              <a:rPr lang="en-US" sz="2000" dirty="0" smtClean="0">
                <a:latin typeface="Times New Roman" pitchFamily="18" charset="0"/>
                <a:cs typeface="Times New Roman" pitchFamily="18" charset="0"/>
              </a:rPr>
              <a:t>; S. </a:t>
            </a:r>
            <a:r>
              <a:rPr lang="en-US" sz="2000" dirty="0" err="1" smtClean="0">
                <a:latin typeface="Times New Roman" pitchFamily="18" charset="0"/>
                <a:cs typeface="Times New Roman" pitchFamily="18" charset="0"/>
              </a:rPr>
              <a:t>pellidissima</a:t>
            </a:r>
            <a:r>
              <a:rPr lang="en-US" sz="2000" dirty="0" smtClean="0">
                <a:latin typeface="Times New Roman" pitchFamily="18" charset="0"/>
                <a:cs typeface="Times New Roman" pitchFamily="18" charset="0"/>
              </a:rPr>
              <a:t>; S. </a:t>
            </a:r>
            <a:r>
              <a:rPr lang="en-US" sz="2000" dirty="0" err="1" smtClean="0">
                <a:latin typeface="Times New Roman" pitchFamily="18" charset="0"/>
                <a:cs typeface="Times New Roman" pitchFamily="18" charset="0"/>
              </a:rPr>
              <a:t>chrysocaulis</a:t>
            </a:r>
            <a:r>
              <a:rPr lang="en-US" sz="2000" dirty="0" smtClean="0">
                <a:latin typeface="Times New Roman" pitchFamily="18" charset="0"/>
                <a:cs typeface="Times New Roman" pitchFamily="18" charset="0"/>
              </a:rPr>
              <a:t>), some are radial and grow erect (e.g., S. </a:t>
            </a:r>
            <a:r>
              <a:rPr lang="en-US" sz="2000" dirty="0" err="1" smtClean="0">
                <a:latin typeface="Times New Roman" pitchFamily="18" charset="0"/>
                <a:cs typeface="Times New Roman" pitchFamily="18" charset="0"/>
              </a:rPr>
              <a:t>rupestris</a:t>
            </a:r>
            <a:r>
              <a:rPr lang="en-US" sz="2000" dirty="0" smtClean="0">
                <a:latin typeface="Times New Roman" pitchFamily="18" charset="0"/>
                <a:cs typeface="Times New Roman" pitchFamily="18" charset="0"/>
              </a:rPr>
              <a:t>; S. </a:t>
            </a:r>
            <a:r>
              <a:rPr lang="en-US" sz="2000" dirty="0" err="1" smtClean="0">
                <a:latin typeface="Times New Roman" pitchFamily="18" charset="0"/>
                <a:cs typeface="Times New Roman" pitchFamily="18" charset="0"/>
              </a:rPr>
              <a:t>viridangula</a:t>
            </a:r>
            <a:r>
              <a:rPr lang="en-US" sz="2000" dirty="0" smtClean="0">
                <a:latin typeface="Times New Roman" pitchFamily="18" charset="0"/>
                <a:cs typeface="Times New Roman" pitchFamily="18" charset="0"/>
              </a:rPr>
              <a:t>; S. </a:t>
            </a:r>
            <a:r>
              <a:rPr lang="en-US" sz="2000" dirty="0" err="1" smtClean="0">
                <a:latin typeface="Times New Roman" pitchFamily="18" charset="0"/>
                <a:cs typeface="Times New Roman" pitchFamily="18" charset="0"/>
              </a:rPr>
              <a:t>selaginoides</a:t>
            </a:r>
            <a:r>
              <a:rPr lang="en-US" sz="2000" dirty="0" smtClean="0">
                <a:latin typeface="Times New Roman" pitchFamily="18" charset="0"/>
                <a:cs typeface="Times New Roman" pitchFamily="18" charset="0"/>
              </a:rPr>
              <a:t>) and few are </a:t>
            </a:r>
            <a:r>
              <a:rPr lang="en-US" sz="2000" dirty="0" err="1" smtClean="0">
                <a:latin typeface="Times New Roman" pitchFamily="18" charset="0"/>
                <a:cs typeface="Times New Roman" pitchFamily="18" charset="0"/>
              </a:rPr>
              <a:t>scandent</a:t>
            </a:r>
            <a:r>
              <a:rPr lang="en-US" sz="2000" dirty="0" smtClean="0">
                <a:latin typeface="Times New Roman" pitchFamily="18" charset="0"/>
                <a:cs typeface="Times New Roman" pitchFamily="18" charset="0"/>
              </a:rPr>
              <a:t> (e.g., 5. </a:t>
            </a:r>
            <a:r>
              <a:rPr lang="en-US" sz="2000" dirty="0" err="1" smtClean="0">
                <a:latin typeface="Times New Roman" pitchFamily="18" charset="0"/>
                <a:cs typeface="Times New Roman" pitchFamily="18" charset="0"/>
              </a:rPr>
              <a:t>willdenovii</a:t>
            </a:r>
            <a:r>
              <a:rPr lang="en-US" sz="2000" dirty="0" smtClean="0">
                <a:latin typeface="Times New Roman" pitchFamily="18" charset="0"/>
                <a:cs typeface="Times New Roman" pitchFamily="18" charset="0"/>
              </a:rPr>
              <a:t>; 5. </a:t>
            </a:r>
            <a:r>
              <a:rPr lang="en-US" sz="2000" dirty="0" err="1" smtClean="0">
                <a:latin typeface="Times New Roman" pitchFamily="18" charset="0"/>
                <a:cs typeface="Times New Roman" pitchFamily="18" charset="0"/>
              </a:rPr>
              <a:t>adunca</a:t>
            </a:r>
            <a:r>
              <a:rPr lang="en-US" sz="2000" dirty="0" smtClean="0">
                <a:latin typeface="Times New Roman" pitchFamily="18" charset="0"/>
                <a:cs typeface="Times New Roman" pitchFamily="18" charset="0"/>
              </a:rPr>
              <a:t>) and climbers (5. </a:t>
            </a:r>
            <a:r>
              <a:rPr lang="en-US" sz="2000" dirty="0" err="1" smtClean="0">
                <a:latin typeface="Times New Roman" pitchFamily="18" charset="0"/>
                <a:cs typeface="Times New Roman" pitchFamily="18" charset="0"/>
              </a:rPr>
              <a:t>alligans</a:t>
            </a:r>
            <a:r>
              <a:rPr lang="en-US" sz="2000" dirty="0" smtClean="0">
                <a:latin typeface="Times New Roman" pitchFamily="18" charset="0"/>
                <a:cs typeface="Times New Roman" pitchFamily="18" charset="0"/>
              </a:rPr>
              <a:t>).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0"/>
            <a:ext cx="7772400" cy="6863417"/>
          </a:xfrm>
          <a:prstGeom prst="rect">
            <a:avLst/>
          </a:prstGeom>
        </p:spPr>
        <p:txBody>
          <a:bodyPr wrap="square">
            <a:spAutoFit/>
          </a:bodyPr>
          <a:lstStyle/>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Most of the species of </a:t>
            </a:r>
            <a:r>
              <a:rPr lang="en-US" sz="2000" dirty="0" err="1" smtClean="0">
                <a:latin typeface="Times New Roman" pitchFamily="18" charset="0"/>
                <a:cs typeface="Times New Roman" pitchFamily="18" charset="0"/>
              </a:rPr>
              <a:t>Selaginella</a:t>
            </a:r>
            <a:r>
              <a:rPr lang="en-US" sz="2000" dirty="0" smtClean="0">
                <a:latin typeface="Times New Roman" pitchFamily="18" charset="0"/>
                <a:cs typeface="Times New Roman" pitchFamily="18" charset="0"/>
              </a:rPr>
              <a:t> grow on the ground in humid, shady habitats. A few species are </a:t>
            </a:r>
            <a:r>
              <a:rPr lang="en-US" sz="2000" dirty="0" err="1" smtClean="0">
                <a:latin typeface="Times New Roman" pitchFamily="18" charset="0"/>
                <a:cs typeface="Times New Roman" pitchFamily="18" charset="0"/>
              </a:rPr>
              <a:t>xerophytic</a:t>
            </a:r>
            <a:r>
              <a:rPr lang="en-US" sz="2000" dirty="0" smtClean="0">
                <a:latin typeface="Times New Roman" pitchFamily="18" charset="0"/>
                <a:cs typeface="Times New Roman" pitchFamily="18" charset="0"/>
              </a:rPr>
              <a:t> and grow in arid condi­tions on exposed rock surfaces (5. </a:t>
            </a:r>
            <a:r>
              <a:rPr lang="en-US" sz="2000" dirty="0" err="1" smtClean="0">
                <a:latin typeface="Times New Roman" pitchFamily="18" charset="0"/>
                <a:cs typeface="Times New Roman" pitchFamily="18" charset="0"/>
              </a:rPr>
              <a:t>pilifera</a:t>
            </a:r>
            <a:r>
              <a:rPr lang="en-US" sz="2000" dirty="0" smtClean="0">
                <a:latin typeface="Times New Roman" pitchFamily="18" charset="0"/>
                <a:cs typeface="Times New Roman" pitchFamily="18" charset="0"/>
              </a:rPr>
              <a:t>; S. </a:t>
            </a:r>
            <a:r>
              <a:rPr lang="en-US" sz="2000" dirty="0" err="1" smtClean="0">
                <a:latin typeface="Times New Roman" pitchFamily="18" charset="0"/>
                <a:cs typeface="Times New Roman" pitchFamily="18" charset="0"/>
              </a:rPr>
              <a:t>lepidophylla</a:t>
            </a:r>
            <a:r>
              <a:rPr lang="en-US" sz="2000" dirty="0" smtClean="0">
                <a:latin typeface="Times New Roman" pitchFamily="18" charset="0"/>
                <a:cs typeface="Times New Roman" pitchFamily="18" charset="0"/>
              </a:rPr>
              <a:t>). They have the ability to survive desiccation.</a:t>
            </a:r>
          </a:p>
          <a:p>
            <a:pPr algn="just"/>
            <a:r>
              <a:rPr lang="en-US" sz="2000" b="1" dirty="0" smtClean="0">
                <a:latin typeface="Times New Roman" pitchFamily="18" charset="0"/>
                <a:cs typeface="Times New Roman" pitchFamily="18" charset="0"/>
              </a:rPr>
              <a:t>Resurrection Plant: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Some </a:t>
            </a:r>
            <a:r>
              <a:rPr lang="en-US" sz="2000" dirty="0" err="1" smtClean="0">
                <a:latin typeface="Times New Roman" pitchFamily="18" charset="0"/>
                <a:cs typeface="Times New Roman" pitchFamily="18" charset="0"/>
              </a:rPr>
              <a:t>xerophytic</a:t>
            </a:r>
            <a:r>
              <a:rPr lang="en-US" sz="2000" dirty="0" smtClean="0">
                <a:latin typeface="Times New Roman" pitchFamily="18" charset="0"/>
                <a:cs typeface="Times New Roman" pitchFamily="18" charset="0"/>
              </a:rPr>
              <a:t> species (e.g., S. </a:t>
            </a:r>
            <a:r>
              <a:rPr lang="en-US" sz="2000" dirty="0" err="1" smtClean="0">
                <a:latin typeface="Times New Roman" pitchFamily="18" charset="0"/>
                <a:cs typeface="Times New Roman" pitchFamily="18" charset="0"/>
              </a:rPr>
              <a:t>lepidophylla</a:t>
            </a:r>
            <a:r>
              <a:rPr lang="en-US" sz="2000" dirty="0" smtClean="0">
                <a:latin typeface="Times New Roman" pitchFamily="18" charset="0"/>
                <a:cs typeface="Times New Roman" pitchFamily="18" charset="0"/>
              </a:rPr>
              <a:t>, S. </a:t>
            </a:r>
            <a:r>
              <a:rPr lang="en-US" sz="2000" dirty="0" err="1" smtClean="0">
                <a:latin typeface="Times New Roman" pitchFamily="18" charset="0"/>
                <a:cs typeface="Times New Roman" pitchFamily="18" charset="0"/>
              </a:rPr>
              <a:t>pilifera</a:t>
            </a:r>
            <a:r>
              <a:rPr lang="en-US" sz="2000" dirty="0" smtClean="0">
                <a:latin typeface="Times New Roman" pitchFamily="18" charset="0"/>
                <a:cs typeface="Times New Roman" pitchFamily="18" charset="0"/>
              </a:rPr>
              <a:t>, 5. </a:t>
            </a:r>
            <a:r>
              <a:rPr lang="en-US" sz="2000" dirty="0" err="1" smtClean="0">
                <a:latin typeface="Times New Roman" pitchFamily="18" charset="0"/>
                <a:cs typeface="Times New Roman" pitchFamily="18" charset="0"/>
              </a:rPr>
              <a:t>bryopteris</a:t>
            </a:r>
            <a:r>
              <a:rPr lang="en-US" sz="2000" dirty="0" smtClean="0">
                <a:latin typeface="Times New Roman" pitchFamily="18" charset="0"/>
                <a:cs typeface="Times New Roman" pitchFamily="18" charset="0"/>
              </a:rPr>
              <a:t>) rolls up into a compact ball of seeming­ly dead leaves and stems during dry seasons, but unrolls to carry on normal activities when put in water. Such plants are commonly known as the “resurrection plants” and are often sold as curiosities. </a:t>
            </a:r>
          </a:p>
          <a:p>
            <a:pPr algn="just"/>
            <a:r>
              <a:rPr lang="en-US" sz="2000" b="1" dirty="0" smtClean="0">
                <a:latin typeface="Times New Roman" pitchFamily="18" charset="0"/>
                <a:cs typeface="Times New Roman" pitchFamily="18" charset="0"/>
              </a:rPr>
              <a:t>Salient Features of </a:t>
            </a:r>
            <a:r>
              <a:rPr lang="en-US" sz="2000" b="1" dirty="0" err="1" smtClean="0">
                <a:latin typeface="Times New Roman" pitchFamily="18" charset="0"/>
                <a:cs typeface="Times New Roman" pitchFamily="18" charset="0"/>
              </a:rPr>
              <a:t>Selaginella</a:t>
            </a:r>
            <a:r>
              <a:rPr lang="en-US" sz="2000" b="1" dirty="0" smtClean="0">
                <a:latin typeface="Times New Roman" pitchFamily="18" charset="0"/>
                <a:cs typeface="Times New Roman" pitchFamily="18" charset="0"/>
              </a:rPr>
              <a:t>: </a:t>
            </a:r>
          </a:p>
          <a:p>
            <a:pPr algn="just"/>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sporophyte</a:t>
            </a:r>
            <a:r>
              <a:rPr lang="en-US" sz="2000" dirty="0" smtClean="0">
                <a:latin typeface="Times New Roman" pitchFamily="18" charset="0"/>
                <a:cs typeface="Times New Roman" pitchFamily="18" charset="0"/>
              </a:rPr>
              <a:t> is herbaceous and the shoot is </a:t>
            </a:r>
            <a:r>
              <a:rPr lang="en-US" sz="2000" dirty="0" err="1" smtClean="0">
                <a:latin typeface="Times New Roman" pitchFamily="18" charset="0"/>
                <a:cs typeface="Times New Roman" pitchFamily="18" charset="0"/>
              </a:rPr>
              <a:t>dorsiventral</a:t>
            </a:r>
            <a:r>
              <a:rPr lang="en-US" sz="2000" dirty="0" smtClean="0">
                <a:latin typeface="Times New Roman" pitchFamily="18" charset="0"/>
                <a:cs typeface="Times New Roman" pitchFamily="18" charset="0"/>
              </a:rPr>
              <a:t> and radial and creeping or erect. </a:t>
            </a:r>
          </a:p>
          <a:p>
            <a:pPr algn="just"/>
            <a:r>
              <a:rPr lang="en-US" sz="2000" dirty="0" smtClean="0">
                <a:latin typeface="Times New Roman" pitchFamily="18" charset="0"/>
                <a:cs typeface="Times New Roman" pitchFamily="18" charset="0"/>
              </a:rPr>
              <a:t>ii. The leaves are small (</a:t>
            </a:r>
            <a:r>
              <a:rPr lang="en-US" sz="2000" dirty="0" err="1" smtClean="0">
                <a:latin typeface="Times New Roman" pitchFamily="18" charset="0"/>
                <a:cs typeface="Times New Roman" pitchFamily="18" charset="0"/>
              </a:rPr>
              <a:t>microphyllous</a:t>
            </a:r>
            <a:r>
              <a:rPr lang="en-US" sz="2000" dirty="0" smtClean="0">
                <a:latin typeface="Times New Roman" pitchFamily="18" charset="0"/>
                <a:cs typeface="Times New Roman" pitchFamily="18" charset="0"/>
              </a:rPr>
              <a:t>) and a </a:t>
            </a:r>
            <a:r>
              <a:rPr lang="en-US" sz="2000" dirty="0" err="1" smtClean="0">
                <a:latin typeface="Times New Roman" pitchFamily="18" charset="0"/>
                <a:cs typeface="Times New Roman" pitchFamily="18" charset="0"/>
              </a:rPr>
              <a:t>ligule</a:t>
            </a:r>
            <a:r>
              <a:rPr lang="en-US" sz="2000" dirty="0" smtClean="0">
                <a:latin typeface="Times New Roman" pitchFamily="18" charset="0"/>
                <a:cs typeface="Times New Roman" pitchFamily="18" charset="0"/>
              </a:rPr>
              <a:t> is present at the base of each leaf and </a:t>
            </a:r>
            <a:r>
              <a:rPr lang="en-US" sz="2000" dirty="0" err="1" smtClean="0">
                <a:latin typeface="Times New Roman" pitchFamily="18" charset="0"/>
                <a:cs typeface="Times New Roman" pitchFamily="18" charset="0"/>
              </a:rPr>
              <a:t>sporophyll</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iii. </a:t>
            </a:r>
            <a:r>
              <a:rPr lang="en-US" sz="2000" dirty="0" err="1" smtClean="0">
                <a:latin typeface="Times New Roman" pitchFamily="18" charset="0"/>
                <a:cs typeface="Times New Roman" pitchFamily="18" charset="0"/>
              </a:rPr>
              <a:t>Rhizophore</a:t>
            </a:r>
            <a:r>
              <a:rPr lang="en-US" sz="2000" dirty="0" smtClean="0">
                <a:latin typeface="Times New Roman" pitchFamily="18" charset="0"/>
                <a:cs typeface="Times New Roman" pitchFamily="18" charset="0"/>
              </a:rPr>
              <a:t> is (a leafless structure where from roots arises) present in some species. </a:t>
            </a:r>
          </a:p>
          <a:p>
            <a:pPr algn="just"/>
            <a:r>
              <a:rPr lang="en-US" sz="2000" dirty="0" smtClean="0">
                <a:latin typeface="Times New Roman" pitchFamily="18" charset="0"/>
                <a:cs typeface="Times New Roman" pitchFamily="18" charset="0"/>
              </a:rPr>
              <a:t>iv. </a:t>
            </a:r>
            <a:r>
              <a:rPr lang="en-US" sz="2000" dirty="0" err="1" smtClean="0">
                <a:latin typeface="Times New Roman" pitchFamily="18" charset="0"/>
                <a:cs typeface="Times New Roman" pitchFamily="18" charset="0"/>
              </a:rPr>
              <a:t>Sporophylls</a:t>
            </a:r>
            <a:r>
              <a:rPr lang="en-US" sz="2000" dirty="0" smtClean="0">
                <a:latin typeface="Times New Roman" pitchFamily="18" charset="0"/>
                <a:cs typeface="Times New Roman" pitchFamily="18" charset="0"/>
              </a:rPr>
              <a:t> are usually aggregated into </a:t>
            </a:r>
            <a:r>
              <a:rPr lang="en-US" sz="2000" dirty="0" err="1" smtClean="0">
                <a:latin typeface="Times New Roman" pitchFamily="18" charset="0"/>
                <a:cs typeface="Times New Roman" pitchFamily="18" charset="0"/>
              </a:rPr>
              <a:t>strobili</a:t>
            </a:r>
            <a:r>
              <a:rPr lang="en-US" sz="2000" dirty="0" smtClean="0">
                <a:latin typeface="Times New Roman" pitchFamily="18" charset="0"/>
                <a:cs typeface="Times New Roman" pitchFamily="18" charset="0"/>
              </a:rPr>
              <a:t> at the apices of the branch, hetero- </a:t>
            </a:r>
            <a:r>
              <a:rPr lang="en-US" sz="2000" dirty="0" err="1" smtClean="0">
                <a:latin typeface="Times New Roman" pitchFamily="18" charset="0"/>
                <a:cs typeface="Times New Roman" pitchFamily="18" charset="0"/>
              </a:rPr>
              <a:t>sporous</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v. Heterothallic (</a:t>
            </a:r>
            <a:r>
              <a:rPr lang="en-US" sz="2000" dirty="0" err="1" smtClean="0">
                <a:latin typeface="Times New Roman" pitchFamily="18" charset="0"/>
                <a:cs typeface="Times New Roman" pitchFamily="18" charset="0"/>
              </a:rPr>
              <a:t>dioecious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gametophytic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pro­thalli</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vi. </a:t>
            </a:r>
            <a:r>
              <a:rPr lang="en-US" sz="2000" dirty="0" err="1" smtClean="0">
                <a:latin typeface="Times New Roman" pitchFamily="18" charset="0"/>
                <a:cs typeface="Times New Roman" pitchFamily="18" charset="0"/>
              </a:rPr>
              <a:t>Antherozoids</a:t>
            </a:r>
            <a:r>
              <a:rPr lang="en-US" sz="2000" dirty="0" smtClean="0">
                <a:latin typeface="Times New Roman" pitchFamily="18" charset="0"/>
                <a:cs typeface="Times New Roman" pitchFamily="18" charset="0"/>
              </a:rPr>
              <a:t> are </a:t>
            </a:r>
            <a:r>
              <a:rPr lang="en-US" sz="2000" dirty="0" err="1" smtClean="0">
                <a:latin typeface="Times New Roman" pitchFamily="18" charset="0"/>
                <a:cs typeface="Times New Roman" pitchFamily="18" charset="0"/>
              </a:rPr>
              <a:t>biciliate</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304800"/>
            <a:ext cx="4572000" cy="1754326"/>
          </a:xfrm>
          <a:prstGeom prst="rect">
            <a:avLst/>
          </a:prstGeom>
        </p:spPr>
        <p:txBody>
          <a:bodyPr>
            <a:spAutoFit/>
          </a:bodyPr>
          <a:lstStyle/>
          <a:p>
            <a:r>
              <a:rPr lang="en-US" b="1" dirty="0" smtClean="0"/>
              <a:t>Structure of </a:t>
            </a:r>
            <a:r>
              <a:rPr lang="en-US" b="1" dirty="0" err="1" smtClean="0"/>
              <a:t>Selaginella</a:t>
            </a:r>
            <a:r>
              <a:rPr lang="en-US" b="1" dirty="0" smtClean="0"/>
              <a:t>:</a:t>
            </a:r>
          </a:p>
          <a:p>
            <a:r>
              <a:rPr lang="en-US" b="1" dirty="0" smtClean="0"/>
              <a:t>The </a:t>
            </a:r>
            <a:r>
              <a:rPr lang="en-US" b="1" dirty="0" err="1" smtClean="0"/>
              <a:t>Sporophyte</a:t>
            </a:r>
            <a:r>
              <a:rPr lang="en-US" b="1" dirty="0" smtClean="0"/>
              <a:t>: </a:t>
            </a:r>
            <a:endParaRPr lang="en-US" dirty="0" smtClean="0"/>
          </a:p>
          <a:p>
            <a:r>
              <a:rPr lang="en-US" dirty="0" smtClean="0"/>
              <a:t>The plant body of </a:t>
            </a:r>
            <a:r>
              <a:rPr lang="en-US" dirty="0" err="1" smtClean="0"/>
              <a:t>Selaginella</a:t>
            </a:r>
            <a:r>
              <a:rPr lang="en-US" dirty="0" smtClean="0"/>
              <a:t> is differentia­ted into well developed roots, stem and leaves. </a:t>
            </a:r>
          </a:p>
          <a:p>
            <a:r>
              <a:rPr lang="en-US" dirty="0" smtClean="0"/>
              <a:t>Besides, some species also have </a:t>
            </a:r>
            <a:r>
              <a:rPr lang="en-US" dirty="0" err="1" smtClean="0"/>
              <a:t>rhizophore</a:t>
            </a:r>
            <a:endParaRPr lang="en-US" dirty="0" smtClean="0"/>
          </a:p>
          <a:p>
            <a:endParaRPr lang="en-US" dirty="0"/>
          </a:p>
        </p:txBody>
      </p:sp>
      <p:pic>
        <p:nvPicPr>
          <p:cNvPr id="58370" name="Picture 2" descr="http://cdn.biologydiscussion.com/wp-content/uploads/2016/08/clip_image004-83.jpg"/>
          <p:cNvPicPr>
            <a:picLocks noChangeAspect="1" noChangeArrowheads="1"/>
          </p:cNvPicPr>
          <p:nvPr/>
        </p:nvPicPr>
        <p:blipFill>
          <a:blip r:embed="rId2"/>
          <a:srcRect/>
          <a:stretch>
            <a:fillRect/>
          </a:stretch>
        </p:blipFill>
        <p:spPr bwMode="auto">
          <a:xfrm>
            <a:off x="2819400" y="2667000"/>
            <a:ext cx="4162425" cy="3600451"/>
          </a:xfrm>
          <a:prstGeom prst="rect">
            <a:avLst/>
          </a:prstGeom>
          <a:noFill/>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0"/>
            <a:ext cx="6248400" cy="923330"/>
          </a:xfrm>
          <a:prstGeom prst="rect">
            <a:avLst/>
          </a:prstGeom>
        </p:spPr>
        <p:txBody>
          <a:bodyPr wrap="square">
            <a:spAutoFit/>
          </a:bodyPr>
          <a:lstStyle/>
          <a:p>
            <a:r>
              <a:rPr lang="en-US" dirty="0" smtClean="0"/>
              <a:t>Hieronymus (1902) divided the genus </a:t>
            </a:r>
            <a:r>
              <a:rPr lang="en-US" dirty="0" err="1" smtClean="0"/>
              <a:t>Selaginella</a:t>
            </a:r>
            <a:r>
              <a:rPr lang="en-US" dirty="0" smtClean="0"/>
              <a:t> into two sub-genera viz., </a:t>
            </a:r>
            <a:r>
              <a:rPr lang="en-US" dirty="0" err="1" smtClean="0"/>
              <a:t>Homoeophyllum</a:t>
            </a:r>
            <a:r>
              <a:rPr lang="en-US" dirty="0" smtClean="0"/>
              <a:t> and </a:t>
            </a:r>
            <a:r>
              <a:rPr lang="en-US" dirty="0" err="1" smtClean="0"/>
              <a:t>Heterophyllum</a:t>
            </a:r>
            <a:r>
              <a:rPr lang="en-US" dirty="0" smtClean="0"/>
              <a:t> on the basis of general structure of the plant body</a:t>
            </a:r>
            <a:endParaRPr lang="en-US" dirty="0"/>
          </a:p>
        </p:txBody>
      </p:sp>
      <p:pic>
        <p:nvPicPr>
          <p:cNvPr id="56322" name="Picture 2" descr="http://cdn.biologydiscussion.com/wp-content/uploads/2016/08/image-39.png"/>
          <p:cNvPicPr>
            <a:picLocks noChangeAspect="1" noChangeArrowheads="1"/>
          </p:cNvPicPr>
          <p:nvPr/>
        </p:nvPicPr>
        <p:blipFill>
          <a:blip r:embed="rId2"/>
          <a:srcRect/>
          <a:stretch>
            <a:fillRect/>
          </a:stretch>
        </p:blipFill>
        <p:spPr bwMode="auto">
          <a:xfrm>
            <a:off x="2362200" y="1066800"/>
            <a:ext cx="5655212" cy="5105400"/>
          </a:xfrm>
          <a:prstGeom prst="rect">
            <a:avLst/>
          </a:prstGeom>
          <a:noFill/>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8600"/>
            <a:ext cx="7696200" cy="5940088"/>
          </a:xfrm>
          <a:prstGeom prst="rect">
            <a:avLst/>
          </a:prstGeom>
        </p:spPr>
        <p:txBody>
          <a:bodyPr wrap="square">
            <a:spAutoFit/>
          </a:bodyPr>
          <a:lstStyle/>
          <a:p>
            <a:pPr algn="just"/>
            <a:r>
              <a:rPr lang="en-US" sz="2000" b="1" dirty="0" smtClean="0">
                <a:latin typeface="Times New Roman" pitchFamily="18" charset="0"/>
                <a:cs typeface="Times New Roman" pitchFamily="18" charset="0"/>
              </a:rPr>
              <a:t>Stem</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stem is generally erect and </a:t>
            </a:r>
            <a:r>
              <a:rPr lang="en-US" sz="2000" dirty="0" err="1" smtClean="0">
                <a:latin typeface="Times New Roman" pitchFamily="18" charset="0"/>
                <a:cs typeface="Times New Roman" pitchFamily="18" charset="0"/>
              </a:rPr>
              <a:t>radially</a:t>
            </a:r>
            <a:r>
              <a:rPr lang="en-US" sz="2000" dirty="0" smtClean="0">
                <a:latin typeface="Times New Roman" pitchFamily="18" charset="0"/>
                <a:cs typeface="Times New Roman" pitchFamily="18" charset="0"/>
              </a:rPr>
              <a:t> con­structed in the subgenus </a:t>
            </a:r>
            <a:r>
              <a:rPr lang="en-US" sz="2000" dirty="0" err="1" smtClean="0">
                <a:latin typeface="Times New Roman" pitchFamily="18" charset="0"/>
                <a:cs typeface="Times New Roman" pitchFamily="18" charset="0"/>
              </a:rPr>
              <a:t>Homoeophyllum</a:t>
            </a:r>
            <a:r>
              <a:rPr lang="en-US" sz="2000" dirty="0" smtClean="0">
                <a:latin typeface="Times New Roman" pitchFamily="18" charset="0"/>
                <a:cs typeface="Times New Roman" pitchFamily="18" charset="0"/>
              </a:rPr>
              <a:t>. The species belonging to the subgenus </a:t>
            </a:r>
            <a:r>
              <a:rPr lang="en-US" sz="2000" dirty="0" err="1" smtClean="0">
                <a:latin typeface="Times New Roman" pitchFamily="18" charset="0"/>
                <a:cs typeface="Times New Roman" pitchFamily="18" charset="0"/>
              </a:rPr>
              <a:t>Heterophy­llum</a:t>
            </a:r>
            <a:r>
              <a:rPr lang="en-US" sz="2000" dirty="0" smtClean="0">
                <a:latin typeface="Times New Roman" pitchFamily="18" charset="0"/>
                <a:cs typeface="Times New Roman" pitchFamily="18" charset="0"/>
              </a:rPr>
              <a:t> are prostrate and </a:t>
            </a:r>
            <a:r>
              <a:rPr lang="en-US" sz="2000" dirty="0" err="1" smtClean="0">
                <a:latin typeface="Times New Roman" pitchFamily="18" charset="0"/>
                <a:cs typeface="Times New Roman" pitchFamily="18" charset="0"/>
              </a:rPr>
              <a:t>dorsiventral</a:t>
            </a:r>
            <a:r>
              <a:rPr lang="en-US" sz="2000" dirty="0" smtClean="0">
                <a:latin typeface="Times New Roman" pitchFamily="18" charset="0"/>
                <a:cs typeface="Times New Roman" pitchFamily="18" charset="0"/>
              </a:rPr>
              <a:t>. The bran­ching is dichotomous in the member of </a:t>
            </a:r>
            <a:r>
              <a:rPr lang="en-US" sz="2000" dirty="0" err="1" smtClean="0">
                <a:latin typeface="Times New Roman" pitchFamily="18" charset="0"/>
                <a:cs typeface="Times New Roman" pitchFamily="18" charset="0"/>
              </a:rPr>
              <a:t>Homoeophyllum</a:t>
            </a:r>
            <a:r>
              <a:rPr lang="en-US" sz="2000" dirty="0" smtClean="0">
                <a:latin typeface="Times New Roman" pitchFamily="18" charset="0"/>
                <a:cs typeface="Times New Roman" pitchFamily="18" charset="0"/>
              </a:rPr>
              <a:t> and somewhat lateral in </a:t>
            </a:r>
            <a:r>
              <a:rPr lang="en-US" sz="2000" dirty="0" err="1" smtClean="0">
                <a:latin typeface="Times New Roman" pitchFamily="18" charset="0"/>
                <a:cs typeface="Times New Roman" pitchFamily="18" charset="0"/>
              </a:rPr>
              <a:t>Heterophyllum</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The anatomy of the mature stem is very dis­tinct and is differentiated into an outer epider­mis, middle cortex and centrally located stele. The outer cell walls of the epidermis are </a:t>
            </a:r>
            <a:r>
              <a:rPr lang="en-US" sz="2000" dirty="0" err="1" smtClean="0">
                <a:latin typeface="Times New Roman" pitchFamily="18" charset="0"/>
                <a:cs typeface="Times New Roman" pitchFamily="18" charset="0"/>
              </a:rPr>
              <a:t>cutinised</a:t>
            </a:r>
            <a:r>
              <a:rPr lang="en-US" sz="2000" dirty="0" smtClean="0">
                <a:latin typeface="Times New Roman" pitchFamily="18" charset="0"/>
                <a:cs typeface="Times New Roman" pitchFamily="18" charset="0"/>
              </a:rPr>
              <a:t>. It is devoid of stomata and hairs. In many species there are several layers of thick- walled cells (hypodermis) beneath the epider­mis, which merge gradually with thin-walled </a:t>
            </a:r>
            <a:r>
              <a:rPr lang="en-US" sz="2000" dirty="0" err="1" smtClean="0">
                <a:latin typeface="Times New Roman" pitchFamily="18" charset="0"/>
                <a:cs typeface="Times New Roman" pitchFamily="18" charset="0"/>
              </a:rPr>
              <a:t>chlorophyllous</a:t>
            </a:r>
            <a:r>
              <a:rPr lang="en-US" sz="2000" dirty="0" smtClean="0">
                <a:latin typeface="Times New Roman" pitchFamily="18" charset="0"/>
                <a:cs typeface="Times New Roman" pitchFamily="18" charset="0"/>
              </a:rPr>
              <a:t> cells of the cortex. </a:t>
            </a:r>
          </a:p>
          <a:p>
            <a:pPr algn="just"/>
            <a:r>
              <a:rPr lang="en-US" sz="2000" dirty="0" smtClean="0">
                <a:latin typeface="Times New Roman" pitchFamily="18" charset="0"/>
                <a:cs typeface="Times New Roman" pitchFamily="18" charset="0"/>
              </a:rPr>
              <a:t>The cortex is usually made up of compactly arranged angular </a:t>
            </a:r>
            <a:r>
              <a:rPr lang="en-US" sz="2000" dirty="0" err="1" smtClean="0">
                <a:latin typeface="Times New Roman" pitchFamily="18" charset="0"/>
                <a:cs typeface="Times New Roman" pitchFamily="18" charset="0"/>
              </a:rPr>
              <a:t>parenchymatous</a:t>
            </a:r>
            <a:r>
              <a:rPr lang="en-US" sz="2000" dirty="0" smtClean="0">
                <a:latin typeface="Times New Roman" pitchFamily="18" charset="0"/>
                <a:cs typeface="Times New Roman" pitchFamily="18" charset="0"/>
              </a:rPr>
              <a:t> cells without intercellular spaces. The most part of the cortex of </a:t>
            </a:r>
            <a:r>
              <a:rPr lang="en-US" sz="2000" dirty="0" err="1" smtClean="0">
                <a:latin typeface="Times New Roman" pitchFamily="18" charset="0"/>
                <a:cs typeface="Times New Roman" pitchFamily="18" charset="0"/>
              </a:rPr>
              <a:t>xerophytic</a:t>
            </a:r>
            <a:r>
              <a:rPr lang="en-US" sz="2000" dirty="0" smtClean="0">
                <a:latin typeface="Times New Roman" pitchFamily="18" charset="0"/>
                <a:cs typeface="Times New Roman" pitchFamily="18" charset="0"/>
              </a:rPr>
              <a:t> species viz., S. </a:t>
            </a:r>
            <a:r>
              <a:rPr lang="en-US" sz="2000" dirty="0" err="1" smtClean="0">
                <a:latin typeface="Times New Roman" pitchFamily="18" charset="0"/>
                <a:cs typeface="Times New Roman" pitchFamily="18" charset="0"/>
              </a:rPr>
              <a:t>lepidophylla</a:t>
            </a:r>
            <a:r>
              <a:rPr lang="en-US" sz="2000" dirty="0" smtClean="0">
                <a:latin typeface="Times New Roman" pitchFamily="18" charset="0"/>
                <a:cs typeface="Times New Roman" pitchFamily="18" charset="0"/>
              </a:rPr>
              <a:t> and 5. </a:t>
            </a:r>
            <a:r>
              <a:rPr lang="en-US" sz="2000" dirty="0" err="1" smtClean="0">
                <a:latin typeface="Times New Roman" pitchFamily="18" charset="0"/>
                <a:cs typeface="Times New Roman" pitchFamily="18" charset="0"/>
              </a:rPr>
              <a:t>rupestris</a:t>
            </a:r>
            <a:r>
              <a:rPr lang="en-US" sz="2000" dirty="0" smtClean="0">
                <a:latin typeface="Times New Roman" pitchFamily="18" charset="0"/>
                <a:cs typeface="Times New Roman" pitchFamily="18" charset="0"/>
              </a:rPr>
              <a:t>, is comprised of thick-walled </a:t>
            </a:r>
            <a:r>
              <a:rPr lang="en-US" sz="2000" dirty="0" err="1" smtClean="0">
                <a:latin typeface="Times New Roman" pitchFamily="18" charset="0"/>
                <a:cs typeface="Times New Roman" pitchFamily="18" charset="0"/>
              </a:rPr>
              <a:t>sclerenchymatous</a:t>
            </a:r>
            <a:r>
              <a:rPr lang="en-US" sz="2000" dirty="0" smtClean="0">
                <a:latin typeface="Times New Roman" pitchFamily="18" charset="0"/>
                <a:cs typeface="Times New Roman" pitchFamily="18" charset="0"/>
              </a:rPr>
              <a:t> cells. </a:t>
            </a:r>
          </a:p>
          <a:p>
            <a:pPr algn="just"/>
            <a:r>
              <a:rPr lang="en-US" sz="2000" dirty="0" smtClean="0">
                <a:latin typeface="Times New Roman" pitchFamily="18" charset="0"/>
                <a:cs typeface="Times New Roman" pitchFamily="18" charset="0"/>
              </a:rPr>
              <a:t>There is much variation in the vascular cylinder among the different species of </a:t>
            </a:r>
            <a:r>
              <a:rPr lang="en-US" sz="2000" dirty="0" err="1" smtClean="0">
                <a:latin typeface="Times New Roman" pitchFamily="18" charset="0"/>
                <a:cs typeface="Times New Roman" pitchFamily="18" charset="0"/>
              </a:rPr>
              <a:t>Selaginella</a:t>
            </a:r>
            <a:r>
              <a:rPr lang="en-US" sz="2000" dirty="0" smtClean="0">
                <a:latin typeface="Times New Roman" pitchFamily="18" charset="0"/>
                <a:cs typeface="Times New Roman" pitchFamily="18" charset="0"/>
              </a:rPr>
              <a:t>. The number of stele varies from species to species and sometimes even in the same species. This is due to the dissection of the main stele. Young plants invariably show </a:t>
            </a:r>
            <a:r>
              <a:rPr lang="en-US" sz="2000" dirty="0" err="1" smtClean="0">
                <a:latin typeface="Times New Roman" pitchFamily="18" charset="0"/>
                <a:cs typeface="Times New Roman" pitchFamily="18" charset="0"/>
              </a:rPr>
              <a:t>monostelic</a:t>
            </a:r>
            <a:r>
              <a:rPr lang="en-US" sz="2000" dirty="0" smtClean="0">
                <a:latin typeface="Times New Roman" pitchFamily="18" charset="0"/>
                <a:cs typeface="Times New Roman" pitchFamily="18" charset="0"/>
              </a:rPr>
              <a:t> configuration. </a:t>
            </a:r>
            <a:endParaRPr lang="en-US" sz="2000" dirty="0">
              <a:latin typeface="Times New Roman" pitchFamily="18" charset="0"/>
              <a:cs typeface="Times New Roman"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cdn.biologydiscussion.com/wp-content/uploads/2016/08/clip_image006-64.jpg"/>
          <p:cNvPicPr>
            <a:picLocks noChangeAspect="1" noChangeArrowheads="1"/>
          </p:cNvPicPr>
          <p:nvPr/>
        </p:nvPicPr>
        <p:blipFill>
          <a:blip r:embed="rId2"/>
          <a:srcRect/>
          <a:stretch>
            <a:fillRect/>
          </a:stretch>
        </p:blipFill>
        <p:spPr bwMode="auto">
          <a:xfrm>
            <a:off x="2743200" y="228600"/>
            <a:ext cx="3962400" cy="3733800"/>
          </a:xfrm>
          <a:prstGeom prst="rect">
            <a:avLst/>
          </a:prstGeom>
          <a:noFill/>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8600"/>
            <a:ext cx="7772400" cy="6555641"/>
          </a:xfrm>
          <a:prstGeom prst="rect">
            <a:avLst/>
          </a:prstGeom>
        </p:spPr>
        <p:txBody>
          <a:bodyPr wrap="square">
            <a:spAutoFit/>
          </a:bodyPr>
          <a:lstStyle/>
          <a:p>
            <a:pPr algn="just"/>
            <a:r>
              <a:rPr lang="en-US" sz="2000" dirty="0" smtClean="0">
                <a:latin typeface="Times New Roman" pitchFamily="18" charset="0"/>
                <a:cs typeface="Times New Roman" pitchFamily="18" charset="0"/>
              </a:rPr>
              <a:t>In most species the creeping stem or pros­trate rhizome is </a:t>
            </a:r>
            <a:r>
              <a:rPr lang="en-US" sz="2000" dirty="0" err="1" smtClean="0">
                <a:latin typeface="Times New Roman" pitchFamily="18" charset="0"/>
                <a:cs typeface="Times New Roman" pitchFamily="18" charset="0"/>
              </a:rPr>
              <a:t>protostelic</a:t>
            </a:r>
            <a:r>
              <a:rPr lang="en-US" sz="2000" dirty="0" smtClean="0">
                <a:latin typeface="Times New Roman" pitchFamily="18" charset="0"/>
                <a:cs typeface="Times New Roman" pitchFamily="18" charset="0"/>
              </a:rPr>
              <a:t>. Species with radial symmetry may have a single, cylindrical proto- stele in the stem (</a:t>
            </a:r>
            <a:r>
              <a:rPr lang="en-US" sz="2000" dirty="0" err="1" smtClean="0">
                <a:latin typeface="Times New Roman" pitchFamily="18" charset="0"/>
                <a:cs typeface="Times New Roman" pitchFamily="18" charset="0"/>
              </a:rPr>
              <a:t>monostelic</a:t>
            </a:r>
            <a:r>
              <a:rPr lang="en-US" sz="2000" dirty="0" smtClean="0">
                <a:latin typeface="Times New Roman" pitchFamily="18" charset="0"/>
                <a:cs typeface="Times New Roman" pitchFamily="18" charset="0"/>
              </a:rPr>
              <a:t> e.g., S. </a:t>
            </a:r>
            <a:r>
              <a:rPr lang="en-US" sz="2000" dirty="0" err="1" smtClean="0">
                <a:latin typeface="Times New Roman" pitchFamily="18" charset="0"/>
                <a:cs typeface="Times New Roman" pitchFamily="18" charset="0"/>
              </a:rPr>
              <a:t>spinulosa</a:t>
            </a:r>
            <a:r>
              <a:rPr lang="en-US" sz="2000" dirty="0" smtClean="0">
                <a:latin typeface="Times New Roman" pitchFamily="18" charset="0"/>
                <a:cs typeface="Times New Roman" pitchFamily="18" charset="0"/>
              </a:rPr>
              <a:t>, S. </a:t>
            </a:r>
            <a:r>
              <a:rPr lang="en-US" sz="2000" dirty="0" err="1" smtClean="0">
                <a:latin typeface="Times New Roman" pitchFamily="18" charset="0"/>
                <a:cs typeface="Times New Roman" pitchFamily="18" charset="0"/>
              </a:rPr>
              <a:t>flabellata</a:t>
            </a:r>
            <a:r>
              <a:rPr lang="en-US" sz="2000" dirty="0" smtClean="0">
                <a:latin typeface="Times New Roman" pitchFamily="18" charset="0"/>
                <a:cs typeface="Times New Roman" pitchFamily="18" charset="0"/>
              </a:rPr>
              <a:t>), whereas </a:t>
            </a:r>
            <a:r>
              <a:rPr lang="en-US" sz="2000" dirty="0" err="1" smtClean="0">
                <a:latin typeface="Times New Roman" pitchFamily="18" charset="0"/>
                <a:cs typeface="Times New Roman" pitchFamily="18" charset="0"/>
              </a:rPr>
              <a:t>dorsiventral</a:t>
            </a:r>
            <a:r>
              <a:rPr lang="en-US" sz="2000" dirty="0" smtClean="0">
                <a:latin typeface="Times New Roman" pitchFamily="18" charset="0"/>
                <a:cs typeface="Times New Roman" pitchFamily="18" charset="0"/>
              </a:rPr>
              <a:t> species may have two (e.g., </a:t>
            </a:r>
            <a:r>
              <a:rPr lang="en-US" sz="2000" dirty="0" err="1" smtClean="0">
                <a:latin typeface="Times New Roman" pitchFamily="18" charset="0"/>
                <a:cs typeface="Times New Roman" pitchFamily="18" charset="0"/>
              </a:rPr>
              <a:t>distelic</a:t>
            </a:r>
            <a:r>
              <a:rPr lang="en-US" sz="2000" dirty="0" smtClean="0">
                <a:latin typeface="Times New Roman" pitchFamily="18" charset="0"/>
                <a:cs typeface="Times New Roman" pitchFamily="18" charset="0"/>
              </a:rPr>
              <a:t> e.g., S. </a:t>
            </a:r>
            <a:r>
              <a:rPr lang="en-US" sz="2000" dirty="0" err="1" smtClean="0">
                <a:latin typeface="Times New Roman" pitchFamily="18" charset="0"/>
                <a:cs typeface="Times New Roman" pitchFamily="18" charset="0"/>
              </a:rPr>
              <a:t>kraussiana</a:t>
            </a:r>
            <a:r>
              <a:rPr lang="en-US" sz="2000" dirty="0" smtClean="0">
                <a:latin typeface="Times New Roman" pitchFamily="18" charset="0"/>
                <a:cs typeface="Times New Roman" pitchFamily="18" charset="0"/>
              </a:rPr>
              <a:t>) or more vascular strands (12-16 steles) (</a:t>
            </a:r>
            <a:r>
              <a:rPr lang="en-US" sz="2000" dirty="0" err="1" smtClean="0">
                <a:latin typeface="Times New Roman" pitchFamily="18" charset="0"/>
                <a:cs typeface="Times New Roman" pitchFamily="18" charset="0"/>
              </a:rPr>
              <a:t>polystelic</a:t>
            </a:r>
            <a:r>
              <a:rPr lang="en-US" sz="2000" dirty="0" smtClean="0">
                <a:latin typeface="Times New Roman" pitchFamily="18" charset="0"/>
                <a:cs typeface="Times New Roman" pitchFamily="18" charset="0"/>
              </a:rPr>
              <a:t> e.g., S. </a:t>
            </a:r>
            <a:r>
              <a:rPr lang="en-US" sz="2000" dirty="0" err="1" smtClean="0">
                <a:latin typeface="Times New Roman" pitchFamily="18" charset="0"/>
                <a:cs typeface="Times New Roman" pitchFamily="18" charset="0"/>
              </a:rPr>
              <a:t>laevigata</a:t>
            </a:r>
            <a:r>
              <a:rPr lang="en-US" sz="2000" dirty="0" smtClean="0">
                <a:latin typeface="Times New Roman" pitchFamily="18" charset="0"/>
                <a:cs typeface="Times New Roman" pitchFamily="18" charset="0"/>
              </a:rPr>
              <a:t>) that are either circular or ribbon-shaped. </a:t>
            </a:r>
          </a:p>
          <a:p>
            <a:pPr algn="just"/>
            <a:r>
              <a:rPr lang="en-US" sz="2000" dirty="0" smtClean="0">
                <a:latin typeface="Times New Roman" pitchFamily="18" charset="0"/>
                <a:cs typeface="Times New Roman" pitchFamily="18" charset="0"/>
              </a:rPr>
              <a:t>The number of steles may vary in different parts of the same plant. In S. </a:t>
            </a:r>
            <a:r>
              <a:rPr lang="en-US" sz="2000" dirty="0" err="1" smtClean="0">
                <a:latin typeface="Times New Roman" pitchFamily="18" charset="0"/>
                <a:cs typeface="Times New Roman" pitchFamily="18" charset="0"/>
              </a:rPr>
              <a:t>braunii</a:t>
            </a:r>
            <a:r>
              <a:rPr lang="en-US" sz="2000" dirty="0" smtClean="0">
                <a:latin typeface="Times New Roman" pitchFamily="18" charset="0"/>
                <a:cs typeface="Times New Roman" pitchFamily="18" charset="0"/>
              </a:rPr>
              <a:t>, the creep­ing prostrate axis is </a:t>
            </a:r>
            <a:r>
              <a:rPr lang="en-US" sz="2000" dirty="0" err="1" smtClean="0">
                <a:latin typeface="Times New Roman" pitchFamily="18" charset="0"/>
                <a:cs typeface="Times New Roman" pitchFamily="18" charset="0"/>
              </a:rPr>
              <a:t>bistelic</a:t>
            </a:r>
            <a:r>
              <a:rPr lang="en-US" sz="2000" dirty="0" smtClean="0">
                <a:latin typeface="Times New Roman" pitchFamily="18" charset="0"/>
                <a:cs typeface="Times New Roman" pitchFamily="18" charset="0"/>
              </a:rPr>
              <a:t>, while the erect branches are </a:t>
            </a:r>
            <a:r>
              <a:rPr lang="en-US" sz="2000" dirty="0" err="1" smtClean="0">
                <a:latin typeface="Times New Roman" pitchFamily="18" charset="0"/>
                <a:cs typeface="Times New Roman" pitchFamily="18" charset="0"/>
              </a:rPr>
              <a:t>monostelic</a:t>
            </a:r>
            <a:r>
              <a:rPr lang="en-US" sz="2000" dirty="0" smtClean="0">
                <a:latin typeface="Times New Roman" pitchFamily="18" charset="0"/>
                <a:cs typeface="Times New Roman" pitchFamily="18" charset="0"/>
              </a:rPr>
              <a:t>. In S. </a:t>
            </a:r>
            <a:r>
              <a:rPr lang="en-US" sz="2000" dirty="0" err="1" smtClean="0">
                <a:latin typeface="Times New Roman" pitchFamily="18" charset="0"/>
                <a:cs typeface="Times New Roman" pitchFamily="18" charset="0"/>
              </a:rPr>
              <a:t>lyalli</a:t>
            </a:r>
            <a:r>
              <a:rPr lang="en-US" sz="2000" dirty="0" smtClean="0">
                <a:latin typeface="Times New Roman" pitchFamily="18" charset="0"/>
                <a:cs typeface="Times New Roman" pitchFamily="18" charset="0"/>
              </a:rPr>
              <a:t> prostrate branches are </a:t>
            </a:r>
            <a:r>
              <a:rPr lang="en-US" sz="2000" dirty="0" err="1" smtClean="0">
                <a:latin typeface="Times New Roman" pitchFamily="18" charset="0"/>
                <a:cs typeface="Times New Roman" pitchFamily="18" charset="0"/>
              </a:rPr>
              <a:t>bistelic</a:t>
            </a:r>
            <a:r>
              <a:rPr lang="en-US" sz="2000" dirty="0" smtClean="0">
                <a:latin typeface="Times New Roman" pitchFamily="18" charset="0"/>
                <a:cs typeface="Times New Roman" pitchFamily="18" charset="0"/>
              </a:rPr>
              <a:t>, whereas erect branches are </a:t>
            </a:r>
            <a:r>
              <a:rPr lang="en-US" sz="2000" dirty="0" err="1" smtClean="0">
                <a:latin typeface="Times New Roman" pitchFamily="18" charset="0"/>
                <a:cs typeface="Times New Roman" pitchFamily="18" charset="0"/>
              </a:rPr>
              <a:t>polystelic</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Each stele is surrounded by a single-layered </a:t>
            </a:r>
            <a:r>
              <a:rPr lang="en-US" sz="2000" dirty="0" err="1" smtClean="0">
                <a:latin typeface="Times New Roman" pitchFamily="18" charset="0"/>
                <a:cs typeface="Times New Roman" pitchFamily="18" charset="0"/>
              </a:rPr>
              <a:t>pericycle</a:t>
            </a:r>
            <a:r>
              <a:rPr lang="en-US" sz="2000" dirty="0" smtClean="0">
                <a:latin typeface="Times New Roman" pitchFamily="18" charset="0"/>
                <a:cs typeface="Times New Roman" pitchFamily="18" charset="0"/>
              </a:rPr>
              <a:t>. The stele is set off from the cortex by a few </a:t>
            </a:r>
            <a:r>
              <a:rPr lang="en-US" sz="2000" dirty="0" err="1" smtClean="0">
                <a:latin typeface="Times New Roman" pitchFamily="18" charset="0"/>
                <a:cs typeface="Times New Roman" pitchFamily="18" charset="0"/>
              </a:rPr>
              <a:t>radially</a:t>
            </a:r>
            <a:r>
              <a:rPr lang="en-US" sz="2000" dirty="0" smtClean="0">
                <a:latin typeface="Times New Roman" pitchFamily="18" charset="0"/>
                <a:cs typeface="Times New Roman" pitchFamily="18" charset="0"/>
              </a:rPr>
              <a:t> elongated </a:t>
            </a:r>
            <a:r>
              <a:rPr lang="en-US" sz="2000" dirty="0" err="1" smtClean="0">
                <a:latin typeface="Times New Roman" pitchFamily="18" charset="0"/>
                <a:cs typeface="Times New Roman" pitchFamily="18" charset="0"/>
              </a:rPr>
              <a:t>endodermal</a:t>
            </a:r>
            <a:r>
              <a:rPr lang="en-US" sz="2000" dirty="0" smtClean="0">
                <a:latin typeface="Times New Roman" pitchFamily="18" charset="0"/>
                <a:cs typeface="Times New Roman" pitchFamily="18" charset="0"/>
              </a:rPr>
              <a:t> cells desig­nated as </a:t>
            </a:r>
            <a:r>
              <a:rPr lang="en-US" sz="2000" dirty="0" err="1" smtClean="0">
                <a:latin typeface="Times New Roman" pitchFamily="18" charset="0"/>
                <a:cs typeface="Times New Roman" pitchFamily="18" charset="0"/>
              </a:rPr>
              <a:t>trabeculae</a:t>
            </a:r>
            <a:r>
              <a:rPr lang="en-US" sz="2000" dirty="0" smtClean="0">
                <a:latin typeface="Times New Roman" pitchFamily="18" charset="0"/>
                <a:cs typeface="Times New Roman" pitchFamily="18" charset="0"/>
              </a:rPr>
              <a:t>. They have the characteristic </a:t>
            </a:r>
            <a:r>
              <a:rPr lang="en-US" sz="2000" dirty="0" err="1" smtClean="0">
                <a:latin typeface="Times New Roman" pitchFamily="18" charset="0"/>
                <a:cs typeface="Times New Roman" pitchFamily="18" charset="0"/>
              </a:rPr>
              <a:t>casparian</a:t>
            </a:r>
            <a:r>
              <a:rPr lang="en-US" sz="2000" dirty="0" smtClean="0">
                <a:latin typeface="Times New Roman" pitchFamily="18" charset="0"/>
                <a:cs typeface="Times New Roman" pitchFamily="18" charset="0"/>
              </a:rPr>
              <a:t> bands on their radial walls. Thus, the central stele is separated from the cortex by large air spaces. </a:t>
            </a:r>
          </a:p>
          <a:p>
            <a:pPr algn="just"/>
            <a:r>
              <a:rPr lang="en-US" sz="2000" dirty="0" smtClean="0">
                <a:latin typeface="Times New Roman" pitchFamily="18" charset="0"/>
                <a:cs typeface="Times New Roman" pitchFamily="18" charset="0"/>
              </a:rPr>
              <a:t>Regardless of the </a:t>
            </a:r>
            <a:r>
              <a:rPr lang="en-US" sz="2000" dirty="0" err="1" smtClean="0">
                <a:latin typeface="Times New Roman" pitchFamily="18" charset="0"/>
                <a:cs typeface="Times New Roman" pitchFamily="18" charset="0"/>
              </a:rPr>
              <a:t>stelar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organisation</a:t>
            </a:r>
            <a:r>
              <a:rPr lang="en-US" sz="2000" dirty="0" smtClean="0">
                <a:latin typeface="Times New Roman" pitchFamily="18" charset="0"/>
                <a:cs typeface="Times New Roman" pitchFamily="18" charset="0"/>
              </a:rPr>
              <a:t>, the primary xylem is </a:t>
            </a:r>
            <a:r>
              <a:rPr lang="en-US" sz="2000" dirty="0" err="1" smtClean="0">
                <a:latin typeface="Times New Roman" pitchFamily="18" charset="0"/>
                <a:cs typeface="Times New Roman" pitchFamily="18" charset="0"/>
              </a:rPr>
              <a:t>exarch</a:t>
            </a:r>
            <a:r>
              <a:rPr lang="en-US" sz="2000" dirty="0" smtClean="0">
                <a:latin typeface="Times New Roman" pitchFamily="18" charset="0"/>
                <a:cs typeface="Times New Roman" pitchFamily="18" charset="0"/>
              </a:rPr>
              <a:t> in development and the </a:t>
            </a:r>
            <a:r>
              <a:rPr lang="en-US" sz="2000" dirty="0" err="1" smtClean="0">
                <a:latin typeface="Times New Roman" pitchFamily="18" charset="0"/>
                <a:cs typeface="Times New Roman" pitchFamily="18" charset="0"/>
              </a:rPr>
              <a:t>metaxylem</a:t>
            </a:r>
            <a:r>
              <a:rPr lang="en-US" sz="2000" dirty="0" smtClean="0">
                <a:latin typeface="Times New Roman" pitchFamily="18" charset="0"/>
                <a:cs typeface="Times New Roman" pitchFamily="18" charset="0"/>
              </a:rPr>
              <a:t> consists primarily of </a:t>
            </a:r>
            <a:r>
              <a:rPr lang="en-US" sz="2000" dirty="0" err="1" smtClean="0">
                <a:latin typeface="Times New Roman" pitchFamily="18" charset="0"/>
                <a:cs typeface="Times New Roman" pitchFamily="18" charset="0"/>
              </a:rPr>
              <a:t>tracheids</a:t>
            </a:r>
            <a:r>
              <a:rPr lang="en-US" sz="2000" dirty="0" smtClean="0">
                <a:latin typeface="Times New Roman" pitchFamily="18" charset="0"/>
                <a:cs typeface="Times New Roman" pitchFamily="18" charset="0"/>
              </a:rPr>
              <a:t> with </a:t>
            </a:r>
            <a:r>
              <a:rPr lang="en-US" sz="2000" dirty="0" err="1" smtClean="0">
                <a:latin typeface="Times New Roman" pitchFamily="18" charset="0"/>
                <a:cs typeface="Times New Roman" pitchFamily="18" charset="0"/>
              </a:rPr>
              <a:t>scalariform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pittings</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The phloem of </a:t>
            </a:r>
            <a:r>
              <a:rPr lang="en-US" sz="2000" dirty="0" err="1" smtClean="0">
                <a:latin typeface="Times New Roman" pitchFamily="18" charset="0"/>
                <a:cs typeface="Times New Roman" pitchFamily="18" charset="0"/>
              </a:rPr>
              <a:t>Selaginella</a:t>
            </a:r>
            <a:r>
              <a:rPr lang="en-US" sz="2000" dirty="0" smtClean="0">
                <a:latin typeface="Times New Roman" pitchFamily="18" charset="0"/>
                <a:cs typeface="Times New Roman" pitchFamily="18" charset="0"/>
              </a:rPr>
              <a:t> consists of sieve cells and parenchyma. In some species (S. </a:t>
            </a:r>
            <a:r>
              <a:rPr lang="en-US" sz="2000" dirty="0" err="1" smtClean="0">
                <a:latin typeface="Times New Roman" pitchFamily="18" charset="0"/>
                <a:cs typeface="Times New Roman" pitchFamily="18" charset="0"/>
              </a:rPr>
              <a:t>densa</a:t>
            </a:r>
            <a:r>
              <a:rPr lang="en-US" sz="2000" dirty="0" smtClean="0">
                <a:latin typeface="Times New Roman" pitchFamily="18" charset="0"/>
                <a:cs typeface="Times New Roman" pitchFamily="18" charset="0"/>
              </a:rPr>
              <a:t>, S. </a:t>
            </a:r>
            <a:r>
              <a:rPr lang="en-US" sz="2000" dirty="0" err="1" smtClean="0">
                <a:latin typeface="Times New Roman" pitchFamily="18" charset="0"/>
                <a:cs typeface="Times New Roman" pitchFamily="18" charset="0"/>
              </a:rPr>
              <a:t>rupestris</a:t>
            </a:r>
            <a:r>
              <a:rPr lang="en-US" sz="2000" dirty="0" smtClean="0">
                <a:latin typeface="Times New Roman" pitchFamily="18" charset="0"/>
                <a:cs typeface="Times New Roman" pitchFamily="18" charset="0"/>
              </a:rPr>
              <a:t>, S. </a:t>
            </a:r>
            <a:r>
              <a:rPr lang="en-US" sz="2000" dirty="0" err="1" smtClean="0">
                <a:latin typeface="Times New Roman" pitchFamily="18" charset="0"/>
                <a:cs typeface="Times New Roman" pitchFamily="18" charset="0"/>
              </a:rPr>
              <a:t>oregana</a:t>
            </a:r>
            <a:r>
              <a:rPr lang="en-US" sz="2000" dirty="0" smtClean="0">
                <a:latin typeface="Times New Roman" pitchFamily="18" charset="0"/>
                <a:cs typeface="Times New Roman" pitchFamily="18" charset="0"/>
              </a:rPr>
              <a:t>) the xylem possesses true vessels with transverse per­foration plates. </a:t>
            </a:r>
            <a:endParaRPr lang="en-US" sz="2000" dirty="0">
              <a:latin typeface="Times New Roman" pitchFamily="18" charset="0"/>
              <a:cs typeface="Times New Roman"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cdn.biologydiscussion.com/wp-content/uploads/2016/08/clip_image007-20.jpg"/>
          <p:cNvPicPr>
            <a:picLocks noChangeAspect="1" noChangeArrowheads="1"/>
          </p:cNvPicPr>
          <p:nvPr/>
        </p:nvPicPr>
        <p:blipFill>
          <a:blip r:embed="rId2"/>
          <a:srcRect/>
          <a:stretch>
            <a:fillRect/>
          </a:stretch>
        </p:blipFill>
        <p:spPr bwMode="auto">
          <a:xfrm>
            <a:off x="2590800" y="457200"/>
            <a:ext cx="4343400" cy="5812971"/>
          </a:xfrm>
          <a:prstGeom prst="rect">
            <a:avLst/>
          </a:prstGeom>
          <a:noFill/>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381000"/>
            <a:ext cx="7924800" cy="6247864"/>
          </a:xfrm>
          <a:prstGeom prst="rect">
            <a:avLst/>
          </a:prstGeom>
        </p:spPr>
        <p:txBody>
          <a:bodyPr wrap="square">
            <a:spAutoFit/>
          </a:bodyPr>
          <a:lstStyle/>
          <a:p>
            <a:pPr algn="just"/>
            <a:r>
              <a:rPr lang="en-US" sz="2000" b="1" dirty="0" err="1" smtClean="0">
                <a:latin typeface="Times New Roman" pitchFamily="18" charset="0"/>
                <a:cs typeface="Times New Roman" pitchFamily="18" charset="0"/>
              </a:rPr>
              <a:t>Rhizophores</a:t>
            </a:r>
            <a:r>
              <a:rPr lang="en-US" sz="2000" b="1" dirty="0" smtClean="0">
                <a:latin typeface="Times New Roman" pitchFamily="18" charset="0"/>
                <a:cs typeface="Times New Roman" pitchFamily="18" charset="0"/>
              </a:rPr>
              <a:t>: </a:t>
            </a:r>
          </a:p>
          <a:p>
            <a:pPr algn="just"/>
            <a:endParaRPr lang="en-US" sz="2000" dirty="0" smtClean="0">
              <a:latin typeface="Times New Roman" pitchFamily="18" charset="0"/>
              <a:cs typeface="Times New Roman" pitchFamily="18" charset="0"/>
            </a:endParaRPr>
          </a:p>
          <a:p>
            <a:pPr algn="just"/>
            <a:r>
              <a:rPr lang="en-US" sz="2000" dirty="0" smtClean="0">
                <a:solidFill>
                  <a:srgbClr val="FF0000"/>
                </a:solidFill>
                <a:latin typeface="Times New Roman" pitchFamily="18" charset="0"/>
                <a:cs typeface="Times New Roman" pitchFamily="18" charset="0"/>
              </a:rPr>
              <a:t>(Greek </a:t>
            </a:r>
            <a:r>
              <a:rPr lang="en-US" sz="2000" dirty="0" err="1" smtClean="0">
                <a:solidFill>
                  <a:srgbClr val="FF0000"/>
                </a:solidFill>
                <a:latin typeface="Times New Roman" pitchFamily="18" charset="0"/>
                <a:cs typeface="Times New Roman" pitchFamily="18" charset="0"/>
              </a:rPr>
              <a:t>rhiza</a:t>
            </a:r>
            <a:r>
              <a:rPr lang="en-US" sz="2000" dirty="0" smtClean="0">
                <a:solidFill>
                  <a:srgbClr val="FF0000"/>
                </a:solidFill>
                <a:latin typeface="Times New Roman" pitchFamily="18" charset="0"/>
                <a:cs typeface="Times New Roman" pitchFamily="18" charset="0"/>
              </a:rPr>
              <a:t> = root; </a:t>
            </a:r>
            <a:r>
              <a:rPr lang="en-US" sz="2000" dirty="0" err="1" smtClean="0">
                <a:solidFill>
                  <a:srgbClr val="FF0000"/>
                </a:solidFill>
                <a:latin typeface="Times New Roman" pitchFamily="18" charset="0"/>
                <a:cs typeface="Times New Roman" pitchFamily="18" charset="0"/>
              </a:rPr>
              <a:t>phora</a:t>
            </a:r>
            <a:r>
              <a:rPr lang="en-US" sz="2000" dirty="0" smtClean="0">
                <a:solidFill>
                  <a:srgbClr val="FF0000"/>
                </a:solidFill>
                <a:latin typeface="Times New Roman" pitchFamily="18" charset="0"/>
                <a:cs typeface="Times New Roman" pitchFamily="18" charset="0"/>
              </a:rPr>
              <a:t> = bearer). </a:t>
            </a:r>
          </a:p>
          <a:p>
            <a:pPr algn="just"/>
            <a:endParaRPr lang="en-US" sz="2000" dirty="0" smtClean="0">
              <a:solidFill>
                <a:srgbClr val="FF0000"/>
              </a:solidFill>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In many species of </a:t>
            </a:r>
            <a:r>
              <a:rPr lang="en-US" sz="2000" dirty="0" err="1" smtClean="0">
                <a:latin typeface="Times New Roman" pitchFamily="18" charset="0"/>
                <a:cs typeface="Times New Roman" pitchFamily="18" charset="0"/>
              </a:rPr>
              <a:t>Selaginella</a:t>
            </a:r>
            <a:r>
              <a:rPr lang="en-US" sz="2000" dirty="0" smtClean="0">
                <a:latin typeface="Times New Roman" pitchFamily="18" charset="0"/>
                <a:cs typeface="Times New Roman" pitchFamily="18" charset="0"/>
              </a:rPr>
              <a:t>, peculiar leaf­less, prop-like cylindrical, structures, originate from the stem at the point of branching. These grow downwards into the surface and form many adventitious roots at their free ends. They are known as </a:t>
            </a:r>
            <a:r>
              <a:rPr lang="en-US" sz="2000" dirty="0" err="1" smtClean="0">
                <a:latin typeface="Times New Roman" pitchFamily="18" charset="0"/>
                <a:cs typeface="Times New Roman" pitchFamily="18" charset="0"/>
              </a:rPr>
              <a:t>rhizophores</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A T.S. of the </a:t>
            </a:r>
            <a:r>
              <a:rPr lang="en-US" sz="2000" dirty="0" err="1" smtClean="0">
                <a:latin typeface="Times New Roman" pitchFamily="18" charset="0"/>
                <a:cs typeface="Times New Roman" pitchFamily="18" charset="0"/>
              </a:rPr>
              <a:t>rhizophore</a:t>
            </a:r>
            <a:r>
              <a:rPr lang="en-US" sz="2000" dirty="0" smtClean="0">
                <a:latin typeface="Times New Roman" pitchFamily="18" charset="0"/>
                <a:cs typeface="Times New Roman" pitchFamily="18" charset="0"/>
              </a:rPr>
              <a:t> shows features very much similar to the root, however, with some mild variations. The epidermis is single-layered and highly </a:t>
            </a:r>
            <a:r>
              <a:rPr lang="en-US" sz="2000" dirty="0" err="1" smtClean="0">
                <a:latin typeface="Times New Roman" pitchFamily="18" charset="0"/>
                <a:cs typeface="Times New Roman" pitchFamily="18" charset="0"/>
              </a:rPr>
              <a:t>cutinised</a:t>
            </a:r>
            <a:r>
              <a:rPr lang="en-US" sz="2000" dirty="0" smtClean="0">
                <a:latin typeface="Times New Roman" pitchFamily="18" charset="0"/>
                <a:cs typeface="Times New Roman" pitchFamily="18" charset="0"/>
              </a:rPr>
              <a:t>. The cortex is extensive and may be differentiated into an inner thin-walled </a:t>
            </a:r>
            <a:r>
              <a:rPr lang="en-US" sz="2000" dirty="0" err="1" smtClean="0">
                <a:latin typeface="Times New Roman" pitchFamily="18" charset="0"/>
                <a:cs typeface="Times New Roman" pitchFamily="18" charset="0"/>
              </a:rPr>
              <a:t>parenchymatous</a:t>
            </a:r>
            <a:r>
              <a:rPr lang="en-US" sz="2000" dirty="0" smtClean="0">
                <a:latin typeface="Times New Roman" pitchFamily="18" charset="0"/>
                <a:cs typeface="Times New Roman" pitchFamily="18" charset="0"/>
              </a:rPr>
              <a:t> and outer thick-walled </a:t>
            </a:r>
            <a:r>
              <a:rPr lang="en-US" sz="2000" dirty="0" err="1" smtClean="0">
                <a:latin typeface="Times New Roman" pitchFamily="18" charset="0"/>
                <a:cs typeface="Times New Roman" pitchFamily="18" charset="0"/>
              </a:rPr>
              <a:t>sclerenchymatous</a:t>
            </a:r>
            <a:r>
              <a:rPr lang="en-US" sz="2000" dirty="0" smtClean="0">
                <a:latin typeface="Times New Roman" pitchFamily="18" charset="0"/>
                <a:cs typeface="Times New Roman" pitchFamily="18" charset="0"/>
              </a:rPr>
              <a:t> zone (hypo- dermis). </a:t>
            </a:r>
          </a:p>
          <a:p>
            <a:pPr algn="just"/>
            <a:r>
              <a:rPr lang="en-US" sz="2000" dirty="0" smtClean="0">
                <a:latin typeface="Times New Roman" pitchFamily="18" charset="0"/>
                <a:cs typeface="Times New Roman" pitchFamily="18" charset="0"/>
              </a:rPr>
              <a:t>The stele is </a:t>
            </a:r>
            <a:r>
              <a:rPr lang="en-US" sz="2000" dirty="0" err="1" smtClean="0">
                <a:latin typeface="Times New Roman" pitchFamily="18" charset="0"/>
                <a:cs typeface="Times New Roman" pitchFamily="18" charset="0"/>
              </a:rPr>
              <a:t>protostelic</a:t>
            </a:r>
            <a:r>
              <a:rPr lang="en-US" sz="2000" dirty="0" smtClean="0">
                <a:latin typeface="Times New Roman" pitchFamily="18" charset="0"/>
                <a:cs typeface="Times New Roman" pitchFamily="18" charset="0"/>
              </a:rPr>
              <a:t> and surrounded by a layer of endodermis. It shows variations in its form and arrangement of </a:t>
            </a:r>
            <a:r>
              <a:rPr lang="en-US" sz="2000" dirty="0" err="1" smtClean="0">
                <a:latin typeface="Times New Roman" pitchFamily="18" charset="0"/>
                <a:cs typeface="Times New Roman" pitchFamily="18" charset="0"/>
              </a:rPr>
              <a:t>protoxylem</a:t>
            </a:r>
            <a:r>
              <a:rPr lang="en-US" sz="2000" dirty="0" smtClean="0">
                <a:latin typeface="Times New Roman" pitchFamily="18" charset="0"/>
                <a:cs typeface="Times New Roman" pitchFamily="18" charset="0"/>
              </a:rPr>
              <a:t> in different species of </a:t>
            </a:r>
            <a:r>
              <a:rPr lang="en-US" sz="2000" dirty="0" err="1" smtClean="0">
                <a:latin typeface="Times New Roman" pitchFamily="18" charset="0"/>
                <a:cs typeface="Times New Roman" pitchFamily="18" charset="0"/>
              </a:rPr>
              <a:t>Selaginella</a:t>
            </a:r>
            <a:r>
              <a:rPr lang="en-US" sz="2000" dirty="0" smtClean="0">
                <a:latin typeface="Times New Roman" pitchFamily="18" charset="0"/>
                <a:cs typeface="Times New Roman" pitchFamily="18" charset="0"/>
              </a:rPr>
              <a:t>. In S. </a:t>
            </a:r>
            <a:r>
              <a:rPr lang="en-US" sz="2000" dirty="0" err="1" smtClean="0">
                <a:latin typeface="Times New Roman" pitchFamily="18" charset="0"/>
                <a:cs typeface="Times New Roman" pitchFamily="18" charset="0"/>
              </a:rPr>
              <a:t>martensii</a:t>
            </a:r>
            <a:r>
              <a:rPr lang="en-US" sz="2000" dirty="0" smtClean="0">
                <a:latin typeface="Times New Roman" pitchFamily="18" charset="0"/>
                <a:cs typeface="Times New Roman" pitchFamily="18" charset="0"/>
              </a:rPr>
              <a:t>, the xylem is monarch and </a:t>
            </a:r>
            <a:r>
              <a:rPr lang="en-US" sz="2000" dirty="0" err="1" smtClean="0">
                <a:latin typeface="Times New Roman" pitchFamily="18" charset="0"/>
                <a:cs typeface="Times New Roman" pitchFamily="18" charset="0"/>
              </a:rPr>
              <a:t>exarch</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In S. </a:t>
            </a:r>
            <a:r>
              <a:rPr lang="en-US" sz="2000" dirty="0" err="1" smtClean="0">
                <a:latin typeface="Times New Roman" pitchFamily="18" charset="0"/>
                <a:cs typeface="Times New Roman" pitchFamily="18" charset="0"/>
              </a:rPr>
              <a:t>atroviridis</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metaxylem</a:t>
            </a:r>
            <a:r>
              <a:rPr lang="en-US" sz="2000" dirty="0" smtClean="0">
                <a:latin typeface="Times New Roman" pitchFamily="18" charset="0"/>
                <a:cs typeface="Times New Roman" pitchFamily="18" charset="0"/>
              </a:rPr>
              <a:t> is crescent-shaped and the </a:t>
            </a:r>
            <a:r>
              <a:rPr lang="en-US" sz="2000" dirty="0" err="1" smtClean="0">
                <a:latin typeface="Times New Roman" pitchFamily="18" charset="0"/>
                <a:cs typeface="Times New Roman" pitchFamily="18" charset="0"/>
              </a:rPr>
              <a:t>protoxylem</a:t>
            </a:r>
            <a:r>
              <a:rPr lang="en-US" sz="2000" dirty="0" smtClean="0">
                <a:latin typeface="Times New Roman" pitchFamily="18" charset="0"/>
                <a:cs typeface="Times New Roman" pitchFamily="18" charset="0"/>
              </a:rPr>
              <a:t> occurs in the form of a few groups on the concave </a:t>
            </a:r>
            <a:r>
              <a:rPr lang="en-US" sz="2000" dirty="0" err="1" smtClean="0">
                <a:latin typeface="Times New Roman" pitchFamily="18" charset="0"/>
                <a:cs typeface="Times New Roman" pitchFamily="18" charset="0"/>
              </a:rPr>
              <a:t>adaxial</a:t>
            </a:r>
            <a:r>
              <a:rPr lang="en-US" sz="2000" dirty="0" smtClean="0">
                <a:latin typeface="Times New Roman" pitchFamily="18" charset="0"/>
                <a:cs typeface="Times New Roman" pitchFamily="18" charset="0"/>
              </a:rPr>
              <a:t> side. In S. </a:t>
            </a:r>
            <a:r>
              <a:rPr lang="en-US" sz="2000" dirty="0" err="1" smtClean="0">
                <a:latin typeface="Times New Roman" pitchFamily="18" charset="0"/>
                <a:cs typeface="Times New Roman" pitchFamily="18" charset="0"/>
              </a:rPr>
              <a:t>kraus­siana</a:t>
            </a:r>
            <a:r>
              <a:rPr lang="en-US" sz="2000" dirty="0" smtClean="0">
                <a:latin typeface="Times New Roman" pitchFamily="18" charset="0"/>
                <a:cs typeface="Times New Roman" pitchFamily="18" charset="0"/>
              </a:rPr>
              <a:t>, the stele is </a:t>
            </a:r>
            <a:r>
              <a:rPr lang="en-US" sz="2000" dirty="0" err="1" smtClean="0">
                <a:latin typeface="Times New Roman" pitchFamily="18" charset="0"/>
                <a:cs typeface="Times New Roman" pitchFamily="18" charset="0"/>
              </a:rPr>
              <a:t>centroxylic</a:t>
            </a:r>
            <a:r>
              <a:rPr lang="en-US" sz="2000" dirty="0" smtClean="0">
                <a:latin typeface="Times New Roman" pitchFamily="18" charset="0"/>
                <a:cs typeface="Times New Roman" pitchFamily="18" charset="0"/>
              </a:rPr>
              <a:t> where a single concentric stele with one </a:t>
            </a:r>
            <a:r>
              <a:rPr lang="en-US" sz="2000" dirty="0" err="1" smtClean="0">
                <a:latin typeface="Times New Roman" pitchFamily="18" charset="0"/>
                <a:cs typeface="Times New Roman" pitchFamily="18" charset="0"/>
              </a:rPr>
              <a:t>protoxylem</a:t>
            </a:r>
            <a:r>
              <a:rPr lang="en-US" sz="2000" dirty="0" smtClean="0">
                <a:latin typeface="Times New Roman" pitchFamily="18" charset="0"/>
                <a:cs typeface="Times New Roman" pitchFamily="18" charset="0"/>
              </a:rPr>
              <a:t> lying in the centre. </a:t>
            </a:r>
            <a:endParaRPr lang="en-US" sz="20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
            <a:ext cx="7391400" cy="6555641"/>
          </a:xfrm>
          <a:prstGeom prst="rect">
            <a:avLst/>
          </a:prstGeom>
        </p:spPr>
        <p:txBody>
          <a:bodyPr wrap="square">
            <a:spAutoFit/>
          </a:bodyPr>
          <a:lstStyle/>
          <a:p>
            <a:r>
              <a:rPr lang="en-US" sz="2800" b="1" dirty="0" smtClean="0">
                <a:solidFill>
                  <a:srgbClr val="FF0000"/>
                </a:solidFill>
              </a:rPr>
              <a:t>Distribution and Habitat of </a:t>
            </a:r>
            <a:r>
              <a:rPr lang="en-US" sz="2800" b="1" dirty="0" err="1" smtClean="0">
                <a:solidFill>
                  <a:srgbClr val="FF0000"/>
                </a:solidFill>
              </a:rPr>
              <a:t>Marchantia</a:t>
            </a:r>
            <a:r>
              <a:rPr lang="en-US" sz="2800" b="1" dirty="0" smtClean="0">
                <a:solidFill>
                  <a:srgbClr val="FF0000"/>
                </a:solidFill>
              </a:rPr>
              <a:t>:</a:t>
            </a:r>
          </a:p>
          <a:p>
            <a:endParaRPr lang="en-US" sz="2800" b="1" dirty="0" smtClean="0">
              <a:solidFill>
                <a:srgbClr val="FF0000"/>
              </a:solidFill>
            </a:endParaRPr>
          </a:p>
          <a:p>
            <a:endParaRPr lang="en-US" sz="2800" b="1" dirty="0" smtClean="0">
              <a:solidFill>
                <a:srgbClr val="FF0000"/>
              </a:solidFill>
            </a:endParaRPr>
          </a:p>
          <a:p>
            <a:r>
              <a:rPr lang="en-US" sz="2800" dirty="0" err="1" smtClean="0"/>
              <a:t>Marchantia</a:t>
            </a:r>
            <a:r>
              <a:rPr lang="en-US" sz="2800" dirty="0" smtClean="0"/>
              <a:t>, the most important genus of family </a:t>
            </a:r>
            <a:r>
              <a:rPr lang="en-US" sz="2800" dirty="0" err="1" smtClean="0"/>
              <a:t>Marchantiaceae</a:t>
            </a:r>
            <a:r>
              <a:rPr lang="en-US" sz="2800" dirty="0" smtClean="0"/>
              <a:t> is represented by about 65 species. The name </a:t>
            </a:r>
            <a:r>
              <a:rPr lang="en-US" sz="2800" dirty="0" err="1" smtClean="0"/>
              <a:t>Marchantia</a:t>
            </a:r>
            <a:r>
              <a:rPr lang="en-US" sz="2800" dirty="0" smtClean="0"/>
              <a:t> was given in </a:t>
            </a:r>
            <a:r>
              <a:rPr lang="en-US" sz="2800" dirty="0" err="1" smtClean="0"/>
              <a:t>honour</a:t>
            </a:r>
            <a:r>
              <a:rPr lang="en-US" sz="2800" dirty="0" smtClean="0"/>
              <a:t> of Nicolas Merchant, director of botanical garden of Gaston d’ Orleans in Blois, France. </a:t>
            </a:r>
          </a:p>
          <a:p>
            <a:r>
              <a:rPr lang="en-US" sz="2800" dirty="0" smtClean="0"/>
              <a:t>All species are terrestrial and cosmopolitan in distribution. The species prefer to grow in moist and shady places like wet open woodlands, banks of streams, wood rocks or on shaded stub rocks. These grow best after the forest fire in the burnt soil. It is perhaps because of nitrification of soil due to fire </a:t>
            </a:r>
            <a:endParaRPr lang="en-US" sz="2800"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52400"/>
            <a:ext cx="7467600" cy="5016758"/>
          </a:xfrm>
          <a:prstGeom prst="rect">
            <a:avLst/>
          </a:prstGeom>
        </p:spPr>
        <p:txBody>
          <a:bodyPr wrap="square">
            <a:spAutoFit/>
          </a:bodyPr>
          <a:lstStyle/>
          <a:p>
            <a:pPr algn="just"/>
            <a:r>
              <a:rPr lang="en-US" sz="2000" b="1" dirty="0" smtClean="0">
                <a:latin typeface="Times New Roman" pitchFamily="18" charset="0"/>
                <a:cs typeface="Times New Roman" pitchFamily="18" charset="0"/>
              </a:rPr>
              <a:t>Morphological Nature of </a:t>
            </a:r>
            <a:r>
              <a:rPr lang="en-US" sz="2000" b="1" dirty="0" err="1" smtClean="0">
                <a:latin typeface="Times New Roman" pitchFamily="18" charset="0"/>
                <a:cs typeface="Times New Roman" pitchFamily="18" charset="0"/>
              </a:rPr>
              <a:t>Rhizophore</a:t>
            </a:r>
            <a:r>
              <a:rPr lang="en-US" sz="2000" b="1" dirty="0" smtClean="0">
                <a:latin typeface="Times New Roman" pitchFamily="18" charset="0"/>
                <a:cs typeface="Times New Roman" pitchFamily="18" charset="0"/>
              </a:rPr>
              <a:t>: </a:t>
            </a: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morphological nature of </a:t>
            </a:r>
            <a:r>
              <a:rPr lang="en-US" sz="2000" dirty="0" err="1" smtClean="0">
                <a:latin typeface="Times New Roman" pitchFamily="18" charset="0"/>
                <a:cs typeface="Times New Roman" pitchFamily="18" charset="0"/>
              </a:rPr>
              <a:t>rhizophore</a:t>
            </a:r>
            <a:r>
              <a:rPr lang="en-US" sz="2000" dirty="0" smtClean="0">
                <a:latin typeface="Times New Roman" pitchFamily="18" charset="0"/>
                <a:cs typeface="Times New Roman" pitchFamily="18" charset="0"/>
              </a:rPr>
              <a:t> is controversial because of its unusual position and structure. It has been </a:t>
            </a:r>
            <a:r>
              <a:rPr lang="en-US" sz="2000" dirty="0" err="1" smtClean="0">
                <a:latin typeface="Times New Roman" pitchFamily="18" charset="0"/>
                <a:cs typeface="Times New Roman" pitchFamily="18" charset="0"/>
              </a:rPr>
              <a:t>interpretated</a:t>
            </a:r>
            <a:r>
              <a:rPr lang="en-US" sz="2000" dirty="0" smtClean="0">
                <a:latin typeface="Times New Roman" pitchFamily="18" charset="0"/>
                <a:cs typeface="Times New Roman" pitchFamily="18" charset="0"/>
              </a:rPr>
              <a:t> by vari­ous plant scientists as root, stem or an organ sui generis (i.e., an organ, neither a stem nor a root). </a:t>
            </a:r>
          </a:p>
          <a:p>
            <a:pPr algn="just"/>
            <a:endParaRPr lang="en-US" sz="2000" dirty="0" smtClean="0">
              <a:latin typeface="Times New Roman" pitchFamily="18" charset="0"/>
              <a:cs typeface="Times New Roman" pitchFamily="18" charset="0"/>
            </a:endParaRPr>
          </a:p>
          <a:p>
            <a:pPr marL="514350" indent="-514350" algn="just">
              <a:buAutoNum type="romanUcPeriod"/>
            </a:pPr>
            <a:r>
              <a:rPr lang="en-US" sz="2000" b="1" dirty="0" smtClean="0">
                <a:latin typeface="Times New Roman" pitchFamily="18" charset="0"/>
                <a:cs typeface="Times New Roman" pitchFamily="18" charset="0"/>
              </a:rPr>
              <a:t>Similarities with Root: </a:t>
            </a:r>
          </a:p>
          <a:p>
            <a:pPr marL="514350" indent="-514350" algn="just"/>
            <a:endParaRPr lang="en-US" sz="2000" dirty="0" smtClean="0">
              <a:latin typeface="Times New Roman" pitchFamily="18" charset="0"/>
              <a:cs typeface="Times New Roman" pitchFamily="18" charset="0"/>
            </a:endParaRPr>
          </a:p>
          <a:p>
            <a:pPr algn="just"/>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Rhizophores</a:t>
            </a:r>
            <a:r>
              <a:rPr lang="en-US" sz="2000" dirty="0" smtClean="0">
                <a:latin typeface="Times New Roman" pitchFamily="18" charset="0"/>
                <a:cs typeface="Times New Roman" pitchFamily="18" charset="0"/>
              </a:rPr>
              <a:t> are positively geotropic in nature. </a:t>
            </a:r>
          </a:p>
          <a:p>
            <a:pPr algn="just"/>
            <a:r>
              <a:rPr lang="en-US" sz="2000" dirty="0" smtClean="0">
                <a:latin typeface="Times New Roman" pitchFamily="18" charset="0"/>
                <a:cs typeface="Times New Roman" pitchFamily="18" charset="0"/>
              </a:rPr>
              <a:t>ii. It does not bear leaves. </a:t>
            </a:r>
          </a:p>
          <a:p>
            <a:pPr algn="just"/>
            <a:r>
              <a:rPr lang="en-US" sz="2000" dirty="0" smtClean="0">
                <a:latin typeface="Times New Roman" pitchFamily="18" charset="0"/>
                <a:cs typeface="Times New Roman" pitchFamily="18" charset="0"/>
              </a:rPr>
              <a:t>iii. Monarch xylem like that of root. </a:t>
            </a:r>
          </a:p>
          <a:p>
            <a:pPr algn="just"/>
            <a:r>
              <a:rPr lang="en-US" sz="2000" dirty="0" smtClean="0">
                <a:latin typeface="Times New Roman" pitchFamily="18" charset="0"/>
                <a:cs typeface="Times New Roman" pitchFamily="18" charset="0"/>
              </a:rPr>
              <a:t>iv. Presence of root cap in some species, e.g., S. </a:t>
            </a:r>
            <a:r>
              <a:rPr lang="en-US" sz="2000" dirty="0" err="1" smtClean="0">
                <a:latin typeface="Times New Roman" pitchFamily="18" charset="0"/>
                <a:cs typeface="Times New Roman" pitchFamily="18" charset="0"/>
              </a:rPr>
              <a:t>densa</a:t>
            </a:r>
            <a:r>
              <a:rPr lang="en-US" sz="2000" dirty="0" smtClean="0">
                <a:latin typeface="Times New Roman" pitchFamily="18" charset="0"/>
                <a:cs typeface="Times New Roman" pitchFamily="18" charset="0"/>
              </a:rPr>
              <a:t>, S. </a:t>
            </a:r>
            <a:r>
              <a:rPr lang="en-US" sz="2000" dirty="0" err="1" smtClean="0">
                <a:latin typeface="Times New Roman" pitchFamily="18" charset="0"/>
                <a:cs typeface="Times New Roman" pitchFamily="18" charset="0"/>
              </a:rPr>
              <a:t>kraussiana</a:t>
            </a:r>
            <a:r>
              <a:rPr lang="en-US" sz="2000" dirty="0" smtClean="0">
                <a:latin typeface="Times New Roman" pitchFamily="18" charset="0"/>
                <a:cs typeface="Times New Roman" pitchFamily="18" charset="0"/>
              </a:rPr>
              <a:t>, S. </a:t>
            </a:r>
            <a:r>
              <a:rPr lang="en-US" sz="2000" dirty="0" err="1" smtClean="0">
                <a:latin typeface="Times New Roman" pitchFamily="18" charset="0"/>
                <a:cs typeface="Times New Roman" pitchFamily="18" charset="0"/>
              </a:rPr>
              <a:t>martansii</a:t>
            </a:r>
            <a:r>
              <a:rPr lang="en-US" sz="2000" dirty="0" smtClean="0">
                <a:latin typeface="Times New Roman" pitchFamily="18" charset="0"/>
                <a:cs typeface="Times New Roman" pitchFamily="18" charset="0"/>
              </a:rPr>
              <a:t>, S. </a:t>
            </a:r>
            <a:r>
              <a:rPr lang="en-US" sz="2000" dirty="0" err="1" smtClean="0">
                <a:latin typeface="Times New Roman" pitchFamily="18" charset="0"/>
                <a:cs typeface="Times New Roman" pitchFamily="18" charset="0"/>
              </a:rPr>
              <a:t>wallacei</a:t>
            </a:r>
            <a:r>
              <a:rPr lang="en-US" sz="2000" dirty="0" smtClean="0">
                <a:latin typeface="Times New Roman" pitchFamily="18" charset="0"/>
                <a:cs typeface="Times New Roman" pitchFamily="18" charset="0"/>
              </a:rPr>
              <a:t> (Webster and </a:t>
            </a:r>
            <a:r>
              <a:rPr lang="en-US" sz="2000" dirty="0" err="1" smtClean="0">
                <a:latin typeface="Times New Roman" pitchFamily="18" charset="0"/>
                <a:cs typeface="Times New Roman" pitchFamily="18" charset="0"/>
              </a:rPr>
              <a:t>Steeves</a:t>
            </a:r>
            <a:r>
              <a:rPr lang="en-US" sz="2000" dirty="0" smtClean="0">
                <a:latin typeface="Times New Roman" pitchFamily="18" charset="0"/>
                <a:cs typeface="Times New Roman" pitchFamily="18" charset="0"/>
              </a:rPr>
              <a:t>, 1967). </a:t>
            </a:r>
          </a:p>
          <a:p>
            <a:pPr algn="just"/>
            <a:r>
              <a:rPr lang="en-US" sz="2000" dirty="0" smtClean="0">
                <a:latin typeface="Times New Roman" pitchFamily="18" charset="0"/>
                <a:cs typeface="Times New Roman" pitchFamily="18" charset="0"/>
              </a:rPr>
              <a:t>v. Transport of </a:t>
            </a:r>
            <a:r>
              <a:rPr lang="en-US" sz="2000" dirty="0" err="1" smtClean="0">
                <a:latin typeface="Times New Roman" pitchFamily="18" charset="0"/>
                <a:cs typeface="Times New Roman" pitchFamily="18" charset="0"/>
              </a:rPr>
              <a:t>auxin</a:t>
            </a:r>
            <a:r>
              <a:rPr lang="en-US" sz="2000" dirty="0" smtClean="0">
                <a:latin typeface="Times New Roman" pitchFamily="18" charset="0"/>
                <a:cs typeface="Times New Roman" pitchFamily="18" charset="0"/>
              </a:rPr>
              <a:t> in </a:t>
            </a:r>
            <a:r>
              <a:rPr lang="en-US" sz="2000" dirty="0" err="1" smtClean="0">
                <a:latin typeface="Times New Roman" pitchFamily="18" charset="0"/>
                <a:cs typeface="Times New Roman" pitchFamily="18" charset="0"/>
              </a:rPr>
              <a:t>rhizophore</a:t>
            </a:r>
            <a:r>
              <a:rPr lang="en-US" sz="2000" dirty="0" smtClean="0">
                <a:latin typeface="Times New Roman" pitchFamily="18" charset="0"/>
                <a:cs typeface="Times New Roman" pitchFamily="18" charset="0"/>
              </a:rPr>
              <a:t> is </a:t>
            </a:r>
            <a:r>
              <a:rPr lang="en-US" sz="2000" dirty="0" err="1" smtClean="0">
                <a:latin typeface="Times New Roman" pitchFamily="18" charset="0"/>
                <a:cs typeface="Times New Roman" pitchFamily="18" charset="0"/>
              </a:rPr>
              <a:t>acropetal</a:t>
            </a:r>
            <a:r>
              <a:rPr lang="en-US" sz="2000" dirty="0" smtClean="0">
                <a:latin typeface="Times New Roman" pitchFamily="18" charset="0"/>
                <a:cs typeface="Times New Roman" pitchFamily="18" charset="0"/>
              </a:rPr>
              <a:t> which is similar to root (</a:t>
            </a:r>
            <a:r>
              <a:rPr lang="en-US" sz="2000" dirty="0" err="1" smtClean="0">
                <a:latin typeface="Times New Roman" pitchFamily="18" charset="0"/>
                <a:cs typeface="Times New Roman" pitchFamily="18" charset="0"/>
              </a:rPr>
              <a:t>Wochok</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Sensex</a:t>
            </a:r>
            <a:r>
              <a:rPr lang="en-US" sz="2000" dirty="0" smtClean="0">
                <a:latin typeface="Times New Roman" pitchFamily="18" charset="0"/>
                <a:cs typeface="Times New Roman" pitchFamily="18" charset="0"/>
              </a:rPr>
              <a:t>, 1974). </a:t>
            </a:r>
            <a:endParaRPr lang="en-US" sz="2000" dirty="0">
              <a:latin typeface="Times New Roman" pitchFamily="18" charset="0"/>
              <a:cs typeface="Times New Roman" pitchFamily="18"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457200"/>
            <a:ext cx="7772400" cy="5940088"/>
          </a:xfrm>
          <a:prstGeom prst="rect">
            <a:avLst/>
          </a:prstGeom>
        </p:spPr>
        <p:txBody>
          <a:bodyPr wrap="square">
            <a:spAutoFit/>
          </a:bodyPr>
          <a:lstStyle/>
          <a:p>
            <a:pPr algn="just"/>
            <a:r>
              <a:rPr lang="en-US" sz="2000" b="1" dirty="0" smtClean="0">
                <a:latin typeface="Times New Roman" pitchFamily="18" charset="0"/>
                <a:cs typeface="Times New Roman" pitchFamily="18" charset="0"/>
              </a:rPr>
              <a:t>II. Similarities with Stem: </a:t>
            </a:r>
          </a:p>
          <a:p>
            <a:pPr algn="just"/>
            <a:endParaRPr lang="en-US" sz="2000" dirty="0" smtClean="0">
              <a:latin typeface="Times New Roman" pitchFamily="18" charset="0"/>
              <a:cs typeface="Times New Roman" pitchFamily="18" charset="0"/>
            </a:endParaRPr>
          </a:p>
          <a:p>
            <a:pPr algn="just"/>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Exogenous in origin like stem. </a:t>
            </a:r>
          </a:p>
          <a:p>
            <a:pPr algn="just"/>
            <a:r>
              <a:rPr lang="en-US" sz="2000" dirty="0" smtClean="0">
                <a:latin typeface="Times New Roman" pitchFamily="18" charset="0"/>
                <a:cs typeface="Times New Roman" pitchFamily="18" charset="0"/>
              </a:rPr>
              <a:t>ii. Absence of root caps and root hairs. </a:t>
            </a:r>
          </a:p>
          <a:p>
            <a:pPr algn="just"/>
            <a:r>
              <a:rPr lang="en-US" sz="2000" dirty="0" smtClean="0">
                <a:latin typeface="Times New Roman" pitchFamily="18" charset="0"/>
                <a:cs typeface="Times New Roman" pitchFamily="18" charset="0"/>
              </a:rPr>
              <a:t>iii. Originate due to the activities of </a:t>
            </a:r>
            <a:r>
              <a:rPr lang="en-US" sz="2000" dirty="0" err="1" smtClean="0">
                <a:latin typeface="Times New Roman" pitchFamily="18" charset="0"/>
                <a:cs typeface="Times New Roman" pitchFamily="18" charset="0"/>
              </a:rPr>
              <a:t>meristems</a:t>
            </a:r>
            <a:r>
              <a:rPr lang="en-US" sz="2000" dirty="0" smtClean="0">
                <a:latin typeface="Times New Roman" pitchFamily="18" charset="0"/>
                <a:cs typeface="Times New Roman" pitchFamily="18" charset="0"/>
              </a:rPr>
              <a:t> which are present between the two branches of the stem. This </a:t>
            </a:r>
            <a:r>
              <a:rPr lang="en-US" sz="2000" dirty="0" err="1" smtClean="0">
                <a:latin typeface="Times New Roman" pitchFamily="18" charset="0"/>
                <a:cs typeface="Times New Roman" pitchFamily="18" charset="0"/>
              </a:rPr>
              <a:t>meristem</a:t>
            </a:r>
            <a:r>
              <a:rPr lang="en-US" sz="2000" dirty="0" smtClean="0">
                <a:latin typeface="Times New Roman" pitchFamily="18" charset="0"/>
                <a:cs typeface="Times New Roman" pitchFamily="18" charset="0"/>
              </a:rPr>
              <a:t> has been termed as angle </a:t>
            </a:r>
            <a:r>
              <a:rPr lang="en-US" sz="2000" dirty="0" err="1" smtClean="0">
                <a:latin typeface="Times New Roman" pitchFamily="18" charset="0"/>
                <a:cs typeface="Times New Roman" pitchFamily="18" charset="0"/>
              </a:rPr>
              <a:t>meristem</a:t>
            </a:r>
            <a:r>
              <a:rPr lang="en-US" sz="2000" dirty="0" smtClean="0">
                <a:latin typeface="Times New Roman" pitchFamily="18" charset="0"/>
                <a:cs typeface="Times New Roman" pitchFamily="18" charset="0"/>
              </a:rPr>
              <a:t> which is basically an embryonic shoot (</a:t>
            </a:r>
            <a:r>
              <a:rPr lang="en-US" sz="2000" dirty="0" err="1" smtClean="0">
                <a:latin typeface="Times New Roman" pitchFamily="18" charset="0"/>
                <a:cs typeface="Times New Roman" pitchFamily="18" charset="0"/>
              </a:rPr>
              <a:t>Curick</a:t>
            </a:r>
            <a:r>
              <a:rPr lang="en-US" sz="2000" dirty="0" smtClean="0">
                <a:latin typeface="Times New Roman" pitchFamily="18" charset="0"/>
                <a:cs typeface="Times New Roman" pitchFamily="18" charset="0"/>
              </a:rPr>
              <a:t>, 1959). </a:t>
            </a:r>
          </a:p>
          <a:p>
            <a:pPr algn="just"/>
            <a:r>
              <a:rPr lang="en-US" sz="2000" dirty="0" smtClean="0">
                <a:latin typeface="Times New Roman" pitchFamily="18" charset="0"/>
                <a:cs typeface="Times New Roman" pitchFamily="18" charset="0"/>
              </a:rPr>
              <a:t>iv. Production of roots endogenously from the tip. </a:t>
            </a:r>
          </a:p>
          <a:p>
            <a:pPr algn="just"/>
            <a:r>
              <a:rPr lang="en-US" sz="2000" dirty="0" smtClean="0">
                <a:latin typeface="Times New Roman" pitchFamily="18" charset="0"/>
                <a:cs typeface="Times New Roman" pitchFamily="18" charset="0"/>
              </a:rPr>
              <a:t>v. Under experimental conditions the </a:t>
            </a:r>
            <a:r>
              <a:rPr lang="en-US" sz="2000" dirty="0" err="1" smtClean="0">
                <a:latin typeface="Times New Roman" pitchFamily="18" charset="0"/>
                <a:cs typeface="Times New Roman" pitchFamily="18" charset="0"/>
              </a:rPr>
              <a:t>rhi­zophore</a:t>
            </a:r>
            <a:r>
              <a:rPr lang="en-US" sz="2000" dirty="0" smtClean="0">
                <a:latin typeface="Times New Roman" pitchFamily="18" charset="0"/>
                <a:cs typeface="Times New Roman" pitchFamily="18" charset="0"/>
              </a:rPr>
              <a:t> can be transformed into a leafy short (Foster and </a:t>
            </a:r>
            <a:r>
              <a:rPr lang="en-US" sz="2000" dirty="0" err="1" smtClean="0">
                <a:latin typeface="Times New Roman" pitchFamily="18" charset="0"/>
                <a:cs typeface="Times New Roman" pitchFamily="18" charset="0"/>
              </a:rPr>
              <a:t>Cifford</a:t>
            </a:r>
            <a:r>
              <a:rPr lang="en-US" sz="2000" dirty="0" smtClean="0">
                <a:latin typeface="Times New Roman" pitchFamily="18" charset="0"/>
                <a:cs typeface="Times New Roman" pitchFamily="18" charset="0"/>
              </a:rPr>
              <a:t>, 1959). </a:t>
            </a:r>
          </a:p>
          <a:p>
            <a:pPr algn="just"/>
            <a:r>
              <a:rPr lang="en-US" sz="2000" dirty="0" smtClean="0">
                <a:latin typeface="Times New Roman" pitchFamily="18" charset="0"/>
                <a:cs typeface="Times New Roman" pitchFamily="18" charset="0"/>
              </a:rPr>
              <a:t>Hence Bower (1908, 1935) and Goebel (1905) suggested that </a:t>
            </a:r>
            <a:r>
              <a:rPr lang="en-US" sz="2000" dirty="0" err="1" smtClean="0">
                <a:latin typeface="Times New Roman" pitchFamily="18" charset="0"/>
                <a:cs typeface="Times New Roman" pitchFamily="18" charset="0"/>
              </a:rPr>
              <a:t>rhizophore</a:t>
            </a:r>
            <a:r>
              <a:rPr lang="en-US" sz="2000" dirty="0" smtClean="0">
                <a:latin typeface="Times New Roman" pitchFamily="18" charset="0"/>
                <a:cs typeface="Times New Roman" pitchFamily="18" charset="0"/>
              </a:rPr>
              <a:t> is neither a root nor a stem, but an organ sui generis. According to </a:t>
            </a:r>
            <a:r>
              <a:rPr lang="en-US" sz="2000" dirty="0" err="1" smtClean="0">
                <a:latin typeface="Times New Roman" pitchFamily="18" charset="0"/>
                <a:cs typeface="Times New Roman" pitchFamily="18" charset="0"/>
              </a:rPr>
              <a:t>Schoute</a:t>
            </a:r>
            <a:r>
              <a:rPr lang="en-US" sz="2000" dirty="0" smtClean="0">
                <a:latin typeface="Times New Roman" pitchFamily="18" charset="0"/>
                <a:cs typeface="Times New Roman" pitchFamily="18" charset="0"/>
              </a:rPr>
              <a:t> (1938) it is a </a:t>
            </a:r>
            <a:r>
              <a:rPr lang="en-US" sz="2000" dirty="0" err="1" smtClean="0">
                <a:latin typeface="Times New Roman" pitchFamily="18" charset="0"/>
                <a:cs typeface="Times New Roman" pitchFamily="18" charset="0"/>
              </a:rPr>
              <a:t>specialised</a:t>
            </a:r>
            <a:r>
              <a:rPr lang="en-US" sz="2000" dirty="0" smtClean="0">
                <a:latin typeface="Times New Roman" pitchFamily="18" charset="0"/>
                <a:cs typeface="Times New Roman" pitchFamily="18" charset="0"/>
              </a:rPr>
              <a:t> stem behaves like root. </a:t>
            </a:r>
          </a:p>
          <a:p>
            <a:pPr algn="just"/>
            <a:r>
              <a:rPr lang="en-US" sz="2000" dirty="0" smtClean="0">
                <a:latin typeface="Times New Roman" pitchFamily="18" charset="0"/>
                <a:cs typeface="Times New Roman" pitchFamily="18" charset="0"/>
              </a:rPr>
              <a:t>However, recent biochemical studies of pro­tein from stem, leaf, root and </a:t>
            </a:r>
            <a:r>
              <a:rPr lang="en-US" sz="2000" dirty="0" err="1" smtClean="0">
                <a:latin typeface="Times New Roman" pitchFamily="18" charset="0"/>
                <a:cs typeface="Times New Roman" pitchFamily="18" charset="0"/>
              </a:rPr>
              <a:t>rhizophore</a:t>
            </a:r>
            <a:r>
              <a:rPr lang="en-US" sz="2000" dirty="0" smtClean="0">
                <a:latin typeface="Times New Roman" pitchFamily="18" charset="0"/>
                <a:cs typeface="Times New Roman" pitchFamily="18" charset="0"/>
              </a:rPr>
              <a:t> revealed that the polypeptides of the </a:t>
            </a:r>
            <a:r>
              <a:rPr lang="en-US" sz="2000" dirty="0" err="1" smtClean="0">
                <a:latin typeface="Times New Roman" pitchFamily="18" charset="0"/>
                <a:cs typeface="Times New Roman" pitchFamily="18" charset="0"/>
              </a:rPr>
              <a:t>rhizophore</a:t>
            </a:r>
            <a:r>
              <a:rPr lang="en-US" sz="2000" dirty="0" smtClean="0">
                <a:latin typeface="Times New Roman" pitchFamily="18" charset="0"/>
                <a:cs typeface="Times New Roman" pitchFamily="18" charset="0"/>
              </a:rPr>
              <a:t> more closely resemble those of the stem rather than subterranean roots. The above-mentioned features are not for a typical root, moreover, they produce roots endo­genously. Therefore, these outgrowths are called </a:t>
            </a:r>
            <a:r>
              <a:rPr lang="en-US" sz="2000" dirty="0" err="1" smtClean="0">
                <a:latin typeface="Times New Roman" pitchFamily="18" charset="0"/>
                <a:cs typeface="Times New Roman" pitchFamily="18" charset="0"/>
              </a:rPr>
              <a:t>rhizophores</a:t>
            </a:r>
            <a:r>
              <a:rPr lang="en-US" sz="2000" dirty="0" smtClean="0">
                <a:latin typeface="Times New Roman" pitchFamily="18" charset="0"/>
                <a:cs typeface="Times New Roman" pitchFamily="18" charset="0"/>
              </a:rPr>
              <a:t> (Gr. </a:t>
            </a:r>
            <a:r>
              <a:rPr lang="en-US" sz="2000" dirty="0" err="1" smtClean="0">
                <a:latin typeface="Times New Roman" pitchFamily="18" charset="0"/>
                <a:cs typeface="Times New Roman" pitchFamily="18" charset="0"/>
              </a:rPr>
              <a:t>rhiza</a:t>
            </a:r>
            <a:r>
              <a:rPr lang="en-US" sz="2000" dirty="0" smtClean="0">
                <a:latin typeface="Times New Roman" pitchFamily="18" charset="0"/>
                <a:cs typeface="Times New Roman" pitchFamily="18" charset="0"/>
              </a:rPr>
              <a:t> = root; </a:t>
            </a:r>
            <a:r>
              <a:rPr lang="en-US" sz="2000" dirty="0" err="1" smtClean="0">
                <a:latin typeface="Times New Roman" pitchFamily="18" charset="0"/>
                <a:cs typeface="Times New Roman" pitchFamily="18" charset="0"/>
              </a:rPr>
              <a:t>phora</a:t>
            </a:r>
            <a:r>
              <a:rPr lang="en-US" sz="2000" dirty="0" smtClean="0">
                <a:latin typeface="Times New Roman" pitchFamily="18" charset="0"/>
                <a:cs typeface="Times New Roman" pitchFamily="18" charset="0"/>
              </a:rPr>
              <a:t> = bearer). </a:t>
            </a:r>
            <a:endParaRPr lang="en-US" sz="2000" dirty="0">
              <a:latin typeface="Times New Roman" pitchFamily="18" charset="0"/>
              <a:cs typeface="Times New Roman" pitchFamily="18"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0"/>
            <a:ext cx="8229600" cy="6863417"/>
          </a:xfrm>
          <a:prstGeom prst="rect">
            <a:avLst/>
          </a:prstGeom>
        </p:spPr>
        <p:txBody>
          <a:bodyPr wrap="square">
            <a:spAutoFit/>
          </a:bodyPr>
          <a:lstStyle/>
          <a:p>
            <a:pPr algn="just"/>
            <a:r>
              <a:rPr lang="en-US" sz="2000" b="1" dirty="0" smtClean="0">
                <a:latin typeface="Times New Roman" pitchFamily="18" charset="0"/>
                <a:cs typeface="Times New Roman" pitchFamily="18" charset="0"/>
              </a:rPr>
              <a:t>Root: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roots of the young </a:t>
            </a:r>
            <a:r>
              <a:rPr lang="en-US" sz="2000" dirty="0" err="1" smtClean="0">
                <a:latin typeface="Times New Roman" pitchFamily="18" charset="0"/>
                <a:cs typeface="Times New Roman" pitchFamily="18" charset="0"/>
              </a:rPr>
              <a:t>sporophyte</a:t>
            </a:r>
            <a:r>
              <a:rPr lang="en-US" sz="2000" dirty="0" smtClean="0">
                <a:latin typeface="Times New Roman" pitchFamily="18" charset="0"/>
                <a:cs typeface="Times New Roman" pitchFamily="18" charset="0"/>
              </a:rPr>
              <a:t> are ephemeral, but the roots of the mature </a:t>
            </a:r>
            <a:r>
              <a:rPr lang="en-US" sz="2000" dirty="0" err="1" smtClean="0">
                <a:latin typeface="Times New Roman" pitchFamily="18" charset="0"/>
                <a:cs typeface="Times New Roman" pitchFamily="18" charset="0"/>
              </a:rPr>
              <a:t>sporo­phyte</a:t>
            </a:r>
            <a:r>
              <a:rPr lang="en-US" sz="2000" dirty="0" smtClean="0">
                <a:latin typeface="Times New Roman" pitchFamily="18" charset="0"/>
                <a:cs typeface="Times New Roman" pitchFamily="18" charset="0"/>
              </a:rPr>
              <a:t> are adventitious in nature and dichoto­mously branched. Generally they arise at points of branching of the stem from a </a:t>
            </a:r>
            <a:r>
              <a:rPr lang="en-US" sz="2000" dirty="0" err="1" smtClean="0">
                <a:latin typeface="Times New Roman" pitchFamily="18" charset="0"/>
                <a:cs typeface="Times New Roman" pitchFamily="18" charset="0"/>
              </a:rPr>
              <a:t>meristem</a:t>
            </a:r>
            <a:r>
              <a:rPr lang="en-US" sz="2000" dirty="0" smtClean="0">
                <a:latin typeface="Times New Roman" pitchFamily="18" charset="0"/>
                <a:cs typeface="Times New Roman" pitchFamily="18" charset="0"/>
              </a:rPr>
              <a:t>, termed as angle </a:t>
            </a:r>
            <a:r>
              <a:rPr lang="en-US" sz="2000" dirty="0" err="1" smtClean="0">
                <a:latin typeface="Times New Roman" pitchFamily="18" charset="0"/>
                <a:cs typeface="Times New Roman" pitchFamily="18" charset="0"/>
              </a:rPr>
              <a:t>meristem</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A T.S. of a root shows a very simple arrange­ment with a centrally located </a:t>
            </a:r>
            <a:r>
              <a:rPr lang="en-US" sz="2000" dirty="0" err="1" smtClean="0">
                <a:latin typeface="Times New Roman" pitchFamily="18" charset="0"/>
                <a:cs typeface="Times New Roman" pitchFamily="18" charset="0"/>
              </a:rPr>
              <a:t>protostele</a:t>
            </a:r>
            <a:r>
              <a:rPr lang="en-US" sz="2000" dirty="0" smtClean="0">
                <a:latin typeface="Times New Roman" pitchFamily="18" charset="0"/>
                <a:cs typeface="Times New Roman" pitchFamily="18" charset="0"/>
              </a:rPr>
              <a:t> covered by </a:t>
            </a:r>
            <a:r>
              <a:rPr lang="en-US" sz="2000" dirty="0" err="1" smtClean="0">
                <a:latin typeface="Times New Roman" pitchFamily="18" charset="0"/>
                <a:cs typeface="Times New Roman" pitchFamily="18" charset="0"/>
              </a:rPr>
              <a:t>parenchymatous</a:t>
            </a:r>
            <a:r>
              <a:rPr lang="en-US" sz="2000" dirty="0" smtClean="0">
                <a:latin typeface="Times New Roman" pitchFamily="18" charset="0"/>
                <a:cs typeface="Times New Roman" pitchFamily="18" charset="0"/>
              </a:rPr>
              <a:t> cortex and bounded exter­nally by </a:t>
            </a:r>
            <a:r>
              <a:rPr lang="en-US" sz="2000" dirty="0" err="1" smtClean="0">
                <a:latin typeface="Times New Roman" pitchFamily="18" charset="0"/>
                <a:cs typeface="Times New Roman" pitchFamily="18" charset="0"/>
              </a:rPr>
              <a:t>cuticularised</a:t>
            </a:r>
            <a:r>
              <a:rPr lang="en-US" sz="2000" dirty="0" smtClean="0">
                <a:latin typeface="Times New Roman" pitchFamily="18" charset="0"/>
                <a:cs typeface="Times New Roman" pitchFamily="18" charset="0"/>
              </a:rPr>
              <a:t> epidermis. In some species, the outer layers of cortex become </a:t>
            </a:r>
            <a:r>
              <a:rPr lang="en-US" sz="2000" dirty="0" err="1" smtClean="0">
                <a:latin typeface="Times New Roman" pitchFamily="18" charset="0"/>
                <a:cs typeface="Times New Roman" pitchFamily="18" charset="0"/>
              </a:rPr>
              <a:t>scle­renchymatous</a:t>
            </a:r>
            <a:r>
              <a:rPr lang="en-US" sz="2000" dirty="0" smtClean="0">
                <a:latin typeface="Times New Roman" pitchFamily="18" charset="0"/>
                <a:cs typeface="Times New Roman" pitchFamily="18" charset="0"/>
              </a:rPr>
              <a:t> and form hypodermis. The stele consists of a small, </a:t>
            </a:r>
            <a:r>
              <a:rPr lang="en-US" sz="2000" dirty="0" err="1" smtClean="0">
                <a:latin typeface="Times New Roman" pitchFamily="18" charset="0"/>
                <a:cs typeface="Times New Roman" pitchFamily="18" charset="0"/>
              </a:rPr>
              <a:t>exarch</a:t>
            </a:r>
            <a:r>
              <a:rPr lang="en-US" sz="2000" dirty="0" smtClean="0">
                <a:latin typeface="Times New Roman" pitchFamily="18" charset="0"/>
                <a:cs typeface="Times New Roman" pitchFamily="18" charset="0"/>
              </a:rPr>
              <a:t> and monarch xylem. </a:t>
            </a:r>
          </a:p>
          <a:p>
            <a:pPr algn="just"/>
            <a:r>
              <a:rPr lang="en-US" sz="2000" b="1" dirty="0" smtClean="0">
                <a:latin typeface="Times New Roman" pitchFamily="18" charset="0"/>
                <a:cs typeface="Times New Roman" pitchFamily="18" charset="0"/>
              </a:rPr>
              <a:t>Leaf: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leaves of all species are </a:t>
            </a:r>
            <a:r>
              <a:rPr lang="en-US" sz="2000" dirty="0" err="1" smtClean="0">
                <a:latin typeface="Times New Roman" pitchFamily="18" charset="0"/>
                <a:cs typeface="Times New Roman" pitchFamily="18" charset="0"/>
              </a:rPr>
              <a:t>microphyllous</a:t>
            </a:r>
            <a:r>
              <a:rPr lang="en-US" sz="2000" dirty="0" smtClean="0">
                <a:latin typeface="Times New Roman" pitchFamily="18" charset="0"/>
                <a:cs typeface="Times New Roman" pitchFamily="18" charset="0"/>
              </a:rPr>
              <a:t>, sessile and simple, attaining a length of a few millimeters. The leaves may be ovate, </a:t>
            </a:r>
            <a:r>
              <a:rPr lang="en-US" sz="2000" dirty="0" err="1" smtClean="0">
                <a:latin typeface="Times New Roman" pitchFamily="18" charset="0"/>
                <a:cs typeface="Times New Roman" pitchFamily="18" charset="0"/>
              </a:rPr>
              <a:t>lanceolate</a:t>
            </a:r>
            <a:r>
              <a:rPr lang="en-US" sz="2000" dirty="0" smtClean="0">
                <a:latin typeface="Times New Roman" pitchFamily="18" charset="0"/>
                <a:cs typeface="Times New Roman" pitchFamily="18" charset="0"/>
              </a:rPr>
              <a:t> or orbicular in shape with one vein running near­ly the entire length of the leaf. All the leaves are of same type and the arrangement is spiral in sub­genus </a:t>
            </a:r>
            <a:r>
              <a:rPr lang="en-US" sz="2000" dirty="0" err="1" smtClean="0">
                <a:latin typeface="Times New Roman" pitchFamily="18" charset="0"/>
                <a:cs typeface="Times New Roman" pitchFamily="18" charset="0"/>
              </a:rPr>
              <a:t>Homoeophyllum</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In the sub-genus </a:t>
            </a:r>
            <a:r>
              <a:rPr lang="en-US" sz="2000" dirty="0" err="1" smtClean="0">
                <a:latin typeface="Times New Roman" pitchFamily="18" charset="0"/>
                <a:cs typeface="Times New Roman" pitchFamily="18" charset="0"/>
              </a:rPr>
              <a:t>Heterophyllum</a:t>
            </a:r>
            <a:r>
              <a:rPr lang="en-US" sz="2000" dirty="0" smtClean="0">
                <a:latin typeface="Times New Roman" pitchFamily="18" charset="0"/>
                <a:cs typeface="Times New Roman" pitchFamily="18" charset="0"/>
              </a:rPr>
              <a:t>, the leaves are of two types; small leaves and large leaves, that are arranged in four rows along the stem. There are two rows of small leaves on the dorsal side of the stem and two rows of larger leaves on the ventral side or in a lateral position</a:t>
            </a:r>
          </a:p>
          <a:p>
            <a:pPr algn="just"/>
            <a:r>
              <a:rPr lang="en-US" sz="2000" dirty="0" smtClean="0">
                <a:latin typeface="Times New Roman" pitchFamily="18" charset="0"/>
                <a:cs typeface="Times New Roman" pitchFamily="18" charset="0"/>
              </a:rPr>
              <a:t>A small, membra­nous, tongue-like structure, </a:t>
            </a:r>
            <a:r>
              <a:rPr lang="en-US" sz="2000" dirty="0" err="1" smtClean="0">
                <a:latin typeface="Times New Roman" pitchFamily="18" charset="0"/>
                <a:cs typeface="Times New Roman" pitchFamily="18" charset="0"/>
              </a:rPr>
              <a:t>ligule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latin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ligula</a:t>
            </a:r>
            <a:r>
              <a:rPr lang="en-US" sz="2000" dirty="0" smtClean="0">
                <a:latin typeface="Times New Roman" pitchFamily="18" charset="0"/>
                <a:cs typeface="Times New Roman" pitchFamily="18" charset="0"/>
              </a:rPr>
              <a:t> = a small tongue), is located at the base of each vege­tative, leaf and </a:t>
            </a:r>
            <a:r>
              <a:rPr lang="en-US" sz="2000" dirty="0" err="1" smtClean="0">
                <a:latin typeface="Times New Roman" pitchFamily="18" charset="0"/>
                <a:cs typeface="Times New Roman" pitchFamily="18" charset="0"/>
              </a:rPr>
              <a:t>sporophyll</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ligule</a:t>
            </a:r>
            <a:r>
              <a:rPr lang="en-US" sz="2000" dirty="0" smtClean="0">
                <a:latin typeface="Times New Roman" pitchFamily="18" charset="0"/>
                <a:cs typeface="Times New Roman" pitchFamily="18" charset="0"/>
              </a:rPr>
              <a:t> is found on the ventral (upper) surface of the leaf. </a:t>
            </a:r>
            <a:endParaRPr lang="en-US" sz="2000" dirty="0">
              <a:latin typeface="Times New Roman" pitchFamily="18" charset="0"/>
              <a:cs typeface="Times New Roman" pitchFamily="18"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8600"/>
            <a:ext cx="8001000" cy="1631216"/>
          </a:xfrm>
          <a:prstGeom prst="rect">
            <a:avLst/>
          </a:prstGeom>
        </p:spPr>
        <p:txBody>
          <a:bodyPr wrap="square">
            <a:spAutoFit/>
          </a:bodyPr>
          <a:lstStyle/>
          <a:p>
            <a:r>
              <a:rPr lang="en-US" sz="2000" dirty="0" smtClean="0">
                <a:latin typeface="Times New Roman" pitchFamily="18" charset="0"/>
                <a:cs typeface="Times New Roman" pitchFamily="18" charset="0"/>
              </a:rPr>
              <a:t>A T.S. of a leaf shows two epidermal layers, </a:t>
            </a:r>
            <a:r>
              <a:rPr lang="en-US" sz="2000" dirty="0" err="1" smtClean="0">
                <a:latin typeface="Times New Roman" pitchFamily="18" charset="0"/>
                <a:cs typeface="Times New Roman" pitchFamily="18" charset="0"/>
              </a:rPr>
              <a:t>mesophyll</a:t>
            </a:r>
            <a:r>
              <a:rPr lang="en-US" sz="2000" dirty="0" smtClean="0">
                <a:latin typeface="Times New Roman" pitchFamily="18" charset="0"/>
                <a:cs typeface="Times New Roman" pitchFamily="18" charset="0"/>
              </a:rPr>
              <a:t> tissue, stele and stomata. The cells of upper and lower epidermal layers may be similar in most of the species (e.g., 5. </a:t>
            </a:r>
            <a:r>
              <a:rPr lang="en-US" sz="2000" dirty="0" err="1" smtClean="0">
                <a:latin typeface="Times New Roman" pitchFamily="18" charset="0"/>
                <a:cs typeface="Times New Roman" pitchFamily="18" charset="0"/>
              </a:rPr>
              <a:t>rupestris</a:t>
            </a:r>
            <a:r>
              <a:rPr lang="en-US" sz="2000" dirty="0" smtClean="0">
                <a:latin typeface="Times New Roman" pitchFamily="18" charset="0"/>
                <a:cs typeface="Times New Roman" pitchFamily="18" charset="0"/>
              </a:rPr>
              <a:t>). However, they may be somewhat dif­ferent in some species (e.g., 5. </a:t>
            </a:r>
            <a:r>
              <a:rPr lang="en-US" sz="2000" dirty="0" err="1" smtClean="0">
                <a:latin typeface="Times New Roman" pitchFamily="18" charset="0"/>
                <a:cs typeface="Times New Roman" pitchFamily="18" charset="0"/>
              </a:rPr>
              <a:t>martensii</a:t>
            </a:r>
            <a:r>
              <a:rPr lang="en-US" sz="2000" dirty="0" smtClean="0">
                <a:latin typeface="Times New Roman" pitchFamily="18" charset="0"/>
                <a:cs typeface="Times New Roman" pitchFamily="18" charset="0"/>
              </a:rPr>
              <a:t>) where the upper epidermis consists of conical cells, but the cells of the lower epidermis are smaller.</a:t>
            </a:r>
            <a:endParaRPr lang="en-US" sz="2000" dirty="0">
              <a:latin typeface="Times New Roman" pitchFamily="18" charset="0"/>
              <a:cs typeface="Times New Roman" pitchFamily="18" charset="0"/>
            </a:endParaRPr>
          </a:p>
        </p:txBody>
      </p:sp>
      <p:pic>
        <p:nvPicPr>
          <p:cNvPr id="162818" name="Picture 2" descr="http://cdn.biologydiscussion.com/wp-content/uploads/2016/08/clip_image009-12.jpg"/>
          <p:cNvPicPr>
            <a:picLocks noChangeAspect="1" noChangeArrowheads="1"/>
          </p:cNvPicPr>
          <p:nvPr/>
        </p:nvPicPr>
        <p:blipFill>
          <a:blip r:embed="rId2"/>
          <a:srcRect/>
          <a:stretch>
            <a:fillRect/>
          </a:stretch>
        </p:blipFill>
        <p:spPr bwMode="auto">
          <a:xfrm>
            <a:off x="1600200" y="2362200"/>
            <a:ext cx="6172200" cy="3798279"/>
          </a:xfrm>
          <a:prstGeom prst="rect">
            <a:avLst/>
          </a:prstGeom>
          <a:noFill/>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0"/>
            <a:ext cx="7848600" cy="2246769"/>
          </a:xfrm>
          <a:prstGeom prst="rect">
            <a:avLst/>
          </a:prstGeom>
        </p:spPr>
        <p:txBody>
          <a:bodyPr wrap="square">
            <a:spAutoFit/>
          </a:bodyPr>
          <a:lstStyle/>
          <a:p>
            <a:pPr algn="just"/>
            <a:r>
              <a:rPr lang="en-US" sz="2000" b="1" dirty="0" err="1" smtClean="0">
                <a:latin typeface="Times New Roman" pitchFamily="18" charset="0"/>
                <a:cs typeface="Times New Roman" pitchFamily="18" charset="0"/>
              </a:rPr>
              <a:t>Ligule</a:t>
            </a:r>
            <a:r>
              <a:rPr lang="en-US" sz="2000" b="1"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ligule</a:t>
            </a:r>
            <a:r>
              <a:rPr lang="en-US" sz="2000" dirty="0" smtClean="0">
                <a:latin typeface="Times New Roman" pitchFamily="18" charset="0"/>
                <a:cs typeface="Times New Roman" pitchFamily="18" charset="0"/>
              </a:rPr>
              <a:t> has a basal cup-shaped sheath with often </a:t>
            </a:r>
            <a:r>
              <a:rPr lang="en-US" sz="2000" dirty="0" err="1" smtClean="0">
                <a:latin typeface="Times New Roman" pitchFamily="18" charset="0"/>
                <a:cs typeface="Times New Roman" pitchFamily="18" charset="0"/>
              </a:rPr>
              <a:t>casparian</a:t>
            </a:r>
            <a:r>
              <a:rPr lang="en-US" sz="2000" dirty="0" smtClean="0">
                <a:latin typeface="Times New Roman" pitchFamily="18" charset="0"/>
                <a:cs typeface="Times New Roman" pitchFamily="18" charset="0"/>
              </a:rPr>
              <a:t> strips (e.g., S. </a:t>
            </a:r>
            <a:r>
              <a:rPr lang="en-US" sz="2000" dirty="0" err="1" smtClean="0">
                <a:latin typeface="Times New Roman" pitchFamily="18" charset="0"/>
                <a:cs typeface="Times New Roman" pitchFamily="18" charset="0"/>
              </a:rPr>
              <a:t>kraussiana</a:t>
            </a:r>
            <a:r>
              <a:rPr lang="en-US" sz="2000" dirty="0" smtClean="0">
                <a:latin typeface="Times New Roman" pitchFamily="18" charset="0"/>
                <a:cs typeface="Times New Roman" pitchFamily="18" charset="0"/>
              </a:rPr>
              <a:t>) and an adjacent hemispherical </a:t>
            </a:r>
            <a:r>
              <a:rPr lang="en-US" sz="2000" dirty="0" err="1" smtClean="0">
                <a:latin typeface="Times New Roman" pitchFamily="18" charset="0"/>
                <a:cs typeface="Times New Roman" pitchFamily="18" charset="0"/>
              </a:rPr>
              <a:t>glossopodium</a:t>
            </a:r>
            <a:r>
              <a:rPr lang="en-US" sz="2000" dirty="0" smtClean="0">
                <a:latin typeface="Times New Roman" pitchFamily="18" charset="0"/>
                <a:cs typeface="Times New Roman" pitchFamily="18" charset="0"/>
              </a:rPr>
              <a:t> (Greek </a:t>
            </a:r>
            <a:r>
              <a:rPr lang="en-US" sz="2000" dirty="0" err="1" smtClean="0">
                <a:latin typeface="Times New Roman" pitchFamily="18" charset="0"/>
                <a:cs typeface="Times New Roman" pitchFamily="18" charset="0"/>
              </a:rPr>
              <a:t>glossa</a:t>
            </a:r>
            <a:r>
              <a:rPr lang="en-US" sz="2000" dirty="0" smtClean="0">
                <a:latin typeface="Times New Roman" pitchFamily="18" charset="0"/>
                <a:cs typeface="Times New Roman" pitchFamily="18" charset="0"/>
              </a:rPr>
              <a:t> ‘tongue’ and </a:t>
            </a:r>
            <a:r>
              <a:rPr lang="en-US" sz="2000" dirty="0" err="1" smtClean="0">
                <a:latin typeface="Times New Roman" pitchFamily="18" charset="0"/>
                <a:cs typeface="Times New Roman" pitchFamily="18" charset="0"/>
              </a:rPr>
              <a:t>podiun</a:t>
            </a:r>
            <a:r>
              <a:rPr lang="en-US" sz="2000" dirty="0" smtClean="0">
                <a:latin typeface="Times New Roman" pitchFamily="18" charset="0"/>
                <a:cs typeface="Times New Roman" pitchFamily="18" charset="0"/>
              </a:rPr>
              <a:t> ‘foot’) made up of a group of large, vacuolated cells. The remaining cells are more or less cubi­cal in shape. The terminal end of </a:t>
            </a:r>
            <a:r>
              <a:rPr lang="en-US" sz="2000" dirty="0" err="1" smtClean="0">
                <a:latin typeface="Times New Roman" pitchFamily="18" charset="0"/>
                <a:cs typeface="Times New Roman" pitchFamily="18" charset="0"/>
              </a:rPr>
              <a:t>ligule</a:t>
            </a:r>
            <a:r>
              <a:rPr lang="en-US" sz="2000" dirty="0" smtClean="0">
                <a:latin typeface="Times New Roman" pitchFamily="18" charset="0"/>
                <a:cs typeface="Times New Roman" pitchFamily="18" charset="0"/>
              </a:rPr>
              <a:t> is thin and single-layered. The basal portion of the </a:t>
            </a:r>
            <a:r>
              <a:rPr lang="en-US" sz="2000" dirty="0" err="1" smtClean="0">
                <a:latin typeface="Times New Roman" pitchFamily="18" charset="0"/>
                <a:cs typeface="Times New Roman" pitchFamily="18" charset="0"/>
              </a:rPr>
              <a:t>ligule</a:t>
            </a:r>
            <a:r>
              <a:rPr lang="en-US" sz="2000" dirty="0" smtClean="0">
                <a:latin typeface="Times New Roman" pitchFamily="18" charset="0"/>
                <a:cs typeface="Times New Roman" pitchFamily="18" charset="0"/>
              </a:rPr>
              <a:t> is somewhat sunken into the tissues of the leaf. </a:t>
            </a:r>
            <a:endParaRPr lang="en-US" sz="2000" dirty="0">
              <a:latin typeface="Times New Roman" pitchFamily="18" charset="0"/>
              <a:cs typeface="Times New Roman" pitchFamily="18" charset="0"/>
            </a:endParaRPr>
          </a:p>
        </p:txBody>
      </p:sp>
      <p:pic>
        <p:nvPicPr>
          <p:cNvPr id="160770" name="Picture 2" descr="http://cdn.biologydiscussion.com/wp-content/uploads/2016/08/clip_image011-7.jpg"/>
          <p:cNvPicPr>
            <a:picLocks noChangeAspect="1" noChangeArrowheads="1"/>
          </p:cNvPicPr>
          <p:nvPr/>
        </p:nvPicPr>
        <p:blipFill>
          <a:blip r:embed="rId2"/>
          <a:srcRect/>
          <a:stretch>
            <a:fillRect/>
          </a:stretch>
        </p:blipFill>
        <p:spPr bwMode="auto">
          <a:xfrm>
            <a:off x="2590800" y="2133600"/>
            <a:ext cx="4800600" cy="3064215"/>
          </a:xfrm>
          <a:prstGeom prst="rect">
            <a:avLst/>
          </a:prstGeom>
          <a:noFill/>
        </p:spPr>
      </p:pic>
      <p:sp>
        <p:nvSpPr>
          <p:cNvPr id="4" name="Rectangle 3"/>
          <p:cNvSpPr/>
          <p:nvPr/>
        </p:nvSpPr>
        <p:spPr>
          <a:xfrm>
            <a:off x="990600" y="5226784"/>
            <a:ext cx="7848600" cy="1631216"/>
          </a:xfrm>
          <a:prstGeom prst="rect">
            <a:avLst/>
          </a:prstGeom>
        </p:spPr>
        <p:txBody>
          <a:bodyPr wrap="square">
            <a:spAutoFit/>
          </a:bodyPr>
          <a:lstStyle/>
          <a:p>
            <a:pPr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ligule</a:t>
            </a:r>
            <a:r>
              <a:rPr lang="en-US" sz="2000" dirty="0" smtClean="0">
                <a:latin typeface="Times New Roman" pitchFamily="18" charset="0"/>
                <a:cs typeface="Times New Roman" pitchFamily="18" charset="0"/>
              </a:rPr>
              <a:t> acts as a water-absorbing struc­ture which keeps the young leaf </a:t>
            </a:r>
            <a:r>
              <a:rPr lang="en-US" sz="2000" dirty="0" err="1" smtClean="0">
                <a:latin typeface="Times New Roman" pitchFamily="18" charset="0"/>
                <a:cs typeface="Times New Roman" pitchFamily="18" charset="0"/>
              </a:rPr>
              <a:t>primordium</a:t>
            </a:r>
            <a:r>
              <a:rPr lang="en-US" sz="2000" dirty="0" smtClean="0">
                <a:latin typeface="Times New Roman" pitchFamily="18" charset="0"/>
                <a:cs typeface="Times New Roman" pitchFamily="18" charset="0"/>
              </a:rPr>
              <a:t> and sporangium of </a:t>
            </a:r>
            <a:r>
              <a:rPr lang="en-US" sz="2000" dirty="0" err="1" smtClean="0">
                <a:latin typeface="Times New Roman" pitchFamily="18" charset="0"/>
                <a:cs typeface="Times New Roman" pitchFamily="18" charset="0"/>
              </a:rPr>
              <a:t>sporophyll</a:t>
            </a:r>
            <a:r>
              <a:rPr lang="en-US" sz="2000" dirty="0" smtClean="0">
                <a:latin typeface="Times New Roman" pitchFamily="18" charset="0"/>
                <a:cs typeface="Times New Roman" pitchFamily="18" charset="0"/>
              </a:rPr>
              <a:t> moist during their early development. The </a:t>
            </a:r>
            <a:r>
              <a:rPr lang="en-US" sz="2000" dirty="0" err="1" smtClean="0">
                <a:latin typeface="Times New Roman" pitchFamily="18" charset="0"/>
                <a:cs typeface="Times New Roman" pitchFamily="18" charset="0"/>
              </a:rPr>
              <a:t>ligule</a:t>
            </a:r>
            <a:r>
              <a:rPr lang="en-US" sz="2000" dirty="0" smtClean="0">
                <a:latin typeface="Times New Roman" pitchFamily="18" charset="0"/>
                <a:cs typeface="Times New Roman" pitchFamily="18" charset="0"/>
              </a:rPr>
              <a:t> in some species, during early development, secretes a </a:t>
            </a:r>
            <a:r>
              <a:rPr lang="en-US" sz="2000" dirty="0" err="1" smtClean="0">
                <a:latin typeface="Times New Roman" pitchFamily="18" charset="0"/>
                <a:cs typeface="Times New Roman" pitchFamily="18" charset="0"/>
              </a:rPr>
              <a:t>mucilagenous</a:t>
            </a:r>
            <a:r>
              <a:rPr lang="en-US" sz="2000" dirty="0" smtClean="0">
                <a:latin typeface="Times New Roman" pitchFamily="18" charset="0"/>
                <a:cs typeface="Times New Roman" pitchFamily="18" charset="0"/>
              </a:rPr>
              <a:t> substance composed of carbohydrates and proteins that keep the apical </a:t>
            </a:r>
            <a:r>
              <a:rPr lang="en-US" sz="2000" dirty="0" err="1" smtClean="0">
                <a:latin typeface="Times New Roman" pitchFamily="18" charset="0"/>
                <a:cs typeface="Times New Roman" pitchFamily="18" charset="0"/>
              </a:rPr>
              <a:t>meristem</a:t>
            </a:r>
            <a:r>
              <a:rPr lang="en-US" sz="2000" dirty="0" smtClean="0">
                <a:latin typeface="Times New Roman" pitchFamily="18" charset="0"/>
                <a:cs typeface="Times New Roman" pitchFamily="18" charset="0"/>
              </a:rPr>
              <a:t> moist and prevent them from desiccation</a:t>
            </a:r>
            <a:endParaRPr lang="en-US" sz="2000" dirty="0">
              <a:latin typeface="Times New Roman" pitchFamily="18" charset="0"/>
              <a:cs typeface="Times New Roman" pitchFamily="18"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001000" cy="3477875"/>
          </a:xfrm>
          <a:prstGeom prst="rect">
            <a:avLst/>
          </a:prstGeom>
        </p:spPr>
        <p:txBody>
          <a:bodyPr wrap="square">
            <a:spAutoFit/>
          </a:bodyPr>
          <a:lstStyle/>
          <a:p>
            <a:pPr algn="just"/>
            <a:r>
              <a:rPr lang="en-US" sz="2000" b="1" dirty="0" smtClean="0">
                <a:latin typeface="Times New Roman" pitchFamily="18" charset="0"/>
                <a:cs typeface="Times New Roman" pitchFamily="18" charset="0"/>
              </a:rPr>
              <a:t>Reproduction in </a:t>
            </a:r>
            <a:r>
              <a:rPr lang="en-US" sz="2000" b="1" dirty="0" err="1" smtClean="0">
                <a:latin typeface="Times New Roman" pitchFamily="18" charset="0"/>
                <a:cs typeface="Times New Roman" pitchFamily="18" charset="0"/>
              </a:rPr>
              <a:t>Selaginella</a:t>
            </a:r>
            <a:r>
              <a:rPr lang="en-US" sz="2000" b="1"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sporophyte</a:t>
            </a:r>
            <a:r>
              <a:rPr lang="en-US" sz="2000" dirty="0" smtClean="0">
                <a:latin typeface="Times New Roman" pitchFamily="18" charset="0"/>
                <a:cs typeface="Times New Roman" pitchFamily="18" charset="0"/>
              </a:rPr>
              <a:t> of </a:t>
            </a:r>
            <a:r>
              <a:rPr lang="en-US" sz="2000" dirty="0" err="1" smtClean="0">
                <a:latin typeface="Times New Roman" pitchFamily="18" charset="0"/>
                <a:cs typeface="Times New Roman" pitchFamily="18" charset="0"/>
              </a:rPr>
              <a:t>Selaginalla</a:t>
            </a:r>
            <a:r>
              <a:rPr lang="en-US" sz="2000" dirty="0" smtClean="0">
                <a:latin typeface="Times New Roman" pitchFamily="18" charset="0"/>
                <a:cs typeface="Times New Roman" pitchFamily="18" charset="0"/>
              </a:rPr>
              <a:t> reproduces by vegetative and sexual methods. </a:t>
            </a:r>
          </a:p>
          <a:p>
            <a:pPr algn="just"/>
            <a:r>
              <a:rPr lang="en-US" sz="2000" b="1" dirty="0" err="1"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 Vegetative Reproduction: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vegetative reproduction in </a:t>
            </a:r>
            <a:r>
              <a:rPr lang="en-US" sz="2000" dirty="0" err="1" smtClean="0">
                <a:latin typeface="Times New Roman" pitchFamily="18" charset="0"/>
                <a:cs typeface="Times New Roman" pitchFamily="18" charset="0"/>
              </a:rPr>
              <a:t>Selaginella</a:t>
            </a:r>
            <a:r>
              <a:rPr lang="en-US" sz="2000" dirty="0" smtClean="0">
                <a:latin typeface="Times New Roman" pitchFamily="18" charset="0"/>
                <a:cs typeface="Times New Roman" pitchFamily="18" charset="0"/>
              </a:rPr>
              <a:t> takes place by tubers (e.g., S. </a:t>
            </a:r>
            <a:r>
              <a:rPr lang="en-US" sz="2000" dirty="0" err="1" smtClean="0">
                <a:latin typeface="Times New Roman" pitchFamily="18" charset="0"/>
                <a:cs typeface="Times New Roman" pitchFamily="18" charset="0"/>
              </a:rPr>
              <a:t>chrysocaulis</a:t>
            </a:r>
            <a:r>
              <a:rPr lang="en-US" sz="2000" dirty="0" smtClean="0">
                <a:latin typeface="Times New Roman" pitchFamily="18" charset="0"/>
                <a:cs typeface="Times New Roman" pitchFamily="18" charset="0"/>
              </a:rPr>
              <a:t>), bulbils (S. </a:t>
            </a:r>
            <a:r>
              <a:rPr lang="en-US" sz="2000" dirty="0" err="1" smtClean="0">
                <a:latin typeface="Times New Roman" pitchFamily="18" charset="0"/>
                <a:cs typeface="Times New Roman" pitchFamily="18" charset="0"/>
              </a:rPr>
              <a:t>chrysorhizos</a:t>
            </a:r>
            <a:r>
              <a:rPr lang="en-US" sz="2000" dirty="0" smtClean="0">
                <a:latin typeface="Times New Roman" pitchFamily="18" charset="0"/>
                <a:cs typeface="Times New Roman" pitchFamily="18" charset="0"/>
              </a:rPr>
              <a:t>), dormant buds (S. </a:t>
            </a:r>
            <a:r>
              <a:rPr lang="en-US" sz="2000" dirty="0" err="1" smtClean="0">
                <a:latin typeface="Times New Roman" pitchFamily="18" charset="0"/>
                <a:cs typeface="Times New Roman" pitchFamily="18" charset="0"/>
              </a:rPr>
              <a:t>chrysocaulis</a:t>
            </a:r>
            <a:r>
              <a:rPr lang="en-US" sz="2000" dirty="0" smtClean="0">
                <a:latin typeface="Times New Roman" pitchFamily="18" charset="0"/>
                <a:cs typeface="Times New Roman" pitchFamily="18" charset="0"/>
              </a:rPr>
              <a:t>) and fragmentation (S. </a:t>
            </a:r>
            <a:r>
              <a:rPr lang="en-US" sz="2000" dirty="0" err="1" smtClean="0">
                <a:latin typeface="Times New Roman" pitchFamily="18" charset="0"/>
                <a:cs typeface="Times New Roman" pitchFamily="18" charset="0"/>
              </a:rPr>
              <a:t>rupestris</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Bulbils and dormant buds are produced in aerial branches, while tubers may be aerial or underground. In </a:t>
            </a:r>
            <a:r>
              <a:rPr lang="en-US" sz="2000" dirty="0" err="1" smtClean="0">
                <a:latin typeface="Times New Roman" pitchFamily="18" charset="0"/>
                <a:cs typeface="Times New Roman" pitchFamily="18" charset="0"/>
              </a:rPr>
              <a:t>favourable</a:t>
            </a:r>
            <a:r>
              <a:rPr lang="en-US" sz="2000" dirty="0" smtClean="0">
                <a:latin typeface="Times New Roman" pitchFamily="18" charset="0"/>
                <a:cs typeface="Times New Roman" pitchFamily="18" charset="0"/>
              </a:rPr>
              <a:t> condition they germinate to produce new </a:t>
            </a:r>
            <a:r>
              <a:rPr lang="en-US" sz="2000" dirty="0" err="1" smtClean="0">
                <a:latin typeface="Times New Roman" pitchFamily="18" charset="0"/>
                <a:cs typeface="Times New Roman" pitchFamily="18" charset="0"/>
              </a:rPr>
              <a:t>sporophytic</a:t>
            </a:r>
            <a:r>
              <a:rPr lang="en-US" sz="2000" dirty="0" smtClean="0">
                <a:latin typeface="Times New Roman" pitchFamily="18" charset="0"/>
                <a:cs typeface="Times New Roman" pitchFamily="18" charset="0"/>
              </a:rPr>
              <a:t> plants. In S. </a:t>
            </a:r>
            <a:r>
              <a:rPr lang="en-US" sz="2000" dirty="0" err="1" smtClean="0">
                <a:latin typeface="Times New Roman" pitchFamily="18" charset="0"/>
                <a:cs typeface="Times New Roman" pitchFamily="18" charset="0"/>
              </a:rPr>
              <a:t>rupestris</a:t>
            </a:r>
            <a:r>
              <a:rPr lang="en-US" sz="2000" dirty="0" smtClean="0">
                <a:latin typeface="Times New Roman" pitchFamily="18" charset="0"/>
                <a:cs typeface="Times New Roman" pitchFamily="18" charset="0"/>
              </a:rPr>
              <a:t>, the trailing branches of the stem develop adventitious branches, that separate from the parent plant and grow into new </a:t>
            </a:r>
            <a:r>
              <a:rPr lang="en-US" sz="2000" dirty="0" err="1" smtClean="0">
                <a:latin typeface="Times New Roman" pitchFamily="18" charset="0"/>
                <a:cs typeface="Times New Roman" pitchFamily="18" charset="0"/>
              </a:rPr>
              <a:t>sporo­phyte</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474345"/>
            <a:ext cx="7696200" cy="5324535"/>
          </a:xfrm>
          <a:prstGeom prst="rect">
            <a:avLst/>
          </a:prstGeom>
        </p:spPr>
        <p:txBody>
          <a:bodyPr wrap="square">
            <a:spAutoFit/>
          </a:bodyPr>
          <a:lstStyle/>
          <a:p>
            <a:pPr algn="just"/>
            <a:r>
              <a:rPr lang="en-US" sz="2000" b="1" dirty="0" smtClean="0">
                <a:latin typeface="Times New Roman" pitchFamily="18" charset="0"/>
                <a:cs typeface="Times New Roman" pitchFamily="18" charset="0"/>
              </a:rPr>
              <a:t>ii. Reproduction by Spores: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Numerous haploid spores are produced in the sporangium. The sporangium are located in the </a:t>
            </a:r>
            <a:r>
              <a:rPr lang="en-US" sz="2000" dirty="0" err="1" smtClean="0">
                <a:latin typeface="Times New Roman" pitchFamily="18" charset="0"/>
                <a:cs typeface="Times New Roman" pitchFamily="18" charset="0"/>
              </a:rPr>
              <a:t>sporophylls</a:t>
            </a:r>
            <a:r>
              <a:rPr lang="en-US" sz="2000" dirty="0" smtClean="0">
                <a:latin typeface="Times New Roman" pitchFamily="18" charset="0"/>
                <a:cs typeface="Times New Roman" pitchFamily="18" charset="0"/>
              </a:rPr>
              <a:t> and the </a:t>
            </a:r>
            <a:r>
              <a:rPr lang="en-US" sz="2000" dirty="0" err="1" smtClean="0">
                <a:latin typeface="Times New Roman" pitchFamily="18" charset="0"/>
                <a:cs typeface="Times New Roman" pitchFamily="18" charset="0"/>
              </a:rPr>
              <a:t>sporophylls</a:t>
            </a:r>
            <a:r>
              <a:rPr lang="en-US" sz="2000" dirty="0" smtClean="0">
                <a:latin typeface="Times New Roman" pitchFamily="18" charset="0"/>
                <a:cs typeface="Times New Roman" pitchFamily="18" charset="0"/>
              </a:rPr>
              <a:t> are com­pactly arranged to form cones or </a:t>
            </a:r>
            <a:r>
              <a:rPr lang="en-US" sz="2000" dirty="0" err="1" smtClean="0">
                <a:latin typeface="Times New Roman" pitchFamily="18" charset="0"/>
                <a:cs typeface="Times New Roman" pitchFamily="18" charset="0"/>
              </a:rPr>
              <a:t>strobili</a:t>
            </a:r>
            <a:r>
              <a:rPr lang="en-US" sz="2000" dirty="0" smtClean="0">
                <a:latin typeface="Times New Roman" pitchFamily="18" charset="0"/>
                <a:cs typeface="Times New Roman" pitchFamily="18" charset="0"/>
              </a:rPr>
              <a:t>. </a:t>
            </a:r>
          </a:p>
          <a:p>
            <a:pPr algn="just"/>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Strobilus: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All the species of </a:t>
            </a:r>
            <a:r>
              <a:rPr lang="en-US" sz="2000" dirty="0" err="1" smtClean="0">
                <a:latin typeface="Times New Roman" pitchFamily="18" charset="0"/>
                <a:cs typeface="Times New Roman" pitchFamily="18" charset="0"/>
              </a:rPr>
              <a:t>Selaginella</a:t>
            </a:r>
            <a:r>
              <a:rPr lang="en-US" sz="2000" dirty="0" smtClean="0">
                <a:latin typeface="Times New Roman" pitchFamily="18" charset="0"/>
                <a:cs typeface="Times New Roman" pitchFamily="18" charset="0"/>
              </a:rPr>
              <a:t> forms </a:t>
            </a:r>
            <a:r>
              <a:rPr lang="en-US" sz="2000" dirty="0" err="1" smtClean="0">
                <a:latin typeface="Times New Roman" pitchFamily="18" charset="0"/>
                <a:cs typeface="Times New Roman" pitchFamily="18" charset="0"/>
              </a:rPr>
              <a:t>strobili</a:t>
            </a:r>
            <a:r>
              <a:rPr lang="en-US" sz="2000" dirty="0" smtClean="0">
                <a:latin typeface="Times New Roman" pitchFamily="18" charset="0"/>
                <a:cs typeface="Times New Roman" pitchFamily="18" charset="0"/>
              </a:rPr>
              <a:t> or cones. Generally </a:t>
            </a:r>
            <a:r>
              <a:rPr lang="en-US" sz="2000" dirty="0" err="1" smtClean="0">
                <a:latin typeface="Times New Roman" pitchFamily="18" charset="0"/>
                <a:cs typeface="Times New Roman" pitchFamily="18" charset="0"/>
              </a:rPr>
              <a:t>strobili</a:t>
            </a:r>
            <a:r>
              <a:rPr lang="en-US" sz="2000" dirty="0" smtClean="0">
                <a:latin typeface="Times New Roman" pitchFamily="18" charset="0"/>
                <a:cs typeface="Times New Roman" pitchFamily="18" charset="0"/>
              </a:rPr>
              <a:t> occur terminally on side branches, but in some species (e.g., S. </a:t>
            </a:r>
            <a:r>
              <a:rPr lang="en-US" sz="2000" dirty="0" err="1" smtClean="0">
                <a:latin typeface="Times New Roman" pitchFamily="18" charset="0"/>
                <a:cs typeface="Times New Roman" pitchFamily="18" charset="0"/>
              </a:rPr>
              <a:t>patula</a:t>
            </a:r>
            <a:r>
              <a:rPr lang="en-US" sz="2000" dirty="0" smtClean="0">
                <a:latin typeface="Times New Roman" pitchFamily="18" charset="0"/>
                <a:cs typeface="Times New Roman" pitchFamily="18" charset="0"/>
              </a:rPr>
              <a:t> and S. </a:t>
            </a:r>
            <a:r>
              <a:rPr lang="en-US" sz="2000" dirty="0" err="1" smtClean="0">
                <a:latin typeface="Times New Roman" pitchFamily="18" charset="0"/>
                <a:cs typeface="Times New Roman" pitchFamily="18" charset="0"/>
              </a:rPr>
              <a:t>cuspidata</a:t>
            </a:r>
            <a:r>
              <a:rPr lang="en-US" sz="2000" dirty="0" smtClean="0">
                <a:latin typeface="Times New Roman" pitchFamily="18" charset="0"/>
                <a:cs typeface="Times New Roman" pitchFamily="18" charset="0"/>
              </a:rPr>
              <a:t>), the apical </a:t>
            </a:r>
            <a:r>
              <a:rPr lang="en-US" sz="2000" dirty="0" err="1" smtClean="0">
                <a:latin typeface="Times New Roman" pitchFamily="18" charset="0"/>
                <a:cs typeface="Times New Roman" pitchFamily="18" charset="0"/>
              </a:rPr>
              <a:t>meristem</a:t>
            </a:r>
            <a:r>
              <a:rPr lang="en-US" sz="2000" dirty="0" smtClean="0">
                <a:latin typeface="Times New Roman" pitchFamily="18" charset="0"/>
                <a:cs typeface="Times New Roman" pitchFamily="18" charset="0"/>
              </a:rPr>
              <a:t> of the cone may continue </a:t>
            </a:r>
            <a:r>
              <a:rPr lang="en-US" sz="2000" dirty="0" err="1" smtClean="0">
                <a:latin typeface="Times New Roman" pitchFamily="18" charset="0"/>
                <a:cs typeface="Times New Roman" pitchFamily="18" charset="0"/>
              </a:rPr>
              <a:t>meristematic</a:t>
            </a:r>
            <a:r>
              <a:rPr lang="en-US" sz="2000" dirty="0" smtClean="0">
                <a:latin typeface="Times New Roman" pitchFamily="18" charset="0"/>
                <a:cs typeface="Times New Roman" pitchFamily="18" charset="0"/>
              </a:rPr>
              <a:t> activity produc­ing foliage (vegetative) leaves and, therefore, produces a shoot with </a:t>
            </a:r>
            <a:r>
              <a:rPr lang="en-US" sz="2000" dirty="0" err="1" smtClean="0">
                <a:latin typeface="Times New Roman" pitchFamily="18" charset="0"/>
                <a:cs typeface="Times New Roman" pitchFamily="18" charset="0"/>
              </a:rPr>
              <a:t>sporophylls</a:t>
            </a:r>
            <a:r>
              <a:rPr lang="en-US" sz="2000" dirty="0" smtClean="0">
                <a:latin typeface="Times New Roman" pitchFamily="18" charset="0"/>
                <a:cs typeface="Times New Roman" pitchFamily="18" charset="0"/>
              </a:rPr>
              <a:t> (sporangium bearing leaves) and foliage leaves in alternate segments along the axis. </a:t>
            </a:r>
          </a:p>
          <a:p>
            <a:pPr algn="just"/>
            <a:r>
              <a:rPr lang="en-US" sz="2000" dirty="0" err="1" smtClean="0">
                <a:latin typeface="Times New Roman" pitchFamily="18" charset="0"/>
                <a:cs typeface="Times New Roman" pitchFamily="18" charset="0"/>
              </a:rPr>
              <a:t>Selaginella</a:t>
            </a:r>
            <a:r>
              <a:rPr lang="en-US" sz="2000" dirty="0" smtClean="0">
                <a:latin typeface="Times New Roman" pitchFamily="18" charset="0"/>
                <a:cs typeface="Times New Roman" pitchFamily="18" charset="0"/>
              </a:rPr>
              <a:t> is </a:t>
            </a:r>
            <a:r>
              <a:rPr lang="en-US" sz="2000" dirty="0" err="1" smtClean="0">
                <a:latin typeface="Times New Roman" pitchFamily="18" charset="0"/>
                <a:cs typeface="Times New Roman" pitchFamily="18" charset="0"/>
              </a:rPr>
              <a:t>heterosporous</a:t>
            </a:r>
            <a:r>
              <a:rPr lang="en-US" sz="2000" dirty="0" smtClean="0">
                <a:latin typeface="Times New Roman" pitchFamily="18" charset="0"/>
                <a:cs typeface="Times New Roman" pitchFamily="18" charset="0"/>
              </a:rPr>
              <a:t> and, therefore, sporangia are of two types viz., </a:t>
            </a:r>
            <a:r>
              <a:rPr lang="en-US" sz="2000" dirty="0" err="1" smtClean="0">
                <a:latin typeface="Times New Roman" pitchFamily="18" charset="0"/>
                <a:cs typeface="Times New Roman" pitchFamily="18" charset="0"/>
              </a:rPr>
              <a:t>microsporangia</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megasporangia</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sporophylls</a:t>
            </a:r>
            <a:r>
              <a:rPr lang="en-US" sz="2000" dirty="0" smtClean="0">
                <a:latin typeface="Times New Roman" pitchFamily="18" charset="0"/>
                <a:cs typeface="Times New Roman" pitchFamily="18" charset="0"/>
              </a:rPr>
              <a:t> associated with these two types of sporangia are designated as </a:t>
            </a:r>
            <a:r>
              <a:rPr lang="en-US" sz="2000" dirty="0" err="1" smtClean="0">
                <a:latin typeface="Times New Roman" pitchFamily="18" charset="0"/>
                <a:cs typeface="Times New Roman" pitchFamily="18" charset="0"/>
              </a:rPr>
              <a:t>microsporophylls</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megasporophylls</a:t>
            </a:r>
            <a:r>
              <a:rPr lang="en-US" sz="2000" dirty="0" smtClean="0">
                <a:latin typeface="Times New Roman" pitchFamily="18" charset="0"/>
                <a:cs typeface="Times New Roman" pitchFamily="18" charset="0"/>
              </a:rPr>
              <a:t> respectively. </a:t>
            </a:r>
            <a:endParaRPr lang="en-US" sz="2000" dirty="0">
              <a:latin typeface="Times New Roman" pitchFamily="18" charset="0"/>
              <a:cs typeface="Times New Roman" pitchFamily="18"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cdn.biologydiscussion.com/wp-content/uploads/2016/08/clip_image013-1.jpg"/>
          <p:cNvPicPr>
            <a:picLocks noChangeAspect="1" noChangeArrowheads="1"/>
          </p:cNvPicPr>
          <p:nvPr/>
        </p:nvPicPr>
        <p:blipFill>
          <a:blip r:embed="rId2"/>
          <a:srcRect/>
          <a:stretch>
            <a:fillRect/>
          </a:stretch>
        </p:blipFill>
        <p:spPr bwMode="auto">
          <a:xfrm>
            <a:off x="228600" y="302868"/>
            <a:ext cx="2209800" cy="4116732"/>
          </a:xfrm>
          <a:prstGeom prst="rect">
            <a:avLst/>
          </a:prstGeom>
          <a:noFill/>
        </p:spPr>
      </p:pic>
      <p:sp>
        <p:nvSpPr>
          <p:cNvPr id="3" name="Rectangle 2"/>
          <p:cNvSpPr/>
          <p:nvPr/>
        </p:nvSpPr>
        <p:spPr>
          <a:xfrm>
            <a:off x="2514600" y="1600200"/>
            <a:ext cx="6400800" cy="5170646"/>
          </a:xfrm>
          <a:prstGeom prst="rect">
            <a:avLst/>
          </a:prstGeom>
        </p:spPr>
        <p:txBody>
          <a:bodyPr wrap="square">
            <a:spAutoFit/>
          </a:bodyPr>
          <a:lstStyle/>
          <a:p>
            <a:pPr algn="just"/>
            <a:r>
              <a:rPr lang="en-US" sz="2200" dirty="0" smtClean="0">
                <a:latin typeface="Times New Roman" pitchFamily="18" charset="0"/>
                <a:cs typeface="Times New Roman" pitchFamily="18" charset="0"/>
              </a:rPr>
              <a:t>There is variation in distribution of sporangia within the </a:t>
            </a:r>
            <a:r>
              <a:rPr lang="en-US" sz="2200" dirty="0" err="1" smtClean="0">
                <a:latin typeface="Times New Roman" pitchFamily="18" charset="0"/>
                <a:cs typeface="Times New Roman" pitchFamily="18" charset="0"/>
              </a:rPr>
              <a:t>strobili</a:t>
            </a:r>
            <a:r>
              <a:rPr lang="en-US" sz="2200" dirty="0" smtClean="0">
                <a:latin typeface="Times New Roman" pitchFamily="18" charset="0"/>
                <a:cs typeface="Times New Roman" pitchFamily="18" charset="0"/>
              </a:rPr>
              <a:t> of different species. </a:t>
            </a:r>
            <a:r>
              <a:rPr lang="en-US" sz="2200" dirty="0" err="1" smtClean="0">
                <a:latin typeface="Times New Roman" pitchFamily="18" charset="0"/>
                <a:cs typeface="Times New Roman" pitchFamily="18" charset="0"/>
              </a:rPr>
              <a:t>Strobili</a:t>
            </a:r>
            <a:r>
              <a:rPr lang="en-US" sz="2200" dirty="0" smtClean="0">
                <a:latin typeface="Times New Roman" pitchFamily="18" charset="0"/>
                <a:cs typeface="Times New Roman" pitchFamily="18" charset="0"/>
              </a:rPr>
              <a:t> either consists entirely of </a:t>
            </a:r>
            <a:r>
              <a:rPr lang="en-US" sz="2200" dirty="0" err="1" smtClean="0">
                <a:latin typeface="Times New Roman" pitchFamily="18" charset="0"/>
                <a:cs typeface="Times New Roman" pitchFamily="18" charset="0"/>
              </a:rPr>
              <a:t>microsporangia</a:t>
            </a:r>
            <a:r>
              <a:rPr lang="en-US" sz="2200" dirty="0" smtClean="0">
                <a:latin typeface="Times New Roman" pitchFamily="18" charset="0"/>
                <a:cs typeface="Times New Roman" pitchFamily="18" charset="0"/>
              </a:rPr>
              <a:t> or of </a:t>
            </a:r>
            <a:r>
              <a:rPr lang="en-US" sz="2200" dirty="0" err="1" smtClean="0">
                <a:latin typeface="Times New Roman" pitchFamily="18" charset="0"/>
                <a:cs typeface="Times New Roman" pitchFamily="18" charset="0"/>
              </a:rPr>
              <a:t>megasporangia</a:t>
            </a:r>
            <a:r>
              <a:rPr lang="en-US" sz="2200" dirty="0" smtClean="0">
                <a:latin typeface="Times New Roman" pitchFamily="18" charset="0"/>
                <a:cs typeface="Times New Roman" pitchFamily="18" charset="0"/>
              </a:rPr>
              <a:t> (S. </a:t>
            </a:r>
            <a:r>
              <a:rPr lang="en-US" sz="2200" dirty="0" err="1" smtClean="0">
                <a:latin typeface="Times New Roman" pitchFamily="18" charset="0"/>
                <a:cs typeface="Times New Roman" pitchFamily="18" charset="0"/>
              </a:rPr>
              <a:t>gracilis</a:t>
            </a:r>
            <a:r>
              <a:rPr lang="en-US" sz="2200" dirty="0" smtClean="0">
                <a:latin typeface="Times New Roman" pitchFamily="18" charset="0"/>
                <a:cs typeface="Times New Roman" pitchFamily="18" charset="0"/>
              </a:rPr>
              <a:t>, S. </a:t>
            </a:r>
            <a:r>
              <a:rPr lang="en-US" sz="2200" dirty="0" err="1" smtClean="0">
                <a:latin typeface="Times New Roman" pitchFamily="18" charset="0"/>
                <a:cs typeface="Times New Roman" pitchFamily="18" charset="0"/>
              </a:rPr>
              <a:t>atroviridis</a:t>
            </a:r>
            <a:r>
              <a:rPr lang="en-US" sz="2200" dirty="0" smtClean="0">
                <a:latin typeface="Times New Roman" pitchFamily="18" charset="0"/>
                <a:cs typeface="Times New Roman" pitchFamily="18" charset="0"/>
              </a:rPr>
              <a:t>). However, the mixed condition is more common</a:t>
            </a:r>
          </a:p>
          <a:p>
            <a:pPr algn="just"/>
            <a:r>
              <a:rPr lang="en-US" sz="2200" dirty="0" smtClean="0">
                <a:latin typeface="Times New Roman" pitchFamily="18" charset="0"/>
                <a:cs typeface="Times New Roman" pitchFamily="18" charset="0"/>
              </a:rPr>
              <a:t>The lower portion of a strobilus con­sists of </a:t>
            </a:r>
            <a:r>
              <a:rPr lang="en-US" sz="2200" dirty="0" err="1" smtClean="0">
                <a:latin typeface="Times New Roman" pitchFamily="18" charset="0"/>
                <a:cs typeface="Times New Roman" pitchFamily="18" charset="0"/>
              </a:rPr>
              <a:t>megasporangia</a:t>
            </a:r>
            <a:r>
              <a:rPr lang="en-US" sz="2200" dirty="0" smtClean="0">
                <a:latin typeface="Times New Roman" pitchFamily="18" charset="0"/>
                <a:cs typeface="Times New Roman" pitchFamily="18" charset="0"/>
              </a:rPr>
              <a:t> and the upper portion of </a:t>
            </a:r>
            <a:r>
              <a:rPr lang="en-US" sz="2200" dirty="0" err="1" smtClean="0">
                <a:latin typeface="Times New Roman" pitchFamily="18" charset="0"/>
                <a:cs typeface="Times New Roman" pitchFamily="18" charset="0"/>
              </a:rPr>
              <a:t>microsporangia</a:t>
            </a:r>
            <a:r>
              <a:rPr lang="en-US" sz="2200" dirty="0" smtClean="0">
                <a:latin typeface="Times New Roman" pitchFamily="18" charset="0"/>
                <a:cs typeface="Times New Roman" pitchFamily="18" charset="0"/>
              </a:rPr>
              <a:t> (S. </a:t>
            </a:r>
            <a:r>
              <a:rPr lang="en-US" sz="2200" dirty="0" err="1" smtClean="0">
                <a:latin typeface="Times New Roman" pitchFamily="18" charset="0"/>
                <a:cs typeface="Times New Roman" pitchFamily="18" charset="0"/>
              </a:rPr>
              <a:t>helvetica</a:t>
            </a:r>
            <a:r>
              <a:rPr lang="en-US" sz="2200" dirty="0" smtClean="0">
                <a:latin typeface="Times New Roman" pitchFamily="18" charset="0"/>
                <a:cs typeface="Times New Roman" pitchFamily="18" charset="0"/>
              </a:rPr>
              <a:t>, S. </a:t>
            </a:r>
            <a:r>
              <a:rPr lang="en-US" sz="2200" dirty="0" err="1" smtClean="0">
                <a:latin typeface="Times New Roman" pitchFamily="18" charset="0"/>
                <a:cs typeface="Times New Roman" pitchFamily="18" charset="0"/>
              </a:rPr>
              <a:t>rupestris</a:t>
            </a:r>
            <a:r>
              <a:rPr lang="en-US" sz="2200" dirty="0" smtClean="0">
                <a:latin typeface="Times New Roman" pitchFamily="18" charset="0"/>
                <a:cs typeface="Times New Roman" pitchFamily="18" charset="0"/>
              </a:rPr>
              <a:t>, S. </a:t>
            </a:r>
            <a:r>
              <a:rPr lang="en-US" sz="2200" dirty="0" err="1" smtClean="0">
                <a:latin typeface="Times New Roman" pitchFamily="18" charset="0"/>
                <a:cs typeface="Times New Roman" pitchFamily="18" charset="0"/>
              </a:rPr>
              <a:t>selaginoides</a:t>
            </a:r>
            <a:r>
              <a:rPr lang="en-US" sz="2200" dirty="0" smtClean="0">
                <a:latin typeface="Times New Roman" pitchFamily="18" charset="0"/>
                <a:cs typeface="Times New Roman" pitchFamily="18" charset="0"/>
              </a:rPr>
              <a:t>) or the two types of sporangia may be mixed indiscriminately. </a:t>
            </a:r>
          </a:p>
          <a:p>
            <a:pPr algn="just"/>
            <a:r>
              <a:rPr lang="en-US" sz="2200" dirty="0" smtClean="0">
                <a:latin typeface="Times New Roman" pitchFamily="18" charset="0"/>
                <a:cs typeface="Times New Roman" pitchFamily="18" charset="0"/>
              </a:rPr>
              <a:t>In some species one side of strobilus bears </a:t>
            </a:r>
            <a:r>
              <a:rPr lang="en-US" sz="2200" dirty="0" err="1" smtClean="0">
                <a:latin typeface="Times New Roman" pitchFamily="18" charset="0"/>
                <a:cs typeface="Times New Roman" pitchFamily="18" charset="0"/>
              </a:rPr>
              <a:t>microsporophylls</a:t>
            </a:r>
            <a:r>
              <a:rPr lang="en-US" sz="2200" dirty="0" smtClean="0">
                <a:latin typeface="Times New Roman" pitchFamily="18" charset="0"/>
                <a:cs typeface="Times New Roman" pitchFamily="18" charset="0"/>
              </a:rPr>
              <a:t> and other side </a:t>
            </a:r>
            <a:r>
              <a:rPr lang="en-US" sz="2200" dirty="0" err="1" smtClean="0">
                <a:latin typeface="Times New Roman" pitchFamily="18" charset="0"/>
                <a:cs typeface="Times New Roman" pitchFamily="18" charset="0"/>
              </a:rPr>
              <a:t>megasporophylls</a:t>
            </a:r>
            <a:r>
              <a:rPr lang="en-US" sz="2200" dirty="0" smtClean="0">
                <a:latin typeface="Times New Roman" pitchFamily="18" charset="0"/>
                <a:cs typeface="Times New Roman" pitchFamily="18" charset="0"/>
              </a:rPr>
              <a:t> (e.g., S. </a:t>
            </a:r>
            <a:r>
              <a:rPr lang="en-US" sz="2200" dirty="0" err="1" smtClean="0">
                <a:latin typeface="Times New Roman" pitchFamily="18" charset="0"/>
                <a:cs typeface="Times New Roman" pitchFamily="18" charset="0"/>
              </a:rPr>
              <a:t>inaequalifolia</a:t>
            </a:r>
            <a:r>
              <a:rPr lang="en-US" sz="2200" dirty="0" smtClean="0">
                <a:latin typeface="Times New Roman" pitchFamily="18" charset="0"/>
                <a:cs typeface="Times New Roman" pitchFamily="18" charset="0"/>
              </a:rPr>
              <a:t>, S. </a:t>
            </a:r>
            <a:r>
              <a:rPr lang="en-US" sz="2200" dirty="0" err="1" smtClean="0">
                <a:latin typeface="Times New Roman" pitchFamily="18" charset="0"/>
                <a:cs typeface="Times New Roman" pitchFamily="18" charset="0"/>
              </a:rPr>
              <a:t>oregana</a:t>
            </a:r>
            <a:r>
              <a:rPr lang="en-US" sz="2200" dirty="0" smtClean="0">
                <a:latin typeface="Times New Roman" pitchFamily="18" charset="0"/>
                <a:cs typeface="Times New Roman" pitchFamily="18" charset="0"/>
              </a:rPr>
              <a:t>). In some species, only one </a:t>
            </a:r>
            <a:r>
              <a:rPr lang="en-US" sz="2200" dirty="0" err="1" smtClean="0">
                <a:latin typeface="Times New Roman" pitchFamily="18" charset="0"/>
                <a:cs typeface="Times New Roman" pitchFamily="18" charset="0"/>
              </a:rPr>
              <a:t>megaspo­rangium</a:t>
            </a:r>
            <a:r>
              <a:rPr lang="en-US" sz="2200" dirty="0" smtClean="0">
                <a:latin typeface="Times New Roman" pitchFamily="18" charset="0"/>
                <a:cs typeface="Times New Roman" pitchFamily="18" charset="0"/>
              </a:rPr>
              <a:t> is present at the base of each strobilus, while the rest are </a:t>
            </a:r>
            <a:r>
              <a:rPr lang="en-US" sz="2200" dirty="0" err="1" smtClean="0">
                <a:latin typeface="Times New Roman" pitchFamily="18" charset="0"/>
                <a:cs typeface="Times New Roman" pitchFamily="18" charset="0"/>
              </a:rPr>
              <a:t>microsporangia</a:t>
            </a:r>
            <a:endParaRPr lang="en-US" sz="2200" dirty="0">
              <a:latin typeface="Times New Roman" pitchFamily="18" charset="0"/>
              <a:cs typeface="Times New Roman" pitchFamily="18" charset="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28600"/>
            <a:ext cx="7696200" cy="1477328"/>
          </a:xfrm>
          <a:prstGeom prst="rect">
            <a:avLst/>
          </a:prstGeom>
        </p:spPr>
        <p:txBody>
          <a:bodyPr wrap="square">
            <a:spAutoFit/>
          </a:bodyPr>
          <a:lstStyle/>
          <a:p>
            <a:r>
              <a:rPr lang="en-US" b="1" dirty="0" smtClean="0"/>
              <a:t>Sporangium: </a:t>
            </a:r>
            <a:endParaRPr lang="en-US" dirty="0" smtClean="0"/>
          </a:p>
          <a:p>
            <a:r>
              <a:rPr lang="en-US" dirty="0" smtClean="0"/>
              <a:t>The mature sporangia are stalked with two- layered jacket. The </a:t>
            </a:r>
            <a:r>
              <a:rPr lang="en-US" dirty="0" err="1" smtClean="0"/>
              <a:t>microsporan­gia</a:t>
            </a:r>
            <a:r>
              <a:rPr lang="en-US" dirty="0" smtClean="0"/>
              <a:t> are slightly elongated and reddish to bright orange in </a:t>
            </a:r>
            <a:r>
              <a:rPr lang="en-US" dirty="0" err="1" smtClean="0"/>
              <a:t>colour</a:t>
            </a:r>
            <a:r>
              <a:rPr lang="en-US" dirty="0" smtClean="0"/>
              <a:t>. </a:t>
            </a:r>
            <a:r>
              <a:rPr lang="en-US" dirty="0" err="1" smtClean="0"/>
              <a:t>Megasporangia</a:t>
            </a:r>
            <a:r>
              <a:rPr lang="en-US" dirty="0" smtClean="0"/>
              <a:t> are larger than </a:t>
            </a:r>
            <a:r>
              <a:rPr lang="en-US" dirty="0" err="1" smtClean="0"/>
              <a:t>microsporangia</a:t>
            </a:r>
            <a:r>
              <a:rPr lang="en-US" dirty="0" smtClean="0"/>
              <a:t> and are frequently lobed. The </a:t>
            </a:r>
            <a:r>
              <a:rPr lang="en-US" dirty="0" err="1" smtClean="0"/>
              <a:t>megasporangia</a:t>
            </a:r>
            <a:r>
              <a:rPr lang="en-US" dirty="0" smtClean="0"/>
              <a:t> are whitish-yellow or light orange in </a:t>
            </a:r>
            <a:r>
              <a:rPr lang="en-US" dirty="0" err="1" smtClean="0"/>
              <a:t>colour</a:t>
            </a:r>
            <a:r>
              <a:rPr lang="en-US" dirty="0" smtClean="0"/>
              <a:t>. </a:t>
            </a:r>
            <a:endParaRPr lang="en-US" dirty="0"/>
          </a:p>
        </p:txBody>
      </p:sp>
      <p:pic>
        <p:nvPicPr>
          <p:cNvPr id="174082" name="Picture 2" descr="http://cdn.biologydiscussion.com/wp-content/uploads/2016/08/clip_image014-27.jpg"/>
          <p:cNvPicPr>
            <a:picLocks noChangeAspect="1" noChangeArrowheads="1"/>
          </p:cNvPicPr>
          <p:nvPr/>
        </p:nvPicPr>
        <p:blipFill>
          <a:blip r:embed="rId2"/>
          <a:srcRect/>
          <a:stretch>
            <a:fillRect/>
          </a:stretch>
        </p:blipFill>
        <p:spPr bwMode="auto">
          <a:xfrm>
            <a:off x="2743200" y="2133600"/>
            <a:ext cx="4419600" cy="4072671"/>
          </a:xfrm>
          <a:prstGeom prst="rect">
            <a:avLst/>
          </a:prstGeom>
          <a:noFill/>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0"/>
            <a:ext cx="8077200" cy="1200329"/>
          </a:xfrm>
          <a:prstGeom prst="rect">
            <a:avLst/>
          </a:prstGeom>
        </p:spPr>
        <p:txBody>
          <a:bodyPr wrap="square">
            <a:spAutoFit/>
          </a:bodyPr>
          <a:lstStyle/>
          <a:p>
            <a:r>
              <a:rPr lang="en-US" b="1" dirty="0" smtClean="0"/>
              <a:t>Development of Sporangium: </a:t>
            </a:r>
            <a:endParaRPr lang="en-US" dirty="0" smtClean="0"/>
          </a:p>
          <a:p>
            <a:r>
              <a:rPr lang="en-US" dirty="0" smtClean="0"/>
              <a:t>Initially the development of micro- and </a:t>
            </a:r>
            <a:r>
              <a:rPr lang="en-US" dirty="0" err="1" smtClean="0"/>
              <a:t>megasporangia</a:t>
            </a:r>
            <a:r>
              <a:rPr lang="en-US" dirty="0" smtClean="0"/>
              <a:t> are similar. The sporangial deve­lopment is of eusporangiate type i.e., the spo­rangium develops from a group of initial cells </a:t>
            </a:r>
            <a:endParaRPr lang="en-US" dirty="0"/>
          </a:p>
        </p:txBody>
      </p:sp>
      <p:pic>
        <p:nvPicPr>
          <p:cNvPr id="173058" name="Picture 2" descr="http://cdn.biologydiscussion.com/wp-content/uploads/2016/08/clip_image016-23.jpg"/>
          <p:cNvPicPr>
            <a:picLocks noChangeAspect="1" noChangeArrowheads="1"/>
          </p:cNvPicPr>
          <p:nvPr/>
        </p:nvPicPr>
        <p:blipFill>
          <a:blip r:embed="rId2"/>
          <a:srcRect/>
          <a:stretch>
            <a:fillRect/>
          </a:stretch>
        </p:blipFill>
        <p:spPr bwMode="auto">
          <a:xfrm>
            <a:off x="152400" y="1828800"/>
            <a:ext cx="8887626" cy="304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304800"/>
            <a:ext cx="7696200" cy="6555641"/>
          </a:xfrm>
          <a:prstGeom prst="rect">
            <a:avLst/>
          </a:prstGeom>
        </p:spPr>
        <p:txBody>
          <a:bodyPr wrap="square">
            <a:spAutoFit/>
          </a:bodyPr>
          <a:lstStyle/>
          <a:p>
            <a:r>
              <a:rPr lang="en-US" sz="2800" dirty="0" smtClean="0"/>
              <a:t>These species are commonly found growing’ in the Himalayan region at an altitude of 4000-8000 feet. Eastern Himalayan region particularly supports the growth of these species. </a:t>
            </a:r>
          </a:p>
          <a:p>
            <a:r>
              <a:rPr lang="en-US" sz="2800" dirty="0" smtClean="0"/>
              <a:t>Some species are also found growing in plains of Haryana, Punjab, Uttar Pradesh and hilly regions of South India. </a:t>
            </a:r>
          </a:p>
          <a:p>
            <a:r>
              <a:rPr lang="en-US" sz="2800" dirty="0" smtClean="0"/>
              <a:t>Some of the common Indian species are M. </a:t>
            </a:r>
            <a:r>
              <a:rPr lang="en-US" sz="2800" dirty="0" err="1" smtClean="0"/>
              <a:t>palmata</a:t>
            </a:r>
            <a:r>
              <a:rPr lang="en-US" sz="2800" dirty="0" smtClean="0"/>
              <a:t>, M. </a:t>
            </a:r>
            <a:r>
              <a:rPr lang="en-US" sz="2800" dirty="0" err="1" smtClean="0"/>
              <a:t>polymorpha</a:t>
            </a:r>
            <a:r>
              <a:rPr lang="en-US" sz="2800" dirty="0" smtClean="0"/>
              <a:t>, M. </a:t>
            </a:r>
            <a:r>
              <a:rPr lang="en-US" sz="2800" dirty="0" err="1" smtClean="0"/>
              <a:t>simlana</a:t>
            </a:r>
            <a:r>
              <a:rPr lang="en-US" sz="2800" dirty="0" smtClean="0"/>
              <a:t> etc. M. </a:t>
            </a:r>
            <a:r>
              <a:rPr lang="en-US" sz="2800" dirty="0" err="1" smtClean="0"/>
              <a:t>polymorpha</a:t>
            </a:r>
            <a:r>
              <a:rPr lang="en-US" sz="2800" dirty="0" smtClean="0"/>
              <a:t> is most widely distributed species. M. </a:t>
            </a:r>
            <a:r>
              <a:rPr lang="en-US" sz="2800" dirty="0" err="1" smtClean="0"/>
              <a:t>polymorpha</a:t>
            </a:r>
            <a:r>
              <a:rPr lang="en-US" sz="2800" dirty="0" smtClean="0"/>
              <a:t> </a:t>
            </a:r>
            <a:r>
              <a:rPr lang="en-US" sz="2800" dirty="0" err="1" smtClean="0"/>
              <a:t>var</a:t>
            </a:r>
            <a:r>
              <a:rPr lang="en-US" sz="2800" dirty="0" smtClean="0"/>
              <a:t> aquatic grows submerged in swampy meadows. The </a:t>
            </a:r>
            <a:r>
              <a:rPr lang="en-US" sz="2800" dirty="0" err="1" smtClean="0"/>
              <a:t>thalli</a:t>
            </a:r>
            <a:r>
              <a:rPr lang="en-US" sz="2800" dirty="0" smtClean="0"/>
              <a:t> with </a:t>
            </a:r>
            <a:r>
              <a:rPr lang="en-US" sz="2800" dirty="0" err="1" smtClean="0"/>
              <a:t>gemma</a:t>
            </a:r>
            <a:r>
              <a:rPr lang="en-US" sz="2800" dirty="0" smtClean="0"/>
              <a:t> cups are found throughout the year whereas the </a:t>
            </a:r>
            <a:r>
              <a:rPr lang="en-US" sz="2800" dirty="0" err="1" smtClean="0"/>
              <a:t>thalli</a:t>
            </a:r>
            <a:r>
              <a:rPr lang="en-US" sz="2800" dirty="0" smtClean="0"/>
              <a:t> with sex organs occur abundantly during February to March in Himalayas and October to November in hills of South India.</a:t>
            </a:r>
            <a:endParaRPr lang="en-US" sz="2800"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5324535"/>
          </a:xfrm>
          <a:prstGeom prst="rect">
            <a:avLst/>
          </a:prstGeom>
        </p:spPr>
        <p:txBody>
          <a:bodyPr wrap="square">
            <a:spAutoFit/>
          </a:bodyPr>
          <a:lstStyle/>
          <a:p>
            <a:pPr algn="just"/>
            <a:r>
              <a:rPr lang="en-US" sz="2000" b="1" dirty="0" smtClean="0">
                <a:latin typeface="Times New Roman" pitchFamily="18" charset="0"/>
                <a:cs typeface="Times New Roman" pitchFamily="18" charset="0"/>
              </a:rPr>
              <a:t>Gametophyte: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haploid spores germinate to form the </a:t>
            </a:r>
            <a:r>
              <a:rPr lang="en-US" sz="2000" dirty="0" err="1" smtClean="0">
                <a:latin typeface="Times New Roman" pitchFamily="18" charset="0"/>
                <a:cs typeface="Times New Roman" pitchFamily="18" charset="0"/>
              </a:rPr>
              <a:t>endosporic</a:t>
            </a:r>
            <a:r>
              <a:rPr lang="en-US" sz="2000" dirty="0" smtClean="0">
                <a:latin typeface="Times New Roman" pitchFamily="18" charset="0"/>
                <a:cs typeface="Times New Roman" pitchFamily="18" charset="0"/>
              </a:rPr>
              <a:t> gametophytes. The development of microspores and megaspores generally starts while they are still inside their respective sporan­gia. Therefore, the spores are shed at </a:t>
            </a:r>
            <a:r>
              <a:rPr lang="en-US" sz="2000" dirty="0" err="1" smtClean="0">
                <a:latin typeface="Times New Roman" pitchFamily="18" charset="0"/>
                <a:cs typeface="Times New Roman" pitchFamily="18" charset="0"/>
              </a:rPr>
              <a:t>multicellu­lar</a:t>
            </a:r>
            <a:r>
              <a:rPr lang="en-US" sz="2000" dirty="0" smtClean="0">
                <a:latin typeface="Times New Roman" pitchFamily="18" charset="0"/>
                <a:cs typeface="Times New Roman" pitchFamily="18" charset="0"/>
              </a:rPr>
              <a:t> stage. </a:t>
            </a:r>
          </a:p>
          <a:p>
            <a:pPr algn="just"/>
            <a:r>
              <a:rPr lang="en-US" sz="2000" b="1" dirty="0" smtClean="0">
                <a:latin typeface="Times New Roman" pitchFamily="18" charset="0"/>
                <a:cs typeface="Times New Roman" pitchFamily="18" charset="0"/>
              </a:rPr>
              <a:t>Male Gametophyte: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microspore germinates to form the male gametophyte. The first unequal division (1-1) in a microspore results in the formation of a small </a:t>
            </a:r>
            <a:r>
              <a:rPr lang="en-US" sz="2000" dirty="0" err="1" smtClean="0">
                <a:latin typeface="Times New Roman" pitchFamily="18" charset="0"/>
                <a:cs typeface="Times New Roman" pitchFamily="18" charset="0"/>
              </a:rPr>
              <a:t>lenticular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prothallial</a:t>
            </a:r>
            <a:r>
              <a:rPr lang="en-US" sz="2000" dirty="0" smtClean="0">
                <a:latin typeface="Times New Roman" pitchFamily="18" charset="0"/>
                <a:cs typeface="Times New Roman" pitchFamily="18" charset="0"/>
              </a:rPr>
              <a:t> cell (vegetative cell) and a large </a:t>
            </a:r>
            <a:r>
              <a:rPr lang="en-US" sz="2000" dirty="0" err="1" smtClean="0">
                <a:latin typeface="Times New Roman" pitchFamily="18" charset="0"/>
                <a:cs typeface="Times New Roman" pitchFamily="18" charset="0"/>
              </a:rPr>
              <a:t>antheridial</a:t>
            </a:r>
            <a:r>
              <a:rPr lang="en-US" sz="2000" dirty="0" smtClean="0">
                <a:latin typeface="Times New Roman" pitchFamily="18" charset="0"/>
                <a:cs typeface="Times New Roman" pitchFamily="18" charset="0"/>
              </a:rPr>
              <a:t> initial. The </a:t>
            </a:r>
            <a:r>
              <a:rPr lang="en-US" sz="2000" dirty="0" err="1" smtClean="0">
                <a:latin typeface="Times New Roman" pitchFamily="18" charset="0"/>
                <a:cs typeface="Times New Roman" pitchFamily="18" charset="0"/>
              </a:rPr>
              <a:t>prothallial</a:t>
            </a:r>
            <a:r>
              <a:rPr lang="en-US" sz="2000" dirty="0" smtClean="0">
                <a:latin typeface="Times New Roman" pitchFamily="18" charset="0"/>
                <a:cs typeface="Times New Roman" pitchFamily="18" charset="0"/>
              </a:rPr>
              <a:t> cell does not divide further. The </a:t>
            </a:r>
            <a:r>
              <a:rPr lang="en-US" sz="2000" dirty="0" err="1" smtClean="0">
                <a:latin typeface="Times New Roman" pitchFamily="18" charset="0"/>
                <a:cs typeface="Times New Roman" pitchFamily="18" charset="0"/>
              </a:rPr>
              <a:t>antheridial</a:t>
            </a:r>
            <a:r>
              <a:rPr lang="en-US" sz="2000" dirty="0" smtClean="0">
                <a:latin typeface="Times New Roman" pitchFamily="18" charset="0"/>
                <a:cs typeface="Times New Roman" pitchFamily="18" charset="0"/>
              </a:rPr>
              <a:t> initial divides (2-2) vertically forming two primary </a:t>
            </a:r>
            <a:r>
              <a:rPr lang="en-US" sz="2000" dirty="0" err="1" smtClean="0">
                <a:latin typeface="Times New Roman" pitchFamily="18" charset="0"/>
                <a:cs typeface="Times New Roman" pitchFamily="18" charset="0"/>
              </a:rPr>
              <a:t>antheridial</a:t>
            </a:r>
            <a:r>
              <a:rPr lang="en-US" sz="2000" dirty="0" smtClean="0">
                <a:latin typeface="Times New Roman" pitchFamily="18" charset="0"/>
                <a:cs typeface="Times New Roman" pitchFamily="18" charset="0"/>
              </a:rPr>
              <a:t> cells. </a:t>
            </a:r>
          </a:p>
          <a:p>
            <a:pPr algn="just"/>
            <a:r>
              <a:rPr lang="en-US" sz="2000" dirty="0" smtClean="0">
                <a:latin typeface="Times New Roman" pitchFamily="18" charset="0"/>
                <a:cs typeface="Times New Roman" pitchFamily="18" charset="0"/>
              </a:rPr>
              <a:t>The upper two cells divide </a:t>
            </a:r>
            <a:r>
              <a:rPr lang="en-US" sz="2000" dirty="0" err="1" smtClean="0">
                <a:latin typeface="Times New Roman" pitchFamily="18" charset="0"/>
                <a:cs typeface="Times New Roman" pitchFamily="18" charset="0"/>
              </a:rPr>
              <a:t>anticlinally</a:t>
            </a:r>
            <a:r>
              <a:rPr lang="en-US" sz="2000" dirty="0" smtClean="0">
                <a:latin typeface="Times New Roman" pitchFamily="18" charset="0"/>
                <a:cs typeface="Times New Roman" pitchFamily="18" charset="0"/>
              </a:rPr>
              <a:t> (3-3) by means of a curved transverse wall forming four </a:t>
            </a:r>
            <a:r>
              <a:rPr lang="en-US" sz="2000" dirty="0" err="1" smtClean="0">
                <a:latin typeface="Times New Roman" pitchFamily="18" charset="0"/>
                <a:cs typeface="Times New Roman" pitchFamily="18" charset="0"/>
              </a:rPr>
              <a:t>antheridial</a:t>
            </a:r>
            <a:r>
              <a:rPr lang="en-US" sz="2000" dirty="0" smtClean="0">
                <a:latin typeface="Times New Roman" pitchFamily="18" charset="0"/>
                <a:cs typeface="Times New Roman" pitchFamily="18" charset="0"/>
              </a:rPr>
              <a:t> cells and the lower two cells do not divide con­stituting the first jacket cells of the </a:t>
            </a:r>
            <a:r>
              <a:rPr lang="en-US" sz="2000" dirty="0" err="1" smtClean="0">
                <a:latin typeface="Times New Roman" pitchFamily="18" charset="0"/>
                <a:cs typeface="Times New Roman" pitchFamily="18" charset="0"/>
              </a:rPr>
              <a:t>antheridium</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antheridial</a:t>
            </a:r>
            <a:r>
              <a:rPr lang="en-US" sz="2000" dirty="0" smtClean="0">
                <a:latin typeface="Times New Roman" pitchFamily="18" charset="0"/>
                <a:cs typeface="Times New Roman" pitchFamily="18" charset="0"/>
              </a:rPr>
              <a:t> cells nearer to the </a:t>
            </a:r>
            <a:r>
              <a:rPr lang="en-US" sz="2000" dirty="0" err="1" smtClean="0">
                <a:latin typeface="Times New Roman" pitchFamily="18" charset="0"/>
                <a:cs typeface="Times New Roman" pitchFamily="18" charset="0"/>
              </a:rPr>
              <a:t>prothallial</a:t>
            </a:r>
            <a:r>
              <a:rPr lang="en-US" sz="2000" dirty="0" smtClean="0">
                <a:latin typeface="Times New Roman" pitchFamily="18" charset="0"/>
                <a:cs typeface="Times New Roman" pitchFamily="18" charset="0"/>
              </a:rPr>
              <a:t> cell divide (4-4) </a:t>
            </a:r>
            <a:r>
              <a:rPr lang="en-US" sz="2000" dirty="0" err="1" smtClean="0">
                <a:latin typeface="Times New Roman" pitchFamily="18" charset="0"/>
                <a:cs typeface="Times New Roman" pitchFamily="18" charset="0"/>
              </a:rPr>
              <a:t>periclinally</a:t>
            </a:r>
            <a:r>
              <a:rPr lang="en-US" sz="2000" dirty="0" smtClean="0">
                <a:latin typeface="Times New Roman" pitchFamily="18" charset="0"/>
                <a:cs typeface="Times New Roman" pitchFamily="18" charset="0"/>
              </a:rPr>
              <a:t> by means of a curving vertical wall to form two small distal cells (2nd jacket cells) and two large inner cells (</a:t>
            </a:r>
            <a:r>
              <a:rPr lang="en-US" sz="2000" dirty="0" err="1" smtClean="0">
                <a:latin typeface="Times New Roman" pitchFamily="18" charset="0"/>
                <a:cs typeface="Times New Roman" pitchFamily="18" charset="0"/>
              </a:rPr>
              <a:t>androgo­nial</a:t>
            </a:r>
            <a:r>
              <a:rPr lang="en-US" sz="2000" dirty="0" smtClean="0">
                <a:latin typeface="Times New Roman" pitchFamily="18" charset="0"/>
                <a:cs typeface="Times New Roman" pitchFamily="18" charset="0"/>
              </a:rPr>
              <a:t> cells). </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381000"/>
            <a:ext cx="7772400" cy="6247864"/>
          </a:xfrm>
          <a:prstGeom prst="rect">
            <a:avLst/>
          </a:prstGeom>
        </p:spPr>
        <p:txBody>
          <a:bodyPr wrap="square">
            <a:spAutoFit/>
          </a:bodyPr>
          <a:lstStyle/>
          <a:p>
            <a:pPr algn="just"/>
            <a:r>
              <a:rPr lang="en-US" sz="2000" dirty="0" smtClean="0">
                <a:latin typeface="Times New Roman" pitchFamily="18" charset="0"/>
                <a:cs typeface="Times New Roman" pitchFamily="18" charset="0"/>
              </a:rPr>
              <a:t>The other two </a:t>
            </a:r>
            <a:r>
              <a:rPr lang="en-US" sz="2000" dirty="0" err="1" smtClean="0">
                <a:latin typeface="Times New Roman" pitchFamily="18" charset="0"/>
                <a:cs typeface="Times New Roman" pitchFamily="18" charset="0"/>
              </a:rPr>
              <a:t>antheridial</a:t>
            </a:r>
            <a:r>
              <a:rPr lang="en-US" sz="2000" dirty="0" smtClean="0">
                <a:latin typeface="Times New Roman" pitchFamily="18" charset="0"/>
                <a:cs typeface="Times New Roman" pitchFamily="18" charset="0"/>
              </a:rPr>
              <a:t> cells divide (5-5) </a:t>
            </a:r>
            <a:r>
              <a:rPr lang="en-US" sz="2000" dirty="0" err="1" smtClean="0">
                <a:latin typeface="Times New Roman" pitchFamily="18" charset="0"/>
                <a:cs typeface="Times New Roman" pitchFamily="18" charset="0"/>
              </a:rPr>
              <a:t>anticlinally</a:t>
            </a:r>
            <a:r>
              <a:rPr lang="en-US" sz="2000" dirty="0" smtClean="0">
                <a:latin typeface="Times New Roman" pitchFamily="18" charset="0"/>
                <a:cs typeface="Times New Roman" pitchFamily="18" charset="0"/>
              </a:rPr>
              <a:t> to form two distal cells (3rd jacket cells and two proximal cells which again divide </a:t>
            </a:r>
            <a:r>
              <a:rPr lang="en-US" sz="2000" dirty="0" err="1" smtClean="0">
                <a:latin typeface="Times New Roman" pitchFamily="18" charset="0"/>
                <a:cs typeface="Times New Roman" pitchFamily="18" charset="0"/>
              </a:rPr>
              <a:t>periclinally</a:t>
            </a:r>
            <a:r>
              <a:rPr lang="en-US" sz="2000" dirty="0" smtClean="0">
                <a:latin typeface="Times New Roman" pitchFamily="18" charset="0"/>
                <a:cs typeface="Times New Roman" pitchFamily="18" charset="0"/>
              </a:rPr>
              <a:t> (6-6) by means of a curving vertical wall to form two outer (4th jacket) cells and two inner </a:t>
            </a:r>
            <a:r>
              <a:rPr lang="en-US" sz="2000" dirty="0" err="1" smtClean="0">
                <a:latin typeface="Times New Roman" pitchFamily="18" charset="0"/>
                <a:cs typeface="Times New Roman" pitchFamily="18" charset="0"/>
              </a:rPr>
              <a:t>antrogonial</a:t>
            </a:r>
            <a:r>
              <a:rPr lang="en-US" sz="2000" dirty="0" smtClean="0">
                <a:latin typeface="Times New Roman" pitchFamily="18" charset="0"/>
                <a:cs typeface="Times New Roman" pitchFamily="18" charset="0"/>
              </a:rPr>
              <a:t> cells. </a:t>
            </a:r>
          </a:p>
          <a:p>
            <a:pPr algn="just"/>
            <a:r>
              <a:rPr lang="en-US" sz="2000" dirty="0" smtClean="0">
                <a:latin typeface="Times New Roman" pitchFamily="18" charset="0"/>
                <a:cs typeface="Times New Roman" pitchFamily="18" charset="0"/>
              </a:rPr>
              <a:t>Thus, at this stage, the male gametophyte has 13 cells (1 </a:t>
            </a:r>
            <a:r>
              <a:rPr lang="en-US" sz="2000" dirty="0" err="1" smtClean="0">
                <a:latin typeface="Times New Roman" pitchFamily="18" charset="0"/>
                <a:cs typeface="Times New Roman" pitchFamily="18" charset="0"/>
              </a:rPr>
              <a:t>pro­thallial</a:t>
            </a:r>
            <a:r>
              <a:rPr lang="en-US" sz="2000" dirty="0" smtClean="0">
                <a:latin typeface="Times New Roman" pitchFamily="18" charset="0"/>
                <a:cs typeface="Times New Roman" pitchFamily="18" charset="0"/>
              </a:rPr>
              <a:t> cell, 8 jacket cells and 4 </a:t>
            </a:r>
            <a:r>
              <a:rPr lang="en-US" sz="2000" dirty="0" err="1" smtClean="0">
                <a:latin typeface="Times New Roman" pitchFamily="18" charset="0"/>
                <a:cs typeface="Times New Roman" pitchFamily="18" charset="0"/>
              </a:rPr>
              <a:t>androgonial</a:t>
            </a:r>
            <a:r>
              <a:rPr lang="en-US" sz="2000" dirty="0" smtClean="0">
                <a:latin typeface="Times New Roman" pitchFamily="18" charset="0"/>
                <a:cs typeface="Times New Roman" pitchFamily="18" charset="0"/>
              </a:rPr>
              <a:t> cells) and male gametophyte is shed at this 13- celled stage. </a:t>
            </a:r>
          </a:p>
          <a:p>
            <a:pPr algn="just"/>
            <a:r>
              <a:rPr lang="en-US" sz="2000" dirty="0" smtClean="0">
                <a:latin typeface="Times New Roman" pitchFamily="18" charset="0"/>
                <a:cs typeface="Times New Roman" pitchFamily="18" charset="0"/>
              </a:rPr>
              <a:t>After shedding, the four primary </a:t>
            </a:r>
            <a:r>
              <a:rPr lang="en-US" sz="2000" dirty="0" err="1" smtClean="0">
                <a:latin typeface="Times New Roman" pitchFamily="18" charset="0"/>
                <a:cs typeface="Times New Roman" pitchFamily="18" charset="0"/>
              </a:rPr>
              <a:t>androgonial</a:t>
            </a:r>
            <a:r>
              <a:rPr lang="en-US" sz="2000" dirty="0" smtClean="0">
                <a:latin typeface="Times New Roman" pitchFamily="18" charset="0"/>
                <a:cs typeface="Times New Roman" pitchFamily="18" charset="0"/>
              </a:rPr>
              <a:t> cells undergo several divisions forming 128 or 256 </a:t>
            </a:r>
            <a:r>
              <a:rPr lang="en-US" sz="2000" dirty="0" err="1" smtClean="0">
                <a:latin typeface="Times New Roman" pitchFamily="18" charset="0"/>
                <a:cs typeface="Times New Roman" pitchFamily="18" charset="0"/>
              </a:rPr>
              <a:t>androcytes</a:t>
            </a:r>
            <a:r>
              <a:rPr lang="en-US" sz="2000" dirty="0" smtClean="0">
                <a:latin typeface="Times New Roman" pitchFamily="18" charset="0"/>
                <a:cs typeface="Times New Roman" pitchFamily="18" charset="0"/>
              </a:rPr>
              <a:t>. Each </a:t>
            </a:r>
            <a:r>
              <a:rPr lang="en-US" sz="2000" dirty="0" err="1" smtClean="0">
                <a:latin typeface="Times New Roman" pitchFamily="18" charset="0"/>
                <a:cs typeface="Times New Roman" pitchFamily="18" charset="0"/>
              </a:rPr>
              <a:t>androcyte</a:t>
            </a:r>
            <a:r>
              <a:rPr lang="en-US" sz="2000" dirty="0" smtClean="0">
                <a:latin typeface="Times New Roman" pitchFamily="18" charset="0"/>
                <a:cs typeface="Times New Roman" pitchFamily="18" charset="0"/>
              </a:rPr>
              <a:t> gets metamor­phosed into a biflagellate sperm (</a:t>
            </a:r>
            <a:r>
              <a:rPr lang="en-US" sz="2000" dirty="0" err="1" smtClean="0">
                <a:latin typeface="Times New Roman" pitchFamily="18" charset="0"/>
                <a:cs typeface="Times New Roman" pitchFamily="18" charset="0"/>
              </a:rPr>
              <a:t>antherozoid</a:t>
            </a:r>
            <a:r>
              <a:rPr lang="en-US" sz="2000" dirty="0" smtClean="0">
                <a:latin typeface="Times New Roman" pitchFamily="18" charset="0"/>
                <a:cs typeface="Times New Roman" pitchFamily="18" charset="0"/>
              </a:rPr>
              <a:t>) which on disintegration of the jacket cells and rupture of the spore wall along the </a:t>
            </a:r>
            <a:r>
              <a:rPr lang="en-US" sz="2000" dirty="0" err="1" smtClean="0">
                <a:latin typeface="Times New Roman" pitchFamily="18" charset="0"/>
                <a:cs typeface="Times New Roman" pitchFamily="18" charset="0"/>
              </a:rPr>
              <a:t>triradiate</a:t>
            </a:r>
            <a:r>
              <a:rPr lang="en-US" sz="2000" dirty="0" smtClean="0">
                <a:latin typeface="Times New Roman" pitchFamily="18" charset="0"/>
                <a:cs typeface="Times New Roman" pitchFamily="18" charset="0"/>
              </a:rPr>
              <a:t> ridge are liberated (as free-swimming sperm/</a:t>
            </a:r>
            <a:r>
              <a:rPr lang="en-US" sz="2000" dirty="0" err="1" smtClean="0">
                <a:latin typeface="Times New Roman" pitchFamily="18" charset="0"/>
                <a:cs typeface="Times New Roman" pitchFamily="18" charset="0"/>
              </a:rPr>
              <a:t>antherozoid</a:t>
            </a:r>
            <a:r>
              <a:rPr lang="en-US" sz="2000"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antherozoids</a:t>
            </a:r>
            <a:r>
              <a:rPr lang="en-US" sz="2000" dirty="0" smtClean="0">
                <a:latin typeface="Times New Roman" pitchFamily="18" charset="0"/>
                <a:cs typeface="Times New Roman" pitchFamily="18" charset="0"/>
              </a:rPr>
              <a:t> (sperms) are free-swimming type, very narrow and about 15-50 pm in diameter at about the middle of the sperm/</a:t>
            </a:r>
            <a:r>
              <a:rPr lang="en-US" sz="2000" dirty="0" err="1" smtClean="0">
                <a:latin typeface="Times New Roman" pitchFamily="18" charset="0"/>
                <a:cs typeface="Times New Roman" pitchFamily="18" charset="0"/>
              </a:rPr>
              <a:t>antherozoid</a:t>
            </a:r>
            <a:r>
              <a:rPr lang="en-US" sz="2000" dirty="0" smtClean="0">
                <a:latin typeface="Times New Roman" pitchFamily="18" charset="0"/>
                <a:cs typeface="Times New Roman" pitchFamily="18" charset="0"/>
              </a:rPr>
              <a:t>. Each flagellum is about 30 pm in length. The sperms of </a:t>
            </a:r>
            <a:r>
              <a:rPr lang="en-US" sz="2000" dirty="0" err="1" smtClean="0">
                <a:latin typeface="Times New Roman" pitchFamily="18" charset="0"/>
                <a:cs typeface="Times New Roman" pitchFamily="18" charset="0"/>
              </a:rPr>
              <a:t>Selaginella</a:t>
            </a:r>
            <a:r>
              <a:rPr lang="en-US" sz="2000" dirty="0" smtClean="0">
                <a:latin typeface="Times New Roman" pitchFamily="18" charset="0"/>
                <a:cs typeface="Times New Roman" pitchFamily="18" charset="0"/>
              </a:rPr>
              <a:t> are the smallest among vascular plants. </a:t>
            </a:r>
          </a:p>
          <a:p>
            <a:pPr algn="just"/>
            <a:r>
              <a:rPr lang="en-US" sz="2000" dirty="0" smtClean="0">
                <a:latin typeface="Times New Roman" pitchFamily="18" charset="0"/>
                <a:cs typeface="Times New Roman" pitchFamily="18" charset="0"/>
              </a:rPr>
              <a:t>Since the whole process of development of male gametophyte takes place inside the microspore wall, the development is </a:t>
            </a:r>
            <a:r>
              <a:rPr lang="en-US" sz="2000" dirty="0" err="1" smtClean="0">
                <a:latin typeface="Times New Roman" pitchFamily="18" charset="0"/>
                <a:cs typeface="Times New Roman" pitchFamily="18" charset="0"/>
              </a:rPr>
              <a:t>endosporic</a:t>
            </a:r>
            <a:r>
              <a:rPr lang="en-US" sz="2000" dirty="0" smtClean="0">
                <a:latin typeface="Times New Roman" pitchFamily="18" charset="0"/>
                <a:cs typeface="Times New Roman" pitchFamily="18" charset="0"/>
              </a:rPr>
              <a:t> (where gametophyte develops inside the spore wall) and the gametophyte is an extremely reduced structure. </a:t>
            </a:r>
            <a:endParaRPr lang="en-US" sz="2000" dirty="0">
              <a:latin typeface="Times New Roman" pitchFamily="18" charset="0"/>
              <a:cs typeface="Times New Roman" pitchFamily="18" charset="0"/>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923330"/>
          </a:xfrm>
          <a:prstGeom prst="rect">
            <a:avLst/>
          </a:prstGeom>
        </p:spPr>
        <p:txBody>
          <a:bodyPr wrap="square">
            <a:spAutoFit/>
          </a:bodyPr>
          <a:lstStyle/>
          <a:p>
            <a:r>
              <a:rPr lang="en-US" b="1" dirty="0" smtClean="0"/>
              <a:t>Female Gametophyte: </a:t>
            </a:r>
            <a:endParaRPr lang="en-US" dirty="0" smtClean="0"/>
          </a:p>
          <a:p>
            <a:r>
              <a:rPr lang="en-US" dirty="0" smtClean="0"/>
              <a:t>Like the male gametophyte, the </a:t>
            </a:r>
            <a:r>
              <a:rPr lang="en-US" dirty="0" err="1" smtClean="0"/>
              <a:t>megagametophyte</a:t>
            </a:r>
            <a:r>
              <a:rPr lang="en-US" dirty="0" smtClean="0"/>
              <a:t> (female gametophyte) development of </a:t>
            </a:r>
            <a:r>
              <a:rPr lang="en-US" dirty="0" err="1" smtClean="0"/>
              <a:t>Selaginella</a:t>
            </a:r>
            <a:r>
              <a:rPr lang="en-US" dirty="0" smtClean="0"/>
              <a:t> begins while the megaspores are still inside the </a:t>
            </a:r>
            <a:r>
              <a:rPr lang="en-US" dirty="0" err="1" smtClean="0"/>
              <a:t>megasporangium</a:t>
            </a:r>
            <a:endParaRPr lang="en-US" dirty="0"/>
          </a:p>
        </p:txBody>
      </p:sp>
      <p:pic>
        <p:nvPicPr>
          <p:cNvPr id="169986" name="Picture 2" descr="http://cdn.biologydiscussion.com/wp-content/uploads/2016/08/clip_image018-25.jpg"/>
          <p:cNvPicPr>
            <a:picLocks noChangeAspect="1" noChangeArrowheads="1"/>
          </p:cNvPicPr>
          <p:nvPr/>
        </p:nvPicPr>
        <p:blipFill>
          <a:blip r:embed="rId2"/>
          <a:srcRect/>
          <a:stretch>
            <a:fillRect/>
          </a:stretch>
        </p:blipFill>
        <p:spPr bwMode="auto">
          <a:xfrm>
            <a:off x="1524000" y="1066800"/>
            <a:ext cx="6553200" cy="5715000"/>
          </a:xfrm>
          <a:prstGeom prst="rect">
            <a:avLst/>
          </a:prstGeom>
          <a:noFill/>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http://cdn.biologydiscussion.com/wp-content/uploads/2016/08/clip_image020-21.jpg"/>
          <p:cNvPicPr>
            <a:picLocks noChangeAspect="1" noChangeArrowheads="1"/>
          </p:cNvPicPr>
          <p:nvPr/>
        </p:nvPicPr>
        <p:blipFill>
          <a:blip r:embed="rId2"/>
          <a:srcRect/>
          <a:stretch>
            <a:fillRect/>
          </a:stretch>
        </p:blipFill>
        <p:spPr bwMode="auto">
          <a:xfrm>
            <a:off x="1066800" y="304800"/>
            <a:ext cx="7570768" cy="5334000"/>
          </a:xfrm>
          <a:prstGeom prst="rect">
            <a:avLst/>
          </a:prstGeom>
          <a:noFill/>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304800"/>
            <a:ext cx="7543800" cy="5632311"/>
          </a:xfrm>
          <a:prstGeom prst="rect">
            <a:avLst/>
          </a:prstGeom>
        </p:spPr>
        <p:txBody>
          <a:bodyPr wrap="square">
            <a:spAutoFit/>
          </a:bodyPr>
          <a:lstStyle/>
          <a:p>
            <a:pPr algn="just"/>
            <a:r>
              <a:rPr lang="en-US" sz="2000" b="1" dirty="0" smtClean="0">
                <a:latin typeface="Times New Roman" pitchFamily="18" charset="0"/>
                <a:cs typeface="Times New Roman" pitchFamily="18" charset="0"/>
              </a:rPr>
              <a:t>Development of </a:t>
            </a:r>
            <a:r>
              <a:rPr lang="en-US" sz="2000" b="1" dirty="0" err="1" smtClean="0">
                <a:latin typeface="Times New Roman" pitchFamily="18" charset="0"/>
                <a:cs typeface="Times New Roman" pitchFamily="18" charset="0"/>
              </a:rPr>
              <a:t>Archegonium</a:t>
            </a:r>
            <a:r>
              <a:rPr lang="en-US" sz="2000" b="1"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Archegonia originate in the apical region of the female gametophyte. Each </a:t>
            </a:r>
            <a:r>
              <a:rPr lang="en-US" sz="2000" dirty="0" err="1" smtClean="0">
                <a:latin typeface="Times New Roman" pitchFamily="18" charset="0"/>
                <a:cs typeface="Times New Roman" pitchFamily="18" charset="0"/>
              </a:rPr>
              <a:t>archegonium</a:t>
            </a:r>
            <a:r>
              <a:rPr lang="en-US" sz="2000" dirty="0" smtClean="0">
                <a:latin typeface="Times New Roman" pitchFamily="18" charset="0"/>
                <a:cs typeface="Times New Roman" pitchFamily="18" charset="0"/>
              </a:rPr>
              <a:t> develops from a single superficial cell (</a:t>
            </a:r>
            <a:r>
              <a:rPr lang="en-US" sz="2000" dirty="0" err="1" smtClean="0">
                <a:latin typeface="Times New Roman" pitchFamily="18" charset="0"/>
                <a:cs typeface="Times New Roman" pitchFamily="18" charset="0"/>
              </a:rPr>
              <a:t>archegonial</a:t>
            </a:r>
            <a:r>
              <a:rPr lang="en-US" sz="2000" dirty="0" smtClean="0">
                <a:latin typeface="Times New Roman" pitchFamily="18" charset="0"/>
                <a:cs typeface="Times New Roman" pitchFamily="18" charset="0"/>
              </a:rPr>
              <a:t> initial) which divides </a:t>
            </a:r>
            <a:r>
              <a:rPr lang="en-US" sz="2000" dirty="0" err="1" smtClean="0">
                <a:latin typeface="Times New Roman" pitchFamily="18" charset="0"/>
                <a:cs typeface="Times New Roman" pitchFamily="18" charset="0"/>
              </a:rPr>
              <a:t>periclinally</a:t>
            </a:r>
            <a:r>
              <a:rPr lang="en-US" sz="2000" dirty="0" smtClean="0">
                <a:latin typeface="Times New Roman" pitchFamily="18" charset="0"/>
                <a:cs typeface="Times New Roman" pitchFamily="18" charset="0"/>
              </a:rPr>
              <a:t> to form a primary cover cell and a central cell. </a:t>
            </a:r>
          </a:p>
          <a:p>
            <a:pPr algn="just"/>
            <a:r>
              <a:rPr lang="en-US" sz="2000" dirty="0" smtClean="0">
                <a:latin typeface="Times New Roman" pitchFamily="18" charset="0"/>
                <a:cs typeface="Times New Roman" pitchFamily="18" charset="0"/>
              </a:rPr>
              <a:t>The primary cover cell follows two vertical divisions at right angle to each other to form four neck initials which again divide trans­versely to form eight neck cells, arranged in two tiers. The central cell divides </a:t>
            </a:r>
            <a:r>
              <a:rPr lang="en-US" sz="2000" dirty="0" err="1" smtClean="0">
                <a:latin typeface="Times New Roman" pitchFamily="18" charset="0"/>
                <a:cs typeface="Times New Roman" pitchFamily="18" charset="0"/>
              </a:rPr>
              <a:t>periclinally</a:t>
            </a:r>
            <a:r>
              <a:rPr lang="en-US" sz="2000" dirty="0" smtClean="0">
                <a:latin typeface="Times New Roman" pitchFamily="18" charset="0"/>
                <a:cs typeface="Times New Roman" pitchFamily="18" charset="0"/>
              </a:rPr>
              <a:t> to form an outer primary neck canal cell and an inner primary </a:t>
            </a:r>
            <a:r>
              <a:rPr lang="en-US" sz="2000" dirty="0" err="1" smtClean="0">
                <a:latin typeface="Times New Roman" pitchFamily="18" charset="0"/>
                <a:cs typeface="Times New Roman" pitchFamily="18" charset="0"/>
              </a:rPr>
              <a:t>venter</a:t>
            </a:r>
            <a:r>
              <a:rPr lang="en-US" sz="2000" dirty="0" smtClean="0">
                <a:latin typeface="Times New Roman" pitchFamily="18" charset="0"/>
                <a:cs typeface="Times New Roman" pitchFamily="18" charset="0"/>
              </a:rPr>
              <a:t> cell. </a:t>
            </a:r>
          </a:p>
          <a:p>
            <a:pPr algn="just"/>
            <a:r>
              <a:rPr lang="en-US" sz="2000" dirty="0" smtClean="0">
                <a:latin typeface="Times New Roman" pitchFamily="18" charset="0"/>
                <a:cs typeface="Times New Roman" pitchFamily="18" charset="0"/>
              </a:rPr>
              <a:t>The primary neck cell does not divide further so that a neck canal cell is formed, while the primary </a:t>
            </a:r>
            <a:r>
              <a:rPr lang="en-US" sz="2000" dirty="0" err="1" smtClean="0">
                <a:latin typeface="Times New Roman" pitchFamily="18" charset="0"/>
                <a:cs typeface="Times New Roman" pitchFamily="18" charset="0"/>
              </a:rPr>
              <a:t>venter</a:t>
            </a:r>
            <a:r>
              <a:rPr lang="en-US" sz="2000" dirty="0" smtClean="0">
                <a:latin typeface="Times New Roman" pitchFamily="18" charset="0"/>
                <a:cs typeface="Times New Roman" pitchFamily="18" charset="0"/>
              </a:rPr>
              <a:t> cell divides transversely into a ventral canal cell and an egg. Thus, a single </a:t>
            </a:r>
            <a:r>
              <a:rPr lang="en-US" sz="2000" dirty="0" err="1" smtClean="0">
                <a:latin typeface="Times New Roman" pitchFamily="18" charset="0"/>
                <a:cs typeface="Times New Roman" pitchFamily="18" charset="0"/>
              </a:rPr>
              <a:t>archegonium</a:t>
            </a:r>
            <a:r>
              <a:rPr lang="en-US" sz="2000" dirty="0" smtClean="0">
                <a:latin typeface="Times New Roman" pitchFamily="18" charset="0"/>
                <a:cs typeface="Times New Roman" pitchFamily="18" charset="0"/>
              </a:rPr>
              <a:t> con­sists of eight neck cells arranged in two rows of four cells each, one neck canal cell, one ventral canal cell and an egg. </a:t>
            </a:r>
          </a:p>
          <a:p>
            <a:pPr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venter</a:t>
            </a:r>
            <a:r>
              <a:rPr lang="en-US" sz="2000" dirty="0" smtClean="0">
                <a:latin typeface="Times New Roman" pitchFamily="18" charset="0"/>
                <a:cs typeface="Times New Roman" pitchFamily="18" charset="0"/>
              </a:rPr>
              <a:t>, along with the inner tier of neck, lies embedded in the </a:t>
            </a:r>
            <a:r>
              <a:rPr lang="en-US" sz="2000" dirty="0" err="1" smtClean="0">
                <a:latin typeface="Times New Roman" pitchFamily="18" charset="0"/>
                <a:cs typeface="Times New Roman" pitchFamily="18" charset="0"/>
              </a:rPr>
              <a:t>gameto­phytic</a:t>
            </a:r>
            <a:r>
              <a:rPr lang="en-US" sz="2000" dirty="0" smtClean="0">
                <a:latin typeface="Times New Roman" pitchFamily="18" charset="0"/>
                <a:cs typeface="Times New Roman" pitchFamily="18" charset="0"/>
              </a:rPr>
              <a:t> tissue, while the terminal neck cells extend above the surface of the </a:t>
            </a:r>
            <a:r>
              <a:rPr lang="en-US" sz="2000" dirty="0" err="1" smtClean="0">
                <a:latin typeface="Times New Roman" pitchFamily="18" charset="0"/>
                <a:cs typeface="Times New Roman" pitchFamily="18" charset="0"/>
              </a:rPr>
              <a:t>gametophytic</a:t>
            </a:r>
            <a:r>
              <a:rPr lang="en-US" sz="2000" dirty="0" smtClean="0">
                <a:latin typeface="Times New Roman" pitchFamily="18" charset="0"/>
                <a:cs typeface="Times New Roman" pitchFamily="18" charset="0"/>
              </a:rPr>
              <a:t> tissue. </a:t>
            </a:r>
            <a:endParaRPr lang="en-US" sz="2000" dirty="0">
              <a:latin typeface="Times New Roman" pitchFamily="18" charset="0"/>
              <a:cs typeface="Times New Roman" pitchFamily="18" charset="0"/>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http://cdn.biologydiscussion.com/wp-content/uploads/2016/08/clip_image022-17.jpg"/>
          <p:cNvPicPr>
            <a:picLocks noChangeAspect="1" noChangeArrowheads="1"/>
          </p:cNvPicPr>
          <p:nvPr/>
        </p:nvPicPr>
        <p:blipFill>
          <a:blip r:embed="rId2"/>
          <a:srcRect/>
          <a:stretch>
            <a:fillRect/>
          </a:stretch>
        </p:blipFill>
        <p:spPr bwMode="auto">
          <a:xfrm>
            <a:off x="1524000" y="990600"/>
            <a:ext cx="6858000" cy="4267200"/>
          </a:xfrm>
          <a:prstGeom prst="rect">
            <a:avLst/>
          </a:prstGeom>
          <a:noFill/>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381000"/>
            <a:ext cx="7772400" cy="5847755"/>
          </a:xfrm>
          <a:prstGeom prst="rect">
            <a:avLst/>
          </a:prstGeom>
        </p:spPr>
        <p:txBody>
          <a:bodyPr wrap="square">
            <a:spAutoFit/>
          </a:bodyPr>
          <a:lstStyle/>
          <a:p>
            <a:pPr algn="just"/>
            <a:r>
              <a:rPr lang="en-US" sz="2200" b="1" dirty="0" err="1" smtClean="0">
                <a:latin typeface="Times New Roman" pitchFamily="18" charset="0"/>
                <a:cs typeface="Times New Roman" pitchFamily="18" charset="0"/>
              </a:rPr>
              <a:t>Fertilisation</a:t>
            </a:r>
            <a:r>
              <a:rPr lang="en-US" sz="2200" b="1"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In majority of the species, </a:t>
            </a:r>
            <a:r>
              <a:rPr lang="en-US" sz="2200" dirty="0" err="1" smtClean="0">
                <a:latin typeface="Times New Roman" pitchFamily="18" charset="0"/>
                <a:cs typeface="Times New Roman" pitchFamily="18" charset="0"/>
              </a:rPr>
              <a:t>fertilisation</a:t>
            </a:r>
            <a:r>
              <a:rPr lang="en-US" sz="2200" dirty="0" smtClean="0">
                <a:latin typeface="Times New Roman" pitchFamily="18" charset="0"/>
                <a:cs typeface="Times New Roman" pitchFamily="18" charset="0"/>
              </a:rPr>
              <a:t> takes place after the </a:t>
            </a:r>
            <a:r>
              <a:rPr lang="en-US" sz="2200" dirty="0" err="1" smtClean="0">
                <a:latin typeface="Times New Roman" pitchFamily="18" charset="0"/>
                <a:cs typeface="Times New Roman" pitchFamily="18" charset="0"/>
              </a:rPr>
              <a:t>megasporangium</a:t>
            </a:r>
            <a:r>
              <a:rPr lang="en-US" sz="2200" dirty="0" smtClean="0">
                <a:latin typeface="Times New Roman" pitchFamily="18" charset="0"/>
                <a:cs typeface="Times New Roman" pitchFamily="18" charset="0"/>
              </a:rPr>
              <a:t> gets settled on the substratum, but in some cases </a:t>
            </a:r>
            <a:r>
              <a:rPr lang="en-US" sz="2200" dirty="0" err="1" smtClean="0">
                <a:latin typeface="Times New Roman" pitchFamily="18" charset="0"/>
                <a:cs typeface="Times New Roman" pitchFamily="18" charset="0"/>
              </a:rPr>
              <a:t>fertilisation</a:t>
            </a:r>
            <a:r>
              <a:rPr lang="en-US" sz="2200" dirty="0" smtClean="0">
                <a:latin typeface="Times New Roman" pitchFamily="18" charset="0"/>
                <a:cs typeface="Times New Roman" pitchFamily="18" charset="0"/>
              </a:rPr>
              <a:t> occurs while the female gametophyte is still within the sporangium. Biflagellate sperms (haploid) are liberated, then they swim to the archegonia through a thin film of water and </a:t>
            </a:r>
            <a:r>
              <a:rPr lang="en-US" sz="2200" dirty="0" err="1" smtClean="0">
                <a:latin typeface="Times New Roman" pitchFamily="18" charset="0"/>
                <a:cs typeface="Times New Roman" pitchFamily="18" charset="0"/>
              </a:rPr>
              <a:t>fertilise</a:t>
            </a:r>
            <a:r>
              <a:rPr lang="en-US" sz="2200" dirty="0" smtClean="0">
                <a:latin typeface="Times New Roman" pitchFamily="18" charset="0"/>
                <a:cs typeface="Times New Roman" pitchFamily="18" charset="0"/>
              </a:rPr>
              <a:t> the egg (haploid) to form diploid zygote</a:t>
            </a:r>
          </a:p>
          <a:p>
            <a:pPr algn="just"/>
            <a:endParaRPr lang="en-US" sz="2200" dirty="0" smtClean="0">
              <a:latin typeface="Times New Roman" pitchFamily="18" charset="0"/>
              <a:cs typeface="Times New Roman" pitchFamily="18" charset="0"/>
            </a:endParaRPr>
          </a:p>
          <a:p>
            <a:pPr algn="just"/>
            <a:r>
              <a:rPr lang="en-US" sz="2200" b="1" dirty="0" smtClean="0">
                <a:latin typeface="Times New Roman" pitchFamily="18" charset="0"/>
                <a:cs typeface="Times New Roman" pitchFamily="18" charset="0"/>
              </a:rPr>
              <a:t>The Embryo (The New </a:t>
            </a:r>
            <a:r>
              <a:rPr lang="en-US" sz="2200" b="1" dirty="0" err="1" smtClean="0">
                <a:latin typeface="Times New Roman" pitchFamily="18" charset="0"/>
                <a:cs typeface="Times New Roman" pitchFamily="18" charset="0"/>
              </a:rPr>
              <a:t>Sporophyte</a:t>
            </a:r>
            <a:r>
              <a:rPr lang="en-US" sz="2200" b="1"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After </a:t>
            </a:r>
            <a:r>
              <a:rPr lang="en-US" sz="2200" dirty="0" err="1" smtClean="0">
                <a:latin typeface="Times New Roman" pitchFamily="18" charset="0"/>
                <a:cs typeface="Times New Roman" pitchFamily="18" charset="0"/>
              </a:rPr>
              <a:t>fertilisation</a:t>
            </a:r>
            <a:r>
              <a:rPr lang="en-US" sz="2200" dirty="0" smtClean="0">
                <a:latin typeface="Times New Roman" pitchFamily="18" charset="0"/>
                <a:cs typeface="Times New Roman" pitchFamily="18" charset="0"/>
              </a:rPr>
              <a:t>, the diploid </a:t>
            </a:r>
            <a:r>
              <a:rPr lang="en-US" sz="2200" dirty="0" err="1" smtClean="0">
                <a:latin typeface="Times New Roman" pitchFamily="18" charset="0"/>
                <a:cs typeface="Times New Roman" pitchFamily="18" charset="0"/>
              </a:rPr>
              <a:t>sporophytic</a:t>
            </a:r>
            <a:r>
              <a:rPr lang="en-US" sz="2200" dirty="0" smtClean="0">
                <a:latin typeface="Times New Roman" pitchFamily="18" charset="0"/>
                <a:cs typeface="Times New Roman" pitchFamily="18" charset="0"/>
              </a:rPr>
              <a:t> generation (i.e. zygote) is established. The first division of the zygote is generally transverse. The upper cell (</a:t>
            </a:r>
            <a:r>
              <a:rPr lang="en-US" sz="2200" dirty="0" err="1" smtClean="0">
                <a:latin typeface="Times New Roman" pitchFamily="18" charset="0"/>
                <a:cs typeface="Times New Roman" pitchFamily="18" charset="0"/>
              </a:rPr>
              <a:t>epibasal</a:t>
            </a:r>
            <a:r>
              <a:rPr lang="en-US" sz="2200" dirty="0" smtClean="0">
                <a:latin typeface="Times New Roman" pitchFamily="18" charset="0"/>
                <a:cs typeface="Times New Roman" pitchFamily="18" charset="0"/>
              </a:rPr>
              <a:t>) develops into one- or several-celled suspensor (that are toward the </a:t>
            </a:r>
            <a:r>
              <a:rPr lang="en-US" sz="2200" dirty="0" err="1" smtClean="0">
                <a:latin typeface="Times New Roman" pitchFamily="18" charset="0"/>
                <a:cs typeface="Times New Roman" pitchFamily="18" charset="0"/>
              </a:rPr>
              <a:t>archegonial</a:t>
            </a:r>
            <a:r>
              <a:rPr lang="en-US" sz="2200" dirty="0" smtClean="0">
                <a:latin typeface="Times New Roman" pitchFamily="18" charset="0"/>
                <a:cs typeface="Times New Roman" pitchFamily="18" charset="0"/>
              </a:rPr>
              <a:t> neck) and the lower cell (</a:t>
            </a:r>
            <a:r>
              <a:rPr lang="en-US" sz="2200" dirty="0" err="1" smtClean="0">
                <a:latin typeface="Times New Roman" pitchFamily="18" charset="0"/>
                <a:cs typeface="Times New Roman" pitchFamily="18" charset="0"/>
              </a:rPr>
              <a:t>hypobasal</a:t>
            </a:r>
            <a:r>
              <a:rPr lang="en-US" sz="2200" dirty="0" smtClean="0">
                <a:latin typeface="Times New Roman" pitchFamily="18" charset="0"/>
                <a:cs typeface="Times New Roman" pitchFamily="18" charset="0"/>
              </a:rPr>
              <a:t>) to the embryonic cell. The embryo is endoscopic (embryonic cell directed toward the base of the </a:t>
            </a:r>
            <a:r>
              <a:rPr lang="en-US" sz="2200" dirty="0" err="1" smtClean="0">
                <a:latin typeface="Times New Roman" pitchFamily="18" charset="0"/>
                <a:cs typeface="Times New Roman" pitchFamily="18" charset="0"/>
              </a:rPr>
              <a:t>archegonium</a:t>
            </a:r>
            <a:r>
              <a:rPr lang="en-US" sz="2200" dirty="0" smtClean="0">
                <a:latin typeface="Times New Roman" pitchFamily="18" charset="0"/>
                <a:cs typeface="Times New Roman" pitchFamily="18" charset="0"/>
              </a:rPr>
              <a:t>) in nature. </a:t>
            </a:r>
          </a:p>
          <a:p>
            <a:pPr algn="just"/>
            <a:endParaRPr lang="en-US" sz="2200" dirty="0">
              <a:latin typeface="Times New Roman" pitchFamily="18" charset="0"/>
              <a:cs typeface="Times New Roman" pitchFamily="18" charset="0"/>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http://cdn.biologydiscussion.com/wp-content/uploads/2016/08/clip_image024-16.jpg"/>
          <p:cNvPicPr>
            <a:picLocks noChangeAspect="1" noChangeArrowheads="1"/>
          </p:cNvPicPr>
          <p:nvPr/>
        </p:nvPicPr>
        <p:blipFill>
          <a:blip r:embed="rId2"/>
          <a:srcRect/>
          <a:stretch>
            <a:fillRect/>
          </a:stretch>
        </p:blipFill>
        <p:spPr bwMode="auto">
          <a:xfrm>
            <a:off x="1219200" y="0"/>
            <a:ext cx="6553200" cy="3810000"/>
          </a:xfrm>
          <a:prstGeom prst="rect">
            <a:avLst/>
          </a:prstGeom>
          <a:noFill/>
        </p:spPr>
      </p:pic>
      <p:sp>
        <p:nvSpPr>
          <p:cNvPr id="3" name="Rectangle 2"/>
          <p:cNvSpPr/>
          <p:nvPr/>
        </p:nvSpPr>
        <p:spPr>
          <a:xfrm>
            <a:off x="1066800" y="3505200"/>
            <a:ext cx="7620000" cy="3170099"/>
          </a:xfrm>
          <a:prstGeom prst="rect">
            <a:avLst/>
          </a:prstGeom>
        </p:spPr>
        <p:txBody>
          <a:bodyPr wrap="square">
            <a:spAutoFit/>
          </a:bodyPr>
          <a:lstStyle/>
          <a:p>
            <a:pPr algn="just"/>
            <a:r>
              <a:rPr lang="en-US" sz="2000" dirty="0" smtClean="0">
                <a:latin typeface="Times New Roman" pitchFamily="18" charset="0"/>
                <a:cs typeface="Times New Roman" pitchFamily="18" charset="0"/>
              </a:rPr>
              <a:t>The embryonic cell divides by two vertical walls at right angles to each other resulting into a four-celled embryo. A short apical cell with three cutting faces is formed because of oblique divisions in one of the embryonic cells. At this stage, the embryo proper undergoes a 90-degree turn to its left. </a:t>
            </a:r>
          </a:p>
          <a:p>
            <a:pPr algn="just"/>
            <a:r>
              <a:rPr lang="en-US" sz="2000" dirty="0" smtClean="0">
                <a:latin typeface="Times New Roman" pitchFamily="18" charset="0"/>
                <a:cs typeface="Times New Roman" pitchFamily="18" charset="0"/>
              </a:rPr>
              <a:t>The first pair of leaves are developed laterally on two sides of the shoot apex. Eventually a foot is formed on the lower side of the embryo­nic tissue and the primary root is developed between the suspensor and foot. The young </a:t>
            </a:r>
            <a:r>
              <a:rPr lang="en-US" sz="2000" dirty="0" err="1" smtClean="0">
                <a:latin typeface="Times New Roman" pitchFamily="18" charset="0"/>
                <a:cs typeface="Times New Roman" pitchFamily="18" charset="0"/>
              </a:rPr>
              <a:t>sporophyte</a:t>
            </a:r>
            <a:r>
              <a:rPr lang="en-US" sz="2000" dirty="0" smtClean="0">
                <a:latin typeface="Times New Roman" pitchFamily="18" charset="0"/>
                <a:cs typeface="Times New Roman" pitchFamily="18" charset="0"/>
              </a:rPr>
              <a:t> emerges from the </a:t>
            </a:r>
            <a:r>
              <a:rPr lang="en-US" sz="2000" dirty="0" err="1" smtClean="0">
                <a:latin typeface="Times New Roman" pitchFamily="18" charset="0"/>
                <a:cs typeface="Times New Roman" pitchFamily="18" charset="0"/>
              </a:rPr>
              <a:t>gametophytic</a:t>
            </a:r>
            <a:r>
              <a:rPr lang="en-US" sz="2000" dirty="0" smtClean="0">
                <a:latin typeface="Times New Roman" pitchFamily="18" charset="0"/>
                <a:cs typeface="Times New Roman" pitchFamily="18" charset="0"/>
              </a:rPr>
              <a:t> tissue through continued growth of the shoot and root. </a:t>
            </a:r>
            <a:endParaRPr lang="en-US" sz="2000" dirty="0">
              <a:latin typeface="Times New Roman" pitchFamily="18" charset="0"/>
              <a:cs typeface="Times New Roman" pitchFamily="18" charset="0"/>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http://cdn.biologydiscussion.com/wp-content/uploads/2016/08/clip_image026-13.jpg"/>
          <p:cNvPicPr>
            <a:picLocks noChangeAspect="1" noChangeArrowheads="1"/>
          </p:cNvPicPr>
          <p:nvPr/>
        </p:nvPicPr>
        <p:blipFill>
          <a:blip r:embed="rId2"/>
          <a:srcRect/>
          <a:stretch>
            <a:fillRect/>
          </a:stretch>
        </p:blipFill>
        <p:spPr bwMode="auto">
          <a:xfrm>
            <a:off x="1295400" y="228600"/>
            <a:ext cx="6477000" cy="6284441"/>
          </a:xfrm>
          <a:prstGeom prst="rect">
            <a:avLst/>
          </a:prstGeom>
          <a:noFill/>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8" name="Picture 4" descr="selaginella life cycle साठी प्रतिमा परिणाम"/>
          <p:cNvPicPr>
            <a:picLocks noChangeAspect="1" noChangeArrowheads="1"/>
          </p:cNvPicPr>
          <p:nvPr/>
        </p:nvPicPr>
        <p:blipFill>
          <a:blip r:embed="rId2"/>
          <a:srcRect/>
          <a:stretch>
            <a:fillRect/>
          </a:stretch>
        </p:blipFill>
        <p:spPr bwMode="auto">
          <a:xfrm>
            <a:off x="0" y="-1"/>
            <a:ext cx="9144000" cy="689305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647974"/>
          </a:xfrm>
          <a:prstGeom prst="rect">
            <a:avLst/>
          </a:prstGeom>
        </p:spPr>
        <p:txBody>
          <a:bodyPr wrap="square">
            <a:spAutoFit/>
          </a:bodyPr>
          <a:lstStyle/>
          <a:p>
            <a:r>
              <a:rPr lang="en-US" sz="3600" b="1" dirty="0" err="1" smtClean="0">
                <a:solidFill>
                  <a:srgbClr val="FF0000"/>
                </a:solidFill>
              </a:rPr>
              <a:t>Gametophytic</a:t>
            </a:r>
            <a:r>
              <a:rPr lang="en-US" sz="3600" b="1" dirty="0" smtClean="0">
                <a:solidFill>
                  <a:srgbClr val="FF0000"/>
                </a:solidFill>
              </a:rPr>
              <a:t> </a:t>
            </a:r>
            <a:r>
              <a:rPr lang="en-US" b="1" dirty="0" smtClean="0">
                <a:solidFill>
                  <a:srgbClr val="FF0000"/>
                </a:solidFill>
              </a:rPr>
              <a:t>Phase of </a:t>
            </a:r>
            <a:r>
              <a:rPr lang="en-US" b="1" dirty="0" err="1" smtClean="0">
                <a:solidFill>
                  <a:srgbClr val="FF0000"/>
                </a:solidFill>
              </a:rPr>
              <a:t>Marchantia</a:t>
            </a:r>
            <a:r>
              <a:rPr lang="en-US" b="1" dirty="0" smtClean="0">
                <a:solidFill>
                  <a:srgbClr val="FF0000"/>
                </a:solidFill>
              </a:rPr>
              <a:t>:</a:t>
            </a:r>
          </a:p>
          <a:p>
            <a:r>
              <a:rPr lang="en-US" b="1" dirty="0" smtClean="0">
                <a:solidFill>
                  <a:srgbClr val="FF0000"/>
                </a:solidFill>
              </a:rPr>
              <a:t>External Features of Gametophyte:</a:t>
            </a:r>
          </a:p>
          <a:p>
            <a:endParaRPr lang="en-US" b="1" dirty="0" smtClean="0">
              <a:solidFill>
                <a:srgbClr val="FF0000"/>
              </a:solidFill>
            </a:endParaRPr>
          </a:p>
          <a:p>
            <a:r>
              <a:rPr lang="en-US" sz="2400" dirty="0" smtClean="0"/>
              <a:t>The plant body is </a:t>
            </a:r>
            <a:r>
              <a:rPr lang="en-US" sz="2400" dirty="0" err="1" smtClean="0"/>
              <a:t>gametophytic</a:t>
            </a:r>
            <a:r>
              <a:rPr lang="en-US" sz="2400" dirty="0" smtClean="0"/>
              <a:t>, </a:t>
            </a:r>
            <a:r>
              <a:rPr lang="en-US" sz="2400" dirty="0" err="1" smtClean="0"/>
              <a:t>thalloid</a:t>
            </a:r>
            <a:r>
              <a:rPr lang="en-US" sz="2400" dirty="0" smtClean="0"/>
              <a:t>, flat, prostrate, </a:t>
            </a:r>
            <a:r>
              <a:rPr lang="en-US" sz="2400" dirty="0" err="1" smtClean="0"/>
              <a:t>plagiotropic</a:t>
            </a:r>
            <a:r>
              <a:rPr lang="en-US" sz="2400" dirty="0" smtClean="0"/>
              <a:t>, 2-10 cm. long and dichotomously branched </a:t>
            </a:r>
            <a:r>
              <a:rPr lang="en-US" sz="2400" b="1" dirty="0" smtClean="0"/>
              <a:t>Dorsal surface:</a:t>
            </a:r>
            <a:r>
              <a:rPr lang="en-US" sz="2400" dirty="0" smtClean="0"/>
              <a:t> </a:t>
            </a:r>
          </a:p>
          <a:p>
            <a:r>
              <a:rPr lang="en-US" sz="2400" dirty="0" smtClean="0"/>
              <a:t>Dorsal surface is dark green. It has a conspicuous midrib and a number of polygonal areas called </a:t>
            </a:r>
            <a:r>
              <a:rPr lang="en-US" sz="2400" dirty="0" err="1" smtClean="0"/>
              <a:t>areolae</a:t>
            </a:r>
            <a:r>
              <a:rPr lang="en-US" sz="2400" dirty="0" smtClean="0"/>
              <a:t>. The midrib is marked on the dorsal surface by a shallow groove and on the ventral surface by a low ridge. Each polygonal area re-presents the underlying air chamber. </a:t>
            </a:r>
          </a:p>
          <a:p>
            <a:r>
              <a:rPr lang="en-US" sz="2400" dirty="0" smtClean="0"/>
              <a:t>The boundaries of these areas represent the walls that separate each air chamber from the next. Each air chamber has a central pore. The midrib ends in a depression at the apical region forming an apical notch in which growing point is situated</a:t>
            </a:r>
          </a:p>
          <a:p>
            <a:r>
              <a:rPr lang="en-US" sz="2400" dirty="0" smtClean="0"/>
              <a:t>Dorsal surface also bears the vegetative and sexual reproductive structures. The vegetative reproductive structures are </a:t>
            </a:r>
            <a:r>
              <a:rPr lang="en-US" sz="2400" dirty="0" err="1" smtClean="0"/>
              <a:t>gemma</a:t>
            </a:r>
            <a:r>
              <a:rPr lang="en-US" sz="2400" dirty="0" smtClean="0"/>
              <a:t> cup and develop along the midrib. These are crescent shaped with spiny or </a:t>
            </a:r>
            <a:r>
              <a:rPr lang="en-US" sz="2400" dirty="0" err="1" smtClean="0"/>
              <a:t>fimbriate</a:t>
            </a:r>
            <a:r>
              <a:rPr lang="en-US" sz="2400" dirty="0" smtClean="0"/>
              <a:t> margins and are about one eighth of a inch in diameter</a:t>
            </a:r>
          </a:p>
          <a:p>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28600"/>
            <a:ext cx="2531462" cy="707886"/>
          </a:xfrm>
          <a:prstGeom prst="rect">
            <a:avLst/>
          </a:prstGeom>
        </p:spPr>
        <p:txBody>
          <a:bodyPr wrap="none">
            <a:spAutoFit/>
          </a:bodyPr>
          <a:lstStyle/>
          <a:p>
            <a:r>
              <a:rPr lang="en-US" sz="4000" b="1" i="1" dirty="0" smtClean="0">
                <a:solidFill>
                  <a:srgbClr val="FF0000"/>
                </a:solidFill>
              </a:rPr>
              <a:t>Equisetum</a:t>
            </a:r>
            <a:endParaRPr lang="en-US" sz="4000" b="1" dirty="0">
              <a:solidFill>
                <a:srgbClr val="FF0000"/>
              </a:solidFill>
            </a:endParaRPr>
          </a:p>
        </p:txBody>
      </p:sp>
      <p:sp>
        <p:nvSpPr>
          <p:cNvPr id="3" name="Rectangle 2"/>
          <p:cNvSpPr/>
          <p:nvPr/>
        </p:nvSpPr>
        <p:spPr>
          <a:xfrm>
            <a:off x="914400" y="914400"/>
            <a:ext cx="8001000" cy="646331"/>
          </a:xfrm>
          <a:prstGeom prst="rect">
            <a:avLst/>
          </a:prstGeom>
        </p:spPr>
        <p:txBody>
          <a:bodyPr wrap="square">
            <a:spAutoFit/>
          </a:bodyPr>
          <a:lstStyle/>
          <a:p>
            <a:pPr algn="just"/>
            <a:r>
              <a:rPr lang="en-US" b="1" i="1" dirty="0" smtClean="0">
                <a:latin typeface="Times New Roman" pitchFamily="18" charset="0"/>
                <a:cs typeface="Times New Roman" pitchFamily="18" charset="0"/>
              </a:rPr>
              <a:t>Equisetum</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horsetail</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snake grass</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puzzlegrass</a:t>
            </a:r>
            <a:r>
              <a:rPr lang="en-US" dirty="0" smtClean="0">
                <a:latin typeface="Times New Roman" pitchFamily="18" charset="0"/>
                <a:cs typeface="Times New Roman" pitchFamily="18" charset="0"/>
              </a:rPr>
              <a:t>) is the only living </a:t>
            </a:r>
            <a:r>
              <a:rPr lang="en-US" dirty="0" smtClean="0">
                <a:latin typeface="Times New Roman" pitchFamily="18" charset="0"/>
                <a:cs typeface="Times New Roman" pitchFamily="18" charset="0"/>
                <a:hlinkClick r:id="rId2" tooltip="Genus"/>
              </a:rPr>
              <a:t>genus</a:t>
            </a:r>
            <a:r>
              <a:rPr lang="en-US" dirty="0" smtClean="0">
                <a:latin typeface="Times New Roman" pitchFamily="18" charset="0"/>
                <a:cs typeface="Times New Roman" pitchFamily="18" charset="0"/>
              </a:rPr>
              <a:t> in </a:t>
            </a:r>
            <a:r>
              <a:rPr lang="en-US" dirty="0" err="1" smtClean="0">
                <a:latin typeface="Times New Roman" pitchFamily="18" charset="0"/>
                <a:cs typeface="Times New Roman" pitchFamily="18" charset="0"/>
                <a:hlinkClick r:id="rId3" tooltip="Equisetaceae"/>
              </a:rPr>
              <a:t>Equisetaceae</a:t>
            </a:r>
            <a:r>
              <a:rPr lang="en-US" dirty="0" smtClean="0">
                <a:latin typeface="Times New Roman" pitchFamily="18" charset="0"/>
                <a:cs typeface="Times New Roman" pitchFamily="18" charset="0"/>
              </a:rPr>
              <a:t>, a </a:t>
            </a:r>
            <a:r>
              <a:rPr lang="en-US" dirty="0" smtClean="0">
                <a:latin typeface="Times New Roman" pitchFamily="18" charset="0"/>
                <a:cs typeface="Times New Roman" pitchFamily="18" charset="0"/>
                <a:hlinkClick r:id="rId4" tooltip="Family (biology)"/>
              </a:rPr>
              <a:t>family</a:t>
            </a:r>
            <a:r>
              <a:rPr lang="en-US" dirty="0" smtClean="0">
                <a:latin typeface="Times New Roman" pitchFamily="18" charset="0"/>
                <a:cs typeface="Times New Roman" pitchFamily="18" charset="0"/>
              </a:rPr>
              <a:t> of </a:t>
            </a:r>
            <a:r>
              <a:rPr lang="en-US" dirty="0" smtClean="0">
                <a:latin typeface="Times New Roman" pitchFamily="18" charset="0"/>
                <a:cs typeface="Times New Roman" pitchFamily="18" charset="0"/>
                <a:hlinkClick r:id="rId5" tooltip="Vascular plant"/>
              </a:rPr>
              <a:t>vascular plants</a:t>
            </a:r>
            <a:r>
              <a:rPr lang="en-US" dirty="0" smtClean="0">
                <a:latin typeface="Times New Roman" pitchFamily="18" charset="0"/>
                <a:cs typeface="Times New Roman" pitchFamily="18" charset="0"/>
              </a:rPr>
              <a:t> that reproduce by </a:t>
            </a:r>
            <a:r>
              <a:rPr lang="en-US" dirty="0" smtClean="0">
                <a:latin typeface="Times New Roman" pitchFamily="18" charset="0"/>
                <a:cs typeface="Times New Roman" pitchFamily="18" charset="0"/>
                <a:hlinkClick r:id="rId6" tooltip="Spore"/>
              </a:rPr>
              <a:t>spores</a:t>
            </a:r>
            <a:r>
              <a:rPr lang="en-US" dirty="0" smtClean="0">
                <a:latin typeface="Times New Roman" pitchFamily="18" charset="0"/>
                <a:cs typeface="Times New Roman" pitchFamily="18" charset="0"/>
              </a:rPr>
              <a:t> rather than seeds.</a:t>
            </a:r>
            <a:endParaRPr lang="en-US" dirty="0">
              <a:latin typeface="Times New Roman" pitchFamily="18" charset="0"/>
              <a:cs typeface="Times New Roman" pitchFamily="18" charset="0"/>
            </a:endParaRPr>
          </a:p>
        </p:txBody>
      </p:sp>
      <p:sp>
        <p:nvSpPr>
          <p:cNvPr id="143362" name="AutoShape 2" descr="File:Equisetopsida.jpg"/>
          <p:cNvSpPr>
            <a:spLocks noChangeAspect="1" noChangeArrowheads="1"/>
          </p:cNvSpPr>
          <p:nvPr/>
        </p:nvSpPr>
        <p:spPr bwMode="auto">
          <a:xfrm>
            <a:off x="155575" y="-2743200"/>
            <a:ext cx="3810000" cy="5715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364" name="AutoShape 4" descr="https://upload.wikimedia.org/wikipedia/commons/thumb/7/7c/Equisetopsida.jpg/400px-Equisetopsid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365" name="Picture 5"/>
          <p:cNvPicPr>
            <a:picLocks noChangeAspect="1" noChangeArrowheads="1"/>
          </p:cNvPicPr>
          <p:nvPr/>
        </p:nvPicPr>
        <p:blipFill>
          <a:blip r:embed="rId7"/>
          <a:srcRect/>
          <a:stretch>
            <a:fillRect/>
          </a:stretch>
        </p:blipFill>
        <p:spPr bwMode="auto">
          <a:xfrm>
            <a:off x="228600" y="1752600"/>
            <a:ext cx="3276600" cy="4876800"/>
          </a:xfrm>
          <a:prstGeom prst="rect">
            <a:avLst/>
          </a:prstGeom>
          <a:noFill/>
          <a:ln w="9525">
            <a:noFill/>
            <a:miter lim="800000"/>
            <a:headEnd/>
            <a:tailEnd/>
          </a:ln>
          <a:effectLst/>
        </p:spPr>
      </p:pic>
      <p:graphicFrame>
        <p:nvGraphicFramePr>
          <p:cNvPr id="7" name="Table 6"/>
          <p:cNvGraphicFramePr>
            <a:graphicFrameLocks noGrp="1"/>
          </p:cNvGraphicFramePr>
          <p:nvPr/>
        </p:nvGraphicFramePr>
        <p:xfrm>
          <a:off x="5105400" y="1600200"/>
          <a:ext cx="3619500" cy="2514600"/>
        </p:xfrm>
        <a:graphic>
          <a:graphicData uri="http://schemas.openxmlformats.org/drawingml/2006/table">
            <a:tbl>
              <a:tblPr/>
              <a:tblGrid>
                <a:gridCol w="1809750"/>
                <a:gridCol w="1809750"/>
              </a:tblGrid>
              <a:tr h="419100">
                <a:tc>
                  <a:txBody>
                    <a:bodyPr/>
                    <a:lstStyle/>
                    <a:p>
                      <a:r>
                        <a:rPr lang="en-US" dirty="0"/>
                        <a:t>Kingdom:</a:t>
                      </a:r>
                    </a:p>
                  </a:txBody>
                  <a:tcPr anchor="ctr">
                    <a:lnL>
                      <a:noFill/>
                    </a:lnL>
                    <a:lnR>
                      <a:noFill/>
                    </a:lnR>
                    <a:lnT>
                      <a:noFill/>
                    </a:lnT>
                    <a:lnB>
                      <a:noFill/>
                    </a:lnB>
                  </a:tcPr>
                </a:tc>
                <a:tc>
                  <a:txBody>
                    <a:bodyPr/>
                    <a:lstStyle/>
                    <a:p>
                      <a:r>
                        <a:rPr lang="en-US">
                          <a:hlinkClick r:id="rId8" tooltip="Plant"/>
                        </a:rPr>
                        <a:t>Plantae</a:t>
                      </a:r>
                      <a:endParaRPr lang="en-US"/>
                    </a:p>
                  </a:txBody>
                  <a:tcPr anchor="ctr">
                    <a:lnL>
                      <a:noFill/>
                    </a:lnL>
                    <a:lnR>
                      <a:noFill/>
                    </a:lnR>
                    <a:lnT>
                      <a:noFill/>
                    </a:lnT>
                    <a:lnB>
                      <a:noFill/>
                    </a:lnB>
                  </a:tcPr>
                </a:tc>
              </a:tr>
              <a:tr h="419100">
                <a:tc>
                  <a:txBody>
                    <a:bodyPr/>
                    <a:lstStyle/>
                    <a:p>
                      <a:r>
                        <a:rPr lang="en-US"/>
                        <a:t>Division:</a:t>
                      </a:r>
                    </a:p>
                  </a:txBody>
                  <a:tcPr anchor="ctr">
                    <a:lnL>
                      <a:noFill/>
                    </a:lnL>
                    <a:lnR>
                      <a:noFill/>
                    </a:lnR>
                    <a:lnT>
                      <a:noFill/>
                    </a:lnT>
                    <a:lnB>
                      <a:noFill/>
                    </a:lnB>
                  </a:tcPr>
                </a:tc>
                <a:tc>
                  <a:txBody>
                    <a:bodyPr/>
                    <a:lstStyle/>
                    <a:p>
                      <a:r>
                        <a:rPr lang="en-US">
                          <a:hlinkClick r:id="rId9" tooltip="Fern"/>
                        </a:rPr>
                        <a:t>Pteridophyta</a:t>
                      </a:r>
                      <a:endParaRPr lang="en-US"/>
                    </a:p>
                  </a:txBody>
                  <a:tcPr anchor="ctr">
                    <a:lnL>
                      <a:noFill/>
                    </a:lnL>
                    <a:lnR>
                      <a:noFill/>
                    </a:lnR>
                    <a:lnT>
                      <a:noFill/>
                    </a:lnT>
                    <a:lnB>
                      <a:noFill/>
                    </a:lnB>
                  </a:tcPr>
                </a:tc>
              </a:tr>
              <a:tr h="419100">
                <a:tc>
                  <a:txBody>
                    <a:bodyPr/>
                    <a:lstStyle/>
                    <a:p>
                      <a:r>
                        <a:rPr lang="en-US"/>
                        <a:t>Class:</a:t>
                      </a:r>
                    </a:p>
                  </a:txBody>
                  <a:tcPr anchor="ctr">
                    <a:lnL>
                      <a:noFill/>
                    </a:lnL>
                    <a:lnR>
                      <a:noFill/>
                    </a:lnR>
                    <a:lnT>
                      <a:noFill/>
                    </a:lnT>
                    <a:lnB>
                      <a:noFill/>
                    </a:lnB>
                  </a:tcPr>
                </a:tc>
                <a:tc>
                  <a:txBody>
                    <a:bodyPr/>
                    <a:lstStyle/>
                    <a:p>
                      <a:r>
                        <a:rPr lang="en-US">
                          <a:hlinkClick r:id="rId10" tooltip="Equisetopsida"/>
                        </a:rPr>
                        <a:t>Equisetopsida</a:t>
                      </a:r>
                      <a:endParaRPr lang="en-US"/>
                    </a:p>
                  </a:txBody>
                  <a:tcPr anchor="ctr">
                    <a:lnL>
                      <a:noFill/>
                    </a:lnL>
                    <a:lnR>
                      <a:noFill/>
                    </a:lnR>
                    <a:lnT>
                      <a:noFill/>
                    </a:lnT>
                    <a:lnB>
                      <a:noFill/>
                    </a:lnB>
                  </a:tcPr>
                </a:tc>
              </a:tr>
              <a:tr h="419100">
                <a:tc>
                  <a:txBody>
                    <a:bodyPr/>
                    <a:lstStyle/>
                    <a:p>
                      <a:r>
                        <a:rPr lang="en-US"/>
                        <a:t>Order:</a:t>
                      </a:r>
                    </a:p>
                  </a:txBody>
                  <a:tcPr anchor="ctr">
                    <a:lnL>
                      <a:noFill/>
                    </a:lnL>
                    <a:lnR>
                      <a:noFill/>
                    </a:lnR>
                    <a:lnT>
                      <a:noFill/>
                    </a:lnT>
                    <a:lnB>
                      <a:noFill/>
                    </a:lnB>
                  </a:tcPr>
                </a:tc>
                <a:tc>
                  <a:txBody>
                    <a:bodyPr/>
                    <a:lstStyle/>
                    <a:p>
                      <a:r>
                        <a:rPr lang="en-US" dirty="0" err="1">
                          <a:hlinkClick r:id="rId11" tooltip="Equisetales"/>
                        </a:rPr>
                        <a:t>Equisetales</a:t>
                      </a:r>
                      <a:endParaRPr lang="en-US" dirty="0"/>
                    </a:p>
                  </a:txBody>
                  <a:tcPr anchor="ctr">
                    <a:lnL>
                      <a:noFill/>
                    </a:lnL>
                    <a:lnR>
                      <a:noFill/>
                    </a:lnR>
                    <a:lnT>
                      <a:noFill/>
                    </a:lnT>
                    <a:lnB>
                      <a:noFill/>
                    </a:lnB>
                  </a:tcPr>
                </a:tc>
              </a:tr>
              <a:tr h="419100">
                <a:tc>
                  <a:txBody>
                    <a:bodyPr/>
                    <a:lstStyle/>
                    <a:p>
                      <a:r>
                        <a:rPr lang="en-US"/>
                        <a:t>Family:</a:t>
                      </a:r>
                    </a:p>
                  </a:txBody>
                  <a:tcPr anchor="ctr">
                    <a:lnL>
                      <a:noFill/>
                    </a:lnL>
                    <a:lnR>
                      <a:noFill/>
                    </a:lnR>
                    <a:lnT>
                      <a:noFill/>
                    </a:lnT>
                    <a:lnB>
                      <a:noFill/>
                    </a:lnB>
                  </a:tcPr>
                </a:tc>
                <a:tc>
                  <a:txBody>
                    <a:bodyPr/>
                    <a:lstStyle/>
                    <a:p>
                      <a:r>
                        <a:rPr lang="en-US">
                          <a:hlinkClick r:id="rId3" tooltip="Equisetaceae"/>
                        </a:rPr>
                        <a:t>Equisetaceae</a:t>
                      </a:r>
                      <a:endParaRPr lang="en-US"/>
                    </a:p>
                  </a:txBody>
                  <a:tcPr anchor="ctr">
                    <a:lnL>
                      <a:noFill/>
                    </a:lnL>
                    <a:lnR>
                      <a:noFill/>
                    </a:lnR>
                    <a:lnT>
                      <a:noFill/>
                    </a:lnT>
                    <a:lnB>
                      <a:noFill/>
                    </a:lnB>
                  </a:tcPr>
                </a:tc>
              </a:tr>
              <a:tr h="419100">
                <a:tc>
                  <a:txBody>
                    <a:bodyPr/>
                    <a:lstStyle/>
                    <a:p>
                      <a:r>
                        <a:rPr lang="en-US"/>
                        <a:t>Genus:</a:t>
                      </a:r>
                    </a:p>
                  </a:txBody>
                  <a:tcPr anchor="ctr">
                    <a:lnL>
                      <a:noFill/>
                    </a:lnL>
                    <a:lnR>
                      <a:noFill/>
                    </a:lnR>
                    <a:lnT>
                      <a:noFill/>
                    </a:lnT>
                    <a:lnB>
                      <a:noFill/>
                    </a:lnB>
                  </a:tcPr>
                </a:tc>
                <a:tc>
                  <a:txBody>
                    <a:bodyPr/>
                    <a:lstStyle/>
                    <a:p>
                      <a:r>
                        <a:rPr lang="en-US" b="1" i="1" dirty="0"/>
                        <a:t>Equisetum</a:t>
                      </a:r>
                      <a:endParaRPr lang="en-US" dirty="0"/>
                    </a:p>
                  </a:txBody>
                  <a:tcPr anchor="ctr">
                    <a:lnL>
                      <a:noFill/>
                    </a:lnL>
                    <a:lnR>
                      <a:noFill/>
                    </a:lnR>
                    <a:lnT>
                      <a:noFill/>
                    </a:lnT>
                    <a:lnB>
                      <a:noFill/>
                    </a:lnB>
                  </a:tcPr>
                </a:tc>
              </a:tr>
            </a:tbl>
          </a:graphicData>
        </a:graphic>
      </p:graphicFrame>
      <p:sp>
        <p:nvSpPr>
          <p:cNvPr id="8" name="Rectangle 7"/>
          <p:cNvSpPr/>
          <p:nvPr/>
        </p:nvSpPr>
        <p:spPr>
          <a:xfrm>
            <a:off x="3581400" y="4114800"/>
            <a:ext cx="5562600" cy="2862322"/>
          </a:xfrm>
          <a:prstGeom prst="rect">
            <a:avLst/>
          </a:prstGeom>
        </p:spPr>
        <p:txBody>
          <a:bodyPr wrap="square">
            <a:spAutoFit/>
          </a:bodyPr>
          <a:lstStyle/>
          <a:p>
            <a:pPr algn="just"/>
            <a:r>
              <a:rPr lang="en-US" sz="2000" i="1" dirty="0" smtClean="0">
                <a:latin typeface="Times New Roman" pitchFamily="18" charset="0"/>
                <a:cs typeface="Times New Roman" pitchFamily="18" charset="0"/>
              </a:rPr>
              <a:t>Equisetum</a:t>
            </a:r>
            <a:r>
              <a:rPr lang="en-US" sz="2000" dirty="0" smtClean="0">
                <a:latin typeface="Times New Roman" pitchFamily="18" charset="0"/>
                <a:cs typeface="Times New Roman" pitchFamily="18" charset="0"/>
              </a:rPr>
              <a:t> is a "</a:t>
            </a:r>
            <a:r>
              <a:rPr lang="en-US" sz="2000" dirty="0" smtClean="0">
                <a:latin typeface="Times New Roman" pitchFamily="18" charset="0"/>
                <a:cs typeface="Times New Roman" pitchFamily="18" charset="0"/>
                <a:hlinkClick r:id="rId12" tooltip="Living fossil"/>
              </a:rPr>
              <a:t>living fossil</a:t>
            </a:r>
            <a:r>
              <a:rPr lang="en-US" sz="2000" dirty="0" smtClean="0">
                <a:latin typeface="Times New Roman" pitchFamily="18" charset="0"/>
                <a:cs typeface="Times New Roman" pitchFamily="18" charset="0"/>
              </a:rPr>
              <a:t>" as it is the only living genus of the entire </a:t>
            </a:r>
            <a:r>
              <a:rPr lang="en-US" sz="2000" dirty="0" smtClean="0">
                <a:latin typeface="Times New Roman" pitchFamily="18" charset="0"/>
                <a:cs typeface="Times New Roman" pitchFamily="18" charset="0"/>
                <a:hlinkClick r:id="rId13" tooltip="Class (biology)"/>
              </a:rPr>
              <a:t>class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hlinkClick r:id="rId10" tooltip="Equisetopsida"/>
              </a:rPr>
              <a:t>Equisetopsida</a:t>
            </a:r>
            <a:r>
              <a:rPr lang="en-US" sz="2000" dirty="0" smtClean="0">
                <a:latin typeface="Times New Roman" pitchFamily="18" charset="0"/>
                <a:cs typeface="Times New Roman" pitchFamily="18" charset="0"/>
              </a:rPr>
              <a:t>, which for over one hundred million years was much more diverse and dominated the </a:t>
            </a:r>
            <a:r>
              <a:rPr lang="en-US" sz="2000" dirty="0" smtClean="0">
                <a:latin typeface="Times New Roman" pitchFamily="18" charset="0"/>
                <a:cs typeface="Times New Roman" pitchFamily="18" charset="0"/>
                <a:hlinkClick r:id="rId14" tooltip="Understory"/>
              </a:rPr>
              <a:t>understory</a:t>
            </a:r>
            <a:r>
              <a:rPr lang="en-US" sz="2000" dirty="0" smtClean="0">
                <a:latin typeface="Times New Roman" pitchFamily="18" charset="0"/>
                <a:cs typeface="Times New Roman" pitchFamily="18" charset="0"/>
              </a:rPr>
              <a:t> of late </a:t>
            </a:r>
            <a:r>
              <a:rPr lang="en-US" sz="2000" dirty="0" smtClean="0">
                <a:latin typeface="Times New Roman" pitchFamily="18" charset="0"/>
                <a:cs typeface="Times New Roman" pitchFamily="18" charset="0"/>
                <a:hlinkClick r:id="rId15" tooltip="Paleozoic"/>
              </a:rPr>
              <a:t>Paleozoic</a:t>
            </a:r>
            <a:r>
              <a:rPr lang="en-US" sz="2000" dirty="0" smtClean="0">
                <a:latin typeface="Times New Roman" pitchFamily="18" charset="0"/>
                <a:cs typeface="Times New Roman" pitchFamily="18" charset="0"/>
              </a:rPr>
              <a:t> forests. Some </a:t>
            </a:r>
            <a:r>
              <a:rPr lang="en-US" sz="2000" dirty="0" err="1" smtClean="0">
                <a:latin typeface="Times New Roman" pitchFamily="18" charset="0"/>
                <a:cs typeface="Times New Roman" pitchFamily="18" charset="0"/>
              </a:rPr>
              <a:t>Equisetopsida</a:t>
            </a:r>
            <a:r>
              <a:rPr lang="en-US" sz="2000" dirty="0" smtClean="0">
                <a:latin typeface="Times New Roman" pitchFamily="18" charset="0"/>
                <a:cs typeface="Times New Roman" pitchFamily="18" charset="0"/>
              </a:rPr>
              <a:t> were large </a:t>
            </a:r>
            <a:r>
              <a:rPr lang="en-US" sz="2000" dirty="0" smtClean="0">
                <a:latin typeface="Times New Roman" pitchFamily="18" charset="0"/>
                <a:cs typeface="Times New Roman" pitchFamily="18" charset="0"/>
                <a:hlinkClick r:id="rId16" tooltip="Tree"/>
              </a:rPr>
              <a:t>trees</a:t>
            </a:r>
            <a:r>
              <a:rPr lang="en-US" sz="2000" dirty="0" smtClean="0">
                <a:latin typeface="Times New Roman" pitchFamily="18" charset="0"/>
                <a:cs typeface="Times New Roman" pitchFamily="18" charset="0"/>
              </a:rPr>
              <a:t> reaching to 30 meters tall.</a:t>
            </a:r>
            <a:r>
              <a:rPr lang="en-US" sz="2000" baseline="30000" dirty="0" smtClean="0">
                <a:latin typeface="Times New Roman" pitchFamily="18" charset="0"/>
                <a:cs typeface="Times New Roman" pitchFamily="18" charset="0"/>
                <a:hlinkClick r:id="rId17"/>
              </a:rPr>
              <a:t>[3]</a:t>
            </a:r>
            <a:r>
              <a:rPr lang="en-US" sz="2000" dirty="0" smtClean="0">
                <a:latin typeface="Times New Roman" pitchFamily="18" charset="0"/>
                <a:cs typeface="Times New Roman" pitchFamily="18" charset="0"/>
              </a:rPr>
              <a:t> The genus </a:t>
            </a:r>
            <a:r>
              <a:rPr lang="en-US" sz="2000" i="1" dirty="0" smtClean="0">
                <a:latin typeface="Times New Roman" pitchFamily="18" charset="0"/>
                <a:cs typeface="Times New Roman" pitchFamily="18" charset="0"/>
                <a:hlinkClick r:id="rId18" tooltip="Calamites"/>
              </a:rPr>
              <a:t>Calamites</a:t>
            </a:r>
            <a:r>
              <a:rPr lang="en-US" sz="2000" dirty="0" smtClean="0">
                <a:latin typeface="Times New Roman" pitchFamily="18" charset="0"/>
                <a:cs typeface="Times New Roman" pitchFamily="18" charset="0"/>
              </a:rPr>
              <a:t> of the family </a:t>
            </a:r>
            <a:r>
              <a:rPr lang="en-US" sz="2000" dirty="0" err="1" smtClean="0">
                <a:latin typeface="Times New Roman" pitchFamily="18" charset="0"/>
                <a:cs typeface="Times New Roman" pitchFamily="18" charset="0"/>
                <a:hlinkClick r:id="rId19" tooltip="Calamitaceae"/>
              </a:rPr>
              <a:t>Calamitaceae</a:t>
            </a:r>
            <a:r>
              <a:rPr lang="en-US" sz="2000" dirty="0" smtClean="0">
                <a:latin typeface="Times New Roman" pitchFamily="18" charset="0"/>
                <a:cs typeface="Times New Roman" pitchFamily="18" charset="0"/>
              </a:rPr>
              <a:t>, for example, is abundant in </a:t>
            </a:r>
            <a:r>
              <a:rPr lang="en-US" sz="2000" dirty="0" smtClean="0">
                <a:latin typeface="Times New Roman" pitchFamily="18" charset="0"/>
                <a:cs typeface="Times New Roman" pitchFamily="18" charset="0"/>
                <a:hlinkClick r:id="rId20" tooltip="Coal"/>
              </a:rPr>
              <a:t>coal</a:t>
            </a:r>
            <a:r>
              <a:rPr lang="en-US" sz="2000" dirty="0" smtClean="0">
                <a:latin typeface="Times New Roman" pitchFamily="18" charset="0"/>
                <a:cs typeface="Times New Roman" pitchFamily="18" charset="0"/>
              </a:rPr>
              <a:t> deposits from the </a:t>
            </a:r>
            <a:r>
              <a:rPr lang="en-US" sz="2000" dirty="0" smtClean="0">
                <a:latin typeface="Times New Roman" pitchFamily="18" charset="0"/>
                <a:cs typeface="Times New Roman" pitchFamily="18" charset="0"/>
                <a:hlinkClick r:id="rId21" tooltip="Carboniferous"/>
              </a:rPr>
              <a:t>Carboniferous</a:t>
            </a:r>
            <a:r>
              <a:rPr lang="en-US" sz="2000" dirty="0" smtClean="0">
                <a:latin typeface="Times New Roman" pitchFamily="18" charset="0"/>
                <a:cs typeface="Times New Roman" pitchFamily="18" charset="0"/>
              </a:rPr>
              <a:t> period</a:t>
            </a:r>
            <a:endParaRPr lang="en-US" sz="2000" dirty="0">
              <a:latin typeface="Times New Roman" pitchFamily="18" charset="0"/>
              <a:cs typeface="Times New Roman" pitchFamily="18" charset="0"/>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0"/>
            <a:ext cx="8229600" cy="3170099"/>
          </a:xfrm>
          <a:prstGeom prst="rect">
            <a:avLst/>
          </a:prstGeom>
        </p:spPr>
        <p:txBody>
          <a:bodyPr wrap="square">
            <a:spAutoFit/>
          </a:bodyPr>
          <a:lstStyle/>
          <a:p>
            <a:pPr algn="just"/>
            <a:r>
              <a:rPr lang="en-US" sz="2000" b="1" dirty="0" smtClean="0">
                <a:latin typeface="Times New Roman" pitchFamily="18" charset="0"/>
                <a:cs typeface="Times New Roman" pitchFamily="18" charset="0"/>
              </a:rPr>
              <a:t>Habit and Habitat of Equisetum: </a:t>
            </a:r>
          </a:p>
          <a:p>
            <a:pPr algn="just"/>
            <a:r>
              <a:rPr lang="en-US" sz="2000" dirty="0" smtClean="0">
                <a:latin typeface="Times New Roman" pitchFamily="18" charset="0"/>
                <a:cs typeface="Times New Roman" pitchFamily="18" charset="0"/>
              </a:rPr>
              <a:t>The plant body of Equisetum has an aerial part and an underground rhizome part. The rhizome is perennial, horizontal, branched and creeping in nature. The aerial part is herbaceous and usually annual. Majority of the species are small with a size range in between 15 and 60 cm in height and 2.0 cm in diameter. </a:t>
            </a:r>
          </a:p>
          <a:p>
            <a:pPr algn="just"/>
            <a:r>
              <a:rPr lang="en-US" sz="2000" dirty="0" smtClean="0">
                <a:latin typeface="Times New Roman" pitchFamily="18" charset="0"/>
                <a:cs typeface="Times New Roman" pitchFamily="18" charset="0"/>
              </a:rPr>
              <a:t>However some species grow up in higher heights [e.g., E. </a:t>
            </a:r>
            <a:r>
              <a:rPr lang="en-US" sz="2000" dirty="0" err="1" smtClean="0">
                <a:latin typeface="Times New Roman" pitchFamily="18" charset="0"/>
                <a:cs typeface="Times New Roman" pitchFamily="18" charset="0"/>
              </a:rPr>
              <a:t>giganteum</a:t>
            </a:r>
            <a:r>
              <a:rPr lang="en-US" sz="2000" dirty="0" smtClean="0">
                <a:latin typeface="Times New Roman" pitchFamily="18" charset="0"/>
                <a:cs typeface="Times New Roman" pitchFamily="18" charset="0"/>
              </a:rPr>
              <a:t> (13 m), E. </a:t>
            </a:r>
            <a:r>
              <a:rPr lang="en-US" sz="2000" dirty="0" err="1" smtClean="0">
                <a:latin typeface="Times New Roman" pitchFamily="18" charset="0"/>
                <a:cs typeface="Times New Roman" pitchFamily="18" charset="0"/>
              </a:rPr>
              <a:t>telmateia</a:t>
            </a:r>
            <a:r>
              <a:rPr lang="en-US" sz="2000" dirty="0" smtClean="0">
                <a:latin typeface="Times New Roman" pitchFamily="18" charset="0"/>
                <a:cs typeface="Times New Roman" pitchFamily="18" charset="0"/>
              </a:rPr>
              <a:t> (2 m); E. </a:t>
            </a:r>
            <a:r>
              <a:rPr lang="en-US" sz="2000" dirty="0" err="1" smtClean="0">
                <a:latin typeface="Times New Roman" pitchFamily="18" charset="0"/>
                <a:cs typeface="Times New Roman" pitchFamily="18" charset="0"/>
              </a:rPr>
              <a:t>ramosissimum</a:t>
            </a:r>
            <a:r>
              <a:rPr lang="en-US" sz="2000" dirty="0" smtClean="0">
                <a:latin typeface="Times New Roman" pitchFamily="18" charset="0"/>
                <a:cs typeface="Times New Roman" pitchFamily="18" charset="0"/>
              </a:rPr>
              <a:t> (4 m), though their stem are relatively thin (0.5-2.0 cm in diam.)] showing vine-like habit and climb over adjacent forest trees. </a:t>
            </a:r>
            <a:endParaRPr lang="en-US" sz="2000" dirty="0">
              <a:latin typeface="Times New Roman" pitchFamily="18" charset="0"/>
              <a:cs typeface="Times New Roman" pitchFamily="18" charset="0"/>
            </a:endParaRPr>
          </a:p>
        </p:txBody>
      </p:sp>
      <p:pic>
        <p:nvPicPr>
          <p:cNvPr id="142338" name="Picture 2" descr="http://cdn.biologydiscussion.com/wp-content/uploads/2016/08/clip_image002-116.jpg"/>
          <p:cNvPicPr>
            <a:picLocks noChangeAspect="1" noChangeArrowheads="1"/>
          </p:cNvPicPr>
          <p:nvPr/>
        </p:nvPicPr>
        <p:blipFill>
          <a:blip r:embed="rId2"/>
          <a:srcRect/>
          <a:stretch>
            <a:fillRect/>
          </a:stretch>
        </p:blipFill>
        <p:spPr bwMode="auto">
          <a:xfrm>
            <a:off x="5181600" y="3105149"/>
            <a:ext cx="3276600" cy="3752851"/>
          </a:xfrm>
          <a:prstGeom prst="rect">
            <a:avLst/>
          </a:prstGeom>
          <a:noFill/>
        </p:spPr>
      </p:pic>
      <p:pic>
        <p:nvPicPr>
          <p:cNvPr id="142339" name="Picture 3"/>
          <p:cNvPicPr>
            <a:picLocks noChangeAspect="1" noChangeArrowheads="1"/>
          </p:cNvPicPr>
          <p:nvPr/>
        </p:nvPicPr>
        <p:blipFill>
          <a:blip r:embed="rId3"/>
          <a:srcRect/>
          <a:stretch>
            <a:fillRect/>
          </a:stretch>
        </p:blipFill>
        <p:spPr bwMode="auto">
          <a:xfrm>
            <a:off x="0" y="3124200"/>
            <a:ext cx="2971800" cy="3733800"/>
          </a:xfrm>
          <a:prstGeom prst="rect">
            <a:avLst/>
          </a:prstGeom>
          <a:noFill/>
          <a:ln w="9525">
            <a:noFill/>
            <a:miter lim="800000"/>
            <a:headEnd/>
            <a:tailEnd/>
          </a:ln>
          <a:effectLst/>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8600"/>
            <a:ext cx="7924800" cy="4093428"/>
          </a:xfrm>
          <a:prstGeom prst="rect">
            <a:avLst/>
          </a:prstGeom>
        </p:spPr>
        <p:txBody>
          <a:bodyPr wrap="square">
            <a:spAutoFit/>
          </a:bodyPr>
          <a:lstStyle/>
          <a:p>
            <a:pPr algn="just"/>
            <a:r>
              <a:rPr lang="en-US" sz="2000" dirty="0" smtClean="0">
                <a:latin typeface="Times New Roman" pitchFamily="18" charset="0"/>
                <a:cs typeface="Times New Roman" pitchFamily="18" charset="0"/>
              </a:rPr>
              <a:t>Equisetums generally grow in wet or damp habitats and are particularly common along the banks of streams or irrigation canals (E. </a:t>
            </a:r>
            <a:r>
              <a:rPr lang="en-US" sz="2000" dirty="0" err="1" smtClean="0">
                <a:latin typeface="Times New Roman" pitchFamily="18" charset="0"/>
                <a:cs typeface="Times New Roman" pitchFamily="18" charset="0"/>
              </a:rPr>
              <a:t>debile</a:t>
            </a:r>
            <a:r>
              <a:rPr lang="en-US" sz="2000" dirty="0" smtClean="0">
                <a:latin typeface="Times New Roman" pitchFamily="18" charset="0"/>
                <a:cs typeface="Times New Roman" pitchFamily="18" charset="0"/>
              </a:rPr>
              <a:t>, E. </a:t>
            </a:r>
            <a:r>
              <a:rPr lang="en-US" sz="2000" dirty="0" err="1" smtClean="0">
                <a:latin typeface="Times New Roman" pitchFamily="18" charset="0"/>
                <a:cs typeface="Times New Roman" pitchFamily="18" charset="0"/>
              </a:rPr>
              <a:t>palustre</a:t>
            </a:r>
            <a:r>
              <a:rPr lang="en-US" sz="2000" dirty="0" smtClean="0">
                <a:latin typeface="Times New Roman" pitchFamily="18" charset="0"/>
                <a:cs typeface="Times New Roman" pitchFamily="18" charset="0"/>
              </a:rPr>
              <a:t>). However, some species are adapted to xeric condition (e.g., Equisetum </a:t>
            </a:r>
            <a:r>
              <a:rPr lang="en-US" sz="2000" dirty="0" err="1" smtClean="0">
                <a:latin typeface="Times New Roman" pitchFamily="18" charset="0"/>
                <a:cs typeface="Times New Roman" pitchFamily="18" charset="0"/>
              </a:rPr>
              <a:t>arvense</a:t>
            </a:r>
            <a:r>
              <a:rPr lang="en-US" sz="2000" dirty="0" smtClean="0">
                <a:latin typeface="Times New Roman" pitchFamily="18" charset="0"/>
                <a:cs typeface="Times New Roman" pitchFamily="18" charset="0"/>
              </a:rPr>
              <a:t>). Some common Indian species are : E. </a:t>
            </a:r>
            <a:r>
              <a:rPr lang="en-US" sz="2000" dirty="0" err="1" smtClean="0">
                <a:latin typeface="Times New Roman" pitchFamily="18" charset="0"/>
                <a:cs typeface="Times New Roman" pitchFamily="18" charset="0"/>
              </a:rPr>
              <a:t>arvense</a:t>
            </a:r>
            <a:r>
              <a:rPr lang="en-US" sz="2000" dirty="0" smtClean="0">
                <a:latin typeface="Times New Roman" pitchFamily="18" charset="0"/>
                <a:cs typeface="Times New Roman" pitchFamily="18" charset="0"/>
              </a:rPr>
              <a:t>, E. </a:t>
            </a:r>
            <a:r>
              <a:rPr lang="en-US" sz="2000" dirty="0" err="1" smtClean="0">
                <a:latin typeface="Times New Roman" pitchFamily="18" charset="0"/>
                <a:cs typeface="Times New Roman" pitchFamily="18" charset="0"/>
              </a:rPr>
              <a:t>debile</a:t>
            </a:r>
            <a:r>
              <a:rPr lang="en-US" sz="2000" dirty="0" smtClean="0">
                <a:latin typeface="Times New Roman" pitchFamily="18" charset="0"/>
                <a:cs typeface="Times New Roman" pitchFamily="18" charset="0"/>
              </a:rPr>
              <a:t>, E. </a:t>
            </a:r>
            <a:r>
              <a:rPr lang="en-US" sz="2000" dirty="0" err="1" smtClean="0">
                <a:latin typeface="Times New Roman" pitchFamily="18" charset="0"/>
                <a:cs typeface="Times New Roman" pitchFamily="18" charset="0"/>
              </a:rPr>
              <a:t>diffusum</a:t>
            </a:r>
            <a:r>
              <a:rPr lang="en-US" sz="2000" dirty="0" smtClean="0">
                <a:latin typeface="Times New Roman" pitchFamily="18" charset="0"/>
                <a:cs typeface="Times New Roman" pitchFamily="18" charset="0"/>
              </a:rPr>
              <a:t>, E. </a:t>
            </a:r>
            <a:r>
              <a:rPr lang="en-US" sz="2000" dirty="0" err="1" smtClean="0">
                <a:latin typeface="Times New Roman" pitchFamily="18" charset="0"/>
                <a:cs typeface="Times New Roman" pitchFamily="18" charset="0"/>
              </a:rPr>
              <a:t>ramosissimum</a:t>
            </a:r>
            <a:r>
              <a:rPr lang="en-US" sz="2000" dirty="0" smtClean="0">
                <a:latin typeface="Times New Roman" pitchFamily="18" charset="0"/>
                <a:cs typeface="Times New Roman" pitchFamily="18" charset="0"/>
              </a:rPr>
              <a:t>. Some species of Equisetum are indicators of the mineral content of the soil in which they grow. Some species accumulate gold (about 4.5 ounce per ton of dry wt.), thus they are consi­dered as ‘gold indicator plants. </a:t>
            </a:r>
          </a:p>
          <a:p>
            <a:pPr algn="just"/>
            <a:r>
              <a:rPr lang="en-US" sz="2000" dirty="0" smtClean="0">
                <a:latin typeface="Times New Roman" pitchFamily="18" charset="0"/>
                <a:cs typeface="Times New Roman" pitchFamily="18" charset="0"/>
              </a:rPr>
              <a:t>Hence these plants help in prospection/exploration for new ore deposits. In Equisetum, silica is deposited on the outer wall of the epidermal cells giving the characteristic rough feeling, thus it provides a protective covering against predators and pathogens. </a:t>
            </a:r>
          </a:p>
          <a:p>
            <a:pPr algn="just"/>
            <a:endParaRPr lang="en-US" sz="2000" dirty="0">
              <a:latin typeface="Times New Roman" pitchFamily="18" charset="0"/>
              <a:cs typeface="Times New Roman" pitchFamily="18" charset="0"/>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0"/>
            <a:ext cx="4572000" cy="646331"/>
          </a:xfrm>
          <a:prstGeom prst="rect">
            <a:avLst/>
          </a:prstGeom>
        </p:spPr>
        <p:txBody>
          <a:bodyPr>
            <a:spAutoFit/>
          </a:bodyPr>
          <a:lstStyle/>
          <a:p>
            <a:r>
              <a:rPr lang="en-US" b="1" dirty="0" smtClean="0">
                <a:solidFill>
                  <a:srgbClr val="FF0000"/>
                </a:solidFill>
              </a:rPr>
              <a:t>Structure of Equisetum:</a:t>
            </a:r>
          </a:p>
          <a:p>
            <a:r>
              <a:rPr lang="en-US" b="1" dirty="0" smtClean="0"/>
              <a:t>The </a:t>
            </a:r>
            <a:r>
              <a:rPr lang="en-US" b="1" dirty="0" err="1" smtClean="0"/>
              <a:t>Sporophyte</a:t>
            </a:r>
            <a:r>
              <a:rPr lang="en-US" b="1" dirty="0" smtClean="0"/>
              <a:t>: </a:t>
            </a:r>
            <a:endParaRPr lang="en-US" dirty="0"/>
          </a:p>
        </p:txBody>
      </p:sp>
      <p:sp>
        <p:nvSpPr>
          <p:cNvPr id="3" name="Rectangle 2"/>
          <p:cNvSpPr/>
          <p:nvPr/>
        </p:nvSpPr>
        <p:spPr>
          <a:xfrm>
            <a:off x="1066800" y="685800"/>
            <a:ext cx="8077200" cy="6247864"/>
          </a:xfrm>
          <a:prstGeom prst="rect">
            <a:avLst/>
          </a:prstGeom>
        </p:spPr>
        <p:txBody>
          <a:bodyPr wrap="square">
            <a:spAutoFit/>
          </a:bodyPr>
          <a:lstStyle/>
          <a:p>
            <a:pPr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sporophytic</a:t>
            </a:r>
            <a:r>
              <a:rPr lang="en-US" sz="2000" dirty="0" smtClean="0">
                <a:latin typeface="Times New Roman" pitchFamily="18" charset="0"/>
                <a:cs typeface="Times New Roman" pitchFamily="18" charset="0"/>
              </a:rPr>
              <a:t> plant body of Equisetum is differentiated into stem, roots and leaves </a:t>
            </a:r>
          </a:p>
          <a:p>
            <a:pPr algn="just"/>
            <a:r>
              <a:rPr lang="en-US" sz="2000" b="1" dirty="0" smtClean="0">
                <a:latin typeface="Times New Roman" pitchFamily="18" charset="0"/>
                <a:cs typeface="Times New Roman" pitchFamily="18" charset="0"/>
              </a:rPr>
              <a:t>Stem: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stem of Equisetum has two parts: peren­nial, underground, much-branched rhizome and an erect, usually annual aerial shoot. The branching is </a:t>
            </a:r>
            <a:r>
              <a:rPr lang="en-US" sz="2000" dirty="0" err="1" smtClean="0">
                <a:latin typeface="Times New Roman" pitchFamily="18" charset="0"/>
                <a:cs typeface="Times New Roman" pitchFamily="18" charset="0"/>
              </a:rPr>
              <a:t>monopodial</a:t>
            </a:r>
            <a:r>
              <a:rPr lang="en-US" sz="2000" dirty="0" smtClean="0">
                <a:latin typeface="Times New Roman" pitchFamily="18" charset="0"/>
                <a:cs typeface="Times New Roman" pitchFamily="18" charset="0"/>
              </a:rPr>
              <a:t>, shoots are differentia­ted into nodes and internodes. </a:t>
            </a:r>
          </a:p>
          <a:p>
            <a:pPr algn="just"/>
            <a:r>
              <a:rPr lang="en-US" sz="2000" dirty="0" smtClean="0">
                <a:latin typeface="Times New Roman" pitchFamily="18" charset="0"/>
                <a:cs typeface="Times New Roman" pitchFamily="18" charset="0"/>
              </a:rPr>
              <a:t>In majority of the species, all the shoots are alike and </a:t>
            </a:r>
            <a:r>
              <a:rPr lang="en-US" sz="2000" dirty="0" err="1" smtClean="0">
                <a:latin typeface="Times New Roman" pitchFamily="18" charset="0"/>
                <a:cs typeface="Times New Roman" pitchFamily="18" charset="0"/>
              </a:rPr>
              <a:t>chlorophyllous</a:t>
            </a:r>
            <a:r>
              <a:rPr lang="en-US" sz="2000" dirty="0" smtClean="0">
                <a:latin typeface="Times New Roman" pitchFamily="18" charset="0"/>
                <a:cs typeface="Times New Roman" pitchFamily="18" charset="0"/>
              </a:rPr>
              <a:t> and some of them bear </a:t>
            </a:r>
            <a:r>
              <a:rPr lang="en-US" sz="2000" dirty="0" err="1" smtClean="0">
                <a:latin typeface="Times New Roman" pitchFamily="18" charset="0"/>
                <a:cs typeface="Times New Roman" pitchFamily="18" charset="0"/>
              </a:rPr>
              <a:t>strobili</a:t>
            </a:r>
            <a:r>
              <a:rPr lang="en-US" sz="2000" dirty="0" smtClean="0">
                <a:latin typeface="Times New Roman" pitchFamily="18" charset="0"/>
                <a:cs typeface="Times New Roman" pitchFamily="18" charset="0"/>
              </a:rPr>
              <a:t> at their apices (e.g., E. </a:t>
            </a:r>
            <a:r>
              <a:rPr lang="en-US" sz="2000" dirty="0" err="1" smtClean="0">
                <a:latin typeface="Times New Roman" pitchFamily="18" charset="0"/>
                <a:cs typeface="Times New Roman" pitchFamily="18" charset="0"/>
              </a:rPr>
              <a:t>ramosissimum</a:t>
            </a:r>
            <a:r>
              <a:rPr lang="en-US" sz="2000" dirty="0" smtClean="0">
                <a:latin typeface="Times New Roman" pitchFamily="18" charset="0"/>
                <a:cs typeface="Times New Roman" pitchFamily="18" charset="0"/>
              </a:rPr>
              <a:t>, E. </a:t>
            </a:r>
            <a:r>
              <a:rPr lang="en-US" sz="2000" dirty="0" err="1" smtClean="0">
                <a:latin typeface="Times New Roman" pitchFamily="18" charset="0"/>
                <a:cs typeface="Times New Roman" pitchFamily="18" charset="0"/>
              </a:rPr>
              <a:t>debile</a:t>
            </a:r>
            <a:r>
              <a:rPr lang="en-US" sz="2000" dirty="0" smtClean="0">
                <a:latin typeface="Times New Roman" pitchFamily="18" charset="0"/>
                <a:cs typeface="Times New Roman" pitchFamily="18" charset="0"/>
              </a:rPr>
              <a:t>). Sometimes shoot shows dimorphism (two types of shoots i.e., vegetative and fertile) e.g., E. </a:t>
            </a:r>
            <a:r>
              <a:rPr lang="en-US" sz="2000" dirty="0" err="1" smtClean="0">
                <a:latin typeface="Times New Roman" pitchFamily="18" charset="0"/>
                <a:cs typeface="Times New Roman" pitchFamily="18" charset="0"/>
              </a:rPr>
              <a:t>arvense</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Some shoots are profusely branched, green (</a:t>
            </a:r>
            <a:r>
              <a:rPr lang="en-US" sz="2000" dirty="0" err="1" smtClean="0">
                <a:latin typeface="Times New Roman" pitchFamily="18" charset="0"/>
                <a:cs typeface="Times New Roman" pitchFamily="18" charset="0"/>
              </a:rPr>
              <a:t>chlorophyllous</a:t>
            </a:r>
            <a:r>
              <a:rPr lang="en-US" sz="2000" dirty="0" smtClean="0">
                <a:latin typeface="Times New Roman" pitchFamily="18" charset="0"/>
                <a:cs typeface="Times New Roman" pitchFamily="18" charset="0"/>
              </a:rPr>
              <a:t>) and purely vegetative. The others are fertile, </a:t>
            </a:r>
            <a:r>
              <a:rPr lang="en-US" sz="2000" dirty="0" err="1" smtClean="0">
                <a:latin typeface="Times New Roman" pitchFamily="18" charset="0"/>
                <a:cs typeface="Times New Roman" pitchFamily="18" charset="0"/>
              </a:rPr>
              <a:t>unbranched</a:t>
            </a:r>
            <a:r>
              <a:rPr lang="en-US" sz="2000" dirty="0" smtClean="0">
                <a:latin typeface="Times New Roman" pitchFamily="18" charset="0"/>
                <a:cs typeface="Times New Roman" pitchFamily="18" charset="0"/>
              </a:rPr>
              <a:t>, brownish in </a:t>
            </a:r>
            <a:r>
              <a:rPr lang="en-US" sz="2000" dirty="0" err="1" smtClean="0">
                <a:latin typeface="Times New Roman" pitchFamily="18" charset="0"/>
                <a:cs typeface="Times New Roman" pitchFamily="18" charset="0"/>
              </a:rPr>
              <a:t>colour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achlorophyllous</a:t>
            </a:r>
            <a:r>
              <a:rPr lang="en-US" sz="2000" dirty="0" smtClean="0">
                <a:latin typeface="Times New Roman" pitchFamily="18" charset="0"/>
                <a:cs typeface="Times New Roman" pitchFamily="18" charset="0"/>
              </a:rPr>
              <a:t>) and have terminal </a:t>
            </a:r>
            <a:r>
              <a:rPr lang="en-US" sz="2000" dirty="0" err="1" smtClean="0">
                <a:latin typeface="Times New Roman" pitchFamily="18" charset="0"/>
                <a:cs typeface="Times New Roman" pitchFamily="18" charset="0"/>
              </a:rPr>
              <a:t>strobili</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The underground rhizome and the aerial axis appear to be articulated or jointed due to the presence of distinct nodes and internodes. Externally, the internodes have longitudinal ridges and furrows and, internally, they are hollow, tube-like structures. The ridges of the successive internodes alternate with each other and the leaves are normally of the same number as the ridges on the stem. </a:t>
            </a:r>
          </a:p>
          <a:p>
            <a:pPr algn="just"/>
            <a:endParaRPr lang="en-US" sz="2000" dirty="0">
              <a:latin typeface="Times New Roman" pitchFamily="18" charset="0"/>
              <a:cs typeface="Times New Roman" pitchFamily="18" charset="0"/>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0"/>
            <a:ext cx="8077200" cy="1323439"/>
          </a:xfrm>
          <a:prstGeom prst="rect">
            <a:avLst/>
          </a:prstGeom>
        </p:spPr>
        <p:txBody>
          <a:bodyPr wrap="square">
            <a:spAutoFit/>
          </a:bodyPr>
          <a:lstStyle/>
          <a:p>
            <a:pPr algn="just"/>
            <a:r>
              <a:rPr lang="en-US" sz="2000" b="1" dirty="0" smtClean="0">
                <a:latin typeface="Times New Roman" pitchFamily="18" charset="0"/>
                <a:cs typeface="Times New Roman" pitchFamily="18" charset="0"/>
              </a:rPr>
              <a:t>Internal Features of Stem: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In T.S., the stem of Equisetum appears wavy in outline with ridges and furrows. The epidermal cell walls are thick, </a:t>
            </a:r>
            <a:r>
              <a:rPr lang="en-US" sz="2000" dirty="0" err="1" smtClean="0">
                <a:latin typeface="Times New Roman" pitchFamily="18" charset="0"/>
                <a:cs typeface="Times New Roman" pitchFamily="18" charset="0"/>
              </a:rPr>
              <a:t>cuticularised</a:t>
            </a:r>
            <a:r>
              <a:rPr lang="en-US" sz="2000" dirty="0" smtClean="0">
                <a:latin typeface="Times New Roman" pitchFamily="18" charset="0"/>
                <a:cs typeface="Times New Roman" pitchFamily="18" charset="0"/>
              </a:rPr>
              <a:t> and have a deposition of siliceous material. </a:t>
            </a:r>
            <a:endParaRPr lang="en-US" sz="2000" dirty="0">
              <a:latin typeface="Times New Roman" pitchFamily="18" charset="0"/>
              <a:cs typeface="Times New Roman" pitchFamily="18" charset="0"/>
            </a:endParaRPr>
          </a:p>
        </p:txBody>
      </p:sp>
      <p:pic>
        <p:nvPicPr>
          <p:cNvPr id="144386" name="Picture 2" descr="http://cdn.biologydiscussion.com/wp-content/uploads/2016/08/clip_image004-81.jpg"/>
          <p:cNvPicPr>
            <a:picLocks noChangeAspect="1" noChangeArrowheads="1"/>
          </p:cNvPicPr>
          <p:nvPr/>
        </p:nvPicPr>
        <p:blipFill>
          <a:blip r:embed="rId2"/>
          <a:srcRect/>
          <a:stretch>
            <a:fillRect/>
          </a:stretch>
        </p:blipFill>
        <p:spPr bwMode="auto">
          <a:xfrm>
            <a:off x="2209800" y="1371600"/>
            <a:ext cx="5486400" cy="5257800"/>
          </a:xfrm>
          <a:prstGeom prst="rect">
            <a:avLst/>
          </a:prstGeom>
          <a:noFill/>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09600"/>
            <a:ext cx="8153400" cy="5632311"/>
          </a:xfrm>
          <a:prstGeom prst="rect">
            <a:avLst/>
          </a:prstGeom>
        </p:spPr>
        <p:txBody>
          <a:bodyPr wrap="square">
            <a:spAutoFit/>
          </a:bodyPr>
          <a:lstStyle/>
          <a:p>
            <a:pPr algn="just"/>
            <a:r>
              <a:rPr lang="en-US" sz="2400" dirty="0" smtClean="0">
                <a:latin typeface="Times New Roman" pitchFamily="18" charset="0"/>
                <a:cs typeface="Times New Roman" pitchFamily="18" charset="0"/>
              </a:rPr>
              <a:t>Stomata are distributed only in the furrows between the ridges. A hypodermal </a:t>
            </a:r>
            <a:r>
              <a:rPr lang="en-US" sz="2400" dirty="0" err="1" smtClean="0">
                <a:latin typeface="Times New Roman" pitchFamily="18" charset="0"/>
                <a:cs typeface="Times New Roman" pitchFamily="18" charset="0"/>
              </a:rPr>
              <a:t>sclerenchymatous</a:t>
            </a:r>
            <a:r>
              <a:rPr lang="en-US" sz="2400" dirty="0" smtClean="0">
                <a:latin typeface="Times New Roman" pitchFamily="18" charset="0"/>
                <a:cs typeface="Times New Roman" pitchFamily="18" charset="0"/>
              </a:rPr>
              <a:t> zone is present below each ridge which may extend up to stele in E. </a:t>
            </a:r>
            <a:r>
              <a:rPr lang="en-US" sz="2400" dirty="0" err="1" smtClean="0">
                <a:latin typeface="Times New Roman" pitchFamily="18" charset="0"/>
                <a:cs typeface="Times New Roman" pitchFamily="18" charset="0"/>
              </a:rPr>
              <a:t>giganteum</a:t>
            </a:r>
            <a:r>
              <a:rPr lang="en-US" sz="2400" dirty="0" smtClean="0">
                <a:latin typeface="Times New Roman" pitchFamily="18" charset="0"/>
                <a:cs typeface="Times New Roman" pitchFamily="18" charset="0"/>
              </a:rPr>
              <a:t>. The cortex is differentiated into outer and inner regions. </a:t>
            </a:r>
          </a:p>
          <a:p>
            <a:pPr algn="just"/>
            <a:r>
              <a:rPr lang="en-US" sz="2400" dirty="0" smtClean="0">
                <a:latin typeface="Times New Roman" pitchFamily="18" charset="0"/>
                <a:cs typeface="Times New Roman" pitchFamily="18" charset="0"/>
              </a:rPr>
              <a:t>The outer cortex is </a:t>
            </a:r>
            <a:r>
              <a:rPr lang="en-US" sz="2400" dirty="0" err="1" smtClean="0">
                <a:latin typeface="Times New Roman" pitchFamily="18" charset="0"/>
                <a:cs typeface="Times New Roman" pitchFamily="18" charset="0"/>
              </a:rPr>
              <a:t>chlorenchymatous</a:t>
            </a:r>
            <a:r>
              <a:rPr lang="en-US" sz="2400" dirty="0" smtClean="0">
                <a:latin typeface="Times New Roman" pitchFamily="18" charset="0"/>
                <a:cs typeface="Times New Roman" pitchFamily="18" charset="0"/>
              </a:rPr>
              <a:t>, while the inner cortex is made up of thin-walled </a:t>
            </a:r>
            <a:r>
              <a:rPr lang="en-US" sz="2400" dirty="0" err="1" smtClean="0">
                <a:latin typeface="Times New Roman" pitchFamily="18" charset="0"/>
                <a:cs typeface="Times New Roman" pitchFamily="18" charset="0"/>
              </a:rPr>
              <a:t>parenchymatous</a:t>
            </a:r>
            <a:r>
              <a:rPr lang="en-US" sz="2400" dirty="0" smtClean="0">
                <a:latin typeface="Times New Roman" pitchFamily="18" charset="0"/>
                <a:cs typeface="Times New Roman" pitchFamily="18" charset="0"/>
              </a:rPr>
              <a:t> cells. There is a large air cavity in the inner cortex corresponding to each furrow and alternating with the ridges, known as </a:t>
            </a:r>
            <a:r>
              <a:rPr lang="en-US" sz="2400" dirty="0" err="1" smtClean="0">
                <a:latin typeface="Times New Roman" pitchFamily="18" charset="0"/>
                <a:cs typeface="Times New Roman" pitchFamily="18" charset="0"/>
              </a:rPr>
              <a:t>vallecular</a:t>
            </a:r>
            <a:r>
              <a:rPr lang="en-US" sz="2400" dirty="0" smtClean="0">
                <a:latin typeface="Times New Roman" pitchFamily="18" charset="0"/>
                <a:cs typeface="Times New Roman" pitchFamily="18" charset="0"/>
              </a:rPr>
              <a:t> canal. These are </a:t>
            </a:r>
            <a:r>
              <a:rPr lang="en-US" sz="2400" dirty="0" err="1" smtClean="0">
                <a:latin typeface="Times New Roman" pitchFamily="18" charset="0"/>
                <a:cs typeface="Times New Roman" pitchFamily="18" charset="0"/>
              </a:rPr>
              <a:t>schizolysigenous</a:t>
            </a:r>
            <a:r>
              <a:rPr lang="en-US" sz="2400" dirty="0" smtClean="0">
                <a:latin typeface="Times New Roman" pitchFamily="18" charset="0"/>
                <a:cs typeface="Times New Roman" pitchFamily="18" charset="0"/>
              </a:rPr>
              <a:t> canals extending the entire length of internodes and form a distinct aerating system. </a:t>
            </a:r>
          </a:p>
          <a:p>
            <a:pPr algn="just"/>
            <a:r>
              <a:rPr lang="en-US" sz="2400" dirty="0" smtClean="0">
                <a:latin typeface="Times New Roman" pitchFamily="18" charset="0"/>
                <a:cs typeface="Times New Roman" pitchFamily="18" charset="0"/>
              </a:rPr>
              <a:t>New leaves and branches of Equisetum are produced by the apical </a:t>
            </a:r>
            <a:r>
              <a:rPr lang="en-US" sz="2400" dirty="0" err="1" smtClean="0">
                <a:latin typeface="Times New Roman" pitchFamily="18" charset="0"/>
                <a:cs typeface="Times New Roman" pitchFamily="18" charset="0"/>
              </a:rPr>
              <a:t>meristem</a:t>
            </a:r>
            <a:r>
              <a:rPr lang="en-US" sz="2400" dirty="0" smtClean="0">
                <a:latin typeface="Times New Roman" pitchFamily="18" charset="0"/>
                <a:cs typeface="Times New Roman" pitchFamily="18" charset="0"/>
              </a:rPr>
              <a:t>, however, most of the length of the stem are due to the activity of intercalary </a:t>
            </a:r>
            <a:r>
              <a:rPr lang="en-US" sz="2400" dirty="0" err="1" smtClean="0">
                <a:latin typeface="Times New Roman" pitchFamily="18" charset="0"/>
                <a:cs typeface="Times New Roman" pitchFamily="18" charset="0"/>
              </a:rPr>
              <a:t>meristem</a:t>
            </a:r>
            <a:r>
              <a:rPr lang="en-US" sz="2400" dirty="0" smtClean="0">
                <a:latin typeface="Times New Roman" pitchFamily="18" charset="0"/>
                <a:cs typeface="Times New Roman" pitchFamily="18" charset="0"/>
              </a:rPr>
              <a:t> located just above each node. The activity of intercalary </a:t>
            </a:r>
            <a:r>
              <a:rPr lang="en-US" sz="2400" dirty="0" err="1" smtClean="0">
                <a:latin typeface="Times New Roman" pitchFamily="18" charset="0"/>
                <a:cs typeface="Times New Roman" pitchFamily="18" charset="0"/>
              </a:rPr>
              <a:t>meristem</a:t>
            </a:r>
            <a:r>
              <a:rPr lang="en-US" sz="2400" dirty="0" smtClean="0">
                <a:latin typeface="Times New Roman" pitchFamily="18" charset="0"/>
                <a:cs typeface="Times New Roman" pitchFamily="18" charset="0"/>
              </a:rPr>
              <a:t> causes rapid elongation of the inter- nodal region.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0"/>
            <a:ext cx="8229600" cy="6878806"/>
          </a:xfrm>
          <a:prstGeom prst="rect">
            <a:avLst/>
          </a:prstGeom>
        </p:spPr>
        <p:txBody>
          <a:bodyPr wrap="square">
            <a:spAutoFit/>
          </a:bodyPr>
          <a:lstStyle/>
          <a:p>
            <a:pPr algn="just"/>
            <a:r>
              <a:rPr lang="en-US" sz="2100" dirty="0" smtClean="0">
                <a:latin typeface="Times New Roman" pitchFamily="18" charset="0"/>
                <a:cs typeface="Times New Roman" pitchFamily="18" charset="0"/>
              </a:rPr>
              <a:t>The stele is </a:t>
            </a:r>
            <a:r>
              <a:rPr lang="en-US" sz="2100" dirty="0" err="1" smtClean="0">
                <a:latin typeface="Times New Roman" pitchFamily="18" charset="0"/>
                <a:cs typeface="Times New Roman" pitchFamily="18" charset="0"/>
              </a:rPr>
              <a:t>ectophloic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siphonestele</a:t>
            </a:r>
            <a:r>
              <a:rPr lang="en-US" sz="2100" dirty="0" smtClean="0">
                <a:latin typeface="Times New Roman" pitchFamily="18" charset="0"/>
                <a:cs typeface="Times New Roman" pitchFamily="18" charset="0"/>
              </a:rPr>
              <a:t> which is surrounded by an outer </a:t>
            </a:r>
            <a:r>
              <a:rPr lang="en-US" sz="2100" dirty="0" err="1" smtClean="0">
                <a:latin typeface="Times New Roman" pitchFamily="18" charset="0"/>
                <a:cs typeface="Times New Roman" pitchFamily="18" charset="0"/>
              </a:rPr>
              <a:t>endodermal</a:t>
            </a:r>
            <a:r>
              <a:rPr lang="en-US" sz="2100" dirty="0" smtClean="0">
                <a:latin typeface="Times New Roman" pitchFamily="18" charset="0"/>
                <a:cs typeface="Times New Roman" pitchFamily="18" charset="0"/>
              </a:rPr>
              <a:t> layer. An inner endodermis is also present in some species of Equisetum (e.g., E. </a:t>
            </a:r>
            <a:r>
              <a:rPr lang="en-US" sz="2100" dirty="0" err="1" smtClean="0">
                <a:latin typeface="Times New Roman" pitchFamily="18" charset="0"/>
                <a:cs typeface="Times New Roman" pitchFamily="18" charset="0"/>
              </a:rPr>
              <a:t>sylvaticum</a:t>
            </a:r>
            <a:r>
              <a:rPr lang="en-US" sz="2100" dirty="0" smtClean="0">
                <a:latin typeface="Times New Roman" pitchFamily="18" charset="0"/>
                <a:cs typeface="Times New Roman" pitchFamily="18" charset="0"/>
              </a:rPr>
              <a:t>). The endoder­mis is followed by a single-layered </a:t>
            </a:r>
            <a:r>
              <a:rPr lang="en-US" sz="2100" dirty="0" err="1" smtClean="0">
                <a:latin typeface="Times New Roman" pitchFamily="18" charset="0"/>
                <a:cs typeface="Times New Roman" pitchFamily="18" charset="0"/>
              </a:rPr>
              <a:t>pericycle</a:t>
            </a:r>
            <a:r>
              <a:rPr lang="en-US" sz="2100" dirty="0" smtClean="0">
                <a:latin typeface="Times New Roman" pitchFamily="18" charset="0"/>
                <a:cs typeface="Times New Roman" pitchFamily="18" charset="0"/>
              </a:rPr>
              <a:t>. </a:t>
            </a:r>
          </a:p>
          <a:p>
            <a:pPr algn="just"/>
            <a:r>
              <a:rPr lang="en-US" sz="2100" dirty="0" smtClean="0">
                <a:latin typeface="Times New Roman" pitchFamily="18" charset="0"/>
                <a:cs typeface="Times New Roman" pitchFamily="18" charset="0"/>
              </a:rPr>
              <a:t>The vascular bundles are arranged in a ring which lies opposite to the ridges in position and alternate with the </a:t>
            </a:r>
            <a:r>
              <a:rPr lang="en-US" sz="2100" dirty="0" err="1" smtClean="0">
                <a:latin typeface="Times New Roman" pitchFamily="18" charset="0"/>
                <a:cs typeface="Times New Roman" pitchFamily="18" charset="0"/>
              </a:rPr>
              <a:t>vallecular</a:t>
            </a:r>
            <a:r>
              <a:rPr lang="en-US" sz="2100" dirty="0" smtClean="0">
                <a:latin typeface="Times New Roman" pitchFamily="18" charset="0"/>
                <a:cs typeface="Times New Roman" pitchFamily="18" charset="0"/>
              </a:rPr>
              <a:t> canals of the cortex. Vascular bundles are conjoint, collateral and closed. In the mature vascular bundle, </a:t>
            </a:r>
            <a:r>
              <a:rPr lang="en-US" sz="2100" dirty="0" err="1" smtClean="0">
                <a:latin typeface="Times New Roman" pitchFamily="18" charset="0"/>
                <a:cs typeface="Times New Roman" pitchFamily="18" charset="0"/>
              </a:rPr>
              <a:t>protoxylum</a:t>
            </a:r>
            <a:r>
              <a:rPr lang="en-US" sz="2100" dirty="0" smtClean="0">
                <a:latin typeface="Times New Roman" pitchFamily="18" charset="0"/>
                <a:cs typeface="Times New Roman" pitchFamily="18" charset="0"/>
              </a:rPr>
              <a:t> is </a:t>
            </a:r>
            <a:r>
              <a:rPr lang="en-US" sz="2100" dirty="0" err="1" smtClean="0">
                <a:latin typeface="Times New Roman" pitchFamily="18" charset="0"/>
                <a:cs typeface="Times New Roman" pitchFamily="18" charset="0"/>
              </a:rPr>
              <a:t>disorganised</a:t>
            </a:r>
            <a:r>
              <a:rPr lang="en-US" sz="2100" dirty="0" smtClean="0">
                <a:latin typeface="Times New Roman" pitchFamily="18" charset="0"/>
                <a:cs typeface="Times New Roman" pitchFamily="18" charset="0"/>
              </a:rPr>
              <a:t> to form a </a:t>
            </a:r>
            <a:r>
              <a:rPr lang="en-US" sz="2100" dirty="0" err="1" smtClean="0">
                <a:latin typeface="Times New Roman" pitchFamily="18" charset="0"/>
                <a:cs typeface="Times New Roman" pitchFamily="18" charset="0"/>
              </a:rPr>
              <a:t>carinal</a:t>
            </a:r>
            <a:r>
              <a:rPr lang="en-US" sz="2100" dirty="0" smtClean="0">
                <a:latin typeface="Times New Roman" pitchFamily="18" charset="0"/>
                <a:cs typeface="Times New Roman" pitchFamily="18" charset="0"/>
              </a:rPr>
              <a:t> cavity which lies opposite to the ridges. </a:t>
            </a:r>
          </a:p>
          <a:p>
            <a:pPr algn="just"/>
            <a:r>
              <a:rPr lang="en-US" sz="2100" dirty="0" smtClean="0">
                <a:latin typeface="Times New Roman" pitchFamily="18" charset="0"/>
                <a:cs typeface="Times New Roman" pitchFamily="18" charset="0"/>
              </a:rPr>
              <a:t>The </a:t>
            </a:r>
            <a:r>
              <a:rPr lang="en-US" sz="2100" dirty="0" err="1" smtClean="0">
                <a:latin typeface="Times New Roman" pitchFamily="18" charset="0"/>
                <a:cs typeface="Times New Roman" pitchFamily="18" charset="0"/>
              </a:rPr>
              <a:t>metaxylem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tracheids</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scalariform</a:t>
            </a:r>
            <a:r>
              <a:rPr lang="en-US" sz="2100" dirty="0" smtClean="0">
                <a:latin typeface="Times New Roman" pitchFamily="18" charset="0"/>
                <a:cs typeface="Times New Roman" pitchFamily="18" charset="0"/>
              </a:rPr>
              <a:t> or reticulate) are present on both sides of the phloem. In some species vessels with reticulate perforations are reported. The central part of the </a:t>
            </a:r>
            <a:r>
              <a:rPr lang="en-US" sz="2100" dirty="0" err="1" smtClean="0">
                <a:latin typeface="Times New Roman" pitchFamily="18" charset="0"/>
                <a:cs typeface="Times New Roman" pitchFamily="18" charset="0"/>
              </a:rPr>
              <a:t>internode</a:t>
            </a:r>
            <a:r>
              <a:rPr lang="en-US" sz="2100" dirty="0" smtClean="0">
                <a:latin typeface="Times New Roman" pitchFamily="18" charset="0"/>
                <a:cs typeface="Times New Roman" pitchFamily="18" charset="0"/>
              </a:rPr>
              <a:t> of aerial shoot is occupied by a large pith cavity which is formed due to rapid elongation of the </a:t>
            </a:r>
            <a:r>
              <a:rPr lang="en-US" sz="2100" dirty="0" err="1" smtClean="0">
                <a:latin typeface="Times New Roman" pitchFamily="18" charset="0"/>
                <a:cs typeface="Times New Roman" pitchFamily="18" charset="0"/>
              </a:rPr>
              <a:t>internodal</a:t>
            </a:r>
            <a:r>
              <a:rPr lang="en-US" sz="2100" dirty="0" smtClean="0">
                <a:latin typeface="Times New Roman" pitchFamily="18" charset="0"/>
                <a:cs typeface="Times New Roman" pitchFamily="18" charset="0"/>
              </a:rPr>
              <a:t> region. </a:t>
            </a:r>
          </a:p>
          <a:p>
            <a:pPr algn="just"/>
            <a:r>
              <a:rPr lang="en-US" sz="2100" dirty="0" smtClean="0">
                <a:latin typeface="Times New Roman" pitchFamily="18" charset="0"/>
                <a:cs typeface="Times New Roman" pitchFamily="18" charset="0"/>
              </a:rPr>
              <a:t>The vascular bundles remain </a:t>
            </a:r>
            <a:r>
              <a:rPr lang="en-US" sz="2100" dirty="0" err="1" smtClean="0">
                <a:latin typeface="Times New Roman" pitchFamily="18" charset="0"/>
                <a:cs typeface="Times New Roman" pitchFamily="18" charset="0"/>
              </a:rPr>
              <a:t>unbranched</a:t>
            </a:r>
            <a:r>
              <a:rPr lang="en-US" sz="2100" dirty="0" smtClean="0">
                <a:latin typeface="Times New Roman" pitchFamily="18" charset="0"/>
                <a:cs typeface="Times New Roman" pitchFamily="18" charset="0"/>
              </a:rPr>
              <a:t> until they reach the level of node. At the nodal region, each vascular </a:t>
            </a:r>
            <a:r>
              <a:rPr lang="en-US" sz="2100" dirty="0" err="1" smtClean="0">
                <a:latin typeface="Times New Roman" pitchFamily="18" charset="0"/>
                <a:cs typeface="Times New Roman" pitchFamily="18" charset="0"/>
              </a:rPr>
              <a:t>bandle</a:t>
            </a:r>
            <a:r>
              <a:rPr lang="en-US" sz="2100" dirty="0" smtClean="0">
                <a:latin typeface="Times New Roman" pitchFamily="18" charset="0"/>
                <a:cs typeface="Times New Roman" pitchFamily="18" charset="0"/>
              </a:rPr>
              <a:t> trifurcates (divided into three parts). </a:t>
            </a:r>
          </a:p>
          <a:p>
            <a:pPr algn="just"/>
            <a:r>
              <a:rPr lang="en-US" sz="2100" dirty="0" smtClean="0">
                <a:latin typeface="Times New Roman" pitchFamily="18" charset="0"/>
                <a:cs typeface="Times New Roman" pitchFamily="18" charset="0"/>
              </a:rPr>
              <a:t>The middle branch of the trifurcation enters the leaf. Each lateral branch of the trifurcate bundle joins a lateral strand of an adja­cent trifurcate bundle to form a </a:t>
            </a:r>
            <a:r>
              <a:rPr lang="en-US" sz="2100" dirty="0" err="1" smtClean="0">
                <a:latin typeface="Times New Roman" pitchFamily="18" charset="0"/>
                <a:cs typeface="Times New Roman" pitchFamily="18" charset="0"/>
              </a:rPr>
              <a:t>vascuiar</a:t>
            </a:r>
            <a:r>
              <a:rPr lang="en-US" sz="2100" dirty="0" smtClean="0">
                <a:latin typeface="Times New Roman" pitchFamily="18" charset="0"/>
                <a:cs typeface="Times New Roman" pitchFamily="18" charset="0"/>
              </a:rPr>
              <a:t> bundle of </a:t>
            </a:r>
            <a:r>
              <a:rPr lang="en-US" sz="2100" dirty="0" err="1" smtClean="0">
                <a:latin typeface="Times New Roman" pitchFamily="18" charset="0"/>
                <a:cs typeface="Times New Roman" pitchFamily="18" charset="0"/>
              </a:rPr>
              <a:t>internode</a:t>
            </a:r>
            <a:r>
              <a:rPr lang="en-US" sz="2100" dirty="0" smtClean="0">
                <a:latin typeface="Times New Roman" pitchFamily="18" charset="0"/>
                <a:cs typeface="Times New Roman" pitchFamily="18" charset="0"/>
              </a:rPr>
              <a:t>. Thus the vascular bun­dles of </a:t>
            </a:r>
            <a:r>
              <a:rPr lang="en-US" sz="2100" dirty="0" err="1" smtClean="0">
                <a:latin typeface="Times New Roman" pitchFamily="18" charset="0"/>
                <a:cs typeface="Times New Roman" pitchFamily="18" charset="0"/>
              </a:rPr>
              <a:t>internode</a:t>
            </a:r>
            <a:r>
              <a:rPr lang="en-US" sz="2100" dirty="0" smtClean="0">
                <a:latin typeface="Times New Roman" pitchFamily="18" charset="0"/>
                <a:cs typeface="Times New Roman" pitchFamily="18" charset="0"/>
              </a:rPr>
              <a:t> alternate with those of inter­nodes above and below. </a:t>
            </a:r>
            <a:endParaRPr lang="en-US" sz="2100" dirty="0">
              <a:latin typeface="Times New Roman" pitchFamily="18" charset="0"/>
              <a:cs typeface="Times New Roman" pitchFamily="18" charset="0"/>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7924800" cy="1323439"/>
          </a:xfrm>
          <a:prstGeom prst="rect">
            <a:avLst/>
          </a:prstGeom>
        </p:spPr>
        <p:txBody>
          <a:bodyPr wrap="square">
            <a:spAutoFit/>
          </a:bodyPr>
          <a:lstStyle/>
          <a:p>
            <a:pPr algn="just"/>
            <a:r>
              <a:rPr lang="en-US" sz="2000" dirty="0" smtClean="0">
                <a:latin typeface="Times New Roman" pitchFamily="18" charset="0"/>
                <a:cs typeface="Times New Roman" pitchFamily="18" charset="0"/>
              </a:rPr>
              <a:t>In the nodal region, the xylem is extensively developed as a conspicuous circular ring. There are no </a:t>
            </a:r>
            <a:r>
              <a:rPr lang="en-US" sz="2000" dirty="0" err="1" smtClean="0">
                <a:latin typeface="Times New Roman" pitchFamily="18" charset="0"/>
                <a:cs typeface="Times New Roman" pitchFamily="18" charset="0"/>
              </a:rPr>
              <a:t>vallecular</a:t>
            </a:r>
            <a:r>
              <a:rPr lang="en-US" sz="2000" dirty="0" smtClean="0">
                <a:latin typeface="Times New Roman" pitchFamily="18" charset="0"/>
                <a:cs typeface="Times New Roman" pitchFamily="18" charset="0"/>
              </a:rPr>
              <a:t> or </a:t>
            </a:r>
            <a:r>
              <a:rPr lang="en-US" sz="2000" dirty="0" err="1" smtClean="0">
                <a:latin typeface="Times New Roman" pitchFamily="18" charset="0"/>
                <a:cs typeface="Times New Roman" pitchFamily="18" charset="0"/>
              </a:rPr>
              <a:t>carinal</a:t>
            </a:r>
            <a:r>
              <a:rPr lang="en-US" sz="2000" dirty="0" smtClean="0">
                <a:latin typeface="Times New Roman" pitchFamily="18" charset="0"/>
                <a:cs typeface="Times New Roman" pitchFamily="18" charset="0"/>
              </a:rPr>
              <a:t> canals at this level. In addition, a plate of pith tissue occurs at the node which separates one </a:t>
            </a:r>
            <a:r>
              <a:rPr lang="en-US" sz="2000" dirty="0" err="1" smtClean="0">
                <a:latin typeface="Times New Roman" pitchFamily="18" charset="0"/>
                <a:cs typeface="Times New Roman" pitchFamily="18" charset="0"/>
              </a:rPr>
              <a:t>internode</a:t>
            </a:r>
            <a:r>
              <a:rPr lang="en-US" sz="2000" dirty="0" smtClean="0">
                <a:latin typeface="Times New Roman" pitchFamily="18" charset="0"/>
                <a:cs typeface="Times New Roman" pitchFamily="18" charset="0"/>
              </a:rPr>
              <a:t> from another.</a:t>
            </a:r>
            <a:endParaRPr lang="en-US" sz="2000" dirty="0">
              <a:latin typeface="Times New Roman" pitchFamily="18" charset="0"/>
              <a:cs typeface="Times New Roman" pitchFamily="18" charset="0"/>
            </a:endParaRPr>
          </a:p>
        </p:txBody>
      </p:sp>
      <p:pic>
        <p:nvPicPr>
          <p:cNvPr id="187394" name="Picture 2" descr="http://cdn.biologydiscussion.com/wp-content/uploads/2016/08/clip_image006-63.jpg"/>
          <p:cNvPicPr>
            <a:picLocks noChangeAspect="1" noChangeArrowheads="1"/>
          </p:cNvPicPr>
          <p:nvPr/>
        </p:nvPicPr>
        <p:blipFill>
          <a:blip r:embed="rId2"/>
          <a:srcRect/>
          <a:stretch>
            <a:fillRect/>
          </a:stretch>
        </p:blipFill>
        <p:spPr bwMode="auto">
          <a:xfrm>
            <a:off x="3581400" y="1219200"/>
            <a:ext cx="4343400" cy="3886200"/>
          </a:xfrm>
          <a:prstGeom prst="rect">
            <a:avLst/>
          </a:prstGeom>
          <a:noFill/>
        </p:spPr>
      </p:pic>
      <p:sp>
        <p:nvSpPr>
          <p:cNvPr id="4" name="Rectangle 3"/>
          <p:cNvSpPr/>
          <p:nvPr/>
        </p:nvSpPr>
        <p:spPr>
          <a:xfrm>
            <a:off x="1143000" y="5562600"/>
            <a:ext cx="7772400" cy="646331"/>
          </a:xfrm>
          <a:prstGeom prst="rect">
            <a:avLst/>
          </a:prstGeom>
        </p:spPr>
        <p:txBody>
          <a:bodyPr wrap="square">
            <a:spAutoFit/>
          </a:bodyPr>
          <a:lstStyle/>
          <a:p>
            <a:r>
              <a:rPr lang="en-US" dirty="0" smtClean="0"/>
              <a:t>The internal structures of the shoot of Equisetum is peculiar because it shows </a:t>
            </a:r>
            <a:r>
              <a:rPr lang="en-US" dirty="0" err="1" smtClean="0"/>
              <a:t>xerophytic</a:t>
            </a:r>
            <a:r>
              <a:rPr lang="en-US" dirty="0" smtClean="0"/>
              <a:t> as well as </a:t>
            </a:r>
            <a:r>
              <a:rPr lang="en-US" dirty="0" err="1" smtClean="0"/>
              <a:t>hydrophytic</a:t>
            </a:r>
            <a:r>
              <a:rPr lang="en-US" dirty="0" smtClean="0"/>
              <a:t> features. </a:t>
            </a:r>
            <a:endParaRPr lang="en-US"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219200"/>
            <a:ext cx="6019800" cy="3477875"/>
          </a:xfrm>
          <a:prstGeom prst="rect">
            <a:avLst/>
          </a:prstGeom>
        </p:spPr>
        <p:txBody>
          <a:bodyPr wrap="square">
            <a:spAutoFit/>
          </a:bodyPr>
          <a:lstStyle/>
          <a:p>
            <a:pPr algn="just"/>
            <a:r>
              <a:rPr lang="en-US" sz="2000" b="1" dirty="0" smtClean="0">
                <a:latin typeface="Times New Roman" pitchFamily="18" charset="0"/>
                <a:cs typeface="Times New Roman" pitchFamily="18" charset="0"/>
              </a:rPr>
              <a:t>The </a:t>
            </a:r>
            <a:r>
              <a:rPr lang="en-US" sz="2000" b="1" dirty="0" err="1" smtClean="0">
                <a:latin typeface="Times New Roman" pitchFamily="18" charset="0"/>
                <a:cs typeface="Times New Roman" pitchFamily="18" charset="0"/>
              </a:rPr>
              <a:t>xerophytic</a:t>
            </a:r>
            <a:r>
              <a:rPr lang="en-US" sz="2000" b="1" dirty="0" smtClean="0">
                <a:latin typeface="Times New Roman" pitchFamily="18" charset="0"/>
                <a:cs typeface="Times New Roman" pitchFamily="18" charset="0"/>
              </a:rPr>
              <a:t> features are: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Ridges and furrows in the stem, </a:t>
            </a:r>
          </a:p>
          <a:p>
            <a:pPr algn="just"/>
            <a:r>
              <a:rPr lang="en-US" sz="2000" dirty="0" smtClean="0">
                <a:latin typeface="Times New Roman" pitchFamily="18" charset="0"/>
                <a:cs typeface="Times New Roman" pitchFamily="18" charset="0"/>
              </a:rPr>
              <a:t>(ii) Deposition of silica in the epidermal cells, </a:t>
            </a:r>
          </a:p>
          <a:p>
            <a:pPr algn="just"/>
            <a:r>
              <a:rPr lang="en-US" sz="2000" dirty="0" smtClean="0">
                <a:latin typeface="Times New Roman" pitchFamily="18" charset="0"/>
                <a:cs typeface="Times New Roman" pitchFamily="18" charset="0"/>
              </a:rPr>
              <a:t>(iii) Sunken stomata, </a:t>
            </a:r>
          </a:p>
          <a:p>
            <a:pPr algn="just"/>
            <a:r>
              <a:rPr lang="en-US" sz="2000" dirty="0" smtClean="0">
                <a:latin typeface="Times New Roman" pitchFamily="18" charset="0"/>
                <a:cs typeface="Times New Roman" pitchFamily="18" charset="0"/>
              </a:rPr>
              <a:t>(iv) </a:t>
            </a:r>
            <a:r>
              <a:rPr lang="en-US" sz="2000" dirty="0" err="1" smtClean="0">
                <a:latin typeface="Times New Roman" pitchFamily="18" charset="0"/>
                <a:cs typeface="Times New Roman" pitchFamily="18" charset="0"/>
              </a:rPr>
              <a:t>sclerenchymatous</a:t>
            </a:r>
            <a:r>
              <a:rPr lang="en-US" sz="2000" dirty="0" smtClean="0">
                <a:latin typeface="Times New Roman" pitchFamily="18" charset="0"/>
                <a:cs typeface="Times New Roman" pitchFamily="18" charset="0"/>
              </a:rPr>
              <a:t> hypodermis, </a:t>
            </a:r>
          </a:p>
          <a:p>
            <a:pPr algn="just"/>
            <a:r>
              <a:rPr lang="en-US" sz="2000" dirty="0" smtClean="0">
                <a:latin typeface="Times New Roman" pitchFamily="18" charset="0"/>
                <a:cs typeface="Times New Roman" pitchFamily="18" charset="0"/>
              </a:rPr>
              <a:t>(v) Reduced and scaly leaves, and </a:t>
            </a:r>
          </a:p>
          <a:p>
            <a:pPr algn="just"/>
            <a:r>
              <a:rPr lang="en-US" sz="2000" dirty="0" smtClean="0">
                <a:latin typeface="Times New Roman" pitchFamily="18" charset="0"/>
                <a:cs typeface="Times New Roman" pitchFamily="18" charset="0"/>
              </a:rPr>
              <a:t>(vi) photosynthetic tissue in the stem. </a:t>
            </a:r>
          </a:p>
          <a:p>
            <a:pPr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hydrophytic</a:t>
            </a:r>
            <a:r>
              <a:rPr lang="en-US" sz="2000" dirty="0" smtClean="0">
                <a:latin typeface="Times New Roman" pitchFamily="18" charset="0"/>
                <a:cs typeface="Times New Roman" pitchFamily="18" charset="0"/>
              </a:rPr>
              <a:t> characteristics on the other hand are (</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we 11-developed aerating system like </a:t>
            </a:r>
            <a:r>
              <a:rPr lang="en-US" sz="2000" dirty="0" err="1" smtClean="0">
                <a:latin typeface="Times New Roman" pitchFamily="18" charset="0"/>
                <a:cs typeface="Times New Roman" pitchFamily="18" charset="0"/>
              </a:rPr>
              <a:t>carinal</a:t>
            </a:r>
            <a:r>
              <a:rPr lang="en-US" sz="2000" dirty="0" smtClean="0">
                <a:latin typeface="Times New Roman" pitchFamily="18" charset="0"/>
                <a:cs typeface="Times New Roman" pitchFamily="18" charset="0"/>
              </a:rPr>
              <a:t> canal, </a:t>
            </a:r>
            <a:r>
              <a:rPr lang="en-US" sz="2000" dirty="0" err="1" smtClean="0">
                <a:latin typeface="Times New Roman" pitchFamily="18" charset="0"/>
                <a:cs typeface="Times New Roman" pitchFamily="18" charset="0"/>
              </a:rPr>
              <a:t>vallecular</a:t>
            </a:r>
            <a:r>
              <a:rPr lang="en-US" sz="2000" dirty="0" smtClean="0">
                <a:latin typeface="Times New Roman" pitchFamily="18" charset="0"/>
                <a:cs typeface="Times New Roman" pitchFamily="18" charset="0"/>
              </a:rPr>
              <a:t> canal and central pith cavity, and (ii) reduced vascular elements. </a:t>
            </a:r>
            <a:endParaRPr lang="en-US" sz="2000" dirty="0">
              <a:latin typeface="Times New Roman" pitchFamily="18" charset="0"/>
              <a:cs typeface="Times New Roman" pitchFamily="18" charset="0"/>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889844"/>
            <a:ext cx="7848600" cy="4893647"/>
          </a:xfrm>
          <a:prstGeom prst="rect">
            <a:avLst/>
          </a:prstGeom>
        </p:spPr>
        <p:txBody>
          <a:bodyPr wrap="square">
            <a:spAutoFit/>
          </a:bodyPr>
          <a:lstStyle/>
          <a:p>
            <a:pPr algn="just"/>
            <a:r>
              <a:rPr lang="en-US" sz="2400" b="1" dirty="0" smtClean="0">
                <a:latin typeface="Times New Roman" pitchFamily="18" charset="0"/>
                <a:cs typeface="Times New Roman" pitchFamily="18" charset="0"/>
              </a:rPr>
              <a:t>Root: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primary root is ephemeral. The slender adventitious roots arise endogenously at the nodes of the stems. In T.S., the root shows epidermis, cortex and stele from periphery to the centre. The epidermis consists of elongated cells, with or without root hairs. </a:t>
            </a:r>
          </a:p>
          <a:p>
            <a:pPr algn="just"/>
            <a:r>
              <a:rPr lang="en-US" sz="2400" dirty="0" smtClean="0">
                <a:latin typeface="Times New Roman" pitchFamily="18" charset="0"/>
                <a:cs typeface="Times New Roman" pitchFamily="18" charset="0"/>
              </a:rPr>
              <a:t>The cortex is extensive; cells of the outer cortex often have thick walls (</a:t>
            </a:r>
            <a:r>
              <a:rPr lang="en-US" sz="2400" dirty="0" err="1" smtClean="0">
                <a:latin typeface="Times New Roman" pitchFamily="18" charset="0"/>
                <a:cs typeface="Times New Roman" pitchFamily="18" charset="0"/>
              </a:rPr>
              <a:t>sclerenchymatous</a:t>
            </a:r>
            <a:r>
              <a:rPr lang="en-US" sz="2400" dirty="0" smtClean="0">
                <a:latin typeface="Times New Roman" pitchFamily="18" charset="0"/>
                <a:cs typeface="Times New Roman" pitchFamily="18" charset="0"/>
              </a:rPr>
              <a:t>) and those of the inner cortex are thinner </a:t>
            </a:r>
            <a:r>
              <a:rPr lang="en-US" sz="2400" dirty="0" err="1" smtClean="0">
                <a:latin typeface="Times New Roman" pitchFamily="18" charset="0"/>
                <a:cs typeface="Times New Roman" pitchFamily="18" charset="0"/>
              </a:rPr>
              <a:t>parenchymatous</a:t>
            </a:r>
            <a:r>
              <a:rPr lang="en-US" sz="2400" dirty="0" smtClean="0">
                <a:latin typeface="Times New Roman" pitchFamily="18" charset="0"/>
                <a:cs typeface="Times New Roman" pitchFamily="18" charset="0"/>
              </a:rPr>
              <a:t>. The stele is </a:t>
            </a:r>
            <a:r>
              <a:rPr lang="en-US" sz="2400" dirty="0" err="1" smtClean="0">
                <a:latin typeface="Times New Roman" pitchFamily="18" charset="0"/>
                <a:cs typeface="Times New Roman" pitchFamily="18" charset="0"/>
              </a:rPr>
              <a:t>protostelic</a:t>
            </a:r>
            <a:r>
              <a:rPr lang="en-US" sz="2400" dirty="0" smtClean="0">
                <a:latin typeface="Times New Roman" pitchFamily="18" charset="0"/>
                <a:cs typeface="Times New Roman" pitchFamily="18" charset="0"/>
              </a:rPr>
              <a:t> where the xylem is </a:t>
            </a:r>
            <a:r>
              <a:rPr lang="en-US" sz="2400" dirty="0" err="1" smtClean="0">
                <a:latin typeface="Times New Roman" pitchFamily="18" charset="0"/>
                <a:cs typeface="Times New Roman" pitchFamily="18" charset="0"/>
              </a:rPr>
              <a:t>triarch</a:t>
            </a:r>
            <a:r>
              <a:rPr lang="en-US" sz="2400" dirty="0" smtClean="0">
                <a:latin typeface="Times New Roman" pitchFamily="18" charset="0"/>
                <a:cs typeface="Times New Roman" pitchFamily="18" charset="0"/>
              </a:rPr>
              <a:t> or tetrarch, or, in smaller roots, may be </a:t>
            </a:r>
            <a:r>
              <a:rPr lang="en-US" sz="2400" dirty="0" err="1" smtClean="0">
                <a:latin typeface="Times New Roman" pitchFamily="18" charset="0"/>
                <a:cs typeface="Times New Roman" pitchFamily="18" charset="0"/>
              </a:rPr>
              <a:t>diarch</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A large </a:t>
            </a:r>
            <a:r>
              <a:rPr lang="en-US" sz="2400" dirty="0" err="1" smtClean="0">
                <a:latin typeface="Times New Roman" pitchFamily="18" charset="0"/>
                <a:cs typeface="Times New Roman" pitchFamily="18" charset="0"/>
              </a:rPr>
              <a:t>metaxylem</a:t>
            </a:r>
            <a:r>
              <a:rPr lang="en-US" sz="2400" dirty="0" smtClean="0">
                <a:latin typeface="Times New Roman" pitchFamily="18" charset="0"/>
                <a:cs typeface="Times New Roman" pitchFamily="18" charset="0"/>
              </a:rPr>
              <a:t> element is present in the centre of the stele and the </a:t>
            </a:r>
            <a:r>
              <a:rPr lang="en-US" sz="2400" dirty="0" err="1" smtClean="0">
                <a:latin typeface="Times New Roman" pitchFamily="18" charset="0"/>
                <a:cs typeface="Times New Roman" pitchFamily="18" charset="0"/>
              </a:rPr>
              <a:t>protoxylem</a:t>
            </a:r>
            <a:r>
              <a:rPr lang="en-US" sz="2400" dirty="0" smtClean="0">
                <a:latin typeface="Times New Roman" pitchFamily="18" charset="0"/>
                <a:cs typeface="Times New Roman" pitchFamily="18" charset="0"/>
              </a:rPr>
              <a:t> strands lie around it. The space between the </a:t>
            </a:r>
            <a:r>
              <a:rPr lang="en-US" sz="2400" dirty="0" err="1" smtClean="0">
                <a:latin typeface="Times New Roman" pitchFamily="18" charset="0"/>
                <a:cs typeface="Times New Roman" pitchFamily="18" charset="0"/>
              </a:rPr>
              <a:t>proto­xylem</a:t>
            </a:r>
            <a:r>
              <a:rPr lang="en-US" sz="2400" dirty="0" smtClean="0">
                <a:latin typeface="Times New Roman" pitchFamily="18" charset="0"/>
                <a:cs typeface="Times New Roman" pitchFamily="18" charset="0"/>
              </a:rPr>
              <a:t> groups is filled with phloem. There is no pith. </a:t>
            </a:r>
            <a:endParaRPr lang="en-US"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534400" cy="3970318"/>
          </a:xfrm>
          <a:prstGeom prst="rect">
            <a:avLst/>
          </a:prstGeom>
        </p:spPr>
        <p:txBody>
          <a:bodyPr wrap="square">
            <a:spAutoFit/>
          </a:bodyPr>
          <a:lstStyle/>
          <a:p>
            <a:r>
              <a:rPr lang="en-US" dirty="0" smtClean="0"/>
              <a:t>Sexual reproductive structures are borne on special Stalked structures called gametophores or </a:t>
            </a:r>
            <a:r>
              <a:rPr lang="en-US" dirty="0" err="1" smtClean="0"/>
              <a:t>gamatangiophores</a:t>
            </a:r>
            <a:r>
              <a:rPr lang="en-US" dirty="0" smtClean="0"/>
              <a:t>. The gametophores bearing archegonia are called </a:t>
            </a:r>
            <a:r>
              <a:rPr lang="en-US" dirty="0" err="1" smtClean="0"/>
              <a:t>archegoniophores</a:t>
            </a:r>
            <a:r>
              <a:rPr lang="en-US" dirty="0" smtClean="0"/>
              <a:t> and that bearing antheridia are called </a:t>
            </a:r>
            <a:r>
              <a:rPr lang="en-US" dirty="0" err="1" smtClean="0"/>
              <a:t>antheridiophores</a:t>
            </a:r>
            <a:endParaRPr lang="en-US" dirty="0" smtClean="0"/>
          </a:p>
          <a:p>
            <a:endParaRPr lang="en-US" dirty="0" smtClean="0"/>
          </a:p>
          <a:p>
            <a:r>
              <a:rPr lang="en-US" b="1" dirty="0" smtClean="0">
                <a:solidFill>
                  <a:srgbClr val="FF0000"/>
                </a:solidFill>
              </a:rPr>
              <a:t>Ventral surface:</a:t>
            </a:r>
            <a:r>
              <a:rPr lang="en-US" dirty="0" smtClean="0">
                <a:solidFill>
                  <a:srgbClr val="FF0000"/>
                </a:solidFill>
              </a:rPr>
              <a:t> </a:t>
            </a:r>
          </a:p>
          <a:p>
            <a:r>
              <a:rPr lang="en-US" b="1" dirty="0" smtClean="0"/>
              <a:t>The ventral surface of the </a:t>
            </a:r>
            <a:r>
              <a:rPr lang="en-US" b="1" dirty="0" err="1" smtClean="0"/>
              <a:t>thallus</a:t>
            </a:r>
            <a:r>
              <a:rPr lang="en-US" b="1" dirty="0" smtClean="0"/>
              <a:t> bears scales and rhizoids along the midrib. Scales are violet </a:t>
            </a:r>
            <a:r>
              <a:rPr lang="en-US" b="1" dirty="0" err="1" smtClean="0"/>
              <a:t>coloured</a:t>
            </a:r>
            <a:r>
              <a:rPr lang="en-US" b="1" dirty="0" smtClean="0"/>
              <a:t>, </a:t>
            </a:r>
            <a:r>
              <a:rPr lang="en-US" b="1" dirty="0" err="1" smtClean="0"/>
              <a:t>multicellular</a:t>
            </a:r>
            <a:r>
              <a:rPr lang="en-US" b="1" dirty="0" smtClean="0"/>
              <a:t>, one cell thick and arranged in 2-4 rows (Fig. 1 C). Scales are of two types: </a:t>
            </a:r>
            <a:endParaRPr lang="en-US" dirty="0" smtClean="0"/>
          </a:p>
          <a:p>
            <a:r>
              <a:rPr lang="en-US" dirty="0" smtClean="0"/>
              <a:t>(</a:t>
            </a:r>
            <a:r>
              <a:rPr lang="en-US" dirty="0" err="1" smtClean="0"/>
              <a:t>i</a:t>
            </a:r>
            <a:r>
              <a:rPr lang="en-US" dirty="0" smtClean="0"/>
              <a:t>) Simple or </a:t>
            </a:r>
            <a:r>
              <a:rPr lang="en-US" dirty="0" err="1" smtClean="0"/>
              <a:t>ligulate</a:t>
            </a:r>
            <a:endParaRPr lang="en-US" dirty="0" smtClean="0"/>
          </a:p>
          <a:p>
            <a:r>
              <a:rPr lang="en-US" dirty="0" smtClean="0"/>
              <a:t>(ii) </a:t>
            </a:r>
            <a:r>
              <a:rPr lang="en-US" dirty="0" err="1" smtClean="0"/>
              <a:t>Appendiculate</a:t>
            </a:r>
            <a:r>
              <a:rPr lang="en-US" dirty="0" smtClean="0"/>
              <a:t>. </a:t>
            </a:r>
          </a:p>
          <a:p>
            <a:r>
              <a:rPr lang="en-US" dirty="0" err="1" smtClean="0"/>
              <a:t>Appendiculate</a:t>
            </a:r>
            <a:r>
              <a:rPr lang="en-US" dirty="0" smtClean="0"/>
              <a:t> (Fig- 1 C, D) scales form the inner row of the scales close with midrib. </a:t>
            </a:r>
            <a:r>
              <a:rPr lang="en-US" dirty="0" err="1" smtClean="0"/>
              <a:t>Ligulate</a:t>
            </a:r>
            <a:r>
              <a:rPr lang="en-US" dirty="0" smtClean="0"/>
              <a:t> scales form the outer or marginal row and are smaller than the </a:t>
            </a:r>
            <a:r>
              <a:rPr lang="en-US" dirty="0" err="1" smtClean="0"/>
              <a:t>appendiculate</a:t>
            </a:r>
            <a:r>
              <a:rPr lang="en-US" dirty="0" smtClean="0"/>
              <a:t> scales</a:t>
            </a:r>
          </a:p>
          <a:p>
            <a:endParaRPr lang="en-US" dirty="0"/>
          </a:p>
        </p:txBody>
      </p:sp>
      <p:sp>
        <p:nvSpPr>
          <p:cNvPr id="5" name="Rectangle 4"/>
          <p:cNvSpPr/>
          <p:nvPr/>
        </p:nvSpPr>
        <p:spPr>
          <a:xfrm>
            <a:off x="381000" y="4038600"/>
            <a:ext cx="8305800" cy="2585323"/>
          </a:xfrm>
          <a:prstGeom prst="rect">
            <a:avLst/>
          </a:prstGeom>
        </p:spPr>
        <p:txBody>
          <a:bodyPr wrap="square">
            <a:spAutoFit/>
          </a:bodyPr>
          <a:lstStyle/>
          <a:p>
            <a:r>
              <a:rPr lang="en-US" b="1" dirty="0" smtClean="0">
                <a:solidFill>
                  <a:srgbClr val="FF0000"/>
                </a:solidFill>
              </a:rPr>
              <a:t>Rhizoids are unicellular, branched and develop as prolongation of the lower epidermal cells. They are of two types:</a:t>
            </a:r>
            <a:r>
              <a:rPr lang="en-US" dirty="0" smtClean="0">
                <a:solidFill>
                  <a:srgbClr val="FF0000"/>
                </a:solidFill>
              </a:rPr>
              <a:t> </a:t>
            </a:r>
          </a:p>
          <a:p>
            <a:r>
              <a:rPr lang="en-US" dirty="0" smtClean="0"/>
              <a:t>(</a:t>
            </a:r>
            <a:r>
              <a:rPr lang="en-US" dirty="0" err="1" smtClean="0"/>
              <a:t>i</a:t>
            </a:r>
            <a:r>
              <a:rPr lang="en-US" dirty="0" smtClean="0"/>
              <a:t>) Smooth-walled rhizoids, </a:t>
            </a:r>
          </a:p>
          <a:p>
            <a:r>
              <a:rPr lang="en-US" dirty="0" smtClean="0"/>
              <a:t>(ii) </a:t>
            </a:r>
            <a:r>
              <a:rPr lang="en-US" dirty="0" err="1" smtClean="0"/>
              <a:t>Tuberculate</a:t>
            </a:r>
            <a:r>
              <a:rPr lang="en-US" dirty="0" smtClean="0"/>
              <a:t> rhizoids. </a:t>
            </a:r>
          </a:p>
          <a:p>
            <a:r>
              <a:rPr lang="en-US" dirty="0" smtClean="0"/>
              <a:t>In smooth-walled rhizoids both the inner and outer wall layers are fully stretched while in tuber-</a:t>
            </a:r>
            <a:r>
              <a:rPr lang="en-US" dirty="0" err="1" smtClean="0"/>
              <a:t>culate</a:t>
            </a:r>
            <a:r>
              <a:rPr lang="en-US" dirty="0" smtClean="0"/>
              <a:t> rhizoids appear like circular dots in surface view (Fig. 1 F). The inner wall layer modifies into peg like in growth which projects into the cell lumen (Fig. 1 H). The main functions of the rhizoids are to anchor the </a:t>
            </a:r>
            <a:r>
              <a:rPr lang="en-US" dirty="0" err="1" smtClean="0"/>
              <a:t>thallus</a:t>
            </a:r>
            <a:r>
              <a:rPr lang="en-US" dirty="0" smtClean="0"/>
              <a:t> on the substratum and to absorb water and mineral nutrients from the soil. </a:t>
            </a:r>
            <a:endParaRPr lang="en-U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685800"/>
            <a:ext cx="6400800" cy="5509200"/>
          </a:xfrm>
          <a:prstGeom prst="rect">
            <a:avLst/>
          </a:prstGeom>
        </p:spPr>
        <p:txBody>
          <a:bodyPr wrap="square">
            <a:spAutoFit/>
          </a:bodyPr>
          <a:lstStyle/>
          <a:p>
            <a:pPr algn="just"/>
            <a:r>
              <a:rPr lang="en-US" sz="2200" b="1" dirty="0" smtClean="0">
                <a:latin typeface="Times New Roman" pitchFamily="18" charset="0"/>
                <a:cs typeface="Times New Roman" pitchFamily="18" charset="0"/>
              </a:rPr>
              <a:t>Leaves: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The leaves of Equisetum are small, simple, scale-like and </a:t>
            </a:r>
            <a:r>
              <a:rPr lang="en-US" sz="2200" dirty="0" err="1" smtClean="0">
                <a:latin typeface="Times New Roman" pitchFamily="18" charset="0"/>
                <a:cs typeface="Times New Roman" pitchFamily="18" charset="0"/>
              </a:rPr>
              <a:t>isophyllous</a:t>
            </a:r>
            <a:r>
              <a:rPr lang="en-US" sz="2200" dirty="0" smtClean="0">
                <a:latin typeface="Times New Roman" pitchFamily="18" charset="0"/>
                <a:cs typeface="Times New Roman" pitchFamily="18" charset="0"/>
              </a:rPr>
              <a:t>; they are attached at each node, united at least for a part of the length and thus form a sheath around the stem. The sheath has free and pointed teeth-like tips. </a:t>
            </a:r>
          </a:p>
          <a:p>
            <a:pPr algn="just"/>
            <a:r>
              <a:rPr lang="en-US" sz="2200" dirty="0" smtClean="0">
                <a:latin typeface="Times New Roman" pitchFamily="18" charset="0"/>
                <a:cs typeface="Times New Roman" pitchFamily="18" charset="0"/>
              </a:rPr>
              <a:t>The number of leaves per node varies according to the species. The species with narrow stems have few leaves (e.g., 2-3 leaves in E. </a:t>
            </a:r>
            <a:r>
              <a:rPr lang="en-US" sz="2200" dirty="0" err="1" smtClean="0">
                <a:latin typeface="Times New Roman" pitchFamily="18" charset="0"/>
                <a:cs typeface="Times New Roman" pitchFamily="18" charset="0"/>
              </a:rPr>
              <a:t>scirpoides</a:t>
            </a:r>
            <a:r>
              <a:rPr lang="en-US" sz="2200" dirty="0" smtClean="0">
                <a:latin typeface="Times New Roman" pitchFamily="18" charset="0"/>
                <a:cs typeface="Times New Roman" pitchFamily="18" charset="0"/>
              </a:rPr>
              <a:t>) and those with thick stem have many leaves (e.g., up to 40 leaves in E. </a:t>
            </a:r>
            <a:r>
              <a:rPr lang="en-US" sz="2200" dirty="0" err="1" smtClean="0">
                <a:latin typeface="Times New Roman" pitchFamily="18" charset="0"/>
                <a:cs typeface="Times New Roman" pitchFamily="18" charset="0"/>
              </a:rPr>
              <a:t>schaffneri</a:t>
            </a:r>
            <a:r>
              <a:rPr lang="en-US" sz="2200" dirty="0" smtClean="0">
                <a:latin typeface="Times New Roman" pitchFamily="18" charset="0"/>
                <a:cs typeface="Times New Roman" pitchFamily="18" charset="0"/>
              </a:rPr>
              <a:t>). </a:t>
            </a:r>
          </a:p>
          <a:p>
            <a:pPr algn="just"/>
            <a:r>
              <a:rPr lang="en-US" sz="2200" dirty="0" smtClean="0">
                <a:latin typeface="Times New Roman" pitchFamily="18" charset="0"/>
                <a:cs typeface="Times New Roman" pitchFamily="18" charset="0"/>
              </a:rPr>
              <a:t>The number of leaves at a node corresponds to the number of ridges on the </a:t>
            </a:r>
            <a:r>
              <a:rPr lang="en-US" sz="2200" dirty="0" err="1" smtClean="0">
                <a:latin typeface="Times New Roman" pitchFamily="18" charset="0"/>
                <a:cs typeface="Times New Roman" pitchFamily="18" charset="0"/>
              </a:rPr>
              <a:t>internode</a:t>
            </a:r>
            <a:r>
              <a:rPr lang="en-US" sz="2200" dirty="0" smtClean="0">
                <a:latin typeface="Times New Roman" pitchFamily="18" charset="0"/>
                <a:cs typeface="Times New Roman" pitchFamily="18" charset="0"/>
              </a:rPr>
              <a:t> below. The leaves do not perform any photosynthetic function and their main function is to provide protection to young buds at the node. </a:t>
            </a:r>
            <a:endParaRPr lang="en-US" sz="2200" dirty="0">
              <a:latin typeface="Times New Roman" pitchFamily="18" charset="0"/>
              <a:cs typeface="Times New Roman" pitchFamily="18" charset="0"/>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0"/>
            <a:ext cx="7467600" cy="6863417"/>
          </a:xfrm>
          <a:prstGeom prst="rect">
            <a:avLst/>
          </a:prstGeom>
        </p:spPr>
        <p:txBody>
          <a:bodyPr wrap="square">
            <a:spAutoFit/>
          </a:bodyPr>
          <a:lstStyle/>
          <a:p>
            <a:pPr algn="just"/>
            <a:r>
              <a:rPr lang="en-US" sz="2000" b="1" dirty="0" smtClean="0">
                <a:latin typeface="Times New Roman" pitchFamily="18" charset="0"/>
                <a:cs typeface="Times New Roman" pitchFamily="18" charset="0"/>
              </a:rPr>
              <a:t>Reproduction by Spores: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Spores are produced within the sporangia. The sporangia are borne on the </a:t>
            </a:r>
            <a:r>
              <a:rPr lang="en-US" sz="2000" dirty="0" err="1" smtClean="0">
                <a:latin typeface="Times New Roman" pitchFamily="18" charset="0"/>
                <a:cs typeface="Times New Roman" pitchFamily="18" charset="0"/>
              </a:rPr>
              <a:t>sporangiophores</a:t>
            </a:r>
            <a:r>
              <a:rPr lang="en-US" sz="2000" dirty="0" smtClean="0">
                <a:latin typeface="Times New Roman" pitchFamily="18" charset="0"/>
                <a:cs typeface="Times New Roman" pitchFamily="18" charset="0"/>
              </a:rPr>
              <a:t> which are aggregated into a compact structure termed strobilus or cone or </a:t>
            </a:r>
            <a:r>
              <a:rPr lang="en-US" sz="2000" dirty="0" err="1" smtClean="0">
                <a:latin typeface="Times New Roman" pitchFamily="18" charset="0"/>
                <a:cs typeface="Times New Roman" pitchFamily="18" charset="0"/>
              </a:rPr>
              <a:t>sporangiferous</a:t>
            </a:r>
            <a:r>
              <a:rPr lang="en-US" sz="2000" dirty="0" smtClean="0">
                <a:latin typeface="Times New Roman" pitchFamily="18" charset="0"/>
                <a:cs typeface="Times New Roman" pitchFamily="18" charset="0"/>
              </a:rPr>
              <a:t> spike. </a:t>
            </a:r>
          </a:p>
          <a:p>
            <a:pPr algn="just"/>
            <a:r>
              <a:rPr lang="en-US" sz="2000" b="1" dirty="0" smtClean="0">
                <a:latin typeface="Times New Roman" pitchFamily="18" charset="0"/>
                <a:cs typeface="Times New Roman" pitchFamily="18" charset="0"/>
              </a:rPr>
              <a:t>Strobilus: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strobilus are terminal in position and generally are borne terminally on the </a:t>
            </a:r>
            <a:r>
              <a:rPr lang="en-US" sz="2000" dirty="0" err="1" smtClean="0">
                <a:latin typeface="Times New Roman" pitchFamily="18" charset="0"/>
                <a:cs typeface="Times New Roman" pitchFamily="18" charset="0"/>
              </a:rPr>
              <a:t>chloro­phyllous</a:t>
            </a:r>
            <a:r>
              <a:rPr lang="en-US" sz="2000" dirty="0" smtClean="0">
                <a:latin typeface="Times New Roman" pitchFamily="18" charset="0"/>
                <a:cs typeface="Times New Roman" pitchFamily="18" charset="0"/>
              </a:rPr>
              <a:t> vegetative shoot. However, they may be borne terminally on a strictly non- </a:t>
            </a:r>
            <a:r>
              <a:rPr lang="en-US" sz="2000" dirty="0" err="1" smtClean="0">
                <a:latin typeface="Times New Roman" pitchFamily="18" charset="0"/>
                <a:cs typeface="Times New Roman" pitchFamily="18" charset="0"/>
              </a:rPr>
              <a:t>chlorophyllous</a:t>
            </a:r>
            <a:r>
              <a:rPr lang="en-US" sz="2000" dirty="0" smtClean="0">
                <a:latin typeface="Times New Roman" pitchFamily="18" charset="0"/>
                <a:cs typeface="Times New Roman" pitchFamily="18" charset="0"/>
              </a:rPr>
              <a:t> axis (e.g., E. </a:t>
            </a:r>
            <a:r>
              <a:rPr lang="en-US" sz="2000" dirty="0" err="1" smtClean="0">
                <a:latin typeface="Times New Roman" pitchFamily="18" charset="0"/>
                <a:cs typeface="Times New Roman" pitchFamily="18" charset="0"/>
              </a:rPr>
              <a:t>arvense</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The stro­bilus is composed of an axis with whorls of </a:t>
            </a:r>
            <a:r>
              <a:rPr lang="en-US" sz="2000" dirty="0" err="1" smtClean="0">
                <a:latin typeface="Times New Roman" pitchFamily="18" charset="0"/>
                <a:cs typeface="Times New Roman" pitchFamily="18" charset="0"/>
              </a:rPr>
              <a:t>spo­rangiophores</a:t>
            </a:r>
            <a:r>
              <a:rPr lang="en-US" sz="2000" dirty="0" smtClean="0">
                <a:latin typeface="Times New Roman" pitchFamily="18" charset="0"/>
                <a:cs typeface="Times New Roman" pitchFamily="18" charset="0"/>
              </a:rPr>
              <a:t>. Each </a:t>
            </a:r>
            <a:r>
              <a:rPr lang="en-US" sz="2000" dirty="0" err="1" smtClean="0">
                <a:latin typeface="Times New Roman" pitchFamily="18" charset="0"/>
                <a:cs typeface="Times New Roman" pitchFamily="18" charset="0"/>
              </a:rPr>
              <a:t>sporangio­phore</a:t>
            </a:r>
            <a:r>
              <a:rPr lang="en-US" sz="2000" dirty="0" smtClean="0">
                <a:latin typeface="Times New Roman" pitchFamily="18" charset="0"/>
                <a:cs typeface="Times New Roman" pitchFamily="18" charset="0"/>
              </a:rPr>
              <a:t> is a stalked structure bearing a hexagonal </a:t>
            </a:r>
            <a:r>
              <a:rPr lang="en-US" sz="2000" dirty="0" err="1" smtClean="0">
                <a:latin typeface="Times New Roman" pitchFamily="18" charset="0"/>
                <a:cs typeface="Times New Roman" pitchFamily="18" charset="0"/>
              </a:rPr>
              <a:t>peltate</a:t>
            </a:r>
            <a:r>
              <a:rPr lang="en-US" sz="2000" dirty="0" smtClean="0">
                <a:latin typeface="Times New Roman" pitchFamily="18" charset="0"/>
                <a:cs typeface="Times New Roman" pitchFamily="18" charset="0"/>
              </a:rPr>
              <a:t> disc at its distal end On the under surface of the </a:t>
            </a:r>
            <a:r>
              <a:rPr lang="en-US" sz="2000" dirty="0" err="1" smtClean="0">
                <a:latin typeface="Times New Roman" pitchFamily="18" charset="0"/>
                <a:cs typeface="Times New Roman" pitchFamily="18" charset="0"/>
              </a:rPr>
              <a:t>sporangiophore</a:t>
            </a:r>
            <a:r>
              <a:rPr lang="en-US" sz="2000" dirty="0" smtClean="0">
                <a:latin typeface="Times New Roman" pitchFamily="18" charset="0"/>
                <a:cs typeface="Times New Roman" pitchFamily="18" charset="0"/>
              </a:rPr>
              <a:t> disc 5-10 elongate, cylindrical hanging sporangia are borne near the periphery in a ring. </a:t>
            </a:r>
          </a:p>
          <a:p>
            <a:pPr algn="just"/>
            <a:r>
              <a:rPr lang="en-US" sz="2000" dirty="0" smtClean="0">
                <a:latin typeface="Times New Roman" pitchFamily="18" charset="0"/>
                <a:cs typeface="Times New Roman" pitchFamily="18" charset="0"/>
              </a:rPr>
              <a:t>The flattened tips of the </a:t>
            </a:r>
            <a:r>
              <a:rPr lang="en-US" sz="2000" dirty="0" err="1" smtClean="0">
                <a:latin typeface="Times New Roman" pitchFamily="18" charset="0"/>
                <a:cs typeface="Times New Roman" pitchFamily="18" charset="0"/>
              </a:rPr>
              <a:t>sporangiophores</a:t>
            </a:r>
            <a:r>
              <a:rPr lang="en-US" sz="2000" dirty="0" smtClean="0">
                <a:latin typeface="Times New Roman" pitchFamily="18" charset="0"/>
                <a:cs typeface="Times New Roman" pitchFamily="18" charset="0"/>
              </a:rPr>
              <a:t> fit closely together which provide protection to the developing spo­rangia. The axis bears a ring-like outgrowth, the so-called annulus immediately below the whorls of </a:t>
            </a:r>
            <a:r>
              <a:rPr lang="en-US" sz="2000" dirty="0" err="1" smtClean="0">
                <a:latin typeface="Times New Roman" pitchFamily="18" charset="0"/>
                <a:cs typeface="Times New Roman" pitchFamily="18" charset="0"/>
              </a:rPr>
              <a:t>sporangiophores</a:t>
            </a:r>
            <a:r>
              <a:rPr lang="en-US" sz="2000" dirty="0" smtClean="0">
                <a:latin typeface="Times New Roman" pitchFamily="18" charset="0"/>
                <a:cs typeface="Times New Roman" pitchFamily="18" charset="0"/>
              </a:rPr>
              <a:t> which provide additional protection during early development. </a:t>
            </a:r>
          </a:p>
          <a:p>
            <a:pPr algn="just"/>
            <a:r>
              <a:rPr lang="en-US" sz="2000" dirty="0" smtClean="0">
                <a:latin typeface="Times New Roman" pitchFamily="18" charset="0"/>
                <a:cs typeface="Times New Roman" pitchFamily="18" charset="0"/>
              </a:rPr>
              <a:t>The annu­lus has been interpreted as a rudimentary leaf sheath by some botanists, whereas others con­sider it to be </a:t>
            </a:r>
            <a:r>
              <a:rPr lang="en-US" sz="2000" dirty="0" err="1" smtClean="0">
                <a:latin typeface="Times New Roman" pitchFamily="18" charset="0"/>
                <a:cs typeface="Times New Roman" pitchFamily="18" charset="0"/>
              </a:rPr>
              <a:t>sporangiophoric</a:t>
            </a:r>
            <a:r>
              <a:rPr lang="en-US" sz="2000" dirty="0" smtClean="0">
                <a:latin typeface="Times New Roman" pitchFamily="18" charset="0"/>
                <a:cs typeface="Times New Roman" pitchFamily="18" charset="0"/>
              </a:rPr>
              <a:t> in nature as occa­sionally it bears small sporangia. </a:t>
            </a:r>
            <a:endParaRPr lang="en-US" sz="2000" dirty="0">
              <a:latin typeface="Times New Roman" pitchFamily="18" charset="0"/>
              <a:cs typeface="Times New Roman" pitchFamily="18" charset="0"/>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6247864"/>
          </a:xfrm>
          <a:prstGeom prst="rect">
            <a:avLst/>
          </a:prstGeom>
        </p:spPr>
        <p:txBody>
          <a:bodyPr wrap="square">
            <a:spAutoFit/>
          </a:bodyPr>
          <a:lstStyle/>
          <a:p>
            <a:pPr algn="just"/>
            <a:r>
              <a:rPr lang="en-US" sz="2000" b="1" dirty="0" smtClean="0">
                <a:latin typeface="Times New Roman" pitchFamily="18" charset="0"/>
                <a:cs typeface="Times New Roman" pitchFamily="18" charset="0"/>
              </a:rPr>
              <a:t>Development of Sporangium: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mode of development of sporangium is eusporangiate, as it is not entirely formed from a single initial. Superficial cells adjacent to the original initial may also take part in the develop­ment of sporangium. </a:t>
            </a:r>
          </a:p>
          <a:p>
            <a:pPr algn="just"/>
            <a:r>
              <a:rPr lang="en-US" sz="2000" dirty="0" smtClean="0">
                <a:latin typeface="Times New Roman" pitchFamily="18" charset="0"/>
                <a:cs typeface="Times New Roman" pitchFamily="18" charset="0"/>
              </a:rPr>
              <a:t>Sporangia are initiated in single superficial cell around the rim of the young </a:t>
            </a:r>
            <a:r>
              <a:rPr lang="en-US" sz="2000" dirty="0" err="1" smtClean="0">
                <a:latin typeface="Times New Roman" pitchFamily="18" charset="0"/>
                <a:cs typeface="Times New Roman" pitchFamily="18" charset="0"/>
              </a:rPr>
              <a:t>sporangiophore</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periclvnal</a:t>
            </a:r>
            <a:r>
              <a:rPr lang="en-US" sz="2000" dirty="0" smtClean="0">
                <a:latin typeface="Times New Roman" pitchFamily="18" charset="0"/>
                <a:cs typeface="Times New Roman" pitchFamily="18" charset="0"/>
              </a:rPr>
              <a:t> division of the sporangium initial forms an inner and an outer cell. The inner cell, by further divisions in various planes, gives rise to </a:t>
            </a:r>
            <a:r>
              <a:rPr lang="en-US" sz="2000" dirty="0" err="1" smtClean="0">
                <a:latin typeface="Times New Roman" pitchFamily="18" charset="0"/>
                <a:cs typeface="Times New Roman" pitchFamily="18" charset="0"/>
              </a:rPr>
              <a:t>sporogenous</a:t>
            </a:r>
            <a:r>
              <a:rPr lang="en-US" sz="2000" dirty="0" smtClean="0">
                <a:latin typeface="Times New Roman" pitchFamily="18" charset="0"/>
                <a:cs typeface="Times New Roman" pitchFamily="18" charset="0"/>
              </a:rPr>
              <a:t> tissue. </a:t>
            </a:r>
          </a:p>
          <a:p>
            <a:pPr algn="just"/>
            <a:r>
              <a:rPr lang="en-US" sz="2000" dirty="0" smtClean="0">
                <a:latin typeface="Times New Roman" pitchFamily="18" charset="0"/>
                <a:cs typeface="Times New Roman" pitchFamily="18" charset="0"/>
              </a:rPr>
              <a:t>The outer cell, by </a:t>
            </a:r>
            <a:r>
              <a:rPr lang="en-US" sz="2000" dirty="0" err="1" smtClean="0">
                <a:latin typeface="Times New Roman" pitchFamily="18" charset="0"/>
                <a:cs typeface="Times New Roman" pitchFamily="18" charset="0"/>
              </a:rPr>
              <a:t>periclinal</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anticlinal</a:t>
            </a:r>
            <a:r>
              <a:rPr lang="en-US" sz="2000" dirty="0" smtClean="0">
                <a:latin typeface="Times New Roman" pitchFamily="18" charset="0"/>
                <a:cs typeface="Times New Roman" pitchFamily="18" charset="0"/>
              </a:rPr>
              <a:t> divi­sions, gives rise to irregular tiers of cells, the inner tiers of which may transform into </a:t>
            </a:r>
            <a:r>
              <a:rPr lang="en-US" sz="2000" dirty="0" err="1" smtClean="0">
                <a:latin typeface="Times New Roman" pitchFamily="18" charset="0"/>
                <a:cs typeface="Times New Roman" pitchFamily="18" charset="0"/>
              </a:rPr>
              <a:t>sporoge­nous</a:t>
            </a:r>
            <a:r>
              <a:rPr lang="en-US" sz="2000" dirty="0" smtClean="0">
                <a:latin typeface="Times New Roman" pitchFamily="18" charset="0"/>
                <a:cs typeface="Times New Roman" pitchFamily="18" charset="0"/>
              </a:rPr>
              <a:t> tissue and the outer tiers become the future sporangial wall cells. </a:t>
            </a:r>
          </a:p>
          <a:p>
            <a:pPr algn="just"/>
            <a:r>
              <a:rPr lang="en-US" sz="2000" dirty="0" smtClean="0">
                <a:latin typeface="Times New Roman" pitchFamily="18" charset="0"/>
                <a:cs typeface="Times New Roman" pitchFamily="18" charset="0"/>
              </a:rPr>
              <a:t>The innermost layer of the sporangial wall differentiates as the </a:t>
            </a:r>
            <a:r>
              <a:rPr lang="en-US" sz="2000" dirty="0" err="1" smtClean="0">
                <a:latin typeface="Times New Roman" pitchFamily="18" charset="0"/>
                <a:cs typeface="Times New Roman" pitchFamily="18" charset="0"/>
              </a:rPr>
              <a:t>tapetum</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sporogenous</a:t>
            </a:r>
            <a:r>
              <a:rPr lang="en-US" sz="2000" dirty="0" smtClean="0">
                <a:latin typeface="Times New Roman" pitchFamily="18" charset="0"/>
                <a:cs typeface="Times New Roman" pitchFamily="18" charset="0"/>
              </a:rPr>
              <a:t> cells separate from each other, round off and eventually transform into spore mother cell. All but the two outermost wall layers </a:t>
            </a:r>
            <a:r>
              <a:rPr lang="en-US" sz="2000" dirty="0" err="1" smtClean="0">
                <a:latin typeface="Times New Roman" pitchFamily="18" charset="0"/>
                <a:cs typeface="Times New Roman" pitchFamily="18" charset="0"/>
              </a:rPr>
              <a:t>disorganise</a:t>
            </a:r>
            <a:r>
              <a:rPr lang="en-US" sz="2000" dirty="0" smtClean="0">
                <a:latin typeface="Times New Roman" pitchFamily="18" charset="0"/>
                <a:cs typeface="Times New Roman" pitchFamily="18" charset="0"/>
              </a:rPr>
              <a:t> to form </a:t>
            </a:r>
            <a:r>
              <a:rPr lang="en-US" sz="2000" dirty="0" err="1" smtClean="0">
                <a:latin typeface="Times New Roman" pitchFamily="18" charset="0"/>
                <a:cs typeface="Times New Roman" pitchFamily="18" charset="0"/>
              </a:rPr>
              <a:t>periplasmodial</a:t>
            </a:r>
            <a:r>
              <a:rPr lang="en-US" sz="2000" dirty="0" smtClean="0">
                <a:latin typeface="Times New Roman" pitchFamily="18" charset="0"/>
                <a:cs typeface="Times New Roman" pitchFamily="18" charset="0"/>
              </a:rPr>
              <a:t> fluid. </a:t>
            </a:r>
          </a:p>
          <a:p>
            <a:pPr algn="just"/>
            <a:r>
              <a:rPr lang="en-US" sz="2000" dirty="0" smtClean="0">
                <a:latin typeface="Times New Roman" pitchFamily="18" charset="0"/>
                <a:cs typeface="Times New Roman" pitchFamily="18" charset="0"/>
              </a:rPr>
              <a:t>However, not all of the </a:t>
            </a:r>
            <a:r>
              <a:rPr lang="en-US" sz="2000" dirty="0" err="1" smtClean="0">
                <a:latin typeface="Times New Roman" pitchFamily="18" charset="0"/>
                <a:cs typeface="Times New Roman" pitchFamily="18" charset="0"/>
              </a:rPr>
              <a:t>sporogenous</a:t>
            </a:r>
            <a:r>
              <a:rPr lang="en-US" sz="2000" dirty="0" smtClean="0">
                <a:latin typeface="Times New Roman" pitchFamily="18" charset="0"/>
                <a:cs typeface="Times New Roman" pitchFamily="18" charset="0"/>
              </a:rPr>
              <a:t> cells func­tion as spore mother cells. Many of them degene­rates to form a multinucleate nourishing sub­stance for the spore mother cells. Each spore mother cell undergoes meiotic division (</a:t>
            </a:r>
            <a:r>
              <a:rPr lang="en-US" sz="2000" dirty="0" err="1" smtClean="0">
                <a:latin typeface="Times New Roman" pitchFamily="18" charset="0"/>
                <a:cs typeface="Times New Roman" pitchFamily="18" charset="0"/>
              </a:rPr>
              <a:t>reductional</a:t>
            </a:r>
            <a:r>
              <a:rPr lang="en-US" sz="2000" dirty="0" smtClean="0">
                <a:latin typeface="Times New Roman" pitchFamily="18" charset="0"/>
                <a:cs typeface="Times New Roman" pitchFamily="18" charset="0"/>
              </a:rPr>
              <a:t> division) and produces spore tetrad. All spores in a sporangium are of same size and shape i.e., </a:t>
            </a:r>
            <a:r>
              <a:rPr lang="en-US" sz="2000" dirty="0" err="1" smtClean="0">
                <a:latin typeface="Times New Roman" pitchFamily="18" charset="0"/>
                <a:cs typeface="Times New Roman" pitchFamily="18" charset="0"/>
              </a:rPr>
              <a:t>homosporous</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52400"/>
            <a:ext cx="8077200" cy="3477875"/>
          </a:xfrm>
          <a:prstGeom prst="rect">
            <a:avLst/>
          </a:prstGeom>
        </p:spPr>
        <p:txBody>
          <a:bodyPr wrap="square">
            <a:spAutoFit/>
          </a:bodyPr>
          <a:lstStyle/>
          <a:p>
            <a:pPr algn="just"/>
            <a:r>
              <a:rPr lang="en-US" sz="2000" b="1" dirty="0" smtClean="0">
                <a:latin typeface="Times New Roman" pitchFamily="18" charset="0"/>
                <a:cs typeface="Times New Roman" pitchFamily="18" charset="0"/>
              </a:rPr>
              <a:t>Structure of Mature Sporangium:</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The mature sporangium is an elongated sac­like structure, attached to the inner side of the </a:t>
            </a:r>
            <a:r>
              <a:rPr lang="en-US" sz="2000" dirty="0" err="1" smtClean="0">
                <a:latin typeface="Times New Roman" pitchFamily="18" charset="0"/>
                <a:cs typeface="Times New Roman" pitchFamily="18" charset="0"/>
              </a:rPr>
              <a:t>peltate</a:t>
            </a:r>
            <a:r>
              <a:rPr lang="en-US" sz="2000" dirty="0" smtClean="0">
                <a:latin typeface="Times New Roman" pitchFamily="18" charset="0"/>
                <a:cs typeface="Times New Roman" pitchFamily="18" charset="0"/>
              </a:rPr>
              <a:t> disc of the </a:t>
            </a:r>
            <a:r>
              <a:rPr lang="en-US" sz="2000" dirty="0" err="1" smtClean="0">
                <a:latin typeface="Times New Roman" pitchFamily="18" charset="0"/>
                <a:cs typeface="Times New Roman" pitchFamily="18" charset="0"/>
              </a:rPr>
              <a:t>sporangiophore</a:t>
            </a:r>
            <a:r>
              <a:rPr lang="en-US" sz="2000" dirty="0" smtClean="0">
                <a:latin typeface="Times New Roman" pitchFamily="18" charset="0"/>
                <a:cs typeface="Times New Roman" pitchFamily="18" charset="0"/>
              </a:rPr>
              <a:t>. It is surrounded by a jacket layer which is com­posed of two layers of cells. The inner layer is generally compressed and the cells of the outer layer have helical thickenings which are involved in sporangial dehiscence. </a:t>
            </a:r>
          </a:p>
          <a:p>
            <a:pPr algn="just"/>
            <a:r>
              <a:rPr lang="en-US" sz="2000" b="1" dirty="0" smtClean="0">
                <a:latin typeface="Times New Roman" pitchFamily="18" charset="0"/>
                <a:cs typeface="Times New Roman" pitchFamily="18" charset="0"/>
              </a:rPr>
              <a:t>Dehiscence of Sporangium: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At maturity, the </a:t>
            </a:r>
            <a:r>
              <a:rPr lang="en-US" sz="2000" dirty="0" err="1" smtClean="0">
                <a:latin typeface="Times New Roman" pitchFamily="18" charset="0"/>
                <a:cs typeface="Times New Roman" pitchFamily="18" charset="0"/>
              </a:rPr>
              <a:t>strobilar</a:t>
            </a:r>
            <a:r>
              <a:rPr lang="en-US" sz="2000" dirty="0" smtClean="0">
                <a:latin typeface="Times New Roman" pitchFamily="18" charset="0"/>
                <a:cs typeface="Times New Roman" pitchFamily="18" charset="0"/>
              </a:rPr>
              <a:t> axis elongates, as a result the </a:t>
            </a:r>
            <a:r>
              <a:rPr lang="en-US" sz="2000" dirty="0" err="1" smtClean="0">
                <a:latin typeface="Times New Roman" pitchFamily="18" charset="0"/>
                <a:cs typeface="Times New Roman" pitchFamily="18" charset="0"/>
              </a:rPr>
              <a:t>sporangiophores</a:t>
            </a:r>
            <a:r>
              <a:rPr lang="en-US" sz="2000" dirty="0" smtClean="0">
                <a:latin typeface="Times New Roman" pitchFamily="18" charset="0"/>
                <a:cs typeface="Times New Roman" pitchFamily="18" charset="0"/>
              </a:rPr>
              <a:t> become separated and exposed. Then the sporangium splits open by a longitudinal line due to the differential hygroscopic response of the wall cells. </a:t>
            </a:r>
            <a:endParaRPr lang="en-US" sz="2000" dirty="0">
              <a:latin typeface="Times New Roman" pitchFamily="18" charset="0"/>
              <a:cs typeface="Times New Roman" pitchFamily="18" charset="0"/>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0"/>
            <a:ext cx="8229600" cy="6555641"/>
          </a:xfrm>
          <a:prstGeom prst="rect">
            <a:avLst/>
          </a:prstGeom>
        </p:spPr>
        <p:txBody>
          <a:bodyPr wrap="square">
            <a:spAutoFit/>
          </a:bodyPr>
          <a:lstStyle/>
          <a:p>
            <a:pPr algn="just"/>
            <a:r>
              <a:rPr lang="en-US" sz="2000" b="1" dirty="0" smtClean="0">
                <a:latin typeface="Times New Roman" pitchFamily="18" charset="0"/>
                <a:cs typeface="Times New Roman" pitchFamily="18" charset="0"/>
              </a:rPr>
              <a:t>Spores: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spores are spherical and filled with densely packed chloroplasts. The spore wall is laminated and shows four concentrate layers. The innermost is the delicate </a:t>
            </a:r>
            <a:r>
              <a:rPr lang="en-US" sz="2000" dirty="0" err="1" smtClean="0">
                <a:latin typeface="Times New Roman" pitchFamily="18" charset="0"/>
                <a:cs typeface="Times New Roman" pitchFamily="18" charset="0"/>
              </a:rPr>
              <a:t>intine</a:t>
            </a:r>
            <a:r>
              <a:rPr lang="en-US" sz="2000" dirty="0" smtClean="0">
                <a:latin typeface="Times New Roman" pitchFamily="18" charset="0"/>
                <a:cs typeface="Times New Roman" pitchFamily="18" charset="0"/>
              </a:rPr>
              <a:t>, followed by thick </a:t>
            </a:r>
            <a:r>
              <a:rPr lang="en-US" sz="2000" dirty="0" err="1" smtClean="0">
                <a:latin typeface="Times New Roman" pitchFamily="18" charset="0"/>
                <a:cs typeface="Times New Roman" pitchFamily="18" charset="0"/>
              </a:rPr>
              <a:t>exine</a:t>
            </a:r>
            <a:r>
              <a:rPr lang="en-US" sz="2000" dirty="0" smtClean="0">
                <a:latin typeface="Times New Roman" pitchFamily="18" charset="0"/>
                <a:cs typeface="Times New Roman" pitchFamily="18" charset="0"/>
              </a:rPr>
              <a:t>, the middle </a:t>
            </a:r>
            <a:r>
              <a:rPr lang="en-US" sz="2000" dirty="0" err="1" smtClean="0">
                <a:latin typeface="Times New Roman" pitchFamily="18" charset="0"/>
                <a:cs typeface="Times New Roman" pitchFamily="18" charset="0"/>
              </a:rPr>
              <a:t>cuticular</a:t>
            </a:r>
            <a:r>
              <a:rPr lang="en-US" sz="2000" dirty="0" smtClean="0">
                <a:latin typeface="Times New Roman" pitchFamily="18" charset="0"/>
                <a:cs typeface="Times New Roman" pitchFamily="18" charset="0"/>
              </a:rPr>
              <a:t> layer and the outermost </a:t>
            </a:r>
            <a:r>
              <a:rPr lang="en-US" sz="2000" dirty="0" err="1" smtClean="0">
                <a:latin typeface="Times New Roman" pitchFamily="18" charset="0"/>
                <a:cs typeface="Times New Roman" pitchFamily="18" charset="0"/>
              </a:rPr>
              <a:t>epispore</a:t>
            </a:r>
            <a:r>
              <a:rPr lang="en-US" sz="2000" dirty="0" smtClean="0">
                <a:latin typeface="Times New Roman" pitchFamily="18" charset="0"/>
                <a:cs typeface="Times New Roman" pitchFamily="18" charset="0"/>
              </a:rPr>
              <a:t> or </a:t>
            </a:r>
            <a:r>
              <a:rPr lang="en-US" sz="2000" dirty="0" err="1" smtClean="0">
                <a:latin typeface="Times New Roman" pitchFamily="18" charset="0"/>
                <a:cs typeface="Times New Roman" pitchFamily="18" charset="0"/>
              </a:rPr>
              <a:t>perispore</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intine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endospore</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exine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exospore</a:t>
            </a:r>
            <a:r>
              <a:rPr lang="en-US" sz="2000" dirty="0" smtClean="0">
                <a:latin typeface="Times New Roman" pitchFamily="18" charset="0"/>
                <a:cs typeface="Times New Roman" pitchFamily="18" charset="0"/>
              </a:rPr>
              <a:t>) are the true walls of the spore. </a:t>
            </a:r>
          </a:p>
          <a:p>
            <a:pPr algn="just"/>
            <a:r>
              <a:rPr lang="en-US" sz="2000" dirty="0" smtClean="0">
                <a:latin typeface="Times New Roman" pitchFamily="18" charset="0"/>
                <a:cs typeface="Times New Roman" pitchFamily="18" charset="0"/>
              </a:rPr>
              <a:t>The outer two layers i.e., </a:t>
            </a:r>
            <a:r>
              <a:rPr lang="en-US" sz="2000" dirty="0" err="1" smtClean="0">
                <a:latin typeface="Times New Roman" pitchFamily="18" charset="0"/>
                <a:cs typeface="Times New Roman" pitchFamily="18" charset="0"/>
              </a:rPr>
              <a:t>cuti­cular</a:t>
            </a:r>
            <a:r>
              <a:rPr lang="en-US" sz="2000" dirty="0" smtClean="0">
                <a:latin typeface="Times New Roman" pitchFamily="18" charset="0"/>
                <a:cs typeface="Times New Roman" pitchFamily="18" charset="0"/>
              </a:rPr>
              <a:t> layer and </a:t>
            </a:r>
            <a:r>
              <a:rPr lang="en-US" sz="2000" dirty="0" err="1" smtClean="0">
                <a:latin typeface="Times New Roman" pitchFamily="18" charset="0"/>
                <a:cs typeface="Times New Roman" pitchFamily="18" charset="0"/>
              </a:rPr>
              <a:t>epispore</a:t>
            </a:r>
            <a:r>
              <a:rPr lang="en-US" sz="2000" dirty="0" smtClean="0">
                <a:latin typeface="Times New Roman" pitchFamily="18" charset="0"/>
                <a:cs typeface="Times New Roman" pitchFamily="18" charset="0"/>
              </a:rPr>
              <a:t> are derived due to the disintegration of the nonfunctional spore mother cells and </a:t>
            </a:r>
            <a:r>
              <a:rPr lang="en-US" sz="2000" dirty="0" err="1" smtClean="0">
                <a:latin typeface="Times New Roman" pitchFamily="18" charset="0"/>
                <a:cs typeface="Times New Roman" pitchFamily="18" charset="0"/>
              </a:rPr>
              <a:t>tapetal</a:t>
            </a:r>
            <a:r>
              <a:rPr lang="en-US" sz="2000" dirty="0" smtClean="0">
                <a:latin typeface="Times New Roman" pitchFamily="18" charset="0"/>
                <a:cs typeface="Times New Roman" pitchFamily="18" charset="0"/>
              </a:rPr>
              <a:t> cells. At maturity, the </a:t>
            </a:r>
            <a:r>
              <a:rPr lang="en-US" sz="2000" dirty="0" err="1" smtClean="0">
                <a:latin typeface="Times New Roman" pitchFamily="18" charset="0"/>
                <a:cs typeface="Times New Roman" pitchFamily="18" charset="0"/>
              </a:rPr>
              <a:t>epispore</a:t>
            </a:r>
            <a:r>
              <a:rPr lang="en-US" sz="2000" dirty="0" smtClean="0">
                <a:latin typeface="Times New Roman" pitchFamily="18" charset="0"/>
                <a:cs typeface="Times New Roman" pitchFamily="18" charset="0"/>
              </a:rPr>
              <a:t> (the outermost layer) splits to produce four ribbon like bands or strips with flat spoon-like tips. </a:t>
            </a:r>
          </a:p>
          <a:p>
            <a:pPr algn="just"/>
            <a:r>
              <a:rPr lang="en-US" sz="2000" dirty="0" smtClean="0">
                <a:latin typeface="Times New Roman" pitchFamily="18" charset="0"/>
                <a:cs typeface="Times New Roman" pitchFamily="18" charset="0"/>
              </a:rPr>
              <a:t>These bands are free from the spore wall except for a common point of attachment and remain tightly coiled around the spore wall until the sporangium is fully matured. </a:t>
            </a:r>
          </a:p>
          <a:p>
            <a:pPr algn="just"/>
            <a:r>
              <a:rPr lang="en-US" sz="2000" dirty="0" smtClean="0">
                <a:latin typeface="Times New Roman" pitchFamily="18" charset="0"/>
                <a:cs typeface="Times New Roman" pitchFamily="18" charset="0"/>
              </a:rPr>
              <a:t>These are called elaters. The elaters are hygroscopic in nature. The spores remain moist at early stages of develop­ment, thus the elaters are spirally coiled round the spore. The spores dry out at maturity and conse­quently the elaters become uncoiled. </a:t>
            </a:r>
          </a:p>
          <a:p>
            <a:pPr algn="just"/>
            <a:r>
              <a:rPr lang="en-US" sz="2000" dirty="0" smtClean="0">
                <a:latin typeface="Times New Roman" pitchFamily="18" charset="0"/>
                <a:cs typeface="Times New Roman" pitchFamily="18" charset="0"/>
              </a:rPr>
              <a:t>These uncoiled elaters become entangled with the elaters of other spores. Through these actions the elaters help in the dehiscence process and also the dispersal of spores in large groups from the spo­rangium. </a:t>
            </a:r>
          </a:p>
          <a:p>
            <a:pPr algn="just"/>
            <a:r>
              <a:rPr lang="en-US" sz="2000" dirty="0" smtClean="0">
                <a:latin typeface="Times New Roman" pitchFamily="18" charset="0"/>
                <a:cs typeface="Times New Roman" pitchFamily="18" charset="0"/>
              </a:rPr>
              <a:t>The elaters of Equisetum are different from those of the bryophytes</a:t>
            </a:r>
            <a:endParaRPr lang="en-US" sz="2000" dirty="0">
              <a:latin typeface="Times New Roman" pitchFamily="18" charset="0"/>
              <a:cs typeface="Times New Roman" pitchFamily="18" charset="0"/>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52400"/>
            <a:ext cx="7924800" cy="1631216"/>
          </a:xfrm>
          <a:prstGeom prst="rect">
            <a:avLst/>
          </a:prstGeom>
        </p:spPr>
        <p:txBody>
          <a:bodyPr wrap="square">
            <a:spAutoFit/>
          </a:bodyPr>
          <a:lstStyle/>
          <a:p>
            <a:pPr algn="just"/>
            <a:r>
              <a:rPr lang="en-US" sz="2000" b="1" dirty="0" smtClean="0">
                <a:latin typeface="Times New Roman" pitchFamily="18" charset="0"/>
                <a:cs typeface="Times New Roman" pitchFamily="18" charset="0"/>
              </a:rPr>
              <a:t>Gametophyte Generation: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Equisetum is a </a:t>
            </a:r>
            <a:r>
              <a:rPr lang="en-US" sz="2000" dirty="0" err="1" smtClean="0">
                <a:latin typeface="Times New Roman" pitchFamily="18" charset="0"/>
                <a:cs typeface="Times New Roman" pitchFamily="18" charset="0"/>
              </a:rPr>
              <a:t>homosporous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pteridophyte</a:t>
            </a:r>
            <a:r>
              <a:rPr lang="en-US" sz="2000" dirty="0" smtClean="0">
                <a:latin typeface="Times New Roman" pitchFamily="18" charset="0"/>
                <a:cs typeface="Times New Roman" pitchFamily="18" charset="0"/>
              </a:rPr>
              <a:t>. The haploid spores germinate to form gameto­phyte. The germination takes place immediately if the spores land on a suitable substratum. If the spores do not germinate immediately, their via­bility decrease significantly. </a:t>
            </a:r>
            <a:endParaRPr lang="en-US" sz="2000" dirty="0">
              <a:latin typeface="Times New Roman" pitchFamily="18" charset="0"/>
              <a:cs typeface="Times New Roman" pitchFamily="18" charset="0"/>
            </a:endParaRPr>
          </a:p>
        </p:txBody>
      </p:sp>
      <p:pic>
        <p:nvPicPr>
          <p:cNvPr id="201732" name="Picture 4" descr="http://cdn.biologydiscussion.com/wp-content/uploads/2016/08/clip_image008-50.jpg"/>
          <p:cNvPicPr>
            <a:picLocks noChangeAspect="1" noChangeArrowheads="1"/>
          </p:cNvPicPr>
          <p:nvPr/>
        </p:nvPicPr>
        <p:blipFill>
          <a:blip r:embed="rId2"/>
          <a:srcRect/>
          <a:stretch>
            <a:fillRect/>
          </a:stretch>
        </p:blipFill>
        <p:spPr bwMode="auto">
          <a:xfrm>
            <a:off x="838200" y="2133600"/>
            <a:ext cx="8087436" cy="4114800"/>
          </a:xfrm>
          <a:prstGeom prst="rect">
            <a:avLst/>
          </a:prstGeom>
          <a:noFill/>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533400"/>
            <a:ext cx="8153400" cy="4401205"/>
          </a:xfrm>
          <a:prstGeom prst="rect">
            <a:avLst/>
          </a:prstGeom>
        </p:spPr>
        <p:txBody>
          <a:bodyPr wrap="square">
            <a:spAutoFit/>
          </a:bodyPr>
          <a:lstStyle/>
          <a:p>
            <a:pPr algn="just"/>
            <a:r>
              <a:rPr lang="en-US" sz="2000" dirty="0" smtClean="0">
                <a:latin typeface="Times New Roman" pitchFamily="18" charset="0"/>
                <a:cs typeface="Times New Roman" pitchFamily="18" charset="0"/>
              </a:rPr>
              <a:t>The spores swell up by absorbing water and shed their </a:t>
            </a:r>
            <a:r>
              <a:rPr lang="en-US" sz="2000" dirty="0" err="1" smtClean="0">
                <a:latin typeface="Times New Roman" pitchFamily="18" charset="0"/>
                <a:cs typeface="Times New Roman" pitchFamily="18" charset="0"/>
              </a:rPr>
              <a:t>exine</a:t>
            </a:r>
            <a:r>
              <a:rPr lang="en-US" sz="2000" dirty="0" smtClean="0">
                <a:latin typeface="Times New Roman" pitchFamily="18" charset="0"/>
                <a:cs typeface="Times New Roman" pitchFamily="18" charset="0"/>
              </a:rPr>
              <a:t>. The first division of the spore results in two unequal cells: a small and a large cell.. The smaller cell elongates and forms the first rhizoid. The larger cell divides irregularly to produce the </a:t>
            </a:r>
            <a:r>
              <a:rPr lang="en-US" sz="2000" dirty="0" err="1" smtClean="0">
                <a:latin typeface="Times New Roman" pitchFamily="18" charset="0"/>
                <a:cs typeface="Times New Roman" pitchFamily="18" charset="0"/>
              </a:rPr>
              <a:t>prothallus</a:t>
            </a:r>
            <a:r>
              <a:rPr lang="en-US" sz="2000" dirty="0" smtClean="0">
                <a:latin typeface="Times New Roman" pitchFamily="18" charset="0"/>
                <a:cs typeface="Times New Roman" pitchFamily="18" charset="0"/>
              </a:rPr>
              <a:t>. The prevailing environmental conditions deter­mine the size and shape of the </a:t>
            </a:r>
            <a:r>
              <a:rPr lang="en-US" sz="2000" dirty="0" err="1" smtClean="0">
                <a:latin typeface="Times New Roman" pitchFamily="18" charset="0"/>
                <a:cs typeface="Times New Roman" pitchFamily="18" charset="0"/>
              </a:rPr>
              <a:t>prothallus</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If a large number of spores are developed together within a limited space, then the </a:t>
            </a:r>
            <a:r>
              <a:rPr lang="en-US" sz="2000" dirty="0" err="1" smtClean="0">
                <a:latin typeface="Times New Roman" pitchFamily="18" charset="0"/>
                <a:cs typeface="Times New Roman" pitchFamily="18" charset="0"/>
              </a:rPr>
              <a:t>prothalli</a:t>
            </a:r>
            <a:r>
              <a:rPr lang="en-US" sz="2000" dirty="0" smtClean="0">
                <a:latin typeface="Times New Roman" pitchFamily="18" charset="0"/>
                <a:cs typeface="Times New Roman" pitchFamily="18" charset="0"/>
              </a:rPr>
              <a:t> formed are of thin filamentous type. But a relatively thick and cushion-shaped </a:t>
            </a:r>
            <a:r>
              <a:rPr lang="en-US" sz="2000" dirty="0" err="1" smtClean="0">
                <a:latin typeface="Times New Roman" pitchFamily="18" charset="0"/>
                <a:cs typeface="Times New Roman" pitchFamily="18" charset="0"/>
              </a:rPr>
              <a:t>prothalli</a:t>
            </a:r>
            <a:r>
              <a:rPr lang="en-US" sz="2000" dirty="0" smtClean="0">
                <a:latin typeface="Times New Roman" pitchFamily="18" charset="0"/>
                <a:cs typeface="Times New Roman" pitchFamily="18" charset="0"/>
              </a:rPr>
              <a:t> are formed from sparsely germinating spores. Mature </a:t>
            </a:r>
            <a:r>
              <a:rPr lang="en-US" sz="2000" dirty="0" err="1" smtClean="0">
                <a:latin typeface="Times New Roman" pitchFamily="18" charset="0"/>
                <a:cs typeface="Times New Roman" pitchFamily="18" charset="0"/>
              </a:rPr>
              <a:t>gametophy­tic</a:t>
            </a:r>
            <a:r>
              <a:rPr lang="en-US" sz="2000" dirty="0" smtClean="0">
                <a:latin typeface="Times New Roman" pitchFamily="18" charset="0"/>
                <a:cs typeface="Times New Roman" pitchFamily="18" charset="0"/>
              </a:rPr>
              <a:t> plants may range in size from a few milli­meters up to 3 centimeters e.g., E. </a:t>
            </a:r>
            <a:r>
              <a:rPr lang="en-US" sz="2000" dirty="0" err="1" smtClean="0">
                <a:latin typeface="Times New Roman" pitchFamily="18" charset="0"/>
                <a:cs typeface="Times New Roman" pitchFamily="18" charset="0"/>
              </a:rPr>
              <a:t>debile</a:t>
            </a:r>
            <a:r>
              <a:rPr lang="en-US" sz="2000" dirty="0" smtClean="0">
                <a:latin typeface="Times New Roman" pitchFamily="18" charset="0"/>
                <a:cs typeface="Times New Roman" pitchFamily="18" charset="0"/>
              </a:rPr>
              <a:t>) in diameter. </a:t>
            </a:r>
          </a:p>
          <a:p>
            <a:pPr algn="just"/>
            <a:r>
              <a:rPr lang="en-US" sz="2000" dirty="0" smtClean="0">
                <a:latin typeface="Times New Roman" pitchFamily="18" charset="0"/>
                <a:cs typeface="Times New Roman" pitchFamily="18" charset="0"/>
              </a:rPr>
              <a:t>They are </a:t>
            </a:r>
            <a:r>
              <a:rPr lang="en-US" sz="2000" dirty="0" err="1" smtClean="0">
                <a:latin typeface="Times New Roman" pitchFamily="18" charset="0"/>
                <a:cs typeface="Times New Roman" pitchFamily="18" charset="0"/>
              </a:rPr>
              <a:t>dorsiventral</a:t>
            </a:r>
            <a:r>
              <a:rPr lang="en-US" sz="2000" dirty="0" smtClean="0">
                <a:latin typeface="Times New Roman" pitchFamily="18" charset="0"/>
                <a:cs typeface="Times New Roman" pitchFamily="18" charset="0"/>
              </a:rPr>
              <a:t> and consist of a basal non-</a:t>
            </a:r>
            <a:r>
              <a:rPr lang="en-US" sz="2000" dirty="0" err="1" smtClean="0">
                <a:latin typeface="Times New Roman" pitchFamily="18" charset="0"/>
                <a:cs typeface="Times New Roman" pitchFamily="18" charset="0"/>
              </a:rPr>
              <a:t>chlorophyllous</a:t>
            </a:r>
            <a:r>
              <a:rPr lang="en-US" sz="2000" dirty="0" smtClean="0">
                <a:latin typeface="Times New Roman" pitchFamily="18" charset="0"/>
                <a:cs typeface="Times New Roman" pitchFamily="18" charset="0"/>
              </a:rPr>
              <a:t> cushion-like portion from which a number of erect </a:t>
            </a:r>
            <a:r>
              <a:rPr lang="en-US" sz="2000" dirty="0" err="1" smtClean="0">
                <a:latin typeface="Times New Roman" pitchFamily="18" charset="0"/>
                <a:cs typeface="Times New Roman" pitchFamily="18" charset="0"/>
              </a:rPr>
              <a:t>chlorophyllous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muticellular</a:t>
            </a:r>
            <a:r>
              <a:rPr lang="en-US" sz="2000" dirty="0" smtClean="0">
                <a:latin typeface="Times New Roman" pitchFamily="18" charset="0"/>
                <a:cs typeface="Times New Roman" pitchFamily="18" charset="0"/>
              </a:rPr>
              <a:t> lobes develop upwards. Unicellular rhizoids are formed from the basal cells of cushion</a:t>
            </a:r>
            <a:endParaRPr lang="en-US" sz="2000" dirty="0">
              <a:latin typeface="Times New Roman" pitchFamily="18" charset="0"/>
              <a:cs typeface="Times New Roman" pitchFamily="18" charset="0"/>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369332"/>
          </a:xfrm>
          <a:prstGeom prst="rect">
            <a:avLst/>
          </a:prstGeom>
        </p:spPr>
        <p:txBody>
          <a:bodyPr wrap="square">
            <a:spAutoFit/>
          </a:bodyPr>
          <a:lstStyle/>
          <a:p>
            <a:r>
              <a:rPr lang="en-US" dirty="0" smtClean="0"/>
              <a:t>The </a:t>
            </a:r>
            <a:r>
              <a:rPr lang="en-US" dirty="0" err="1" smtClean="0"/>
              <a:t>prothallus</a:t>
            </a:r>
            <a:r>
              <a:rPr lang="en-US" dirty="0" smtClean="0"/>
              <a:t> bears sex organs and repro­duces by means of sexual method. </a:t>
            </a:r>
            <a:endParaRPr lang="en-US" dirty="0"/>
          </a:p>
        </p:txBody>
      </p:sp>
      <p:pic>
        <p:nvPicPr>
          <p:cNvPr id="199682" name="Picture 2" descr="http://cdn.biologydiscussion.com/wp-content/uploads/2016/08/clip_image010-41.jpg"/>
          <p:cNvPicPr>
            <a:picLocks noChangeAspect="1" noChangeArrowheads="1"/>
          </p:cNvPicPr>
          <p:nvPr/>
        </p:nvPicPr>
        <p:blipFill>
          <a:blip r:embed="rId2"/>
          <a:srcRect/>
          <a:stretch>
            <a:fillRect/>
          </a:stretch>
        </p:blipFill>
        <p:spPr bwMode="auto">
          <a:xfrm>
            <a:off x="609600" y="838200"/>
            <a:ext cx="8037200" cy="5410200"/>
          </a:xfrm>
          <a:prstGeom prst="rect">
            <a:avLst/>
          </a:prstGeom>
          <a:noFill/>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pPr algn="just"/>
            <a:r>
              <a:rPr lang="en-US" b="1" dirty="0" smtClean="0">
                <a:latin typeface="Times New Roman" pitchFamily="18" charset="0"/>
                <a:cs typeface="Times New Roman" pitchFamily="18" charset="0"/>
              </a:rPr>
              <a:t>Sexuality in Equisetum: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gametophytic</a:t>
            </a:r>
            <a:r>
              <a:rPr lang="en-US" dirty="0" smtClean="0">
                <a:latin typeface="Times New Roman" pitchFamily="18" charset="0"/>
                <a:cs typeface="Times New Roman" pitchFamily="18" charset="0"/>
              </a:rPr>
              <a:t> plant body bears sex organs i.e., </a:t>
            </a:r>
            <a:r>
              <a:rPr lang="en-US" dirty="0" err="1" smtClean="0">
                <a:latin typeface="Times New Roman" pitchFamily="18" charset="0"/>
                <a:cs typeface="Times New Roman" pitchFamily="18" charset="0"/>
              </a:rPr>
              <a:t>antheridium</a:t>
            </a:r>
            <a:r>
              <a:rPr lang="en-US" dirty="0" smtClean="0">
                <a:latin typeface="Times New Roman" pitchFamily="18" charset="0"/>
                <a:cs typeface="Times New Roman" pitchFamily="18" charset="0"/>
              </a:rPr>
              <a:t> (male) and </a:t>
            </a:r>
            <a:r>
              <a:rPr lang="en-US" dirty="0" err="1" smtClean="0">
                <a:latin typeface="Times New Roman" pitchFamily="18" charset="0"/>
                <a:cs typeface="Times New Roman" pitchFamily="18" charset="0"/>
              </a:rPr>
              <a:t>archegonium</a:t>
            </a:r>
            <a:r>
              <a:rPr lang="en-US" dirty="0" smtClean="0">
                <a:latin typeface="Times New Roman" pitchFamily="18" charset="0"/>
                <a:cs typeface="Times New Roman" pitchFamily="18" charset="0"/>
              </a:rPr>
              <a:t> (female). The gametophyte are basically bisexual (homothallic) i.e., they bear both male and female sex organs. Although, some unisexual (</a:t>
            </a:r>
            <a:r>
              <a:rPr lang="en-US" dirty="0" err="1" smtClean="0">
                <a:latin typeface="Times New Roman" pitchFamily="18" charset="0"/>
                <a:cs typeface="Times New Roman" pitchFamily="18" charset="0"/>
              </a:rPr>
              <a:t>dioecious</a:t>
            </a:r>
            <a:r>
              <a:rPr lang="en-US" dirty="0" smtClean="0">
                <a:latin typeface="Times New Roman" pitchFamily="18" charset="0"/>
                <a:cs typeface="Times New Roman" pitchFamily="18" charset="0"/>
              </a:rPr>
              <a:t>) members are also reported Some are initially unisexual and then become bisexual. </a:t>
            </a:r>
          </a:p>
          <a:p>
            <a:pPr algn="just"/>
            <a:r>
              <a:rPr lang="en-US" dirty="0" smtClean="0">
                <a:latin typeface="Times New Roman" pitchFamily="18" charset="0"/>
                <a:cs typeface="Times New Roman" pitchFamily="18" charset="0"/>
              </a:rPr>
              <a:t>This early sex determination appears to be related to the environmental conditions viz., temperature, light, humidity and the supply of nutrients as well. </a:t>
            </a:r>
            <a:r>
              <a:rPr lang="en-US" dirty="0" err="1" smtClean="0">
                <a:latin typeface="Times New Roman" pitchFamily="18" charset="0"/>
                <a:cs typeface="Times New Roman" pitchFamily="18" charset="0"/>
              </a:rPr>
              <a:t>Ducket</a:t>
            </a:r>
            <a:r>
              <a:rPr lang="en-US" dirty="0" smtClean="0">
                <a:latin typeface="Times New Roman" pitchFamily="18" charset="0"/>
                <a:cs typeface="Times New Roman" pitchFamily="18" charset="0"/>
              </a:rPr>
              <a:t> (1977), in order to explore the sexuality in Equisetum, observed that some of the fragments of male gametophyte remained male throughout the successive subcultures under laboratory conditions. </a:t>
            </a:r>
          </a:p>
          <a:p>
            <a:pPr algn="just"/>
            <a:r>
              <a:rPr lang="en-US" dirty="0" smtClean="0">
                <a:latin typeface="Times New Roman" pitchFamily="18" charset="0"/>
                <a:cs typeface="Times New Roman" pitchFamily="18" charset="0"/>
              </a:rPr>
              <a:t>Some other fragments produced archegonia, which subsequently bore antheridia in increasing numbers. This pheno­menon supports the contention that Equisetum gametophytes are potentially bisexual. However, </a:t>
            </a:r>
            <a:r>
              <a:rPr lang="en-US" dirty="0" err="1" smtClean="0">
                <a:latin typeface="Times New Roman" pitchFamily="18" charset="0"/>
                <a:cs typeface="Times New Roman" pitchFamily="18" charset="0"/>
              </a:rPr>
              <a:t>Hanke</a:t>
            </a:r>
            <a:r>
              <a:rPr lang="en-US" dirty="0" smtClean="0">
                <a:latin typeface="Times New Roman" pitchFamily="18" charset="0"/>
                <a:cs typeface="Times New Roman" pitchFamily="18" charset="0"/>
              </a:rPr>
              <a:t> (1969) observed that gametophyte of Equisetum </a:t>
            </a:r>
            <a:r>
              <a:rPr lang="en-US" dirty="0" err="1" smtClean="0">
                <a:latin typeface="Times New Roman" pitchFamily="18" charset="0"/>
                <a:cs typeface="Times New Roman" pitchFamily="18" charset="0"/>
              </a:rPr>
              <a:t>bogotense</a:t>
            </a:r>
            <a:r>
              <a:rPr lang="en-US" dirty="0" smtClean="0">
                <a:latin typeface="Times New Roman" pitchFamily="18" charset="0"/>
                <a:cs typeface="Times New Roman" pitchFamily="18" charset="0"/>
              </a:rPr>
              <a:t> were unisexual (bearing antheridia) and never change to bisexual type. </a:t>
            </a:r>
          </a:p>
          <a:p>
            <a:pPr algn="just"/>
            <a:r>
              <a:rPr lang="en-US" dirty="0" smtClean="0">
                <a:latin typeface="Times New Roman" pitchFamily="18" charset="0"/>
                <a:cs typeface="Times New Roman" pitchFamily="18" charset="0"/>
              </a:rPr>
              <a:t>However, the initial male gametophyte of E. </a:t>
            </a:r>
            <a:r>
              <a:rPr lang="en-US" dirty="0" err="1" smtClean="0">
                <a:latin typeface="Times New Roman" pitchFamily="18" charset="0"/>
                <a:cs typeface="Times New Roman" pitchFamily="18" charset="0"/>
              </a:rPr>
              <a:t>ramo­sissimum</a:t>
            </a:r>
            <a:r>
              <a:rPr lang="en-US" dirty="0" smtClean="0">
                <a:latin typeface="Times New Roman" pitchFamily="18" charset="0"/>
                <a:cs typeface="Times New Roman" pitchFamily="18" charset="0"/>
              </a:rPr>
              <a:t>, E. </a:t>
            </a:r>
            <a:r>
              <a:rPr lang="en-US" dirty="0" err="1" smtClean="0">
                <a:latin typeface="Times New Roman" pitchFamily="18" charset="0"/>
                <a:cs typeface="Times New Roman" pitchFamily="18" charset="0"/>
              </a:rPr>
              <a:t>variegatum</a:t>
            </a:r>
            <a:r>
              <a:rPr lang="en-US" dirty="0" smtClean="0">
                <a:latin typeface="Times New Roman" pitchFamily="18" charset="0"/>
                <a:cs typeface="Times New Roman" pitchFamily="18" charset="0"/>
              </a:rPr>
              <a:t> and E. </a:t>
            </a:r>
            <a:r>
              <a:rPr lang="en-US" dirty="0" err="1" smtClean="0">
                <a:latin typeface="Times New Roman" pitchFamily="18" charset="0"/>
                <a:cs typeface="Times New Roman" pitchFamily="18" charset="0"/>
              </a:rPr>
              <a:t>bogotense</a:t>
            </a:r>
            <a:r>
              <a:rPr lang="en-US" dirty="0" smtClean="0">
                <a:latin typeface="Times New Roman" pitchFamily="18" charset="0"/>
                <a:cs typeface="Times New Roman" pitchFamily="18" charset="0"/>
              </a:rPr>
              <a:t> never became bisexual. </a:t>
            </a:r>
          </a:p>
          <a:p>
            <a:pPr algn="just"/>
            <a:r>
              <a:rPr lang="en-US" dirty="0" err="1" smtClean="0">
                <a:latin typeface="Times New Roman" pitchFamily="18" charset="0"/>
                <a:cs typeface="Times New Roman" pitchFamily="18" charset="0"/>
              </a:rPr>
              <a:t>Schratz</a:t>
            </a:r>
            <a:r>
              <a:rPr lang="en-US" dirty="0" smtClean="0">
                <a:latin typeface="Times New Roman" pitchFamily="18" charset="0"/>
                <a:cs typeface="Times New Roman" pitchFamily="18" charset="0"/>
              </a:rPr>
              <a:t> (1928) observed that 50% spores germinate to produce male gametophytes, while the remaining 50% spores produce female gametophytes though they do not loose their male potentiality (i.e., antheridia develop later if </a:t>
            </a:r>
            <a:r>
              <a:rPr lang="en-US" dirty="0" err="1" smtClean="0">
                <a:latin typeface="Times New Roman" pitchFamily="18" charset="0"/>
                <a:cs typeface="Times New Roman" pitchFamily="18" charset="0"/>
              </a:rPr>
              <a:t>fertilisation</a:t>
            </a:r>
            <a:r>
              <a:rPr lang="en-US" dirty="0" smtClean="0">
                <a:latin typeface="Times New Roman" pitchFamily="18" charset="0"/>
                <a:cs typeface="Times New Roman" pitchFamily="18" charset="0"/>
              </a:rPr>
              <a:t> fails). He termed this as ‘incipient </a:t>
            </a:r>
            <a:r>
              <a:rPr lang="en-US" dirty="0" err="1" smtClean="0">
                <a:latin typeface="Times New Roman" pitchFamily="18" charset="0"/>
                <a:cs typeface="Times New Roman" pitchFamily="18" charset="0"/>
              </a:rPr>
              <a:t>heterospory</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A study of sexuality based on enzymatic analysis revealed the </a:t>
            </a:r>
            <a:r>
              <a:rPr lang="en-US" dirty="0" err="1" smtClean="0">
                <a:latin typeface="Times New Roman" pitchFamily="18" charset="0"/>
                <a:cs typeface="Times New Roman" pitchFamily="18" charset="0"/>
              </a:rPr>
              <a:t>intragametophytic</a:t>
            </a:r>
            <a:r>
              <a:rPr lang="en-US" dirty="0" smtClean="0">
                <a:latin typeface="Times New Roman" pitchFamily="18" charset="0"/>
                <a:cs typeface="Times New Roman" pitchFamily="18" charset="0"/>
              </a:rPr>
              <a:t> self- </a:t>
            </a:r>
            <a:r>
              <a:rPr lang="en-US" dirty="0" err="1" smtClean="0">
                <a:latin typeface="Times New Roman" pitchFamily="18" charset="0"/>
                <a:cs typeface="Times New Roman" pitchFamily="18" charset="0"/>
              </a:rPr>
              <a:t>fertilisation</a:t>
            </a:r>
            <a:r>
              <a:rPr lang="en-US" dirty="0" smtClean="0">
                <a:latin typeface="Times New Roman" pitchFamily="18" charset="0"/>
                <a:cs typeface="Times New Roman" pitchFamily="18" charset="0"/>
              </a:rPr>
              <a:t> in E. </a:t>
            </a:r>
            <a:r>
              <a:rPr lang="en-US" dirty="0" err="1" smtClean="0">
                <a:latin typeface="Times New Roman" pitchFamily="18" charset="0"/>
                <a:cs typeface="Times New Roman" pitchFamily="18" charset="0"/>
              </a:rPr>
              <a:t>arvense</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Equisetum is </a:t>
            </a:r>
            <a:r>
              <a:rPr lang="en-US" dirty="0" err="1" smtClean="0">
                <a:latin typeface="Times New Roman" pitchFamily="18" charset="0"/>
                <a:cs typeface="Times New Roman" pitchFamily="18" charset="0"/>
              </a:rPr>
              <a:t>homosporous</a:t>
            </a:r>
            <a:r>
              <a:rPr lang="en-US" dirty="0" smtClean="0">
                <a:latin typeface="Times New Roman" pitchFamily="18" charset="0"/>
                <a:cs typeface="Times New Roman" pitchFamily="18" charset="0"/>
              </a:rPr>
              <a:t> and, therefore, definite sex-determining mechanism is absent. But, the sexuality demonstrated by some of the members appears to be related to environmental factors. Therefore, it is termed as environmental sex determination. </a:t>
            </a:r>
            <a:endParaRPr lang="en-US" dirty="0">
              <a:latin typeface="Times New Roman" pitchFamily="18" charset="0"/>
              <a:cs typeface="Times New Roman" pitchFamily="18" charset="0"/>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8600"/>
            <a:ext cx="7543800" cy="4401205"/>
          </a:xfrm>
          <a:prstGeom prst="rect">
            <a:avLst/>
          </a:prstGeom>
        </p:spPr>
        <p:txBody>
          <a:bodyPr wrap="square">
            <a:spAutoFit/>
          </a:bodyPr>
          <a:lstStyle/>
          <a:p>
            <a:pPr algn="just"/>
            <a:r>
              <a:rPr lang="en-US" sz="2000" b="1" dirty="0" smtClean="0">
                <a:latin typeface="Times New Roman" pitchFamily="18" charset="0"/>
                <a:cs typeface="Times New Roman" pitchFamily="18" charset="0"/>
              </a:rPr>
              <a:t>Sex Organs of Equisetum:</a:t>
            </a:r>
            <a:r>
              <a:rPr lang="en-US" sz="2000" dirty="0" smtClean="0">
                <a:latin typeface="Times New Roman" pitchFamily="18" charset="0"/>
                <a:cs typeface="Times New Roman" pitchFamily="18" charset="0"/>
              </a:rPr>
              <a:t> </a:t>
            </a:r>
          </a:p>
          <a:p>
            <a:pPr algn="just"/>
            <a:r>
              <a:rPr lang="en-US" sz="2000" b="1" dirty="0" err="1"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Antheridium</a:t>
            </a:r>
            <a:r>
              <a:rPr lang="en-US" sz="2000" b="1"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In </a:t>
            </a:r>
            <a:r>
              <a:rPr lang="en-US" sz="2000" dirty="0" err="1" smtClean="0">
                <a:latin typeface="Times New Roman" pitchFamily="18" charset="0"/>
                <a:cs typeface="Times New Roman" pitchFamily="18" charset="0"/>
              </a:rPr>
              <a:t>monoecious</a:t>
            </a:r>
            <a:r>
              <a:rPr lang="en-US" sz="2000" dirty="0" smtClean="0">
                <a:latin typeface="Times New Roman" pitchFamily="18" charset="0"/>
                <a:cs typeface="Times New Roman" pitchFamily="18" charset="0"/>
              </a:rPr>
              <a:t> species, antheridia develop later than archegonia. They are of two types — projecting type and embedded type. Antheridia first appear on the lobes of the gametophyte. The </a:t>
            </a:r>
            <a:r>
              <a:rPr lang="en-US" sz="2000" dirty="0" err="1" smtClean="0">
                <a:latin typeface="Times New Roman" pitchFamily="18" charset="0"/>
                <a:cs typeface="Times New Roman" pitchFamily="18" charset="0"/>
              </a:rPr>
              <a:t>periclinal</a:t>
            </a:r>
            <a:r>
              <a:rPr lang="en-US" sz="2000" dirty="0" smtClean="0">
                <a:latin typeface="Times New Roman" pitchFamily="18" charset="0"/>
                <a:cs typeface="Times New Roman" pitchFamily="18" charset="0"/>
              </a:rPr>
              <a:t> division of the superficial </a:t>
            </a:r>
            <a:r>
              <a:rPr lang="en-US" sz="2000" dirty="0" err="1" smtClean="0">
                <a:latin typeface="Times New Roman" pitchFamily="18" charset="0"/>
                <a:cs typeface="Times New Roman" pitchFamily="18" charset="0"/>
              </a:rPr>
              <a:t>antheridial</a:t>
            </a:r>
            <a:r>
              <a:rPr lang="en-US" sz="2000" dirty="0" smtClean="0">
                <a:latin typeface="Times New Roman" pitchFamily="18" charset="0"/>
                <a:cs typeface="Times New Roman" pitchFamily="18" charset="0"/>
              </a:rPr>
              <a:t> initial gives rise to jacket initial and an </a:t>
            </a:r>
            <a:r>
              <a:rPr lang="en-US" sz="2000" dirty="0" err="1" smtClean="0">
                <a:latin typeface="Times New Roman" pitchFamily="18" charset="0"/>
                <a:cs typeface="Times New Roman" pitchFamily="18" charset="0"/>
              </a:rPr>
              <a:t>androgonial</a:t>
            </a:r>
            <a:r>
              <a:rPr lang="en-US" sz="2000" dirty="0" smtClean="0">
                <a:latin typeface="Times New Roman" pitchFamily="18" charset="0"/>
                <a:cs typeface="Times New Roman" pitchFamily="18" charset="0"/>
              </a:rPr>
              <a:t> cell.</a:t>
            </a:r>
          </a:p>
          <a:p>
            <a:pPr algn="just"/>
            <a:r>
              <a:rPr lang="en-US" sz="2000" dirty="0" smtClean="0">
                <a:latin typeface="Times New Roman" pitchFamily="18" charset="0"/>
                <a:cs typeface="Times New Roman" pitchFamily="18" charset="0"/>
              </a:rPr>
              <a:t>The jacket initial divides </a:t>
            </a:r>
            <a:r>
              <a:rPr lang="en-US" sz="2000" dirty="0" err="1" smtClean="0">
                <a:latin typeface="Times New Roman" pitchFamily="18" charset="0"/>
                <a:cs typeface="Times New Roman" pitchFamily="18" charset="0"/>
              </a:rPr>
              <a:t>anticlinally</a:t>
            </a:r>
            <a:r>
              <a:rPr lang="en-US" sz="2000" dirty="0" smtClean="0">
                <a:latin typeface="Times New Roman" pitchFamily="18" charset="0"/>
                <a:cs typeface="Times New Roman" pitchFamily="18" charset="0"/>
              </a:rPr>
              <a:t> to form a single-layered jacket. The repeated divisions of </a:t>
            </a:r>
            <a:r>
              <a:rPr lang="en-US" sz="2000" dirty="0" err="1" smtClean="0">
                <a:latin typeface="Times New Roman" pitchFamily="18" charset="0"/>
                <a:cs typeface="Times New Roman" pitchFamily="18" charset="0"/>
              </a:rPr>
              <a:t>androgonial</a:t>
            </a:r>
            <a:r>
              <a:rPr lang="en-US" sz="2000" dirty="0" smtClean="0">
                <a:latin typeface="Times New Roman" pitchFamily="18" charset="0"/>
                <a:cs typeface="Times New Roman" pitchFamily="18" charset="0"/>
              </a:rPr>
              <a:t> cells form numerous cells which, on metamor­phosis, produce </a:t>
            </a:r>
            <a:r>
              <a:rPr lang="en-US" sz="2000" dirty="0" err="1" smtClean="0">
                <a:latin typeface="Times New Roman" pitchFamily="18" charset="0"/>
                <a:cs typeface="Times New Roman" pitchFamily="18" charset="0"/>
              </a:rPr>
              <a:t>spermatids</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antherozoids</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antherozoids</a:t>
            </a:r>
            <a:r>
              <a:rPr lang="en-US" sz="2000" dirty="0" smtClean="0">
                <a:latin typeface="Times New Roman" pitchFamily="18" charset="0"/>
                <a:cs typeface="Times New Roman" pitchFamily="18" charset="0"/>
              </a:rPr>
              <a:t> escape through a pore created by the separation of the apical jacket cell. </a:t>
            </a:r>
          </a:p>
          <a:p>
            <a:pPr algn="just"/>
            <a:r>
              <a:rPr lang="en-US" sz="2000" dirty="0" smtClean="0">
                <a:latin typeface="Times New Roman" pitchFamily="18" charset="0"/>
                <a:cs typeface="Times New Roman" pitchFamily="18" charset="0"/>
              </a:rPr>
              <a:t>The apical part of the </a:t>
            </a:r>
            <a:r>
              <a:rPr lang="en-US" sz="2000" dirty="0" err="1" smtClean="0">
                <a:latin typeface="Times New Roman" pitchFamily="18" charset="0"/>
                <a:cs typeface="Times New Roman" pitchFamily="18" charset="0"/>
              </a:rPr>
              <a:t>antherozoid</a:t>
            </a:r>
            <a:r>
              <a:rPr lang="en-US" sz="2000" dirty="0" smtClean="0">
                <a:latin typeface="Times New Roman" pitchFamily="18" charset="0"/>
                <a:cs typeface="Times New Roman" pitchFamily="18" charset="0"/>
              </a:rPr>
              <a:t> is spirally coiled, whereas the lower part is, to some extent, expanded. Each </a:t>
            </a:r>
            <a:r>
              <a:rPr lang="en-US" sz="2000" dirty="0" err="1" smtClean="0">
                <a:latin typeface="Times New Roman" pitchFamily="18" charset="0"/>
                <a:cs typeface="Times New Roman" pitchFamily="18" charset="0"/>
              </a:rPr>
              <a:t>antherozoid</a:t>
            </a:r>
            <a:r>
              <a:rPr lang="en-US" sz="2000" dirty="0" smtClean="0">
                <a:latin typeface="Times New Roman" pitchFamily="18" charset="0"/>
                <a:cs typeface="Times New Roman" pitchFamily="18" charset="0"/>
              </a:rPr>
              <a:t> has about 120 flagella attached to the anterior end. </a:t>
            </a:r>
            <a:endParaRPr lang="en-US" sz="20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प्रतिमा परिणाम"/>
          <p:cNvPicPr>
            <a:picLocks noChangeAspect="1" noChangeArrowheads="1"/>
          </p:cNvPicPr>
          <p:nvPr/>
        </p:nvPicPr>
        <p:blipFill>
          <a:blip r:embed="rId2"/>
          <a:srcRect/>
          <a:stretch>
            <a:fillRect/>
          </a:stretch>
        </p:blipFill>
        <p:spPr bwMode="auto">
          <a:xfrm>
            <a:off x="381000" y="304800"/>
            <a:ext cx="3172810" cy="3048000"/>
          </a:xfrm>
          <a:prstGeom prst="rect">
            <a:avLst/>
          </a:prstGeom>
          <a:noFill/>
        </p:spPr>
      </p:pic>
      <p:pic>
        <p:nvPicPr>
          <p:cNvPr id="7" name="Picture 4" descr="Internal Structure of the Thallus"/>
          <p:cNvPicPr>
            <a:picLocks noChangeAspect="1" noChangeArrowheads="1"/>
          </p:cNvPicPr>
          <p:nvPr/>
        </p:nvPicPr>
        <p:blipFill>
          <a:blip r:embed="rId3"/>
          <a:srcRect/>
          <a:stretch>
            <a:fillRect/>
          </a:stretch>
        </p:blipFill>
        <p:spPr bwMode="auto">
          <a:xfrm>
            <a:off x="3657600" y="457200"/>
            <a:ext cx="5342472" cy="5029200"/>
          </a:xfrm>
          <a:prstGeom prst="rect">
            <a:avLst/>
          </a:prstGeom>
          <a:noFill/>
        </p:spPr>
      </p:pic>
      <p:sp>
        <p:nvSpPr>
          <p:cNvPr id="8" name="Rectangle 7"/>
          <p:cNvSpPr/>
          <p:nvPr/>
        </p:nvSpPr>
        <p:spPr>
          <a:xfrm>
            <a:off x="304800" y="3810000"/>
            <a:ext cx="3276600" cy="1477328"/>
          </a:xfrm>
          <a:prstGeom prst="rect">
            <a:avLst/>
          </a:prstGeom>
        </p:spPr>
        <p:txBody>
          <a:bodyPr wrap="square">
            <a:spAutoFit/>
          </a:bodyPr>
          <a:lstStyle/>
          <a:p>
            <a:r>
              <a:rPr lang="en-US" b="1" dirty="0" smtClean="0"/>
              <a:t>Anatomy of the Gametophyte:</a:t>
            </a:r>
          </a:p>
          <a:p>
            <a:r>
              <a:rPr lang="en-US" dirty="0" smtClean="0"/>
              <a:t>A vertical cross section of the </a:t>
            </a:r>
            <a:r>
              <a:rPr lang="en-US" dirty="0" err="1" smtClean="0"/>
              <a:t>thallus</a:t>
            </a:r>
            <a:r>
              <a:rPr lang="en-US" dirty="0" smtClean="0"/>
              <a:t> can be differentiated photosynthetic zone and lower storage zone</a:t>
            </a:r>
            <a:endParaRPr lang="en-US"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81000"/>
            <a:ext cx="6858000" cy="4708981"/>
          </a:xfrm>
          <a:prstGeom prst="rect">
            <a:avLst/>
          </a:prstGeom>
        </p:spPr>
        <p:txBody>
          <a:bodyPr wrap="square">
            <a:spAutoFit/>
          </a:bodyPr>
          <a:lstStyle/>
          <a:p>
            <a:pPr algn="just"/>
            <a:r>
              <a:rPr lang="en-US" sz="2000" b="1" dirty="0" smtClean="0">
                <a:latin typeface="Times New Roman" pitchFamily="18" charset="0"/>
                <a:cs typeface="Times New Roman" pitchFamily="18" charset="0"/>
              </a:rPr>
              <a:t>ii. </a:t>
            </a:r>
            <a:r>
              <a:rPr lang="en-US" sz="2000" b="1" dirty="0" err="1" smtClean="0">
                <a:latin typeface="Times New Roman" pitchFamily="18" charset="0"/>
                <a:cs typeface="Times New Roman" pitchFamily="18" charset="0"/>
              </a:rPr>
              <a:t>Archegonium</a:t>
            </a:r>
            <a:r>
              <a:rPr lang="en-US" sz="2000" b="1"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Any superficial cell in the marginal </a:t>
            </a:r>
            <a:r>
              <a:rPr lang="en-US" sz="2000" dirty="0" err="1" smtClean="0">
                <a:latin typeface="Times New Roman" pitchFamily="18" charset="0"/>
                <a:cs typeface="Times New Roman" pitchFamily="18" charset="0"/>
              </a:rPr>
              <a:t>meristem</a:t>
            </a:r>
            <a:r>
              <a:rPr lang="en-US" sz="2000" dirty="0" smtClean="0">
                <a:latin typeface="Times New Roman" pitchFamily="18" charset="0"/>
                <a:cs typeface="Times New Roman" pitchFamily="18" charset="0"/>
              </a:rPr>
              <a:t> acts as an </a:t>
            </a:r>
            <a:r>
              <a:rPr lang="en-US" sz="2000" dirty="0" err="1" smtClean="0">
                <a:latin typeface="Times New Roman" pitchFamily="18" charset="0"/>
                <a:cs typeface="Times New Roman" pitchFamily="18" charset="0"/>
              </a:rPr>
              <a:t>archegonial</a:t>
            </a:r>
            <a:r>
              <a:rPr lang="en-US" sz="2000" dirty="0" smtClean="0">
                <a:latin typeface="Times New Roman" pitchFamily="18" charset="0"/>
                <a:cs typeface="Times New Roman" pitchFamily="18" charset="0"/>
              </a:rPr>
              <a:t> initial which undergoes </a:t>
            </a:r>
            <a:r>
              <a:rPr lang="en-US" sz="2000" dirty="0" err="1" smtClean="0">
                <a:latin typeface="Times New Roman" pitchFamily="18" charset="0"/>
                <a:cs typeface="Times New Roman" pitchFamily="18" charset="0"/>
              </a:rPr>
              <a:t>periclinal</a:t>
            </a:r>
            <a:r>
              <a:rPr lang="en-US" sz="2000" dirty="0" smtClean="0">
                <a:latin typeface="Times New Roman" pitchFamily="18" charset="0"/>
                <a:cs typeface="Times New Roman" pitchFamily="18" charset="0"/>
              </a:rPr>
              <a:t> division to form a primary cover cell and an inner central cell. The cover cell, by two vertical divisions at right angle to each other, forms a neck. The cen­tral cell divides transversely to form a primary neck canal cell and a </a:t>
            </a:r>
            <a:r>
              <a:rPr lang="en-US" sz="2000" dirty="0" err="1" smtClean="0">
                <a:latin typeface="Times New Roman" pitchFamily="18" charset="0"/>
                <a:cs typeface="Times New Roman" pitchFamily="18" charset="0"/>
              </a:rPr>
              <a:t>venter</a:t>
            </a:r>
            <a:r>
              <a:rPr lang="en-US" sz="2000" dirty="0" smtClean="0">
                <a:latin typeface="Times New Roman" pitchFamily="18" charset="0"/>
                <a:cs typeface="Times New Roman" pitchFamily="18" charset="0"/>
              </a:rPr>
              <a:t> cell.</a:t>
            </a:r>
          </a:p>
          <a:p>
            <a:pPr algn="just"/>
            <a:r>
              <a:rPr lang="en-US" sz="2000" dirty="0" smtClean="0">
                <a:latin typeface="Times New Roman" pitchFamily="18" charset="0"/>
                <a:cs typeface="Times New Roman" pitchFamily="18" charset="0"/>
              </a:rPr>
              <a:t>Two neck canal cells are produced from the pri­mary neck canal cell. While, the </a:t>
            </a:r>
            <a:r>
              <a:rPr lang="en-US" sz="2000" dirty="0" err="1" smtClean="0">
                <a:latin typeface="Times New Roman" pitchFamily="18" charset="0"/>
                <a:cs typeface="Times New Roman" pitchFamily="18" charset="0"/>
              </a:rPr>
              <a:t>venter</a:t>
            </a:r>
            <a:r>
              <a:rPr lang="en-US" sz="2000" dirty="0" smtClean="0">
                <a:latin typeface="Times New Roman" pitchFamily="18" charset="0"/>
                <a:cs typeface="Times New Roman" pitchFamily="18" charset="0"/>
              </a:rPr>
              <a:t> cell, by a transverse division, forms the ventral canal cell and an egg. </a:t>
            </a:r>
          </a:p>
          <a:p>
            <a:pPr algn="just"/>
            <a:r>
              <a:rPr lang="en-US" sz="2000" dirty="0" smtClean="0">
                <a:latin typeface="Times New Roman" pitchFamily="18" charset="0"/>
                <a:cs typeface="Times New Roman" pitchFamily="18" charset="0"/>
              </a:rPr>
              <a:t>At maturity, an </a:t>
            </a:r>
            <a:r>
              <a:rPr lang="en-US" sz="2000" dirty="0" err="1" smtClean="0">
                <a:latin typeface="Times New Roman" pitchFamily="18" charset="0"/>
                <a:cs typeface="Times New Roman" pitchFamily="18" charset="0"/>
              </a:rPr>
              <a:t>archego­nium</a:t>
            </a:r>
            <a:r>
              <a:rPr lang="en-US" sz="2000" dirty="0" smtClean="0">
                <a:latin typeface="Times New Roman" pitchFamily="18" charset="0"/>
                <a:cs typeface="Times New Roman" pitchFamily="18" charset="0"/>
              </a:rPr>
              <a:t> has a projecting neck comprising of three to four tiers of neck cells arranged in four rows, two neck canal cells of unequal size, a ventral canal cell, and an egg at the base of the embed­ded </a:t>
            </a:r>
            <a:r>
              <a:rPr lang="en-US" sz="2000" dirty="0" err="1" smtClean="0">
                <a:latin typeface="Times New Roman" pitchFamily="18" charset="0"/>
                <a:cs typeface="Times New Roman" pitchFamily="18" charset="0"/>
              </a:rPr>
              <a:t>venter</a:t>
            </a:r>
            <a:r>
              <a:rPr lang="en-US" sz="2000" dirty="0" smtClean="0">
                <a:latin typeface="Times New Roman" pitchFamily="18" charset="0"/>
                <a:cs typeface="Times New Roman" pitchFamily="18" charset="0"/>
              </a:rPr>
              <a:t>. The archegonia are confined to cushion region in- between the aerial lobes</a:t>
            </a:r>
            <a:endParaRPr lang="en-US" sz="2000" dirty="0">
              <a:latin typeface="Times New Roman" pitchFamily="18" charset="0"/>
              <a:cs typeface="Times New Roman" pitchFamily="18" charset="0"/>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http://cdn.biologydiscussion.com/wp-content/uploads/2016/08/clip_image012-2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descr="http://cdn.biologydiscussion.com/wp-content/uploads/2016/08/clip_image014-2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0"/>
            <a:ext cx="7620000" cy="3785652"/>
          </a:xfrm>
          <a:prstGeom prst="rect">
            <a:avLst/>
          </a:prstGeom>
        </p:spPr>
        <p:txBody>
          <a:bodyPr wrap="square">
            <a:spAutoFit/>
          </a:bodyPr>
          <a:lstStyle/>
          <a:p>
            <a:pPr algn="just"/>
            <a:r>
              <a:rPr lang="en-US" sz="2400" b="1" dirty="0" err="1" smtClean="0">
                <a:latin typeface="Times New Roman" pitchFamily="18" charset="0"/>
                <a:cs typeface="Times New Roman" pitchFamily="18" charset="0"/>
              </a:rPr>
              <a:t>Fertilisation</a:t>
            </a:r>
            <a:r>
              <a:rPr lang="en-US" sz="2400" b="1"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Water is essential for </a:t>
            </a:r>
            <a:r>
              <a:rPr lang="en-US" sz="2400" dirty="0" err="1" smtClean="0">
                <a:latin typeface="Times New Roman" pitchFamily="18" charset="0"/>
                <a:cs typeface="Times New Roman" pitchFamily="18" charset="0"/>
              </a:rPr>
              <a:t>fertilisation</a:t>
            </a:r>
            <a:r>
              <a:rPr lang="en-US" sz="2400" dirty="0" smtClean="0">
                <a:latin typeface="Times New Roman" pitchFamily="18" charset="0"/>
                <a:cs typeface="Times New Roman" pitchFamily="18" charset="0"/>
              </a:rPr>
              <a:t>. The game­tophyte must be covered with a thin layer of water in which the motile </a:t>
            </a:r>
            <a:r>
              <a:rPr lang="en-US" sz="2400" dirty="0" err="1" smtClean="0">
                <a:latin typeface="Times New Roman" pitchFamily="18" charset="0"/>
                <a:cs typeface="Times New Roman" pitchFamily="18" charset="0"/>
              </a:rPr>
              <a:t>antherozoides</a:t>
            </a:r>
            <a:r>
              <a:rPr lang="en-US" sz="2400" dirty="0" smtClean="0">
                <a:latin typeface="Times New Roman" pitchFamily="18" charset="0"/>
                <a:cs typeface="Times New Roman" pitchFamily="18" charset="0"/>
              </a:rPr>
              <a:t> swim to the archegonia. The neck canal cells and ventral canal cell of the archegonia disintegrate to form a passage for the entry of </a:t>
            </a:r>
            <a:r>
              <a:rPr lang="en-US" sz="2400" dirty="0" err="1" smtClean="0">
                <a:latin typeface="Times New Roman" pitchFamily="18" charset="0"/>
                <a:cs typeface="Times New Roman" pitchFamily="18" charset="0"/>
              </a:rPr>
              <a:t>antherozoids</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Many </a:t>
            </a:r>
            <a:r>
              <a:rPr lang="en-US" sz="2400" dirty="0" err="1" smtClean="0">
                <a:latin typeface="Times New Roman" pitchFamily="18" charset="0"/>
                <a:cs typeface="Times New Roman" pitchFamily="18" charset="0"/>
              </a:rPr>
              <a:t>antherozoids</a:t>
            </a:r>
            <a:r>
              <a:rPr lang="en-US" sz="2400" dirty="0" smtClean="0">
                <a:latin typeface="Times New Roman" pitchFamily="18" charset="0"/>
                <a:cs typeface="Times New Roman" pitchFamily="18" charset="0"/>
              </a:rPr>
              <a:t> pass through the canal of the </a:t>
            </a:r>
            <a:r>
              <a:rPr lang="en-US" sz="2400" dirty="0" err="1" smtClean="0">
                <a:latin typeface="Times New Roman" pitchFamily="18" charset="0"/>
                <a:cs typeface="Times New Roman" pitchFamily="18" charset="0"/>
              </a:rPr>
              <a:t>archegonium</a:t>
            </a:r>
            <a:r>
              <a:rPr lang="en-US" sz="2400" dirty="0" smtClean="0">
                <a:latin typeface="Times New Roman" pitchFamily="18" charset="0"/>
                <a:cs typeface="Times New Roman" pitchFamily="18" charset="0"/>
              </a:rPr>
              <a:t> but only one of them fuses with the egg. Thus diploid zygote is formed. Generally more than one archegonia are </a:t>
            </a:r>
            <a:r>
              <a:rPr lang="en-US" sz="2400" dirty="0" err="1" smtClean="0">
                <a:latin typeface="Times New Roman" pitchFamily="18" charset="0"/>
                <a:cs typeface="Times New Roman" pitchFamily="18" charset="0"/>
              </a:rPr>
              <a:t>fertilised</a:t>
            </a:r>
            <a:r>
              <a:rPr lang="en-US" sz="2400" dirty="0" smtClean="0">
                <a:latin typeface="Times New Roman" pitchFamily="18" charset="0"/>
                <a:cs typeface="Times New Roman" pitchFamily="18" charset="0"/>
              </a:rPr>
              <a:t> in a </a:t>
            </a:r>
            <a:r>
              <a:rPr lang="en-US" sz="2400" dirty="0" err="1" smtClean="0">
                <a:latin typeface="Times New Roman" pitchFamily="18" charset="0"/>
                <a:cs typeface="Times New Roman" pitchFamily="18" charset="0"/>
              </a:rPr>
              <a:t>pro­thallus</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81000"/>
            <a:ext cx="8153400" cy="6186309"/>
          </a:xfrm>
          <a:prstGeom prst="rect">
            <a:avLst/>
          </a:prstGeom>
        </p:spPr>
        <p:txBody>
          <a:bodyPr wrap="square">
            <a:spAutoFit/>
          </a:bodyPr>
          <a:lstStyle/>
          <a:p>
            <a:pPr algn="just"/>
            <a:r>
              <a:rPr lang="en-US" sz="2200" b="1" dirty="0" smtClean="0">
                <a:latin typeface="Times New Roman" pitchFamily="18" charset="0"/>
                <a:cs typeface="Times New Roman" pitchFamily="18" charset="0"/>
              </a:rPr>
              <a:t>Embryo (The New </a:t>
            </a:r>
            <a:r>
              <a:rPr lang="en-US" sz="2200" b="1" dirty="0" err="1" smtClean="0">
                <a:latin typeface="Times New Roman" pitchFamily="18" charset="0"/>
                <a:cs typeface="Times New Roman" pitchFamily="18" charset="0"/>
              </a:rPr>
              <a:t>Sporophyte</a:t>
            </a:r>
            <a:r>
              <a:rPr lang="en-US" sz="2200" b="1"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The embryo is the mother cell of the next </a:t>
            </a:r>
            <a:r>
              <a:rPr lang="en-US" sz="2200" dirty="0" err="1" smtClean="0">
                <a:latin typeface="Times New Roman" pitchFamily="18" charset="0"/>
                <a:cs typeface="Times New Roman" pitchFamily="18" charset="0"/>
              </a:rPr>
              <a:t>sporophytic</a:t>
            </a:r>
            <a:r>
              <a:rPr lang="en-US" sz="2200" dirty="0" smtClean="0">
                <a:latin typeface="Times New Roman" pitchFamily="18" charset="0"/>
                <a:cs typeface="Times New Roman" pitchFamily="18" charset="0"/>
              </a:rPr>
              <a:t> generation. Unlike most </a:t>
            </a:r>
            <a:r>
              <a:rPr lang="en-US" sz="2200" dirty="0" err="1" smtClean="0">
                <a:latin typeface="Times New Roman" pitchFamily="18" charset="0"/>
                <a:cs typeface="Times New Roman" pitchFamily="18" charset="0"/>
              </a:rPr>
              <a:t>pterido­phytes</a:t>
            </a:r>
            <a:r>
              <a:rPr lang="en-US" sz="2200" dirty="0" smtClean="0">
                <a:latin typeface="Times New Roman" pitchFamily="18" charset="0"/>
                <a:cs typeface="Times New Roman" pitchFamily="18" charset="0"/>
              </a:rPr>
              <a:t>, several </a:t>
            </a:r>
            <a:r>
              <a:rPr lang="en-US" sz="2200" dirty="0" err="1" smtClean="0">
                <a:latin typeface="Times New Roman" pitchFamily="18" charset="0"/>
                <a:cs typeface="Times New Roman" pitchFamily="18" charset="0"/>
              </a:rPr>
              <a:t>sporophytes</a:t>
            </a:r>
            <a:r>
              <a:rPr lang="en-US" sz="2200" dirty="0" smtClean="0">
                <a:latin typeface="Times New Roman" pitchFamily="18" charset="0"/>
                <a:cs typeface="Times New Roman" pitchFamily="18" charset="0"/>
              </a:rPr>
              <a:t> develop on the same </a:t>
            </a:r>
            <a:r>
              <a:rPr lang="en-US" sz="2200" dirty="0" err="1" smtClean="0">
                <a:latin typeface="Times New Roman" pitchFamily="18" charset="0"/>
                <a:cs typeface="Times New Roman" pitchFamily="18" charset="0"/>
              </a:rPr>
              <a:t>prothallus</a:t>
            </a:r>
            <a:r>
              <a:rPr lang="en-US" sz="2200" dirty="0" smtClean="0">
                <a:latin typeface="Times New Roman" pitchFamily="18" charset="0"/>
                <a:cs typeface="Times New Roman" pitchFamily="18" charset="0"/>
              </a:rPr>
              <a:t>. The first division of the zygote is transverse. This results in an upper </a:t>
            </a:r>
            <a:r>
              <a:rPr lang="en-US" sz="2200" dirty="0" err="1" smtClean="0">
                <a:latin typeface="Times New Roman" pitchFamily="18" charset="0"/>
                <a:cs typeface="Times New Roman" pitchFamily="18" charset="0"/>
              </a:rPr>
              <a:t>epibasal</a:t>
            </a:r>
            <a:r>
              <a:rPr lang="en-US" sz="2200" dirty="0" smtClean="0">
                <a:latin typeface="Times New Roman" pitchFamily="18" charset="0"/>
                <a:cs typeface="Times New Roman" pitchFamily="18" charset="0"/>
              </a:rPr>
              <a:t> cell and lower </a:t>
            </a:r>
            <a:r>
              <a:rPr lang="en-US" sz="2200" dirty="0" err="1" smtClean="0">
                <a:latin typeface="Times New Roman" pitchFamily="18" charset="0"/>
                <a:cs typeface="Times New Roman" pitchFamily="18" charset="0"/>
              </a:rPr>
              <a:t>hypobasal</a:t>
            </a:r>
            <a:r>
              <a:rPr lang="en-US" sz="2200" dirty="0" smtClean="0">
                <a:latin typeface="Times New Roman" pitchFamily="18" charset="0"/>
                <a:cs typeface="Times New Roman" pitchFamily="18" charset="0"/>
              </a:rPr>
              <a:t> cell. The embryo is there­fore </a:t>
            </a:r>
            <a:r>
              <a:rPr lang="en-US" sz="2200" dirty="0" err="1" smtClean="0">
                <a:latin typeface="Times New Roman" pitchFamily="18" charset="0"/>
                <a:cs typeface="Times New Roman" pitchFamily="18" charset="0"/>
              </a:rPr>
              <a:t>exoscopic</a:t>
            </a:r>
            <a:r>
              <a:rPr lang="en-US" sz="2200" dirty="0" smtClean="0">
                <a:latin typeface="Times New Roman" pitchFamily="18" charset="0"/>
                <a:cs typeface="Times New Roman" pitchFamily="18" charset="0"/>
              </a:rPr>
              <a:t> (where the apical cell is </a:t>
            </a:r>
            <a:r>
              <a:rPr lang="en-US" sz="2200" dirty="0" err="1" smtClean="0">
                <a:latin typeface="Times New Roman" pitchFamily="18" charset="0"/>
                <a:cs typeface="Times New Roman" pitchFamily="18" charset="0"/>
              </a:rPr>
              <a:t>duacted</a:t>
            </a:r>
            <a:r>
              <a:rPr lang="en-US" sz="2200" dirty="0" smtClean="0">
                <a:latin typeface="Times New Roman" pitchFamily="18" charset="0"/>
                <a:cs typeface="Times New Roman" pitchFamily="18" charset="0"/>
              </a:rPr>
              <a:t> outward i.e., towards the neck of the </a:t>
            </a:r>
            <a:r>
              <a:rPr lang="en-US" sz="2200" dirty="0" err="1" smtClean="0">
                <a:latin typeface="Times New Roman" pitchFamily="18" charset="0"/>
                <a:cs typeface="Times New Roman" pitchFamily="18" charset="0"/>
              </a:rPr>
              <a:t>archegoni­um</a:t>
            </a:r>
            <a:r>
              <a:rPr lang="en-US" sz="2200" dirty="0" smtClean="0">
                <a:latin typeface="Times New Roman" pitchFamily="18" charset="0"/>
                <a:cs typeface="Times New Roman" pitchFamily="18" charset="0"/>
              </a:rPr>
              <a:t>) in polarity. </a:t>
            </a:r>
          </a:p>
          <a:p>
            <a:pPr algn="just"/>
            <a:r>
              <a:rPr lang="en-US" sz="2200" dirty="0" smtClean="0">
                <a:latin typeface="Times New Roman" pitchFamily="18" charset="0"/>
                <a:cs typeface="Times New Roman" pitchFamily="18" charset="0"/>
              </a:rPr>
              <a:t>No suspensor is formed in Equisetum. The </a:t>
            </a:r>
            <a:r>
              <a:rPr lang="en-US" sz="2200" dirty="0" err="1" smtClean="0">
                <a:latin typeface="Times New Roman" pitchFamily="18" charset="0"/>
                <a:cs typeface="Times New Roman" pitchFamily="18" charset="0"/>
              </a:rPr>
              <a:t>epibasal</a:t>
            </a:r>
            <a:r>
              <a:rPr lang="en-US" sz="2200" dirty="0" smtClean="0">
                <a:latin typeface="Times New Roman" pitchFamily="18" charset="0"/>
                <a:cs typeface="Times New Roman" pitchFamily="18" charset="0"/>
              </a:rPr>
              <a:t> and </a:t>
            </a:r>
            <a:r>
              <a:rPr lang="en-US" sz="2200" dirty="0" err="1" smtClean="0">
                <a:latin typeface="Times New Roman" pitchFamily="18" charset="0"/>
                <a:cs typeface="Times New Roman" pitchFamily="18" charset="0"/>
              </a:rPr>
              <a:t>hypobasal</a:t>
            </a:r>
            <a:r>
              <a:rPr lang="en-US" sz="2200" dirty="0" smtClean="0">
                <a:latin typeface="Times New Roman" pitchFamily="18" charset="0"/>
                <a:cs typeface="Times New Roman" pitchFamily="18" charset="0"/>
              </a:rPr>
              <a:t> cells then divide at right angles to the </a:t>
            </a:r>
            <a:r>
              <a:rPr lang="en-US" sz="2200" dirty="0" err="1" smtClean="0">
                <a:latin typeface="Times New Roman" pitchFamily="18" charset="0"/>
                <a:cs typeface="Times New Roman" pitchFamily="18" charset="0"/>
              </a:rPr>
              <a:t>oogonial</a:t>
            </a:r>
            <a:r>
              <a:rPr lang="en-US" sz="2200" dirty="0" smtClean="0">
                <a:latin typeface="Times New Roman" pitchFamily="18" charset="0"/>
                <a:cs typeface="Times New Roman" pitchFamily="18" charset="0"/>
              </a:rPr>
              <a:t> wall, and as a result a tour-celled quadrant stage is established. All the four cells of the quadrant are of different size and shape. </a:t>
            </a:r>
          </a:p>
          <a:p>
            <a:pPr algn="just"/>
            <a:r>
              <a:rPr lang="en-US" sz="2200" dirty="0" smtClean="0">
                <a:latin typeface="Times New Roman" pitchFamily="18" charset="0"/>
                <a:cs typeface="Times New Roman" pitchFamily="18" charset="0"/>
              </a:rPr>
              <a:t>The four-celled embryo undergoes subsequent divi­sions and the future shoot apex originate from the largest cell and leaf initials from the remai­ning cells of one quadrant of the </a:t>
            </a:r>
            <a:r>
              <a:rPr lang="en-US" sz="2200" dirty="0" err="1" smtClean="0">
                <a:latin typeface="Times New Roman" pitchFamily="18" charset="0"/>
                <a:cs typeface="Times New Roman" pitchFamily="18" charset="0"/>
              </a:rPr>
              <a:t>epibasal</a:t>
            </a:r>
            <a:r>
              <a:rPr lang="en-US" sz="2200" dirty="0" smtClean="0">
                <a:latin typeface="Times New Roman" pitchFamily="18" charset="0"/>
                <a:cs typeface="Times New Roman" pitchFamily="18" charset="0"/>
              </a:rPr>
              <a:t> hemi­sphere. </a:t>
            </a:r>
          </a:p>
          <a:p>
            <a:pPr algn="just"/>
            <a:r>
              <a:rPr lang="en-US" sz="2200" dirty="0" smtClean="0">
                <a:latin typeface="Times New Roman" pitchFamily="18" charset="0"/>
                <a:cs typeface="Times New Roman" pitchFamily="18" charset="0"/>
              </a:rPr>
              <a:t>One cell of the </a:t>
            </a:r>
            <a:r>
              <a:rPr lang="en-US" sz="2200" dirty="0" err="1" smtClean="0">
                <a:latin typeface="Times New Roman" pitchFamily="18" charset="0"/>
                <a:cs typeface="Times New Roman" pitchFamily="18" charset="0"/>
              </a:rPr>
              <a:t>epibasal</a:t>
            </a:r>
            <a:r>
              <a:rPr lang="en-US" sz="2200" dirty="0" smtClean="0">
                <a:latin typeface="Times New Roman" pitchFamily="18" charset="0"/>
                <a:cs typeface="Times New Roman" pitchFamily="18" charset="0"/>
              </a:rPr>
              <a:t> quadrant and a portion of the adjacent quadrant of the </a:t>
            </a:r>
            <a:r>
              <a:rPr lang="en-US" sz="2200" dirty="0" err="1" smtClean="0">
                <a:latin typeface="Times New Roman" pitchFamily="18" charset="0"/>
                <a:cs typeface="Times New Roman" pitchFamily="18" charset="0"/>
              </a:rPr>
              <a:t>hypobasal</a:t>
            </a:r>
            <a:r>
              <a:rPr lang="en-US" sz="2200" dirty="0" smtClean="0">
                <a:latin typeface="Times New Roman" pitchFamily="18" charset="0"/>
                <a:cs typeface="Times New Roman" pitchFamily="18" charset="0"/>
              </a:rPr>
              <a:t> region contribute to the development of root. The first root develops from one of the </a:t>
            </a:r>
            <a:r>
              <a:rPr lang="en-US" sz="2200" dirty="0" err="1" smtClean="0">
                <a:latin typeface="Times New Roman" pitchFamily="18" charset="0"/>
                <a:cs typeface="Times New Roman" pitchFamily="18" charset="0"/>
              </a:rPr>
              <a:t>epibasal</a:t>
            </a:r>
            <a:r>
              <a:rPr lang="en-US" sz="2200" dirty="0" smtClean="0">
                <a:latin typeface="Times New Roman" pitchFamily="18" charset="0"/>
                <a:cs typeface="Times New Roman" pitchFamily="18" charset="0"/>
              </a:rPr>
              <a:t> quadrants and a portion of the adjacent </a:t>
            </a:r>
            <a:r>
              <a:rPr lang="en-US" sz="2200" dirty="0" err="1" smtClean="0">
                <a:latin typeface="Times New Roman" pitchFamily="18" charset="0"/>
                <a:cs typeface="Times New Roman" pitchFamily="18" charset="0"/>
              </a:rPr>
              <a:t>hypobasal</a:t>
            </a:r>
            <a:r>
              <a:rPr lang="en-US" sz="2200" dirty="0" smtClean="0">
                <a:latin typeface="Times New Roman" pitchFamily="18" charset="0"/>
                <a:cs typeface="Times New Roman" pitchFamily="18" charset="0"/>
              </a:rPr>
              <a:t> quadrant. The shoot grows rapidly. </a:t>
            </a:r>
            <a:endParaRPr lang="en-US" sz="2200" dirty="0">
              <a:latin typeface="Times New Roman" pitchFamily="18" charset="0"/>
              <a:cs typeface="Times New Roman" pitchFamily="18" charset="0"/>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http://cdn.biologydiscussion.com/wp-content/uploads/2016/08/clip_image016-22.jpg"/>
          <p:cNvPicPr>
            <a:picLocks noChangeAspect="1" noChangeArrowheads="1"/>
          </p:cNvPicPr>
          <p:nvPr/>
        </p:nvPicPr>
        <p:blipFill>
          <a:blip r:embed="rId2"/>
          <a:srcRect/>
          <a:stretch>
            <a:fillRect/>
          </a:stretch>
        </p:blipFill>
        <p:spPr bwMode="auto">
          <a:xfrm>
            <a:off x="457200" y="0"/>
            <a:ext cx="7772400" cy="5791200"/>
          </a:xfrm>
          <a:prstGeom prst="rect">
            <a:avLst/>
          </a:prstGeom>
          <a:noFill/>
        </p:spPr>
      </p:pic>
      <p:sp>
        <p:nvSpPr>
          <p:cNvPr id="3" name="Rectangle 2"/>
          <p:cNvSpPr/>
          <p:nvPr/>
        </p:nvSpPr>
        <p:spPr>
          <a:xfrm>
            <a:off x="990600" y="5791200"/>
            <a:ext cx="8001000" cy="923330"/>
          </a:xfrm>
          <a:prstGeom prst="rect">
            <a:avLst/>
          </a:prstGeom>
        </p:spPr>
        <p:txBody>
          <a:bodyPr wrap="square">
            <a:spAutoFit/>
          </a:bodyPr>
          <a:lstStyle/>
          <a:p>
            <a:pPr algn="just"/>
            <a:r>
              <a:rPr lang="en-US" dirty="0" smtClean="0">
                <a:latin typeface="Times New Roman" pitchFamily="18" charset="0"/>
                <a:cs typeface="Times New Roman" pitchFamily="18" charset="0"/>
              </a:rPr>
              <a:t>Later the root grows directly downward and penetrate the </a:t>
            </a:r>
            <a:r>
              <a:rPr lang="en-US" dirty="0" err="1" smtClean="0">
                <a:latin typeface="Times New Roman" pitchFamily="18" charset="0"/>
                <a:cs typeface="Times New Roman" pitchFamily="18" charset="0"/>
              </a:rPr>
              <a:t>gametophytic</a:t>
            </a:r>
            <a:r>
              <a:rPr lang="en-US" dirty="0" smtClean="0">
                <a:latin typeface="Times New Roman" pitchFamily="18" charset="0"/>
                <a:cs typeface="Times New Roman" pitchFamily="18" charset="0"/>
              </a:rPr>
              <a:t> tissue to reach the soil or substratum. A number of such </a:t>
            </a:r>
            <a:r>
              <a:rPr lang="en-US" dirty="0" err="1" smtClean="0">
                <a:latin typeface="Times New Roman" pitchFamily="18" charset="0"/>
                <a:cs typeface="Times New Roman" pitchFamily="18" charset="0"/>
              </a:rPr>
              <a:t>sporophytes</a:t>
            </a:r>
            <a:r>
              <a:rPr lang="en-US" dirty="0" smtClean="0">
                <a:latin typeface="Times New Roman" pitchFamily="18" charset="0"/>
                <a:cs typeface="Times New Roman" pitchFamily="18" charset="0"/>
              </a:rPr>
              <a:t> may develop from a large mature gametophyte if more than one egg is </a:t>
            </a:r>
            <a:r>
              <a:rPr lang="en-US" dirty="0" err="1" smtClean="0">
                <a:latin typeface="Times New Roman" pitchFamily="18" charset="0"/>
                <a:cs typeface="Times New Roman" pitchFamily="18" charset="0"/>
              </a:rPr>
              <a:t>fertilised</a:t>
            </a:r>
            <a:endParaRPr lang="en-US" dirty="0">
              <a:latin typeface="Times New Roman" pitchFamily="18" charset="0"/>
              <a:cs typeface="Times New Roman" pitchFamily="18" charset="0"/>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descr="http://cdn.biologydiscussion.com/wp-content/uploads/2016/08/clip_image018-24.jpg"/>
          <p:cNvPicPr>
            <a:picLocks noChangeAspect="1" noChangeArrowheads="1"/>
          </p:cNvPicPr>
          <p:nvPr/>
        </p:nvPicPr>
        <p:blipFill>
          <a:blip r:embed="rId2"/>
          <a:srcRect/>
          <a:stretch>
            <a:fillRect/>
          </a:stretch>
        </p:blipFill>
        <p:spPr bwMode="auto">
          <a:xfrm>
            <a:off x="2286000" y="0"/>
            <a:ext cx="5486400" cy="6477000"/>
          </a:xfrm>
          <a:prstGeom prst="rect">
            <a:avLst/>
          </a:prstGeom>
          <a:noFill/>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AutoShape 2" descr="Life Cycle of Equisetum साठी प्रतिमा परिणाम"/>
          <p:cNvSpPr>
            <a:spLocks noChangeAspect="1" noChangeArrowheads="1"/>
          </p:cNvSpPr>
          <p:nvPr/>
        </p:nvSpPr>
        <p:spPr bwMode="auto">
          <a:xfrm>
            <a:off x="155575" y="-2163763"/>
            <a:ext cx="5962650" cy="4514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1972" name="AutoShape 4" descr="https://2.bp.blogspot.com/-JBQyFCNGSCo/V3ImH-8KqNI/AAAAAAAAInQ/TbgyEwmcbLQCLZKCiL1lLdLERHT2GAXLwCLcB/s1600/lifecycle%2Bof%2Bequisetu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1973" name="Picture 5"/>
          <p:cNvPicPr>
            <a:picLocks noChangeAspect="1" noChangeArrowheads="1"/>
          </p:cNvPicPr>
          <p:nvPr/>
        </p:nvPicPr>
        <p:blipFill>
          <a:blip r:embed="rId2"/>
          <a:srcRect/>
          <a:stretch>
            <a:fillRect/>
          </a:stretch>
        </p:blipFill>
        <p:spPr bwMode="auto">
          <a:xfrm>
            <a:off x="1142999" y="152400"/>
            <a:ext cx="8001001" cy="6705600"/>
          </a:xfrm>
          <a:prstGeom prst="rect">
            <a:avLst/>
          </a:prstGeom>
          <a:noFill/>
          <a:ln w="9525">
            <a:noFill/>
            <a:miter lim="800000"/>
            <a:headEnd/>
            <a:tailEnd/>
          </a:ln>
          <a:effectLst/>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3400" y="152400"/>
            <a:ext cx="1499128" cy="523220"/>
          </a:xfrm>
          <a:prstGeom prst="rect">
            <a:avLst/>
          </a:prstGeom>
        </p:spPr>
        <p:txBody>
          <a:bodyPr wrap="none">
            <a:spAutoFit/>
          </a:bodyPr>
          <a:lstStyle/>
          <a:p>
            <a:pPr algn="just"/>
            <a:r>
              <a:rPr lang="en-US" sz="2800" b="1" i="1" dirty="0" err="1" smtClean="0">
                <a:solidFill>
                  <a:srgbClr val="FF0000"/>
                </a:solidFill>
                <a:latin typeface="Times New Roman" pitchFamily="18" charset="0"/>
                <a:cs typeface="Times New Roman" pitchFamily="18" charset="0"/>
              </a:rPr>
              <a:t>Marsilea</a:t>
            </a:r>
            <a:endParaRPr lang="en-US" sz="2800" b="1" dirty="0">
              <a:solidFill>
                <a:srgbClr val="FF0000"/>
              </a:solidFill>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5334000" y="838200"/>
          <a:ext cx="3429000" cy="2794000"/>
        </p:xfrm>
        <a:graphic>
          <a:graphicData uri="http://schemas.openxmlformats.org/drawingml/2006/table">
            <a:tbl>
              <a:tblPr/>
              <a:tblGrid>
                <a:gridCol w="1714500"/>
                <a:gridCol w="1714500"/>
              </a:tblGrid>
              <a:tr h="343123">
                <a:tc>
                  <a:txBody>
                    <a:bodyPr/>
                    <a:lstStyle/>
                    <a:p>
                      <a:r>
                        <a:rPr lang="en-US" sz="1400"/>
                        <a:t>Kingdom:</a:t>
                      </a:r>
                    </a:p>
                  </a:txBody>
                  <a:tcPr marL="71298" marR="71298" marT="35649" marB="35649" anchor="ctr">
                    <a:lnL>
                      <a:noFill/>
                    </a:lnL>
                    <a:lnR>
                      <a:noFill/>
                    </a:lnR>
                    <a:lnT>
                      <a:noFill/>
                    </a:lnT>
                    <a:lnB>
                      <a:noFill/>
                    </a:lnB>
                  </a:tcPr>
                </a:tc>
                <a:tc>
                  <a:txBody>
                    <a:bodyPr/>
                    <a:lstStyle/>
                    <a:p>
                      <a:r>
                        <a:rPr lang="en-US" sz="1400">
                          <a:hlinkClick r:id="rId2" tooltip="Plant"/>
                        </a:rPr>
                        <a:t>Plantae</a:t>
                      </a:r>
                      <a:endParaRPr lang="en-US" sz="1400"/>
                    </a:p>
                  </a:txBody>
                  <a:tcPr marL="71298" marR="71298" marT="35649" marB="35649" anchor="ctr">
                    <a:lnL>
                      <a:noFill/>
                    </a:lnL>
                    <a:lnR>
                      <a:noFill/>
                    </a:lnR>
                    <a:lnT>
                      <a:noFill/>
                    </a:lnT>
                    <a:lnB>
                      <a:noFill/>
                    </a:lnB>
                  </a:tcPr>
                </a:tc>
              </a:tr>
              <a:tr h="343123">
                <a:tc>
                  <a:txBody>
                    <a:bodyPr/>
                    <a:lstStyle/>
                    <a:p>
                      <a:r>
                        <a:rPr lang="en-US" sz="1400"/>
                        <a:t>Division:</a:t>
                      </a:r>
                    </a:p>
                  </a:txBody>
                  <a:tcPr marL="71298" marR="71298" marT="35649" marB="35649" anchor="ctr">
                    <a:lnL>
                      <a:noFill/>
                    </a:lnL>
                    <a:lnR>
                      <a:noFill/>
                    </a:lnR>
                    <a:lnT>
                      <a:noFill/>
                    </a:lnT>
                    <a:lnB>
                      <a:noFill/>
                    </a:lnB>
                  </a:tcPr>
                </a:tc>
                <a:tc>
                  <a:txBody>
                    <a:bodyPr/>
                    <a:lstStyle/>
                    <a:p>
                      <a:r>
                        <a:rPr lang="en-US" sz="1400">
                          <a:hlinkClick r:id="rId3" tooltip="Fern"/>
                        </a:rPr>
                        <a:t>Pteridophyta</a:t>
                      </a:r>
                      <a:endParaRPr lang="en-US" sz="1400"/>
                    </a:p>
                  </a:txBody>
                  <a:tcPr marL="71298" marR="71298" marT="35649" marB="35649" anchor="ctr">
                    <a:lnL>
                      <a:noFill/>
                    </a:lnL>
                    <a:lnR>
                      <a:noFill/>
                    </a:lnR>
                    <a:lnT>
                      <a:noFill/>
                    </a:lnT>
                    <a:lnB>
                      <a:noFill/>
                    </a:lnB>
                  </a:tcPr>
                </a:tc>
              </a:tr>
              <a:tr h="1078385">
                <a:tc>
                  <a:txBody>
                    <a:bodyPr/>
                    <a:lstStyle/>
                    <a:p>
                      <a:r>
                        <a:rPr lang="en-US" sz="1400"/>
                        <a:t>Class:</a:t>
                      </a:r>
                    </a:p>
                  </a:txBody>
                  <a:tcPr marL="71298" marR="71298" marT="35649" marB="35649" anchor="ctr">
                    <a:lnL>
                      <a:noFill/>
                    </a:lnL>
                    <a:lnR>
                      <a:noFill/>
                    </a:lnR>
                    <a:lnT>
                      <a:noFill/>
                    </a:lnT>
                    <a:lnB>
                      <a:noFill/>
                    </a:lnB>
                  </a:tcPr>
                </a:tc>
                <a:tc>
                  <a:txBody>
                    <a:bodyPr/>
                    <a:lstStyle/>
                    <a:p>
                      <a:r>
                        <a:rPr lang="en-US" sz="1400">
                          <a:hlinkClick r:id="rId4" tooltip="Polypodiopsida"/>
                        </a:rPr>
                        <a:t>Polypodiopsida</a:t>
                      </a:r>
                      <a:r>
                        <a:rPr lang="en-US" sz="1400"/>
                        <a:t> /</a:t>
                      </a:r>
                      <a:br>
                        <a:rPr lang="en-US" sz="1400"/>
                      </a:br>
                      <a:r>
                        <a:rPr lang="en-US" sz="1400"/>
                        <a:t> Pteridopsida (disputed)</a:t>
                      </a:r>
                    </a:p>
                  </a:txBody>
                  <a:tcPr marL="71298" marR="71298" marT="35649" marB="35649" anchor="ctr">
                    <a:lnL>
                      <a:noFill/>
                    </a:lnL>
                    <a:lnR>
                      <a:noFill/>
                    </a:lnR>
                    <a:lnT>
                      <a:noFill/>
                    </a:lnT>
                    <a:lnB>
                      <a:noFill/>
                    </a:lnB>
                  </a:tcPr>
                </a:tc>
              </a:tr>
              <a:tr h="343123">
                <a:tc>
                  <a:txBody>
                    <a:bodyPr/>
                    <a:lstStyle/>
                    <a:p>
                      <a:r>
                        <a:rPr lang="en-US" sz="1400"/>
                        <a:t>Order:</a:t>
                      </a:r>
                    </a:p>
                  </a:txBody>
                  <a:tcPr marL="71298" marR="71298" marT="35649" marB="35649" anchor="ctr">
                    <a:lnL>
                      <a:noFill/>
                    </a:lnL>
                    <a:lnR>
                      <a:noFill/>
                    </a:lnR>
                    <a:lnT>
                      <a:noFill/>
                    </a:lnT>
                    <a:lnB>
                      <a:noFill/>
                    </a:lnB>
                  </a:tcPr>
                </a:tc>
                <a:tc>
                  <a:txBody>
                    <a:bodyPr/>
                    <a:lstStyle/>
                    <a:p>
                      <a:r>
                        <a:rPr lang="en-US" sz="1400">
                          <a:hlinkClick r:id="rId5" tooltip="Salviniales"/>
                        </a:rPr>
                        <a:t>Salviniales</a:t>
                      </a:r>
                      <a:endParaRPr lang="en-US" sz="1400"/>
                    </a:p>
                  </a:txBody>
                  <a:tcPr marL="71298" marR="71298" marT="35649" marB="35649" anchor="ctr">
                    <a:lnL>
                      <a:noFill/>
                    </a:lnL>
                    <a:lnR>
                      <a:noFill/>
                    </a:lnR>
                    <a:lnT>
                      <a:noFill/>
                    </a:lnT>
                    <a:lnB>
                      <a:noFill/>
                    </a:lnB>
                  </a:tcPr>
                </a:tc>
              </a:tr>
              <a:tr h="343123">
                <a:tc>
                  <a:txBody>
                    <a:bodyPr/>
                    <a:lstStyle/>
                    <a:p>
                      <a:r>
                        <a:rPr lang="en-US" sz="1400"/>
                        <a:t>Family:</a:t>
                      </a:r>
                    </a:p>
                  </a:txBody>
                  <a:tcPr marL="71298" marR="71298" marT="35649" marB="35649" anchor="ctr">
                    <a:lnL>
                      <a:noFill/>
                    </a:lnL>
                    <a:lnR>
                      <a:noFill/>
                    </a:lnR>
                    <a:lnT>
                      <a:noFill/>
                    </a:lnT>
                    <a:lnB>
                      <a:noFill/>
                    </a:lnB>
                  </a:tcPr>
                </a:tc>
                <a:tc>
                  <a:txBody>
                    <a:bodyPr/>
                    <a:lstStyle/>
                    <a:p>
                      <a:r>
                        <a:rPr lang="en-US" sz="1400">
                          <a:hlinkClick r:id="rId6" tooltip="Marsileaceae"/>
                        </a:rPr>
                        <a:t>Marsileaceae</a:t>
                      </a:r>
                      <a:endParaRPr lang="en-US" sz="1400"/>
                    </a:p>
                  </a:txBody>
                  <a:tcPr marL="71298" marR="71298" marT="35649" marB="35649" anchor="ctr">
                    <a:lnL>
                      <a:noFill/>
                    </a:lnL>
                    <a:lnR>
                      <a:noFill/>
                    </a:lnR>
                    <a:lnT>
                      <a:noFill/>
                    </a:lnT>
                    <a:lnB>
                      <a:noFill/>
                    </a:lnB>
                  </a:tcPr>
                </a:tc>
              </a:tr>
              <a:tr h="343123">
                <a:tc>
                  <a:txBody>
                    <a:bodyPr/>
                    <a:lstStyle/>
                    <a:p>
                      <a:r>
                        <a:rPr lang="en-US" sz="1400"/>
                        <a:t>Genus:</a:t>
                      </a:r>
                    </a:p>
                  </a:txBody>
                  <a:tcPr marL="71298" marR="71298" marT="35649" marB="35649" anchor="ctr">
                    <a:lnL>
                      <a:noFill/>
                    </a:lnL>
                    <a:lnR>
                      <a:noFill/>
                    </a:lnR>
                    <a:lnT>
                      <a:noFill/>
                    </a:lnT>
                    <a:lnB>
                      <a:noFill/>
                    </a:lnB>
                  </a:tcPr>
                </a:tc>
                <a:tc>
                  <a:txBody>
                    <a:bodyPr/>
                    <a:lstStyle/>
                    <a:p>
                      <a:r>
                        <a:rPr lang="en-US" sz="1400" b="1" i="1" dirty="0" err="1"/>
                        <a:t>Marsilea</a:t>
                      </a:r>
                      <a:endParaRPr lang="en-US" sz="1400" dirty="0"/>
                    </a:p>
                  </a:txBody>
                  <a:tcPr marL="71298" marR="71298" marT="35649" marB="35649" anchor="ctr">
                    <a:lnL>
                      <a:noFill/>
                    </a:lnL>
                    <a:lnR>
                      <a:noFill/>
                    </a:lnR>
                    <a:lnT>
                      <a:noFill/>
                    </a:lnT>
                    <a:lnB>
                      <a:noFill/>
                    </a:lnB>
                  </a:tcPr>
                </a:tc>
              </a:tr>
            </a:tbl>
          </a:graphicData>
        </a:graphic>
      </p:graphicFrame>
      <p:sp>
        <p:nvSpPr>
          <p:cNvPr id="4" name="Rectangle 3"/>
          <p:cNvSpPr/>
          <p:nvPr/>
        </p:nvSpPr>
        <p:spPr>
          <a:xfrm>
            <a:off x="2971800" y="4191000"/>
            <a:ext cx="6172200" cy="923330"/>
          </a:xfrm>
          <a:prstGeom prst="rect">
            <a:avLst/>
          </a:prstGeom>
        </p:spPr>
        <p:txBody>
          <a:bodyPr wrap="square">
            <a:spAutoFit/>
          </a:bodyPr>
          <a:lstStyle/>
          <a:p>
            <a:r>
              <a:rPr lang="en-US" b="1" i="1" dirty="0" err="1" smtClean="0"/>
              <a:t>Marsilea</a:t>
            </a:r>
            <a:r>
              <a:rPr lang="en-US" dirty="0" smtClean="0"/>
              <a:t> is a genus of approximately 65 species of </a:t>
            </a:r>
            <a:r>
              <a:rPr lang="en-US" dirty="0" smtClean="0">
                <a:hlinkClick r:id="rId7" tooltip="Aquatic plant"/>
              </a:rPr>
              <a:t>aquatic</a:t>
            </a:r>
            <a:r>
              <a:rPr lang="en-US" dirty="0" smtClean="0"/>
              <a:t> </a:t>
            </a:r>
            <a:r>
              <a:rPr lang="en-US" dirty="0" smtClean="0">
                <a:hlinkClick r:id="rId3" tooltip="Fern"/>
              </a:rPr>
              <a:t>ferns</a:t>
            </a:r>
            <a:r>
              <a:rPr lang="en-US" dirty="0" smtClean="0"/>
              <a:t> of the family </a:t>
            </a:r>
            <a:r>
              <a:rPr lang="en-US" dirty="0" err="1" smtClean="0">
                <a:hlinkClick r:id="rId6" tooltip="Marsileaceae"/>
              </a:rPr>
              <a:t>Marsileaceae</a:t>
            </a:r>
            <a:r>
              <a:rPr lang="en-US" dirty="0" smtClean="0"/>
              <a:t>. The name </a:t>
            </a:r>
            <a:r>
              <a:rPr lang="en-US" dirty="0" err="1" smtClean="0"/>
              <a:t>honours</a:t>
            </a:r>
            <a:r>
              <a:rPr lang="en-US" dirty="0" smtClean="0"/>
              <a:t> Italian naturalist </a:t>
            </a:r>
            <a:r>
              <a:rPr lang="en-US" dirty="0" smtClean="0">
                <a:hlinkClick r:id="rId8" tooltip="Luigi Ferdinando Marsigli"/>
              </a:rPr>
              <a:t>Luigi </a:t>
            </a:r>
            <a:r>
              <a:rPr lang="en-US" dirty="0" err="1" smtClean="0">
                <a:hlinkClick r:id="rId8" tooltip="Luigi Ferdinando Marsigli"/>
              </a:rPr>
              <a:t>Ferdinando</a:t>
            </a:r>
            <a:r>
              <a:rPr lang="en-US" dirty="0" smtClean="0">
                <a:hlinkClick r:id="rId8" tooltip="Luigi Ferdinando Marsigli"/>
              </a:rPr>
              <a:t> </a:t>
            </a:r>
            <a:r>
              <a:rPr lang="en-US" dirty="0" err="1" smtClean="0">
                <a:hlinkClick r:id="rId8" tooltip="Luigi Ferdinando Marsigli"/>
              </a:rPr>
              <a:t>Marsigli</a:t>
            </a:r>
            <a:r>
              <a:rPr lang="en-US" dirty="0" smtClean="0"/>
              <a:t> (1656–1730)</a:t>
            </a:r>
            <a:endParaRPr lang="en-US" dirty="0"/>
          </a:p>
        </p:txBody>
      </p:sp>
      <p:pic>
        <p:nvPicPr>
          <p:cNvPr id="176130" name="Picture 2" descr="http://cdn.biologydiscussion.com/wp-content/uploads/2016/08/clip_image002-113.jpg"/>
          <p:cNvPicPr>
            <a:picLocks noChangeAspect="1" noChangeArrowheads="1"/>
          </p:cNvPicPr>
          <p:nvPr/>
        </p:nvPicPr>
        <p:blipFill>
          <a:blip r:embed="rId9"/>
          <a:srcRect/>
          <a:stretch>
            <a:fillRect/>
          </a:stretch>
        </p:blipFill>
        <p:spPr bwMode="auto">
          <a:xfrm>
            <a:off x="0" y="3390900"/>
            <a:ext cx="3048000" cy="3467100"/>
          </a:xfrm>
          <a:prstGeom prst="rect">
            <a:avLst/>
          </a:prstGeom>
          <a:noFill/>
        </p:spPr>
      </p:pic>
      <p:sp>
        <p:nvSpPr>
          <p:cNvPr id="176132" name="AutoShape 4" descr="Starr 061108-9797 Marsilea villosa.jpg"/>
          <p:cNvSpPr>
            <a:spLocks noChangeAspect="1" noChangeArrowheads="1"/>
          </p:cNvSpPr>
          <p:nvPr/>
        </p:nvSpPr>
        <p:spPr bwMode="auto">
          <a:xfrm>
            <a:off x="155575" y="-754063"/>
            <a:ext cx="2095500" cy="15716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6134" name="AutoShape 6" descr="https://upload.wikimedia.org/wikipedia/commons/thumb/d/d7/Starr_061108-9797_Marsilea_villosa.jpg/220px-Starr_061108-9797_Marsilea_villos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6135" name="Picture 7"/>
          <p:cNvPicPr>
            <a:picLocks noChangeAspect="1" noChangeArrowheads="1"/>
          </p:cNvPicPr>
          <p:nvPr/>
        </p:nvPicPr>
        <p:blipFill>
          <a:blip r:embed="rId10"/>
          <a:srcRect/>
          <a:stretch>
            <a:fillRect/>
          </a:stretch>
        </p:blipFill>
        <p:spPr bwMode="auto">
          <a:xfrm>
            <a:off x="0" y="0"/>
            <a:ext cx="3657600"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04800"/>
            <a:ext cx="7391400" cy="5016758"/>
          </a:xfrm>
          <a:prstGeom prst="rect">
            <a:avLst/>
          </a:prstGeom>
        </p:spPr>
        <p:txBody>
          <a:bodyPr wrap="square">
            <a:spAutoFit/>
          </a:bodyPr>
          <a:lstStyle/>
          <a:p>
            <a:pPr algn="just"/>
            <a:r>
              <a:rPr lang="en-US" sz="2000" dirty="0" smtClean="0">
                <a:latin typeface="Times New Roman" pitchFamily="18" charset="0"/>
                <a:cs typeface="Times New Roman" pitchFamily="18" charset="0"/>
              </a:rPr>
              <a:t>There are about 65 species of </a:t>
            </a:r>
            <a:r>
              <a:rPr lang="en-US" sz="2000" dirty="0" err="1" smtClean="0">
                <a:latin typeface="Times New Roman" pitchFamily="18" charset="0"/>
                <a:cs typeface="Times New Roman" pitchFamily="18" charset="0"/>
              </a:rPr>
              <a:t>Marsilea</a:t>
            </a:r>
            <a:r>
              <a:rPr lang="en-US" sz="2000" dirty="0" smtClean="0">
                <a:latin typeface="Times New Roman" pitchFamily="18" charset="0"/>
                <a:cs typeface="Times New Roman" pitchFamily="18" charset="0"/>
              </a:rPr>
              <a:t> distributed all over the world. They are more commonly found in tropical regions, such as, Africa and Australia. Gupta and </a:t>
            </a:r>
            <a:r>
              <a:rPr lang="en-US" sz="2000" dirty="0" err="1" smtClean="0">
                <a:latin typeface="Times New Roman" pitchFamily="18" charset="0"/>
                <a:cs typeface="Times New Roman" pitchFamily="18" charset="0"/>
              </a:rPr>
              <a:t>Bhardwaja</a:t>
            </a:r>
            <a:r>
              <a:rPr lang="en-US" sz="2000" dirty="0" smtClean="0">
                <a:latin typeface="Times New Roman" pitchFamily="18" charset="0"/>
                <a:cs typeface="Times New Roman" pitchFamily="18" charset="0"/>
              </a:rPr>
              <a:t> (1957) have recorded about ten species of </a:t>
            </a:r>
            <a:r>
              <a:rPr lang="en-US" sz="2000" dirty="0" err="1" smtClean="0">
                <a:latin typeface="Times New Roman" pitchFamily="18" charset="0"/>
                <a:cs typeface="Times New Roman" pitchFamily="18" charset="0"/>
              </a:rPr>
              <a:t>Marsilea</a:t>
            </a:r>
            <a:r>
              <a:rPr lang="en-US" sz="2000" dirty="0" smtClean="0">
                <a:latin typeface="Times New Roman" pitchFamily="18" charset="0"/>
                <a:cs typeface="Times New Roman" pitchFamily="18" charset="0"/>
              </a:rPr>
              <a:t> from our country. About six species of </a:t>
            </a:r>
            <a:r>
              <a:rPr lang="en-US" sz="2000" dirty="0" err="1" smtClean="0">
                <a:latin typeface="Times New Roman" pitchFamily="18" charset="0"/>
                <a:cs typeface="Times New Roman" pitchFamily="18" charset="0"/>
              </a:rPr>
              <a:t>Marsilea</a:t>
            </a:r>
            <a:r>
              <a:rPr lang="en-US" sz="2000" dirty="0" smtClean="0">
                <a:latin typeface="Times New Roman" pitchFamily="18" charset="0"/>
                <a:cs typeface="Times New Roman" pitchFamily="18" charset="0"/>
              </a:rPr>
              <a:t> are known to occur in the United States.</a:t>
            </a:r>
          </a:p>
          <a:p>
            <a:pPr algn="just"/>
            <a:r>
              <a:rPr lang="en-US" sz="2000" dirty="0" smtClean="0">
                <a:latin typeface="Times New Roman" pitchFamily="18" charset="0"/>
                <a:cs typeface="Times New Roman" pitchFamily="18" charset="0"/>
              </a:rPr>
              <a:t>They are </a:t>
            </a:r>
            <a:r>
              <a:rPr lang="en-US" sz="2000" dirty="0" err="1" smtClean="0">
                <a:latin typeface="Times New Roman" pitchFamily="18" charset="0"/>
                <a:cs typeface="Times New Roman" pitchFamily="18" charset="0"/>
              </a:rPr>
              <a:t>hydrophytic</a:t>
            </a:r>
            <a:r>
              <a:rPr lang="en-US" sz="2000" dirty="0" smtClean="0">
                <a:latin typeface="Times New Roman" pitchFamily="18" charset="0"/>
                <a:cs typeface="Times New Roman" pitchFamily="18" charset="0"/>
              </a:rPr>
              <a:t> or amphibious plants. They grow rooted in the mud of marshes and shallow pools. </a:t>
            </a:r>
            <a:r>
              <a:rPr lang="en-US" sz="2000" dirty="0" err="1" smtClean="0">
                <a:latin typeface="Times New Roman" pitchFamily="18" charset="0"/>
                <a:cs typeface="Times New Roman" pitchFamily="18" charset="0"/>
              </a:rPr>
              <a:t>Marsilea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vestita</a:t>
            </a:r>
            <a:r>
              <a:rPr lang="en-US" sz="2000" dirty="0" smtClean="0">
                <a:latin typeface="Times New Roman" pitchFamily="18" charset="0"/>
                <a:cs typeface="Times New Roman" pitchFamily="18" charset="0"/>
              </a:rPr>
              <a:t> and some other species grow in shallow ponds. A single plant of M. </a:t>
            </a:r>
            <a:r>
              <a:rPr lang="en-US" sz="2000" dirty="0" err="1" smtClean="0">
                <a:latin typeface="Times New Roman" pitchFamily="18" charset="0"/>
                <a:cs typeface="Times New Roman" pitchFamily="18" charset="0"/>
              </a:rPr>
              <a:t>vestita</a:t>
            </a:r>
            <a:r>
              <a:rPr lang="en-US" sz="2000" dirty="0" smtClean="0">
                <a:latin typeface="Times New Roman" pitchFamily="18" charset="0"/>
                <a:cs typeface="Times New Roman" pitchFamily="18" charset="0"/>
              </a:rPr>
              <a:t> may grow in all directions until it covers an area twenty-five </a:t>
            </a:r>
            <a:r>
              <a:rPr lang="en-US" sz="2000" dirty="0" err="1" smtClean="0">
                <a:latin typeface="Times New Roman" pitchFamily="18" charset="0"/>
                <a:cs typeface="Times New Roman" pitchFamily="18" charset="0"/>
              </a:rPr>
              <a:t>metres</a:t>
            </a:r>
            <a:r>
              <a:rPr lang="en-US" sz="2000" dirty="0" smtClean="0">
                <a:latin typeface="Times New Roman" pitchFamily="18" charset="0"/>
                <a:cs typeface="Times New Roman" pitchFamily="18" charset="0"/>
              </a:rPr>
              <a:t> or more in diameter.</a:t>
            </a:r>
          </a:p>
          <a:p>
            <a:pPr algn="just"/>
            <a:r>
              <a:rPr lang="en-US" sz="2000" dirty="0" smtClean="0">
                <a:latin typeface="Times New Roman" pitchFamily="18" charset="0"/>
                <a:cs typeface="Times New Roman" pitchFamily="18" charset="0"/>
              </a:rPr>
              <a:t>In M. </a:t>
            </a:r>
            <a:r>
              <a:rPr lang="en-US" sz="2000" dirty="0" err="1" smtClean="0">
                <a:latin typeface="Times New Roman" pitchFamily="18" charset="0"/>
                <a:cs typeface="Times New Roman" pitchFamily="18" charset="0"/>
              </a:rPr>
              <a:t>vestita</a:t>
            </a:r>
            <a:r>
              <a:rPr lang="en-US" sz="2000" dirty="0" smtClean="0">
                <a:latin typeface="Times New Roman" pitchFamily="18" charset="0"/>
                <a:cs typeface="Times New Roman" pitchFamily="18" charset="0"/>
              </a:rPr>
              <a:t> and most of other species the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develop to maturity only on the plants that are not submerged. M. </a:t>
            </a:r>
            <a:r>
              <a:rPr lang="en-US" sz="2000" dirty="0" err="1" smtClean="0">
                <a:latin typeface="Times New Roman" pitchFamily="18" charset="0"/>
                <a:cs typeface="Times New Roman" pitchFamily="18" charset="0"/>
              </a:rPr>
              <a:t>minuta</a:t>
            </a:r>
            <a:r>
              <a:rPr lang="en-US" sz="2000" dirty="0" smtClean="0">
                <a:latin typeface="Times New Roman" pitchFamily="18" charset="0"/>
                <a:cs typeface="Times New Roman" pitchFamily="18" charset="0"/>
              </a:rPr>
              <a:t> and some other species produce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in the aquatic habitat; on the other hand M. </a:t>
            </a:r>
            <a:r>
              <a:rPr lang="en-US" sz="2000" dirty="0" err="1" smtClean="0">
                <a:latin typeface="Times New Roman" pitchFamily="18" charset="0"/>
                <a:cs typeface="Times New Roman" pitchFamily="18" charset="0"/>
              </a:rPr>
              <a:t>aegyptiaca</a:t>
            </a:r>
            <a:r>
              <a:rPr lang="en-US" sz="2000" dirty="0" smtClean="0">
                <a:latin typeface="Times New Roman" pitchFamily="18" charset="0"/>
                <a:cs typeface="Times New Roman" pitchFamily="18" charset="0"/>
              </a:rPr>
              <a:t> never produces the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in the aquatic habitat. An Australian species M. </a:t>
            </a:r>
            <a:r>
              <a:rPr lang="en-US" sz="2000" dirty="0" err="1" smtClean="0">
                <a:latin typeface="Times New Roman" pitchFamily="18" charset="0"/>
                <a:cs typeface="Times New Roman" pitchFamily="18" charset="0"/>
              </a:rPr>
              <a:t>hirsuta</a:t>
            </a:r>
            <a:r>
              <a:rPr lang="en-US" sz="2000" dirty="0" smtClean="0">
                <a:latin typeface="Times New Roman" pitchFamily="18" charset="0"/>
                <a:cs typeface="Times New Roman" pitchFamily="18" charset="0"/>
              </a:rPr>
              <a:t> can survive in dry conditions throughout the year.</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1"/>
            <a:ext cx="8382000" cy="4247317"/>
          </a:xfrm>
          <a:prstGeom prst="rect">
            <a:avLst/>
          </a:prstGeom>
        </p:spPr>
        <p:txBody>
          <a:bodyPr wrap="square">
            <a:spAutoFit/>
          </a:bodyPr>
          <a:lstStyle/>
          <a:p>
            <a:r>
              <a:rPr lang="en-US" b="1" dirty="0" smtClean="0">
                <a:solidFill>
                  <a:srgbClr val="FF0000"/>
                </a:solidFill>
              </a:rPr>
              <a:t>Upper Photosynthetic zone:</a:t>
            </a:r>
            <a:r>
              <a:rPr lang="en-US" dirty="0" smtClean="0">
                <a:solidFill>
                  <a:srgbClr val="FF0000"/>
                </a:solidFill>
              </a:rPr>
              <a:t> </a:t>
            </a:r>
          </a:p>
          <a:p>
            <a:r>
              <a:rPr lang="en-US" dirty="0" smtClean="0"/>
              <a:t>The outermost layer is upper epidermis. Its cells are thin walled square, compactly arranged and contain few chloroplasts. Its continuity is broken by the presence of many barrel shaped air pores. Each pore is surrounded by four to eight superimposed tiers of concentric rings. with three to four cells in each tier</a:t>
            </a:r>
          </a:p>
          <a:p>
            <a:r>
              <a:rPr lang="en-US" dirty="0" smtClean="0"/>
              <a:t>Air pores are compound in nature. The lower tier consists of four cells which project in the pore and the opening of the pore looks star like in the surface view The walls of the air pore lie half below and half above the upper epidermis</a:t>
            </a:r>
          </a:p>
          <a:p>
            <a:r>
              <a:rPr lang="en-US" dirty="0" smtClean="0"/>
              <a:t>Just below the upper epidermis photosynthetic chambers are present in a horizontal layer Each air pore opens inside the air chamber and helps in exchange of gases during photosynthesis. </a:t>
            </a:r>
          </a:p>
          <a:p>
            <a:r>
              <a:rPr lang="en-US" dirty="0" smtClean="0"/>
              <a:t>These are chambers develop </a:t>
            </a:r>
            <a:r>
              <a:rPr lang="en-US" dirty="0" err="1" smtClean="0"/>
              <a:t>schizogenously</a:t>
            </a:r>
            <a:r>
              <a:rPr lang="en-US" dirty="0" smtClean="0"/>
              <a:t> (Vocalized separation of cells to form a cavity) and are separated from each other by single layered partition walls. The partition walls are two to four cells in height. Cells contain chloroplast. Many simple or branched photosynthetic filaments arise from the base of the air chambers</a:t>
            </a:r>
            <a:endParaRPr lang="en-US" dirty="0"/>
          </a:p>
        </p:txBody>
      </p:sp>
      <p:sp>
        <p:nvSpPr>
          <p:cNvPr id="3" name="Rectangle 2"/>
          <p:cNvSpPr/>
          <p:nvPr/>
        </p:nvSpPr>
        <p:spPr>
          <a:xfrm>
            <a:off x="304800" y="4343400"/>
            <a:ext cx="8458200" cy="2308324"/>
          </a:xfrm>
          <a:prstGeom prst="rect">
            <a:avLst/>
          </a:prstGeom>
        </p:spPr>
        <p:txBody>
          <a:bodyPr wrap="square">
            <a:spAutoFit/>
          </a:bodyPr>
          <a:lstStyle/>
          <a:p>
            <a:r>
              <a:rPr lang="en-US" b="1" dirty="0" smtClean="0">
                <a:solidFill>
                  <a:srgbClr val="FF0000"/>
                </a:solidFill>
              </a:rPr>
              <a:t>Storage zone:</a:t>
            </a:r>
            <a:r>
              <a:rPr lang="en-US" dirty="0" smtClean="0">
                <a:solidFill>
                  <a:srgbClr val="FF0000"/>
                </a:solidFill>
              </a:rPr>
              <a:t> </a:t>
            </a:r>
          </a:p>
          <a:p>
            <a:r>
              <a:rPr lang="en-US" dirty="0" smtClean="0"/>
              <a:t>It lies below the air chambers. It is more thickened in the centre and gradually tapers towards the margins. It consists of several lasers of compactly arranged, thin walled </a:t>
            </a:r>
            <a:r>
              <a:rPr lang="en-US" dirty="0" err="1" smtClean="0"/>
              <a:t>parenchymatous</a:t>
            </a:r>
            <a:r>
              <a:rPr lang="en-US" dirty="0" smtClean="0"/>
              <a:t> </a:t>
            </a:r>
            <a:r>
              <a:rPr lang="en-US" dirty="0" err="1" smtClean="0"/>
              <a:t>isodiametric</a:t>
            </a:r>
            <a:r>
              <a:rPr lang="en-US" dirty="0" smtClean="0"/>
              <a:t> cells. Intercellular spaces are absent. </a:t>
            </a:r>
          </a:p>
          <a:p>
            <a:r>
              <a:rPr lang="en-US" dirty="0" smtClean="0"/>
              <a:t>The cells of this zone contain starch. Some cells contain a single large oil body or filled with mucilage. The cells of the midrib region possess reticulate thickenings. The lower most cell layer of the zone forms the lower epidermis. Some cells of the middle layer of lower epidermis extend to form both types of scales and rhizoids</a:t>
            </a:r>
            <a:endParaRPr lang="en-US"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0"/>
            <a:ext cx="8077200" cy="2862322"/>
          </a:xfrm>
          <a:prstGeom prst="rect">
            <a:avLst/>
          </a:prstGeom>
        </p:spPr>
        <p:txBody>
          <a:bodyPr wrap="square">
            <a:spAutoFit/>
          </a:bodyPr>
          <a:lstStyle/>
          <a:p>
            <a:pPr algn="just"/>
            <a:r>
              <a:rPr lang="en-US" sz="2000" b="1" dirty="0" smtClean="0">
                <a:latin typeface="Times New Roman" pitchFamily="18" charset="0"/>
                <a:cs typeface="Times New Roman" pitchFamily="18" charset="0"/>
              </a:rPr>
              <a:t>External Morphology:</a:t>
            </a:r>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Stem:</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species of </a:t>
            </a:r>
            <a:r>
              <a:rPr lang="en-US" sz="2000" dirty="0" err="1" smtClean="0">
                <a:latin typeface="Times New Roman" pitchFamily="18" charset="0"/>
                <a:cs typeface="Times New Roman" pitchFamily="18" charset="0"/>
              </a:rPr>
              <a:t>Marsilea</a:t>
            </a:r>
            <a:r>
              <a:rPr lang="en-US" sz="2000" dirty="0" smtClean="0">
                <a:latin typeface="Times New Roman" pitchFamily="18" charset="0"/>
                <a:cs typeface="Times New Roman" pitchFamily="18" charset="0"/>
              </a:rPr>
              <a:t> possess a rhizome which creeps on or just beneath the surface of the soil. The rhizome is slender, branched and possesses nodes and internodes. The leaves are borne alternately along the upper side of the rhizome usually at the nodes. One or more adventitious roots come out from each node on the underside of the rhizome. The rhizome is dichotomously branched and is capable of indefinite growth in all directions and covers an area more than twenty-five </a:t>
            </a:r>
            <a:r>
              <a:rPr lang="en-US" sz="2000" dirty="0" err="1" smtClean="0">
                <a:latin typeface="Times New Roman" pitchFamily="18" charset="0"/>
                <a:cs typeface="Times New Roman" pitchFamily="18" charset="0"/>
              </a:rPr>
              <a:t>metres</a:t>
            </a:r>
            <a:r>
              <a:rPr lang="en-US" sz="2000" dirty="0" smtClean="0">
                <a:latin typeface="Times New Roman" pitchFamily="18" charset="0"/>
                <a:cs typeface="Times New Roman" pitchFamily="18" charset="0"/>
              </a:rPr>
              <a:t> in diameter.</a:t>
            </a:r>
            <a:endParaRPr lang="en-US" sz="2000" dirty="0">
              <a:latin typeface="Times New Roman" pitchFamily="18" charset="0"/>
              <a:cs typeface="Times New Roman" pitchFamily="18" charset="0"/>
            </a:endParaRPr>
          </a:p>
        </p:txBody>
      </p:sp>
      <p:pic>
        <p:nvPicPr>
          <p:cNvPr id="178178" name="Picture 2" descr="http://cdn.yourarticlelibrary.com/wp-content/uploads/2013/08/clip_image002128.jpg"/>
          <p:cNvPicPr>
            <a:picLocks noChangeAspect="1" noChangeArrowheads="1"/>
          </p:cNvPicPr>
          <p:nvPr/>
        </p:nvPicPr>
        <p:blipFill>
          <a:blip r:embed="rId2"/>
          <a:srcRect/>
          <a:stretch>
            <a:fillRect/>
          </a:stretch>
        </p:blipFill>
        <p:spPr bwMode="auto">
          <a:xfrm>
            <a:off x="0" y="2743199"/>
            <a:ext cx="4800600" cy="4114801"/>
          </a:xfrm>
          <a:prstGeom prst="rect">
            <a:avLst/>
          </a:prstGeom>
          <a:noFill/>
        </p:spPr>
      </p:pic>
      <p:pic>
        <p:nvPicPr>
          <p:cNvPr id="178180" name="Picture 4" descr="http://cdn.biologydiscussion.com/wp-content/uploads/2016/08/clip_image004-79.jpg"/>
          <p:cNvPicPr>
            <a:picLocks noChangeAspect="1" noChangeArrowheads="1"/>
          </p:cNvPicPr>
          <p:nvPr/>
        </p:nvPicPr>
        <p:blipFill>
          <a:blip r:embed="rId3"/>
          <a:srcRect/>
          <a:stretch>
            <a:fillRect/>
          </a:stretch>
        </p:blipFill>
        <p:spPr bwMode="auto">
          <a:xfrm>
            <a:off x="5029200" y="2895600"/>
            <a:ext cx="3886200" cy="3890318"/>
          </a:xfrm>
          <a:prstGeom prst="rect">
            <a:avLst/>
          </a:prstGeom>
          <a:noFill/>
        </p:spPr>
      </p:pic>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
            <a:ext cx="7848600" cy="6186309"/>
          </a:xfrm>
          <a:prstGeom prst="rect">
            <a:avLst/>
          </a:prstGeom>
        </p:spPr>
        <p:txBody>
          <a:bodyPr wrap="square">
            <a:spAutoFit/>
          </a:bodyPr>
          <a:lstStyle/>
          <a:p>
            <a:pPr algn="just"/>
            <a:r>
              <a:rPr lang="en-US" sz="2200" b="1" dirty="0" smtClean="0">
                <a:latin typeface="Times New Roman" pitchFamily="18" charset="0"/>
                <a:cs typeface="Times New Roman" pitchFamily="18" charset="0"/>
              </a:rPr>
              <a:t>Leaves: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The leaves arise from the nodes and are arranged alternately in two rows on the upper side of the creeping rhizome. The leaves are long </a:t>
            </a:r>
            <a:r>
              <a:rPr lang="en-US" sz="2200" dirty="0" err="1" smtClean="0">
                <a:latin typeface="Times New Roman" pitchFamily="18" charset="0"/>
                <a:cs typeface="Times New Roman" pitchFamily="18" charset="0"/>
              </a:rPr>
              <a:t>petiolate</a:t>
            </a:r>
            <a:r>
              <a:rPr lang="en-US" sz="2200" dirty="0" smtClean="0">
                <a:latin typeface="Times New Roman" pitchFamily="18" charset="0"/>
                <a:cs typeface="Times New Roman" pitchFamily="18" charset="0"/>
              </a:rPr>
              <a:t> and </a:t>
            </a:r>
            <a:r>
              <a:rPr lang="en-US" sz="2200" dirty="0" err="1" smtClean="0">
                <a:latin typeface="Times New Roman" pitchFamily="18" charset="0"/>
                <a:cs typeface="Times New Roman" pitchFamily="18" charset="0"/>
              </a:rPr>
              <a:t>palmately</a:t>
            </a:r>
            <a:r>
              <a:rPr lang="en-US" sz="2200" dirty="0" smtClean="0">
                <a:latin typeface="Times New Roman" pitchFamily="18" charset="0"/>
                <a:cs typeface="Times New Roman" pitchFamily="18" charset="0"/>
              </a:rPr>
              <a:t> compound, each having four leaflets in many species, but sometimes the number of leaflets varies from 3-8. A young leaf shows </a:t>
            </a:r>
            <a:r>
              <a:rPr lang="en-US" sz="2200" dirty="0" err="1" smtClean="0">
                <a:latin typeface="Times New Roman" pitchFamily="18" charset="0"/>
                <a:cs typeface="Times New Roman" pitchFamily="18" charset="0"/>
              </a:rPr>
              <a:t>circinate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vernation</a:t>
            </a:r>
            <a:r>
              <a:rPr lang="en-US" sz="2200" dirty="0" smtClean="0">
                <a:latin typeface="Times New Roman" pitchFamily="18" charset="0"/>
                <a:cs typeface="Times New Roman" pitchFamily="18" charset="0"/>
              </a:rPr>
              <a:t>. At maturity the </a:t>
            </a:r>
            <a:r>
              <a:rPr lang="en-US" sz="2200" dirty="0" err="1" smtClean="0">
                <a:latin typeface="Times New Roman" pitchFamily="18" charset="0"/>
                <a:cs typeface="Times New Roman" pitchFamily="18" charset="0"/>
              </a:rPr>
              <a:t>pinnae</a:t>
            </a:r>
            <a:r>
              <a:rPr lang="en-US" sz="2200" dirty="0" smtClean="0">
                <a:latin typeface="Times New Roman" pitchFamily="18" charset="0"/>
                <a:cs typeface="Times New Roman" pitchFamily="18" charset="0"/>
              </a:rPr>
              <a:t> are extended perpendicular to the peti­ole. The venation is of closed reticulate type. </a:t>
            </a:r>
          </a:p>
          <a:p>
            <a:pPr algn="just"/>
            <a:r>
              <a:rPr lang="en-US" sz="2200" dirty="0" smtClean="0">
                <a:latin typeface="Times New Roman" pitchFamily="18" charset="0"/>
                <a:cs typeface="Times New Roman" pitchFamily="18" charset="0"/>
              </a:rPr>
              <a:t>In T.S., the petiole differentiates into epider­mis, cortex and stele The epidermis is </a:t>
            </a:r>
            <a:r>
              <a:rPr lang="en-US" sz="2200" dirty="0" err="1" smtClean="0">
                <a:latin typeface="Times New Roman" pitchFamily="18" charset="0"/>
                <a:cs typeface="Times New Roman" pitchFamily="18" charset="0"/>
              </a:rPr>
              <a:t>cutinised</a:t>
            </a:r>
            <a:r>
              <a:rPr lang="en-US" sz="2200" dirty="0" smtClean="0">
                <a:latin typeface="Times New Roman" pitchFamily="18" charset="0"/>
                <a:cs typeface="Times New Roman" pitchFamily="18" charset="0"/>
              </a:rPr>
              <a:t> and composed of a single-layered rectangular cells. </a:t>
            </a:r>
          </a:p>
          <a:p>
            <a:pPr algn="just"/>
            <a:r>
              <a:rPr lang="en-US" sz="2200" dirty="0" smtClean="0">
                <a:latin typeface="Times New Roman" pitchFamily="18" charset="0"/>
                <a:cs typeface="Times New Roman" pitchFamily="18" charset="0"/>
              </a:rPr>
              <a:t>The cortex is differentiated into outer and inner cortex. The outer cortex consists of </a:t>
            </a:r>
            <a:r>
              <a:rPr lang="en-US" sz="2200" dirty="0" err="1" smtClean="0">
                <a:latin typeface="Times New Roman" pitchFamily="18" charset="0"/>
                <a:cs typeface="Times New Roman" pitchFamily="18" charset="0"/>
              </a:rPr>
              <a:t>aerenchyma</a:t>
            </a:r>
            <a:r>
              <a:rPr lang="en-US" sz="2200" dirty="0" smtClean="0">
                <a:latin typeface="Times New Roman" pitchFamily="18" charset="0"/>
                <a:cs typeface="Times New Roman" pitchFamily="18" charset="0"/>
              </a:rPr>
              <a:t> having many air-cavities separated by one-celled thick septa. </a:t>
            </a:r>
          </a:p>
          <a:p>
            <a:pPr algn="just"/>
            <a:r>
              <a:rPr lang="en-US" sz="2200" dirty="0" smtClean="0">
                <a:latin typeface="Times New Roman" pitchFamily="18" charset="0"/>
                <a:cs typeface="Times New Roman" pitchFamily="18" charset="0"/>
              </a:rPr>
              <a:t>The stele is </a:t>
            </a:r>
            <a:r>
              <a:rPr lang="en-US" sz="2200" dirty="0" err="1" smtClean="0">
                <a:latin typeface="Times New Roman" pitchFamily="18" charset="0"/>
                <a:cs typeface="Times New Roman" pitchFamily="18" charset="0"/>
              </a:rPr>
              <a:t>protostelic</a:t>
            </a:r>
            <a:r>
              <a:rPr lang="en-US" sz="2200" dirty="0" smtClean="0">
                <a:latin typeface="Times New Roman" pitchFamily="18" charset="0"/>
                <a:cs typeface="Times New Roman" pitchFamily="18" charset="0"/>
              </a:rPr>
              <a:t> with </a:t>
            </a:r>
            <a:r>
              <a:rPr lang="en-US" sz="2200" dirty="0" err="1" smtClean="0">
                <a:latin typeface="Times New Roman" pitchFamily="18" charset="0"/>
                <a:cs typeface="Times New Roman" pitchFamily="18" charset="0"/>
              </a:rPr>
              <a:t>diarch</a:t>
            </a:r>
            <a:r>
              <a:rPr lang="en-US" sz="2200" dirty="0" smtClean="0">
                <a:latin typeface="Times New Roman" pitchFamily="18" charset="0"/>
                <a:cs typeface="Times New Roman" pitchFamily="18" charset="0"/>
              </a:rPr>
              <a:t> and </a:t>
            </a:r>
            <a:r>
              <a:rPr lang="en-US" sz="2200" dirty="0" err="1" smtClean="0">
                <a:latin typeface="Times New Roman" pitchFamily="18" charset="0"/>
                <a:cs typeface="Times New Roman" pitchFamily="18" charset="0"/>
              </a:rPr>
              <a:t>exarch</a:t>
            </a:r>
            <a:r>
              <a:rPr lang="en-US" sz="2200" dirty="0" smtClean="0">
                <a:latin typeface="Times New Roman" pitchFamily="18" charset="0"/>
                <a:cs typeface="Times New Roman" pitchFamily="18" charset="0"/>
              </a:rPr>
              <a:t> xylem. The xylem has two large </a:t>
            </a:r>
            <a:r>
              <a:rPr lang="en-US" sz="2200" dirty="0" err="1" smtClean="0">
                <a:latin typeface="Times New Roman" pitchFamily="18" charset="0"/>
                <a:cs typeface="Times New Roman" pitchFamily="18" charset="0"/>
              </a:rPr>
              <a:t>metaxylem</a:t>
            </a:r>
            <a:r>
              <a:rPr lang="en-US" sz="2200" dirty="0" smtClean="0">
                <a:latin typeface="Times New Roman" pitchFamily="18" charset="0"/>
                <a:cs typeface="Times New Roman" pitchFamily="18" charset="0"/>
              </a:rPr>
              <a:t> elements at the centre and </a:t>
            </a:r>
            <a:r>
              <a:rPr lang="en-US" sz="2200" dirty="0" err="1" smtClean="0">
                <a:latin typeface="Times New Roman" pitchFamily="18" charset="0"/>
                <a:cs typeface="Times New Roman" pitchFamily="18" charset="0"/>
              </a:rPr>
              <a:t>proto­xylem</a:t>
            </a:r>
            <a:r>
              <a:rPr lang="en-US" sz="2200" dirty="0" smtClean="0">
                <a:latin typeface="Times New Roman" pitchFamily="18" charset="0"/>
                <a:cs typeface="Times New Roman" pitchFamily="18" charset="0"/>
              </a:rPr>
              <a:t> elements at each end towards the peri­phery. Phloem bands are present on either side of </a:t>
            </a:r>
            <a:r>
              <a:rPr lang="en-US" sz="2200" dirty="0" err="1" smtClean="0">
                <a:latin typeface="Times New Roman" pitchFamily="18" charset="0"/>
                <a:cs typeface="Times New Roman" pitchFamily="18" charset="0"/>
              </a:rPr>
              <a:t>Marsilea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minuta</a:t>
            </a:r>
            <a:r>
              <a:rPr lang="en-US" sz="2200" dirty="0" smtClean="0">
                <a:latin typeface="Times New Roman" pitchFamily="18" charset="0"/>
                <a:cs typeface="Times New Roman" pitchFamily="18" charset="0"/>
              </a:rPr>
              <a:t>. T.S. of petiole the xylem. </a:t>
            </a: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http://cdn.biologydiscussion.com/wp-content/uploads/2016/08/clip_image006-60.jpg"/>
          <p:cNvPicPr>
            <a:picLocks noChangeAspect="1" noChangeArrowheads="1"/>
          </p:cNvPicPr>
          <p:nvPr/>
        </p:nvPicPr>
        <p:blipFill>
          <a:blip r:embed="rId2"/>
          <a:srcRect/>
          <a:stretch>
            <a:fillRect/>
          </a:stretch>
        </p:blipFill>
        <p:spPr bwMode="auto">
          <a:xfrm>
            <a:off x="152400" y="381000"/>
            <a:ext cx="3707907" cy="3962400"/>
          </a:xfrm>
          <a:prstGeom prst="rect">
            <a:avLst/>
          </a:prstGeom>
          <a:noFill/>
        </p:spPr>
      </p:pic>
      <p:sp>
        <p:nvSpPr>
          <p:cNvPr id="3" name="Rectangle 2"/>
          <p:cNvSpPr/>
          <p:nvPr/>
        </p:nvSpPr>
        <p:spPr>
          <a:xfrm>
            <a:off x="3962400" y="0"/>
            <a:ext cx="5181600" cy="6863417"/>
          </a:xfrm>
          <a:prstGeom prst="rect">
            <a:avLst/>
          </a:prstGeom>
        </p:spPr>
        <p:txBody>
          <a:bodyPr wrap="square">
            <a:spAutoFit/>
          </a:bodyPr>
          <a:lstStyle/>
          <a:p>
            <a:pPr algn="just"/>
            <a:r>
              <a:rPr lang="en-US" sz="2000" dirty="0" smtClean="0">
                <a:latin typeface="Times New Roman" pitchFamily="18" charset="0"/>
                <a:cs typeface="Times New Roman" pitchFamily="18" charset="0"/>
              </a:rPr>
              <a:t>The stele is </a:t>
            </a:r>
            <a:r>
              <a:rPr lang="en-US" sz="2000" dirty="0" err="1" smtClean="0">
                <a:latin typeface="Times New Roman" pitchFamily="18" charset="0"/>
                <a:cs typeface="Times New Roman" pitchFamily="18" charset="0"/>
              </a:rPr>
              <a:t>protostelic</a:t>
            </a:r>
            <a:r>
              <a:rPr lang="en-US" sz="2000" dirty="0" smtClean="0">
                <a:latin typeface="Times New Roman" pitchFamily="18" charset="0"/>
                <a:cs typeface="Times New Roman" pitchFamily="18" charset="0"/>
              </a:rPr>
              <a:t>, generally triangular in outline and is externally bounded by endoder­mis. A single-layered </a:t>
            </a:r>
            <a:r>
              <a:rPr lang="en-US" sz="2000" dirty="0" err="1" smtClean="0">
                <a:latin typeface="Times New Roman" pitchFamily="18" charset="0"/>
                <a:cs typeface="Times New Roman" pitchFamily="18" charset="0"/>
              </a:rPr>
              <a:t>pericycle</a:t>
            </a:r>
            <a:r>
              <a:rPr lang="en-US" sz="2000" dirty="0" smtClean="0">
                <a:latin typeface="Times New Roman" pitchFamily="18" charset="0"/>
                <a:cs typeface="Times New Roman" pitchFamily="18" charset="0"/>
              </a:rPr>
              <a:t> is present just inside the endodermis. </a:t>
            </a:r>
          </a:p>
          <a:p>
            <a:pPr algn="just"/>
            <a:r>
              <a:rPr lang="en-US" sz="2000" dirty="0" smtClean="0">
                <a:latin typeface="Times New Roman" pitchFamily="18" charset="0"/>
                <a:cs typeface="Times New Roman" pitchFamily="18" charset="0"/>
              </a:rPr>
              <a:t>The xylem is </a:t>
            </a:r>
            <a:r>
              <a:rPr lang="en-US" sz="2000" dirty="0" err="1" smtClean="0">
                <a:latin typeface="Times New Roman" pitchFamily="18" charset="0"/>
                <a:cs typeface="Times New Roman" pitchFamily="18" charset="0"/>
              </a:rPr>
              <a:t>mesarch</a:t>
            </a:r>
            <a:r>
              <a:rPr lang="en-US" sz="2000" dirty="0" smtClean="0">
                <a:latin typeface="Times New Roman" pitchFamily="18" charset="0"/>
                <a:cs typeface="Times New Roman" pitchFamily="18" charset="0"/>
              </a:rPr>
              <a:t>, consists of two out­wardly curved strands. </a:t>
            </a:r>
            <a:r>
              <a:rPr lang="en-US" sz="2000" dirty="0" err="1" smtClean="0">
                <a:latin typeface="Times New Roman" pitchFamily="18" charset="0"/>
                <a:cs typeface="Times New Roman" pitchFamily="18" charset="0"/>
              </a:rPr>
              <a:t>Protoxylem</a:t>
            </a:r>
            <a:r>
              <a:rPr lang="en-US" sz="2000" dirty="0" smtClean="0">
                <a:latin typeface="Times New Roman" pitchFamily="18" charset="0"/>
                <a:cs typeface="Times New Roman" pitchFamily="18" charset="0"/>
              </a:rPr>
              <a:t> patches are present at both the ends with one or more </a:t>
            </a:r>
            <a:r>
              <a:rPr lang="en-US" sz="2000" dirty="0" err="1" smtClean="0">
                <a:latin typeface="Times New Roman" pitchFamily="18" charset="0"/>
                <a:cs typeface="Times New Roman" pitchFamily="18" charset="0"/>
              </a:rPr>
              <a:t>metaxylem</a:t>
            </a:r>
            <a:r>
              <a:rPr lang="en-US" sz="2000" dirty="0" smtClean="0">
                <a:latin typeface="Times New Roman" pitchFamily="18" charset="0"/>
                <a:cs typeface="Times New Roman" pitchFamily="18" charset="0"/>
              </a:rPr>
              <a:t> in the centre. The xylem is surroun­ded by phloem. Pith is absent. </a:t>
            </a:r>
          </a:p>
          <a:p>
            <a:pPr algn="just"/>
            <a:r>
              <a:rPr lang="en-US" sz="2000" dirty="0" smtClean="0">
                <a:latin typeface="Times New Roman" pitchFamily="18" charset="0"/>
                <a:cs typeface="Times New Roman" pitchFamily="18" charset="0"/>
              </a:rPr>
              <a:t>The vertical section of the leaflet shows epi­dermis, stomata, </a:t>
            </a:r>
            <a:r>
              <a:rPr lang="en-US" sz="2000" dirty="0" err="1" smtClean="0">
                <a:latin typeface="Times New Roman" pitchFamily="18" charset="0"/>
                <a:cs typeface="Times New Roman" pitchFamily="18" charset="0"/>
              </a:rPr>
              <a:t>mesophyll</a:t>
            </a:r>
            <a:r>
              <a:rPr lang="en-US" sz="2000" dirty="0" smtClean="0">
                <a:latin typeface="Times New Roman" pitchFamily="18" charset="0"/>
                <a:cs typeface="Times New Roman" pitchFamily="18" charset="0"/>
              </a:rPr>
              <a:t> and vascular bun­dles. Stomata are present in the upper epidermis (in submerged species) or on both the upper and lower epidermis (in terrestrial and amphibious species). </a:t>
            </a:r>
          </a:p>
          <a:p>
            <a:pPr algn="just"/>
            <a:r>
              <a:rPr lang="en-US" sz="2000" dirty="0" err="1" smtClean="0">
                <a:latin typeface="Times New Roman" pitchFamily="18" charset="0"/>
                <a:cs typeface="Times New Roman" pitchFamily="18" charset="0"/>
              </a:rPr>
              <a:t>Mesophyll</a:t>
            </a:r>
            <a:r>
              <a:rPr lang="en-US" sz="2000" dirty="0" smtClean="0">
                <a:latin typeface="Times New Roman" pitchFamily="18" charset="0"/>
                <a:cs typeface="Times New Roman" pitchFamily="18" charset="0"/>
              </a:rPr>
              <a:t> tissue is differentiated into palisade and spongy parenchyma and generally associated with vertical airspaces. The vascular bundles are concentric with a central core of xylem surrounded by phloem. Each vascular bundle is separated from the </a:t>
            </a:r>
            <a:r>
              <a:rPr lang="en-US" sz="2000" dirty="0" err="1" smtClean="0">
                <a:latin typeface="Times New Roman" pitchFamily="18" charset="0"/>
                <a:cs typeface="Times New Roman" pitchFamily="18" charset="0"/>
              </a:rPr>
              <a:t>mesophyll</a:t>
            </a:r>
            <a:r>
              <a:rPr lang="en-US" sz="2000" dirty="0" smtClean="0">
                <a:latin typeface="Times New Roman" pitchFamily="18" charset="0"/>
                <a:cs typeface="Times New Roman" pitchFamily="18" charset="0"/>
              </a:rPr>
              <a:t> tissue by a layer of endodermis.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3785652"/>
          </a:xfrm>
          <a:prstGeom prst="rect">
            <a:avLst/>
          </a:prstGeom>
        </p:spPr>
        <p:txBody>
          <a:bodyPr wrap="square">
            <a:spAutoFit/>
          </a:bodyPr>
          <a:lstStyle/>
          <a:p>
            <a:pPr algn="just"/>
            <a:r>
              <a:rPr lang="en-US" sz="2000" dirty="0" smtClean="0">
                <a:solidFill>
                  <a:srgbClr val="FF0000"/>
                </a:solidFill>
                <a:latin typeface="Times New Roman" pitchFamily="18" charset="0"/>
                <a:cs typeface="Times New Roman" pitchFamily="18" charset="0"/>
              </a:rPr>
              <a:t>Root</a:t>
            </a:r>
            <a:r>
              <a:rPr lang="en-US" sz="2000"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In the transverse section of the root, the epidermis, cortex and stele may be seen. The epidermis is single layered and composed of thin-walled </a:t>
            </a:r>
            <a:r>
              <a:rPr lang="en-US" sz="2000" dirty="0" err="1" smtClean="0">
                <a:latin typeface="Times New Roman" pitchFamily="18" charset="0"/>
                <a:cs typeface="Times New Roman" pitchFamily="18" charset="0"/>
              </a:rPr>
              <a:t>parenchymatous</a:t>
            </a:r>
            <a:r>
              <a:rPr lang="en-US" sz="2000" dirty="0" smtClean="0">
                <a:latin typeface="Times New Roman" pitchFamily="18" charset="0"/>
                <a:cs typeface="Times New Roman" pitchFamily="18" charset="0"/>
              </a:rPr>
              <a:t> cells. The cortex of the root is differentiated into two regions. The outer region consists of large air spaces or lacunae separated by septa from each other the inner zone of the cortex consists of a few layers of sclerotic cells.</a:t>
            </a:r>
          </a:p>
          <a:p>
            <a:pPr algn="just"/>
            <a:r>
              <a:rPr lang="en-US" sz="2000" dirty="0" smtClean="0">
                <a:latin typeface="Times New Roman" pitchFamily="18" charset="0"/>
                <a:cs typeface="Times New Roman" pitchFamily="18" charset="0"/>
              </a:rPr>
              <a:t>Inner to the cortex there is single layered endodermis. Just beneath the endodermis there is single-layered </a:t>
            </a:r>
            <a:r>
              <a:rPr lang="en-US" sz="2000" dirty="0" err="1" smtClean="0">
                <a:latin typeface="Times New Roman" pitchFamily="18" charset="0"/>
                <a:cs typeface="Times New Roman" pitchFamily="18" charset="0"/>
              </a:rPr>
              <a:t>pericycle</a:t>
            </a:r>
            <a:r>
              <a:rPr lang="en-US" sz="2000" dirty="0" smtClean="0">
                <a:latin typeface="Times New Roman" pitchFamily="18" charset="0"/>
                <a:cs typeface="Times New Roman" pitchFamily="18" charset="0"/>
              </a:rPr>
              <a:t>. In the centre of the stele there is typical </a:t>
            </a:r>
            <a:r>
              <a:rPr lang="en-US" sz="2000" dirty="0" err="1" smtClean="0">
                <a:latin typeface="Times New Roman" pitchFamily="18" charset="0"/>
                <a:cs typeface="Times New Roman" pitchFamily="18" charset="0"/>
              </a:rPr>
              <a:t>diarch</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exarch</a:t>
            </a:r>
            <a:r>
              <a:rPr lang="en-US" sz="2000" dirty="0" smtClean="0">
                <a:latin typeface="Times New Roman" pitchFamily="18" charset="0"/>
                <a:cs typeface="Times New Roman" pitchFamily="18" charset="0"/>
              </a:rPr>
              <a:t> structure with a diametric plate like strand of xylem. The phloem bands are found on either side of the xylem plate.</a:t>
            </a:r>
          </a:p>
          <a:p>
            <a:pPr algn="just"/>
            <a:endParaRPr lang="en-US" sz="2000" dirty="0">
              <a:latin typeface="Times New Roman" pitchFamily="18" charset="0"/>
              <a:cs typeface="Times New Roman" pitchFamily="18" charset="0"/>
            </a:endParaRPr>
          </a:p>
        </p:txBody>
      </p:sp>
      <p:pic>
        <p:nvPicPr>
          <p:cNvPr id="185346" name="Picture 2" descr="http://cdn.biologydiscussion.com/wp-content/uploads/2016/09/clip_image010-15.jpg"/>
          <p:cNvPicPr>
            <a:picLocks noChangeAspect="1" noChangeArrowheads="1"/>
          </p:cNvPicPr>
          <p:nvPr/>
        </p:nvPicPr>
        <p:blipFill>
          <a:blip r:embed="rId2"/>
          <a:srcRect/>
          <a:stretch>
            <a:fillRect/>
          </a:stretch>
        </p:blipFill>
        <p:spPr bwMode="auto">
          <a:xfrm>
            <a:off x="2514600" y="3429000"/>
            <a:ext cx="4800600" cy="3429000"/>
          </a:xfrm>
          <a:prstGeom prst="rect">
            <a:avLst/>
          </a:prstGeom>
          <a:noFill/>
        </p:spPr>
      </p:pic>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8600"/>
            <a:ext cx="8153400" cy="6555641"/>
          </a:xfrm>
          <a:prstGeom prst="rect">
            <a:avLst/>
          </a:prstGeom>
        </p:spPr>
        <p:txBody>
          <a:bodyPr wrap="square">
            <a:spAutoFit/>
          </a:bodyPr>
          <a:lstStyle/>
          <a:p>
            <a:pPr algn="just"/>
            <a:r>
              <a:rPr lang="en-US" sz="2000" b="1" dirty="0" smtClean="0">
                <a:latin typeface="Times New Roman" pitchFamily="18" charset="0"/>
                <a:cs typeface="Times New Roman" pitchFamily="18" charset="0"/>
              </a:rPr>
              <a:t>Reproduction:</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reproduction in </a:t>
            </a:r>
            <a:r>
              <a:rPr lang="en-US" sz="2000" dirty="0" err="1" smtClean="0">
                <a:latin typeface="Times New Roman" pitchFamily="18" charset="0"/>
                <a:cs typeface="Times New Roman" pitchFamily="18" charset="0"/>
              </a:rPr>
              <a:t>Marsilea</a:t>
            </a:r>
            <a:r>
              <a:rPr lang="en-US" sz="2000" dirty="0" smtClean="0">
                <a:latin typeface="Times New Roman" pitchFamily="18" charset="0"/>
                <a:cs typeface="Times New Roman" pitchFamily="18" charset="0"/>
              </a:rPr>
              <a:t> takes place by vegetative and sexual methods.</a:t>
            </a:r>
          </a:p>
          <a:p>
            <a:pPr algn="just"/>
            <a:r>
              <a:rPr lang="en-US" sz="2000" b="1" dirty="0" smtClean="0">
                <a:latin typeface="Times New Roman" pitchFamily="18" charset="0"/>
                <a:cs typeface="Times New Roman" pitchFamily="18" charset="0"/>
              </a:rPr>
              <a:t>Vegetative propagation:</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vegetative reproduction takes place by means of specially developed structures known as tubers. In the dry conditions certain branches develop from the rhizome, which swell because of the storage of food material, and are termed as tubers. These tubers survive in the </a:t>
            </a:r>
            <a:r>
              <a:rPr lang="en-US" sz="2000" dirty="0" err="1" smtClean="0">
                <a:latin typeface="Times New Roman" pitchFamily="18" charset="0"/>
                <a:cs typeface="Times New Roman" pitchFamily="18" charset="0"/>
              </a:rPr>
              <a:t>unfavourable</a:t>
            </a:r>
            <a:r>
              <a:rPr lang="en-US" sz="2000" dirty="0" smtClean="0">
                <a:latin typeface="Times New Roman" pitchFamily="18" charset="0"/>
                <a:cs typeface="Times New Roman" pitchFamily="18" charset="0"/>
              </a:rPr>
              <a:t> and drought conditions, and on the return of </a:t>
            </a:r>
            <a:r>
              <a:rPr lang="en-US" sz="2000" dirty="0" err="1" smtClean="0">
                <a:latin typeface="Times New Roman" pitchFamily="18" charset="0"/>
                <a:cs typeface="Times New Roman" pitchFamily="18" charset="0"/>
              </a:rPr>
              <a:t>favourable</a:t>
            </a:r>
            <a:r>
              <a:rPr lang="en-US" sz="2000" dirty="0" smtClean="0">
                <a:latin typeface="Times New Roman" pitchFamily="18" charset="0"/>
                <a:cs typeface="Times New Roman" pitchFamily="18" charset="0"/>
              </a:rPr>
              <a:t> conditions they germinate into new plants, e.g., M. </a:t>
            </a:r>
            <a:r>
              <a:rPr lang="en-US" sz="2000" dirty="0" err="1" smtClean="0">
                <a:latin typeface="Times New Roman" pitchFamily="18" charset="0"/>
                <a:cs typeface="Times New Roman" pitchFamily="18" charset="0"/>
              </a:rPr>
              <a:t>hirsuta</a:t>
            </a:r>
            <a:r>
              <a:rPr lang="en-US" sz="2000" dirty="0" smtClean="0">
                <a:latin typeface="Times New Roman" pitchFamily="18" charset="0"/>
                <a:cs typeface="Times New Roman" pitchFamily="18" charset="0"/>
              </a:rPr>
              <a:t>.</a:t>
            </a:r>
          </a:p>
          <a:p>
            <a:pPr algn="just"/>
            <a:r>
              <a:rPr lang="en-US" sz="2000" b="1" dirty="0" smtClean="0">
                <a:latin typeface="Times New Roman" pitchFamily="18" charset="0"/>
                <a:cs typeface="Times New Roman" pitchFamily="18" charset="0"/>
              </a:rPr>
              <a:t>Sexual reproduction:</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plant is a </a:t>
            </a:r>
            <a:r>
              <a:rPr lang="en-US" sz="2000" dirty="0" err="1" smtClean="0">
                <a:latin typeface="Times New Roman" pitchFamily="18" charset="0"/>
                <a:cs typeface="Times New Roman" pitchFamily="18" charset="0"/>
              </a:rPr>
              <a:t>sporophyte</a:t>
            </a:r>
            <a:r>
              <a:rPr lang="en-US" sz="2000" dirty="0" smtClean="0">
                <a:latin typeface="Times New Roman" pitchFamily="18" charset="0"/>
                <a:cs typeface="Times New Roman" pitchFamily="18" charset="0"/>
              </a:rPr>
              <a:t>. It bears the special structures known as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which contain micro and </a:t>
            </a:r>
            <a:r>
              <a:rPr lang="en-US" sz="2000" dirty="0" err="1" smtClean="0">
                <a:latin typeface="Times New Roman" pitchFamily="18" charset="0"/>
                <a:cs typeface="Times New Roman" pitchFamily="18" charset="0"/>
              </a:rPr>
              <a:t>megasporangia</a:t>
            </a:r>
            <a:r>
              <a:rPr lang="en-US" sz="2000" dirty="0" smtClean="0">
                <a:latin typeface="Times New Roman" pitchFamily="18" charset="0"/>
                <a:cs typeface="Times New Roman" pitchFamily="18" charset="0"/>
              </a:rPr>
              <a:t> in them. It is </a:t>
            </a:r>
            <a:r>
              <a:rPr lang="en-US" sz="2000" dirty="0" err="1" smtClean="0">
                <a:latin typeface="Times New Roman" pitchFamily="18" charset="0"/>
                <a:cs typeface="Times New Roman" pitchFamily="18" charset="0"/>
              </a:rPr>
              <a:t>heterosporous</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are borne on short peduncles above the base of the petiole. In most cases the peduncle is </a:t>
            </a:r>
            <a:r>
              <a:rPr lang="en-US" sz="2000" dirty="0" err="1" smtClean="0">
                <a:latin typeface="Times New Roman" pitchFamily="18" charset="0"/>
                <a:cs typeface="Times New Roman" pitchFamily="18" charset="0"/>
              </a:rPr>
              <a:t>unbranched</a:t>
            </a:r>
            <a:r>
              <a:rPr lang="en-US" sz="2000" dirty="0" smtClean="0">
                <a:latin typeface="Times New Roman" pitchFamily="18" charset="0"/>
                <a:cs typeface="Times New Roman" pitchFamily="18" charset="0"/>
              </a:rPr>
              <a:t> and bears a single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at its apex. In M. </a:t>
            </a:r>
            <a:r>
              <a:rPr lang="en-US" sz="2000" dirty="0" err="1" smtClean="0">
                <a:latin typeface="Times New Roman" pitchFamily="18" charset="0"/>
                <a:cs typeface="Times New Roman" pitchFamily="18" charset="0"/>
              </a:rPr>
              <a:t>quadrifolia</a:t>
            </a:r>
            <a:r>
              <a:rPr lang="en-US" sz="2000" dirty="0" smtClean="0">
                <a:latin typeface="Times New Roman" pitchFamily="18" charset="0"/>
                <a:cs typeface="Times New Roman" pitchFamily="18" charset="0"/>
              </a:rPr>
              <a:t> the peduncle is dichotomously branched and bears 2 to 5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may be oval or bean-shaped. In the earlier stages of its development it is soft and green but later on it becomes sufficiently hard and brown in </a:t>
            </a:r>
            <a:r>
              <a:rPr lang="en-US" sz="2000" dirty="0" err="1" smtClean="0">
                <a:latin typeface="Times New Roman" pitchFamily="18" charset="0"/>
                <a:cs typeface="Times New Roman" pitchFamily="18" charset="0"/>
              </a:rPr>
              <a:t>colour</a:t>
            </a:r>
            <a:r>
              <a:rPr lang="en-US" sz="2000" dirty="0" smtClean="0">
                <a:latin typeface="Times New Roman" pitchFamily="18" charset="0"/>
                <a:cs typeface="Times New Roman" pitchFamily="18" charset="0"/>
              </a:rPr>
              <a:t>. In majority of the species of </a:t>
            </a:r>
            <a:r>
              <a:rPr lang="en-US" sz="2000" dirty="0" err="1" smtClean="0">
                <a:latin typeface="Times New Roman" pitchFamily="18" charset="0"/>
                <a:cs typeface="Times New Roman" pitchFamily="18" charset="0"/>
              </a:rPr>
              <a:t>Marsilea</a:t>
            </a:r>
            <a:r>
              <a:rPr lang="en-US" sz="2000" dirty="0" smtClean="0">
                <a:latin typeface="Times New Roman" pitchFamily="18" charset="0"/>
                <a:cs typeface="Times New Roman" pitchFamily="18" charset="0"/>
              </a:rPr>
              <a:t> near the point of attachment of the stalk or peduncle at the base, there are usually one and sometimes more protuberances in the median plane. Such protuberan­ces consist of one or two teeth and </a:t>
            </a:r>
            <a:r>
              <a:rPr lang="en-US" sz="2000" dirty="0" err="1" smtClean="0">
                <a:latin typeface="Times New Roman" pitchFamily="18" charset="0"/>
                <a:cs typeface="Times New Roman" pitchFamily="18" charset="0"/>
              </a:rPr>
              <a:t>raphe</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http://cdn.yourarticlelibrary.com/wp-content/uploads/2013/08/clip_image01224.jpg"/>
          <p:cNvPicPr>
            <a:picLocks noChangeAspect="1" noChangeArrowheads="1"/>
          </p:cNvPicPr>
          <p:nvPr/>
        </p:nvPicPr>
        <p:blipFill>
          <a:blip r:embed="rId2"/>
          <a:srcRect/>
          <a:stretch>
            <a:fillRect/>
          </a:stretch>
        </p:blipFill>
        <p:spPr bwMode="auto">
          <a:xfrm>
            <a:off x="1447800" y="48400"/>
            <a:ext cx="5791200" cy="6809600"/>
          </a:xfrm>
          <a:prstGeom prst="rect">
            <a:avLst/>
          </a:prstGeom>
          <a:noFill/>
        </p:spPr>
      </p:pic>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0"/>
            <a:ext cx="8077200" cy="3477875"/>
          </a:xfrm>
          <a:prstGeom prst="rect">
            <a:avLst/>
          </a:prstGeom>
        </p:spPr>
        <p:txBody>
          <a:bodyPr wrap="square">
            <a:spAutoFit/>
          </a:bodyPr>
          <a:lstStyle/>
          <a:p>
            <a:pPr algn="just"/>
            <a:r>
              <a:rPr lang="en-US" sz="2000" b="1" dirty="0" smtClean="0">
                <a:latin typeface="Times New Roman" pitchFamily="18" charset="0"/>
                <a:cs typeface="Times New Roman" pitchFamily="18" charset="0"/>
              </a:rPr>
              <a:t>Reproduction by Spores: </a:t>
            </a:r>
            <a:endParaRPr lang="en-US" sz="2000" dirty="0" smtClean="0">
              <a:latin typeface="Times New Roman" pitchFamily="18" charset="0"/>
              <a:cs typeface="Times New Roman" pitchFamily="18" charset="0"/>
            </a:endParaRPr>
          </a:p>
          <a:p>
            <a:pPr algn="just"/>
            <a:r>
              <a:rPr lang="en-US" sz="2000" dirty="0" err="1" smtClean="0">
                <a:latin typeface="Times New Roman" pitchFamily="18" charset="0"/>
                <a:cs typeface="Times New Roman" pitchFamily="18" charset="0"/>
              </a:rPr>
              <a:t>Marsilea</a:t>
            </a:r>
            <a:r>
              <a:rPr lang="en-US" sz="2000" dirty="0" smtClean="0">
                <a:latin typeface="Times New Roman" pitchFamily="18" charset="0"/>
                <a:cs typeface="Times New Roman" pitchFamily="18" charset="0"/>
              </a:rPr>
              <a:t> is a </a:t>
            </a:r>
            <a:r>
              <a:rPr lang="en-US" sz="2000" dirty="0" err="1" smtClean="0">
                <a:latin typeface="Times New Roman" pitchFamily="18" charset="0"/>
                <a:cs typeface="Times New Roman" pitchFamily="18" charset="0"/>
              </a:rPr>
              <a:t>heterosporous</a:t>
            </a:r>
            <a:r>
              <a:rPr lang="en-US" sz="2000" dirty="0" smtClean="0">
                <a:latin typeface="Times New Roman" pitchFamily="18" charset="0"/>
                <a:cs typeface="Times New Roman" pitchFamily="18" charset="0"/>
              </a:rPr>
              <a:t> fern. It produces two types of spores i.e., the microspores and the megaspores. The microspores and megaspores are produced in </a:t>
            </a:r>
            <a:r>
              <a:rPr lang="en-US" sz="2000" dirty="0" err="1" smtClean="0">
                <a:latin typeface="Times New Roman" pitchFamily="18" charset="0"/>
                <a:cs typeface="Times New Roman" pitchFamily="18" charset="0"/>
              </a:rPr>
              <a:t>microsporangia</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mega­sporangia</a:t>
            </a:r>
            <a:r>
              <a:rPr lang="en-US" sz="2000" dirty="0" smtClean="0">
                <a:latin typeface="Times New Roman" pitchFamily="18" charset="0"/>
                <a:cs typeface="Times New Roman" pitchFamily="18" charset="0"/>
              </a:rPr>
              <a:t>, respectively, and the sporangia are enclosed in special bean-shaped structures called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When young, the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are soft and green, but turns dark brown and hard at maturity.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withstand desiccation and are repor­ted to be viable even after twenty to twenty five years. </a:t>
            </a:r>
          </a:p>
          <a:p>
            <a:pPr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develops at the short branch of petiole called pedicel or stalk. In most species they occur singly, but in some species the num­ber varies from two to twenty</a:t>
            </a:r>
            <a:endParaRPr lang="en-US" sz="2000" dirty="0">
              <a:latin typeface="Times New Roman" pitchFamily="18" charset="0"/>
              <a:cs typeface="Times New Roman" pitchFamily="18" charset="0"/>
            </a:endParaRPr>
          </a:p>
        </p:txBody>
      </p:sp>
      <p:pic>
        <p:nvPicPr>
          <p:cNvPr id="230402" name="Picture 2" descr="http://cdn.biologydiscussion.com/wp-content/uploads/2016/08/clip_image010-38.jpg"/>
          <p:cNvPicPr>
            <a:picLocks noChangeAspect="1" noChangeArrowheads="1"/>
          </p:cNvPicPr>
          <p:nvPr/>
        </p:nvPicPr>
        <p:blipFill>
          <a:blip r:embed="rId2"/>
          <a:srcRect/>
          <a:stretch>
            <a:fillRect/>
          </a:stretch>
        </p:blipFill>
        <p:spPr bwMode="auto">
          <a:xfrm>
            <a:off x="3124200" y="3200400"/>
            <a:ext cx="5486400" cy="3390900"/>
          </a:xfrm>
          <a:prstGeom prst="rect">
            <a:avLst/>
          </a:prstGeom>
          <a:noFill/>
        </p:spPr>
      </p:pic>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8600"/>
            <a:ext cx="8153400" cy="6247864"/>
          </a:xfrm>
          <a:prstGeom prst="rect">
            <a:avLst/>
          </a:prstGeom>
        </p:spPr>
        <p:txBody>
          <a:bodyPr wrap="square">
            <a:spAutoFit/>
          </a:bodyPr>
          <a:lstStyle/>
          <a:p>
            <a:pPr algn="just"/>
            <a:r>
              <a:rPr lang="en-US" sz="2000" b="1" dirty="0" smtClean="0">
                <a:latin typeface="Times New Roman" pitchFamily="18" charset="0"/>
                <a:cs typeface="Times New Roman" pitchFamily="18" charset="0"/>
              </a:rPr>
              <a:t>The mode of attachment of </a:t>
            </a:r>
            <a:r>
              <a:rPr lang="en-US" sz="2000" b="1" dirty="0" err="1" smtClean="0">
                <a:latin typeface="Times New Roman" pitchFamily="18" charset="0"/>
                <a:cs typeface="Times New Roman" pitchFamily="18" charset="0"/>
              </a:rPr>
              <a:t>sporocarps</a:t>
            </a:r>
            <a:r>
              <a:rPr lang="en-US" sz="2000" b="1" dirty="0" smtClean="0">
                <a:latin typeface="Times New Roman" pitchFamily="18" charset="0"/>
                <a:cs typeface="Times New Roman" pitchFamily="18" charset="0"/>
              </a:rPr>
              <a:t> with the peti­ole is of following types: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(a)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are attached to one side of the petiole in a single row e.g., M. </a:t>
            </a:r>
            <a:r>
              <a:rPr lang="en-US" sz="2000" dirty="0" err="1" smtClean="0">
                <a:latin typeface="Times New Roman" pitchFamily="18" charset="0"/>
                <a:cs typeface="Times New Roman" pitchFamily="18" charset="0"/>
              </a:rPr>
              <a:t>polycarpa</a:t>
            </a:r>
            <a:r>
              <a:rPr lang="en-US" sz="2000" dirty="0" smtClean="0">
                <a:latin typeface="Times New Roman" pitchFamily="18" charset="0"/>
                <a:cs typeface="Times New Roman" pitchFamily="18" charset="0"/>
              </a:rPr>
              <a:t>, M. </a:t>
            </a:r>
            <a:r>
              <a:rPr lang="en-US" sz="2000" dirty="0" err="1" smtClean="0">
                <a:latin typeface="Times New Roman" pitchFamily="18" charset="0"/>
                <a:cs typeface="Times New Roman" pitchFamily="18" charset="0"/>
              </a:rPr>
              <a:t>caribaca</a:t>
            </a:r>
            <a:r>
              <a:rPr lang="en-US" sz="2000" dirty="0" smtClean="0">
                <a:latin typeface="Times New Roman" pitchFamily="18" charset="0"/>
                <a:cs typeface="Times New Roman" pitchFamily="18" charset="0"/>
              </a:rPr>
              <a:t>, M. </a:t>
            </a:r>
            <a:r>
              <a:rPr lang="en-US" sz="2000" dirty="0" err="1" smtClean="0">
                <a:latin typeface="Times New Roman" pitchFamily="18" charset="0"/>
                <a:cs typeface="Times New Roman" pitchFamily="18" charset="0"/>
              </a:rPr>
              <a:t>subangulata</a:t>
            </a:r>
            <a:r>
              <a:rPr lang="en-US" sz="2000" dirty="0" smtClean="0">
                <a:latin typeface="Times New Roman" pitchFamily="18" charset="0"/>
                <a:cs typeface="Times New Roman" pitchFamily="18" charset="0"/>
              </a:rPr>
              <a:t>, M. </a:t>
            </a:r>
            <a:r>
              <a:rPr lang="en-US" sz="2000" dirty="0" err="1" smtClean="0">
                <a:latin typeface="Times New Roman" pitchFamily="18" charset="0"/>
                <a:cs typeface="Times New Roman" pitchFamily="18" charset="0"/>
              </a:rPr>
              <a:t>detlexa</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(b) Pedicels of the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are fused in groups and then attached to the petiole by a common stalk e.g., M. </a:t>
            </a:r>
            <a:r>
              <a:rPr lang="en-US" sz="2000" dirty="0" err="1" smtClean="0">
                <a:latin typeface="Times New Roman" pitchFamily="18" charset="0"/>
                <a:cs typeface="Times New Roman" pitchFamily="18" charset="0"/>
              </a:rPr>
              <a:t>quadrifolia</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(c) Pedicels of all the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remain free and are attached to the petiole at a single point (e.g., M. </a:t>
            </a:r>
            <a:r>
              <a:rPr lang="en-US" sz="2000" dirty="0" err="1" smtClean="0">
                <a:latin typeface="Times New Roman" pitchFamily="18" charset="0"/>
                <a:cs typeface="Times New Roman" pitchFamily="18" charset="0"/>
              </a:rPr>
              <a:t>minuta</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(d) A single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attached to the base of the petiole by the pedicel (e.g., M. </a:t>
            </a:r>
            <a:r>
              <a:rPr lang="en-US" sz="2000" dirty="0" err="1" smtClean="0">
                <a:latin typeface="Times New Roman" pitchFamily="18" charset="0"/>
                <a:cs typeface="Times New Roman" pitchFamily="18" charset="0"/>
              </a:rPr>
              <a:t>coro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mandelica</a:t>
            </a:r>
            <a:r>
              <a:rPr lang="en-US" sz="2000" dirty="0" smtClean="0">
                <a:latin typeface="Times New Roman" pitchFamily="18" charset="0"/>
                <a:cs typeface="Times New Roman" pitchFamily="18" charset="0"/>
              </a:rPr>
              <a:t>, M. </a:t>
            </a:r>
            <a:r>
              <a:rPr lang="en-US" sz="2000" dirty="0" err="1" smtClean="0">
                <a:latin typeface="Times New Roman" pitchFamily="18" charset="0"/>
                <a:cs typeface="Times New Roman" pitchFamily="18" charset="0"/>
              </a:rPr>
              <a:t>uncinata</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The place of attachment of the pedicel with the body of the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is known as </a:t>
            </a:r>
            <a:r>
              <a:rPr lang="en-US" sz="2000" dirty="0" err="1" smtClean="0">
                <a:latin typeface="Times New Roman" pitchFamily="18" charset="0"/>
                <a:cs typeface="Times New Roman" pitchFamily="18" charset="0"/>
              </a:rPr>
              <a:t>raphe</a:t>
            </a:r>
            <a:r>
              <a:rPr lang="en-US" sz="2000" dirty="0" smtClean="0">
                <a:latin typeface="Times New Roman" pitchFamily="18" charset="0"/>
                <a:cs typeface="Times New Roman" pitchFamily="18" charset="0"/>
              </a:rPr>
              <a:t> The distal end of the </a:t>
            </a:r>
            <a:r>
              <a:rPr lang="en-US" sz="2000" dirty="0" err="1" smtClean="0">
                <a:latin typeface="Times New Roman" pitchFamily="18" charset="0"/>
                <a:cs typeface="Times New Roman" pitchFamily="18" charset="0"/>
              </a:rPr>
              <a:t>raphe</a:t>
            </a:r>
            <a:r>
              <a:rPr lang="en-US" sz="2000" dirty="0" smtClean="0">
                <a:latin typeface="Times New Roman" pitchFamily="18" charset="0"/>
                <a:cs typeface="Times New Roman" pitchFamily="18" charset="0"/>
              </a:rPr>
              <a:t> in some species is marked by the presence of one or two protuberances or teeth-like projections known as horns or tubercles. </a:t>
            </a:r>
          </a:p>
          <a:p>
            <a:pPr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wall is hard, thick, thus resis­tant against mechanical injury. Anatomically, the wall is differentiated into three layers. The outer layer is epidermis made up of single-layered </a:t>
            </a:r>
            <a:r>
              <a:rPr lang="en-US" sz="2000" dirty="0" err="1" smtClean="0">
                <a:latin typeface="Times New Roman" pitchFamily="18" charset="0"/>
                <a:cs typeface="Times New Roman" pitchFamily="18" charset="0"/>
              </a:rPr>
              <a:t>cuboidal</a:t>
            </a:r>
            <a:r>
              <a:rPr lang="en-US" sz="2000" dirty="0" smtClean="0">
                <a:latin typeface="Times New Roman" pitchFamily="18" charset="0"/>
                <a:cs typeface="Times New Roman" pitchFamily="18" charset="0"/>
              </a:rPr>
              <a:t> cell with sunken stomata. </a:t>
            </a:r>
          </a:p>
          <a:p>
            <a:pPr algn="just"/>
            <a:r>
              <a:rPr lang="en-US" sz="2000" dirty="0" smtClean="0">
                <a:latin typeface="Times New Roman" pitchFamily="18" charset="0"/>
                <a:cs typeface="Times New Roman" pitchFamily="18" charset="0"/>
              </a:rPr>
              <a:t>The middle layer is made up of </a:t>
            </a:r>
            <a:r>
              <a:rPr lang="en-US" sz="2000" dirty="0" err="1" smtClean="0">
                <a:latin typeface="Times New Roman" pitchFamily="18" charset="0"/>
                <a:cs typeface="Times New Roman" pitchFamily="18" charset="0"/>
              </a:rPr>
              <a:t>radially</a:t>
            </a:r>
            <a:r>
              <a:rPr lang="en-US" sz="2000" dirty="0" smtClean="0">
                <a:latin typeface="Times New Roman" pitchFamily="18" charset="0"/>
                <a:cs typeface="Times New Roman" pitchFamily="18" charset="0"/>
              </a:rPr>
              <a:t> elongated compact­ly arranged thick-walled palisade cells. This is followed by second palisade layer which is com­prised of more elongated thin-walled palisade cells. </a:t>
            </a: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228600"/>
            <a:ext cx="7543800" cy="5632311"/>
          </a:xfrm>
          <a:prstGeom prst="rect">
            <a:avLst/>
          </a:prstGeom>
        </p:spPr>
        <p:txBody>
          <a:bodyPr wrap="square">
            <a:spAutoFit/>
          </a:bodyPr>
          <a:lstStyle/>
          <a:p>
            <a:pPr algn="just"/>
            <a:r>
              <a:rPr lang="en-US" sz="2000" dirty="0" err="1" smtClean="0">
                <a:latin typeface="Times New Roman" pitchFamily="18" charset="0"/>
                <a:cs typeface="Times New Roman" pitchFamily="18" charset="0"/>
              </a:rPr>
              <a:t>nother</a:t>
            </a:r>
            <a:r>
              <a:rPr lang="en-US" sz="2000" dirty="0" smtClean="0">
                <a:latin typeface="Times New Roman" pitchFamily="18" charset="0"/>
                <a:cs typeface="Times New Roman" pitchFamily="18" charset="0"/>
              </a:rPr>
              <a:t> bundle called placental bundle deve­lops from the point of forking of lateral bundle which enters into the receptacle bearing spo­rangia and </a:t>
            </a:r>
            <a:r>
              <a:rPr lang="en-US" sz="2000" dirty="0" err="1" smtClean="0">
                <a:latin typeface="Times New Roman" pitchFamily="18" charset="0"/>
                <a:cs typeface="Times New Roman" pitchFamily="18" charset="0"/>
              </a:rPr>
              <a:t>dichotomises</a:t>
            </a:r>
            <a:r>
              <a:rPr lang="en-US" sz="2000" dirty="0" smtClean="0">
                <a:latin typeface="Times New Roman" pitchFamily="18" charset="0"/>
                <a:cs typeface="Times New Roman" pitchFamily="18" charset="0"/>
              </a:rPr>
              <a:t>. Thus a closed net­work of vascular system is formed within the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A vertical longitudinal section (VLS) of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away from the plane of the stalk reveals many </a:t>
            </a:r>
            <a:r>
              <a:rPr lang="en-US" sz="2000" dirty="0" err="1" smtClean="0">
                <a:latin typeface="Times New Roman" pitchFamily="18" charset="0"/>
                <a:cs typeface="Times New Roman" pitchFamily="18" charset="0"/>
              </a:rPr>
              <a:t>sori</a:t>
            </a:r>
            <a:r>
              <a:rPr lang="en-US" sz="2000" dirty="0" smtClean="0">
                <a:latin typeface="Times New Roman" pitchFamily="18" charset="0"/>
                <a:cs typeface="Times New Roman" pitchFamily="18" charset="0"/>
              </a:rPr>
              <a:t> arranged in vertical rows. In this plane of section either </a:t>
            </a:r>
            <a:r>
              <a:rPr lang="en-US" sz="2000" dirty="0" err="1" smtClean="0">
                <a:latin typeface="Times New Roman" pitchFamily="18" charset="0"/>
                <a:cs typeface="Times New Roman" pitchFamily="18" charset="0"/>
              </a:rPr>
              <a:t>megaspo­rangia</a:t>
            </a:r>
            <a:r>
              <a:rPr lang="en-US" sz="2000" dirty="0" smtClean="0">
                <a:latin typeface="Times New Roman" pitchFamily="18" charset="0"/>
                <a:cs typeface="Times New Roman" pitchFamily="18" charset="0"/>
              </a:rPr>
              <a:t> or </a:t>
            </a:r>
            <a:r>
              <a:rPr lang="en-US" sz="2000" dirty="0" err="1" smtClean="0">
                <a:latin typeface="Times New Roman" pitchFamily="18" charset="0"/>
                <a:cs typeface="Times New Roman" pitchFamily="18" charset="0"/>
              </a:rPr>
              <a:t>microsporangia</a:t>
            </a:r>
            <a:r>
              <a:rPr lang="en-US" sz="2000" dirty="0" smtClean="0">
                <a:latin typeface="Times New Roman" pitchFamily="18" charset="0"/>
                <a:cs typeface="Times New Roman" pitchFamily="18" charset="0"/>
              </a:rPr>
              <a:t> are visible. Each </a:t>
            </a:r>
            <a:r>
              <a:rPr lang="en-US" sz="2000" dirty="0" err="1" smtClean="0">
                <a:latin typeface="Times New Roman" pitchFamily="18" charset="0"/>
                <a:cs typeface="Times New Roman" pitchFamily="18" charset="0"/>
              </a:rPr>
              <a:t>sorus</a:t>
            </a:r>
            <a:r>
              <a:rPr lang="en-US" sz="2000" dirty="0" smtClean="0">
                <a:latin typeface="Times New Roman" pitchFamily="18" charset="0"/>
                <a:cs typeface="Times New Roman" pitchFamily="18" charset="0"/>
              </a:rPr>
              <a:t> is surrounded by an </a:t>
            </a:r>
            <a:r>
              <a:rPr lang="en-US" sz="2000" dirty="0" err="1" smtClean="0">
                <a:latin typeface="Times New Roman" pitchFamily="18" charset="0"/>
                <a:cs typeface="Times New Roman" pitchFamily="18" charset="0"/>
              </a:rPr>
              <a:t>indusium</a:t>
            </a:r>
            <a:r>
              <a:rPr lang="en-US" sz="2000" dirty="0" smtClean="0">
                <a:latin typeface="Times New Roman" pitchFamily="18" charset="0"/>
                <a:cs typeface="Times New Roman" pitchFamily="18" charset="0"/>
              </a:rPr>
              <a:t>. The development of </a:t>
            </a:r>
            <a:r>
              <a:rPr lang="en-US" sz="2000" dirty="0" err="1" smtClean="0">
                <a:latin typeface="Times New Roman" pitchFamily="18" charset="0"/>
                <a:cs typeface="Times New Roman" pitchFamily="18" charset="0"/>
              </a:rPr>
              <a:t>sori</a:t>
            </a:r>
            <a:r>
              <a:rPr lang="en-US" sz="2000" dirty="0" smtClean="0">
                <a:latin typeface="Times New Roman" pitchFamily="18" charset="0"/>
                <a:cs typeface="Times New Roman" pitchFamily="18" charset="0"/>
              </a:rPr>
              <a:t> is of gradate type. The gelatinous mucilage ring is more prominent in dorsal side. A horizontal longitudinal section (HLS) cuts each </a:t>
            </a:r>
            <a:r>
              <a:rPr lang="en-US" sz="2000" dirty="0" err="1" smtClean="0">
                <a:latin typeface="Times New Roman" pitchFamily="18" charset="0"/>
                <a:cs typeface="Times New Roman" pitchFamily="18" charset="0"/>
              </a:rPr>
              <a:t>sorus</a:t>
            </a:r>
            <a:r>
              <a:rPr lang="en-US" sz="2000" dirty="0" smtClean="0">
                <a:latin typeface="Times New Roman" pitchFamily="18" charset="0"/>
                <a:cs typeface="Times New Roman" pitchFamily="18" charset="0"/>
              </a:rPr>
              <a:t> transversely and it is seen that each </a:t>
            </a:r>
            <a:r>
              <a:rPr lang="en-US" sz="2000" dirty="0" err="1" smtClean="0">
                <a:latin typeface="Times New Roman" pitchFamily="18" charset="0"/>
                <a:cs typeface="Times New Roman" pitchFamily="18" charset="0"/>
              </a:rPr>
              <a:t>sorus</a:t>
            </a:r>
            <a:r>
              <a:rPr lang="en-US" sz="2000" dirty="0" smtClean="0">
                <a:latin typeface="Times New Roman" pitchFamily="18" charset="0"/>
                <a:cs typeface="Times New Roman" pitchFamily="18" charset="0"/>
              </a:rPr>
              <a:t> is an elongated structure, covered by a delicate </a:t>
            </a:r>
            <a:r>
              <a:rPr lang="en-US" sz="2000" dirty="0" err="1" smtClean="0">
                <a:latin typeface="Times New Roman" pitchFamily="18" charset="0"/>
                <a:cs typeface="Times New Roman" pitchFamily="18" charset="0"/>
              </a:rPr>
              <a:t>indusium</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sori</a:t>
            </a:r>
            <a:r>
              <a:rPr lang="en-US" sz="2000" dirty="0" smtClean="0">
                <a:latin typeface="Times New Roman" pitchFamily="18" charset="0"/>
                <a:cs typeface="Times New Roman" pitchFamily="18" charset="0"/>
              </a:rPr>
              <a:t> are gradate, </a:t>
            </a:r>
            <a:r>
              <a:rPr lang="en-US" sz="2000" dirty="0" err="1" smtClean="0">
                <a:latin typeface="Times New Roman" pitchFamily="18" charset="0"/>
                <a:cs typeface="Times New Roman" pitchFamily="18" charset="0"/>
              </a:rPr>
              <a:t>basipetal</a:t>
            </a:r>
            <a:r>
              <a:rPr lang="en-US" sz="2000" dirty="0" smtClean="0">
                <a:latin typeface="Times New Roman" pitchFamily="18" charset="0"/>
                <a:cs typeface="Times New Roman" pitchFamily="18" charset="0"/>
              </a:rPr>
              <a:t> in arrangement with a row of largest sporangia (</a:t>
            </a:r>
            <a:r>
              <a:rPr lang="en-US" sz="2000" dirty="0" err="1" smtClean="0">
                <a:latin typeface="Times New Roman" pitchFamily="18" charset="0"/>
                <a:cs typeface="Times New Roman" pitchFamily="18" charset="0"/>
              </a:rPr>
              <a:t>megasporangia</a:t>
            </a:r>
            <a:r>
              <a:rPr lang="en-US" sz="2000" dirty="0" smtClean="0">
                <a:latin typeface="Times New Roman" pitchFamily="18" charset="0"/>
                <a:cs typeface="Times New Roman" pitchFamily="18" charset="0"/>
              </a:rPr>
              <a:t>) at top and two rows of smaller sporangia (</a:t>
            </a:r>
            <a:r>
              <a:rPr lang="en-US" sz="2000" dirty="0" err="1" smtClean="0">
                <a:latin typeface="Times New Roman" pitchFamily="18" charset="0"/>
                <a:cs typeface="Times New Roman" pitchFamily="18" charset="0"/>
              </a:rPr>
              <a:t>microsporangia</a:t>
            </a:r>
            <a:r>
              <a:rPr lang="en-US" sz="2000" dirty="0" smtClean="0">
                <a:latin typeface="Times New Roman" pitchFamily="18" charset="0"/>
                <a:cs typeface="Times New Roman" pitchFamily="18" charset="0"/>
              </a:rPr>
              <a:t>) on two sides (Fig. 7.123). The mucilage ring is present in the form of two masses, one in the dorsal and the other in the </a:t>
            </a:r>
            <a:r>
              <a:rPr lang="en-US" sz="2000" dirty="0" smtClean="0"/>
              <a:t>ventral </a:t>
            </a:r>
            <a:r>
              <a:rPr lang="en-US" sz="2000" dirty="0" smtClean="0">
                <a:latin typeface="Times New Roman" pitchFamily="18" charset="0"/>
                <a:cs typeface="Times New Roman" pitchFamily="18" charset="0"/>
              </a:rPr>
              <a:t>sides</a:t>
            </a:r>
            <a:r>
              <a:rPr lang="en-US" sz="2000" dirty="0" smtClean="0"/>
              <a:t>.</a:t>
            </a:r>
          </a:p>
          <a:p>
            <a:pPr algn="just"/>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descr="http://cdn.biologydiscussion.com/wp-content/uploads/2016/08/clip_image014-23.jpg"/>
          <p:cNvPicPr>
            <a:picLocks noChangeAspect="1" noChangeArrowheads="1"/>
          </p:cNvPicPr>
          <p:nvPr/>
        </p:nvPicPr>
        <p:blipFill>
          <a:blip r:embed="rId2"/>
          <a:srcRect/>
          <a:stretch>
            <a:fillRect/>
          </a:stretch>
        </p:blipFill>
        <p:spPr bwMode="auto">
          <a:xfrm>
            <a:off x="304800" y="228600"/>
            <a:ext cx="4502332" cy="3581400"/>
          </a:xfrm>
          <a:prstGeom prst="rect">
            <a:avLst/>
          </a:prstGeom>
          <a:noFill/>
        </p:spPr>
      </p:pic>
      <p:pic>
        <p:nvPicPr>
          <p:cNvPr id="227332" name="Picture 4" descr="http://cdn.biologydiscussion.com/wp-content/uploads/2016/08/clip_image016-19.jpg"/>
          <p:cNvPicPr>
            <a:picLocks noChangeAspect="1" noChangeArrowheads="1"/>
          </p:cNvPicPr>
          <p:nvPr/>
        </p:nvPicPr>
        <p:blipFill>
          <a:blip r:embed="rId3"/>
          <a:srcRect/>
          <a:stretch>
            <a:fillRect/>
          </a:stretch>
        </p:blipFill>
        <p:spPr bwMode="auto">
          <a:xfrm>
            <a:off x="5486400" y="1752600"/>
            <a:ext cx="3305175" cy="4467225"/>
          </a:xfrm>
          <a:prstGeom prst="rect">
            <a:avLst/>
          </a:prstGeom>
          <a:noFill/>
        </p:spPr>
      </p:pic>
      <p:sp>
        <p:nvSpPr>
          <p:cNvPr id="4" name="Rectangle 3"/>
          <p:cNvSpPr/>
          <p:nvPr/>
        </p:nvSpPr>
        <p:spPr>
          <a:xfrm>
            <a:off x="990600" y="3962400"/>
            <a:ext cx="4572000" cy="2862322"/>
          </a:xfrm>
          <a:prstGeom prst="rect">
            <a:avLst/>
          </a:prstGeom>
        </p:spPr>
        <p:txBody>
          <a:bodyPr wrap="square">
            <a:spAutoFit/>
          </a:bodyPr>
          <a:lstStyle/>
          <a:p>
            <a:pPr algn="just"/>
            <a:r>
              <a:rPr lang="en-US" sz="2000" dirty="0" smtClean="0">
                <a:latin typeface="Times New Roman" pitchFamily="18" charset="0"/>
                <a:cs typeface="Times New Roman" pitchFamily="18" charset="0"/>
              </a:rPr>
              <a:t>A vertical transverse section (VTS) of the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shows only the </a:t>
            </a:r>
            <a:r>
              <a:rPr lang="en-US" sz="2000" dirty="0" err="1" smtClean="0">
                <a:latin typeface="Times New Roman" pitchFamily="18" charset="0"/>
                <a:cs typeface="Times New Roman" pitchFamily="18" charset="0"/>
              </a:rPr>
              <a:t>sori</a:t>
            </a:r>
            <a:r>
              <a:rPr lang="en-US" sz="2000" dirty="0" smtClean="0">
                <a:latin typeface="Times New Roman" pitchFamily="18" charset="0"/>
                <a:cs typeface="Times New Roman" pitchFamily="18" charset="0"/>
              </a:rPr>
              <a:t> on two sides Both the </a:t>
            </a:r>
            <a:r>
              <a:rPr lang="en-US" sz="2000" dirty="0" err="1" smtClean="0">
                <a:latin typeface="Times New Roman" pitchFamily="18" charset="0"/>
                <a:cs typeface="Times New Roman" pitchFamily="18" charset="0"/>
              </a:rPr>
              <a:t>sori</a:t>
            </a:r>
            <a:r>
              <a:rPr lang="en-US" sz="2000" dirty="0" smtClean="0">
                <a:latin typeface="Times New Roman" pitchFamily="18" charset="0"/>
                <a:cs typeface="Times New Roman" pitchFamily="18" charset="0"/>
              </a:rPr>
              <a:t> contain </a:t>
            </a:r>
            <a:r>
              <a:rPr lang="en-US" sz="2000" dirty="0" err="1" smtClean="0">
                <a:latin typeface="Times New Roman" pitchFamily="18" charset="0"/>
                <a:cs typeface="Times New Roman" pitchFamily="18" charset="0"/>
              </a:rPr>
              <a:t>megasporangia</a:t>
            </a:r>
            <a:r>
              <a:rPr lang="en-US" sz="2000" dirty="0" smtClean="0">
                <a:latin typeface="Times New Roman" pitchFamily="18" charset="0"/>
                <a:cs typeface="Times New Roman" pitchFamily="18" charset="0"/>
              </a:rPr>
              <a:t> if the section is taken through the </a:t>
            </a:r>
            <a:r>
              <a:rPr lang="en-US" sz="2000" dirty="0" err="1" smtClean="0">
                <a:latin typeface="Times New Roman" pitchFamily="18" charset="0"/>
                <a:cs typeface="Times New Roman" pitchFamily="18" charset="0"/>
              </a:rPr>
              <a:t>megasporangia</a:t>
            </a:r>
            <a:r>
              <a:rPr lang="en-US" sz="2000" dirty="0" smtClean="0">
                <a:latin typeface="Times New Roman" pitchFamily="18" charset="0"/>
                <a:cs typeface="Times New Roman" pitchFamily="18" charset="0"/>
              </a:rPr>
              <a:t> or the </a:t>
            </a:r>
            <a:r>
              <a:rPr lang="en-US" sz="2000" dirty="0" err="1" smtClean="0">
                <a:latin typeface="Times New Roman" pitchFamily="18" charset="0"/>
                <a:cs typeface="Times New Roman" pitchFamily="18" charset="0"/>
              </a:rPr>
              <a:t>sori</a:t>
            </a:r>
            <a:r>
              <a:rPr lang="en-US" sz="2000" dirty="0" smtClean="0">
                <a:latin typeface="Times New Roman" pitchFamily="18" charset="0"/>
                <a:cs typeface="Times New Roman" pitchFamily="18" charset="0"/>
              </a:rPr>
              <a:t> contain only </a:t>
            </a:r>
            <a:r>
              <a:rPr lang="en-US" sz="2000" dirty="0" err="1" smtClean="0">
                <a:latin typeface="Times New Roman" pitchFamily="18" charset="0"/>
                <a:cs typeface="Times New Roman" pitchFamily="18" charset="0"/>
              </a:rPr>
              <a:t>microsporangia</a:t>
            </a:r>
            <a:r>
              <a:rPr lang="en-US" sz="2000" dirty="0" smtClean="0">
                <a:latin typeface="Times New Roman" pitchFamily="18" charset="0"/>
                <a:cs typeface="Times New Roman" pitchFamily="18" charset="0"/>
              </a:rPr>
              <a:t> if it is taken through the </a:t>
            </a:r>
            <a:r>
              <a:rPr lang="en-US" sz="2000" dirty="0" err="1" smtClean="0">
                <a:latin typeface="Times New Roman" pitchFamily="18" charset="0"/>
                <a:cs typeface="Times New Roman" pitchFamily="18" charset="0"/>
              </a:rPr>
              <a:t>microsporangia</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sporophore</a:t>
            </a:r>
            <a:r>
              <a:rPr lang="en-US" sz="2000" dirty="0" smtClean="0">
                <a:latin typeface="Times New Roman" pitchFamily="18" charset="0"/>
                <a:cs typeface="Times New Roman" pitchFamily="18" charset="0"/>
              </a:rPr>
              <a:t> is seen in the form of two masses on either side. The mucilage ring is present only on the dorsal side.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52400"/>
            <a:ext cx="8077200" cy="6400800"/>
          </a:xfrm>
        </p:spPr>
        <p:txBody>
          <a:bodyPr>
            <a:noAutofit/>
          </a:bodyPr>
          <a:lstStyle/>
          <a:p>
            <a:pPr algn="just"/>
            <a:r>
              <a:rPr lang="en-US" sz="2200" b="1" dirty="0" smtClean="0">
                <a:solidFill>
                  <a:srgbClr val="FF0000"/>
                </a:solidFill>
                <a:latin typeface="Times New Roman" pitchFamily="18" charset="0"/>
                <a:cs typeface="Times New Roman" pitchFamily="18" charset="0"/>
              </a:rPr>
              <a:t>General characteristics of Bryophytes</a:t>
            </a:r>
            <a:r>
              <a:rPr lang="en-US" sz="2200" b="1"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1. Bryophytes grow in damp and shady places.</a:t>
            </a:r>
          </a:p>
          <a:p>
            <a:pPr algn="just"/>
            <a:r>
              <a:rPr lang="en-US" sz="2200" dirty="0" smtClean="0">
                <a:latin typeface="Times New Roman" pitchFamily="18" charset="0"/>
                <a:cs typeface="Times New Roman" pitchFamily="18" charset="0"/>
              </a:rPr>
              <a:t>2. They follow </a:t>
            </a:r>
            <a:r>
              <a:rPr lang="en-US" sz="2200" dirty="0" err="1" smtClean="0">
                <a:latin typeface="Times New Roman" pitchFamily="18" charset="0"/>
                <a:cs typeface="Times New Roman" pitchFamily="18" charset="0"/>
              </a:rPr>
              <a:t>heterologous</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haplodiplobiontic</a:t>
            </a:r>
            <a:r>
              <a:rPr lang="en-US" sz="2200" dirty="0" smtClean="0">
                <a:latin typeface="Times New Roman" pitchFamily="18" charset="0"/>
                <a:cs typeface="Times New Roman" pitchFamily="18" charset="0"/>
              </a:rPr>
              <a:t> type of life cycle.</a:t>
            </a:r>
          </a:p>
          <a:p>
            <a:pPr algn="just"/>
            <a:r>
              <a:rPr lang="en-US" sz="2200" dirty="0" smtClean="0">
                <a:latin typeface="Times New Roman" pitchFamily="18" charset="0"/>
                <a:cs typeface="Times New Roman" pitchFamily="18" charset="0"/>
              </a:rPr>
              <a:t>3. The dominant plant body is gametophyte on which </a:t>
            </a:r>
            <a:r>
              <a:rPr lang="en-US" sz="2200" dirty="0" err="1" smtClean="0">
                <a:latin typeface="Times New Roman" pitchFamily="18" charset="0"/>
                <a:cs typeface="Times New Roman" pitchFamily="18" charset="0"/>
              </a:rPr>
              <a:t>sporophyte</a:t>
            </a:r>
            <a:r>
              <a:rPr lang="en-US" sz="2200" dirty="0" smtClean="0">
                <a:latin typeface="Times New Roman" pitchFamily="18" charset="0"/>
                <a:cs typeface="Times New Roman" pitchFamily="18" charset="0"/>
              </a:rPr>
              <a:t> is </a:t>
            </a:r>
            <a:r>
              <a:rPr lang="en-US" sz="2200" dirty="0" err="1" smtClean="0">
                <a:latin typeface="Times New Roman" pitchFamily="18" charset="0"/>
                <a:cs typeface="Times New Roman" pitchFamily="18" charset="0"/>
              </a:rPr>
              <a:t>semiparasitic</a:t>
            </a:r>
            <a:r>
              <a:rPr lang="en-US" sz="2200" dirty="0" smtClean="0">
                <a:latin typeface="Times New Roman" pitchFamily="18" charset="0"/>
                <a:cs typeface="Times New Roman" pitchFamily="18" charset="0"/>
              </a:rPr>
              <a:t> for its nutrition.</a:t>
            </a:r>
          </a:p>
          <a:p>
            <a:pPr algn="just"/>
            <a:r>
              <a:rPr lang="en-US" sz="2200" dirty="0" smtClean="0">
                <a:latin typeface="Times New Roman" pitchFamily="18" charset="0"/>
                <a:cs typeface="Times New Roman" pitchFamily="18" charset="0"/>
              </a:rPr>
              <a:t>4. The </a:t>
            </a:r>
            <a:r>
              <a:rPr lang="en-US" sz="2200" dirty="0" err="1" smtClean="0">
                <a:latin typeface="Times New Roman" pitchFamily="18" charset="0"/>
                <a:cs typeface="Times New Roman" pitchFamily="18" charset="0"/>
              </a:rPr>
              <a:t>thalloid</a:t>
            </a:r>
            <a:r>
              <a:rPr lang="en-US" sz="2200" dirty="0" smtClean="0">
                <a:latin typeface="Times New Roman" pitchFamily="18" charset="0"/>
                <a:cs typeface="Times New Roman" pitchFamily="18" charset="0"/>
              </a:rPr>
              <a:t> gametophyte differentiated in to rhizoids, axis (stem) and leaves.</a:t>
            </a:r>
          </a:p>
          <a:p>
            <a:pPr algn="just"/>
            <a:r>
              <a:rPr lang="en-US" sz="2200" dirty="0" smtClean="0">
                <a:latin typeface="Times New Roman" pitchFamily="18" charset="0"/>
                <a:cs typeface="Times New Roman" pitchFamily="18" charset="0"/>
              </a:rPr>
              <a:t>5. Vascular tissues (xylem and phloem) absent.</a:t>
            </a:r>
          </a:p>
          <a:p>
            <a:pPr algn="just"/>
            <a:r>
              <a:rPr lang="en-US" sz="2200" dirty="0" smtClean="0">
                <a:latin typeface="Times New Roman" pitchFamily="18" charset="0"/>
                <a:cs typeface="Times New Roman" pitchFamily="18" charset="0"/>
              </a:rPr>
              <a:t>6. The gametophyte bears multi-cellular and jacketed sex organs (antheridia and archegonia).</a:t>
            </a:r>
          </a:p>
          <a:p>
            <a:pPr algn="just"/>
            <a:r>
              <a:rPr lang="en-US" sz="2200" dirty="0" smtClean="0">
                <a:latin typeface="Times New Roman" pitchFamily="18" charset="0"/>
                <a:cs typeface="Times New Roman" pitchFamily="18" charset="0"/>
              </a:rPr>
              <a:t>7. Sexual reproduction is </a:t>
            </a:r>
            <a:r>
              <a:rPr lang="en-US" sz="2200" dirty="0" err="1" smtClean="0">
                <a:latin typeface="Times New Roman" pitchFamily="18" charset="0"/>
                <a:cs typeface="Times New Roman" pitchFamily="18" charset="0"/>
              </a:rPr>
              <a:t>oogamous</a:t>
            </a:r>
            <a:r>
              <a:rPr lang="en-US" sz="2200" dirty="0" smtClean="0">
                <a:latin typeface="Times New Roman" pitchFamily="18" charset="0"/>
                <a:cs typeface="Times New Roman" pitchFamily="18" charset="0"/>
              </a:rPr>
              <a:t> type.</a:t>
            </a:r>
          </a:p>
          <a:p>
            <a:pPr algn="just"/>
            <a:r>
              <a:rPr lang="en-US" sz="2200" dirty="0" smtClean="0">
                <a:latin typeface="Times New Roman" pitchFamily="18" charset="0"/>
                <a:cs typeface="Times New Roman" pitchFamily="18" charset="0"/>
              </a:rPr>
              <a:t>8. Multi-cellular embryo develops inside </a:t>
            </a:r>
            <a:r>
              <a:rPr lang="en-US" sz="2200" dirty="0" err="1" smtClean="0">
                <a:latin typeface="Times New Roman" pitchFamily="18" charset="0"/>
                <a:cs typeface="Times New Roman" pitchFamily="18" charset="0"/>
              </a:rPr>
              <a:t>archegonium</a:t>
            </a:r>
            <a:r>
              <a:rPr lang="en-US" sz="2200" dirty="0" smtClean="0">
                <a:latin typeface="Times New Roman" pitchFamily="18" charset="0"/>
                <a:cs typeface="Times New Roman" pitchFamily="18" charset="0"/>
              </a:rPr>
              <a:t>.</a:t>
            </a:r>
          </a:p>
          <a:p>
            <a:pPr algn="just"/>
            <a:r>
              <a:rPr lang="en-US" sz="2200" dirty="0" smtClean="0">
                <a:latin typeface="Times New Roman" pitchFamily="18" charset="0"/>
                <a:cs typeface="Times New Roman" pitchFamily="18" charset="0"/>
              </a:rPr>
              <a:t>9. </a:t>
            </a:r>
            <a:r>
              <a:rPr lang="en-US" sz="2200" dirty="0" err="1" smtClean="0">
                <a:latin typeface="Times New Roman" pitchFamily="18" charset="0"/>
                <a:cs typeface="Times New Roman" pitchFamily="18" charset="0"/>
              </a:rPr>
              <a:t>Sporophyte</a:t>
            </a:r>
            <a:r>
              <a:rPr lang="en-US" sz="2200" dirty="0" smtClean="0">
                <a:latin typeface="Times New Roman" pitchFamily="18" charset="0"/>
                <a:cs typeface="Times New Roman" pitchFamily="18" charset="0"/>
              </a:rPr>
              <a:t> differentiated into foot, seta and capsule.</a:t>
            </a:r>
          </a:p>
          <a:p>
            <a:pPr algn="just"/>
            <a:r>
              <a:rPr lang="en-US" sz="2200" dirty="0" smtClean="0">
                <a:latin typeface="Times New Roman" pitchFamily="18" charset="0"/>
                <a:cs typeface="Times New Roman" pitchFamily="18" charset="0"/>
              </a:rPr>
              <a:t>10. Capsule produces haploid </a:t>
            </a:r>
            <a:r>
              <a:rPr lang="en-US" sz="2200" dirty="0" err="1" smtClean="0">
                <a:latin typeface="Times New Roman" pitchFamily="18" charset="0"/>
                <a:cs typeface="Times New Roman" pitchFamily="18" charset="0"/>
              </a:rPr>
              <a:t>meiospores</a:t>
            </a:r>
            <a:r>
              <a:rPr lang="en-US" sz="2200" dirty="0" smtClean="0">
                <a:latin typeface="Times New Roman" pitchFamily="18" charset="0"/>
                <a:cs typeface="Times New Roman" pitchFamily="18" charset="0"/>
              </a:rPr>
              <a:t> of similar types (</a:t>
            </a:r>
            <a:r>
              <a:rPr lang="en-US" sz="2200" dirty="0" err="1" smtClean="0">
                <a:latin typeface="Times New Roman" pitchFamily="18" charset="0"/>
                <a:cs typeface="Times New Roman" pitchFamily="18" charset="0"/>
              </a:rPr>
              <a:t>homosporous</a:t>
            </a:r>
            <a:r>
              <a:rPr lang="en-US" sz="22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94692"/>
            <a:ext cx="7848600" cy="5078313"/>
          </a:xfrm>
          <a:prstGeom prst="rect">
            <a:avLst/>
          </a:prstGeom>
        </p:spPr>
        <p:txBody>
          <a:bodyPr wrap="square">
            <a:spAutoFit/>
          </a:bodyPr>
          <a:lstStyle/>
          <a:p>
            <a:r>
              <a:rPr lang="en-US" b="1" dirty="0" smtClean="0"/>
              <a:t>Reproduction in </a:t>
            </a:r>
            <a:r>
              <a:rPr lang="en-US" b="1" dirty="0" err="1" smtClean="0"/>
              <a:t>Marchantia</a:t>
            </a:r>
            <a:r>
              <a:rPr lang="en-US" b="1" dirty="0" smtClean="0"/>
              <a:t>:</a:t>
            </a:r>
          </a:p>
          <a:p>
            <a:r>
              <a:rPr lang="en-US" b="1" dirty="0" err="1" smtClean="0"/>
              <a:t>Marchantia</a:t>
            </a:r>
            <a:r>
              <a:rPr lang="en-US" b="1" dirty="0" smtClean="0"/>
              <a:t> reproduces by vegetative and sexual methods. </a:t>
            </a:r>
            <a:r>
              <a:rPr lang="en-US" dirty="0" smtClean="0"/>
              <a:t/>
            </a:r>
            <a:br>
              <a:rPr lang="en-US" dirty="0" smtClean="0"/>
            </a:br>
            <a:endParaRPr lang="en-US" dirty="0" smtClean="0"/>
          </a:p>
          <a:p>
            <a:r>
              <a:rPr lang="en-US" b="1" dirty="0" smtClean="0"/>
              <a:t>Vegetative Reproduction: </a:t>
            </a:r>
          </a:p>
          <a:p>
            <a:r>
              <a:rPr lang="en-US" b="1" dirty="0" smtClean="0"/>
              <a:t>In </a:t>
            </a:r>
            <a:r>
              <a:rPr lang="en-US" b="1" dirty="0" err="1" smtClean="0"/>
              <a:t>Marchantia</a:t>
            </a:r>
            <a:r>
              <a:rPr lang="en-US" b="1" dirty="0" smtClean="0"/>
              <a:t> it is quite common and takes place by the following methods: </a:t>
            </a:r>
            <a:endParaRPr lang="en-US" dirty="0" smtClean="0"/>
          </a:p>
          <a:p>
            <a:r>
              <a:rPr lang="en-US" b="1" dirty="0" smtClean="0"/>
              <a:t>1. By </a:t>
            </a:r>
            <a:r>
              <a:rPr lang="en-US" b="1" dirty="0" err="1" smtClean="0"/>
              <a:t>Gemmae</a:t>
            </a:r>
            <a:r>
              <a:rPr lang="en-US" b="1" dirty="0" smtClean="0"/>
              <a:t>:</a:t>
            </a:r>
            <a:r>
              <a:rPr lang="en-US" dirty="0" smtClean="0"/>
              <a:t> </a:t>
            </a:r>
          </a:p>
          <a:p>
            <a:r>
              <a:rPr lang="en-US" dirty="0" err="1" smtClean="0"/>
              <a:t>Gemmae</a:t>
            </a:r>
            <a:r>
              <a:rPr lang="en-US" dirty="0" smtClean="0"/>
              <a:t> are produced in the </a:t>
            </a:r>
            <a:r>
              <a:rPr lang="en-US" dirty="0" err="1" smtClean="0"/>
              <a:t>gemma</a:t>
            </a:r>
            <a:r>
              <a:rPr lang="en-US" dirty="0" smtClean="0"/>
              <a:t> cups which are found on the dorsal surface of the </a:t>
            </a:r>
            <a:r>
              <a:rPr lang="en-US" dirty="0" err="1" smtClean="0"/>
              <a:t>thallus</a:t>
            </a:r>
            <a:r>
              <a:rPr lang="en-US" dirty="0" smtClean="0"/>
              <a:t> (Fig. 3 A). </a:t>
            </a:r>
            <a:r>
              <a:rPr lang="en-US" dirty="0" err="1" smtClean="0"/>
              <a:t>Gemma</a:t>
            </a:r>
            <a:r>
              <a:rPr lang="en-US" dirty="0" smtClean="0"/>
              <a:t> cups are crescent shaped, 3 </a:t>
            </a:r>
            <a:r>
              <a:rPr lang="en-US" dirty="0" err="1" smtClean="0"/>
              <a:t>m.m</a:t>
            </a:r>
            <a:r>
              <a:rPr lang="en-US" dirty="0" smtClean="0"/>
              <a:t>. in diameter with smooth, spiny or </a:t>
            </a:r>
            <a:r>
              <a:rPr lang="en-US" dirty="0" err="1" smtClean="0"/>
              <a:t>fimbriate</a:t>
            </a:r>
            <a:r>
              <a:rPr lang="en-US" dirty="0" smtClean="0"/>
              <a:t> margins (Fig. 3 B). </a:t>
            </a:r>
          </a:p>
          <a:p>
            <a:r>
              <a:rPr lang="en-US" b="1" dirty="0" smtClean="0"/>
              <a:t>V. S. passing through the </a:t>
            </a:r>
            <a:r>
              <a:rPr lang="en-US" b="1" dirty="0" err="1" smtClean="0"/>
              <a:t>gemma</a:t>
            </a:r>
            <a:r>
              <a:rPr lang="en-US" b="1" dirty="0" smtClean="0"/>
              <a:t> cup shows that it is well differentiated into two regions:</a:t>
            </a:r>
            <a:r>
              <a:rPr lang="en-US" dirty="0" smtClean="0"/>
              <a:t> </a:t>
            </a:r>
          </a:p>
          <a:p>
            <a:r>
              <a:rPr lang="en-US" dirty="0" smtClean="0"/>
              <a:t>Upper photosynthetic region and inner storage region (Fig. 3 D). </a:t>
            </a:r>
          </a:p>
          <a:p>
            <a:r>
              <a:rPr lang="en-US" dirty="0" smtClean="0"/>
              <a:t>The structure of both the zones is similar to that of the </a:t>
            </a:r>
            <a:r>
              <a:rPr lang="en-US" dirty="0" err="1" smtClean="0"/>
              <a:t>thallus</a:t>
            </a:r>
            <a:r>
              <a:rPr lang="en-US" dirty="0" smtClean="0"/>
              <a:t>. Mature </a:t>
            </a:r>
            <a:r>
              <a:rPr lang="en-US" dirty="0" err="1" smtClean="0"/>
              <a:t>gemmae</a:t>
            </a:r>
            <a:r>
              <a:rPr lang="en-US" dirty="0" smtClean="0"/>
              <a:t> are found to be attached at the base of the </a:t>
            </a:r>
            <a:r>
              <a:rPr lang="en-US" dirty="0" err="1" smtClean="0"/>
              <a:t>gemma</a:t>
            </a:r>
            <a:r>
              <a:rPr lang="en-US" dirty="0" smtClean="0"/>
              <a:t> cup by a single celled stalk. </a:t>
            </a:r>
          </a:p>
          <a:p>
            <a:r>
              <a:rPr lang="en-US" dirty="0" smtClean="0"/>
              <a:t>Intermingled with </a:t>
            </a:r>
            <a:r>
              <a:rPr lang="en-US" dirty="0" err="1" smtClean="0"/>
              <a:t>gemmae</a:t>
            </a:r>
            <a:r>
              <a:rPr lang="en-US" dirty="0" smtClean="0"/>
              <a:t> are many mucilage hairs. Each </a:t>
            </a:r>
            <a:r>
              <a:rPr lang="en-US" dirty="0" err="1" smtClean="0"/>
              <a:t>gemma</a:t>
            </a:r>
            <a:r>
              <a:rPr lang="en-US" dirty="0" smtClean="0"/>
              <a:t> is autotrophic, </a:t>
            </a:r>
            <a:r>
              <a:rPr lang="en-US" dirty="0" err="1" smtClean="0"/>
              <a:t>multicellular</a:t>
            </a:r>
            <a:r>
              <a:rPr lang="en-US" dirty="0" smtClean="0"/>
              <a:t>, bilaterally symmetrical, thick in the centre and thin at the apex. It consists </a:t>
            </a:r>
            <a:r>
              <a:rPr lang="en-US" dirty="0" err="1" smtClean="0"/>
              <a:t>parenchymatous</a:t>
            </a:r>
            <a:r>
              <a:rPr lang="en-US" dirty="0" smtClean="0"/>
              <a:t> cells, oil cells and rhizoidal cells. It is notched on two sides in which lies the growing point</a:t>
            </a:r>
            <a:endParaRPr lang="en-US"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6555641"/>
          </a:xfrm>
          <a:prstGeom prst="rect">
            <a:avLst/>
          </a:prstGeom>
        </p:spPr>
        <p:txBody>
          <a:bodyPr wrap="square">
            <a:spAutoFit/>
          </a:bodyPr>
          <a:lstStyle/>
          <a:p>
            <a:pPr algn="just"/>
            <a:r>
              <a:rPr lang="en-US" sz="2000" b="1" dirty="0" smtClean="0">
                <a:latin typeface="Times New Roman" pitchFamily="18" charset="0"/>
                <a:cs typeface="Times New Roman" pitchFamily="18" charset="0"/>
              </a:rPr>
              <a:t>Development of Sporangium:</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Sporangial development is of the </a:t>
            </a:r>
            <a:r>
              <a:rPr lang="en-US" sz="2000" dirty="0" err="1" smtClean="0">
                <a:latin typeface="Times New Roman" pitchFamily="18" charset="0"/>
                <a:cs typeface="Times New Roman" pitchFamily="18" charset="0"/>
              </a:rPr>
              <a:t>leptosporangiate</a:t>
            </a:r>
            <a:r>
              <a:rPr lang="en-US" sz="2000" dirty="0" smtClean="0">
                <a:latin typeface="Times New Roman" pitchFamily="18" charset="0"/>
                <a:cs typeface="Times New Roman" pitchFamily="18" charset="0"/>
              </a:rPr>
              <a:t> type. The development of both the micro- and </a:t>
            </a:r>
            <a:r>
              <a:rPr lang="en-US" sz="2000" dirty="0" err="1" smtClean="0">
                <a:latin typeface="Times New Roman" pitchFamily="18" charset="0"/>
                <a:cs typeface="Times New Roman" pitchFamily="18" charset="0"/>
              </a:rPr>
              <a:t>megasporangia</a:t>
            </a:r>
            <a:r>
              <a:rPr lang="en-US" sz="2000" dirty="0" smtClean="0">
                <a:latin typeface="Times New Roman" pitchFamily="18" charset="0"/>
                <a:cs typeface="Times New Roman" pitchFamily="18" charset="0"/>
              </a:rPr>
              <a:t> is almost alike. The sporangial initials for </a:t>
            </a:r>
            <a:r>
              <a:rPr lang="en-US" sz="2000" dirty="0" err="1" smtClean="0">
                <a:latin typeface="Times New Roman" pitchFamily="18" charset="0"/>
                <a:cs typeface="Times New Roman" pitchFamily="18" charset="0"/>
              </a:rPr>
              <a:t>megasporangium</a:t>
            </a:r>
            <a:r>
              <a:rPr lang="en-US" sz="2000" dirty="0" smtClean="0">
                <a:latin typeface="Times New Roman" pitchFamily="18" charset="0"/>
                <a:cs typeface="Times New Roman" pitchFamily="18" charset="0"/>
              </a:rPr>
              <a:t> and microsporangium are formed at top and at the sides of the receptacle, respectively. </a:t>
            </a:r>
          </a:p>
          <a:p>
            <a:pPr algn="just"/>
            <a:r>
              <a:rPr lang="en-US" sz="2000" dirty="0" smtClean="0">
                <a:latin typeface="Times New Roman" pitchFamily="18" charset="0"/>
                <a:cs typeface="Times New Roman" pitchFamily="18" charset="0"/>
              </a:rPr>
              <a:t>The initial cell divides </a:t>
            </a:r>
            <a:r>
              <a:rPr lang="en-US" sz="2000" dirty="0" err="1" smtClean="0">
                <a:latin typeface="Times New Roman" pitchFamily="18" charset="0"/>
                <a:cs typeface="Times New Roman" pitchFamily="18" charset="0"/>
              </a:rPr>
              <a:t>periclinally</a:t>
            </a:r>
            <a:r>
              <a:rPr lang="en-US" sz="2000" dirty="0" smtClean="0">
                <a:latin typeface="Times New Roman" pitchFamily="18" charset="0"/>
                <a:cs typeface="Times New Roman" pitchFamily="18" charset="0"/>
              </a:rPr>
              <a:t> (transversely) into an outer and an inner cell. The inner cell doe not take part in further development. The outer cell undergoes three successive diagonal divisions and forms a tetrahedral apical cell with three cutting faces. </a:t>
            </a:r>
          </a:p>
          <a:p>
            <a:pPr algn="just"/>
            <a:r>
              <a:rPr lang="en-US" sz="2000" dirty="0" smtClean="0">
                <a:latin typeface="Times New Roman" pitchFamily="18" charset="0"/>
                <a:cs typeface="Times New Roman" pitchFamily="18" charset="0"/>
              </a:rPr>
              <a:t>This apical cell cuts off two seg­ments along each of its three cutting faces which forms the stalk of the sporangium. Now the api­cal cell divides with the help of an arched </a:t>
            </a:r>
            <a:r>
              <a:rPr lang="en-US" sz="2000" dirty="0" err="1" smtClean="0">
                <a:latin typeface="Times New Roman" pitchFamily="18" charset="0"/>
                <a:cs typeface="Times New Roman" pitchFamily="18" charset="0"/>
              </a:rPr>
              <a:t>peri­clinal</a:t>
            </a:r>
            <a:r>
              <a:rPr lang="en-US" sz="2000" dirty="0" smtClean="0">
                <a:latin typeface="Times New Roman" pitchFamily="18" charset="0"/>
                <a:cs typeface="Times New Roman" pitchFamily="18" charset="0"/>
              </a:rPr>
              <a:t> wall towards its outer face and forms an outer jacket initial and an inner tetrahedral </a:t>
            </a:r>
            <a:r>
              <a:rPr lang="en-US" sz="2000" dirty="0" err="1" smtClean="0">
                <a:latin typeface="Times New Roman" pitchFamily="18" charset="0"/>
                <a:cs typeface="Times New Roman" pitchFamily="18" charset="0"/>
              </a:rPr>
              <a:t>archesporial</a:t>
            </a:r>
            <a:r>
              <a:rPr lang="en-US" sz="2000" dirty="0" smtClean="0">
                <a:latin typeface="Times New Roman" pitchFamily="18" charset="0"/>
                <a:cs typeface="Times New Roman" pitchFamily="18" charset="0"/>
              </a:rPr>
              <a:t> cell. The outer jacket initial divides </a:t>
            </a:r>
            <a:r>
              <a:rPr lang="en-US" sz="2000" dirty="0" err="1" smtClean="0">
                <a:latin typeface="Times New Roman" pitchFamily="18" charset="0"/>
                <a:cs typeface="Times New Roman" pitchFamily="18" charset="0"/>
              </a:rPr>
              <a:t>anticlinally</a:t>
            </a:r>
            <a:r>
              <a:rPr lang="en-US" sz="2000" dirty="0" smtClean="0">
                <a:latin typeface="Times New Roman" pitchFamily="18" charset="0"/>
                <a:cs typeface="Times New Roman" pitchFamily="18" charset="0"/>
              </a:rPr>
              <a:t> to form a single-layered jacket. </a:t>
            </a:r>
          </a:p>
          <a:p>
            <a:pPr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archesporial</a:t>
            </a:r>
            <a:r>
              <a:rPr lang="en-US" sz="2000" dirty="0" smtClean="0">
                <a:latin typeface="Times New Roman" pitchFamily="18" charset="0"/>
                <a:cs typeface="Times New Roman" pitchFamily="18" charset="0"/>
              </a:rPr>
              <a:t> cell divides </a:t>
            </a:r>
            <a:r>
              <a:rPr lang="en-US" sz="2000" dirty="0" err="1" smtClean="0">
                <a:latin typeface="Times New Roman" pitchFamily="18" charset="0"/>
                <a:cs typeface="Times New Roman" pitchFamily="18" charset="0"/>
              </a:rPr>
              <a:t>periclinally</a:t>
            </a:r>
            <a:r>
              <a:rPr lang="en-US" sz="2000" dirty="0" smtClean="0">
                <a:latin typeface="Times New Roman" pitchFamily="18" charset="0"/>
                <a:cs typeface="Times New Roman" pitchFamily="18" charset="0"/>
              </a:rPr>
              <a:t> to forms an outer </a:t>
            </a:r>
            <a:r>
              <a:rPr lang="en-US" sz="2000" dirty="0" err="1" smtClean="0">
                <a:latin typeface="Times New Roman" pitchFamily="18" charset="0"/>
                <a:cs typeface="Times New Roman" pitchFamily="18" charset="0"/>
              </a:rPr>
              <a:t>tapetal</a:t>
            </a:r>
            <a:r>
              <a:rPr lang="en-US" sz="2000" dirty="0" smtClean="0">
                <a:latin typeface="Times New Roman" pitchFamily="18" charset="0"/>
                <a:cs typeface="Times New Roman" pitchFamily="18" charset="0"/>
              </a:rPr>
              <a:t> initial and an inner primary </a:t>
            </a:r>
            <a:r>
              <a:rPr lang="en-US" sz="2000" dirty="0" err="1" smtClean="0">
                <a:latin typeface="Times New Roman" pitchFamily="18" charset="0"/>
                <a:cs typeface="Times New Roman" pitchFamily="18" charset="0"/>
              </a:rPr>
              <a:t>sporogenous</a:t>
            </a:r>
            <a:r>
              <a:rPr lang="en-US" sz="2000" dirty="0" smtClean="0">
                <a:latin typeface="Times New Roman" pitchFamily="18" charset="0"/>
                <a:cs typeface="Times New Roman" pitchFamily="18" charset="0"/>
              </a:rPr>
              <a:t> cell. </a:t>
            </a:r>
            <a:r>
              <a:rPr lang="en-US" sz="2000" dirty="0" err="1" smtClean="0">
                <a:latin typeface="Times New Roman" pitchFamily="18" charset="0"/>
                <a:cs typeface="Times New Roman" pitchFamily="18" charset="0"/>
              </a:rPr>
              <a:t>Anticlinal</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periclinal</a:t>
            </a:r>
            <a:r>
              <a:rPr lang="en-US" sz="2000" dirty="0" smtClean="0">
                <a:latin typeface="Times New Roman" pitchFamily="18" charset="0"/>
                <a:cs typeface="Times New Roman" pitchFamily="18" charset="0"/>
              </a:rPr>
              <a:t> divi­sions of the </a:t>
            </a:r>
            <a:r>
              <a:rPr lang="en-US" sz="2000" dirty="0" err="1" smtClean="0">
                <a:latin typeface="Times New Roman" pitchFamily="18" charset="0"/>
                <a:cs typeface="Times New Roman" pitchFamily="18" charset="0"/>
              </a:rPr>
              <a:t>tapetal</a:t>
            </a:r>
            <a:r>
              <a:rPr lang="en-US" sz="2000" dirty="0" smtClean="0">
                <a:latin typeface="Times New Roman" pitchFamily="18" charset="0"/>
                <a:cs typeface="Times New Roman" pitchFamily="18" charset="0"/>
              </a:rPr>
              <a:t> initial forms a two-layered thick </a:t>
            </a:r>
            <a:r>
              <a:rPr lang="en-US" sz="2000" dirty="0" err="1" smtClean="0">
                <a:latin typeface="Times New Roman" pitchFamily="18" charset="0"/>
                <a:cs typeface="Times New Roman" pitchFamily="18" charset="0"/>
              </a:rPr>
              <a:t>tapetum</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The primary </a:t>
            </a:r>
            <a:r>
              <a:rPr lang="en-US" sz="2000" dirty="0" err="1" smtClean="0">
                <a:latin typeface="Times New Roman" pitchFamily="18" charset="0"/>
                <a:cs typeface="Times New Roman" pitchFamily="18" charset="0"/>
              </a:rPr>
              <a:t>sporogenous</a:t>
            </a:r>
            <a:r>
              <a:rPr lang="en-US" sz="2000" dirty="0" smtClean="0">
                <a:latin typeface="Times New Roman" pitchFamily="18" charset="0"/>
                <a:cs typeface="Times New Roman" pitchFamily="18" charset="0"/>
              </a:rPr>
              <a:t> cell divides to form a mass of either 8 or 16 spore mother cells. Spore mother cells (2n) undergo meiotic division to form 32 or 64 haploid spores (n). The developments of both the sporangia are similar up to this stage. </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4708981"/>
          </a:xfrm>
          <a:prstGeom prst="rect">
            <a:avLst/>
          </a:prstGeom>
        </p:spPr>
        <p:txBody>
          <a:bodyPr wrap="square">
            <a:spAutoFit/>
          </a:bodyPr>
          <a:lstStyle/>
          <a:p>
            <a:pPr algn="just"/>
            <a:r>
              <a:rPr lang="en-US" sz="2000" b="1" dirty="0" smtClean="0">
                <a:latin typeface="Times New Roman" pitchFamily="18" charset="0"/>
                <a:cs typeface="Times New Roman" pitchFamily="18" charset="0"/>
              </a:rPr>
              <a:t>Opening of the </a:t>
            </a:r>
            <a:r>
              <a:rPr lang="en-US" sz="2000" b="1" dirty="0" err="1" smtClean="0">
                <a:latin typeface="Times New Roman" pitchFamily="18" charset="0"/>
                <a:cs typeface="Times New Roman" pitchFamily="18" charset="0"/>
              </a:rPr>
              <a:t>Sporocarp</a:t>
            </a:r>
            <a:r>
              <a:rPr lang="en-US" sz="2000" b="1"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sporangium wall of </a:t>
            </a:r>
            <a:r>
              <a:rPr lang="en-US" sz="2000" dirty="0" err="1" smtClean="0">
                <a:latin typeface="Times New Roman" pitchFamily="18" charset="0"/>
                <a:cs typeface="Times New Roman" pitchFamily="18" charset="0"/>
              </a:rPr>
              <a:t>Marsilea</a:t>
            </a:r>
            <a:r>
              <a:rPr lang="en-US" sz="2000" dirty="0" smtClean="0">
                <a:latin typeface="Times New Roman" pitchFamily="18" charset="0"/>
                <a:cs typeface="Times New Roman" pitchFamily="18" charset="0"/>
              </a:rPr>
              <a:t> shows no sign of cellular </a:t>
            </a:r>
            <a:r>
              <a:rPr lang="en-US" sz="2000" dirty="0" err="1" smtClean="0">
                <a:latin typeface="Times New Roman" pitchFamily="18" charset="0"/>
                <a:cs typeface="Times New Roman" pitchFamily="18" charset="0"/>
              </a:rPr>
              <a:t>specialisation</a:t>
            </a:r>
            <a:r>
              <a:rPr lang="en-US" sz="2000" dirty="0" smtClean="0">
                <a:latin typeface="Times New Roman" pitchFamily="18" charset="0"/>
                <a:cs typeface="Times New Roman" pitchFamily="18" charset="0"/>
              </a:rPr>
              <a:t> (e.g., formation of annulus) required for dehiscence of sporangium. A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is a hard structure and it does not open until two or three years after their formation. This delay is probably due to the imperviousness of the hard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wall. </a:t>
            </a:r>
          </a:p>
          <a:p>
            <a:pPr algn="just"/>
            <a:r>
              <a:rPr lang="en-US" sz="2000" dirty="0" smtClean="0">
                <a:latin typeface="Times New Roman" pitchFamily="18" charset="0"/>
                <a:cs typeface="Times New Roman" pitchFamily="18" charset="0"/>
              </a:rPr>
              <a:t>Hence the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may remain viable for even 50 years. The tissues slowly swell up by absorbing water in natural conditions. Thus the swelling puts pressure on the wall of the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and eventually it splits open along its ventral side into two halves. </a:t>
            </a:r>
          </a:p>
          <a:p>
            <a:pPr algn="just"/>
            <a:r>
              <a:rPr lang="en-US" sz="2000" dirty="0" smtClean="0">
                <a:latin typeface="Times New Roman" pitchFamily="18" charset="0"/>
                <a:cs typeface="Times New Roman" pitchFamily="18" charset="0"/>
              </a:rPr>
              <a:t>Splitting is followed by the emergence of a long, worm-like gelatinous structure to which the </a:t>
            </a:r>
            <a:r>
              <a:rPr lang="en-US" sz="2000" dirty="0" err="1" smtClean="0">
                <a:latin typeface="Times New Roman" pitchFamily="18" charset="0"/>
                <a:cs typeface="Times New Roman" pitchFamily="18" charset="0"/>
              </a:rPr>
              <a:t>sori</a:t>
            </a:r>
            <a:r>
              <a:rPr lang="en-US" sz="2000" dirty="0" smtClean="0">
                <a:latin typeface="Times New Roman" pitchFamily="18" charset="0"/>
                <a:cs typeface="Times New Roman" pitchFamily="18" charset="0"/>
              </a:rPr>
              <a:t> are attached. The mucilaginous cord may became ten or fifteen times larger than the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Following the release of the </a:t>
            </a:r>
            <a:r>
              <a:rPr lang="en-US" sz="2000" dirty="0" err="1" smtClean="0">
                <a:latin typeface="Times New Roman" pitchFamily="18" charset="0"/>
                <a:cs typeface="Times New Roman" pitchFamily="18" charset="0"/>
              </a:rPr>
              <a:t>sori</a:t>
            </a:r>
            <a:r>
              <a:rPr lang="en-US" sz="2000" dirty="0" smtClean="0">
                <a:latin typeface="Times New Roman" pitchFamily="18" charset="0"/>
                <a:cs typeface="Times New Roman" pitchFamily="18" charset="0"/>
              </a:rPr>
              <a:t> from the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indusia</a:t>
            </a:r>
            <a:r>
              <a:rPr lang="en-US" sz="2000" dirty="0" smtClean="0">
                <a:latin typeface="Times New Roman" pitchFamily="18" charset="0"/>
                <a:cs typeface="Times New Roman" pitchFamily="18" charset="0"/>
              </a:rPr>
              <a:t> and the sporangial wall disinte­grate and the spores are liberated. </a:t>
            </a:r>
            <a:endParaRPr lang="en-US" sz="2000" dirty="0">
              <a:latin typeface="Times New Roman" pitchFamily="18" charset="0"/>
              <a:cs typeface="Times New Roman" pitchFamily="18" charset="0"/>
            </a:endParaRPr>
          </a:p>
        </p:txBody>
      </p:sp>
      <p:pic>
        <p:nvPicPr>
          <p:cNvPr id="225282" name="Picture 2" descr="http://cdn.biologydiscussion.com/wp-content/uploads/2016/08/clip_image020-18.jpg"/>
          <p:cNvPicPr>
            <a:picLocks noChangeAspect="1" noChangeArrowheads="1"/>
          </p:cNvPicPr>
          <p:nvPr/>
        </p:nvPicPr>
        <p:blipFill>
          <a:blip r:embed="rId2"/>
          <a:srcRect/>
          <a:stretch>
            <a:fillRect/>
          </a:stretch>
        </p:blipFill>
        <p:spPr bwMode="auto">
          <a:xfrm>
            <a:off x="3200400" y="4648200"/>
            <a:ext cx="4953000" cy="2151459"/>
          </a:xfrm>
          <a:prstGeom prst="rect">
            <a:avLst/>
          </a:prstGeom>
          <a:noFill/>
        </p:spPr>
      </p:pic>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0"/>
            <a:ext cx="8001000" cy="6555641"/>
          </a:xfrm>
          <a:prstGeom prst="rect">
            <a:avLst/>
          </a:prstGeom>
        </p:spPr>
        <p:txBody>
          <a:bodyPr wrap="square">
            <a:spAutoFit/>
          </a:bodyPr>
          <a:lstStyle/>
          <a:p>
            <a:pPr algn="just"/>
            <a:r>
              <a:rPr lang="en-US" sz="2000" b="1" dirty="0" smtClean="0">
                <a:latin typeface="Times New Roman" pitchFamily="18" charset="0"/>
                <a:cs typeface="Times New Roman" pitchFamily="18" charset="0"/>
              </a:rPr>
              <a:t>Gametophyte: </a:t>
            </a:r>
            <a:endParaRPr lang="en-US" sz="2000" dirty="0" smtClean="0">
              <a:latin typeface="Times New Roman" pitchFamily="18" charset="0"/>
              <a:cs typeface="Times New Roman" pitchFamily="18" charset="0"/>
            </a:endParaRPr>
          </a:p>
          <a:p>
            <a:pPr algn="just"/>
            <a:r>
              <a:rPr lang="en-US" sz="2000" dirty="0" err="1" smtClean="0">
                <a:latin typeface="Times New Roman" pitchFamily="18" charset="0"/>
                <a:cs typeface="Times New Roman" pitchFamily="18" charset="0"/>
              </a:rPr>
              <a:t>Marsilea</a:t>
            </a:r>
            <a:r>
              <a:rPr lang="en-US" sz="2000" dirty="0" smtClean="0">
                <a:latin typeface="Times New Roman" pitchFamily="18" charset="0"/>
                <a:cs typeface="Times New Roman" pitchFamily="18" charset="0"/>
              </a:rPr>
              <a:t> is </a:t>
            </a:r>
            <a:r>
              <a:rPr lang="en-US" sz="2000" dirty="0" err="1" smtClean="0">
                <a:latin typeface="Times New Roman" pitchFamily="18" charset="0"/>
                <a:cs typeface="Times New Roman" pitchFamily="18" charset="0"/>
              </a:rPr>
              <a:t>heterosporous</a:t>
            </a:r>
            <a:r>
              <a:rPr lang="en-US" sz="2000" dirty="0" smtClean="0">
                <a:latin typeface="Times New Roman" pitchFamily="18" charset="0"/>
                <a:cs typeface="Times New Roman" pitchFamily="18" charset="0"/>
              </a:rPr>
              <a:t> i.e., they produce microspores and megaspores which eventually germinate to form the male and female gameto­phytes, respectively. </a:t>
            </a:r>
          </a:p>
          <a:p>
            <a:pPr algn="just"/>
            <a:r>
              <a:rPr lang="en-US" sz="2000" b="1" dirty="0" smtClean="0">
                <a:latin typeface="Times New Roman" pitchFamily="18" charset="0"/>
                <a:cs typeface="Times New Roman" pitchFamily="18" charset="0"/>
              </a:rPr>
              <a:t>Male Gametophyte: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microspores are small, </a:t>
            </a:r>
            <a:r>
              <a:rPr lang="en-US" sz="2000" dirty="0" err="1" smtClean="0">
                <a:latin typeface="Times New Roman" pitchFamily="18" charset="0"/>
                <a:cs typeface="Times New Roman" pitchFamily="18" charset="0"/>
              </a:rPr>
              <a:t>globose</a:t>
            </a:r>
            <a:r>
              <a:rPr lang="en-US" sz="2000" dirty="0" smtClean="0">
                <a:latin typeface="Times New Roman" pitchFamily="18" charset="0"/>
                <a:cs typeface="Times New Roman" pitchFamily="18" charset="0"/>
              </a:rPr>
              <a:t> struc­tures with a thick outer ornamented </a:t>
            </a:r>
            <a:r>
              <a:rPr lang="en-US" sz="2000" dirty="0" err="1" smtClean="0">
                <a:latin typeface="Times New Roman" pitchFamily="18" charset="0"/>
                <a:cs typeface="Times New Roman" pitchFamily="18" charset="0"/>
              </a:rPr>
              <a:t>exine</a:t>
            </a:r>
            <a:r>
              <a:rPr lang="en-US" sz="2000" dirty="0" smtClean="0">
                <a:latin typeface="Times New Roman" pitchFamily="18" charset="0"/>
                <a:cs typeface="Times New Roman" pitchFamily="18" charset="0"/>
              </a:rPr>
              <a:t> and inner thin </a:t>
            </a:r>
            <a:r>
              <a:rPr lang="en-US" sz="2000" dirty="0" err="1" smtClean="0">
                <a:latin typeface="Times New Roman" pitchFamily="18" charset="0"/>
                <a:cs typeface="Times New Roman" pitchFamily="18" charset="0"/>
              </a:rPr>
              <a:t>intine</a:t>
            </a:r>
            <a:r>
              <a:rPr lang="en-US" sz="2000" dirty="0" smtClean="0">
                <a:latin typeface="Times New Roman" pitchFamily="18" charset="0"/>
                <a:cs typeface="Times New Roman" pitchFamily="18" charset="0"/>
              </a:rPr>
              <a:t>. The outer </a:t>
            </a:r>
            <a:r>
              <a:rPr lang="en-US" sz="2000" dirty="0" err="1" smtClean="0">
                <a:latin typeface="Times New Roman" pitchFamily="18" charset="0"/>
                <a:cs typeface="Times New Roman" pitchFamily="18" charset="0"/>
              </a:rPr>
              <a:t>exine</a:t>
            </a:r>
            <a:r>
              <a:rPr lang="en-US" sz="2000" dirty="0" smtClean="0">
                <a:latin typeface="Times New Roman" pitchFamily="18" charset="0"/>
                <a:cs typeface="Times New Roman" pitchFamily="18" charset="0"/>
              </a:rPr>
              <a:t> is covered by a thin layer called </a:t>
            </a:r>
            <a:r>
              <a:rPr lang="en-US" sz="2000" dirty="0" err="1" smtClean="0">
                <a:latin typeface="Times New Roman" pitchFamily="18" charset="0"/>
                <a:cs typeface="Times New Roman" pitchFamily="18" charset="0"/>
              </a:rPr>
              <a:t>perispore</a:t>
            </a:r>
            <a:r>
              <a:rPr lang="en-US" sz="2000" dirty="0" smtClean="0">
                <a:latin typeface="Times New Roman" pitchFamily="18" charset="0"/>
                <a:cs typeface="Times New Roman" pitchFamily="18" charset="0"/>
              </a:rPr>
              <a:t>. The microspore con­tains a distinct haploid nucleus and its cytoplasm is rich in starch grains. </a:t>
            </a:r>
          </a:p>
          <a:p>
            <a:pPr algn="just"/>
            <a:r>
              <a:rPr lang="en-US" sz="2000" dirty="0" smtClean="0">
                <a:latin typeface="Times New Roman" pitchFamily="18" charset="0"/>
                <a:cs typeface="Times New Roman" pitchFamily="18" charset="0"/>
              </a:rPr>
              <a:t>The microspores germinate inside the spore wall (</a:t>
            </a:r>
            <a:r>
              <a:rPr lang="en-US" sz="2000" dirty="0" err="1" smtClean="0">
                <a:latin typeface="Times New Roman" pitchFamily="18" charset="0"/>
                <a:cs typeface="Times New Roman" pitchFamily="18" charset="0"/>
              </a:rPr>
              <a:t>endosporic</a:t>
            </a:r>
            <a:r>
              <a:rPr lang="en-US" sz="2000" dirty="0" smtClean="0">
                <a:latin typeface="Times New Roman" pitchFamily="18" charset="0"/>
                <a:cs typeface="Times New Roman" pitchFamily="18" charset="0"/>
              </a:rPr>
              <a:t> type) almost immediately after its release. It divides asymmetri­cally to form a small </a:t>
            </a:r>
            <a:r>
              <a:rPr lang="en-US" sz="2000" dirty="0" err="1" smtClean="0">
                <a:latin typeface="Times New Roman" pitchFamily="18" charset="0"/>
                <a:cs typeface="Times New Roman" pitchFamily="18" charset="0"/>
              </a:rPr>
              <a:t>prothallial</a:t>
            </a:r>
            <a:r>
              <a:rPr lang="en-US" sz="2000" dirty="0" smtClean="0">
                <a:latin typeface="Times New Roman" pitchFamily="18" charset="0"/>
                <a:cs typeface="Times New Roman" pitchFamily="18" charset="0"/>
              </a:rPr>
              <a:t> cell and a large apical cell (1-1). A division (2-2) of apical cell diagonal to </a:t>
            </a:r>
            <a:r>
              <a:rPr lang="en-US" sz="2000" dirty="0" err="1" smtClean="0">
                <a:latin typeface="Times New Roman" pitchFamily="18" charset="0"/>
                <a:cs typeface="Times New Roman" pitchFamily="18" charset="0"/>
              </a:rPr>
              <a:t>prothallial</a:t>
            </a:r>
            <a:r>
              <a:rPr lang="en-US" sz="2000" dirty="0" smtClean="0">
                <a:latin typeface="Times New Roman" pitchFamily="18" charset="0"/>
                <a:cs typeface="Times New Roman" pitchFamily="18" charset="0"/>
              </a:rPr>
              <a:t> cell forms two </a:t>
            </a:r>
            <a:r>
              <a:rPr lang="en-US" sz="2000" dirty="0" err="1" smtClean="0">
                <a:latin typeface="Times New Roman" pitchFamily="18" charset="0"/>
                <a:cs typeface="Times New Roman" pitchFamily="18" charset="0"/>
              </a:rPr>
              <a:t>antheridial</a:t>
            </a:r>
            <a:r>
              <a:rPr lang="en-US" sz="2000" dirty="0" smtClean="0">
                <a:latin typeface="Times New Roman" pitchFamily="18" charset="0"/>
                <a:cs typeface="Times New Roman" pitchFamily="18" charset="0"/>
              </a:rPr>
              <a:t> cells. </a:t>
            </a:r>
          </a:p>
          <a:p>
            <a:pPr algn="just"/>
            <a:r>
              <a:rPr lang="en-US" sz="2000" dirty="0" smtClean="0">
                <a:latin typeface="Times New Roman" pitchFamily="18" charset="0"/>
                <a:cs typeface="Times New Roman" pitchFamily="18" charset="0"/>
              </a:rPr>
              <a:t>Then both the </a:t>
            </a:r>
            <a:r>
              <a:rPr lang="en-US" sz="2000" dirty="0" err="1" smtClean="0">
                <a:latin typeface="Times New Roman" pitchFamily="18" charset="0"/>
                <a:cs typeface="Times New Roman" pitchFamily="18" charset="0"/>
              </a:rPr>
              <a:t>antheridial</a:t>
            </a:r>
            <a:r>
              <a:rPr lang="en-US" sz="2000" dirty="0" smtClean="0">
                <a:latin typeface="Times New Roman" pitchFamily="18" charset="0"/>
                <a:cs typeface="Times New Roman" pitchFamily="18" charset="0"/>
              </a:rPr>
              <a:t> cells divide diag­onally (3-3) with curving wall forming the first jacket cell and large wedge-shaped cell. The jacket cells do not divide, but the wedge-shaped cell divides </a:t>
            </a:r>
            <a:r>
              <a:rPr lang="en-US" sz="2000" dirty="0" err="1" smtClean="0">
                <a:latin typeface="Times New Roman" pitchFamily="18" charset="0"/>
                <a:cs typeface="Times New Roman" pitchFamily="18" charset="0"/>
              </a:rPr>
              <a:t>periclinally</a:t>
            </a:r>
            <a:r>
              <a:rPr lang="en-US" sz="2000" dirty="0" smtClean="0">
                <a:latin typeface="Times New Roman" pitchFamily="18" charset="0"/>
                <a:cs typeface="Times New Roman" pitchFamily="18" charset="0"/>
              </a:rPr>
              <a:t> (4-4) to form smaller inner cell (2nd jacket) and a large outer cell. Further, the </a:t>
            </a:r>
            <a:r>
              <a:rPr lang="en-US" sz="2000" dirty="0" err="1" smtClean="0">
                <a:latin typeface="Times New Roman" pitchFamily="18" charset="0"/>
                <a:cs typeface="Times New Roman" pitchFamily="18" charset="0"/>
              </a:rPr>
              <a:t>periclinal</a:t>
            </a:r>
            <a:r>
              <a:rPr lang="en-US" sz="2000" dirty="0" smtClean="0">
                <a:latin typeface="Times New Roman" pitchFamily="18" charset="0"/>
                <a:cs typeface="Times New Roman" pitchFamily="18" charset="0"/>
              </a:rPr>
              <a:t> division (5-5) of outer cell forms 3rd jacket and primary </a:t>
            </a:r>
            <a:r>
              <a:rPr lang="en-US" sz="2000" dirty="0" err="1" smtClean="0">
                <a:latin typeface="Times New Roman" pitchFamily="18" charset="0"/>
                <a:cs typeface="Times New Roman" pitchFamily="18" charset="0"/>
              </a:rPr>
              <a:t>androgonial</a:t>
            </a:r>
            <a:r>
              <a:rPr lang="en-US" sz="2000" dirty="0" smtClean="0">
                <a:latin typeface="Times New Roman" pitchFamily="18" charset="0"/>
                <a:cs typeface="Times New Roman" pitchFamily="18" charset="0"/>
              </a:rPr>
              <a:t> cell. </a:t>
            </a:r>
          </a:p>
          <a:p>
            <a:pPr algn="just"/>
            <a:r>
              <a:rPr lang="en-US" sz="2000" dirty="0" smtClean="0">
                <a:latin typeface="Times New Roman" pitchFamily="18" charset="0"/>
                <a:cs typeface="Times New Roman" pitchFamily="18" charset="0"/>
              </a:rPr>
              <a:t>At this stage the male gametophyte consists of one </a:t>
            </a:r>
            <a:r>
              <a:rPr lang="en-US" sz="2000" dirty="0" err="1" smtClean="0">
                <a:latin typeface="Times New Roman" pitchFamily="18" charset="0"/>
                <a:cs typeface="Times New Roman" pitchFamily="18" charset="0"/>
              </a:rPr>
              <a:t>prothallial</a:t>
            </a:r>
            <a:r>
              <a:rPr lang="en-US" sz="2000" dirty="0" smtClean="0">
                <a:latin typeface="Times New Roman" pitchFamily="18" charset="0"/>
                <a:cs typeface="Times New Roman" pitchFamily="18" charset="0"/>
              </a:rPr>
              <a:t> cell, 6 jacket cells and 2 </a:t>
            </a:r>
            <a:r>
              <a:rPr lang="en-US" sz="2000" dirty="0" err="1" smtClean="0">
                <a:latin typeface="Times New Roman" pitchFamily="18" charset="0"/>
                <a:cs typeface="Times New Roman" pitchFamily="18" charset="0"/>
              </a:rPr>
              <a:t>androgonial</a:t>
            </a:r>
            <a:r>
              <a:rPr lang="en-US" sz="2000" dirty="0" smtClean="0">
                <a:latin typeface="Times New Roman" pitchFamily="18" charset="0"/>
                <a:cs typeface="Times New Roman" pitchFamily="18" charset="0"/>
              </a:rPr>
              <a:t> cells. After several divisions of the primary </a:t>
            </a:r>
            <a:r>
              <a:rPr lang="en-US" sz="2000" dirty="0" err="1" smtClean="0">
                <a:latin typeface="Times New Roman" pitchFamily="18" charset="0"/>
                <a:cs typeface="Times New Roman" pitchFamily="18" charset="0"/>
              </a:rPr>
              <a:t>androgonial</a:t>
            </a:r>
            <a:r>
              <a:rPr lang="en-US" sz="2000" dirty="0" smtClean="0">
                <a:latin typeface="Times New Roman" pitchFamily="18" charset="0"/>
                <a:cs typeface="Times New Roman" pitchFamily="18" charset="0"/>
              </a:rPr>
              <a:t> cells, sixteen </a:t>
            </a:r>
            <a:r>
              <a:rPr lang="en-US" sz="2000" dirty="0" err="1" smtClean="0">
                <a:latin typeface="Times New Roman" pitchFamily="18" charset="0"/>
                <a:cs typeface="Times New Roman" pitchFamily="18" charset="0"/>
              </a:rPr>
              <a:t>androcytes</a:t>
            </a:r>
            <a:r>
              <a:rPr lang="en-US" sz="2000" dirty="0" smtClean="0">
                <a:latin typeface="Times New Roman" pitchFamily="18" charset="0"/>
                <a:cs typeface="Times New Roman" pitchFamily="18" charset="0"/>
              </a:rPr>
              <a:t> are formed surrounded by jacket cells.</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http://cdn.biologydiscussion.com/wp-content/uploads/2016/08/clip_image022-16.jpg"/>
          <p:cNvPicPr>
            <a:picLocks noChangeAspect="1" noChangeArrowheads="1"/>
          </p:cNvPicPr>
          <p:nvPr/>
        </p:nvPicPr>
        <p:blipFill>
          <a:blip r:embed="rId2"/>
          <a:srcRect/>
          <a:stretch>
            <a:fillRect/>
          </a:stretch>
        </p:blipFill>
        <p:spPr bwMode="auto">
          <a:xfrm>
            <a:off x="0" y="0"/>
            <a:ext cx="8802356" cy="6629400"/>
          </a:xfrm>
          <a:prstGeom prst="rect">
            <a:avLst/>
          </a:prstGeom>
          <a:noFill/>
        </p:spPr>
      </p:pic>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1938992"/>
          </a:xfrm>
          <a:prstGeom prst="rect">
            <a:avLst/>
          </a:prstGeom>
        </p:spPr>
        <p:txBody>
          <a:bodyPr wrap="square">
            <a:spAutoFit/>
          </a:bodyPr>
          <a:lstStyle/>
          <a:p>
            <a:pPr algn="just"/>
            <a:r>
              <a:rPr lang="en-US" sz="2000" b="1" dirty="0" smtClean="0">
                <a:latin typeface="Times New Roman" pitchFamily="18" charset="0"/>
                <a:cs typeface="Times New Roman" pitchFamily="18" charset="0"/>
              </a:rPr>
              <a:t>Female Gametophyte: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megaspore is an oval or elliptic structure, the wall of which imbibes water and expands to form a gelatinous mass around the megaspore. The spore wall expands to form a small papilla (protuberance) at the apical end where the nucle­us is located in a dense part of cytoplasm. The remaining portion of the spore is filled with a frothy cytoplasm full of starch grains</a:t>
            </a:r>
            <a:endParaRPr lang="en-US" sz="2000" dirty="0">
              <a:latin typeface="Times New Roman" pitchFamily="18" charset="0"/>
              <a:cs typeface="Times New Roman" pitchFamily="18" charset="0"/>
            </a:endParaRPr>
          </a:p>
        </p:txBody>
      </p:sp>
      <p:pic>
        <p:nvPicPr>
          <p:cNvPr id="222210" name="Picture 2" descr="http://cdn.biologydiscussion.com/wp-content/uploads/2016/08/clip_image024-15.jpg"/>
          <p:cNvPicPr>
            <a:picLocks noChangeAspect="1" noChangeArrowheads="1"/>
          </p:cNvPicPr>
          <p:nvPr/>
        </p:nvPicPr>
        <p:blipFill>
          <a:blip r:embed="rId2"/>
          <a:srcRect/>
          <a:stretch>
            <a:fillRect/>
          </a:stretch>
        </p:blipFill>
        <p:spPr bwMode="auto">
          <a:xfrm>
            <a:off x="1066800" y="1981200"/>
            <a:ext cx="7848600" cy="4887119"/>
          </a:xfrm>
          <a:prstGeom prst="rect">
            <a:avLst/>
          </a:prstGeom>
          <a:noFill/>
        </p:spPr>
      </p:pic>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90600" y="0"/>
            <a:ext cx="8153400" cy="6555641"/>
          </a:xfrm>
          <a:prstGeom prst="rect">
            <a:avLst/>
          </a:prstGeom>
        </p:spPr>
        <p:txBody>
          <a:bodyPr wrap="square">
            <a:spAutoFit/>
          </a:bodyPr>
          <a:lstStyle/>
          <a:p>
            <a:pPr algn="just"/>
            <a:r>
              <a:rPr lang="en-US" sz="2000" dirty="0" smtClean="0">
                <a:latin typeface="Times New Roman" pitchFamily="18" charset="0"/>
                <a:cs typeface="Times New Roman" pitchFamily="18" charset="0"/>
              </a:rPr>
              <a:t>The first division in the apical nucleus of the large megaspore is transverse, forming a small nipple-shaped apical cell and a very large basal nutritive or </a:t>
            </a:r>
            <a:r>
              <a:rPr lang="en-US" sz="2000" dirty="0" err="1" smtClean="0">
                <a:latin typeface="Times New Roman" pitchFamily="18" charset="0"/>
                <a:cs typeface="Times New Roman" pitchFamily="18" charset="0"/>
              </a:rPr>
              <a:t>prothallial</a:t>
            </a:r>
            <a:r>
              <a:rPr lang="en-US" sz="2000" dirty="0" smtClean="0">
                <a:latin typeface="Times New Roman" pitchFamily="18" charset="0"/>
                <a:cs typeface="Times New Roman" pitchFamily="18" charset="0"/>
              </a:rPr>
              <a:t> cell. The </a:t>
            </a:r>
            <a:r>
              <a:rPr lang="en-US" sz="2000" dirty="0" err="1" smtClean="0">
                <a:latin typeface="Times New Roman" pitchFamily="18" charset="0"/>
                <a:cs typeface="Times New Roman" pitchFamily="18" charset="0"/>
              </a:rPr>
              <a:t>prothallial</a:t>
            </a:r>
            <a:r>
              <a:rPr lang="en-US" sz="2000" dirty="0" smtClean="0">
                <a:latin typeface="Times New Roman" pitchFamily="18" charset="0"/>
                <a:cs typeface="Times New Roman" pitchFamily="18" charset="0"/>
              </a:rPr>
              <a:t> cell provides the nutrition to the grow­ing female gametophyte. </a:t>
            </a:r>
          </a:p>
          <a:p>
            <a:pPr algn="just"/>
            <a:r>
              <a:rPr lang="en-US" sz="2000" dirty="0" smtClean="0">
                <a:latin typeface="Times New Roman" pitchFamily="18" charset="0"/>
                <a:cs typeface="Times New Roman" pitchFamily="18" charset="0"/>
              </a:rPr>
              <a:t>The apical cell further divides by three intersecting vertical walls to establish an axial cell surrounded by three late­ral cells. Now the axial cell func­tions as </a:t>
            </a:r>
            <a:r>
              <a:rPr lang="en-US" sz="2000" dirty="0" err="1" smtClean="0">
                <a:latin typeface="Times New Roman" pitchFamily="18" charset="0"/>
                <a:cs typeface="Times New Roman" pitchFamily="18" charset="0"/>
              </a:rPr>
              <a:t>archegonial</a:t>
            </a:r>
            <a:r>
              <a:rPr lang="en-US" sz="2000" dirty="0" smtClean="0">
                <a:latin typeface="Times New Roman" pitchFamily="18" charset="0"/>
                <a:cs typeface="Times New Roman" pitchFamily="18" charset="0"/>
              </a:rPr>
              <a:t> initial which divides </a:t>
            </a:r>
            <a:r>
              <a:rPr lang="en-US" sz="2000" dirty="0" err="1" smtClean="0">
                <a:latin typeface="Times New Roman" pitchFamily="18" charset="0"/>
                <a:cs typeface="Times New Roman" pitchFamily="18" charset="0"/>
              </a:rPr>
              <a:t>pericli­nally</a:t>
            </a:r>
            <a:r>
              <a:rPr lang="en-US" sz="2000" dirty="0" smtClean="0">
                <a:latin typeface="Times New Roman" pitchFamily="18" charset="0"/>
                <a:cs typeface="Times New Roman" pitchFamily="18" charset="0"/>
              </a:rPr>
              <a:t> to form an outer primary cover cell and an inner central cell. </a:t>
            </a:r>
          </a:p>
          <a:p>
            <a:pPr algn="just"/>
            <a:r>
              <a:rPr lang="en-US" sz="2000" dirty="0" smtClean="0">
                <a:latin typeface="Times New Roman" pitchFamily="18" charset="0"/>
                <a:cs typeface="Times New Roman" pitchFamily="18" charset="0"/>
              </a:rPr>
              <a:t>A small neck (2 tiers of 4 cells each) is derived from the primary cover cell. The central cell divides transversely to form an upper primary canal cell (behaves as neck canal cell) and lower primary </a:t>
            </a:r>
            <a:r>
              <a:rPr lang="en-US" sz="2000" dirty="0" err="1" smtClean="0">
                <a:latin typeface="Times New Roman" pitchFamily="18" charset="0"/>
                <a:cs typeface="Times New Roman" pitchFamily="18" charset="0"/>
              </a:rPr>
              <a:t>venter</a:t>
            </a:r>
            <a:r>
              <a:rPr lang="en-US" sz="2000" dirty="0" smtClean="0">
                <a:latin typeface="Times New Roman" pitchFamily="18" charset="0"/>
                <a:cs typeface="Times New Roman" pitchFamily="18" charset="0"/>
              </a:rPr>
              <a:t> cell</a:t>
            </a:r>
          </a:p>
          <a:p>
            <a:pPr algn="just"/>
            <a:r>
              <a:rPr lang="en-US" sz="2000" dirty="0" smtClean="0">
                <a:latin typeface="Times New Roman" pitchFamily="18" charset="0"/>
                <a:cs typeface="Times New Roman" pitchFamily="18" charset="0"/>
              </a:rPr>
              <a:t>The primary ventral cell again divides transverse­ly to form a ventral canal cell and an egg. The growth of the </a:t>
            </a:r>
            <a:r>
              <a:rPr lang="en-US" sz="2000" dirty="0" err="1" smtClean="0">
                <a:latin typeface="Times New Roman" pitchFamily="18" charset="0"/>
                <a:cs typeface="Times New Roman" pitchFamily="18" charset="0"/>
              </a:rPr>
              <a:t>archegonial</a:t>
            </a:r>
            <a:r>
              <a:rPr lang="en-US" sz="2000" dirty="0" smtClean="0">
                <a:latin typeface="Times New Roman" pitchFamily="18" charset="0"/>
                <a:cs typeface="Times New Roman" pitchFamily="18" charset="0"/>
              </a:rPr>
              <a:t> complex ruptures the megaspore wall at the apical end and forms a conspicuous gelatinous mass with funnel-shaped papilla or protuberance. Now, the megaspore splits through the </a:t>
            </a:r>
            <a:r>
              <a:rPr lang="en-US" sz="2000" dirty="0" err="1" smtClean="0">
                <a:latin typeface="Times New Roman" pitchFamily="18" charset="0"/>
                <a:cs typeface="Times New Roman" pitchFamily="18" charset="0"/>
              </a:rPr>
              <a:t>triradiate</a:t>
            </a:r>
            <a:r>
              <a:rPr lang="en-US" sz="2000" dirty="0" smtClean="0">
                <a:latin typeface="Times New Roman" pitchFamily="18" charset="0"/>
                <a:cs typeface="Times New Roman" pitchFamily="18" charset="0"/>
              </a:rPr>
              <a:t> fissure and </a:t>
            </a:r>
            <a:r>
              <a:rPr lang="en-US" sz="2000" dirty="0" err="1" smtClean="0">
                <a:latin typeface="Times New Roman" pitchFamily="18" charset="0"/>
                <a:cs typeface="Times New Roman" pitchFamily="18" charset="0"/>
              </a:rPr>
              <a:t>archego­nium</a:t>
            </a:r>
            <a:r>
              <a:rPr lang="en-US" sz="2000" dirty="0" smtClean="0">
                <a:latin typeface="Times New Roman" pitchFamily="18" charset="0"/>
                <a:cs typeface="Times New Roman" pitchFamily="18" charset="0"/>
              </a:rPr>
              <a:t> becomes exposed. </a:t>
            </a:r>
          </a:p>
          <a:p>
            <a:pPr algn="just"/>
            <a:r>
              <a:rPr lang="en-US" sz="2000" dirty="0" err="1" smtClean="0">
                <a:latin typeface="Times New Roman" pitchFamily="18" charset="0"/>
                <a:cs typeface="Times New Roman" pitchFamily="18" charset="0"/>
              </a:rPr>
              <a:t>Fertilisation</a:t>
            </a:r>
            <a:r>
              <a:rPr lang="en-US" sz="2000" dirty="0" smtClean="0">
                <a:latin typeface="Times New Roman" pitchFamily="18" charset="0"/>
                <a:cs typeface="Times New Roman" pitchFamily="18" charset="0"/>
              </a:rPr>
              <a:t> disintegration of the neck canal cell and ventral canal cell create a passage for the </a:t>
            </a:r>
            <a:r>
              <a:rPr lang="en-US" sz="2000" dirty="0" err="1" smtClean="0">
                <a:latin typeface="Times New Roman" pitchFamily="18" charset="0"/>
                <a:cs typeface="Times New Roman" pitchFamily="18" charset="0"/>
              </a:rPr>
              <a:t>antherozoids</a:t>
            </a:r>
            <a:r>
              <a:rPr lang="en-US" sz="2000" dirty="0" smtClean="0">
                <a:latin typeface="Times New Roman" pitchFamily="18" charset="0"/>
                <a:cs typeface="Times New Roman" pitchFamily="18" charset="0"/>
              </a:rPr>
              <a:t> to </a:t>
            </a:r>
            <a:r>
              <a:rPr lang="en-US" sz="2000" dirty="0" err="1" smtClean="0">
                <a:latin typeface="Times New Roman" pitchFamily="18" charset="0"/>
                <a:cs typeface="Times New Roman" pitchFamily="18" charset="0"/>
              </a:rPr>
              <a:t>fertilise</a:t>
            </a:r>
            <a:r>
              <a:rPr lang="en-US" sz="2000" dirty="0" smtClean="0">
                <a:latin typeface="Times New Roman" pitchFamily="18" charset="0"/>
                <a:cs typeface="Times New Roman" pitchFamily="18" charset="0"/>
              </a:rPr>
              <a:t> the egg. The </a:t>
            </a:r>
            <a:r>
              <a:rPr lang="en-US" sz="2000" dirty="0" err="1" smtClean="0">
                <a:latin typeface="Times New Roman" pitchFamily="18" charset="0"/>
                <a:cs typeface="Times New Roman" pitchFamily="18" charset="0"/>
              </a:rPr>
              <a:t>antherozoids</a:t>
            </a:r>
            <a:r>
              <a:rPr lang="en-US" sz="2000" dirty="0" smtClean="0">
                <a:latin typeface="Times New Roman" pitchFamily="18" charset="0"/>
                <a:cs typeface="Times New Roman" pitchFamily="18" charset="0"/>
              </a:rPr>
              <a:t>, after libe­ration from ruptured male gametophyte, enter through the gelatinous protuberances and moves downwards to the </a:t>
            </a:r>
            <a:r>
              <a:rPr lang="en-US" sz="2000" dirty="0" err="1" smtClean="0">
                <a:latin typeface="Times New Roman" pitchFamily="18" charset="0"/>
                <a:cs typeface="Times New Roman" pitchFamily="18" charset="0"/>
              </a:rPr>
              <a:t>archegonium</a:t>
            </a:r>
            <a:r>
              <a:rPr lang="en-US" sz="2000" dirty="0" smtClean="0">
                <a:latin typeface="Times New Roman" pitchFamily="18" charset="0"/>
                <a:cs typeface="Times New Roman" pitchFamily="18" charset="0"/>
              </a:rPr>
              <a:t>. One of the </a:t>
            </a:r>
            <a:r>
              <a:rPr lang="en-US" sz="2000" dirty="0" err="1" smtClean="0">
                <a:latin typeface="Times New Roman" pitchFamily="18" charset="0"/>
                <a:cs typeface="Times New Roman" pitchFamily="18" charset="0"/>
              </a:rPr>
              <a:t>antherozoids</a:t>
            </a:r>
            <a:r>
              <a:rPr lang="en-US" sz="2000" dirty="0" smtClean="0">
                <a:latin typeface="Times New Roman" pitchFamily="18" charset="0"/>
                <a:cs typeface="Times New Roman" pitchFamily="18" charset="0"/>
              </a:rPr>
              <a:t> eventually fuses with the egg to form a diploid zygote. </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0"/>
            <a:ext cx="7848600" cy="3785652"/>
          </a:xfrm>
          <a:prstGeom prst="rect">
            <a:avLst/>
          </a:prstGeom>
        </p:spPr>
        <p:txBody>
          <a:bodyPr wrap="square">
            <a:spAutoFit/>
          </a:bodyPr>
          <a:lstStyle/>
          <a:p>
            <a:pPr algn="just"/>
            <a:r>
              <a:rPr lang="en-US" sz="2000" b="1" dirty="0" smtClean="0">
                <a:latin typeface="Times New Roman" pitchFamily="18" charset="0"/>
                <a:cs typeface="Times New Roman" pitchFamily="18" charset="0"/>
              </a:rPr>
              <a:t>The Embryo</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zygote is the mother cell of the next </a:t>
            </a:r>
            <a:r>
              <a:rPr lang="en-US" sz="2000" dirty="0" err="1" smtClean="0">
                <a:latin typeface="Times New Roman" pitchFamily="18" charset="0"/>
                <a:cs typeface="Times New Roman" pitchFamily="18" charset="0"/>
              </a:rPr>
              <a:t>sporophytic</a:t>
            </a:r>
            <a:r>
              <a:rPr lang="en-US" sz="2000" dirty="0" smtClean="0">
                <a:latin typeface="Times New Roman" pitchFamily="18" charset="0"/>
                <a:cs typeface="Times New Roman" pitchFamily="18" charset="0"/>
              </a:rPr>
              <a:t> generation. The first division of the zygote is vertical (in relation to the neck of the </a:t>
            </a:r>
            <a:r>
              <a:rPr lang="en-US" sz="2000" dirty="0" err="1" smtClean="0">
                <a:latin typeface="Times New Roman" pitchFamily="18" charset="0"/>
                <a:cs typeface="Times New Roman" pitchFamily="18" charset="0"/>
              </a:rPr>
              <a:t>archegonium</a:t>
            </a:r>
            <a:r>
              <a:rPr lang="en-US" sz="2000" dirty="0" smtClean="0">
                <a:latin typeface="Times New Roman" pitchFamily="18" charset="0"/>
                <a:cs typeface="Times New Roman" pitchFamily="18" charset="0"/>
              </a:rPr>
              <a:t>) followed by a transverse division resulting in the quadrant stage (four-celled stage) of the embryo. Subsequent deve­lopment of the upper two cells forms the root and leaf, whereas the lower two cells give rise to the foot and shoot apex.</a:t>
            </a:r>
          </a:p>
          <a:p>
            <a:pPr algn="just"/>
            <a:r>
              <a:rPr lang="en-US" sz="2000" dirty="0" smtClean="0">
                <a:latin typeface="Times New Roman" pitchFamily="18" charset="0"/>
                <a:cs typeface="Times New Roman" pitchFamily="18" charset="0"/>
              </a:rPr>
              <a:t>With the development of the embryo the vegetative cells of the surrounding gametophyte divides </a:t>
            </a:r>
            <a:r>
              <a:rPr lang="en-US" sz="2000" dirty="0" err="1" smtClean="0">
                <a:latin typeface="Times New Roman" pitchFamily="18" charset="0"/>
                <a:cs typeface="Times New Roman" pitchFamily="18" charset="0"/>
              </a:rPr>
              <a:t>periclinally</a:t>
            </a:r>
            <a:r>
              <a:rPr lang="en-US" sz="2000" dirty="0" smtClean="0">
                <a:latin typeface="Times New Roman" pitchFamily="18" charset="0"/>
                <a:cs typeface="Times New Roman" pitchFamily="18" charset="0"/>
              </a:rPr>
              <a:t> and form a two- to three-layered sheath (</a:t>
            </a:r>
            <a:r>
              <a:rPr lang="en-US" sz="2000" dirty="0" err="1" smtClean="0">
                <a:latin typeface="Times New Roman" pitchFamily="18" charset="0"/>
                <a:cs typeface="Times New Roman" pitchFamily="18" charset="0"/>
              </a:rPr>
              <a:t>calyptra</a:t>
            </a:r>
            <a:r>
              <a:rPr lang="en-US" sz="2000" dirty="0" smtClean="0">
                <a:latin typeface="Times New Roman" pitchFamily="18" charset="0"/>
                <a:cs typeface="Times New Roman" pitchFamily="18" charset="0"/>
              </a:rPr>
              <a:t>) around the embryo. The primary root grows vertically and establishes the </a:t>
            </a:r>
            <a:r>
              <a:rPr lang="en-US" sz="2000" dirty="0" err="1" smtClean="0">
                <a:latin typeface="Times New Roman" pitchFamily="18" charset="0"/>
                <a:cs typeface="Times New Roman" pitchFamily="18" charset="0"/>
              </a:rPr>
              <a:t>sporeling</a:t>
            </a:r>
            <a:r>
              <a:rPr lang="en-US" sz="2000" dirty="0" smtClean="0">
                <a:latin typeface="Times New Roman" pitchFamily="18" charset="0"/>
                <a:cs typeface="Times New Roman" pitchFamily="18" charset="0"/>
              </a:rPr>
              <a:t> in the soil. The young </a:t>
            </a:r>
            <a:r>
              <a:rPr lang="en-US" sz="2000" dirty="0" err="1" smtClean="0">
                <a:latin typeface="Times New Roman" pitchFamily="18" charset="0"/>
                <a:cs typeface="Times New Roman" pitchFamily="18" charset="0"/>
              </a:rPr>
              <a:t>sporophyte</a:t>
            </a:r>
            <a:r>
              <a:rPr lang="en-US" sz="2000" dirty="0" smtClean="0">
                <a:latin typeface="Times New Roman" pitchFamily="18" charset="0"/>
                <a:cs typeface="Times New Roman" pitchFamily="18" charset="0"/>
              </a:rPr>
              <a:t> has a well-developed primary root and leaf. </a:t>
            </a:r>
            <a:endParaRPr lang="en-US" sz="2000" dirty="0">
              <a:latin typeface="Times New Roman" pitchFamily="18" charset="0"/>
              <a:cs typeface="Times New Roman" pitchFamily="18" charset="0"/>
            </a:endParaRPr>
          </a:p>
        </p:txBody>
      </p:sp>
      <p:pic>
        <p:nvPicPr>
          <p:cNvPr id="220162" name="Picture 2" descr="http://cdn.biologydiscussion.com/wp-content/uploads/2016/08/clip_image026-12.jpg"/>
          <p:cNvPicPr>
            <a:picLocks noChangeAspect="1" noChangeArrowheads="1"/>
          </p:cNvPicPr>
          <p:nvPr/>
        </p:nvPicPr>
        <p:blipFill>
          <a:blip r:embed="rId2"/>
          <a:srcRect/>
          <a:stretch>
            <a:fillRect/>
          </a:stretch>
        </p:blipFill>
        <p:spPr bwMode="auto">
          <a:xfrm>
            <a:off x="1066800" y="3962400"/>
            <a:ext cx="7898335" cy="2667000"/>
          </a:xfrm>
          <a:prstGeom prst="rect">
            <a:avLst/>
          </a:prstGeom>
          <a:noFill/>
        </p:spPr>
      </p:pic>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marsilea habitat reproduction LIFE CYCLE साठी प्रतिमा परिणाम"/>
          <p:cNvPicPr>
            <a:picLocks noChangeAspect="1" noChangeArrowheads="1"/>
          </p:cNvPicPr>
          <p:nvPr/>
        </p:nvPicPr>
        <p:blipFill>
          <a:blip r:embed="rId2"/>
          <a:srcRect/>
          <a:stretch>
            <a:fillRect/>
          </a:stretch>
        </p:blipFill>
        <p:spPr bwMode="auto">
          <a:xfrm>
            <a:off x="1828799" y="0"/>
            <a:ext cx="5029201" cy="6858000"/>
          </a:xfrm>
          <a:prstGeom prst="rect">
            <a:avLst/>
          </a:prstGeom>
          <a:noFill/>
        </p:spPr>
      </p:pic>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http://cdn.biologydiscussion.com/wp-content/uploads/2016/08/clip_image028-8.jpg"/>
          <p:cNvPicPr>
            <a:picLocks noChangeAspect="1" noChangeArrowheads="1"/>
          </p:cNvPicPr>
          <p:nvPr/>
        </p:nvPicPr>
        <p:blipFill>
          <a:blip r:embed="rId2"/>
          <a:srcRect/>
          <a:stretch>
            <a:fillRect/>
          </a:stretch>
        </p:blipFill>
        <p:spPr bwMode="auto">
          <a:xfrm>
            <a:off x="762000" y="228600"/>
            <a:ext cx="7952758" cy="6324600"/>
          </a:xfrm>
          <a:prstGeom prst="rect">
            <a:avLst/>
          </a:prstGeom>
          <a:noFill/>
        </p:spPr>
      </p:pic>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AutoShape 2" descr="marsilea साठी प्रतिमा परिणाम"/>
          <p:cNvSpPr>
            <a:spLocks noChangeAspect="1" noChangeArrowheads="1"/>
          </p:cNvSpPr>
          <p:nvPr/>
        </p:nvSpPr>
        <p:spPr bwMode="auto">
          <a:xfrm>
            <a:off x="155575" y="-754063"/>
            <a:ext cx="2095500" cy="15716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Gemma Cup"/>
          <p:cNvPicPr>
            <a:picLocks noChangeAspect="1" noChangeArrowheads="1"/>
          </p:cNvPicPr>
          <p:nvPr/>
        </p:nvPicPr>
        <p:blipFill>
          <a:blip r:embed="rId2"/>
          <a:srcRect/>
          <a:stretch>
            <a:fillRect/>
          </a:stretch>
        </p:blipFill>
        <p:spPr bwMode="auto">
          <a:xfrm>
            <a:off x="1295400" y="228600"/>
            <a:ext cx="5086350" cy="5181601"/>
          </a:xfrm>
          <a:prstGeom prst="rect">
            <a:avLst/>
          </a:prstGeom>
          <a:noFill/>
        </p:spPr>
      </p:pic>
      <p:sp>
        <p:nvSpPr>
          <p:cNvPr id="3" name="Rectangle 2"/>
          <p:cNvSpPr/>
          <p:nvPr/>
        </p:nvSpPr>
        <p:spPr>
          <a:xfrm>
            <a:off x="914400" y="5562600"/>
            <a:ext cx="7696200" cy="923330"/>
          </a:xfrm>
          <a:prstGeom prst="rect">
            <a:avLst/>
          </a:prstGeom>
        </p:spPr>
        <p:txBody>
          <a:bodyPr wrap="square">
            <a:spAutoFit/>
          </a:bodyPr>
          <a:lstStyle/>
          <a:p>
            <a:r>
              <a:rPr lang="en-US" dirty="0" smtClean="0"/>
              <a:t>All cells of the </a:t>
            </a:r>
            <a:r>
              <a:rPr lang="en-US" dirty="0" err="1" smtClean="0"/>
              <a:t>gemma</a:t>
            </a:r>
            <a:r>
              <a:rPr lang="en-US" dirty="0" smtClean="0"/>
              <a:t> contain chloroplast except rhizoidal cells and oil cells. Rhizoidal cells are </a:t>
            </a:r>
            <a:r>
              <a:rPr lang="en-US" dirty="0" err="1" smtClean="0"/>
              <a:t>colourless</a:t>
            </a:r>
            <a:r>
              <a:rPr lang="en-US" dirty="0" smtClean="0"/>
              <a:t> and large in size. Oil cells are present just within the margins and contain oil bodies instead of chloroplast.</a:t>
            </a:r>
            <a:endParaRPr lang="en-US"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28601"/>
            <a:ext cx="8229600" cy="6186309"/>
          </a:xfrm>
          <a:prstGeom prst="rect">
            <a:avLst/>
          </a:prstGeom>
        </p:spPr>
        <p:txBody>
          <a:bodyPr wrap="square">
            <a:spAutoFit/>
          </a:bodyPr>
          <a:lstStyle/>
          <a:p>
            <a:r>
              <a:rPr lang="en-US" b="1" dirty="0" smtClean="0"/>
              <a:t>Dissemination of </a:t>
            </a:r>
            <a:r>
              <a:rPr lang="en-US" b="1" dirty="0" err="1" smtClean="0"/>
              <a:t>Gemmae</a:t>
            </a:r>
            <a:r>
              <a:rPr lang="en-US" b="1" dirty="0" smtClean="0"/>
              <a:t>:</a:t>
            </a:r>
            <a:r>
              <a:rPr lang="en-US" dirty="0" smtClean="0"/>
              <a:t> </a:t>
            </a:r>
          </a:p>
          <a:p>
            <a:r>
              <a:rPr lang="en-US" dirty="0" smtClean="0"/>
              <a:t>Mucilage hairs secrete mucilage on absorption of water. It swells up and presses the </a:t>
            </a:r>
            <a:r>
              <a:rPr lang="en-US" dirty="0" err="1" smtClean="0"/>
              <a:t>gemmae</a:t>
            </a:r>
            <a:r>
              <a:rPr lang="en-US" dirty="0" smtClean="0"/>
              <a:t> to get detached from the stalk in the </a:t>
            </a:r>
            <a:r>
              <a:rPr lang="en-US" dirty="0" err="1" smtClean="0"/>
              <a:t>gemma</a:t>
            </a:r>
            <a:r>
              <a:rPr lang="en-US" dirty="0" smtClean="0"/>
              <a:t> cup. They may also be detached from the stalk due to the pressure exerted by the growth of the young </a:t>
            </a:r>
            <a:r>
              <a:rPr lang="en-US" dirty="0" err="1" smtClean="0"/>
              <a:t>gemmae</a:t>
            </a:r>
            <a:r>
              <a:rPr lang="en-US" dirty="0" smtClean="0"/>
              <a:t>. The </a:t>
            </a:r>
            <a:r>
              <a:rPr lang="en-US" dirty="0" err="1" smtClean="0"/>
              <a:t>gemmae</a:t>
            </a:r>
            <a:r>
              <a:rPr lang="en-US" dirty="0" smtClean="0"/>
              <a:t> are dispersed over long distances by water currents. </a:t>
            </a:r>
          </a:p>
          <a:p>
            <a:r>
              <a:rPr lang="en-US" b="1" dirty="0" smtClean="0"/>
              <a:t>Germination of </a:t>
            </a:r>
            <a:r>
              <a:rPr lang="en-US" b="1" dirty="0" err="1" smtClean="0"/>
              <a:t>Gemmae</a:t>
            </a:r>
            <a:r>
              <a:rPr lang="en-US" b="1" dirty="0" smtClean="0"/>
              <a:t>:</a:t>
            </a:r>
            <a:r>
              <a:rPr lang="en-US" dirty="0" smtClean="0"/>
              <a:t> </a:t>
            </a:r>
          </a:p>
          <a:p>
            <a:r>
              <a:rPr lang="en-US" dirty="0" smtClean="0"/>
              <a:t>After falling on a suitable substratum </a:t>
            </a:r>
            <a:r>
              <a:rPr lang="en-US" dirty="0" err="1" smtClean="0"/>
              <a:t>gemmae</a:t>
            </a:r>
            <a:r>
              <a:rPr lang="en-US" dirty="0" smtClean="0"/>
              <a:t> germinate. The surface which comes in contact with the soil becomes ventral surface. </a:t>
            </a:r>
          </a:p>
          <a:p>
            <a:r>
              <a:rPr lang="en-US" dirty="0" smtClean="0"/>
              <a:t>The </a:t>
            </a:r>
            <a:r>
              <a:rPr lang="en-US" dirty="0" err="1" smtClean="0"/>
              <a:t>rhizoidai</a:t>
            </a:r>
            <a:r>
              <a:rPr lang="en-US" dirty="0" smtClean="0"/>
              <a:t> cells develop into rhizoids. Meanwhile, the growing points in which lies the two lateral notches form </a:t>
            </a:r>
            <a:r>
              <a:rPr lang="en-US" dirty="0" err="1" smtClean="0"/>
              <a:t>thalli</a:t>
            </a:r>
            <a:r>
              <a:rPr lang="en-US" dirty="0" smtClean="0"/>
              <a:t> in opposite directions. Thus, from a single </a:t>
            </a:r>
            <a:r>
              <a:rPr lang="en-US" dirty="0" err="1" smtClean="0"/>
              <a:t>gemmae</a:t>
            </a:r>
            <a:r>
              <a:rPr lang="en-US" dirty="0" smtClean="0"/>
              <a:t> two </a:t>
            </a:r>
            <a:r>
              <a:rPr lang="en-US" dirty="0" err="1" smtClean="0"/>
              <a:t>thalli</a:t>
            </a:r>
            <a:r>
              <a:rPr lang="en-US" dirty="0" smtClean="0"/>
              <a:t> are formed. </a:t>
            </a:r>
            <a:r>
              <a:rPr lang="en-US" dirty="0" err="1" smtClean="0"/>
              <a:t>Gemmae</a:t>
            </a:r>
            <a:r>
              <a:rPr lang="en-US" dirty="0" smtClean="0"/>
              <a:t> which develop on the male </a:t>
            </a:r>
            <a:r>
              <a:rPr lang="en-US" dirty="0" err="1" smtClean="0"/>
              <a:t>thalli</a:t>
            </a:r>
            <a:r>
              <a:rPr lang="en-US" dirty="0" smtClean="0"/>
              <a:t> form the male plants and those on the female </a:t>
            </a:r>
            <a:r>
              <a:rPr lang="en-US" dirty="0" err="1" smtClean="0"/>
              <a:t>thalli</a:t>
            </a:r>
            <a:r>
              <a:rPr lang="en-US" dirty="0" smtClean="0"/>
              <a:t> form the female plant.</a:t>
            </a:r>
          </a:p>
          <a:p>
            <a:r>
              <a:rPr lang="en-US" b="1" dirty="0" smtClean="0"/>
              <a:t>Development of </a:t>
            </a:r>
            <a:r>
              <a:rPr lang="en-US" b="1" dirty="0" err="1" smtClean="0"/>
              <a:t>Gemma</a:t>
            </a:r>
            <a:r>
              <a:rPr lang="en-US" b="1" dirty="0" smtClean="0"/>
              <a:t>:</a:t>
            </a:r>
            <a:r>
              <a:rPr lang="en-US" dirty="0" smtClean="0"/>
              <a:t> </a:t>
            </a:r>
          </a:p>
          <a:p>
            <a:r>
              <a:rPr lang="en-US" dirty="0" smtClean="0"/>
              <a:t>The </a:t>
            </a:r>
            <a:r>
              <a:rPr lang="en-US" dirty="0" err="1" smtClean="0"/>
              <a:t>gemma</a:t>
            </a:r>
            <a:r>
              <a:rPr lang="en-US" dirty="0" smtClean="0"/>
              <a:t> develops from a single superficial cell. It develops on the floor of a </a:t>
            </a:r>
            <a:r>
              <a:rPr lang="en-US" dirty="0" err="1" smtClean="0"/>
              <a:t>gemma</a:t>
            </a:r>
            <a:r>
              <a:rPr lang="en-US" dirty="0" smtClean="0"/>
              <a:t> cup. It is </a:t>
            </a:r>
            <a:r>
              <a:rPr lang="en-US" dirty="0" err="1" smtClean="0"/>
              <a:t>papillate</a:t>
            </a:r>
            <a:r>
              <a:rPr lang="en-US" dirty="0" smtClean="0"/>
              <a:t> and called </a:t>
            </a:r>
            <a:r>
              <a:rPr lang="en-US" dirty="0" err="1" smtClean="0"/>
              <a:t>gemma</a:t>
            </a:r>
            <a:r>
              <a:rPr lang="en-US" dirty="0" smtClean="0"/>
              <a:t> initial (Fig. 3 E). It divides by a transverse division to form lower stalk cell and upper cell (Fig. 3 F). The lower cell forms the single celled stalk. </a:t>
            </a:r>
          </a:p>
          <a:p>
            <a:r>
              <a:rPr lang="en-US" dirty="0" smtClean="0"/>
              <a:t>The upper cell further divides by transverse division to form two cells. Both cells undergo by similar divisions to form four cells (Fig. 3 G). These cells divide by vertical and horizontal division to form a plate like structure with two marginal notches. It is called </a:t>
            </a:r>
            <a:r>
              <a:rPr lang="en-US" dirty="0" err="1" smtClean="0"/>
              <a:t>gemma</a:t>
            </a:r>
            <a:endParaRPr lang="en-US" dirty="0" smtClean="0"/>
          </a:p>
          <a:p>
            <a:r>
              <a:rPr lang="en-US" dirty="0" smtClean="0"/>
              <a: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686800" cy="2585323"/>
          </a:xfrm>
          <a:prstGeom prst="rect">
            <a:avLst/>
          </a:prstGeom>
        </p:spPr>
        <p:txBody>
          <a:bodyPr wrap="square">
            <a:spAutoFit/>
          </a:bodyPr>
          <a:lstStyle/>
          <a:p>
            <a:r>
              <a:rPr lang="en-US" b="1" dirty="0" smtClean="0"/>
              <a:t>2. Death and decay of the older portion of the </a:t>
            </a:r>
            <a:r>
              <a:rPr lang="en-US" b="1" dirty="0" err="1" smtClean="0"/>
              <a:t>thallus</a:t>
            </a:r>
            <a:r>
              <a:rPr lang="en-US" b="1" dirty="0" smtClean="0"/>
              <a:t> or fragmentation:</a:t>
            </a:r>
            <a:r>
              <a:rPr lang="en-US" dirty="0" smtClean="0"/>
              <a:t> </a:t>
            </a:r>
          </a:p>
          <a:p>
            <a:r>
              <a:rPr lang="en-US" dirty="0" smtClean="0"/>
              <a:t>The </a:t>
            </a:r>
            <a:r>
              <a:rPr lang="en-US" dirty="0" err="1" smtClean="0"/>
              <a:t>thallus</a:t>
            </a:r>
            <a:r>
              <a:rPr lang="en-US" dirty="0" smtClean="0"/>
              <a:t> is dichotomously branched. The basal part of the </a:t>
            </a:r>
            <a:r>
              <a:rPr lang="en-US" dirty="0" err="1" smtClean="0"/>
              <a:t>thallus</a:t>
            </a:r>
            <a:r>
              <a:rPr lang="en-US" dirty="0" smtClean="0"/>
              <a:t> rots and disintegrates due to ageing. When this process reaches up to the place of dichotomy, the lobes of the </a:t>
            </a:r>
            <a:r>
              <a:rPr lang="en-US" dirty="0" err="1" smtClean="0"/>
              <a:t>thallus</a:t>
            </a:r>
            <a:r>
              <a:rPr lang="en-US" dirty="0" smtClean="0"/>
              <a:t> get separated. The detached lobes or fragments develop into independent </a:t>
            </a:r>
            <a:r>
              <a:rPr lang="en-US" dirty="0" err="1" smtClean="0"/>
              <a:t>thalli</a:t>
            </a:r>
            <a:r>
              <a:rPr lang="en-US" dirty="0" smtClean="0"/>
              <a:t> by apical growth (Fig. 4 A-C). </a:t>
            </a:r>
          </a:p>
          <a:p>
            <a:r>
              <a:rPr lang="en-US" b="1" dirty="0" smtClean="0"/>
              <a:t>3. By adventitious branches:</a:t>
            </a:r>
            <a:r>
              <a:rPr lang="en-US" dirty="0" smtClean="0"/>
              <a:t> </a:t>
            </a:r>
          </a:p>
          <a:p>
            <a:r>
              <a:rPr lang="en-US" dirty="0" smtClean="0"/>
              <a:t>The adventitious branches develop from any part of the </a:t>
            </a:r>
            <a:r>
              <a:rPr lang="en-US" dirty="0" err="1" smtClean="0"/>
              <a:t>thallus</a:t>
            </a:r>
            <a:r>
              <a:rPr lang="en-US" dirty="0" smtClean="0"/>
              <a:t> or the ventral surface of the </a:t>
            </a:r>
            <a:r>
              <a:rPr lang="en-US" dirty="0" err="1" smtClean="0"/>
              <a:t>thallus</a:t>
            </a:r>
            <a:r>
              <a:rPr lang="en-US" dirty="0" smtClean="0"/>
              <a:t> or rarely from the stalk and disc of the </a:t>
            </a:r>
            <a:r>
              <a:rPr lang="en-US" dirty="0" err="1" smtClean="0"/>
              <a:t>archegoniophore</a:t>
            </a:r>
            <a:r>
              <a:rPr lang="en-US" dirty="0" smtClean="0"/>
              <a:t> in species like M. </a:t>
            </a:r>
            <a:r>
              <a:rPr lang="en-US" dirty="0" err="1" smtClean="0"/>
              <a:t>palmata</a:t>
            </a:r>
            <a:r>
              <a:rPr lang="en-US" dirty="0" smtClean="0"/>
              <a:t> (</a:t>
            </a:r>
            <a:r>
              <a:rPr lang="en-US" dirty="0" err="1" smtClean="0"/>
              <a:t>Kashyap</a:t>
            </a:r>
            <a:r>
              <a:rPr lang="en-US" dirty="0" smtClean="0"/>
              <a:t>, 1919). On being detached, these branches develop into new </a:t>
            </a:r>
            <a:r>
              <a:rPr lang="en-US" dirty="0" err="1" smtClean="0"/>
              <a:t>thalli</a:t>
            </a:r>
            <a:endParaRPr lang="en-US" dirty="0"/>
          </a:p>
        </p:txBody>
      </p:sp>
      <p:pic>
        <p:nvPicPr>
          <p:cNvPr id="35842" name="Picture 2" descr="Vegetative Reproduction"/>
          <p:cNvPicPr>
            <a:picLocks noChangeAspect="1" noChangeArrowheads="1"/>
          </p:cNvPicPr>
          <p:nvPr/>
        </p:nvPicPr>
        <p:blipFill>
          <a:blip r:embed="rId2"/>
          <a:srcRect/>
          <a:stretch>
            <a:fillRect/>
          </a:stretch>
        </p:blipFill>
        <p:spPr bwMode="auto">
          <a:xfrm>
            <a:off x="1752600" y="2895600"/>
            <a:ext cx="6226184" cy="3505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1001"/>
            <a:ext cx="9144000" cy="6432530"/>
          </a:xfrm>
          <a:prstGeom prst="rect">
            <a:avLst/>
          </a:prstGeom>
        </p:spPr>
        <p:txBody>
          <a:bodyPr wrap="square">
            <a:spAutoFit/>
          </a:bodyPr>
          <a:lstStyle/>
          <a:p>
            <a:pPr algn="ctr"/>
            <a:r>
              <a:rPr lang="en-US" sz="2800" b="1" dirty="0" smtClean="0">
                <a:solidFill>
                  <a:srgbClr val="FF0000"/>
                </a:solidFill>
              </a:rPr>
              <a:t>SEXUAL REPRODUCTION</a:t>
            </a:r>
          </a:p>
          <a:p>
            <a:pPr algn="just"/>
            <a:r>
              <a:rPr lang="en-US" sz="2400" dirty="0" smtClean="0"/>
              <a:t>Sexual reproduction in </a:t>
            </a:r>
            <a:r>
              <a:rPr lang="en-US" sz="2400" dirty="0" err="1" smtClean="0"/>
              <a:t>Marchantia</a:t>
            </a:r>
            <a:r>
              <a:rPr lang="en-US" sz="2400" dirty="0" smtClean="0"/>
              <a:t> is </a:t>
            </a:r>
            <a:r>
              <a:rPr lang="en-US" sz="2400" dirty="0" err="1" smtClean="0"/>
              <a:t>oogamous</a:t>
            </a:r>
            <a:r>
              <a:rPr lang="en-US" sz="2400" dirty="0" smtClean="0"/>
              <a:t>. All species are </a:t>
            </a:r>
            <a:r>
              <a:rPr lang="en-US" sz="2400" dirty="0" err="1" smtClean="0"/>
              <a:t>dioecious</a:t>
            </a:r>
            <a:r>
              <a:rPr lang="en-US" sz="2400" dirty="0" smtClean="0"/>
              <a:t>. Male reproductive bodies are known as antheridia and female as archegonia. Antheridia and archegonia are produced an special, erect modified lateral branches of </a:t>
            </a:r>
            <a:r>
              <a:rPr lang="en-US" sz="2400" dirty="0" err="1" smtClean="0"/>
              <a:t>thallus</a:t>
            </a:r>
            <a:r>
              <a:rPr lang="en-US" sz="2400" dirty="0" smtClean="0"/>
              <a:t> called </a:t>
            </a:r>
            <a:r>
              <a:rPr lang="en-US" sz="2400" dirty="0" err="1" smtClean="0"/>
              <a:t>antheridiophore</a:t>
            </a:r>
            <a:r>
              <a:rPr lang="en-US" sz="2400" dirty="0" smtClean="0"/>
              <a:t> and </a:t>
            </a:r>
            <a:r>
              <a:rPr lang="en-US" sz="2400" dirty="0" err="1" smtClean="0"/>
              <a:t>archegoniophore</a:t>
            </a:r>
            <a:r>
              <a:rPr lang="en-US" sz="2400" dirty="0" smtClean="0"/>
              <a:t> </a:t>
            </a:r>
            <a:r>
              <a:rPr lang="en-US" sz="2400" dirty="0" err="1" smtClean="0"/>
              <a:t>arpocephalum</a:t>
            </a:r>
            <a:r>
              <a:rPr lang="en-US" sz="2400" dirty="0" smtClean="0"/>
              <a:t>)</a:t>
            </a:r>
          </a:p>
          <a:p>
            <a:pPr algn="just"/>
            <a:r>
              <a:rPr lang="en-US" sz="2400" dirty="0" smtClean="0"/>
              <a:t>Further growth of the </a:t>
            </a:r>
            <a:r>
              <a:rPr lang="en-US" sz="2400" dirty="0" err="1" smtClean="0"/>
              <a:t>thallus</a:t>
            </a:r>
            <a:r>
              <a:rPr lang="en-US" sz="2400" dirty="0" smtClean="0"/>
              <a:t> is checked because growing point of the </a:t>
            </a:r>
            <a:r>
              <a:rPr lang="en-US" sz="2400" dirty="0" err="1" smtClean="0"/>
              <a:t>thallus</a:t>
            </a:r>
            <a:r>
              <a:rPr lang="en-US" sz="2400" dirty="0" smtClean="0"/>
              <a:t> is </a:t>
            </a:r>
            <a:r>
              <a:rPr lang="en-US" sz="2400" dirty="0" err="1" smtClean="0"/>
              <a:t>utilised</a:t>
            </a:r>
            <a:r>
              <a:rPr lang="en-US" sz="2400" dirty="0" smtClean="0"/>
              <a:t> in the formation of these branches. In some </a:t>
            </a:r>
            <a:r>
              <a:rPr lang="en-US" sz="2400" dirty="0" err="1" smtClean="0"/>
              <a:t>thalli</a:t>
            </a:r>
            <a:r>
              <a:rPr lang="en-US" sz="2400" dirty="0" smtClean="0"/>
              <a:t> of M. </a:t>
            </a:r>
            <a:r>
              <a:rPr lang="en-US" sz="2400" dirty="0" err="1" smtClean="0"/>
              <a:t>palmatci</a:t>
            </a:r>
            <a:r>
              <a:rPr lang="en-US" sz="2400" dirty="0" smtClean="0"/>
              <a:t> and M. </a:t>
            </a:r>
            <a:r>
              <a:rPr lang="en-US" sz="2400" dirty="0" err="1" smtClean="0"/>
              <a:t>polymorpha</a:t>
            </a:r>
            <a:r>
              <a:rPr lang="en-US" sz="2400" dirty="0" smtClean="0"/>
              <a:t> abnormal receptacle bearing both </a:t>
            </a:r>
            <a:r>
              <a:rPr lang="en-US" sz="2400" dirty="0" err="1" smtClean="0"/>
              <a:t>anheridia</a:t>
            </a:r>
            <a:r>
              <a:rPr lang="en-US" sz="2400" dirty="0" smtClean="0"/>
              <a:t> and archegonia have also been reported, such bisexual receptacles are called as androgynous receptacles. </a:t>
            </a:r>
          </a:p>
          <a:p>
            <a:pPr algn="just"/>
            <a:r>
              <a:rPr lang="en-US" sz="2400" b="1" dirty="0" smtClean="0"/>
              <a:t>Internal structure of </a:t>
            </a:r>
            <a:r>
              <a:rPr lang="en-US" sz="2400" b="1" dirty="0" err="1" smtClean="0"/>
              <a:t>Antheridiophore</a:t>
            </a:r>
            <a:r>
              <a:rPr lang="en-US" sz="2400" b="1" dirty="0" smtClean="0"/>
              <a:t> or </a:t>
            </a:r>
            <a:r>
              <a:rPr lang="en-US" sz="2400" b="1" dirty="0" err="1" smtClean="0"/>
              <a:t>Archcgoniophore</a:t>
            </a:r>
            <a:r>
              <a:rPr lang="en-US" sz="2400" b="1" dirty="0" smtClean="0"/>
              <a:t>:</a:t>
            </a:r>
            <a:r>
              <a:rPr lang="en-US" sz="2400" dirty="0" smtClean="0"/>
              <a:t> </a:t>
            </a:r>
          </a:p>
          <a:p>
            <a:pPr algn="just"/>
            <a:r>
              <a:rPr lang="en-US" sz="2400" dirty="0" smtClean="0"/>
              <a:t>Its transverse section shows that can be differentiated into two sides: ventral side and dorsal side. Ventral side has two longitudinal tows with scales and rhizoids. These grooves, run longitudinally through the entire length of the stalk. Dorsal side shows an internal differentiation of air chambers.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Gametophores"/>
          <p:cNvPicPr>
            <a:picLocks noChangeAspect="1" noChangeArrowheads="1"/>
          </p:cNvPicPr>
          <p:nvPr/>
        </p:nvPicPr>
        <p:blipFill>
          <a:blip r:embed="rId2"/>
          <a:srcRect/>
          <a:stretch>
            <a:fillRect/>
          </a:stretch>
        </p:blipFill>
        <p:spPr bwMode="auto">
          <a:xfrm>
            <a:off x="0" y="0"/>
            <a:ext cx="8915400"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82000" cy="2585323"/>
          </a:xfrm>
          <a:prstGeom prst="rect">
            <a:avLst/>
          </a:prstGeom>
        </p:spPr>
        <p:txBody>
          <a:bodyPr wrap="square">
            <a:spAutoFit/>
          </a:bodyPr>
          <a:lstStyle/>
          <a:p>
            <a:r>
              <a:rPr lang="en-US" b="1" dirty="0" err="1" smtClean="0"/>
              <a:t>Antheridiophore</a:t>
            </a:r>
            <a:r>
              <a:rPr lang="en-US" b="1" dirty="0" smtClean="0"/>
              <a:t>:</a:t>
            </a:r>
            <a:r>
              <a:rPr lang="en-US" dirty="0" smtClean="0"/>
              <a:t> </a:t>
            </a:r>
          </a:p>
          <a:p>
            <a:r>
              <a:rPr lang="en-US" dirty="0" smtClean="0"/>
              <a:t>It consists of 1-3 </a:t>
            </a:r>
            <a:r>
              <a:rPr lang="en-US" dirty="0" err="1" smtClean="0"/>
              <a:t>centimetre</a:t>
            </a:r>
            <a:r>
              <a:rPr lang="en-US" dirty="0" smtClean="0"/>
              <a:t> long stalk and a lobed disc at the apex (Fig. 32). The disc is usually eight lobed but in M. </a:t>
            </a:r>
            <a:r>
              <a:rPr lang="en-US" dirty="0" err="1" smtClean="0"/>
              <a:t>geminata</a:t>
            </a:r>
            <a:r>
              <a:rPr lang="en-US" dirty="0" smtClean="0"/>
              <a:t> it is four lobed. The lobed disc is a result of created dichotomies. </a:t>
            </a:r>
          </a:p>
          <a:p>
            <a:r>
              <a:rPr lang="en-US" b="1" dirty="0" smtClean="0"/>
              <a:t>L.S. through disc of </a:t>
            </a:r>
            <a:r>
              <a:rPr lang="en-US" b="1" dirty="0" err="1" smtClean="0"/>
              <a:t>Antheridiophore</a:t>
            </a:r>
            <a:r>
              <a:rPr lang="en-US" b="1" dirty="0" smtClean="0"/>
              <a:t>: </a:t>
            </a:r>
            <a:endParaRPr lang="en-US" dirty="0" smtClean="0"/>
          </a:p>
          <a:p>
            <a:r>
              <a:rPr lang="en-US" dirty="0" smtClean="0"/>
              <a:t>The disc consists of air chambers alternating with </a:t>
            </a:r>
            <a:r>
              <a:rPr lang="en-US" dirty="0" err="1" smtClean="0"/>
              <a:t>heridial</a:t>
            </a:r>
            <a:r>
              <a:rPr lang="en-US" dirty="0" smtClean="0"/>
              <a:t> cavities. Air chambers are more or less triangular and open on upper surface by n pore Called </a:t>
            </a:r>
            <a:r>
              <a:rPr lang="en-US" dirty="0" err="1" smtClean="0"/>
              <a:t>ostiole</a:t>
            </a:r>
            <a:r>
              <a:rPr lang="en-US" dirty="0" smtClean="0"/>
              <a:t>. Antheridia arise in </a:t>
            </a:r>
            <a:r>
              <a:rPr lang="en-US" dirty="0" err="1" smtClean="0"/>
              <a:t>acropetal</a:t>
            </a:r>
            <a:r>
              <a:rPr lang="en-US" dirty="0" smtClean="0"/>
              <a:t> succession i.e., the older near the center and youngest at the margins.</a:t>
            </a:r>
            <a:endParaRPr lang="en-US" dirty="0"/>
          </a:p>
        </p:txBody>
      </p:sp>
      <p:pic>
        <p:nvPicPr>
          <p:cNvPr id="45058" name="Picture 2" descr="Marchantia Antheridia"/>
          <p:cNvPicPr>
            <a:picLocks noChangeAspect="1" noChangeArrowheads="1"/>
          </p:cNvPicPr>
          <p:nvPr/>
        </p:nvPicPr>
        <p:blipFill>
          <a:blip r:embed="rId2"/>
          <a:srcRect/>
          <a:stretch>
            <a:fillRect/>
          </a:stretch>
        </p:blipFill>
        <p:spPr bwMode="auto">
          <a:xfrm>
            <a:off x="2438400" y="2819399"/>
            <a:ext cx="4724400" cy="365760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7696200" cy="6186309"/>
          </a:xfrm>
          <a:prstGeom prst="rect">
            <a:avLst/>
          </a:prstGeom>
        </p:spPr>
        <p:txBody>
          <a:bodyPr wrap="square">
            <a:spAutoFit/>
          </a:bodyPr>
          <a:lstStyle/>
          <a:p>
            <a:r>
              <a:rPr lang="en-US" b="1" dirty="0" smtClean="0"/>
              <a:t>Mature </a:t>
            </a:r>
            <a:r>
              <a:rPr lang="en-US" b="1" dirty="0" err="1" smtClean="0"/>
              <a:t>Antheridium</a:t>
            </a:r>
            <a:r>
              <a:rPr lang="en-US" b="1" dirty="0" smtClean="0"/>
              <a:t>:</a:t>
            </a:r>
            <a:r>
              <a:rPr lang="en-US" dirty="0" smtClean="0"/>
              <a:t> </a:t>
            </a:r>
          </a:p>
          <a:p>
            <a:r>
              <a:rPr lang="en-US" dirty="0" smtClean="0"/>
              <a:t>A mature</a:t>
            </a:r>
            <a:r>
              <a:rPr lang="en-US" baseline="30000" dirty="0" smtClean="0"/>
              <a:t> </a:t>
            </a:r>
            <a:r>
              <a:rPr lang="en-US" dirty="0" err="1" smtClean="0"/>
              <a:t>antheridium</a:t>
            </a:r>
            <a:r>
              <a:rPr lang="en-US" dirty="0" smtClean="0"/>
              <a:t> is globular in shape and can be differentiated into two parts stalk and body. Stalk is short </a:t>
            </a:r>
            <a:r>
              <a:rPr lang="en-US" dirty="0" err="1" smtClean="0"/>
              <a:t>multicellular</a:t>
            </a:r>
            <a:r>
              <a:rPr lang="en-US" dirty="0" smtClean="0"/>
              <a:t> and attaches the body to the base of the </a:t>
            </a:r>
            <a:r>
              <a:rPr lang="en-US" dirty="0" err="1" smtClean="0"/>
              <a:t>antheridial</a:t>
            </a:r>
            <a:r>
              <a:rPr lang="en-US" dirty="0" smtClean="0"/>
              <a:t> chamber. A single layered sterile jacket encloses the mass of </a:t>
            </a:r>
            <a:r>
              <a:rPr lang="en-US" dirty="0" err="1" smtClean="0"/>
              <a:t>androcyte</a:t>
            </a:r>
            <a:r>
              <a:rPr lang="en-US" dirty="0" smtClean="0"/>
              <a:t> mother cells which metamorphosis into </a:t>
            </a:r>
            <a:r>
              <a:rPr lang="en-US" dirty="0" err="1" smtClean="0"/>
              <a:t>antherozoids</a:t>
            </a:r>
            <a:r>
              <a:rPr lang="en-US" dirty="0" smtClean="0"/>
              <a:t> (Fig. 6 B, 7 G). The </a:t>
            </a:r>
            <a:r>
              <a:rPr lang="en-US" dirty="0" err="1" smtClean="0"/>
              <a:t>antherozoid</a:t>
            </a:r>
            <a:r>
              <a:rPr lang="en-US" dirty="0" smtClean="0"/>
              <a:t> is a minute rod like biflagellate structure (Fig. 8 H). </a:t>
            </a:r>
          </a:p>
          <a:p>
            <a:r>
              <a:rPr lang="en-US" b="1" dirty="0" smtClean="0"/>
              <a:t>Development of </a:t>
            </a:r>
            <a:r>
              <a:rPr lang="en-US" b="1" dirty="0" err="1" smtClean="0"/>
              <a:t>Antheridium</a:t>
            </a:r>
            <a:r>
              <a:rPr lang="en-US" b="1" dirty="0" smtClean="0"/>
              <a:t>:</a:t>
            </a:r>
            <a:r>
              <a:rPr lang="en-US" dirty="0" smtClean="0"/>
              <a:t> </a:t>
            </a:r>
          </a:p>
          <a:p>
            <a:r>
              <a:rPr lang="en-US" dirty="0" smtClean="0"/>
              <a:t>The development of the </a:t>
            </a:r>
            <a:r>
              <a:rPr lang="en-US" dirty="0" err="1" smtClean="0"/>
              <a:t>antheridium</a:t>
            </a:r>
            <a:r>
              <a:rPr lang="en-US" dirty="0" smtClean="0"/>
              <a:t> starts by a single superficial cell which is situated on the dorsal surface of the disc, 2-3 cells behind the growing point. This cell is called </a:t>
            </a:r>
            <a:r>
              <a:rPr lang="en-US" dirty="0" err="1" smtClean="0"/>
              <a:t>antheridial</a:t>
            </a:r>
            <a:r>
              <a:rPr lang="en-US" dirty="0" smtClean="0"/>
              <a:t> initial (Fig. 7 A). The </a:t>
            </a:r>
            <a:r>
              <a:rPr lang="en-US" dirty="0" err="1" smtClean="0"/>
              <a:t>antheridial</a:t>
            </a:r>
            <a:r>
              <a:rPr lang="en-US" dirty="0" smtClean="0"/>
              <a:t> initial increases in size and divides by a transverse division to form an outer upper cell and a lower basal cell (Fig. 7 B). </a:t>
            </a:r>
          </a:p>
          <a:p>
            <a:r>
              <a:rPr lang="en-US" dirty="0" smtClean="0"/>
              <a:t>Basal cell remains embedded in the tissue of the </a:t>
            </a:r>
            <a:r>
              <a:rPr lang="en-US" dirty="0" err="1" smtClean="0"/>
              <a:t>thallus</a:t>
            </a:r>
            <a:r>
              <a:rPr lang="en-US" dirty="0" smtClean="0"/>
              <a:t>, undergoes a little further development and forms the embedded portion Of the </a:t>
            </a:r>
            <a:r>
              <a:rPr lang="en-US" dirty="0" err="1" smtClean="0"/>
              <a:t>antheridial</a:t>
            </a:r>
            <a:r>
              <a:rPr lang="en-US" dirty="0" smtClean="0"/>
              <a:t> stalk. Outer cell divides to form a filament of four cells. Upper two cells of the four celled filament are known as primary </a:t>
            </a:r>
            <a:r>
              <a:rPr lang="en-US" dirty="0" err="1" smtClean="0"/>
              <a:t>antheridial</a:t>
            </a:r>
            <a:r>
              <a:rPr lang="en-US" dirty="0" smtClean="0"/>
              <a:t> cells and lower two cells are known as primary stalk cells (Fig. 7 C). </a:t>
            </a:r>
          </a:p>
          <a:p>
            <a:r>
              <a:rPr lang="en-US" dirty="0" smtClean="0"/>
              <a:t>Primary stalk cells from the stalk of the </a:t>
            </a:r>
            <a:r>
              <a:rPr lang="en-US" dirty="0" err="1" smtClean="0"/>
              <a:t>antheridium</a:t>
            </a:r>
            <a:r>
              <a:rPr lang="en-US" dirty="0" smtClean="0"/>
              <a:t>. Primary </a:t>
            </a:r>
            <a:r>
              <a:rPr lang="en-US" dirty="0" err="1" smtClean="0"/>
              <a:t>antheridial</a:t>
            </a:r>
            <a:r>
              <a:rPr lang="en-US" dirty="0" smtClean="0"/>
              <a:t> cells divide by two successive vertical divisions at right angle to each other to form two tiers of four cells each (Fig. 7 D). A </a:t>
            </a:r>
            <a:r>
              <a:rPr lang="en-US" dirty="0" err="1" smtClean="0"/>
              <a:t>periclinal</a:t>
            </a:r>
            <a:r>
              <a:rPr lang="en-US" dirty="0" smtClean="0"/>
              <a:t> division is laid down in both the tiers of four cells and there is formation of eight outer sterile jacket initials and eight inner primary </a:t>
            </a:r>
            <a:r>
              <a:rPr lang="en-US" dirty="0" err="1" smtClean="0"/>
              <a:t>androgonial</a:t>
            </a:r>
            <a:r>
              <a:rPr lang="en-US" dirty="0" smtClean="0"/>
              <a:t> cells (Fig. 7 E).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cdn.biologydiscussion.com/wp-content/uploads/2016/02/clip_image016-37.jpg"/>
          <p:cNvPicPr>
            <a:picLocks noChangeAspect="1" noChangeArrowheads="1"/>
          </p:cNvPicPr>
          <p:nvPr/>
        </p:nvPicPr>
        <p:blipFill>
          <a:blip r:embed="rId2"/>
          <a:srcRect/>
          <a:stretch>
            <a:fillRect/>
          </a:stretch>
        </p:blipFill>
        <p:spPr bwMode="auto">
          <a:xfrm>
            <a:off x="838200" y="304800"/>
            <a:ext cx="7620000" cy="3133726"/>
          </a:xfrm>
          <a:prstGeom prst="rect">
            <a:avLst/>
          </a:prstGeom>
          <a:noFill/>
        </p:spPr>
      </p:pic>
      <p:sp>
        <p:nvSpPr>
          <p:cNvPr id="3" name="Rectangle 2"/>
          <p:cNvSpPr/>
          <p:nvPr/>
        </p:nvSpPr>
        <p:spPr>
          <a:xfrm>
            <a:off x="457200" y="3505200"/>
            <a:ext cx="8534400" cy="3416320"/>
          </a:xfrm>
          <a:prstGeom prst="rect">
            <a:avLst/>
          </a:prstGeom>
        </p:spPr>
        <p:txBody>
          <a:bodyPr wrap="square">
            <a:spAutoFit/>
          </a:bodyPr>
          <a:lstStyle/>
          <a:p>
            <a:pPr algn="just"/>
            <a:r>
              <a:rPr lang="en-US" sz="2400" dirty="0" smtClean="0"/>
              <a:t>Jacket initials divide by several </a:t>
            </a:r>
            <a:r>
              <a:rPr lang="en-US" sz="2400" dirty="0" err="1" smtClean="0"/>
              <a:t>anticlinal</a:t>
            </a:r>
            <a:r>
              <a:rPr lang="en-US" sz="2400" dirty="0" smtClean="0"/>
              <a:t> divisions to form a single layer of sterile </a:t>
            </a:r>
            <a:r>
              <a:rPr lang="en-US" sz="2400" dirty="0" err="1" smtClean="0"/>
              <a:t>antheridial</a:t>
            </a:r>
            <a:r>
              <a:rPr lang="en-US" sz="2400" dirty="0" smtClean="0"/>
              <a:t> jacket. Primary </a:t>
            </a:r>
            <a:r>
              <a:rPr lang="en-US" sz="2400" dirty="0" err="1" smtClean="0"/>
              <a:t>androgonial</a:t>
            </a:r>
            <a:r>
              <a:rPr lang="en-US" sz="2400" dirty="0" smtClean="0"/>
              <a:t> cells divide by several repeated transverse and vertical divisions resulting in the formation of large number of small </a:t>
            </a:r>
            <a:r>
              <a:rPr lang="en-US" sz="2400" dirty="0" err="1" smtClean="0"/>
              <a:t>androgonial</a:t>
            </a:r>
            <a:r>
              <a:rPr lang="en-US" sz="2400" dirty="0" smtClean="0"/>
              <a:t> cells (Fig. 7 F). </a:t>
            </a:r>
          </a:p>
          <a:p>
            <a:pPr algn="just"/>
            <a:r>
              <a:rPr lang="en-US" sz="2400" dirty="0" smtClean="0"/>
              <a:t>The last generation of the </a:t>
            </a:r>
            <a:r>
              <a:rPr lang="en-US" sz="2400" dirty="0" err="1" smtClean="0"/>
              <a:t>androgonial</a:t>
            </a:r>
            <a:r>
              <a:rPr lang="en-US" sz="2400" dirty="0" smtClean="0"/>
              <a:t> cells is known as </a:t>
            </a:r>
            <a:r>
              <a:rPr lang="en-US" sz="2400" dirty="0" err="1" smtClean="0"/>
              <a:t>androcyte</a:t>
            </a:r>
            <a:r>
              <a:rPr lang="en-US" sz="2400" dirty="0" smtClean="0"/>
              <a:t> mother cells (Fig. 7 G). Each </a:t>
            </a:r>
            <a:r>
              <a:rPr lang="en-US" sz="2400" dirty="0" err="1" smtClean="0"/>
              <a:t>androcyte</a:t>
            </a:r>
            <a:r>
              <a:rPr lang="en-US" sz="2400" dirty="0" smtClean="0"/>
              <a:t> mother cells divides by a diagonal mitotic division to form two triangular cells called </a:t>
            </a:r>
            <a:r>
              <a:rPr lang="en-US" sz="2400" dirty="0" err="1" smtClean="0"/>
              <a:t>androcytes</a:t>
            </a:r>
            <a:r>
              <a:rPr lang="en-US" sz="2400" dirty="0" smtClean="0"/>
              <a:t>. Each </a:t>
            </a:r>
            <a:r>
              <a:rPr lang="en-US" sz="2400" dirty="0" err="1" smtClean="0"/>
              <a:t>androcyte</a:t>
            </a:r>
            <a:r>
              <a:rPr lang="en-US" sz="2400" dirty="0" smtClean="0"/>
              <a:t> cell metamorphosis into an </a:t>
            </a:r>
            <a:r>
              <a:rPr lang="en-US" sz="2400" dirty="0" err="1" smtClean="0"/>
              <a:t>antheozoid</a:t>
            </a:r>
            <a:r>
              <a:rPr lang="en-US" sz="2400" dirty="0" smtClean="0"/>
              <a:t> (Fig. 8 A-G). </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permatogenesis"/>
          <p:cNvPicPr>
            <a:picLocks noChangeAspect="1" noChangeArrowheads="1"/>
          </p:cNvPicPr>
          <p:nvPr/>
        </p:nvPicPr>
        <p:blipFill>
          <a:blip r:embed="rId2"/>
          <a:srcRect/>
          <a:stretch>
            <a:fillRect/>
          </a:stretch>
        </p:blipFill>
        <p:spPr bwMode="auto">
          <a:xfrm>
            <a:off x="304800" y="228600"/>
            <a:ext cx="7924800" cy="4572000"/>
          </a:xfrm>
          <a:prstGeom prst="rect">
            <a:avLst/>
          </a:prstGeom>
          <a:noFill/>
        </p:spPr>
      </p:pic>
      <p:sp>
        <p:nvSpPr>
          <p:cNvPr id="3" name="Rectangle 2"/>
          <p:cNvSpPr/>
          <p:nvPr/>
        </p:nvSpPr>
        <p:spPr>
          <a:xfrm>
            <a:off x="1066800" y="5105400"/>
            <a:ext cx="7696200" cy="1200329"/>
          </a:xfrm>
          <a:prstGeom prst="rect">
            <a:avLst/>
          </a:prstGeom>
        </p:spPr>
        <p:txBody>
          <a:bodyPr wrap="square">
            <a:spAutoFit/>
          </a:bodyPr>
          <a:lstStyle/>
          <a:p>
            <a:pPr algn="just"/>
            <a:r>
              <a:rPr lang="en-US" sz="2400" b="1" dirty="0" smtClean="0"/>
              <a:t>Spermatogenesis:</a:t>
            </a:r>
            <a:r>
              <a:rPr lang="en-US" sz="2400" dirty="0" smtClean="0"/>
              <a:t> </a:t>
            </a:r>
          </a:p>
          <a:p>
            <a:pPr algn="just"/>
            <a:r>
              <a:rPr lang="en-US" sz="2400" dirty="0" smtClean="0"/>
              <a:t>The process of metamorphosis of </a:t>
            </a:r>
            <a:r>
              <a:rPr lang="en-US" sz="2400" dirty="0" err="1" smtClean="0"/>
              <a:t>androcyte</a:t>
            </a:r>
            <a:r>
              <a:rPr lang="en-US" sz="2400" dirty="0" smtClean="0"/>
              <a:t> mother cells into </a:t>
            </a:r>
            <a:r>
              <a:rPr lang="en-US" sz="2400" dirty="0" err="1" smtClean="0"/>
              <a:t>antherozoids</a:t>
            </a:r>
            <a:r>
              <a:rPr lang="en-US" sz="2400" dirty="0" smtClean="0"/>
              <a:t> is called spermatogenesis. </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1000"/>
            <a:ext cx="8001000" cy="2819400"/>
          </a:xfrm>
        </p:spPr>
        <p:txBody>
          <a:bodyPr>
            <a:normAutofit lnSpcReduction="10000"/>
          </a:bodyPr>
          <a:lstStyle/>
          <a:p>
            <a:pPr algn="just"/>
            <a:r>
              <a:rPr lang="en-US" dirty="0" smtClean="0">
                <a:latin typeface="Times New Roman" pitchFamily="18" charset="0"/>
                <a:cs typeface="Times New Roman" pitchFamily="18" charset="0"/>
              </a:rPr>
              <a:t>11. Spore germinates into juvenile gametophyte called </a:t>
            </a:r>
            <a:r>
              <a:rPr lang="en-US" dirty="0" err="1" smtClean="0">
                <a:latin typeface="Times New Roman" pitchFamily="18" charset="0"/>
                <a:cs typeface="Times New Roman" pitchFamily="18" charset="0"/>
              </a:rPr>
              <a:t>protonema</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12. Progressive sterilization of </a:t>
            </a:r>
            <a:r>
              <a:rPr lang="en-US" dirty="0" err="1" smtClean="0">
                <a:latin typeface="Times New Roman" pitchFamily="18" charset="0"/>
                <a:cs typeface="Times New Roman" pitchFamily="18" charset="0"/>
              </a:rPr>
              <a:t>sporogenous</a:t>
            </a:r>
            <a:r>
              <a:rPr lang="en-US" dirty="0" smtClean="0">
                <a:latin typeface="Times New Roman" pitchFamily="18" charset="0"/>
                <a:cs typeface="Times New Roman" pitchFamily="18" charset="0"/>
              </a:rPr>
              <a:t> tissue noticed from lower to higher bryophytes.</a:t>
            </a:r>
          </a:p>
          <a:p>
            <a:pPr algn="just"/>
            <a:r>
              <a:rPr lang="en-US" dirty="0" smtClean="0">
                <a:latin typeface="Times New Roman" pitchFamily="18" charset="0"/>
                <a:cs typeface="Times New Roman" pitchFamily="18" charset="0"/>
              </a:rPr>
              <a:t>13. Bryophytes are classified under three classes: </a:t>
            </a:r>
            <a:r>
              <a:rPr lang="en-US" dirty="0" err="1" smtClean="0">
                <a:latin typeface="Times New Roman" pitchFamily="18" charset="0"/>
                <a:cs typeface="Times New Roman" pitchFamily="18" charset="0"/>
              </a:rPr>
              <a:t>Hepaticae</a:t>
            </a:r>
            <a:r>
              <a:rPr lang="en-US" dirty="0" smtClean="0">
                <a:latin typeface="Times New Roman" pitchFamily="18" charset="0"/>
                <a:cs typeface="Times New Roman" pitchFamily="18" charset="0"/>
              </a:rPr>
              <a:t> (Liverworts), </a:t>
            </a:r>
            <a:r>
              <a:rPr lang="en-US" dirty="0" err="1" smtClean="0">
                <a:latin typeface="Times New Roman" pitchFamily="18" charset="0"/>
                <a:cs typeface="Times New Roman" pitchFamily="18" charset="0"/>
              </a:rPr>
              <a:t>Anthocerotae</a:t>
            </a:r>
            <a:r>
              <a:rPr lang="en-US" dirty="0" smtClean="0">
                <a:latin typeface="Times New Roman" pitchFamily="18" charset="0"/>
                <a:cs typeface="Times New Roman" pitchFamily="18" charset="0"/>
              </a:rPr>
              <a:t> (Hornworts) and </a:t>
            </a:r>
            <a:r>
              <a:rPr lang="en-US" dirty="0" err="1" smtClean="0">
                <a:latin typeface="Times New Roman" pitchFamily="18" charset="0"/>
                <a:cs typeface="Times New Roman" pitchFamily="18" charset="0"/>
              </a:rPr>
              <a:t>Musci</a:t>
            </a:r>
            <a:r>
              <a:rPr lang="en-US" dirty="0" smtClean="0">
                <a:latin typeface="Times New Roman" pitchFamily="18" charset="0"/>
                <a:cs typeface="Times New Roman" pitchFamily="18" charset="0"/>
              </a:rPr>
              <a:t> (Mosses)</a:t>
            </a:r>
            <a:endParaRPr lang="en-US" dirty="0" smtClean="0">
              <a:solidFill>
                <a:schemeClr val="tx1"/>
              </a:solidFill>
              <a:latin typeface="Times New Roman" pitchFamily="18" charset="0"/>
              <a:cs typeface="Times New Roman" pitchFamily="18" charset="0"/>
            </a:endParaRPr>
          </a:p>
          <a:p>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1"/>
            <a:ext cx="8001000" cy="3416320"/>
          </a:xfrm>
          <a:prstGeom prst="rect">
            <a:avLst/>
          </a:prstGeom>
        </p:spPr>
        <p:txBody>
          <a:bodyPr wrap="square">
            <a:spAutoFit/>
          </a:bodyPr>
          <a:lstStyle/>
          <a:p>
            <a:r>
              <a:rPr lang="en-US" b="1" dirty="0" smtClean="0"/>
              <a:t>It is completed in two phases: </a:t>
            </a:r>
            <a:endParaRPr lang="en-US" dirty="0" smtClean="0"/>
          </a:p>
          <a:p>
            <a:r>
              <a:rPr lang="en-US" dirty="0" smtClean="0"/>
              <a:t>(1) Development of </a:t>
            </a:r>
            <a:r>
              <a:rPr lang="en-US" dirty="0" err="1" smtClean="0"/>
              <a:t>blepharoplast</a:t>
            </a:r>
            <a:r>
              <a:rPr lang="en-US" dirty="0" smtClean="0"/>
              <a:t>. </a:t>
            </a:r>
          </a:p>
          <a:p>
            <a:r>
              <a:rPr lang="en-US" dirty="0" smtClean="0"/>
              <a:t>(2) Elongation of </a:t>
            </a:r>
            <a:r>
              <a:rPr lang="en-US" dirty="0" err="1" smtClean="0"/>
              <a:t>androcyte</a:t>
            </a:r>
            <a:r>
              <a:rPr lang="en-US" dirty="0" smtClean="0"/>
              <a:t> nucleus. </a:t>
            </a:r>
          </a:p>
          <a:p>
            <a:r>
              <a:rPr lang="en-US" b="1" dirty="0" smtClean="0"/>
              <a:t>1. Development of </a:t>
            </a:r>
            <a:r>
              <a:rPr lang="en-US" b="1" dirty="0" err="1" smtClean="0"/>
              <a:t>Blepharoplasty</a:t>
            </a:r>
            <a:r>
              <a:rPr lang="en-US" b="1" dirty="0" smtClean="0"/>
              <a:t>:</a:t>
            </a:r>
            <a:r>
              <a:rPr lang="en-US" dirty="0" smtClean="0"/>
              <a:t> </a:t>
            </a:r>
          </a:p>
          <a:p>
            <a:r>
              <a:rPr lang="en-US" dirty="0" smtClean="0"/>
              <a:t>In the young triangular </a:t>
            </a:r>
            <a:r>
              <a:rPr lang="en-US" dirty="0" err="1" smtClean="0"/>
              <a:t>androcyte</a:t>
            </a:r>
            <a:r>
              <a:rPr lang="en-US" dirty="0" smtClean="0"/>
              <a:t> (Fig. 8 D) </a:t>
            </a:r>
            <a:r>
              <a:rPr lang="en-US" dirty="0" err="1" smtClean="0"/>
              <a:t>blepharoplast</a:t>
            </a:r>
            <a:r>
              <a:rPr lang="en-US" dirty="0" smtClean="0"/>
              <a:t> appears as a dense granule in one of the acute angles. It elongates to some extent and puts its whole body in close contact with the inner contour of </a:t>
            </a:r>
            <a:r>
              <a:rPr lang="en-US" dirty="0" err="1" smtClean="0"/>
              <a:t>androcyte</a:t>
            </a:r>
            <a:r>
              <a:rPr lang="en-US" dirty="0" smtClean="0"/>
              <a:t>. From the elongated </a:t>
            </a:r>
            <a:r>
              <a:rPr lang="en-US" dirty="0" err="1" smtClean="0"/>
              <a:t>blepharoplast</a:t>
            </a:r>
            <a:r>
              <a:rPr lang="en-US" dirty="0" smtClean="0"/>
              <a:t> emerge the flagella. </a:t>
            </a:r>
          </a:p>
          <a:p>
            <a:r>
              <a:rPr lang="en-US" b="1" dirty="0" smtClean="0"/>
              <a:t>2 Elongation of </a:t>
            </a:r>
            <a:r>
              <a:rPr lang="en-US" b="1" dirty="0" err="1" smtClean="0"/>
              <a:t>Androcyte</a:t>
            </a:r>
            <a:r>
              <a:rPr lang="en-US" b="1" dirty="0" smtClean="0"/>
              <a:t> nucleus:</a:t>
            </a:r>
            <a:r>
              <a:rPr lang="en-US" dirty="0" smtClean="0"/>
              <a:t> </a:t>
            </a:r>
          </a:p>
          <a:p>
            <a:r>
              <a:rPr lang="en-US" dirty="0" smtClean="0"/>
              <a:t>With the elongation of </a:t>
            </a:r>
            <a:r>
              <a:rPr lang="en-US" dirty="0" err="1" smtClean="0"/>
              <a:t>blepharoplast</a:t>
            </a:r>
            <a:r>
              <a:rPr lang="en-US" dirty="0" smtClean="0"/>
              <a:t>, the nucleus also elongates. The </a:t>
            </a:r>
            <a:r>
              <a:rPr lang="en-US" dirty="0" err="1" smtClean="0"/>
              <a:t>spline</a:t>
            </a:r>
            <a:r>
              <a:rPr lang="en-US" dirty="0" smtClean="0"/>
              <a:t> apparatus acts as a cytoskeleton for the elongation of nucleus. </a:t>
            </a:r>
            <a:r>
              <a:rPr lang="en-US" dirty="0" err="1" smtClean="0"/>
              <a:t>Spline</a:t>
            </a:r>
            <a:r>
              <a:rPr lang="en-US" dirty="0" smtClean="0"/>
              <a:t> apparatus is a multilayered structure which comprises tubules (Fig. 8 E-H). </a:t>
            </a:r>
            <a:endParaRPr lang="en-US" dirty="0"/>
          </a:p>
        </p:txBody>
      </p:sp>
      <p:sp>
        <p:nvSpPr>
          <p:cNvPr id="3" name="Rectangle 2"/>
          <p:cNvSpPr/>
          <p:nvPr/>
        </p:nvSpPr>
        <p:spPr>
          <a:xfrm>
            <a:off x="609600" y="3733801"/>
            <a:ext cx="8077200" cy="2862322"/>
          </a:xfrm>
          <a:prstGeom prst="rect">
            <a:avLst/>
          </a:prstGeom>
        </p:spPr>
        <p:txBody>
          <a:bodyPr wrap="square">
            <a:spAutoFit/>
          </a:bodyPr>
          <a:lstStyle/>
          <a:p>
            <a:r>
              <a:rPr lang="en-US" b="1" dirty="0" err="1" smtClean="0"/>
              <a:t>Archegoniophore</a:t>
            </a:r>
            <a:r>
              <a:rPr lang="en-US" b="1" dirty="0" smtClean="0"/>
              <a:t> or </a:t>
            </a:r>
            <a:r>
              <a:rPr lang="en-US" b="1" dirty="0" err="1" smtClean="0"/>
              <a:t>Carpocephalum</a:t>
            </a:r>
            <a:r>
              <a:rPr lang="en-US" b="1" dirty="0" smtClean="0"/>
              <a:t>: </a:t>
            </a:r>
            <a:endParaRPr lang="en-US" dirty="0" smtClean="0"/>
          </a:p>
          <a:p>
            <a:r>
              <a:rPr lang="en-US" dirty="0" smtClean="0"/>
              <a:t>It arises at the apical notch and consists of a stalk and terminal disc. It is slightly longer than the </a:t>
            </a:r>
            <a:r>
              <a:rPr lang="en-US" dirty="0" err="1" smtClean="0"/>
              <a:t>antheridiophore</a:t>
            </a:r>
            <a:r>
              <a:rPr lang="en-US" dirty="0" smtClean="0"/>
              <a:t>. It may be five to seven cm. long. The young apex of the </a:t>
            </a:r>
            <a:r>
              <a:rPr lang="en-US" dirty="0" err="1" smtClean="0"/>
              <a:t>archegoniophore</a:t>
            </a:r>
            <a:r>
              <a:rPr lang="en-US" dirty="0" smtClean="0"/>
              <a:t> divides by three successive dichotomies to form eight lobed rosette like disc. </a:t>
            </a:r>
          </a:p>
          <a:p>
            <a:r>
              <a:rPr lang="en-US" dirty="0" smtClean="0"/>
              <a:t>Each lobe of the disc contains a growing point. The archegonia begin to develop in each lobe in </a:t>
            </a:r>
            <a:r>
              <a:rPr lang="en-US" dirty="0" err="1" smtClean="0"/>
              <a:t>acropetal</a:t>
            </a:r>
            <a:r>
              <a:rPr lang="en-US" dirty="0" smtClean="0"/>
              <a:t> succession, i.e., the oldest </a:t>
            </a:r>
            <a:r>
              <a:rPr lang="en-US" dirty="0" err="1" smtClean="0"/>
              <a:t>archegonium</a:t>
            </a:r>
            <a:r>
              <a:rPr lang="en-US" dirty="0" smtClean="0"/>
              <a:t> near the centre and the young </a:t>
            </a:r>
            <a:r>
              <a:rPr lang="en-US" dirty="0" err="1" smtClean="0"/>
              <a:t>archegonium</a:t>
            </a:r>
            <a:r>
              <a:rPr lang="en-US" dirty="0" smtClean="0"/>
              <a:t> near the apex of the disc. (Fig. 10 A). Thus, eight groups of archegonia develop on the upper surface of the disc. There are twelve to fourteen archegonia in a single row in each lobe of the disc.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6647974"/>
          </a:xfrm>
          <a:prstGeom prst="rect">
            <a:avLst/>
          </a:prstGeom>
        </p:spPr>
        <p:txBody>
          <a:bodyPr wrap="square">
            <a:spAutoFit/>
          </a:bodyPr>
          <a:lstStyle/>
          <a:p>
            <a:pPr algn="just"/>
            <a:r>
              <a:rPr lang="en-US" sz="2400" b="1" dirty="0" smtClean="0"/>
              <a:t>Development:</a:t>
            </a:r>
            <a:r>
              <a:rPr lang="en-US" sz="2400" dirty="0" smtClean="0"/>
              <a:t> </a:t>
            </a:r>
          </a:p>
          <a:p>
            <a:pPr algn="just"/>
            <a:r>
              <a:rPr lang="en-US" sz="2400" dirty="0" smtClean="0"/>
              <a:t>The development of the </a:t>
            </a:r>
            <a:r>
              <a:rPr lang="en-US" sz="2400" dirty="0" err="1" smtClean="0"/>
              <a:t>archegonium</a:t>
            </a:r>
            <a:r>
              <a:rPr lang="en-US" sz="2400" dirty="0" smtClean="0"/>
              <a:t> starts on the dorsal surface of the young receptacle in </a:t>
            </a:r>
            <a:r>
              <a:rPr lang="en-US" sz="2400" dirty="0" err="1" smtClean="0"/>
              <a:t>acropetal</a:t>
            </a:r>
            <a:r>
              <a:rPr lang="en-US" sz="2400" dirty="0" smtClean="0"/>
              <a:t> succession. A single superficial cell which acts as </a:t>
            </a:r>
            <a:r>
              <a:rPr lang="en-US" sz="2400" dirty="0" err="1" smtClean="0"/>
              <a:t>archegonial</a:t>
            </a:r>
            <a:r>
              <a:rPr lang="en-US" sz="2400" dirty="0" smtClean="0"/>
              <a:t> initial enlarges and divides by transverse division to form a basal cell or primary stalk cell and an outer cell or primary </a:t>
            </a:r>
            <a:r>
              <a:rPr lang="en-US" sz="2400" dirty="0" err="1" smtClean="0"/>
              <a:t>archegonial</a:t>
            </a:r>
            <a:r>
              <a:rPr lang="en-US" sz="2400" dirty="0" smtClean="0"/>
              <a:t> cell (Fig. 9 A, B). </a:t>
            </a:r>
          </a:p>
          <a:p>
            <a:pPr algn="just"/>
            <a:r>
              <a:rPr lang="en-US" sz="2400" dirty="0" smtClean="0"/>
              <a:t>The primary stalk cell undergoes irregular divisions and forms the stalk of the </a:t>
            </a:r>
            <a:r>
              <a:rPr lang="en-US" sz="2400" dirty="0" err="1" smtClean="0"/>
              <a:t>archegonium</a:t>
            </a:r>
            <a:r>
              <a:rPr lang="en-US" sz="2400" dirty="0" smtClean="0"/>
              <a:t>. The primary </a:t>
            </a:r>
            <a:r>
              <a:rPr lang="en-US" sz="2400" dirty="0" err="1" smtClean="0"/>
              <a:t>archegonial</a:t>
            </a:r>
            <a:r>
              <a:rPr lang="en-US" sz="2400" dirty="0" smtClean="0"/>
              <a:t> cell divides by three successive intercalary walls or </a:t>
            </a:r>
            <a:r>
              <a:rPr lang="en-US" sz="2400" dirty="0" err="1" smtClean="0"/>
              <a:t>periclinal</a:t>
            </a:r>
            <a:r>
              <a:rPr lang="en-US" sz="2400" dirty="0" smtClean="0"/>
              <a:t> vertical walls resulting in the formation of three peripheral initials and a fourth median cells, the primary axial cell (Fig. 9 C, D). Each of the three peripheral initials divide by an </a:t>
            </a:r>
            <a:r>
              <a:rPr lang="en-US" sz="2400" dirty="0" err="1" smtClean="0"/>
              <a:t>anticlinal</a:t>
            </a:r>
            <a:r>
              <a:rPr lang="en-US" sz="2400" dirty="0" smtClean="0"/>
              <a:t> vertical division forming two cells (Fig. 9 G, H) In this way primary axial cell gets surrounded by six cells. These are called jacket initials (Fig. 9 H, I). Six jacket initials divide transversely into upper neck initials and lower </a:t>
            </a:r>
            <a:r>
              <a:rPr lang="en-US" sz="2400" dirty="0" err="1" smtClean="0"/>
              <a:t>venter</a:t>
            </a:r>
            <a:r>
              <a:rPr lang="en-US" sz="2400" dirty="0" smtClean="0"/>
              <a:t> initials (Fig. 9 F). Neck initial tier divides by repeated transverse divisions, to form a tube like neck.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evelopment of Archegonium"/>
          <p:cNvPicPr>
            <a:picLocks noChangeAspect="1" noChangeArrowheads="1"/>
          </p:cNvPicPr>
          <p:nvPr/>
        </p:nvPicPr>
        <p:blipFill>
          <a:blip r:embed="rId2"/>
          <a:srcRect/>
          <a:stretch>
            <a:fillRect/>
          </a:stretch>
        </p:blipFill>
        <p:spPr bwMode="auto">
          <a:xfrm>
            <a:off x="0" y="1752600"/>
            <a:ext cx="9144000" cy="5105400"/>
          </a:xfrm>
          <a:prstGeom prst="rect">
            <a:avLst/>
          </a:prstGeom>
          <a:noFill/>
        </p:spPr>
      </p:pic>
      <p:sp>
        <p:nvSpPr>
          <p:cNvPr id="6" name="Rectangle 5"/>
          <p:cNvSpPr/>
          <p:nvPr/>
        </p:nvSpPr>
        <p:spPr>
          <a:xfrm>
            <a:off x="1066800" y="152400"/>
            <a:ext cx="8077200" cy="1477328"/>
          </a:xfrm>
          <a:prstGeom prst="rect">
            <a:avLst/>
          </a:prstGeom>
        </p:spPr>
        <p:txBody>
          <a:bodyPr wrap="square">
            <a:spAutoFit/>
          </a:bodyPr>
          <a:lstStyle/>
          <a:p>
            <a:r>
              <a:rPr lang="en-US" b="1" dirty="0" smtClean="0"/>
              <a:t>Mature </a:t>
            </a:r>
            <a:r>
              <a:rPr lang="en-US" b="1" dirty="0" err="1" smtClean="0"/>
              <a:t>Archegonium</a:t>
            </a:r>
            <a:r>
              <a:rPr lang="en-US" b="1" dirty="0" smtClean="0"/>
              <a:t>: </a:t>
            </a:r>
            <a:endParaRPr lang="en-US" dirty="0" smtClean="0"/>
          </a:p>
          <a:p>
            <a:r>
              <a:rPr lang="en-US" dirty="0" smtClean="0"/>
              <a:t>A mature </a:t>
            </a:r>
            <a:r>
              <a:rPr lang="en-US" dirty="0" err="1" smtClean="0"/>
              <a:t>archegonium</a:t>
            </a:r>
            <a:r>
              <a:rPr lang="en-US" dirty="0" smtClean="0"/>
              <a:t> is a flask shaped structure. It remains attached to the </a:t>
            </a:r>
            <a:r>
              <a:rPr lang="en-US" dirty="0" err="1" smtClean="0"/>
              <a:t>archegonial</a:t>
            </a:r>
            <a:r>
              <a:rPr lang="en-US" dirty="0" smtClean="0"/>
              <a:t> disc by a short stalk. It consists upper elongated slender neck and basal globular portion called </a:t>
            </a:r>
            <a:r>
              <a:rPr lang="en-US" dirty="0" err="1" smtClean="0"/>
              <a:t>venter</a:t>
            </a:r>
            <a:r>
              <a:rPr lang="en-US" dirty="0" smtClean="0"/>
              <a:t>. The neck consists of six vertical rows enclosing eight neck canal cells and large egg. Four cover cells are present at the top of the neck.</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382000" cy="4801314"/>
          </a:xfrm>
          <a:prstGeom prst="rect">
            <a:avLst/>
          </a:prstGeom>
        </p:spPr>
        <p:txBody>
          <a:bodyPr wrap="square">
            <a:spAutoFit/>
          </a:bodyPr>
          <a:lstStyle/>
          <a:p>
            <a:r>
              <a:rPr lang="en-US" b="1" dirty="0" smtClean="0"/>
              <a:t>Alternation of Generation in </a:t>
            </a:r>
            <a:r>
              <a:rPr lang="en-US" b="1" dirty="0" err="1" smtClean="0"/>
              <a:t>Marchantia</a:t>
            </a:r>
            <a:r>
              <a:rPr lang="en-US" b="1" dirty="0" smtClean="0"/>
              <a:t>: </a:t>
            </a:r>
          </a:p>
          <a:p>
            <a:r>
              <a:rPr lang="en-US" dirty="0" smtClean="0"/>
              <a:t>The life cycle of </a:t>
            </a:r>
            <a:r>
              <a:rPr lang="en-US" dirty="0" err="1" smtClean="0"/>
              <a:t>Marchantia</a:t>
            </a:r>
            <a:r>
              <a:rPr lang="en-US" dirty="0" smtClean="0"/>
              <a:t> shows regular alternation of two morphologically distinct phases. One of the generations is </a:t>
            </a:r>
            <a:r>
              <a:rPr lang="en-US" dirty="0" err="1" smtClean="0"/>
              <a:t>Haplophase</a:t>
            </a:r>
            <a:r>
              <a:rPr lang="en-US" dirty="0" smtClean="0"/>
              <a:t> and the other is </a:t>
            </a:r>
            <a:r>
              <a:rPr lang="en-US" dirty="0" err="1" smtClean="0"/>
              <a:t>diplophase</a:t>
            </a:r>
            <a:r>
              <a:rPr lang="en-US" dirty="0" smtClean="0"/>
              <a:t>.</a:t>
            </a:r>
            <a:br>
              <a:rPr lang="en-US" dirty="0" smtClean="0"/>
            </a:br>
            <a:endParaRPr lang="en-US" dirty="0" smtClean="0"/>
          </a:p>
          <a:p>
            <a:r>
              <a:rPr lang="en-US" b="1" dirty="0" err="1" smtClean="0"/>
              <a:t>Haplophase</a:t>
            </a:r>
            <a:r>
              <a:rPr lang="en-US" b="1" dirty="0" smtClean="0"/>
              <a:t> or </a:t>
            </a:r>
            <a:r>
              <a:rPr lang="en-US" b="1" dirty="0" err="1" smtClean="0"/>
              <a:t>Gametophytic</a:t>
            </a:r>
            <a:r>
              <a:rPr lang="en-US" b="1" dirty="0" smtClean="0"/>
              <a:t> Phase: </a:t>
            </a:r>
          </a:p>
          <a:p>
            <a:r>
              <a:rPr lang="en-US" dirty="0" smtClean="0"/>
              <a:t>In </a:t>
            </a:r>
            <a:r>
              <a:rPr lang="en-US" dirty="0" err="1" smtClean="0"/>
              <a:t>Marchantia</a:t>
            </a:r>
            <a:r>
              <a:rPr lang="en-US" dirty="0" smtClean="0"/>
              <a:t> this phase is dominant and produces the sex organs. Sex organs produce gametes to form a diploid zygote. </a:t>
            </a:r>
          </a:p>
          <a:p>
            <a:r>
              <a:rPr lang="en-US" dirty="0" smtClean="0"/>
              <a:t/>
            </a:r>
            <a:br>
              <a:rPr lang="en-US" dirty="0" smtClean="0"/>
            </a:br>
            <a:endParaRPr lang="en-US" dirty="0" smtClean="0"/>
          </a:p>
          <a:p>
            <a:r>
              <a:rPr lang="en-US" b="1" dirty="0" smtClean="0"/>
              <a:t>Diploid Phase or </a:t>
            </a:r>
            <a:r>
              <a:rPr lang="en-US" b="1" dirty="0" err="1" smtClean="0"/>
              <a:t>Sporophytic</a:t>
            </a:r>
            <a:r>
              <a:rPr lang="en-US" b="1" dirty="0" smtClean="0"/>
              <a:t> Phase:</a:t>
            </a:r>
          </a:p>
          <a:p>
            <a:r>
              <a:rPr lang="en-US" dirty="0" smtClean="0"/>
              <a:t>Zygote develops into </a:t>
            </a:r>
            <a:r>
              <a:rPr lang="en-US" dirty="0" err="1" smtClean="0"/>
              <a:t>sporophyte</a:t>
            </a:r>
            <a:r>
              <a:rPr lang="en-US" dirty="0" smtClean="0"/>
              <a:t>. In </a:t>
            </a:r>
            <a:r>
              <a:rPr lang="en-US" dirty="0" err="1" smtClean="0"/>
              <a:t>Marchantia</a:t>
            </a:r>
            <a:r>
              <a:rPr lang="en-US" dirty="0" smtClean="0"/>
              <a:t> </a:t>
            </a:r>
            <a:r>
              <a:rPr lang="en-US" dirty="0" err="1" smtClean="0"/>
              <a:t>sporophyte</a:t>
            </a:r>
            <a:r>
              <a:rPr lang="en-US" dirty="0" smtClean="0"/>
              <a:t> is represented by foot, seta and capsule. The </a:t>
            </a:r>
            <a:r>
              <a:rPr lang="en-US" dirty="0" err="1" smtClean="0"/>
              <a:t>sporophyte</a:t>
            </a:r>
            <a:r>
              <a:rPr lang="en-US" dirty="0" smtClean="0"/>
              <a:t> produces the spores in the capsule. The spores on germination produce the gametophyte. </a:t>
            </a:r>
          </a:p>
          <a:p>
            <a:r>
              <a:rPr lang="en-US" dirty="0" smtClean="0"/>
              <a:t>So, in </a:t>
            </a:r>
            <a:r>
              <a:rPr lang="en-US" dirty="0" err="1" smtClean="0"/>
              <a:t>Marchantia</a:t>
            </a:r>
            <a:r>
              <a:rPr lang="en-US" dirty="0" smtClean="0"/>
              <a:t> two morphologically distinct phases (</a:t>
            </a:r>
            <a:r>
              <a:rPr lang="en-US" dirty="0" err="1" smtClean="0"/>
              <a:t>Haplophase</a:t>
            </a:r>
            <a:r>
              <a:rPr lang="en-US" dirty="0" smtClean="0"/>
              <a:t> and </a:t>
            </a:r>
            <a:r>
              <a:rPr lang="en-US" dirty="0" err="1" smtClean="0"/>
              <a:t>Diplophase</a:t>
            </a:r>
            <a:r>
              <a:rPr lang="en-US" dirty="0" smtClean="0"/>
              <a:t>) constitute the life cycle. The life cycle of this type which is </a:t>
            </a:r>
            <a:r>
              <a:rPr lang="en-US" dirty="0" err="1" smtClean="0"/>
              <a:t>characterised</a:t>
            </a:r>
            <a:r>
              <a:rPr lang="en-US" dirty="0" smtClean="0"/>
              <a:t> by alternation of generations and </a:t>
            </a:r>
            <a:r>
              <a:rPr lang="en-US" dirty="0" err="1" smtClean="0"/>
              <a:t>sporogenic</a:t>
            </a:r>
            <a:r>
              <a:rPr lang="en-US" dirty="0" smtClean="0"/>
              <a:t> meiosis is known as </a:t>
            </a:r>
            <a:r>
              <a:rPr lang="en-US" dirty="0" err="1" smtClean="0"/>
              <a:t>heteromorphic</a:t>
            </a:r>
            <a:r>
              <a:rPr lang="en-US" dirty="0" smtClean="0"/>
              <a:t> and </a:t>
            </a:r>
            <a:r>
              <a:rPr lang="en-US" dirty="0" err="1" smtClean="0"/>
              <a:t>diplohaplontic</a:t>
            </a:r>
            <a:r>
              <a:rPr lang="en-US" dirty="0" smtClean="0"/>
              <a:t> (Fig. 16).</a:t>
            </a:r>
            <a:endParaRPr lang="en-US" dirty="0"/>
          </a:p>
        </p:txBody>
      </p:sp>
      <p:pic>
        <p:nvPicPr>
          <p:cNvPr id="3" name="Picture 2" descr="Diagrammatic Representation of the Sexual Life Cycle"/>
          <p:cNvPicPr>
            <a:picLocks noChangeAspect="1" noChangeArrowheads="1"/>
          </p:cNvPicPr>
          <p:nvPr/>
        </p:nvPicPr>
        <p:blipFill>
          <a:blip r:embed="rId2"/>
          <a:srcRect/>
          <a:stretch>
            <a:fillRect/>
          </a:stretch>
        </p:blipFill>
        <p:spPr bwMode="auto">
          <a:xfrm>
            <a:off x="4876800" y="4648200"/>
            <a:ext cx="3657600" cy="22098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Diagrammatic Representation of the Life Cycl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vcbio.science.ru.nl/public/Final-Images/IL_Final685m_eng001-050/IL041_685m_engMarchantiaLifeCycle.jpg"/>
          <p:cNvPicPr>
            <a:picLocks noChangeAspect="1" noChangeArrowheads="1"/>
          </p:cNvPicPr>
          <p:nvPr/>
        </p:nvPicPr>
        <p:blipFill>
          <a:blip r:embed="rId2"/>
          <a:srcRect/>
          <a:stretch>
            <a:fillRect/>
          </a:stretch>
        </p:blipFill>
        <p:spPr bwMode="auto">
          <a:xfrm>
            <a:off x="1143000" y="228600"/>
            <a:ext cx="6524625" cy="5867401"/>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304800"/>
            <a:ext cx="2333203" cy="707886"/>
          </a:xfrm>
          <a:prstGeom prst="rect">
            <a:avLst/>
          </a:prstGeom>
        </p:spPr>
        <p:txBody>
          <a:bodyPr wrap="none">
            <a:spAutoFit/>
          </a:bodyPr>
          <a:lstStyle/>
          <a:p>
            <a:r>
              <a:rPr lang="en-US" sz="4000" b="1" dirty="0" err="1" smtClean="0">
                <a:solidFill>
                  <a:srgbClr val="FF0000"/>
                </a:solidFill>
              </a:rPr>
              <a:t>Bryopsida</a:t>
            </a:r>
            <a:endParaRPr lang="en-US" sz="4000" b="1" dirty="0">
              <a:solidFill>
                <a:srgbClr val="FF0000"/>
              </a:solidFill>
            </a:endParaRPr>
          </a:p>
        </p:txBody>
      </p:sp>
      <p:sp>
        <p:nvSpPr>
          <p:cNvPr id="5" name="Rectangle 4"/>
          <p:cNvSpPr/>
          <p:nvPr/>
        </p:nvSpPr>
        <p:spPr>
          <a:xfrm>
            <a:off x="228600" y="1066800"/>
            <a:ext cx="8686800" cy="923330"/>
          </a:xfrm>
          <a:prstGeom prst="rect">
            <a:avLst/>
          </a:prstGeom>
        </p:spPr>
        <p:txBody>
          <a:bodyPr wrap="square">
            <a:spAutoFit/>
          </a:bodyPr>
          <a:lstStyle/>
          <a:p>
            <a:r>
              <a:rPr lang="en-US" dirty="0" smtClean="0"/>
              <a:t>The </a:t>
            </a:r>
            <a:r>
              <a:rPr lang="en-US" b="1" dirty="0" err="1" smtClean="0"/>
              <a:t>Bryopsida</a:t>
            </a:r>
            <a:r>
              <a:rPr lang="en-US" dirty="0" smtClean="0"/>
              <a:t> constitute the largest </a:t>
            </a:r>
            <a:r>
              <a:rPr lang="en-US" dirty="0" smtClean="0">
                <a:hlinkClick r:id="rId2" tooltip="Class (biology)"/>
              </a:rPr>
              <a:t>class</a:t>
            </a:r>
            <a:r>
              <a:rPr lang="en-US" dirty="0" smtClean="0"/>
              <a:t> of </a:t>
            </a:r>
            <a:r>
              <a:rPr lang="en-US" dirty="0" smtClean="0">
                <a:hlinkClick r:id="rId3" tooltip="Moss"/>
              </a:rPr>
              <a:t>mosses</a:t>
            </a:r>
            <a:r>
              <a:rPr lang="en-US" dirty="0" smtClean="0"/>
              <a:t>, containing 95% of all moss </a:t>
            </a:r>
            <a:r>
              <a:rPr lang="en-US" dirty="0" smtClean="0">
                <a:hlinkClick r:id="rId4" tooltip="Species"/>
              </a:rPr>
              <a:t>species</a:t>
            </a:r>
            <a:r>
              <a:rPr lang="en-US" dirty="0" smtClean="0"/>
              <a:t>. It consists of approximately 11,500 species, common throughout the whole world.</a:t>
            </a:r>
            <a:endParaRPr lang="en-US" dirty="0"/>
          </a:p>
        </p:txBody>
      </p:sp>
      <p:graphicFrame>
        <p:nvGraphicFramePr>
          <p:cNvPr id="6" name="Table 5"/>
          <p:cNvGraphicFramePr>
            <a:graphicFrameLocks noGrp="1"/>
          </p:cNvGraphicFramePr>
          <p:nvPr/>
        </p:nvGraphicFramePr>
        <p:xfrm>
          <a:off x="6019800" y="1981200"/>
          <a:ext cx="2743200" cy="1097280"/>
        </p:xfrm>
        <a:graphic>
          <a:graphicData uri="http://schemas.openxmlformats.org/drawingml/2006/table">
            <a:tbl>
              <a:tblPr/>
              <a:tblGrid>
                <a:gridCol w="1371600"/>
                <a:gridCol w="1371600"/>
              </a:tblGrid>
              <a:tr h="0">
                <a:tc>
                  <a:txBody>
                    <a:bodyPr/>
                    <a:lstStyle/>
                    <a:p>
                      <a:r>
                        <a:rPr lang="en-US" dirty="0"/>
                        <a:t>Kingdom:</a:t>
                      </a:r>
                    </a:p>
                  </a:txBody>
                  <a:tcPr anchor="ctr">
                    <a:lnL>
                      <a:noFill/>
                    </a:lnL>
                    <a:lnR>
                      <a:noFill/>
                    </a:lnR>
                    <a:lnT>
                      <a:noFill/>
                    </a:lnT>
                    <a:lnB>
                      <a:noFill/>
                    </a:lnB>
                  </a:tcPr>
                </a:tc>
                <a:tc>
                  <a:txBody>
                    <a:bodyPr/>
                    <a:lstStyle/>
                    <a:p>
                      <a:r>
                        <a:rPr lang="en-US">
                          <a:hlinkClick r:id="rId5" tooltip="Plantae"/>
                        </a:rPr>
                        <a:t>Plantae</a:t>
                      </a:r>
                      <a:endParaRPr lang="en-US"/>
                    </a:p>
                  </a:txBody>
                  <a:tcPr anchor="ctr">
                    <a:lnL>
                      <a:noFill/>
                    </a:lnL>
                    <a:lnR>
                      <a:noFill/>
                    </a:lnR>
                    <a:lnT>
                      <a:noFill/>
                    </a:lnT>
                    <a:lnB>
                      <a:noFill/>
                    </a:lnB>
                  </a:tcPr>
                </a:tc>
              </a:tr>
              <a:tr h="0">
                <a:tc>
                  <a:txBody>
                    <a:bodyPr/>
                    <a:lstStyle/>
                    <a:p>
                      <a:r>
                        <a:rPr lang="en-US" dirty="0"/>
                        <a:t>Division:</a:t>
                      </a:r>
                    </a:p>
                  </a:txBody>
                  <a:tcPr anchor="ctr">
                    <a:lnL>
                      <a:noFill/>
                    </a:lnL>
                    <a:lnR>
                      <a:noFill/>
                    </a:lnR>
                    <a:lnT>
                      <a:noFill/>
                    </a:lnT>
                    <a:lnB>
                      <a:noFill/>
                    </a:lnB>
                  </a:tcPr>
                </a:tc>
                <a:tc>
                  <a:txBody>
                    <a:bodyPr/>
                    <a:lstStyle/>
                    <a:p>
                      <a:r>
                        <a:rPr lang="en-US" dirty="0" err="1">
                          <a:hlinkClick r:id="rId3" tooltip="Moss"/>
                        </a:rPr>
                        <a:t>Bryophyta</a:t>
                      </a:r>
                      <a:endParaRPr lang="en-US" dirty="0"/>
                    </a:p>
                  </a:txBody>
                  <a:tcPr anchor="ctr">
                    <a:lnL>
                      <a:noFill/>
                    </a:lnL>
                    <a:lnR>
                      <a:noFill/>
                    </a:lnR>
                    <a:lnT>
                      <a:noFill/>
                    </a:lnT>
                    <a:lnB>
                      <a:noFill/>
                    </a:lnB>
                  </a:tcPr>
                </a:tc>
              </a:tr>
              <a:tr h="0">
                <a:tc>
                  <a:txBody>
                    <a:bodyPr/>
                    <a:lstStyle/>
                    <a:p>
                      <a:r>
                        <a:rPr lang="en-US"/>
                        <a:t>Class:</a:t>
                      </a:r>
                    </a:p>
                  </a:txBody>
                  <a:tcPr anchor="ctr">
                    <a:lnL>
                      <a:noFill/>
                    </a:lnL>
                    <a:lnR>
                      <a:noFill/>
                    </a:lnR>
                    <a:lnT>
                      <a:noFill/>
                    </a:lnT>
                    <a:lnB>
                      <a:noFill/>
                    </a:lnB>
                  </a:tcPr>
                </a:tc>
                <a:tc>
                  <a:txBody>
                    <a:bodyPr/>
                    <a:lstStyle/>
                    <a:p>
                      <a:r>
                        <a:rPr lang="en-US" b="1" dirty="0" err="1"/>
                        <a:t>Bryopsida</a:t>
                      </a:r>
                      <a:endParaRPr lang="en-US" dirty="0"/>
                    </a:p>
                  </a:txBody>
                  <a:tcPr anchor="ctr">
                    <a:lnL>
                      <a:noFill/>
                    </a:lnL>
                    <a:lnR>
                      <a:noFill/>
                    </a:lnR>
                    <a:lnT>
                      <a:noFill/>
                    </a:lnT>
                    <a:lnB>
                      <a:noFill/>
                    </a:lnB>
                  </a:tcPr>
                </a:tc>
              </a:tr>
            </a:tbl>
          </a:graphicData>
        </a:graphic>
      </p:graphicFrame>
      <p:sp>
        <p:nvSpPr>
          <p:cNvPr id="7" name="Rectangle 6"/>
          <p:cNvSpPr/>
          <p:nvPr/>
        </p:nvSpPr>
        <p:spPr>
          <a:xfrm>
            <a:off x="533400" y="3200400"/>
            <a:ext cx="1633011" cy="369332"/>
          </a:xfrm>
          <a:prstGeom prst="rect">
            <a:avLst/>
          </a:prstGeom>
        </p:spPr>
        <p:txBody>
          <a:bodyPr wrap="none">
            <a:spAutoFit/>
          </a:bodyPr>
          <a:lstStyle/>
          <a:p>
            <a:r>
              <a:rPr lang="en-US" b="1" dirty="0" smtClean="0">
                <a:solidFill>
                  <a:srgbClr val="FF0000"/>
                </a:solidFill>
              </a:rPr>
              <a:t>Characteristics</a:t>
            </a:r>
            <a:endParaRPr lang="en-US" b="1" dirty="0">
              <a:solidFill>
                <a:srgbClr val="FF0000"/>
              </a:solidFill>
            </a:endParaRPr>
          </a:p>
        </p:txBody>
      </p:sp>
      <p:sp>
        <p:nvSpPr>
          <p:cNvPr id="8" name="Rectangle 7"/>
          <p:cNvSpPr/>
          <p:nvPr/>
        </p:nvSpPr>
        <p:spPr>
          <a:xfrm>
            <a:off x="152400" y="3581400"/>
            <a:ext cx="8763000" cy="2585323"/>
          </a:xfrm>
          <a:prstGeom prst="rect">
            <a:avLst/>
          </a:prstGeom>
        </p:spPr>
        <p:txBody>
          <a:bodyPr wrap="square">
            <a:spAutoFit/>
          </a:bodyPr>
          <a:lstStyle/>
          <a:p>
            <a:r>
              <a:rPr lang="en-US" dirty="0" smtClean="0"/>
              <a:t>All of the features of the gametophyte (</a:t>
            </a:r>
            <a:r>
              <a:rPr lang="en-US" dirty="0" err="1" smtClean="0"/>
              <a:t>protonema</a:t>
            </a:r>
            <a:r>
              <a:rPr lang="en-US" dirty="0" smtClean="0"/>
              <a:t>, </a:t>
            </a:r>
            <a:r>
              <a:rPr lang="en-US" dirty="0" err="1" smtClean="0"/>
              <a:t>gametophore</a:t>
            </a:r>
            <a:r>
              <a:rPr lang="en-US" dirty="0" smtClean="0"/>
              <a:t>, </a:t>
            </a:r>
            <a:r>
              <a:rPr lang="en-US" dirty="0" err="1" smtClean="0"/>
              <a:t>gametangia</a:t>
            </a:r>
            <a:r>
              <a:rPr lang="en-US" dirty="0" smtClean="0"/>
              <a:t>) and </a:t>
            </a:r>
            <a:r>
              <a:rPr lang="en-US" dirty="0" err="1" smtClean="0"/>
              <a:t>sporophyte</a:t>
            </a:r>
            <a:r>
              <a:rPr lang="en-US" dirty="0" smtClean="0"/>
              <a:t> (seta, sporangium and </a:t>
            </a:r>
            <a:r>
              <a:rPr lang="en-US" dirty="0" err="1" smtClean="0"/>
              <a:t>peristome</a:t>
            </a:r>
            <a:r>
              <a:rPr lang="en-US" dirty="0" smtClean="0"/>
              <a:t>) described for the </a:t>
            </a:r>
            <a:r>
              <a:rPr lang="en-US" dirty="0" err="1" smtClean="0"/>
              <a:t>Bryophyta</a:t>
            </a:r>
            <a:r>
              <a:rPr lang="en-US" dirty="0" smtClean="0"/>
              <a:t> are applicable to the </a:t>
            </a:r>
            <a:r>
              <a:rPr lang="en-US" dirty="0" err="1" smtClean="0"/>
              <a:t>Bryopsida</a:t>
            </a:r>
            <a:endParaRPr lang="en-US" dirty="0" smtClean="0"/>
          </a:p>
          <a:p>
            <a:r>
              <a:rPr lang="en-US" dirty="0" smtClean="0"/>
              <a:t>The group is distinguished by having spore </a:t>
            </a:r>
            <a:r>
              <a:rPr lang="en-US" dirty="0" smtClean="0">
                <a:hlinkClick r:id="rId6" tooltip="Sporangium"/>
              </a:rPr>
              <a:t>capsules</a:t>
            </a:r>
            <a:r>
              <a:rPr lang="en-US" dirty="0" smtClean="0"/>
              <a:t> with teeth that are </a:t>
            </a:r>
            <a:r>
              <a:rPr lang="en-US" i="1" dirty="0" err="1" smtClean="0"/>
              <a:t>arthrodontous</a:t>
            </a:r>
            <a:r>
              <a:rPr lang="en-US" dirty="0" smtClean="0"/>
              <a:t>; the teeth are separate from each other and jointed at the base where they attach to the opening of the capsule.</a:t>
            </a:r>
            <a:r>
              <a:rPr lang="en-US" baseline="30000" dirty="0" smtClean="0">
                <a:hlinkClick r:id="rId7"/>
              </a:rPr>
              <a:t>[2]</a:t>
            </a:r>
            <a:r>
              <a:rPr lang="en-US" dirty="0" smtClean="0"/>
              <a:t> These teeth are exposed when the covering </a:t>
            </a:r>
            <a:r>
              <a:rPr lang="en-US" dirty="0" smtClean="0">
                <a:hlinkClick r:id="rId8" tooltip="Operculum (botany)"/>
              </a:rPr>
              <a:t>operculum</a:t>
            </a:r>
            <a:r>
              <a:rPr lang="en-US" dirty="0" smtClean="0"/>
              <a:t> falls off. In other groups of mosses, the capsule is either </a:t>
            </a:r>
            <a:r>
              <a:rPr lang="en-US" i="1" dirty="0" err="1" smtClean="0"/>
              <a:t>nematodontous</a:t>
            </a:r>
            <a:r>
              <a:rPr lang="en-US" dirty="0" smtClean="0"/>
              <a:t> with an attached operculum, or else splits open without operculum or teeth.</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5867400" y="4495800"/>
            <a:ext cx="2762250" cy="2099310"/>
          </a:xfrm>
          <a:prstGeom prst="rect">
            <a:avLst/>
          </a:prstGeom>
          <a:noFill/>
          <a:ln w="9525">
            <a:noFill/>
            <a:miter lim="800000"/>
            <a:headEnd/>
            <a:tailEnd/>
          </a:ln>
          <a:effectLst/>
        </p:spPr>
      </p:pic>
      <p:sp>
        <p:nvSpPr>
          <p:cNvPr id="3" name="Rectangle 2"/>
          <p:cNvSpPr/>
          <p:nvPr/>
        </p:nvSpPr>
        <p:spPr>
          <a:xfrm>
            <a:off x="3200400" y="381000"/>
            <a:ext cx="1832233" cy="707886"/>
          </a:xfrm>
          <a:prstGeom prst="rect">
            <a:avLst/>
          </a:prstGeom>
        </p:spPr>
        <p:txBody>
          <a:bodyPr wrap="none">
            <a:spAutoFit/>
          </a:bodyPr>
          <a:lstStyle/>
          <a:p>
            <a:r>
              <a:rPr lang="en-US" sz="4000" b="1" i="1" dirty="0" err="1" smtClean="0">
                <a:solidFill>
                  <a:srgbClr val="FF0000"/>
                </a:solidFill>
              </a:rPr>
              <a:t>Funaria</a:t>
            </a:r>
            <a:endParaRPr lang="en-US" sz="4000" b="1" dirty="0">
              <a:solidFill>
                <a:srgbClr val="FF0000"/>
              </a:solidFill>
            </a:endParaRPr>
          </a:p>
        </p:txBody>
      </p:sp>
      <p:graphicFrame>
        <p:nvGraphicFramePr>
          <p:cNvPr id="4" name="Table 3"/>
          <p:cNvGraphicFramePr>
            <a:graphicFrameLocks noGrp="1"/>
          </p:cNvGraphicFramePr>
          <p:nvPr/>
        </p:nvGraphicFramePr>
        <p:xfrm>
          <a:off x="5791200" y="1066800"/>
          <a:ext cx="3130090" cy="3284356"/>
        </p:xfrm>
        <a:graphic>
          <a:graphicData uri="http://schemas.openxmlformats.org/drawingml/2006/table">
            <a:tbl>
              <a:tblPr/>
              <a:tblGrid>
                <a:gridCol w="1565045"/>
                <a:gridCol w="1565045"/>
              </a:tblGrid>
              <a:tr h="489488">
                <a:tc>
                  <a:txBody>
                    <a:bodyPr/>
                    <a:lstStyle/>
                    <a:p>
                      <a:r>
                        <a:rPr lang="en-US" sz="1700"/>
                        <a:t>Kingdom:</a:t>
                      </a:r>
                    </a:p>
                  </a:txBody>
                  <a:tcPr marL="88348" marR="88348" marT="44174" marB="44174" anchor="ctr">
                    <a:lnL>
                      <a:noFill/>
                    </a:lnL>
                    <a:lnR>
                      <a:noFill/>
                    </a:lnR>
                    <a:lnT>
                      <a:noFill/>
                    </a:lnT>
                    <a:lnB>
                      <a:noFill/>
                    </a:lnB>
                  </a:tcPr>
                </a:tc>
                <a:tc>
                  <a:txBody>
                    <a:bodyPr/>
                    <a:lstStyle/>
                    <a:p>
                      <a:r>
                        <a:rPr lang="en-US" sz="1700">
                          <a:hlinkClick r:id="rId3" tooltip="Plantae"/>
                        </a:rPr>
                        <a:t>Plantae</a:t>
                      </a:r>
                      <a:endParaRPr lang="en-US" sz="1700"/>
                    </a:p>
                  </a:txBody>
                  <a:tcPr marL="88348" marR="88348" marT="44174" marB="44174" anchor="ctr">
                    <a:lnL>
                      <a:noFill/>
                    </a:lnL>
                    <a:lnR>
                      <a:noFill/>
                    </a:lnR>
                    <a:lnT>
                      <a:noFill/>
                    </a:lnT>
                    <a:lnB>
                      <a:noFill/>
                    </a:lnB>
                  </a:tcPr>
                </a:tc>
              </a:tr>
              <a:tr h="489488">
                <a:tc>
                  <a:txBody>
                    <a:bodyPr/>
                    <a:lstStyle/>
                    <a:p>
                      <a:r>
                        <a:rPr lang="en-US" sz="1700"/>
                        <a:t>Division:</a:t>
                      </a:r>
                    </a:p>
                  </a:txBody>
                  <a:tcPr marL="88348" marR="88348" marT="44174" marB="44174" anchor="ctr">
                    <a:lnL>
                      <a:noFill/>
                    </a:lnL>
                    <a:lnR>
                      <a:noFill/>
                    </a:lnR>
                    <a:lnT>
                      <a:noFill/>
                    </a:lnT>
                    <a:lnB>
                      <a:noFill/>
                    </a:lnB>
                  </a:tcPr>
                </a:tc>
                <a:tc>
                  <a:txBody>
                    <a:bodyPr/>
                    <a:lstStyle/>
                    <a:p>
                      <a:r>
                        <a:rPr lang="en-US" sz="1700">
                          <a:hlinkClick r:id="rId4" tooltip="Moss"/>
                        </a:rPr>
                        <a:t>Bryophyta</a:t>
                      </a:r>
                      <a:endParaRPr lang="en-US" sz="1700"/>
                    </a:p>
                  </a:txBody>
                  <a:tcPr marL="88348" marR="88348" marT="44174" marB="44174" anchor="ctr">
                    <a:lnL>
                      <a:noFill/>
                    </a:lnL>
                    <a:lnR>
                      <a:noFill/>
                    </a:lnR>
                    <a:lnT>
                      <a:noFill/>
                    </a:lnT>
                    <a:lnB>
                      <a:noFill/>
                    </a:lnB>
                  </a:tcPr>
                </a:tc>
              </a:tr>
              <a:tr h="489488">
                <a:tc>
                  <a:txBody>
                    <a:bodyPr/>
                    <a:lstStyle/>
                    <a:p>
                      <a:r>
                        <a:rPr lang="en-US" sz="1700"/>
                        <a:t>Class:</a:t>
                      </a:r>
                    </a:p>
                  </a:txBody>
                  <a:tcPr marL="88348" marR="88348" marT="44174" marB="44174" anchor="ctr">
                    <a:lnL>
                      <a:noFill/>
                    </a:lnL>
                    <a:lnR>
                      <a:noFill/>
                    </a:lnR>
                    <a:lnT>
                      <a:noFill/>
                    </a:lnT>
                    <a:lnB>
                      <a:noFill/>
                    </a:lnB>
                  </a:tcPr>
                </a:tc>
                <a:tc>
                  <a:txBody>
                    <a:bodyPr/>
                    <a:lstStyle/>
                    <a:p>
                      <a:r>
                        <a:rPr lang="en-US" sz="1700">
                          <a:hlinkClick r:id="rId5" tooltip="Bryopsida"/>
                        </a:rPr>
                        <a:t>Bryopsida</a:t>
                      </a:r>
                      <a:endParaRPr lang="en-US" sz="1700"/>
                    </a:p>
                  </a:txBody>
                  <a:tcPr marL="88348" marR="88348" marT="44174" marB="44174" anchor="ctr">
                    <a:lnL>
                      <a:noFill/>
                    </a:lnL>
                    <a:lnR>
                      <a:noFill/>
                    </a:lnR>
                    <a:lnT>
                      <a:noFill/>
                    </a:lnT>
                    <a:lnB>
                      <a:noFill/>
                    </a:lnB>
                  </a:tcPr>
                </a:tc>
              </a:tr>
              <a:tr h="489488">
                <a:tc>
                  <a:txBody>
                    <a:bodyPr/>
                    <a:lstStyle/>
                    <a:p>
                      <a:r>
                        <a:rPr lang="en-US" sz="1700"/>
                        <a:t>Subclass:</a:t>
                      </a:r>
                    </a:p>
                  </a:txBody>
                  <a:tcPr marL="88348" marR="88348" marT="44174" marB="44174" anchor="ctr">
                    <a:lnL>
                      <a:noFill/>
                    </a:lnL>
                    <a:lnR>
                      <a:noFill/>
                    </a:lnR>
                    <a:lnT>
                      <a:noFill/>
                    </a:lnT>
                    <a:lnB>
                      <a:noFill/>
                    </a:lnB>
                  </a:tcPr>
                </a:tc>
                <a:tc>
                  <a:txBody>
                    <a:bodyPr/>
                    <a:lstStyle/>
                    <a:p>
                      <a:r>
                        <a:rPr lang="en-US" sz="1700">
                          <a:hlinkClick r:id="rId6" tooltip="Funariidae"/>
                        </a:rPr>
                        <a:t>Funariidae</a:t>
                      </a:r>
                      <a:endParaRPr lang="en-US" sz="1700"/>
                    </a:p>
                  </a:txBody>
                  <a:tcPr marL="88348" marR="88348" marT="44174" marB="44174" anchor="ctr">
                    <a:lnL>
                      <a:noFill/>
                    </a:lnL>
                    <a:lnR>
                      <a:noFill/>
                    </a:lnR>
                    <a:lnT>
                      <a:noFill/>
                    </a:lnT>
                    <a:lnB>
                      <a:noFill/>
                    </a:lnB>
                  </a:tcPr>
                </a:tc>
              </a:tr>
              <a:tr h="489488">
                <a:tc>
                  <a:txBody>
                    <a:bodyPr/>
                    <a:lstStyle/>
                    <a:p>
                      <a:r>
                        <a:rPr lang="en-US" sz="1700"/>
                        <a:t>Order:</a:t>
                      </a:r>
                    </a:p>
                  </a:txBody>
                  <a:tcPr marL="88348" marR="88348" marT="44174" marB="44174" anchor="ctr">
                    <a:lnL>
                      <a:noFill/>
                    </a:lnL>
                    <a:lnR>
                      <a:noFill/>
                    </a:lnR>
                    <a:lnT>
                      <a:noFill/>
                    </a:lnT>
                    <a:lnB>
                      <a:noFill/>
                    </a:lnB>
                  </a:tcPr>
                </a:tc>
                <a:tc>
                  <a:txBody>
                    <a:bodyPr/>
                    <a:lstStyle/>
                    <a:p>
                      <a:r>
                        <a:rPr lang="en-US" sz="1700">
                          <a:hlinkClick r:id="rId7" tooltip="Funariales"/>
                        </a:rPr>
                        <a:t>Funariales</a:t>
                      </a:r>
                      <a:endParaRPr lang="en-US" sz="1700"/>
                    </a:p>
                  </a:txBody>
                  <a:tcPr marL="88348" marR="88348" marT="44174" marB="44174" anchor="ctr">
                    <a:lnL>
                      <a:noFill/>
                    </a:lnL>
                    <a:lnR>
                      <a:noFill/>
                    </a:lnR>
                    <a:lnT>
                      <a:noFill/>
                    </a:lnT>
                    <a:lnB>
                      <a:noFill/>
                    </a:lnB>
                  </a:tcPr>
                </a:tc>
              </a:tr>
              <a:tr h="489488">
                <a:tc>
                  <a:txBody>
                    <a:bodyPr/>
                    <a:lstStyle/>
                    <a:p>
                      <a:r>
                        <a:rPr lang="en-US" sz="1700"/>
                        <a:t>Family:</a:t>
                      </a:r>
                    </a:p>
                  </a:txBody>
                  <a:tcPr marL="88348" marR="88348" marT="44174" marB="44174" anchor="ctr">
                    <a:lnL>
                      <a:noFill/>
                    </a:lnL>
                    <a:lnR>
                      <a:noFill/>
                    </a:lnR>
                    <a:lnT>
                      <a:noFill/>
                    </a:lnT>
                    <a:lnB>
                      <a:noFill/>
                    </a:lnB>
                  </a:tcPr>
                </a:tc>
                <a:tc>
                  <a:txBody>
                    <a:bodyPr/>
                    <a:lstStyle/>
                    <a:p>
                      <a:r>
                        <a:rPr lang="en-US" sz="1700">
                          <a:hlinkClick r:id="rId8" tooltip="Funariaceae"/>
                        </a:rPr>
                        <a:t>Funariaceae</a:t>
                      </a:r>
                      <a:endParaRPr lang="en-US" sz="1700"/>
                    </a:p>
                  </a:txBody>
                  <a:tcPr marL="88348" marR="88348" marT="44174" marB="44174" anchor="ctr">
                    <a:lnL>
                      <a:noFill/>
                    </a:lnL>
                    <a:lnR>
                      <a:noFill/>
                    </a:lnR>
                    <a:lnT>
                      <a:noFill/>
                    </a:lnT>
                    <a:lnB>
                      <a:noFill/>
                    </a:lnB>
                  </a:tcPr>
                </a:tc>
              </a:tr>
              <a:tr h="314272">
                <a:tc>
                  <a:txBody>
                    <a:bodyPr/>
                    <a:lstStyle/>
                    <a:p>
                      <a:r>
                        <a:rPr lang="en-US" sz="1700"/>
                        <a:t>Genus:</a:t>
                      </a:r>
                    </a:p>
                  </a:txBody>
                  <a:tcPr marL="88348" marR="88348" marT="44174" marB="44174" anchor="ctr">
                    <a:lnL>
                      <a:noFill/>
                    </a:lnL>
                    <a:lnR>
                      <a:noFill/>
                    </a:lnR>
                    <a:lnT>
                      <a:noFill/>
                    </a:lnT>
                    <a:lnB>
                      <a:noFill/>
                    </a:lnB>
                  </a:tcPr>
                </a:tc>
                <a:tc>
                  <a:txBody>
                    <a:bodyPr/>
                    <a:lstStyle/>
                    <a:p>
                      <a:r>
                        <a:rPr lang="en-US" sz="1700" b="1" i="1" dirty="0" err="1"/>
                        <a:t>Funaria</a:t>
                      </a:r>
                      <a:endParaRPr lang="en-US" sz="1700" dirty="0"/>
                    </a:p>
                  </a:txBody>
                  <a:tcPr marL="88348" marR="88348" marT="44174" marB="44174" anchor="ctr">
                    <a:lnL>
                      <a:noFill/>
                    </a:lnL>
                    <a:lnR>
                      <a:noFill/>
                    </a:lnR>
                    <a:lnT>
                      <a:noFill/>
                    </a:lnT>
                    <a:lnB>
                      <a:noFill/>
                    </a:lnB>
                  </a:tcPr>
                </a:tc>
              </a:tr>
            </a:tbl>
          </a:graphicData>
        </a:graphic>
      </p:graphicFrame>
      <p:pic>
        <p:nvPicPr>
          <p:cNvPr id="14338" name="Picture 2" descr="funaria characteristics साठी प्रतिमा परिणाम"/>
          <p:cNvPicPr>
            <a:picLocks noChangeAspect="1" noChangeArrowheads="1"/>
          </p:cNvPicPr>
          <p:nvPr/>
        </p:nvPicPr>
        <p:blipFill>
          <a:blip r:embed="rId9"/>
          <a:srcRect/>
          <a:stretch>
            <a:fillRect/>
          </a:stretch>
        </p:blipFill>
        <p:spPr bwMode="auto">
          <a:xfrm>
            <a:off x="228600" y="1"/>
            <a:ext cx="2124075" cy="2590800"/>
          </a:xfrm>
          <a:prstGeom prst="rect">
            <a:avLst/>
          </a:prstGeom>
          <a:noFill/>
        </p:spPr>
      </p:pic>
      <p:sp>
        <p:nvSpPr>
          <p:cNvPr id="6" name="Rectangle 5"/>
          <p:cNvSpPr/>
          <p:nvPr/>
        </p:nvSpPr>
        <p:spPr>
          <a:xfrm>
            <a:off x="152400" y="2895600"/>
            <a:ext cx="5334000" cy="3693319"/>
          </a:xfrm>
          <a:prstGeom prst="rect">
            <a:avLst/>
          </a:prstGeom>
        </p:spPr>
        <p:txBody>
          <a:bodyPr wrap="square">
            <a:spAutoFit/>
          </a:bodyPr>
          <a:lstStyle/>
          <a:p>
            <a:r>
              <a:rPr lang="en-US" dirty="0" err="1" smtClean="0"/>
              <a:t>Funaria</a:t>
            </a:r>
            <a:r>
              <a:rPr lang="en-US" dirty="0" smtClean="0"/>
              <a:t> grows on moist humid soil, trunks of trees during the rainy season.</a:t>
            </a:r>
            <a:br>
              <a:rPr lang="en-US" dirty="0" smtClean="0"/>
            </a:br>
            <a:r>
              <a:rPr lang="en-US" dirty="0" smtClean="0"/>
              <a:t>External structure</a:t>
            </a:r>
            <a:br>
              <a:rPr lang="en-US" dirty="0" smtClean="0"/>
            </a:br>
            <a:r>
              <a:rPr lang="en-US" dirty="0" smtClean="0"/>
              <a:t>The plant body is foliose. It is differentiated into rhizoids, stem and leaves.</a:t>
            </a:r>
            <a:br>
              <a:rPr lang="en-US" dirty="0" smtClean="0"/>
            </a:br>
            <a:r>
              <a:rPr lang="en-US" dirty="0" smtClean="0"/>
              <a:t>1. Rhizoids: rhizoids are </a:t>
            </a:r>
            <a:r>
              <a:rPr lang="en-US" dirty="0" err="1" smtClean="0"/>
              <a:t>multicellular</a:t>
            </a:r>
            <a:r>
              <a:rPr lang="en-US" dirty="0" smtClean="0"/>
              <a:t>, branched and slender structure. They fix the plant as well as</a:t>
            </a:r>
            <a:br>
              <a:rPr lang="en-US" dirty="0" smtClean="0"/>
            </a:br>
            <a:r>
              <a:rPr lang="en-US" dirty="0" smtClean="0"/>
              <a:t>absorb water and minerals.</a:t>
            </a:r>
            <a:br>
              <a:rPr lang="en-US" dirty="0" smtClean="0"/>
            </a:br>
            <a:r>
              <a:rPr lang="en-US" dirty="0" smtClean="0"/>
              <a:t>2. Axis (stem): the axis is slender, erect and branched. It is green in </a:t>
            </a:r>
            <a:r>
              <a:rPr lang="en-US" dirty="0" err="1" smtClean="0"/>
              <a:t>colour</a:t>
            </a:r>
            <a:r>
              <a:rPr lang="en-US" dirty="0" smtClean="0"/>
              <a:t>.</a:t>
            </a:r>
            <a:br>
              <a:rPr lang="en-US" dirty="0" smtClean="0"/>
            </a:br>
            <a:r>
              <a:rPr lang="en-US" dirty="0" smtClean="0"/>
              <a:t>3. Leaves: leaves are arranged on the axis in spiral fashion. The leaves are sessile, simple, green</a:t>
            </a:r>
            <a:br>
              <a:rPr lang="en-US" dirty="0" smtClean="0"/>
            </a:br>
            <a:r>
              <a:rPr lang="en-US" dirty="0" smtClean="0"/>
              <a:t>and distinct mid rib.</a:t>
            </a:r>
            <a:endParaRPr lang="en-US" dirty="0"/>
          </a:p>
        </p:txBody>
      </p:sp>
      <p:sp>
        <p:nvSpPr>
          <p:cNvPr id="7" name="Rectangle 6"/>
          <p:cNvSpPr/>
          <p:nvPr/>
        </p:nvSpPr>
        <p:spPr>
          <a:xfrm>
            <a:off x="228600" y="2590800"/>
            <a:ext cx="1633011" cy="369332"/>
          </a:xfrm>
          <a:prstGeom prst="rect">
            <a:avLst/>
          </a:prstGeom>
        </p:spPr>
        <p:txBody>
          <a:bodyPr wrap="none">
            <a:spAutoFit/>
          </a:bodyPr>
          <a:lstStyle/>
          <a:p>
            <a:r>
              <a:rPr lang="en-US" b="1" dirty="0" smtClean="0">
                <a:solidFill>
                  <a:srgbClr val="FF0000"/>
                </a:solidFill>
              </a:rPr>
              <a:t>Characteristics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458200" cy="1754326"/>
          </a:xfrm>
          <a:prstGeom prst="rect">
            <a:avLst/>
          </a:prstGeom>
        </p:spPr>
        <p:txBody>
          <a:bodyPr wrap="square">
            <a:spAutoFit/>
          </a:bodyPr>
          <a:lstStyle/>
          <a:p>
            <a:r>
              <a:rPr lang="en-US" b="1" dirty="0" smtClean="0">
                <a:solidFill>
                  <a:srgbClr val="FF0000"/>
                </a:solidFill>
              </a:rPr>
              <a:t>Habit and Habitat: </a:t>
            </a:r>
            <a:endParaRPr lang="en-US" dirty="0" smtClean="0">
              <a:solidFill>
                <a:srgbClr val="FF0000"/>
              </a:solidFill>
            </a:endParaRPr>
          </a:p>
          <a:p>
            <a:r>
              <a:rPr lang="en-US" dirty="0" smtClean="0"/>
              <a:t>The genus </a:t>
            </a:r>
            <a:r>
              <a:rPr lang="en-US" dirty="0" err="1" smtClean="0"/>
              <a:t>Funaria</a:t>
            </a:r>
            <a:r>
              <a:rPr lang="en-US" dirty="0" smtClean="0"/>
              <a:t> includes about 117 species which are cosmopolitan in nature. They are the common moss, also known as cord moss or green moss. It forms velvety tufts on moist ground, rocks, tree trunks, under shade etc. About 15 species of </a:t>
            </a:r>
            <a:r>
              <a:rPr lang="en-US" dirty="0" err="1" smtClean="0"/>
              <a:t>Funaria</a:t>
            </a:r>
            <a:r>
              <a:rPr lang="en-US" dirty="0" smtClean="0"/>
              <a:t> have been reported from India. </a:t>
            </a:r>
            <a:r>
              <a:rPr lang="en-US" dirty="0" err="1" smtClean="0"/>
              <a:t>Funaria</a:t>
            </a:r>
            <a:r>
              <a:rPr lang="en-US" dirty="0" smtClean="0"/>
              <a:t> </a:t>
            </a:r>
            <a:r>
              <a:rPr lang="en-US" dirty="0" err="1" smtClean="0"/>
              <a:t>hygrometrica</a:t>
            </a:r>
            <a:r>
              <a:rPr lang="en-US" dirty="0" smtClean="0"/>
              <a:t> is a common moss on Indian hills.</a:t>
            </a:r>
            <a:endParaRPr lang="en-US" dirty="0"/>
          </a:p>
        </p:txBody>
      </p:sp>
      <p:sp>
        <p:nvSpPr>
          <p:cNvPr id="4" name="Rectangle 3"/>
          <p:cNvSpPr/>
          <p:nvPr/>
        </p:nvSpPr>
        <p:spPr>
          <a:xfrm>
            <a:off x="457200" y="2743200"/>
            <a:ext cx="8305800" cy="1200329"/>
          </a:xfrm>
          <a:prstGeom prst="rect">
            <a:avLst/>
          </a:prstGeom>
        </p:spPr>
        <p:txBody>
          <a:bodyPr wrap="square">
            <a:spAutoFit/>
          </a:bodyPr>
          <a:lstStyle/>
          <a:p>
            <a:r>
              <a:rPr lang="en-US" dirty="0" smtClean="0"/>
              <a:t>b. Leaf</a:t>
            </a:r>
            <a:br>
              <a:rPr lang="en-US" dirty="0" smtClean="0"/>
            </a:br>
            <a:r>
              <a:rPr lang="en-US" dirty="0" smtClean="0"/>
              <a:t>The leaf is single layered thick except for the mid- rib. The central part is similar to the central cylinder of the axis.</a:t>
            </a:r>
            <a:br>
              <a:rPr lang="en-US" dirty="0" smtClean="0"/>
            </a:br>
            <a:endParaRPr lang="en-US" dirty="0"/>
          </a:p>
        </p:txBody>
      </p:sp>
      <p:pic>
        <p:nvPicPr>
          <p:cNvPr id="5" name="Picture 2" descr="http://4.bp.blogspot.com/-8120tyi9B8I/UGDr0S9nDHI/AAAAAAAAAO4/eh7LV6u5fGc/s200/funeria3.jpg">
            <a:hlinkClick r:id="rId2"/>
          </p:cNvPr>
          <p:cNvPicPr>
            <a:picLocks noChangeAspect="1" noChangeArrowheads="1"/>
          </p:cNvPicPr>
          <p:nvPr/>
        </p:nvPicPr>
        <p:blipFill>
          <a:blip r:embed="rId3"/>
          <a:srcRect/>
          <a:stretch>
            <a:fillRect/>
          </a:stretch>
        </p:blipFill>
        <p:spPr bwMode="auto">
          <a:xfrm>
            <a:off x="2895600" y="3657600"/>
            <a:ext cx="2667000" cy="2667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05800" cy="4801314"/>
          </a:xfrm>
          <a:prstGeom prst="rect">
            <a:avLst/>
          </a:prstGeom>
        </p:spPr>
        <p:txBody>
          <a:bodyPr wrap="square">
            <a:spAutoFit/>
          </a:bodyPr>
          <a:lstStyle/>
          <a:p>
            <a:r>
              <a:rPr lang="en-US" b="1" dirty="0" smtClean="0">
                <a:solidFill>
                  <a:srgbClr val="FF0000"/>
                </a:solidFill>
              </a:rPr>
              <a:t>Internal structure</a:t>
            </a:r>
            <a:r>
              <a:rPr lang="en-US" dirty="0" smtClean="0"/>
              <a:t/>
            </a:r>
            <a:br>
              <a:rPr lang="en-US" dirty="0" smtClean="0"/>
            </a:br>
            <a:r>
              <a:rPr lang="en-US" dirty="0" smtClean="0"/>
              <a:t>a. Stem</a:t>
            </a:r>
            <a:br>
              <a:rPr lang="en-US" dirty="0" smtClean="0"/>
            </a:br>
            <a:r>
              <a:rPr lang="en-US" dirty="0" err="1" smtClean="0"/>
              <a:t>i</a:t>
            </a:r>
            <a:r>
              <a:rPr lang="en-US" dirty="0" smtClean="0"/>
              <a:t>. Epidermis: it is outer most single layered. It is made up of thick walled cells.</a:t>
            </a:r>
            <a:br>
              <a:rPr lang="en-US" dirty="0" smtClean="0"/>
            </a:br>
            <a:r>
              <a:rPr lang="en-US" dirty="0" smtClean="0"/>
              <a:t>ii. Cortex: it is multilayered zone situated just below the epidermis and consists of</a:t>
            </a:r>
            <a:br>
              <a:rPr lang="en-US" dirty="0" smtClean="0"/>
            </a:br>
            <a:r>
              <a:rPr lang="en-US" dirty="0" err="1" smtClean="0"/>
              <a:t>parenchymatous</a:t>
            </a:r>
            <a:r>
              <a:rPr lang="en-US" dirty="0" smtClean="0"/>
              <a:t> cells.</a:t>
            </a:r>
            <a:br>
              <a:rPr lang="en-US" dirty="0" smtClean="0"/>
            </a:br>
            <a:r>
              <a:rPr lang="en-US" dirty="0" smtClean="0"/>
              <a:t>iii. Central cylinder: it forms the central core of the axis and consists of vertically elongated,</a:t>
            </a:r>
            <a:br>
              <a:rPr lang="en-US" dirty="0" smtClean="0"/>
            </a:br>
            <a:r>
              <a:rPr lang="en-US" dirty="0" smtClean="0"/>
              <a:t>thin walled cell. The central cylinder provides mechanical strength to plant and help in</a:t>
            </a:r>
            <a:br>
              <a:rPr lang="en-US" dirty="0" smtClean="0"/>
            </a:br>
            <a:r>
              <a:rPr lang="en-US" dirty="0" smtClean="0"/>
              <a:t>conduction of water and mineral.</a:t>
            </a:r>
          </a:p>
          <a:p>
            <a:pPr fontAlgn="base"/>
            <a:r>
              <a:rPr lang="en-US" b="1" dirty="0" smtClean="0">
                <a:solidFill>
                  <a:srgbClr val="FF0000"/>
                </a:solidFill>
              </a:rPr>
              <a:t>External structures </a:t>
            </a:r>
            <a:endParaRPr lang="en-US" dirty="0" smtClean="0">
              <a:solidFill>
                <a:srgbClr val="FF0000"/>
              </a:solidFill>
            </a:endParaRPr>
          </a:p>
          <a:p>
            <a:pPr fontAlgn="base"/>
            <a:r>
              <a:rPr lang="en-US" dirty="0" smtClean="0"/>
              <a:t>Plant is small about 1-3 cm long, stem is erect and branched. It is differentiated into rhizoids, axis, and leaves. The rhizoids are </a:t>
            </a:r>
            <a:r>
              <a:rPr lang="en-US" dirty="0" err="1" smtClean="0"/>
              <a:t>multicellular</a:t>
            </a:r>
            <a:r>
              <a:rPr lang="en-US" dirty="0" smtClean="0"/>
              <a:t> and branched. The axis is aerial, erect, and branched. The leaves are simple, small, and spirally arranged. The upper leaves are large and lower leaves are crowded. </a:t>
            </a:r>
          </a:p>
          <a:p>
            <a:r>
              <a:rPr lang="en-US" dirty="0" smtClean="0"/>
              <a:t/>
            </a:r>
            <a:br>
              <a:rPr lang="en-US" dirty="0" smtClean="0"/>
            </a:br>
            <a:endParaRPr lang="en-US" dirty="0"/>
          </a:p>
        </p:txBody>
      </p:sp>
      <p:pic>
        <p:nvPicPr>
          <p:cNvPr id="13314" name="Picture 2" descr="http://4.bp.blogspot.com/-mqUDxguls9I/UGDr-e4g30I/AAAAAAAAAPA/WyjK9JU57qI/s200/funeria2.jpg"/>
          <p:cNvPicPr>
            <a:picLocks noChangeAspect="1" noChangeArrowheads="1"/>
          </p:cNvPicPr>
          <p:nvPr/>
        </p:nvPicPr>
        <p:blipFill>
          <a:blip r:embed="rId2"/>
          <a:srcRect/>
          <a:stretch>
            <a:fillRect/>
          </a:stretch>
        </p:blipFill>
        <p:spPr bwMode="auto">
          <a:xfrm>
            <a:off x="2819400" y="4343400"/>
            <a:ext cx="4800600" cy="2514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04800"/>
            <a:ext cx="8001000" cy="5715000"/>
          </a:xfrm>
        </p:spPr>
        <p:txBody>
          <a:bodyPr>
            <a:normAutofit lnSpcReduction="10000"/>
          </a:bodyPr>
          <a:lstStyle/>
          <a:p>
            <a:r>
              <a:rPr lang="en-US" sz="3200" b="1" dirty="0" smtClean="0">
                <a:solidFill>
                  <a:srgbClr val="FF0000"/>
                </a:solidFill>
              </a:rPr>
              <a:t>Classification of Bryophytes: </a:t>
            </a:r>
            <a:endParaRPr lang="en-US" sz="3200" dirty="0" smtClean="0">
              <a:solidFill>
                <a:srgbClr val="FF0000"/>
              </a:solidFill>
            </a:endParaRPr>
          </a:p>
          <a:p>
            <a:r>
              <a:rPr lang="en-US" sz="3200" dirty="0" smtClean="0"/>
              <a:t>According to the latest recommendations of ICBN (International Code of Botanical Nomenclature), bryophytes have been divided into three classes.</a:t>
            </a:r>
          </a:p>
          <a:p>
            <a:endParaRPr lang="en-US" sz="3200" dirty="0" smtClean="0"/>
          </a:p>
          <a:p>
            <a:endParaRPr lang="en-US" sz="3200" dirty="0" smtClean="0"/>
          </a:p>
          <a:p>
            <a:r>
              <a:rPr lang="en-US" sz="3200" dirty="0" smtClean="0">
                <a:solidFill>
                  <a:srgbClr val="0070C0"/>
                </a:solidFill>
              </a:rPr>
              <a:t>1. </a:t>
            </a:r>
            <a:r>
              <a:rPr lang="en-US" sz="3200" dirty="0" err="1" smtClean="0">
                <a:solidFill>
                  <a:srgbClr val="0070C0"/>
                </a:solidFill>
              </a:rPr>
              <a:t>Hepaticae</a:t>
            </a:r>
            <a:r>
              <a:rPr lang="en-US" sz="3200" dirty="0" smtClean="0">
                <a:solidFill>
                  <a:srgbClr val="0070C0"/>
                </a:solidFill>
              </a:rPr>
              <a:t>      ( </a:t>
            </a:r>
            <a:r>
              <a:rPr lang="en-US" sz="3200" dirty="0" err="1" smtClean="0">
                <a:solidFill>
                  <a:srgbClr val="0070C0"/>
                </a:solidFill>
              </a:rPr>
              <a:t>Hepaticopsida</a:t>
            </a:r>
            <a:r>
              <a:rPr lang="en-US" sz="3200" dirty="0" smtClean="0">
                <a:solidFill>
                  <a:srgbClr val="0070C0"/>
                </a:solidFill>
              </a:rPr>
              <a:t> = Liverworts)</a:t>
            </a:r>
          </a:p>
          <a:p>
            <a:r>
              <a:rPr lang="en-US" sz="3200" dirty="0" smtClean="0">
                <a:solidFill>
                  <a:srgbClr val="0070C0"/>
                </a:solidFill>
              </a:rPr>
              <a:t>2. </a:t>
            </a:r>
            <a:r>
              <a:rPr lang="en-US" sz="3200" dirty="0" err="1" smtClean="0">
                <a:solidFill>
                  <a:srgbClr val="0070C0"/>
                </a:solidFill>
              </a:rPr>
              <a:t>Anthocerotae</a:t>
            </a:r>
            <a:r>
              <a:rPr lang="en-US" sz="3200" dirty="0" smtClean="0">
                <a:solidFill>
                  <a:srgbClr val="0070C0"/>
                </a:solidFill>
              </a:rPr>
              <a:t> (</a:t>
            </a:r>
            <a:r>
              <a:rPr lang="en-US" sz="3200" dirty="0" err="1" smtClean="0">
                <a:solidFill>
                  <a:srgbClr val="0070C0"/>
                </a:solidFill>
              </a:rPr>
              <a:t>Anthocertopsida</a:t>
            </a:r>
            <a:r>
              <a:rPr lang="en-US" sz="3200" dirty="0" smtClean="0">
                <a:solidFill>
                  <a:srgbClr val="0070C0"/>
                </a:solidFill>
              </a:rPr>
              <a:t>= Hornworts)</a:t>
            </a:r>
          </a:p>
          <a:p>
            <a:r>
              <a:rPr lang="en-US" sz="3200" dirty="0" smtClean="0">
                <a:solidFill>
                  <a:srgbClr val="0070C0"/>
                </a:solidFill>
              </a:rPr>
              <a:t>3. </a:t>
            </a:r>
            <a:r>
              <a:rPr lang="en-US" sz="3200" dirty="0" err="1" smtClean="0">
                <a:solidFill>
                  <a:srgbClr val="0070C0"/>
                </a:solidFill>
              </a:rPr>
              <a:t>Musci</a:t>
            </a:r>
            <a:r>
              <a:rPr lang="en-US" sz="3200" dirty="0" smtClean="0">
                <a:solidFill>
                  <a:srgbClr val="0070C0"/>
                </a:solidFill>
              </a:rPr>
              <a:t>              (</a:t>
            </a:r>
            <a:r>
              <a:rPr lang="en-US" sz="3200" dirty="0" err="1" smtClean="0">
                <a:solidFill>
                  <a:srgbClr val="0070C0"/>
                </a:solidFill>
              </a:rPr>
              <a:t>Bryopsida</a:t>
            </a:r>
            <a:r>
              <a:rPr lang="en-US" sz="3200" dirty="0" smtClean="0">
                <a:solidFill>
                  <a:srgbClr val="0070C0"/>
                </a:solidFill>
              </a:rPr>
              <a:t>= Mosses)</a:t>
            </a:r>
            <a:endParaRPr lang="en-US" sz="32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05800" cy="3323987"/>
          </a:xfrm>
          <a:prstGeom prst="rect">
            <a:avLst/>
          </a:prstGeom>
        </p:spPr>
        <p:txBody>
          <a:bodyPr wrap="square">
            <a:spAutoFit/>
          </a:bodyPr>
          <a:lstStyle/>
          <a:p>
            <a:r>
              <a:rPr lang="en-US" b="1" dirty="0" smtClean="0">
                <a:solidFill>
                  <a:srgbClr val="FF0000"/>
                </a:solidFill>
              </a:rPr>
              <a:t>Life cycle of </a:t>
            </a:r>
            <a:r>
              <a:rPr lang="en-US" b="1" dirty="0" err="1" smtClean="0">
                <a:solidFill>
                  <a:srgbClr val="FF0000"/>
                </a:solidFill>
              </a:rPr>
              <a:t>Funaria</a:t>
            </a:r>
            <a:r>
              <a:rPr lang="en-US" b="1" dirty="0" smtClean="0">
                <a:solidFill>
                  <a:srgbClr val="FF0000"/>
                </a:solidFill>
              </a:rPr>
              <a:t>: </a:t>
            </a:r>
          </a:p>
          <a:p>
            <a:endParaRPr lang="en-US" dirty="0" smtClean="0"/>
          </a:p>
          <a:p>
            <a:r>
              <a:rPr lang="en-US" dirty="0" smtClean="0"/>
              <a:t>In </a:t>
            </a:r>
            <a:r>
              <a:rPr lang="en-US" dirty="0" err="1" smtClean="0"/>
              <a:t>Funaria</a:t>
            </a:r>
            <a:r>
              <a:rPr lang="en-US" dirty="0" smtClean="0"/>
              <a:t>, two types of life cycle seen: Sexual and vegetative.</a:t>
            </a:r>
          </a:p>
          <a:p>
            <a:endParaRPr lang="en-US" dirty="0" smtClean="0">
              <a:solidFill>
                <a:srgbClr val="FF0000"/>
              </a:solidFill>
            </a:endParaRPr>
          </a:p>
          <a:p>
            <a:r>
              <a:rPr lang="en-US" b="1" dirty="0" smtClean="0">
                <a:solidFill>
                  <a:srgbClr val="FF0000"/>
                </a:solidFill>
              </a:rPr>
              <a:t>A. Sexual life cycle: </a:t>
            </a:r>
            <a:endParaRPr lang="en-US" dirty="0" smtClean="0">
              <a:solidFill>
                <a:srgbClr val="FF0000"/>
              </a:solidFill>
            </a:endParaRPr>
          </a:p>
          <a:p>
            <a:r>
              <a:rPr lang="en-US" sz="2000" dirty="0" smtClean="0"/>
              <a:t>The life cycle of </a:t>
            </a:r>
            <a:r>
              <a:rPr lang="en-US" sz="2000" dirty="0" err="1" smtClean="0"/>
              <a:t>Funaria</a:t>
            </a:r>
            <a:r>
              <a:rPr lang="en-US" sz="2000" dirty="0" smtClean="0"/>
              <a:t> is </a:t>
            </a:r>
            <a:r>
              <a:rPr lang="en-US" sz="2000" dirty="0" err="1" smtClean="0"/>
              <a:t>haplo-diplontic</a:t>
            </a:r>
            <a:r>
              <a:rPr lang="en-US" sz="2000" dirty="0" smtClean="0"/>
              <a:t> type. In the life cycle free living haploid gametophyte alternates with a </a:t>
            </a:r>
            <a:r>
              <a:rPr lang="en-US" sz="2000" dirty="0" err="1" smtClean="0"/>
              <a:t>semiparastitic</a:t>
            </a:r>
            <a:r>
              <a:rPr lang="en-US" sz="2000" dirty="0" smtClean="0"/>
              <a:t> diploid </a:t>
            </a:r>
            <a:r>
              <a:rPr lang="en-US" sz="2000" dirty="0" err="1" smtClean="0"/>
              <a:t>sporogonium</a:t>
            </a:r>
            <a:r>
              <a:rPr lang="en-US" sz="2000" dirty="0" smtClean="0"/>
              <a:t> (</a:t>
            </a:r>
            <a:r>
              <a:rPr lang="en-US" sz="2000" dirty="0" err="1" smtClean="0"/>
              <a:t>Sporophyte</a:t>
            </a:r>
            <a:r>
              <a:rPr lang="en-US" sz="2000" dirty="0" smtClean="0"/>
              <a:t>). In this type alternation of generations is called </a:t>
            </a:r>
            <a:r>
              <a:rPr lang="en-US" sz="2000" dirty="0" err="1" smtClean="0"/>
              <a:t>heteromorphic</a:t>
            </a:r>
            <a:r>
              <a:rPr lang="en-US" sz="2000" dirty="0" smtClean="0"/>
              <a:t> or </a:t>
            </a:r>
            <a:r>
              <a:rPr lang="en-US" sz="2000" dirty="0" err="1" smtClean="0"/>
              <a:t>heterologous</a:t>
            </a:r>
            <a:r>
              <a:rPr lang="en-US" sz="2000" dirty="0" smtClean="0"/>
              <a:t>. In </a:t>
            </a:r>
            <a:r>
              <a:rPr lang="en-US" sz="2000" dirty="0" err="1" smtClean="0"/>
              <a:t>Funaria</a:t>
            </a:r>
            <a:r>
              <a:rPr lang="en-US" sz="2000" dirty="0" smtClean="0"/>
              <a:t> the main plant body is free-living gametophyte (n) which exist in 2 forms i.e. </a:t>
            </a:r>
            <a:r>
              <a:rPr lang="en-US" sz="2000" dirty="0" err="1" smtClean="0"/>
              <a:t>protonema</a:t>
            </a:r>
            <a:r>
              <a:rPr lang="en-US" sz="2000" dirty="0" smtClean="0"/>
              <a:t> (juvenile gametophyte) and leafy </a:t>
            </a:r>
            <a:r>
              <a:rPr lang="en-US" sz="2000" dirty="0" err="1" smtClean="0"/>
              <a:t>gametophore</a:t>
            </a:r>
            <a:r>
              <a:rPr lang="en-US" sz="2000" dirty="0" smtClean="0"/>
              <a:t> (adult gametophyte).</a:t>
            </a:r>
            <a:endParaRPr lang="en-US" sz="2000" dirty="0"/>
          </a:p>
        </p:txBody>
      </p:sp>
      <p:sp>
        <p:nvSpPr>
          <p:cNvPr id="3" name="Rectangle 2"/>
          <p:cNvSpPr/>
          <p:nvPr/>
        </p:nvSpPr>
        <p:spPr>
          <a:xfrm>
            <a:off x="533400" y="3886200"/>
            <a:ext cx="8153400" cy="2031325"/>
          </a:xfrm>
          <a:prstGeom prst="rect">
            <a:avLst/>
          </a:prstGeom>
        </p:spPr>
        <p:txBody>
          <a:bodyPr wrap="square">
            <a:spAutoFit/>
          </a:bodyPr>
          <a:lstStyle/>
          <a:p>
            <a:r>
              <a:rPr lang="en-US" b="1" dirty="0" smtClean="0">
                <a:solidFill>
                  <a:srgbClr val="FF0000"/>
                </a:solidFill>
              </a:rPr>
              <a:t>1. Spore germination and </a:t>
            </a:r>
            <a:r>
              <a:rPr lang="en-US" b="1" dirty="0" err="1" smtClean="0">
                <a:solidFill>
                  <a:srgbClr val="FF0000"/>
                </a:solidFill>
              </a:rPr>
              <a:t>Protonema</a:t>
            </a:r>
            <a:r>
              <a:rPr lang="en-US" b="1" dirty="0" smtClean="0">
                <a:solidFill>
                  <a:srgbClr val="FF0000"/>
                </a:solidFill>
              </a:rPr>
              <a:t>: </a:t>
            </a:r>
            <a:endParaRPr lang="en-US" dirty="0" smtClean="0">
              <a:solidFill>
                <a:srgbClr val="FF0000"/>
              </a:solidFill>
            </a:endParaRPr>
          </a:p>
          <a:p>
            <a:r>
              <a:rPr lang="en-US" dirty="0" smtClean="0"/>
              <a:t>Spore is the first cell of </a:t>
            </a:r>
            <a:r>
              <a:rPr lang="en-US" dirty="0" err="1" smtClean="0"/>
              <a:t>gametophytic</a:t>
            </a:r>
            <a:r>
              <a:rPr lang="en-US" dirty="0" smtClean="0"/>
              <a:t> generation. On a suitable damp habitat, a </a:t>
            </a:r>
            <a:r>
              <a:rPr lang="en-US" dirty="0" err="1" smtClean="0"/>
              <a:t>meiospore</a:t>
            </a:r>
            <a:r>
              <a:rPr lang="en-US" dirty="0" smtClean="0"/>
              <a:t> of </a:t>
            </a:r>
            <a:r>
              <a:rPr lang="en-US" dirty="0" err="1" smtClean="0"/>
              <a:t>Funaria</a:t>
            </a:r>
            <a:r>
              <a:rPr lang="en-US" dirty="0" smtClean="0"/>
              <a:t> germinates into a filamentous green alga-like structure called </a:t>
            </a:r>
            <a:r>
              <a:rPr lang="en-US" dirty="0" err="1" smtClean="0"/>
              <a:t>protonema</a:t>
            </a:r>
            <a:r>
              <a:rPr lang="en-US" dirty="0" smtClean="0"/>
              <a:t>. </a:t>
            </a:r>
            <a:r>
              <a:rPr lang="en-US" dirty="0" err="1" smtClean="0"/>
              <a:t>Protonema</a:t>
            </a:r>
            <a:r>
              <a:rPr lang="en-US" dirty="0" smtClean="0"/>
              <a:t> has green </a:t>
            </a:r>
            <a:r>
              <a:rPr lang="en-US" dirty="0" err="1" smtClean="0"/>
              <a:t>epiterranean</a:t>
            </a:r>
            <a:r>
              <a:rPr lang="en-US" dirty="0" smtClean="0"/>
              <a:t> </a:t>
            </a:r>
            <a:r>
              <a:rPr lang="en-US" dirty="0" err="1" smtClean="0"/>
              <a:t>chloronemal</a:t>
            </a:r>
            <a:r>
              <a:rPr lang="en-US" dirty="0" smtClean="0"/>
              <a:t> branches (</a:t>
            </a:r>
            <a:r>
              <a:rPr lang="en-US" dirty="0" err="1" smtClean="0"/>
              <a:t>chlornema</a:t>
            </a:r>
            <a:r>
              <a:rPr lang="en-US" dirty="0" smtClean="0"/>
              <a:t>) and non-green subterranean rhizoidal branches (</a:t>
            </a:r>
            <a:r>
              <a:rPr lang="en-US" dirty="0" err="1" smtClean="0"/>
              <a:t>caulonema</a:t>
            </a:r>
            <a:r>
              <a:rPr lang="en-US" dirty="0" smtClean="0"/>
              <a:t>). </a:t>
            </a:r>
            <a:r>
              <a:rPr lang="en-US" dirty="0" err="1" smtClean="0"/>
              <a:t>Chloronemal</a:t>
            </a:r>
            <a:r>
              <a:rPr lang="en-US" dirty="0" smtClean="0"/>
              <a:t> branches produce several buds, each of which develop into a leafy </a:t>
            </a:r>
            <a:r>
              <a:rPr lang="en-US" dirty="0" err="1" smtClean="0"/>
              <a:t>gametophore</a:t>
            </a:r>
            <a:r>
              <a:rPr lang="en-US" dirty="0" smtClean="0"/>
              <a: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458200" cy="3416320"/>
          </a:xfrm>
          <a:prstGeom prst="rect">
            <a:avLst/>
          </a:prstGeom>
        </p:spPr>
        <p:txBody>
          <a:bodyPr wrap="square">
            <a:spAutoFit/>
          </a:bodyPr>
          <a:lstStyle/>
          <a:p>
            <a:r>
              <a:rPr lang="en-US" b="1" dirty="0" smtClean="0"/>
              <a:t>2. Adult </a:t>
            </a:r>
            <a:r>
              <a:rPr lang="en-US" b="1" dirty="0" err="1" smtClean="0"/>
              <a:t>Gametophore</a:t>
            </a:r>
            <a:r>
              <a:rPr lang="en-US" b="1" dirty="0" smtClean="0"/>
              <a:t>: </a:t>
            </a:r>
            <a:endParaRPr lang="en-US" dirty="0" smtClean="0"/>
          </a:p>
          <a:p>
            <a:r>
              <a:rPr lang="en-US" dirty="0" smtClean="0"/>
              <a:t>It is a long 1-3 cm in height and differentiated into rhizoids, axis (stem) and leaves.</a:t>
            </a:r>
          </a:p>
          <a:p>
            <a:r>
              <a:rPr lang="en-US" b="1" dirty="0" err="1" smtClean="0"/>
              <a:t>i</a:t>
            </a:r>
            <a:r>
              <a:rPr lang="en-US" b="1" dirty="0" smtClean="0"/>
              <a:t>. Rhizoids:</a:t>
            </a:r>
            <a:endParaRPr lang="en-US" dirty="0" smtClean="0"/>
          </a:p>
          <a:p>
            <a:r>
              <a:rPr lang="en-US" dirty="0" err="1" smtClean="0"/>
              <a:t>Multicellular</a:t>
            </a:r>
            <a:r>
              <a:rPr lang="en-US" dirty="0" smtClean="0"/>
              <a:t>, </a:t>
            </a:r>
            <a:r>
              <a:rPr lang="en-US" dirty="0" err="1" smtClean="0"/>
              <a:t>colourless</a:t>
            </a:r>
            <a:r>
              <a:rPr lang="en-US" dirty="0" smtClean="0"/>
              <a:t> root-like structures with oblique septa. They help in anchorage and absorption.</a:t>
            </a:r>
          </a:p>
          <a:p>
            <a:r>
              <a:rPr lang="en-US" b="1" dirty="0" smtClean="0"/>
              <a:t>ii. Axis: </a:t>
            </a:r>
            <a:endParaRPr lang="en-US" dirty="0" smtClean="0"/>
          </a:p>
          <a:p>
            <a:r>
              <a:rPr lang="en-US" dirty="0" smtClean="0"/>
              <a:t>It is 1-3 cm in height and branched. The axis and its branches covered with spirally arranged leaves. While the tip of axis contain crowded young leases forming a bud like structure. The growth of the axis is due to the activity of a pyramidal apical cell.</a:t>
            </a:r>
          </a:p>
          <a:p>
            <a:r>
              <a:rPr lang="en-US" b="1" dirty="0" smtClean="0"/>
              <a:t>iii. Leaves: </a:t>
            </a:r>
            <a:endParaRPr lang="en-US" dirty="0" smtClean="0"/>
          </a:p>
          <a:p>
            <a:r>
              <a:rPr lang="en-US" dirty="0" smtClean="0"/>
              <a:t>Leaves are sessile, ovate and green. Each leaf has a mid rib, on both side of which single layered wing present. </a:t>
            </a:r>
            <a:endParaRPr lang="en-US" dirty="0"/>
          </a:p>
        </p:txBody>
      </p:sp>
      <p:pic>
        <p:nvPicPr>
          <p:cNvPr id="9218" name="Picture 2" descr="http://cdn.biologydiscussion.com/wp-content/uploads/2014/12/clip_image00288.jpg"/>
          <p:cNvPicPr>
            <a:picLocks noChangeAspect="1" noChangeArrowheads="1"/>
          </p:cNvPicPr>
          <p:nvPr/>
        </p:nvPicPr>
        <p:blipFill>
          <a:blip r:embed="rId2"/>
          <a:srcRect/>
          <a:stretch>
            <a:fillRect/>
          </a:stretch>
        </p:blipFill>
        <p:spPr bwMode="auto">
          <a:xfrm>
            <a:off x="1447800" y="3505200"/>
            <a:ext cx="6781800" cy="325483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862322"/>
          </a:xfrm>
          <a:prstGeom prst="rect">
            <a:avLst/>
          </a:prstGeom>
        </p:spPr>
        <p:txBody>
          <a:bodyPr wrap="square">
            <a:spAutoFit/>
          </a:bodyPr>
          <a:lstStyle/>
          <a:p>
            <a:r>
              <a:rPr lang="en-US" b="1" dirty="0" smtClean="0"/>
              <a:t>3. Sex organs: </a:t>
            </a:r>
            <a:endParaRPr lang="en-US" dirty="0" smtClean="0"/>
          </a:p>
          <a:p>
            <a:r>
              <a:rPr lang="en-US" dirty="0" smtClean="0"/>
              <a:t>Adult </a:t>
            </a:r>
            <a:r>
              <a:rPr lang="en-US" dirty="0" err="1" smtClean="0"/>
              <a:t>gametophore</a:t>
            </a:r>
            <a:r>
              <a:rPr lang="en-US" dirty="0" smtClean="0"/>
              <a:t> is </a:t>
            </a:r>
            <a:r>
              <a:rPr lang="en-US" dirty="0" err="1" smtClean="0"/>
              <a:t>monoecious</a:t>
            </a:r>
            <a:r>
              <a:rPr lang="en-US" dirty="0" smtClean="0"/>
              <a:t> and </a:t>
            </a:r>
            <a:r>
              <a:rPr lang="en-US" dirty="0" err="1" smtClean="0"/>
              <a:t>autoecious</a:t>
            </a:r>
            <a:r>
              <a:rPr lang="en-US" dirty="0" smtClean="0"/>
              <a:t> i.e. male and female sex organs develop at the tips of separate shoots of the same </a:t>
            </a:r>
            <a:r>
              <a:rPr lang="en-US" dirty="0" err="1" smtClean="0"/>
              <a:t>gametophore.Antheridia</a:t>
            </a:r>
            <a:r>
              <a:rPr lang="en-US" dirty="0" smtClean="0"/>
              <a:t> (Male sex organs)-The main axis is called male shoot or </a:t>
            </a:r>
            <a:r>
              <a:rPr lang="en-US" dirty="0" err="1" smtClean="0"/>
              <a:t>antheridiophore</a:t>
            </a:r>
            <a:r>
              <a:rPr lang="en-US" dirty="0" smtClean="0"/>
              <a:t>. The tip of male shoot has a convex disc or receptacle on which a cluster of club-shaped antheridia intermingled with like capitates </a:t>
            </a:r>
            <a:r>
              <a:rPr lang="en-US" dirty="0" err="1" smtClean="0"/>
              <a:t>paraphysis</a:t>
            </a:r>
            <a:r>
              <a:rPr lang="en-US" dirty="0" smtClean="0"/>
              <a:t> arises.</a:t>
            </a:r>
          </a:p>
          <a:p>
            <a:r>
              <a:rPr lang="en-US" dirty="0" smtClean="0"/>
              <a:t>The receptacle is surrounded by rosette of </a:t>
            </a:r>
            <a:r>
              <a:rPr lang="en-US" dirty="0" err="1" smtClean="0"/>
              <a:t>perigonial</a:t>
            </a:r>
            <a:r>
              <a:rPr lang="en-US" dirty="0" smtClean="0"/>
              <a:t> leaves. Each mature </a:t>
            </a:r>
            <a:r>
              <a:rPr lang="en-US" dirty="0" err="1" smtClean="0"/>
              <a:t>antheridium</a:t>
            </a:r>
            <a:r>
              <a:rPr lang="en-US" dirty="0" smtClean="0"/>
              <a:t> has a short talk and a dub-shaped jacketed body. Inside the jacket, a mass of </a:t>
            </a:r>
            <a:r>
              <a:rPr lang="en-US" dirty="0" err="1" smtClean="0"/>
              <a:t>androcyte</a:t>
            </a:r>
            <a:r>
              <a:rPr lang="en-US" dirty="0" smtClean="0"/>
              <a:t> mother cells present, each of which diagonally divides into two </a:t>
            </a:r>
            <a:r>
              <a:rPr lang="en-US" dirty="0" err="1" smtClean="0"/>
              <a:t>androcytes</a:t>
            </a:r>
            <a:r>
              <a:rPr lang="en-US" dirty="0" smtClean="0"/>
              <a:t>. Each </a:t>
            </a:r>
            <a:r>
              <a:rPr lang="en-US" dirty="0" err="1" smtClean="0"/>
              <a:t>androcyte</a:t>
            </a:r>
            <a:r>
              <a:rPr lang="en-US" dirty="0" smtClean="0"/>
              <a:t> develops into a biflagellate </a:t>
            </a:r>
            <a:r>
              <a:rPr lang="en-US" dirty="0" err="1" smtClean="0"/>
              <a:t>antherozoid</a:t>
            </a:r>
            <a:r>
              <a:rPr lang="en-US" dirty="0" smtClean="0"/>
              <a:t>.</a:t>
            </a:r>
            <a:endParaRPr lang="en-US" dirty="0"/>
          </a:p>
        </p:txBody>
      </p:sp>
      <p:pic>
        <p:nvPicPr>
          <p:cNvPr id="8194" name="Picture 2" descr="http://cdn.biologydiscussion.com/wp-content/uploads/2014/12/clip_image00454.jpg"/>
          <p:cNvPicPr>
            <a:picLocks noChangeAspect="1" noChangeArrowheads="1"/>
          </p:cNvPicPr>
          <p:nvPr/>
        </p:nvPicPr>
        <p:blipFill>
          <a:blip r:embed="rId2"/>
          <a:srcRect/>
          <a:stretch>
            <a:fillRect/>
          </a:stretch>
        </p:blipFill>
        <p:spPr bwMode="auto">
          <a:xfrm>
            <a:off x="3124200" y="2829909"/>
            <a:ext cx="5105400" cy="4028091"/>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10600" cy="2862322"/>
          </a:xfrm>
          <a:prstGeom prst="rect">
            <a:avLst/>
          </a:prstGeom>
        </p:spPr>
        <p:txBody>
          <a:bodyPr wrap="square">
            <a:spAutoFit/>
          </a:bodyPr>
          <a:lstStyle/>
          <a:p>
            <a:r>
              <a:rPr lang="en-US" sz="2000" b="1" dirty="0" smtClean="0"/>
              <a:t>Archegonia (Female sex organs):</a:t>
            </a:r>
            <a:endParaRPr lang="en-US" sz="2000" dirty="0" smtClean="0"/>
          </a:p>
          <a:p>
            <a:r>
              <a:rPr lang="en-US" sz="2000" dirty="0" smtClean="0"/>
              <a:t>The female shoot arise from the base of the male shoot and called as </a:t>
            </a:r>
            <a:r>
              <a:rPr lang="en-US" sz="2000" dirty="0" err="1" smtClean="0"/>
              <a:t>archegonial</a:t>
            </a:r>
            <a:r>
              <a:rPr lang="en-US" sz="2000" dirty="0" smtClean="0"/>
              <a:t> branch or </a:t>
            </a:r>
            <a:r>
              <a:rPr lang="en-US" sz="2000" dirty="0" err="1" smtClean="0"/>
              <a:t>archegoniophore</a:t>
            </a:r>
            <a:r>
              <a:rPr lang="en-US" sz="2000" dirty="0" smtClean="0"/>
              <a:t>. The apex of fem ale shoot is called female receptacle from which cluster of archegonia arise intermixed with non- </a:t>
            </a:r>
            <a:r>
              <a:rPr lang="en-US" sz="2000" dirty="0" err="1" smtClean="0"/>
              <a:t>capitate</a:t>
            </a:r>
            <a:r>
              <a:rPr lang="en-US" sz="2000" dirty="0" smtClean="0"/>
              <a:t> </a:t>
            </a:r>
            <a:r>
              <a:rPr lang="en-US" sz="2000" dirty="0" err="1" smtClean="0"/>
              <a:t>paraphysis</a:t>
            </a:r>
            <a:r>
              <a:rPr lang="en-US" sz="2000" dirty="0" smtClean="0"/>
              <a:t>. Further, the female receptacle is surrounded by </a:t>
            </a:r>
            <a:r>
              <a:rPr lang="en-US" sz="2000" dirty="0" err="1" smtClean="0"/>
              <a:t>perichaetial</a:t>
            </a:r>
            <a:r>
              <a:rPr lang="en-US" sz="2000" dirty="0" smtClean="0"/>
              <a:t> leaves (</a:t>
            </a:r>
            <a:r>
              <a:rPr lang="en-US" sz="2000" dirty="0" err="1" smtClean="0"/>
              <a:t>perichaetium</a:t>
            </a:r>
            <a:r>
              <a:rPr lang="en-US" sz="2000" dirty="0" smtClean="0"/>
              <a:t>). Each </a:t>
            </a:r>
            <a:r>
              <a:rPr lang="en-US" sz="2000" dirty="0" err="1" smtClean="0"/>
              <a:t>archegonium</a:t>
            </a:r>
            <a:r>
              <a:rPr lang="en-US" sz="2000" dirty="0" smtClean="0"/>
              <a:t> has a stalk, flask-shaped </a:t>
            </a:r>
            <a:r>
              <a:rPr lang="en-US" sz="2000" dirty="0" err="1" smtClean="0"/>
              <a:t>venter</a:t>
            </a:r>
            <a:r>
              <a:rPr lang="en-US" sz="2000" dirty="0" smtClean="0"/>
              <a:t> and a neck. Venter encloses a basal egg cell (</a:t>
            </a:r>
            <a:r>
              <a:rPr lang="en-US" sz="2000" dirty="0" err="1" smtClean="0"/>
              <a:t>oosphere</a:t>
            </a:r>
            <a:r>
              <a:rPr lang="en-US" sz="2000" dirty="0" smtClean="0"/>
              <a:t>) and upper smaller </a:t>
            </a:r>
            <a:r>
              <a:rPr lang="en-US" sz="2000" dirty="0" err="1" smtClean="0"/>
              <a:t>venter</a:t>
            </a:r>
            <a:r>
              <a:rPr lang="en-US" sz="2000" dirty="0" smtClean="0"/>
              <a:t> canal cell. Neck consists of 6 or more neck canal cells (6-11).</a:t>
            </a:r>
            <a:endParaRPr lang="en-US" sz="2000" dirty="0"/>
          </a:p>
        </p:txBody>
      </p:sp>
      <p:sp>
        <p:nvSpPr>
          <p:cNvPr id="3" name="Rectangle 2"/>
          <p:cNvSpPr/>
          <p:nvPr/>
        </p:nvSpPr>
        <p:spPr>
          <a:xfrm>
            <a:off x="381000" y="2895600"/>
            <a:ext cx="8001000" cy="3416320"/>
          </a:xfrm>
          <a:prstGeom prst="rect">
            <a:avLst/>
          </a:prstGeom>
        </p:spPr>
        <p:txBody>
          <a:bodyPr wrap="square">
            <a:spAutoFit/>
          </a:bodyPr>
          <a:lstStyle/>
          <a:p>
            <a:r>
              <a:rPr lang="en-US" sz="2400" b="1" dirty="0" smtClean="0">
                <a:solidFill>
                  <a:srgbClr val="FF0000"/>
                </a:solidFill>
              </a:rPr>
              <a:t>4. Dehiscence of sex organs: </a:t>
            </a:r>
            <a:endParaRPr lang="en-US" sz="2400" dirty="0" smtClean="0">
              <a:solidFill>
                <a:srgbClr val="FF0000"/>
              </a:solidFill>
            </a:endParaRPr>
          </a:p>
          <a:p>
            <a:r>
              <a:rPr lang="en-US" sz="2400" dirty="0" smtClean="0"/>
              <a:t>When the surface of moss plant is wet, the mature antheridia absorb water and burst releasing the male gametes (</a:t>
            </a:r>
            <a:r>
              <a:rPr lang="en-US" sz="2400" dirty="0" err="1" smtClean="0"/>
              <a:t>antherozoids</a:t>
            </a:r>
            <a:r>
              <a:rPr lang="en-US" sz="2400" dirty="0" smtClean="0"/>
              <a:t>). The male gametes swim towards archegonia. In each mature </a:t>
            </a:r>
            <a:r>
              <a:rPr lang="en-US" sz="2400" dirty="0" err="1" smtClean="0"/>
              <a:t>archegonium</a:t>
            </a:r>
            <a:r>
              <a:rPr lang="en-US" sz="2400" dirty="0" smtClean="0"/>
              <a:t>, neck canal cell and </a:t>
            </a:r>
            <a:r>
              <a:rPr lang="en-US" sz="2400" dirty="0" err="1" smtClean="0"/>
              <a:t>venter</a:t>
            </a:r>
            <a:r>
              <a:rPr lang="en-US" sz="2400" dirty="0" smtClean="0"/>
              <a:t> canal cells degenerate to form mucilage. The mucilage swells up and opens the tip to create a passage up to egg. The mucilage contains sucrose which attracts the male gametes (</a:t>
            </a:r>
            <a:r>
              <a:rPr lang="en-US" sz="2400" dirty="0" err="1" smtClean="0"/>
              <a:t>chemotactic</a:t>
            </a:r>
            <a:r>
              <a:rPr lang="en-US" sz="2400" dirty="0" smtClean="0"/>
              <a:t>).</a:t>
            </a:r>
            <a:endParaRPr 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2554545"/>
          </a:xfrm>
          <a:prstGeom prst="rect">
            <a:avLst/>
          </a:prstGeom>
        </p:spPr>
        <p:txBody>
          <a:bodyPr wrap="square">
            <a:spAutoFit/>
          </a:bodyPr>
          <a:lstStyle/>
          <a:p>
            <a:r>
              <a:rPr lang="en-US" sz="2000" b="1" dirty="0" smtClean="0">
                <a:solidFill>
                  <a:srgbClr val="FF0000"/>
                </a:solidFill>
              </a:rPr>
              <a:t>5. Fertilization:</a:t>
            </a:r>
            <a:endParaRPr lang="en-US" sz="2000" dirty="0" smtClean="0">
              <a:solidFill>
                <a:srgbClr val="FF0000"/>
              </a:solidFill>
            </a:endParaRPr>
          </a:p>
          <a:p>
            <a:r>
              <a:rPr lang="en-US" sz="2000" dirty="0" err="1" smtClean="0"/>
              <a:t>Funaria</a:t>
            </a:r>
            <a:r>
              <a:rPr lang="en-US" sz="2000" dirty="0" smtClean="0"/>
              <a:t> is </a:t>
            </a:r>
            <a:r>
              <a:rPr lang="en-US" sz="2000" dirty="0" err="1" smtClean="0"/>
              <a:t>protandrous</a:t>
            </a:r>
            <a:r>
              <a:rPr lang="en-US" sz="2000" dirty="0" smtClean="0"/>
              <a:t> i.e. male sex organs mature first. Hence, Cross-fertilization takes place. Water is essential for fertilization. During heavy rains, the </a:t>
            </a:r>
            <a:r>
              <a:rPr lang="en-US" sz="2000" dirty="0" err="1" smtClean="0"/>
              <a:t>antherozoids</a:t>
            </a:r>
            <a:r>
              <a:rPr lang="en-US" sz="2000" dirty="0" smtClean="0"/>
              <a:t> reach the vicinity of </a:t>
            </a:r>
            <a:r>
              <a:rPr lang="en-US" sz="2000" dirty="0" err="1" smtClean="0"/>
              <a:t>archegonial</a:t>
            </a:r>
            <a:r>
              <a:rPr lang="en-US" sz="2000" dirty="0" smtClean="0"/>
              <a:t> neck and swim down to </a:t>
            </a:r>
            <a:r>
              <a:rPr lang="en-US" sz="2000" dirty="0" err="1" smtClean="0"/>
              <a:t>venter</a:t>
            </a:r>
            <a:r>
              <a:rPr lang="en-US" sz="2000" dirty="0" smtClean="0"/>
              <a:t>. Any one </a:t>
            </a:r>
            <a:r>
              <a:rPr lang="en-US" sz="2000" dirty="0" err="1" smtClean="0"/>
              <a:t>antherozoid</a:t>
            </a:r>
            <a:r>
              <a:rPr lang="en-US" sz="2000" dirty="0" smtClean="0"/>
              <a:t> fuses with egg to form zygote (2n). Soon, the zygote secretes a cell wall and becomes the </a:t>
            </a:r>
            <a:r>
              <a:rPr lang="en-US" sz="2000" dirty="0" err="1" smtClean="0"/>
              <a:t>oospore</a:t>
            </a:r>
            <a:r>
              <a:rPr lang="en-US" sz="2000" dirty="0" smtClean="0"/>
              <a:t>. The </a:t>
            </a:r>
            <a:r>
              <a:rPr lang="en-US" sz="2000" dirty="0" err="1" smtClean="0"/>
              <a:t>oospore</a:t>
            </a:r>
            <a:r>
              <a:rPr lang="en-US" sz="2000" dirty="0" smtClean="0"/>
              <a:t> divides and </a:t>
            </a:r>
            <a:r>
              <a:rPr lang="en-US" sz="2000" dirty="0" err="1" smtClean="0"/>
              <a:t>redivides</a:t>
            </a:r>
            <a:r>
              <a:rPr lang="en-US" sz="2000" dirty="0" smtClean="0"/>
              <a:t> to form embryo. Later the embryo grows into a </a:t>
            </a:r>
            <a:r>
              <a:rPr lang="en-US" sz="2000" dirty="0" err="1" smtClean="0"/>
              <a:t>sporophyte</a:t>
            </a:r>
            <a:r>
              <a:rPr lang="en-US" sz="2000" dirty="0" smtClean="0"/>
              <a:t> or </a:t>
            </a:r>
            <a:r>
              <a:rPr lang="en-US" sz="2000" dirty="0" err="1" smtClean="0"/>
              <a:t>sporogonium</a:t>
            </a:r>
            <a:r>
              <a:rPr lang="en-US" sz="2000" dirty="0" smtClean="0"/>
              <a:t>. Thus, zygote or </a:t>
            </a:r>
            <a:r>
              <a:rPr lang="en-US" sz="2000" dirty="0" err="1" smtClean="0"/>
              <a:t>oospore</a:t>
            </a:r>
            <a:r>
              <a:rPr lang="en-US" sz="2000" dirty="0" smtClean="0"/>
              <a:t> is the first cell of </a:t>
            </a:r>
            <a:r>
              <a:rPr lang="en-US" sz="2000" dirty="0" err="1" smtClean="0"/>
              <a:t>sporophyte</a:t>
            </a:r>
            <a:r>
              <a:rPr lang="en-US" sz="2000" dirty="0" smtClean="0"/>
              <a:t> generation.</a:t>
            </a:r>
            <a:endParaRPr lang="en-US" sz="2000" dirty="0"/>
          </a:p>
        </p:txBody>
      </p:sp>
      <p:pic>
        <p:nvPicPr>
          <p:cNvPr id="6146" name="Picture 2" descr="Funaria"/>
          <p:cNvPicPr>
            <a:picLocks noChangeAspect="1" noChangeArrowheads="1"/>
          </p:cNvPicPr>
          <p:nvPr/>
        </p:nvPicPr>
        <p:blipFill>
          <a:blip r:embed="rId2"/>
          <a:srcRect/>
          <a:stretch>
            <a:fillRect/>
          </a:stretch>
        </p:blipFill>
        <p:spPr bwMode="auto">
          <a:xfrm>
            <a:off x="1752600" y="2895600"/>
            <a:ext cx="4800600" cy="37338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610600" cy="3139321"/>
          </a:xfrm>
          <a:prstGeom prst="rect">
            <a:avLst/>
          </a:prstGeom>
        </p:spPr>
        <p:txBody>
          <a:bodyPr wrap="square">
            <a:spAutoFit/>
          </a:bodyPr>
          <a:lstStyle/>
          <a:p>
            <a:r>
              <a:rPr lang="en-US" b="1" dirty="0" smtClean="0">
                <a:solidFill>
                  <a:srgbClr val="FF0000"/>
                </a:solidFill>
              </a:rPr>
              <a:t>6. </a:t>
            </a:r>
            <a:r>
              <a:rPr lang="en-US" b="1" dirty="0" err="1" smtClean="0">
                <a:solidFill>
                  <a:srgbClr val="FF0000"/>
                </a:solidFill>
              </a:rPr>
              <a:t>Sporogonium</a:t>
            </a:r>
            <a:r>
              <a:rPr lang="en-US" b="1" dirty="0" smtClean="0">
                <a:solidFill>
                  <a:srgbClr val="FF0000"/>
                </a:solidFill>
              </a:rPr>
              <a:t> (</a:t>
            </a:r>
            <a:r>
              <a:rPr lang="en-US" b="1" dirty="0" err="1" smtClean="0">
                <a:solidFill>
                  <a:srgbClr val="FF0000"/>
                </a:solidFill>
              </a:rPr>
              <a:t>sporophyte</a:t>
            </a:r>
            <a:r>
              <a:rPr lang="en-US" b="1" dirty="0" smtClean="0">
                <a:solidFill>
                  <a:srgbClr val="FF0000"/>
                </a:solidFill>
              </a:rPr>
              <a:t>):</a:t>
            </a:r>
            <a:endParaRPr lang="en-US" dirty="0" smtClean="0">
              <a:solidFill>
                <a:srgbClr val="FF0000"/>
              </a:solidFill>
            </a:endParaRPr>
          </a:p>
          <a:p>
            <a:r>
              <a:rPr lang="en-US" dirty="0" smtClean="0"/>
              <a:t>The </a:t>
            </a:r>
            <a:r>
              <a:rPr lang="en-US" dirty="0" err="1" smtClean="0"/>
              <a:t>sporogonium</a:t>
            </a:r>
            <a:r>
              <a:rPr lang="en-US" dirty="0" smtClean="0"/>
              <a:t> of </a:t>
            </a:r>
            <a:r>
              <a:rPr lang="en-US" dirty="0" err="1" smtClean="0"/>
              <a:t>Funaria</a:t>
            </a:r>
            <a:r>
              <a:rPr lang="en-US" dirty="0" smtClean="0"/>
              <a:t> is photosynthetic, hence semi-parasitic on </a:t>
            </a:r>
            <a:r>
              <a:rPr lang="en-US" dirty="0" err="1" smtClean="0"/>
              <a:t>gametophore</a:t>
            </a:r>
            <a:r>
              <a:rPr lang="en-US" dirty="0" smtClean="0"/>
              <a:t>. It differentiates into foot, seta and capsule. The foot embedded in the female receptacle and absorbs inorganic nutrients. Seta is a long stalk with a pear-shaped capsule by its tip. Capsule has 3 parts-basal </a:t>
            </a:r>
            <a:r>
              <a:rPr lang="en-US" dirty="0" err="1" smtClean="0"/>
              <a:t>apophysis</a:t>
            </a:r>
            <a:r>
              <a:rPr lang="en-US" dirty="0" smtClean="0"/>
              <a:t>, central theca and terminal operculum.</a:t>
            </a:r>
          </a:p>
          <a:p>
            <a:r>
              <a:rPr lang="en-US" dirty="0" smtClean="0"/>
              <a:t>Annulus is ring like cell separates operculum and Theca. The middle fertile theca, from centre to outside, consists of a sterile </a:t>
            </a:r>
            <a:r>
              <a:rPr lang="en-US" dirty="0" err="1" smtClean="0"/>
              <a:t>columella</a:t>
            </a:r>
            <a:r>
              <a:rPr lang="en-US" dirty="0" smtClean="0"/>
              <a:t>, surrounded by a barrel-shaped spore sac, a cylindrical air space with </a:t>
            </a:r>
            <a:r>
              <a:rPr lang="en-US" dirty="0" err="1" smtClean="0"/>
              <a:t>trabeculae</a:t>
            </a:r>
            <a:r>
              <a:rPr lang="en-US" dirty="0" smtClean="0"/>
              <a:t>, hypodermis and epidermis. As the </a:t>
            </a:r>
            <a:r>
              <a:rPr lang="en-US" dirty="0" err="1" smtClean="0"/>
              <a:t>sporogonium</a:t>
            </a:r>
            <a:r>
              <a:rPr lang="en-US" dirty="0" smtClean="0"/>
              <a:t> grows, the </a:t>
            </a:r>
            <a:r>
              <a:rPr lang="en-US" dirty="0" err="1" smtClean="0"/>
              <a:t>venter</a:t>
            </a:r>
            <a:r>
              <a:rPr lang="en-US" dirty="0" smtClean="0"/>
              <a:t> grows along with it in the form of a protective covering called </a:t>
            </a:r>
            <a:r>
              <a:rPr lang="en-US" dirty="0" err="1" smtClean="0"/>
              <a:t>calytra</a:t>
            </a:r>
            <a:r>
              <a:rPr lang="en-US" dirty="0" smtClean="0"/>
              <a:t>. Later the </a:t>
            </a:r>
            <a:r>
              <a:rPr lang="en-US" dirty="0" err="1" smtClean="0"/>
              <a:t>calyptra</a:t>
            </a:r>
            <a:r>
              <a:rPr lang="en-US" dirty="0" smtClean="0"/>
              <a:t> ruptures and remains like a cap on the capsule. </a:t>
            </a:r>
            <a:r>
              <a:rPr lang="en-US" dirty="0" err="1" smtClean="0"/>
              <a:t>Calyptrais</a:t>
            </a:r>
            <a:r>
              <a:rPr lang="en-US" dirty="0" smtClean="0"/>
              <a:t> haploid because it develop from </a:t>
            </a:r>
            <a:r>
              <a:rPr lang="en-US" dirty="0" err="1" smtClean="0"/>
              <a:t>venter</a:t>
            </a:r>
            <a:r>
              <a:rPr lang="en-US" dirty="0" smtClean="0"/>
              <a:t> wall. </a:t>
            </a:r>
            <a:endParaRPr lang="en-US" dirty="0"/>
          </a:p>
        </p:txBody>
      </p:sp>
      <p:pic>
        <p:nvPicPr>
          <p:cNvPr id="5122" name="Picture 2" descr="http://cdn.biologydiscussion.com/wp-content/uploads/2014/12/clip_image00822.jpg"/>
          <p:cNvPicPr>
            <a:picLocks noChangeAspect="1" noChangeArrowheads="1"/>
          </p:cNvPicPr>
          <p:nvPr/>
        </p:nvPicPr>
        <p:blipFill>
          <a:blip r:embed="rId2"/>
          <a:srcRect/>
          <a:stretch>
            <a:fillRect/>
          </a:stretch>
        </p:blipFill>
        <p:spPr bwMode="auto">
          <a:xfrm>
            <a:off x="3581400" y="3152775"/>
            <a:ext cx="4933950" cy="370522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610600" cy="2308324"/>
          </a:xfrm>
          <a:prstGeom prst="rect">
            <a:avLst/>
          </a:prstGeom>
        </p:spPr>
        <p:txBody>
          <a:bodyPr wrap="square">
            <a:spAutoFit/>
          </a:bodyPr>
          <a:lstStyle/>
          <a:p>
            <a:r>
              <a:rPr lang="en-US" b="1" dirty="0" smtClean="0"/>
              <a:t>7. Dehiscence of capsule and dispersal of spores: </a:t>
            </a:r>
            <a:endParaRPr lang="en-US" dirty="0" smtClean="0"/>
          </a:p>
          <a:p>
            <a:r>
              <a:rPr lang="en-US" dirty="0" smtClean="0"/>
              <a:t>When the capsule dries up, Operculum thrown off to expose the </a:t>
            </a:r>
            <a:r>
              <a:rPr lang="en-US" dirty="0" err="1" smtClean="0"/>
              <a:t>peristome</a:t>
            </a:r>
            <a:r>
              <a:rPr lang="en-US" dirty="0" smtClean="0"/>
              <a:t> consisting of two overlapping rings of </a:t>
            </a:r>
            <a:r>
              <a:rPr lang="en-US" dirty="0" err="1" smtClean="0"/>
              <a:t>periostomial</a:t>
            </a:r>
            <a:r>
              <a:rPr lang="en-US" dirty="0" smtClean="0"/>
              <a:t> teeth. Each ring of </a:t>
            </a:r>
            <a:r>
              <a:rPr lang="en-US" dirty="0" err="1" smtClean="0"/>
              <a:t>peristome</a:t>
            </a:r>
            <a:r>
              <a:rPr lang="en-US" dirty="0" smtClean="0"/>
              <a:t> possesses 16 teeth. The teeth of outer ring (</a:t>
            </a:r>
            <a:r>
              <a:rPr lang="en-US" dirty="0" err="1" smtClean="0"/>
              <a:t>exostome</a:t>
            </a:r>
            <a:r>
              <a:rPr lang="en-US" dirty="0" smtClean="0"/>
              <a:t>) are conspicuous, red with thick transverse bands whereas the inner rings (</a:t>
            </a:r>
            <a:r>
              <a:rPr lang="en-US" dirty="0" err="1" smtClean="0"/>
              <a:t>endostome</a:t>
            </a:r>
            <a:r>
              <a:rPr lang="en-US" dirty="0" smtClean="0"/>
              <a:t>) are comparatively small, </a:t>
            </a:r>
            <a:r>
              <a:rPr lang="en-US" dirty="0" err="1" smtClean="0"/>
              <a:t>colourless</a:t>
            </a:r>
            <a:r>
              <a:rPr lang="en-US" dirty="0" smtClean="0"/>
              <a:t> and soft. The dispersal of spores is due to hygroscopic movements (viz. movement due to moisture contents of atmosphere) of </a:t>
            </a:r>
            <a:r>
              <a:rPr lang="en-US" dirty="0" err="1" smtClean="0"/>
              <a:t>exostome</a:t>
            </a:r>
            <a:r>
              <a:rPr lang="en-US" dirty="0" smtClean="0"/>
              <a:t> of </a:t>
            </a:r>
            <a:r>
              <a:rPr lang="en-US" dirty="0" err="1" smtClean="0"/>
              <a:t>peristomial</a:t>
            </a:r>
            <a:r>
              <a:rPr lang="en-US" dirty="0" smtClean="0"/>
              <a:t> teeth. The inner ring of </a:t>
            </a:r>
            <a:r>
              <a:rPr lang="en-US" dirty="0" err="1" smtClean="0"/>
              <a:t>peristomial</a:t>
            </a:r>
            <a:r>
              <a:rPr lang="en-US" dirty="0" smtClean="0"/>
              <a:t> teeth do not show hygroscopic movement.</a:t>
            </a:r>
            <a:endParaRPr lang="en-US" dirty="0"/>
          </a:p>
        </p:txBody>
      </p:sp>
      <p:pic>
        <p:nvPicPr>
          <p:cNvPr id="4098" name="Picture 2" descr="http://cdn.biologydiscussion.com/wp-content/uploads/2014/12/clip_image01018.jpg"/>
          <p:cNvPicPr>
            <a:picLocks noChangeAspect="1" noChangeArrowheads="1"/>
          </p:cNvPicPr>
          <p:nvPr/>
        </p:nvPicPr>
        <p:blipFill>
          <a:blip r:embed="rId2"/>
          <a:srcRect/>
          <a:stretch>
            <a:fillRect/>
          </a:stretch>
        </p:blipFill>
        <p:spPr bwMode="auto">
          <a:xfrm>
            <a:off x="1143000" y="2286000"/>
            <a:ext cx="6400800" cy="4328746"/>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6463308"/>
          </a:xfrm>
          <a:prstGeom prst="rect">
            <a:avLst/>
          </a:prstGeom>
        </p:spPr>
        <p:txBody>
          <a:bodyPr wrap="square">
            <a:spAutoFit/>
          </a:bodyPr>
          <a:lstStyle/>
          <a:p>
            <a:r>
              <a:rPr lang="en-US" b="1" dirty="0" smtClean="0">
                <a:solidFill>
                  <a:srgbClr val="FF0000"/>
                </a:solidFill>
              </a:rPr>
              <a:t>B. Vegetative cycle: </a:t>
            </a:r>
            <a:endParaRPr lang="en-US" dirty="0" smtClean="0">
              <a:solidFill>
                <a:srgbClr val="FF0000"/>
              </a:solidFill>
            </a:endParaRPr>
          </a:p>
          <a:p>
            <a:r>
              <a:rPr lang="en-US" dirty="0" smtClean="0"/>
              <a:t>In </a:t>
            </a:r>
            <a:r>
              <a:rPr lang="en-US" dirty="0" err="1" smtClean="0"/>
              <a:t>Funaria</a:t>
            </a:r>
            <a:r>
              <a:rPr lang="en-US" dirty="0" smtClean="0"/>
              <a:t>, the alternation of generations is not always obligatory. Frequently, the gametophyte undergoes vegetative propagation to form a succession of the gametophyte generations before the </a:t>
            </a:r>
            <a:r>
              <a:rPr lang="en-US" dirty="0" err="1" smtClean="0"/>
              <a:t>sporophyte</a:t>
            </a:r>
            <a:r>
              <a:rPr lang="en-US" dirty="0" smtClean="0"/>
              <a:t> generation develops.</a:t>
            </a:r>
          </a:p>
          <a:p>
            <a:r>
              <a:rPr lang="en-US" dirty="0" smtClean="0"/>
              <a:t>Vegetative propagation is a method by which a part of the gametophyte separate or specialized to form a new individual.</a:t>
            </a:r>
          </a:p>
          <a:p>
            <a:r>
              <a:rPr lang="en-US" b="1" dirty="0" smtClean="0">
                <a:solidFill>
                  <a:srgbClr val="FF0000"/>
                </a:solidFill>
              </a:rPr>
              <a:t>The various methods of vegetative propagation in </a:t>
            </a:r>
            <a:r>
              <a:rPr lang="en-US" b="1" dirty="0" err="1" smtClean="0">
                <a:solidFill>
                  <a:srgbClr val="FF0000"/>
                </a:solidFill>
              </a:rPr>
              <a:t>Funaria</a:t>
            </a:r>
            <a:r>
              <a:rPr lang="en-US" b="1" dirty="0" smtClean="0">
                <a:solidFill>
                  <a:srgbClr val="FF0000"/>
                </a:solidFill>
              </a:rPr>
              <a:t> are: </a:t>
            </a:r>
            <a:endParaRPr lang="en-US" dirty="0" smtClean="0">
              <a:solidFill>
                <a:srgbClr val="FF0000"/>
              </a:solidFill>
            </a:endParaRPr>
          </a:p>
          <a:p>
            <a:r>
              <a:rPr lang="en-US" b="1" dirty="0" smtClean="0">
                <a:solidFill>
                  <a:srgbClr val="FF0000"/>
                </a:solidFill>
              </a:rPr>
              <a:t>(a) By fragmentation of Primary </a:t>
            </a:r>
            <a:r>
              <a:rPr lang="en-US" b="1" dirty="0" err="1" smtClean="0">
                <a:solidFill>
                  <a:srgbClr val="FF0000"/>
                </a:solidFill>
              </a:rPr>
              <a:t>protonema</a:t>
            </a:r>
            <a:r>
              <a:rPr lang="en-US" b="1" dirty="0" smtClean="0">
                <a:solidFill>
                  <a:srgbClr val="FF0000"/>
                </a:solidFill>
              </a:rPr>
              <a:t>: </a:t>
            </a:r>
            <a:endParaRPr lang="en-US" dirty="0" smtClean="0">
              <a:solidFill>
                <a:srgbClr val="FF0000"/>
              </a:solidFill>
            </a:endParaRPr>
          </a:p>
          <a:p>
            <a:r>
              <a:rPr lang="en-US" dirty="0" smtClean="0"/>
              <a:t>Accidentally, or death of intercalary, segment sometime causes fragmentation of primary </a:t>
            </a:r>
            <a:r>
              <a:rPr lang="en-US" dirty="0" err="1" smtClean="0"/>
              <a:t>protonema</a:t>
            </a:r>
            <a:r>
              <a:rPr lang="en-US" dirty="0" smtClean="0"/>
              <a:t>, each fragment can give rise to leafy </a:t>
            </a:r>
            <a:r>
              <a:rPr lang="en-US" dirty="0" err="1" smtClean="0"/>
              <a:t>gametophore</a:t>
            </a:r>
            <a:r>
              <a:rPr lang="en-US" dirty="0" smtClean="0"/>
              <a:t>.</a:t>
            </a:r>
          </a:p>
          <a:p>
            <a:r>
              <a:rPr lang="en-US" b="1" dirty="0" smtClean="0">
                <a:solidFill>
                  <a:srgbClr val="FF0000"/>
                </a:solidFill>
              </a:rPr>
              <a:t>(b) By secondary </a:t>
            </a:r>
            <a:r>
              <a:rPr lang="en-US" b="1" dirty="0" err="1" smtClean="0">
                <a:solidFill>
                  <a:srgbClr val="FF0000"/>
                </a:solidFill>
              </a:rPr>
              <a:t>protonema</a:t>
            </a:r>
            <a:r>
              <a:rPr lang="en-US" b="1" dirty="0" smtClean="0">
                <a:solidFill>
                  <a:srgbClr val="FF0000"/>
                </a:solidFill>
              </a:rPr>
              <a:t>: </a:t>
            </a:r>
            <a:endParaRPr lang="en-US" dirty="0" smtClean="0">
              <a:solidFill>
                <a:srgbClr val="FF0000"/>
              </a:solidFill>
            </a:endParaRPr>
          </a:p>
          <a:p>
            <a:r>
              <a:rPr lang="en-US" dirty="0" smtClean="0"/>
              <a:t>Secondary </a:t>
            </a:r>
            <a:r>
              <a:rPr lang="en-US" dirty="0" err="1" smtClean="0"/>
              <a:t>protonema</a:t>
            </a:r>
            <a:r>
              <a:rPr lang="en-US" dirty="0" smtClean="0"/>
              <a:t> develops from any cell of injured part of </a:t>
            </a:r>
            <a:r>
              <a:rPr lang="en-US" dirty="0" err="1" smtClean="0"/>
              <a:t>gametophore</a:t>
            </a:r>
            <a:r>
              <a:rPr lang="en-US" dirty="0" smtClean="0"/>
              <a:t>. This develops lateral bud which grows into leafy </a:t>
            </a:r>
            <a:r>
              <a:rPr lang="en-US" dirty="0" err="1" smtClean="0"/>
              <a:t>gametophore</a:t>
            </a:r>
            <a:r>
              <a:rPr lang="en-US" dirty="0" smtClean="0"/>
              <a:t>.</a:t>
            </a:r>
          </a:p>
          <a:p>
            <a:r>
              <a:rPr lang="en-US" b="1" dirty="0" smtClean="0">
                <a:solidFill>
                  <a:srgbClr val="FF0000"/>
                </a:solidFill>
              </a:rPr>
              <a:t>(c) By Bulbils (tubers): </a:t>
            </a:r>
            <a:endParaRPr lang="en-US" dirty="0" smtClean="0">
              <a:solidFill>
                <a:srgbClr val="FF0000"/>
              </a:solidFill>
            </a:endParaRPr>
          </a:p>
          <a:p>
            <a:r>
              <a:rPr lang="en-US" dirty="0" smtClean="0"/>
              <a:t>These are </a:t>
            </a:r>
            <a:r>
              <a:rPr lang="en-US" dirty="0" err="1" smtClean="0"/>
              <a:t>perinnating</a:t>
            </a:r>
            <a:r>
              <a:rPr lang="en-US" dirty="0" smtClean="0"/>
              <a:t> structures developed on rhizoids. On return of suitable condition, each of them produces a </a:t>
            </a:r>
            <a:r>
              <a:rPr lang="en-US" dirty="0" err="1" smtClean="0"/>
              <a:t>protonema</a:t>
            </a:r>
            <a:r>
              <a:rPr lang="en-US" dirty="0" smtClean="0"/>
              <a:t>.</a:t>
            </a:r>
          </a:p>
          <a:p>
            <a:r>
              <a:rPr lang="en-US" b="1" dirty="0" smtClean="0">
                <a:solidFill>
                  <a:srgbClr val="FF0000"/>
                </a:solidFill>
              </a:rPr>
              <a:t>(d) By </a:t>
            </a:r>
            <a:r>
              <a:rPr lang="en-US" b="1" dirty="0" err="1" smtClean="0">
                <a:solidFill>
                  <a:srgbClr val="FF0000"/>
                </a:solidFill>
              </a:rPr>
              <a:t>Gemmae</a:t>
            </a:r>
            <a:r>
              <a:rPr lang="en-US" b="1" dirty="0" smtClean="0">
                <a:solidFill>
                  <a:srgbClr val="FF0000"/>
                </a:solidFill>
              </a:rPr>
              <a:t>: </a:t>
            </a:r>
            <a:endParaRPr lang="en-US" dirty="0" smtClean="0">
              <a:solidFill>
                <a:srgbClr val="FF0000"/>
              </a:solidFill>
            </a:endParaRPr>
          </a:p>
          <a:p>
            <a:r>
              <a:rPr lang="en-US" dirty="0" smtClean="0"/>
              <a:t>The apices of </a:t>
            </a:r>
            <a:r>
              <a:rPr lang="en-US" dirty="0" err="1" smtClean="0"/>
              <a:t>protonemal</a:t>
            </a:r>
            <a:r>
              <a:rPr lang="en-US" dirty="0" smtClean="0"/>
              <a:t> branches, leaves an axis develop </a:t>
            </a:r>
            <a:r>
              <a:rPr lang="en-US" dirty="0" err="1" smtClean="0"/>
              <a:t>gemmae</a:t>
            </a:r>
            <a:r>
              <a:rPr lang="en-US" dirty="0" smtClean="0"/>
              <a:t>. Detached </a:t>
            </a:r>
            <a:r>
              <a:rPr lang="en-US" dirty="0" err="1" smtClean="0"/>
              <a:t>gammae</a:t>
            </a:r>
            <a:r>
              <a:rPr lang="en-US" dirty="0" smtClean="0"/>
              <a:t> give rise to </a:t>
            </a:r>
            <a:r>
              <a:rPr lang="en-US" dirty="0" err="1" smtClean="0"/>
              <a:t>gametophore</a:t>
            </a:r>
            <a:r>
              <a:rPr lang="en-US" dirty="0" smtClean="0"/>
              <a:t> under </a:t>
            </a:r>
            <a:r>
              <a:rPr lang="en-US" dirty="0" err="1" smtClean="0"/>
              <a:t>favourable</a:t>
            </a:r>
            <a:r>
              <a:rPr lang="en-US" dirty="0" smtClean="0"/>
              <a:t> condition.</a:t>
            </a:r>
          </a:p>
          <a:p>
            <a:r>
              <a:rPr lang="en-US" b="1" dirty="0" smtClean="0">
                <a:solidFill>
                  <a:srgbClr val="FF0000"/>
                </a:solidFill>
              </a:rPr>
              <a:t>(e) </a:t>
            </a:r>
            <a:r>
              <a:rPr lang="en-US" b="1" dirty="0" err="1" smtClean="0">
                <a:solidFill>
                  <a:srgbClr val="FF0000"/>
                </a:solidFill>
              </a:rPr>
              <a:t>Apospory</a:t>
            </a:r>
            <a:r>
              <a:rPr lang="en-US" b="1" dirty="0" smtClean="0">
                <a:solidFill>
                  <a:srgbClr val="FF0000"/>
                </a:solidFill>
              </a:rPr>
              <a:t>: </a:t>
            </a:r>
            <a:endParaRPr lang="en-US" dirty="0" smtClean="0">
              <a:solidFill>
                <a:srgbClr val="FF0000"/>
              </a:solidFill>
            </a:endParaRPr>
          </a:p>
          <a:p>
            <a:r>
              <a:rPr lang="en-US" dirty="0" smtClean="0"/>
              <a:t>This is the vegetative propagation of </a:t>
            </a:r>
            <a:r>
              <a:rPr lang="en-US" dirty="0" err="1" smtClean="0"/>
              <a:t>sporogonia</a:t>
            </a:r>
            <a:r>
              <a:rPr lang="en-US" dirty="0" smtClean="0"/>
              <a:t> in which any somatic cell produce leafy </a:t>
            </a:r>
            <a:r>
              <a:rPr lang="en-US" dirty="0" err="1" smtClean="0"/>
              <a:t>gametophore</a:t>
            </a:r>
            <a:r>
              <a:rPr lang="en-US" dirty="0" smtClean="0"/>
              <a:t> without spore formation. The </a:t>
            </a:r>
            <a:r>
              <a:rPr lang="en-US" dirty="0" err="1" smtClean="0"/>
              <a:t>aposporously</a:t>
            </a:r>
            <a:r>
              <a:rPr lang="en-US" dirty="0" smtClean="0"/>
              <a:t> produced gametophores are exceptionally diploid (2n).</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unaria Diagrammatic life cycle"/>
          <p:cNvPicPr>
            <a:picLocks noChangeAspect="1" noChangeArrowheads="1"/>
          </p:cNvPicPr>
          <p:nvPr/>
        </p:nvPicPr>
        <p:blipFill>
          <a:blip r:embed="rId2"/>
          <a:srcRect/>
          <a:stretch>
            <a:fillRect/>
          </a:stretch>
        </p:blipFill>
        <p:spPr bwMode="auto">
          <a:xfrm>
            <a:off x="1219200" y="0"/>
            <a:ext cx="6781800" cy="671659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http://1.bp.blogspot.com/-b43I6aeLbzo/UGDo_uQIcUI/AAAAAAAAAOQ/fI2Qu1IkXlI/s1600/Untitled-7.jpg"/>
          <p:cNvPicPr>
            <a:picLocks noChangeAspect="1" noChangeArrowheads="1"/>
          </p:cNvPicPr>
          <p:nvPr/>
        </p:nvPicPr>
        <p:blipFill>
          <a:blip r:embed="rId2"/>
          <a:srcRect/>
          <a:stretch>
            <a:fillRect/>
          </a:stretch>
        </p:blipFill>
        <p:spPr bwMode="auto">
          <a:xfrm>
            <a:off x="685800" y="304800"/>
            <a:ext cx="7315200" cy="60864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04800"/>
            <a:ext cx="8001000" cy="6324600"/>
          </a:xfrm>
        </p:spPr>
        <p:txBody>
          <a:bodyPr>
            <a:normAutofit fontScale="92500" lnSpcReduction="20000"/>
          </a:bodyPr>
          <a:lstStyle/>
          <a:p>
            <a:r>
              <a:rPr lang="en-US" b="1" dirty="0" smtClean="0">
                <a:solidFill>
                  <a:srgbClr val="FF0000"/>
                </a:solidFill>
              </a:rPr>
              <a:t>Class 1. </a:t>
            </a:r>
            <a:r>
              <a:rPr lang="en-US" b="1" dirty="0" err="1" smtClean="0">
                <a:solidFill>
                  <a:srgbClr val="FF0000"/>
                </a:solidFill>
              </a:rPr>
              <a:t>Hepaticae</a:t>
            </a:r>
            <a:r>
              <a:rPr lang="en-US" b="1" dirty="0" smtClean="0">
                <a:solidFill>
                  <a:srgbClr val="FF0000"/>
                </a:solidFill>
              </a:rPr>
              <a:t> or </a:t>
            </a:r>
            <a:r>
              <a:rPr lang="en-US" b="1" dirty="0" err="1" smtClean="0">
                <a:solidFill>
                  <a:srgbClr val="FF0000"/>
                </a:solidFill>
              </a:rPr>
              <a:t>Hepaticopsida</a:t>
            </a:r>
            <a:r>
              <a:rPr lang="en-US" b="1" dirty="0" smtClean="0">
                <a:solidFill>
                  <a:srgbClr val="FF0000"/>
                </a:solidFill>
              </a:rPr>
              <a:t>: </a:t>
            </a:r>
            <a:endParaRPr lang="en-US" dirty="0" smtClean="0">
              <a:solidFill>
                <a:srgbClr val="FF0000"/>
              </a:solidFill>
            </a:endParaRPr>
          </a:p>
          <a:p>
            <a:pPr marL="457200" indent="-457200"/>
            <a:r>
              <a:rPr lang="en-US" dirty="0" smtClean="0"/>
              <a:t>1.    </a:t>
            </a:r>
            <a:r>
              <a:rPr lang="en-US" dirty="0" err="1" smtClean="0"/>
              <a:t>Gametophytic</a:t>
            </a:r>
            <a:r>
              <a:rPr lang="en-US" dirty="0" smtClean="0"/>
              <a:t> plant body is either </a:t>
            </a:r>
            <a:r>
              <a:rPr lang="en-US" dirty="0" err="1" smtClean="0"/>
              <a:t>thalloid</a:t>
            </a:r>
            <a:r>
              <a:rPr lang="en-US" dirty="0" smtClean="0"/>
              <a:t> or foliose. If foliose, the lateral appendages (leaves) are without mid-rib. Always </a:t>
            </a:r>
            <a:r>
              <a:rPr lang="en-US" dirty="0" err="1" smtClean="0"/>
              <a:t>dorsiventral</a:t>
            </a:r>
            <a:r>
              <a:rPr lang="en-US" dirty="0" smtClean="0"/>
              <a:t>.</a:t>
            </a:r>
          </a:p>
          <a:p>
            <a:pPr marL="457200" indent="-457200"/>
            <a:r>
              <a:rPr lang="en-US" dirty="0" smtClean="0"/>
              <a:t>2.    Rhizoids without septa.</a:t>
            </a:r>
          </a:p>
          <a:p>
            <a:pPr marL="457200" indent="-457200"/>
            <a:r>
              <a:rPr lang="en-US" dirty="0" smtClean="0"/>
              <a:t>3.    Each cell in the </a:t>
            </a:r>
            <a:r>
              <a:rPr lang="en-US" dirty="0" err="1" smtClean="0"/>
              <a:t>thallus</a:t>
            </a:r>
            <a:r>
              <a:rPr lang="en-US" dirty="0" smtClean="0"/>
              <a:t> contains many chloroplasts; the     chloroplasts are without </a:t>
            </a:r>
            <a:r>
              <a:rPr lang="en-US" dirty="0" err="1" smtClean="0"/>
              <a:t>pyrenoi</a:t>
            </a:r>
            <a:r>
              <a:rPr lang="en-US" dirty="0" smtClean="0"/>
              <a:t>.</a:t>
            </a:r>
          </a:p>
          <a:p>
            <a:pPr marL="457200" indent="-457200"/>
            <a:r>
              <a:rPr lang="en-US" dirty="0" smtClean="0"/>
              <a:t>4.    Sex organs are embedded in the dorsal surface.</a:t>
            </a:r>
          </a:p>
          <a:p>
            <a:pPr marL="457200" indent="-457200"/>
            <a:r>
              <a:rPr lang="en-US" dirty="0" smtClean="0"/>
              <a:t>5.    </a:t>
            </a:r>
            <a:r>
              <a:rPr lang="en-US" dirty="0" err="1" smtClean="0"/>
              <a:t>Sporophyte</a:t>
            </a:r>
            <a:r>
              <a:rPr lang="en-US" dirty="0" smtClean="0"/>
              <a:t> may be simple (e.g., </a:t>
            </a:r>
            <a:r>
              <a:rPr lang="en-US" dirty="0" err="1" smtClean="0"/>
              <a:t>Riccia</a:t>
            </a:r>
            <a:r>
              <a:rPr lang="en-US" dirty="0" smtClean="0"/>
              <a:t>) having only a capsule, or differentiated into root, seta and capsule (e.g., </a:t>
            </a:r>
            <a:r>
              <a:rPr lang="en-US" dirty="0" err="1" smtClean="0"/>
              <a:t>Marchantia</a:t>
            </a:r>
            <a:r>
              <a:rPr lang="en-US" dirty="0" smtClean="0"/>
              <a:t>, </a:t>
            </a:r>
            <a:r>
              <a:rPr lang="en-US" dirty="0" err="1" smtClean="0"/>
              <a:t>Pallia</a:t>
            </a:r>
            <a:r>
              <a:rPr lang="en-US" dirty="0" smtClean="0"/>
              <a:t> and </a:t>
            </a:r>
            <a:r>
              <a:rPr lang="en-US" dirty="0" err="1" smtClean="0"/>
              <a:t>Porella</a:t>
            </a:r>
            <a:r>
              <a:rPr lang="en-US" dirty="0" smtClean="0"/>
              <a:t> etc.)</a:t>
            </a:r>
          </a:p>
          <a:p>
            <a:pPr marL="457200" indent="-457200"/>
            <a:r>
              <a:rPr lang="en-US" dirty="0" smtClean="0"/>
              <a:t>6.   Capsule lacks </a:t>
            </a:r>
            <a:r>
              <a:rPr lang="en-US" dirty="0" err="1" smtClean="0"/>
              <a:t>columella</a:t>
            </a:r>
            <a:r>
              <a:rPr lang="en-US" dirty="0" smtClean="0"/>
              <a:t>.</a:t>
            </a:r>
          </a:p>
          <a:p>
            <a:pPr marL="457200" indent="-457200"/>
            <a:r>
              <a:rPr lang="en-US" dirty="0" smtClean="0"/>
              <a:t>7.    It has 4 orders:</a:t>
            </a:r>
          </a:p>
          <a:p>
            <a:r>
              <a:rPr lang="en-US" dirty="0" smtClean="0">
                <a:solidFill>
                  <a:srgbClr val="7030A0"/>
                </a:solidFill>
              </a:rPr>
              <a:t>(</a:t>
            </a:r>
            <a:r>
              <a:rPr lang="en-US" dirty="0" err="1" smtClean="0">
                <a:solidFill>
                  <a:srgbClr val="7030A0"/>
                </a:solidFill>
              </a:rPr>
              <a:t>i</a:t>
            </a:r>
            <a:r>
              <a:rPr lang="en-US" dirty="0" smtClean="0">
                <a:solidFill>
                  <a:srgbClr val="7030A0"/>
                </a:solidFill>
              </a:rPr>
              <a:t>) </a:t>
            </a:r>
            <a:r>
              <a:rPr lang="en-US" dirty="0" err="1" smtClean="0">
                <a:solidFill>
                  <a:srgbClr val="7030A0"/>
                </a:solidFill>
              </a:rPr>
              <a:t>Calobryales</a:t>
            </a:r>
            <a:endParaRPr lang="en-US" dirty="0" smtClean="0">
              <a:solidFill>
                <a:srgbClr val="7030A0"/>
              </a:solidFill>
            </a:endParaRPr>
          </a:p>
          <a:p>
            <a:r>
              <a:rPr lang="en-US" dirty="0" smtClean="0">
                <a:solidFill>
                  <a:srgbClr val="7030A0"/>
                </a:solidFill>
              </a:rPr>
              <a:t>(ii) </a:t>
            </a:r>
            <a:r>
              <a:rPr lang="en-US" dirty="0" err="1" smtClean="0">
                <a:solidFill>
                  <a:srgbClr val="7030A0"/>
                </a:solidFill>
              </a:rPr>
              <a:t>Jungermanniales</a:t>
            </a:r>
            <a:endParaRPr lang="en-US" dirty="0" smtClean="0">
              <a:solidFill>
                <a:srgbClr val="7030A0"/>
              </a:solidFill>
            </a:endParaRPr>
          </a:p>
          <a:p>
            <a:r>
              <a:rPr lang="en-US" dirty="0" smtClean="0">
                <a:solidFill>
                  <a:srgbClr val="7030A0"/>
                </a:solidFill>
              </a:rPr>
              <a:t>(iii) </a:t>
            </a:r>
            <a:r>
              <a:rPr lang="en-US" dirty="0" err="1" smtClean="0">
                <a:solidFill>
                  <a:srgbClr val="7030A0"/>
                </a:solidFill>
              </a:rPr>
              <a:t>Spherocarpales</a:t>
            </a:r>
            <a:endParaRPr lang="en-US" dirty="0" smtClean="0">
              <a:solidFill>
                <a:srgbClr val="7030A0"/>
              </a:solidFill>
            </a:endParaRPr>
          </a:p>
          <a:p>
            <a:r>
              <a:rPr lang="en-US" dirty="0" smtClean="0">
                <a:solidFill>
                  <a:srgbClr val="7030A0"/>
                </a:solidFill>
              </a:rPr>
              <a:t>(iv) </a:t>
            </a:r>
            <a:r>
              <a:rPr lang="en-US" dirty="0" err="1" smtClean="0">
                <a:solidFill>
                  <a:srgbClr val="7030A0"/>
                </a:solidFill>
              </a:rPr>
              <a:t>Marchantiales</a:t>
            </a:r>
            <a:r>
              <a:rPr lang="en-US" dirty="0" smtClean="0">
                <a:solidFill>
                  <a:srgbClr val="7030A0"/>
                </a:solidFill>
              </a:rPr>
              <a:t>.</a:t>
            </a:r>
          </a:p>
          <a:p>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funaria alteration generation साठी प्रतिमा परिणाम"/>
          <p:cNvPicPr>
            <a:picLocks noChangeAspect="1" noChangeArrowheads="1"/>
          </p:cNvPicPr>
          <p:nvPr/>
        </p:nvPicPr>
        <p:blipFill>
          <a:blip r:embed="rId2"/>
          <a:srcRect/>
          <a:stretch>
            <a:fillRect/>
          </a:stretch>
        </p:blipFill>
        <p:spPr bwMode="auto">
          <a:xfrm>
            <a:off x="533400" y="381000"/>
            <a:ext cx="7911503" cy="59436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teridophytes"/>
          <p:cNvPicPr>
            <a:picLocks noChangeAspect="1" noChangeArrowheads="1"/>
          </p:cNvPicPr>
          <p:nvPr/>
        </p:nvPicPr>
        <p:blipFill>
          <a:blip r:embed="rId2"/>
          <a:srcRect/>
          <a:stretch>
            <a:fillRect/>
          </a:stretch>
        </p:blipFill>
        <p:spPr bwMode="auto">
          <a:xfrm>
            <a:off x="609600" y="0"/>
            <a:ext cx="7620000" cy="6858001"/>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teridophytes"/>
          <p:cNvPicPr>
            <a:picLocks noChangeAspect="1" noChangeArrowheads="1"/>
          </p:cNvPicPr>
          <p:nvPr/>
        </p:nvPicPr>
        <p:blipFill>
          <a:blip r:embed="rId2"/>
          <a:srcRect/>
          <a:stretch>
            <a:fillRect/>
          </a:stretch>
        </p:blipFill>
        <p:spPr bwMode="auto">
          <a:xfrm>
            <a:off x="990600" y="685800"/>
            <a:ext cx="6858000" cy="5143501"/>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General Characteristics of Pteridophytes  "/>
          <p:cNvPicPr>
            <a:picLocks noChangeAspect="1" noChangeArrowheads="1"/>
          </p:cNvPicPr>
          <p:nvPr/>
        </p:nvPicPr>
        <p:blipFill>
          <a:blip r:embed="rId2"/>
          <a:srcRect/>
          <a:stretch>
            <a:fillRect/>
          </a:stretch>
        </p:blipFill>
        <p:spPr bwMode="auto">
          <a:xfrm>
            <a:off x="685800" y="533400"/>
            <a:ext cx="6858000" cy="5143501"/>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They are &quot;vascular plants&quot; with well-developed internal vein structures (with xylem and phloem) that..."/>
          <p:cNvPicPr>
            <a:picLocks noChangeAspect="1" noChangeArrowheads="1"/>
          </p:cNvPicPr>
          <p:nvPr/>
        </p:nvPicPr>
        <p:blipFill>
          <a:blip r:embed="rId2"/>
          <a:srcRect/>
          <a:stretch>
            <a:fillRect/>
          </a:stretch>
        </p:blipFill>
        <p:spPr bwMode="auto">
          <a:xfrm>
            <a:off x="457200" y="457200"/>
            <a:ext cx="6858000" cy="5143501"/>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ABITAT "/>
          <p:cNvPicPr>
            <a:picLocks noChangeAspect="1" noChangeArrowheads="1"/>
          </p:cNvPicPr>
          <p:nvPr/>
        </p:nvPicPr>
        <p:blipFill>
          <a:blip r:embed="rId2"/>
          <a:srcRect/>
          <a:stretch>
            <a:fillRect/>
          </a:stretch>
        </p:blipFill>
        <p:spPr bwMode="auto">
          <a:xfrm>
            <a:off x="609600" y="609600"/>
            <a:ext cx="6858000" cy="5143501"/>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Pteridophyte habitats"/>
          <p:cNvPicPr>
            <a:picLocks noChangeAspect="1" noChangeArrowheads="1"/>
          </p:cNvPicPr>
          <p:nvPr/>
        </p:nvPicPr>
        <p:blipFill>
          <a:blip r:embed="rId2"/>
          <a:srcRect/>
          <a:stretch>
            <a:fillRect/>
          </a:stretch>
        </p:blipFill>
        <p:spPr bwMode="auto">
          <a:xfrm>
            <a:off x="381000" y="685800"/>
            <a:ext cx="6858000" cy="5143501"/>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lasses of pteridophytes&#10;1. Psilophyta 2. Lycophyta&#10;3.&#10;Sphenophyta&#10;4.&#10;Pterophyta&#10; "/>
          <p:cNvPicPr>
            <a:picLocks noChangeAspect="1" noChangeArrowheads="1"/>
          </p:cNvPicPr>
          <p:nvPr/>
        </p:nvPicPr>
        <p:blipFill>
          <a:blip r:embed="rId2"/>
          <a:srcRect/>
          <a:stretch>
            <a:fillRect/>
          </a:stretch>
        </p:blipFill>
        <p:spPr bwMode="auto">
          <a:xfrm>
            <a:off x="533400" y="0"/>
            <a:ext cx="8610600" cy="64647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Sub classes&#10; Division I Psilophyta Class 1. Psilotopsida&#10; Division II Lycophyta&#10;Class 1. Ligulopsida&#10;Class 2. Eligulopsi..."/>
          <p:cNvPicPr>
            <a:picLocks noChangeAspect="1" noChangeArrowheads="1"/>
          </p:cNvPicPr>
          <p:nvPr/>
        </p:nvPicPr>
        <p:blipFill>
          <a:blip r:embed="rId2"/>
          <a:srcRect/>
          <a:stretch>
            <a:fillRect/>
          </a:stretch>
        </p:blipFill>
        <p:spPr bwMode="auto">
          <a:xfrm>
            <a:off x="1600200" y="0"/>
            <a:ext cx="6076950" cy="4562476"/>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1. Psilophyta(Whisk ferns)&#10;Two genera (Psilotum and Tmesipteris) and 4-8&#10;species&#10;• Most primitive&#10;• Rootless with rhizoids..."/>
          <p:cNvPicPr>
            <a:picLocks noChangeAspect="1" noChangeArrowheads="1"/>
          </p:cNvPicPr>
          <p:nvPr/>
        </p:nvPicPr>
        <p:blipFill>
          <a:blip r:embed="rId2"/>
          <a:srcRect/>
          <a:stretch>
            <a:fillRect/>
          </a:stretch>
        </p:blipFill>
        <p:spPr bwMode="auto">
          <a:xfrm>
            <a:off x="1371600" y="0"/>
            <a:ext cx="6076950" cy="45624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382000" cy="6324600"/>
          </a:xfrm>
        </p:spPr>
        <p:txBody>
          <a:bodyPr>
            <a:normAutofit/>
          </a:bodyPr>
          <a:lstStyle/>
          <a:p>
            <a:r>
              <a:rPr lang="en-US" b="1" dirty="0" smtClean="0">
                <a:solidFill>
                  <a:srgbClr val="FF0000"/>
                </a:solidFill>
              </a:rPr>
              <a:t>Class 2. </a:t>
            </a:r>
            <a:r>
              <a:rPr lang="en-US" b="1" dirty="0" err="1" smtClean="0">
                <a:solidFill>
                  <a:srgbClr val="FF0000"/>
                </a:solidFill>
              </a:rPr>
              <a:t>Anthocerotae</a:t>
            </a:r>
            <a:r>
              <a:rPr lang="en-US" b="1" dirty="0" smtClean="0">
                <a:solidFill>
                  <a:srgbClr val="FF0000"/>
                </a:solidFill>
              </a:rPr>
              <a:t> or </a:t>
            </a:r>
            <a:r>
              <a:rPr lang="en-US" b="1" dirty="0" err="1" smtClean="0">
                <a:solidFill>
                  <a:srgbClr val="FF0000"/>
                </a:solidFill>
              </a:rPr>
              <a:t>Anthocerotopsid</a:t>
            </a:r>
            <a:r>
              <a:rPr lang="en-US" b="1" dirty="0" smtClean="0">
                <a:solidFill>
                  <a:srgbClr val="FF0000"/>
                </a:solidFill>
              </a:rPr>
              <a:t>: </a:t>
            </a:r>
          </a:p>
          <a:p>
            <a:endParaRPr lang="en-US" dirty="0" smtClean="0">
              <a:solidFill>
                <a:srgbClr val="FF0000"/>
              </a:solidFill>
            </a:endParaRPr>
          </a:p>
          <a:p>
            <a:r>
              <a:rPr lang="en-US" dirty="0" smtClean="0"/>
              <a:t>1.     </a:t>
            </a:r>
            <a:r>
              <a:rPr lang="en-US" dirty="0" err="1" smtClean="0"/>
              <a:t>Gametophytic</a:t>
            </a:r>
            <a:r>
              <a:rPr lang="en-US" dirty="0" smtClean="0"/>
              <a:t> plant body is simple, </a:t>
            </a:r>
            <a:r>
              <a:rPr lang="en-US" dirty="0" err="1" smtClean="0"/>
              <a:t>thalloid</a:t>
            </a:r>
            <a:r>
              <a:rPr lang="en-US" dirty="0" smtClean="0"/>
              <a:t>; </a:t>
            </a:r>
            <a:r>
              <a:rPr lang="en-US" dirty="0" err="1" smtClean="0"/>
              <a:t>thallus</a:t>
            </a:r>
            <a:r>
              <a:rPr lang="en-US" dirty="0" smtClean="0"/>
              <a:t>        </a:t>
            </a:r>
            <a:r>
              <a:rPr lang="en-US" dirty="0" err="1" smtClean="0"/>
              <a:t>dorsiventra</a:t>
            </a:r>
            <a:r>
              <a:rPr lang="en-US" dirty="0" smtClean="0"/>
              <a:t> without air cambers, shows no internal differentiation of tissues.</a:t>
            </a:r>
          </a:p>
          <a:p>
            <a:r>
              <a:rPr lang="en-US" dirty="0" smtClean="0"/>
              <a:t>2.     Scales are absent in the </a:t>
            </a:r>
            <a:r>
              <a:rPr lang="en-US" dirty="0" err="1" smtClean="0"/>
              <a:t>thallus</a:t>
            </a:r>
            <a:r>
              <a:rPr lang="en-US" dirty="0" smtClean="0"/>
              <a:t>.</a:t>
            </a:r>
          </a:p>
          <a:p>
            <a:r>
              <a:rPr lang="en-US" dirty="0" smtClean="0"/>
              <a:t>3.     Each cell of the </a:t>
            </a:r>
            <a:r>
              <a:rPr lang="en-US" dirty="0" err="1" smtClean="0"/>
              <a:t>thallus</a:t>
            </a:r>
            <a:r>
              <a:rPr lang="en-US" dirty="0" smtClean="0"/>
              <a:t> possesses a single large chloroplast with a </a:t>
            </a:r>
            <a:r>
              <a:rPr lang="en-US" dirty="0" err="1" smtClean="0"/>
              <a:t>pyrenoid</a:t>
            </a:r>
            <a:r>
              <a:rPr lang="en-US" dirty="0" smtClean="0"/>
              <a:t>.</a:t>
            </a:r>
          </a:p>
          <a:p>
            <a:r>
              <a:rPr lang="en-US" dirty="0" smtClean="0"/>
              <a:t>4.     </a:t>
            </a:r>
            <a:r>
              <a:rPr lang="en-US" dirty="0" err="1" smtClean="0"/>
              <a:t>Sporophyte</a:t>
            </a:r>
            <a:r>
              <a:rPr lang="en-US" dirty="0" smtClean="0"/>
              <a:t> is cylindrical only partly dependent upon gametophyte for its nourishment. It is differentiated into bulbous foot and cylindrical capsule. Seta is </a:t>
            </a:r>
            <a:r>
              <a:rPr lang="en-US" dirty="0" err="1" smtClean="0"/>
              <a:t>meristematic</a:t>
            </a:r>
            <a:r>
              <a:rPr lang="en-US" dirty="0" smtClean="0"/>
              <a:t>.</a:t>
            </a:r>
          </a:p>
          <a:p>
            <a:pPr marL="541782" indent="-514350">
              <a:buAutoNum type="arabicPeriod" startAt="5"/>
            </a:pPr>
            <a:r>
              <a:rPr lang="en-US" dirty="0" err="1" smtClean="0"/>
              <a:t>Endothecium</a:t>
            </a:r>
            <a:r>
              <a:rPr lang="en-US" dirty="0" smtClean="0"/>
              <a:t> forms the sterile central column (i.e., </a:t>
            </a:r>
            <a:r>
              <a:rPr lang="en-US" dirty="0" err="1" smtClean="0"/>
              <a:t>columella</a:t>
            </a:r>
            <a:r>
              <a:rPr lang="en-US" dirty="0" smtClean="0"/>
              <a:t>) in the capsule (i.e. </a:t>
            </a:r>
            <a:r>
              <a:rPr lang="en-US" dirty="0" err="1" smtClean="0"/>
              <a:t>columella</a:t>
            </a:r>
            <a:r>
              <a:rPr lang="en-US" dirty="0" smtClean="0"/>
              <a:t> is present). </a:t>
            </a:r>
          </a:p>
          <a:p>
            <a:pPr marL="541782" indent="-514350">
              <a:buAutoNum type="arabicPeriod" startAt="5"/>
            </a:pPr>
            <a:r>
              <a:rPr lang="en-US" dirty="0" smtClean="0"/>
              <a:t>6. It has only one order-</a:t>
            </a:r>
            <a:r>
              <a:rPr lang="en-US" dirty="0" err="1" smtClean="0"/>
              <a:t>Anthocerotales</a:t>
            </a:r>
            <a:r>
              <a:rPr lang="en-US" dirty="0" smtClean="0"/>
              <a:t>.</a:t>
            </a:r>
          </a:p>
          <a:p>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lip_image002"/>
          <p:cNvPicPr>
            <a:picLocks noChangeAspect="1" noChangeArrowheads="1"/>
          </p:cNvPicPr>
          <p:nvPr/>
        </p:nvPicPr>
        <p:blipFill>
          <a:blip r:embed="rId2"/>
          <a:srcRect/>
          <a:stretch>
            <a:fillRect/>
          </a:stretch>
        </p:blipFill>
        <p:spPr bwMode="auto">
          <a:xfrm>
            <a:off x="1371600" y="152400"/>
            <a:ext cx="7010400" cy="61722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Sporophylls and sporangia"/>
          <p:cNvPicPr>
            <a:picLocks noChangeAspect="1" noChangeArrowheads="1"/>
          </p:cNvPicPr>
          <p:nvPr/>
        </p:nvPicPr>
        <p:blipFill>
          <a:blip r:embed="rId2"/>
          <a:srcRect/>
          <a:stretch>
            <a:fillRect/>
          </a:stretch>
        </p:blipFill>
        <p:spPr bwMode="auto">
          <a:xfrm>
            <a:off x="304800" y="381000"/>
            <a:ext cx="7543800" cy="5657851"/>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REPRODUCTION  "/>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0"/>
            <a:ext cx="9144000" cy="914400"/>
          </a:xfrm>
        </p:spPr>
        <p:txBody>
          <a:bodyPr/>
          <a:lstStyle/>
          <a:p>
            <a:pPr eaLnBrk="1" hangingPunct="1"/>
            <a:r>
              <a:rPr lang="en-US" smtClean="0"/>
              <a:t>Fern Life Cycle</a:t>
            </a:r>
          </a:p>
        </p:txBody>
      </p:sp>
      <p:pic>
        <p:nvPicPr>
          <p:cNvPr id="9219" name="Picture 9" descr="http://www.tqnyc.org/NYC063206/ferns.jpg"/>
          <p:cNvPicPr>
            <a:picLocks noChangeAspect="1" noChangeArrowheads="1"/>
          </p:cNvPicPr>
          <p:nvPr/>
        </p:nvPicPr>
        <p:blipFill>
          <a:blip r:embed="rId2"/>
          <a:srcRect/>
          <a:stretch>
            <a:fillRect/>
          </a:stretch>
        </p:blipFill>
        <p:spPr bwMode="auto">
          <a:xfrm>
            <a:off x="1600200" y="990600"/>
            <a:ext cx="6096000" cy="558165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botany.hawaii.edu/faculty/webb/bot311/bot311-00/CellTissOrgan/FernRhizomeFrondColrLab300.jpg"/>
          <p:cNvPicPr>
            <a:picLocks noChangeAspect="1" noChangeArrowheads="1"/>
          </p:cNvPicPr>
          <p:nvPr/>
        </p:nvPicPr>
        <p:blipFill>
          <a:blip r:embed="rId2"/>
          <a:srcRect/>
          <a:stretch>
            <a:fillRect/>
          </a:stretch>
        </p:blipFill>
        <p:spPr bwMode="auto">
          <a:xfrm>
            <a:off x="762000" y="3286125"/>
            <a:ext cx="2819400" cy="3571875"/>
          </a:xfrm>
          <a:prstGeom prst="rect">
            <a:avLst/>
          </a:prstGeom>
          <a:noFill/>
          <a:ln w="9525">
            <a:noFill/>
            <a:miter lim="800000"/>
            <a:headEnd/>
            <a:tailEnd/>
          </a:ln>
        </p:spPr>
      </p:pic>
      <p:sp>
        <p:nvSpPr>
          <p:cNvPr id="10243" name="TextBox 2"/>
          <p:cNvSpPr txBox="1">
            <a:spLocks noChangeArrowheads="1"/>
          </p:cNvSpPr>
          <p:nvPr/>
        </p:nvSpPr>
        <p:spPr bwMode="auto">
          <a:xfrm>
            <a:off x="0" y="2438400"/>
            <a:ext cx="1371600" cy="646113"/>
          </a:xfrm>
          <a:prstGeom prst="rect">
            <a:avLst/>
          </a:prstGeom>
          <a:noFill/>
          <a:ln w="9525">
            <a:noFill/>
            <a:miter lim="800000"/>
            <a:headEnd/>
            <a:tailEnd/>
          </a:ln>
        </p:spPr>
        <p:txBody>
          <a:bodyPr>
            <a:spAutoFit/>
          </a:bodyPr>
          <a:lstStyle/>
          <a:p>
            <a:r>
              <a:rPr lang="en-US" sz="1800">
                <a:latin typeface="Arial" charset="0"/>
                <a:cs typeface="Arial" charset="0"/>
              </a:rPr>
              <a:t>Adult</a:t>
            </a:r>
          </a:p>
          <a:p>
            <a:r>
              <a:rPr lang="en-US" sz="1800">
                <a:latin typeface="Arial" charset="0"/>
                <a:cs typeface="Arial" charset="0"/>
              </a:rPr>
              <a:t>Sporophyte </a:t>
            </a:r>
          </a:p>
        </p:txBody>
      </p:sp>
      <p:sp>
        <p:nvSpPr>
          <p:cNvPr id="4" name="TextBox 3"/>
          <p:cNvSpPr txBox="1">
            <a:spLocks noChangeArrowheads="1"/>
          </p:cNvSpPr>
          <p:nvPr/>
        </p:nvSpPr>
        <p:spPr bwMode="auto">
          <a:xfrm>
            <a:off x="1295400" y="3276600"/>
            <a:ext cx="304800" cy="523875"/>
          </a:xfrm>
          <a:prstGeom prst="rect">
            <a:avLst/>
          </a:prstGeom>
          <a:noFill/>
          <a:ln w="9525">
            <a:noFill/>
            <a:miter lim="800000"/>
            <a:headEnd/>
            <a:tailEnd/>
          </a:ln>
        </p:spPr>
        <p:txBody>
          <a:bodyPr>
            <a:spAutoFit/>
          </a:bodyPr>
          <a:lstStyle/>
          <a:p>
            <a:r>
              <a:rPr lang="en-US" sz="2800" b="1">
                <a:latin typeface="Arial" charset="0"/>
                <a:cs typeface="Arial" charset="0"/>
              </a:rPr>
              <a:t>.</a:t>
            </a:r>
          </a:p>
        </p:txBody>
      </p:sp>
      <p:sp>
        <p:nvSpPr>
          <p:cNvPr id="5" name="TextBox 4"/>
          <p:cNvSpPr txBox="1">
            <a:spLocks noChangeArrowheads="1"/>
          </p:cNvSpPr>
          <p:nvPr/>
        </p:nvSpPr>
        <p:spPr bwMode="auto">
          <a:xfrm>
            <a:off x="1219200" y="3810000"/>
            <a:ext cx="304800" cy="523875"/>
          </a:xfrm>
          <a:prstGeom prst="rect">
            <a:avLst/>
          </a:prstGeom>
          <a:noFill/>
          <a:ln w="9525">
            <a:noFill/>
            <a:miter lim="800000"/>
            <a:headEnd/>
            <a:tailEnd/>
          </a:ln>
        </p:spPr>
        <p:txBody>
          <a:bodyPr>
            <a:spAutoFit/>
          </a:bodyPr>
          <a:lstStyle/>
          <a:p>
            <a:r>
              <a:rPr lang="en-US" sz="2800" b="1">
                <a:latin typeface="Arial" charset="0"/>
                <a:cs typeface="Arial" charset="0"/>
              </a:rPr>
              <a:t>.</a:t>
            </a:r>
          </a:p>
        </p:txBody>
      </p:sp>
      <p:sp>
        <p:nvSpPr>
          <p:cNvPr id="6" name="TextBox 5"/>
          <p:cNvSpPr txBox="1">
            <a:spLocks noChangeArrowheads="1"/>
          </p:cNvSpPr>
          <p:nvPr/>
        </p:nvSpPr>
        <p:spPr bwMode="auto">
          <a:xfrm>
            <a:off x="1143000" y="3505200"/>
            <a:ext cx="304800" cy="523875"/>
          </a:xfrm>
          <a:prstGeom prst="rect">
            <a:avLst/>
          </a:prstGeom>
          <a:noFill/>
          <a:ln w="9525">
            <a:noFill/>
            <a:miter lim="800000"/>
            <a:headEnd/>
            <a:tailEnd/>
          </a:ln>
        </p:spPr>
        <p:txBody>
          <a:bodyPr>
            <a:spAutoFit/>
          </a:bodyPr>
          <a:lstStyle/>
          <a:p>
            <a:r>
              <a:rPr lang="en-US" sz="2800" b="1">
                <a:latin typeface="Arial" charset="0"/>
                <a:cs typeface="Arial" charset="0"/>
              </a:rPr>
              <a:t>.</a:t>
            </a:r>
          </a:p>
        </p:txBody>
      </p:sp>
      <p:sp>
        <p:nvSpPr>
          <p:cNvPr id="7" name="TextBox 6"/>
          <p:cNvSpPr txBox="1">
            <a:spLocks noChangeArrowheads="1"/>
          </p:cNvSpPr>
          <p:nvPr/>
        </p:nvSpPr>
        <p:spPr bwMode="auto">
          <a:xfrm>
            <a:off x="914400" y="3810000"/>
            <a:ext cx="304800" cy="523875"/>
          </a:xfrm>
          <a:prstGeom prst="rect">
            <a:avLst/>
          </a:prstGeom>
          <a:noFill/>
          <a:ln w="9525">
            <a:noFill/>
            <a:miter lim="800000"/>
            <a:headEnd/>
            <a:tailEnd/>
          </a:ln>
        </p:spPr>
        <p:txBody>
          <a:bodyPr>
            <a:spAutoFit/>
          </a:bodyPr>
          <a:lstStyle/>
          <a:p>
            <a:r>
              <a:rPr lang="en-US" sz="2800" b="1">
                <a:latin typeface="Arial" charset="0"/>
                <a:cs typeface="Arial" charset="0"/>
              </a:rPr>
              <a:t>.</a:t>
            </a:r>
          </a:p>
        </p:txBody>
      </p:sp>
      <p:sp>
        <p:nvSpPr>
          <p:cNvPr id="10248" name="TextBox 7"/>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r>
              <a:rPr lang="en-US" sz="1800">
                <a:latin typeface="Arial" charset="0"/>
                <a:cs typeface="Arial" charset="0"/>
              </a:rPr>
              <a:t>1) Sporophyte creates and releases haploid spores</a:t>
            </a:r>
          </a:p>
        </p:txBody>
      </p:sp>
      <p:sp>
        <p:nvSpPr>
          <p:cNvPr id="3" name="Rectangle 2"/>
          <p:cNvSpPr/>
          <p:nvPr/>
        </p:nvSpPr>
        <p:spPr>
          <a:xfrm>
            <a:off x="-457200" y="6096000"/>
            <a:ext cx="9982200" cy="762000"/>
          </a:xfrm>
          <a:prstGeom prst="rect">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ground</a:t>
            </a:r>
          </a:p>
        </p:txBody>
      </p:sp>
      <p:cxnSp>
        <p:nvCxnSpPr>
          <p:cNvPr id="11" name="Straight Connector 10"/>
          <p:cNvCxnSpPr/>
          <p:nvPr/>
        </p:nvCxnSpPr>
        <p:spPr>
          <a:xfrm rot="16200000" flipH="1">
            <a:off x="152400" y="3505200"/>
            <a:ext cx="10668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22222E-6 6.91027E-6 C 0.01094 -0.01387 0.01736 -0.03168 0.02535 -0.04856 C 0.0316 -0.06197 0.03247 -0.05758 0.03958 -0.06937 C 0.04618 -0.08047 0.04063 -0.07816 0.0507 -0.08625 C 0.05625 -0.09088 0.06424 -0.09458 0.07049 -0.09736 C 0.09948 -0.09227 0.11684 -0.09273 0.14792 -0.09551 C 0.15972 -0.09897 0.18785 -0.10637 0.19861 -0.11424 C 0.21545 -0.1265 0.23368 -0.13459 0.2507 -0.14615 C 0.2592 -0.15193 0.26615 -0.16165 0.27465 -0.16697 C 0.2908 -0.17691 0.30955 -0.17807 0.32691 -0.17992 C 0.35695 -0.18686 0.38663 -0.18801 0.41702 -0.1894 C 0.43837 -0.19726 0.46615 -0.21068 0.48038 -0.2345 C 0.48611 -0.24421 0.49219 -0.25369 0.49722 -0.26433 C 0.50712 -0.28538 0.51267 -0.31105 0.52969 -0.32446 C 0.54132 -0.33348 0.54583 -0.33255 0.56198 -0.33764 C 0.60035 -0.3499 0.55434 -0.34527 0.59445 -0.35267 C 0.60573 -0.35476 0.6283 -0.35637 0.6283 -0.35637 C 0.64288 -0.35984 0.65729 -0.36447 0.67188 -0.36771 C 0.68177 -0.37279 0.6908 -0.37696 0.70156 -0.37881 C 0.71424 -0.38112 0.73958 -0.38459 0.73958 -0.38459 C 0.77309 -0.39939 0.80573 -0.41442 0.84097 -0.4202 C 0.85017 -0.42622 0.85903 -0.43385 0.8691 -0.43709 C 0.88472 -0.44218 0.87969 -0.43616 0.88455 -0.44264 " pathEditMode="relative" ptsTypes="ffffffffffffffffffffffA">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22222E-6 7.12303E-7 C 0.00364 -0.00601 0.00607 -0.01295 0.00989 -0.01873 C 0.01146 -0.02105 0.01371 -0.0222 0.01545 -0.02428 C 0.0276 -0.03885 0.03055 -0.04232 0.04791 -0.04695 C 0.07916 -0.04556 0.10972 -0.04278 0.1408 -0.03932 C 0.15677 -0.0407 0.17291 -0.04047 0.18871 -0.04325 C 0.20173 -0.04556 0.23368 -0.06082 0.24635 -0.06753 C 0.25607 -0.07262 0.26302 -0.08117 0.27326 -0.08441 C 0.29479 -0.10153 0.32048 -0.10708 0.34219 -0.12373 C 0.38194 -0.15449 0.4191 -0.18964 0.46458 -0.20444 C 0.4835 -0.21045 0.50312 -0.2086 0.52257 -0.21022 C 0.53125 -0.21161 0.54028 -0.21184 0.5493 -0.21392 C 0.55972 -0.21647 0.57257 -0.22664 0.5816 -0.23265 C 0.59496 -0.24167 0.60885 -0.24931 0.62257 -0.25694 C 0.62569 -0.25879 0.62795 -0.26249 0.6309 -0.26457 C 0.65972 -0.284 0.69323 -0.29047 0.72396 -0.30389 C 0.73472 -0.31337 0.76198 -0.31799 0.77465 -0.32077 C 0.78385 -0.32285 0.79132 -0.3284 0.8 -0.3321 C 0.81528 -0.34574 0.83177 -0.3506 0.8493 -0.35638 C 0.86232 -0.355 0.87361 -0.35245 0.88594 -0.34713 C 0.88785 -0.34783 0.88941 -0.34829 0.89149 -0.34898 C 0.89427 -0.35014 0.9 -0.35268 0.9 -0.35268 " pathEditMode="relative" ptsTypes="fffffffffffffffffffffA">
                                      <p:cBhvr>
                                        <p:cTn id="8" dur="2000" fill="hold"/>
                                        <p:tgtEl>
                                          <p:spTgt spid="5"/>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8.05556E-6 7.12303E-7 C 0.01111 -0.00971 0.01822 -0.02567 0.02812 -0.03747 C 0.03541 -0.04602 0.04305 -0.05412 0.05069 -0.06198 C 0.05711 -0.06846 0.0644 -0.07354 0.07048 -0.08071 C 0.08871 -0.10176 0.10746 -0.12627 0.12256 -0.15194 C 0.12534 -0.16697 0.12222 -0.15356 0.1309 -0.17438 C 0.14027 -0.19704 0.15052 -0.21693 0.16336 -0.23636 C 0.16996 -0.2463 0.1769 -0.25601 0.18315 -0.26642 C 0.19114 -0.27937 0.18611 -0.27683 0.19583 -0.28885 C 0.20937 -0.30574 0.22534 -0.30782 0.24079 -0.31892 C 0.2717 -0.34135 0.30225 -0.36586 0.33385 -0.38645 C 0.35243 -0.42068 0.37274 -0.41767 0.39999 -0.42969 C 0.4151 -0.4364 0.42986 -0.44241 0.44513 -0.44843 C 0.46215 -0.4549 0.46232 -0.46253 0.48593 -0.46531 C 0.51857 -0.46924 0.49618 -0.46693 0.55347 -0.46901 C 0.58263 -0.46554 0.61128 -0.45999 0.6394 -0.44843 C 0.64861 -0.44473 0.65381 -0.43918 0.66336 -0.4371 C 0.67083 -0.43224 0.67812 -0.42553 0.68593 -0.42206 C 0.68958 -0.42044 0.69722 -0.41836 0.69722 -0.41836 C 0.71961 -0.40356 0.74635 -0.40634 0.77048 -0.40518 C 0.81423 -0.40865 0.85781 -0.41258 0.90138 -0.41836 C 0.90624 -0.42484 0.91354 -0.43039 0.91961 -0.43525 C 0.92135 -0.43663 0.92343 -0.43779 0.92534 -0.43895 C 0.92812 -0.44033 0.93385 -0.44288 0.93385 -0.44288 C 0.93524 -0.44473 0.93802 -0.44843 0.93802 -0.44843 " pathEditMode="relative" ptsTypes="ffffffffffffffffffffffffA">
                                      <p:cBhvr>
                                        <p:cTn id="10" dur="2000" fill="hold"/>
                                        <p:tgtEl>
                                          <p:spTgt spid="7"/>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7.5E-6 -5.48566E-6 C 0.00815 -0.01088 0.00086 -5.48566E-6 0.00972 -0.02059 C 0.0177 -0.03909 0.02708 -0.05667 0.03524 -0.07494 C 0.05017 -0.10801 0.07117 -0.13622 0.09149 -0.16305 C 0.09635 -0.16953 0.09843 -0.17878 0.10277 -0.18571 C 0.10798 -0.19381 0.11232 -0.20283 0.11822 -0.21 C 0.12986 -0.22387 0.14305 -0.23798 0.15347 -0.25324 C 0.16753 -0.27383 0.16944 -0.28377 0.18871 -0.29626 C 0.19861 -0.2951 0.2085 -0.2951 0.21822 -0.29256 C 0.23211 -0.28886 0.24392 -0.27082 0.25763 -0.26458 C 0.27378 -0.25741 0.2809 -0.25995 0.30138 -0.2588 C 0.31822 -0.25995 0.33524 -0.26041 0.35208 -0.2625 C 0.3618 -0.26365 0.37065 -0.27244 0.3802 -0.27568 C 0.39097 -0.27938 0.40208 -0.281 0.41267 -0.28516 C 0.44374 -0.29719 0.47204 -0.31615 0.50416 -0.32448 C 0.51649 -0.32309 0.52725 -0.31939 0.5394 -0.31707 C 0.55347 -0.31152 0.56683 -0.30343 0.58159 -0.30019 C 0.61215 -0.30204 0.6427 -0.30227 0.67326 -0.30574 C 0.68003 -0.30644 0.6842 -0.31661 0.6901 -0.32077 C 0.71006 -0.33488 0.69288 -0.31684 0.71267 -0.33396 C 0.72673 -0.34598 0.73558 -0.37003 0.74635 -0.38645 C 0.75711 -0.40287 0.76944 -0.41721 0.77881 -0.43525 C 0.78385 -0.44497 0.78663 -0.45699 0.79288 -0.46532 C 0.80277 -0.4785 0.81406 -0.4896 0.82395 -0.50278 C 0.83159 -0.51296 0.84045 -0.52799 0.8493 -0.53655 C 0.85607 -0.55019 0.87048 -0.54811 0.88159 -0.54973 C 0.93576 -0.55713 0.89774 -0.55042 0.92395 -0.55528 C 0.93003 -0.55852 0.93229 -0.55782 0.93229 -0.56661 " pathEditMode="relative" ptsTypes="fffffffffffffffffffffffffffA">
                                      <p:cBhvr>
                                        <p:cTn id="12"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04800" y="457200"/>
            <a:ext cx="304800" cy="461963"/>
          </a:xfrm>
          <a:prstGeom prst="rect">
            <a:avLst/>
          </a:prstGeom>
          <a:noFill/>
          <a:ln w="9525">
            <a:noFill/>
            <a:miter lim="800000"/>
            <a:headEnd/>
            <a:tailEnd/>
          </a:ln>
        </p:spPr>
        <p:txBody>
          <a:bodyPr>
            <a:spAutoFit/>
          </a:bodyPr>
          <a:lstStyle/>
          <a:p>
            <a:r>
              <a:rPr lang="en-US" b="1">
                <a:latin typeface="Arial" charset="0"/>
                <a:cs typeface="Arial" charset="0"/>
              </a:rPr>
              <a:t>.</a:t>
            </a:r>
          </a:p>
        </p:txBody>
      </p:sp>
      <p:sp>
        <p:nvSpPr>
          <p:cNvPr id="3" name="TextBox 2"/>
          <p:cNvSpPr txBox="1">
            <a:spLocks noChangeArrowheads="1"/>
          </p:cNvSpPr>
          <p:nvPr/>
        </p:nvSpPr>
        <p:spPr bwMode="auto">
          <a:xfrm>
            <a:off x="-304800" y="757238"/>
            <a:ext cx="304800" cy="461962"/>
          </a:xfrm>
          <a:prstGeom prst="rect">
            <a:avLst/>
          </a:prstGeom>
          <a:noFill/>
          <a:ln w="9525">
            <a:noFill/>
            <a:miter lim="800000"/>
            <a:headEnd/>
            <a:tailEnd/>
          </a:ln>
        </p:spPr>
        <p:txBody>
          <a:bodyPr>
            <a:spAutoFit/>
          </a:bodyPr>
          <a:lstStyle/>
          <a:p>
            <a:r>
              <a:rPr lang="en-US" b="1">
                <a:latin typeface="Arial" charset="0"/>
                <a:cs typeface="Arial" charset="0"/>
              </a:rPr>
              <a:t>.</a:t>
            </a:r>
          </a:p>
        </p:txBody>
      </p:sp>
      <p:sp>
        <p:nvSpPr>
          <p:cNvPr id="4" name="TextBox 3"/>
          <p:cNvSpPr txBox="1">
            <a:spLocks noChangeArrowheads="1"/>
          </p:cNvSpPr>
          <p:nvPr/>
        </p:nvSpPr>
        <p:spPr bwMode="auto">
          <a:xfrm>
            <a:off x="-304800" y="1214438"/>
            <a:ext cx="304800" cy="461962"/>
          </a:xfrm>
          <a:prstGeom prst="rect">
            <a:avLst/>
          </a:prstGeom>
          <a:noFill/>
          <a:ln w="9525">
            <a:noFill/>
            <a:miter lim="800000"/>
            <a:headEnd/>
            <a:tailEnd/>
          </a:ln>
        </p:spPr>
        <p:txBody>
          <a:bodyPr>
            <a:spAutoFit/>
          </a:bodyPr>
          <a:lstStyle/>
          <a:p>
            <a:r>
              <a:rPr lang="en-US" b="1">
                <a:latin typeface="Arial" charset="0"/>
                <a:cs typeface="Arial" charset="0"/>
              </a:rPr>
              <a:t>.</a:t>
            </a:r>
          </a:p>
        </p:txBody>
      </p:sp>
      <p:sp>
        <p:nvSpPr>
          <p:cNvPr id="5" name="TextBox 4"/>
          <p:cNvSpPr txBox="1">
            <a:spLocks noChangeArrowheads="1"/>
          </p:cNvSpPr>
          <p:nvPr/>
        </p:nvSpPr>
        <p:spPr bwMode="auto">
          <a:xfrm>
            <a:off x="-304800" y="1747838"/>
            <a:ext cx="304800" cy="461962"/>
          </a:xfrm>
          <a:prstGeom prst="rect">
            <a:avLst/>
          </a:prstGeom>
          <a:noFill/>
          <a:ln w="9525">
            <a:noFill/>
            <a:miter lim="800000"/>
            <a:headEnd/>
            <a:tailEnd/>
          </a:ln>
        </p:spPr>
        <p:txBody>
          <a:bodyPr>
            <a:spAutoFit/>
          </a:bodyPr>
          <a:lstStyle/>
          <a:p>
            <a:r>
              <a:rPr lang="en-US" b="1">
                <a:latin typeface="Arial" charset="0"/>
                <a:cs typeface="Arial" charset="0"/>
              </a:rPr>
              <a:t>.</a:t>
            </a:r>
          </a:p>
        </p:txBody>
      </p:sp>
      <p:sp>
        <p:nvSpPr>
          <p:cNvPr id="6" name="Rectangle 5"/>
          <p:cNvSpPr/>
          <p:nvPr/>
        </p:nvSpPr>
        <p:spPr>
          <a:xfrm>
            <a:off x="-457200" y="5410200"/>
            <a:ext cx="9982200" cy="1447800"/>
          </a:xfrm>
          <a:prstGeom prst="rect">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ground</a:t>
            </a:r>
          </a:p>
        </p:txBody>
      </p:sp>
      <p:sp>
        <p:nvSpPr>
          <p:cNvPr id="11271" name="TextBox 6"/>
          <p:cNvSpPr txBox="1">
            <a:spLocks noChangeArrowheads="1"/>
          </p:cNvSpPr>
          <p:nvPr/>
        </p:nvSpPr>
        <p:spPr bwMode="auto">
          <a:xfrm>
            <a:off x="0" y="0"/>
            <a:ext cx="5257800" cy="366713"/>
          </a:xfrm>
          <a:prstGeom prst="rect">
            <a:avLst/>
          </a:prstGeom>
          <a:noFill/>
          <a:ln w="9525">
            <a:noFill/>
            <a:miter lim="800000"/>
            <a:headEnd/>
            <a:tailEnd/>
          </a:ln>
        </p:spPr>
        <p:txBody>
          <a:bodyPr>
            <a:spAutoFit/>
          </a:bodyPr>
          <a:lstStyle/>
          <a:p>
            <a:r>
              <a:rPr lang="en-US" sz="1800">
                <a:latin typeface="Arial" charset="0"/>
                <a:cs typeface="Arial" charset="0"/>
              </a:rPr>
              <a:t>2) Haploid spores land in the soil</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5E-6 -5.3469E-6 C 0.01146 0.00161 0.02274 0.00393 0.03368 0.00925 C 0.04306 0.01387 0.05208 0.02173 0.06163 0.02428 C 0.06649 0.03052 0.07049 0.03052 0.07604 0.03561 C 0.07847 0.03792 0.08056 0.0407 0.08299 0.04301 C 0.0842 0.0444 0.08576 0.04555 0.08733 0.04671 C 0.09167 0.05573 0.09514 0.06521 0.09844 0.07493 C 0.10017 0.08001 0.10417 0.08996 0.10417 0.08996 C 0.10469 0.09736 0.10382 0.10522 0.10556 0.11239 C 0.11111 0.13459 0.12639 0.15101 0.13629 0.16882 C 0.14427 0.18316 0.14688 0.19495 0.15764 0.20628 C 0.16163 0.21739 0.16684 0.22571 0.1717 0.23635 C 0.17309 0.24398 0.17483 0.25115 0.17587 0.25878 C 0.17691 0.29949 0.17743 0.33996 0.17882 0.38066 C 0.17986 0.41443 0.17795 0.39338 0.18299 0.41073 C 0.18403 0.41443 0.18576 0.42206 0.18576 0.42206 C 0.18524 0.44588 0.18524 0.46947 0.18438 0.49329 C 0.1842 0.50046 0.18021 0.51387 0.18021 0.51387 C 0.175 0.55434 0.18004 0.55874 0.19566 0.59851 C 0.19792 0.60453 0.19965 0.611 0.20139 0.61725 C 0.20243 0.62095 0.20625 0.62557 0.20417 0.62835 C 0.19931 0.63482 0.2 0.61332 0.2 0.61332 " pathEditMode="relative" ptsTypes="fffffffffffffffffffffA">
                                      <p:cBhvr>
                                        <p:cTn id="6" dur="2000" fill="hold"/>
                                        <p:tgtEl>
                                          <p:spTgt spid="5"/>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38889E-6 -1.24884E-6 C 0.0165 0.00209 0.03038 0.00995 0.04653 0.01504 C 0.07778 0.02521 0.07674 0.02406 0.11563 0.03377 C 0.12847 0.03701 0.14202 0.03678 0.15504 0.03932 C 0.16354 0.04094 0.18038 0.04672 0.18038 0.04672 C 0.19167 0.05458 0.20365 0.05643 0.21563 0.06175 C 0.22275 0.06499 0.22952 0.06962 0.23663 0.07309 C 0.24358 0.0821 0.25191 0.08696 0.2592 0.09552 C 0.27709 0.1161 0.29271 0.14015 0.3099 0.1612 C 0.31268 0.1649 0.31684 0.16698 0.31979 0.17068 C 0.33021 0.18363 0.33906 0.19843 0.34931 0.21185 C 0.36233 0.22919 0.36511 0.22572 0.37761 0.23821 C 0.39948 0.26018 0.42014 0.28053 0.44514 0.29626 C 0.45868 0.30481 0.47014 0.31592 0.48438 0.32077 C 0.50382 0.3358 0.48021 0.31615 0.49705 0.33395 C 0.52084 0.35847 0.53351 0.37188 0.55347 0.40333 C 0.5599 0.41305 0.5665 0.42253 0.57309 0.43155 C 0.57587 0.43502 0.57934 0.4371 0.58177 0.4408 C 0.5934 0.45953 0.60087 0.48035 0.61424 0.49677 C 0.62101 0.5155 0.61268 0.49492 0.62118 0.51018 C 0.62847 0.52359 0.63334 0.53955 0.64219 0.55158 C 0.65139 0.58719 0.63768 0.53562 0.6507 0.57401 C 0.65174 0.57702 0.65122 0.58049 0.65226 0.58349 C 0.65417 0.58858 0.65781 0.59182 0.66059 0.59644 C 0.66215 0.60292 0.66354 0.60778 0.66632 0.61309 C 0.66806 0.62234 0.67188 0.63021 0.67622 0.63784 C 0.67795 0.64108 0.68455 0.64432 0.68455 0.64709 " pathEditMode="relative" ptsTypes="ffffffffffffffffffffffffffA">
                                      <p:cBhvr>
                                        <p:cTn id="8" dur="2000" fill="hold"/>
                                        <p:tgtEl>
                                          <p:spTgt spid="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5E-6 -6.17946E-6 C 0.01823 0.00624 0.03629 0.01503 0.05486 0.01873 C 0.10243 0.02844 0.15035 0.02682 0.19844 0.02798 C 0.21701 0.03006 0.23281 0.03445 0.2507 0.04116 C 0.26181 0.05018 0.27431 0.05642 0.28438 0.06752 C 0.29306 0.07701 0.30035 0.0888 0.30833 0.09944 C 0.32413 0.12048 0.34358 0.13621 0.36181 0.15379 C 0.38681 0.17807 0.41424 0.19634 0.43507 0.22687 C 0.44288 0.23843 0.45382 0.24537 0.45764 0.26063 C 0.45642 0.28214 0.45417 0.29532 0.44913 0.31521 C 0.44618 0.34643 0.44514 0.37627 0.45208 0.40702 C 0.45642 0.45328 0.46181 0.49976 0.46754 0.54579 C 0.46667 0.57654 0.4717 0.5969 0.45903 0.6191 C 0.45382 0.63968 0.44306 0.64962 0.43229 0.66396 C 0.43021 0.66674 0.42882 0.67044 0.42674 0.67344 C 0.42361 0.67807 0.41684 0.68663 0.41684 0.68663 C 0.41545 0.69842 0.41823 0.69773 0.41406 0.69773 " pathEditMode="relative" ptsTypes="ffffffffffffffffA">
                                      <p:cBhvr>
                                        <p:cTn id="10" dur="2000" fill="hold"/>
                                        <p:tgtEl>
                                          <p:spTgt spid="3"/>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3.88889E-6 3.38575E-6 C 0.01632 0.00531 0.0316 0.01503 0.04792 0.02081 C 0.06736 0.02798 0.08767 0.03307 0.10712 0.04139 C 0.11892 0.04648 0.13021 0.05203 0.14236 0.05642 C 0.1651 0.06452 0.1684 0.06128 0.18871 0.07146 C 0.19601 0.07516 0.2026 0.08094 0.2099 0.08441 C 0.2158 0.08718 0.2224 0.08765 0.2283 0.09019 C 0.25104 0.10037 0.27309 0.11332 0.29583 0.12395 C 0.32361 0.13714 0.3533 0.1487 0.38038 0.16512 C 0.40538 0.18038 0.43333 0.20143 0.45625 0.22155 C 0.46406 0.22826 0.47292 0.23288 0.47882 0.24213 C 0.49375 0.26526 0.50868 0.28469 0.5283 0.30203 C 0.53802 0.31082 0.54705 0.32169 0.55764 0.3284 C 0.56302 0.33163 0.56858 0.33371 0.57326 0.33788 C 0.58698 0.3499 0.60017 0.36285 0.6125 0.37719 C 0.61632 0.38159 0.61979 0.38644 0.62396 0.39037 C 0.64687 0.41373 0.67205 0.43362 0.69427 0.4579 C 0.69809 0.46184 0.70052 0.46739 0.70434 0.47109 C 0.71667 0.48334 0.73246 0.48959 0.74514 0.50092 C 0.75399 0.50901 0.76198 0.5185 0.77049 0.52728 C 0.77396 0.53075 0.77604 0.5363 0.77899 0.54047 C 0.79792 0.56706 0.81424 0.5925 0.82969 0.62303 C 0.84392 0.65124 0.85156 0.68408 0.86476 0.71299 C 0.87569 0.73681 0.88924 0.75786 0.90434 0.77682 C 0.90486 0.77497 0.90573 0.77127 0.90573 0.77127 " pathEditMode="relative" ptsTypes="ffffffffffffffffffffffffA">
                                      <p:cBhvr>
                                        <p:cTn id="12"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1828800" y="1150296"/>
            <a:ext cx="3714750" cy="4307529"/>
          </a:xfrm>
          <a:prstGeom prst="rect">
            <a:avLst/>
          </a:prstGeom>
          <a:noFill/>
          <a:ln w="9525">
            <a:noFill/>
            <a:miter lim="800000"/>
            <a:headEnd/>
            <a:tailEnd/>
          </a:ln>
        </p:spPr>
      </p:pic>
      <p:sp>
        <p:nvSpPr>
          <p:cNvPr id="3" name="Rectangle 2"/>
          <p:cNvSpPr/>
          <p:nvPr/>
        </p:nvSpPr>
        <p:spPr>
          <a:xfrm>
            <a:off x="-457200" y="5410200"/>
            <a:ext cx="9982200" cy="1447800"/>
          </a:xfrm>
          <a:prstGeom prst="rect">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ground</a:t>
            </a:r>
          </a:p>
        </p:txBody>
      </p:sp>
      <p:sp>
        <p:nvSpPr>
          <p:cNvPr id="12292" name="TextBox 3"/>
          <p:cNvSpPr txBox="1">
            <a:spLocks noChangeArrowheads="1"/>
          </p:cNvSpPr>
          <p:nvPr/>
        </p:nvSpPr>
        <p:spPr bwMode="auto">
          <a:xfrm>
            <a:off x="0" y="0"/>
            <a:ext cx="9144000" cy="369888"/>
          </a:xfrm>
          <a:prstGeom prst="rect">
            <a:avLst/>
          </a:prstGeom>
          <a:noFill/>
          <a:ln w="9525">
            <a:noFill/>
            <a:miter lim="800000"/>
            <a:headEnd/>
            <a:tailEnd/>
          </a:ln>
        </p:spPr>
        <p:txBody>
          <a:bodyPr>
            <a:spAutoFit/>
          </a:bodyPr>
          <a:lstStyle/>
          <a:p>
            <a:r>
              <a:rPr lang="en-US" sz="1800">
                <a:latin typeface="Arial" charset="0"/>
                <a:cs typeface="Arial" charset="0"/>
              </a:rPr>
              <a:t>3) From the haploid spores, gametophyte grows in the soil</a:t>
            </a:r>
          </a:p>
        </p:txBody>
      </p:sp>
      <p:sp>
        <p:nvSpPr>
          <p:cNvPr id="5" name="TextBox 4"/>
          <p:cNvSpPr txBox="1">
            <a:spLocks noChangeArrowheads="1"/>
          </p:cNvSpPr>
          <p:nvPr/>
        </p:nvSpPr>
        <p:spPr bwMode="auto">
          <a:xfrm>
            <a:off x="0" y="877888"/>
            <a:ext cx="9144000" cy="369887"/>
          </a:xfrm>
          <a:prstGeom prst="rect">
            <a:avLst/>
          </a:prstGeom>
          <a:noFill/>
          <a:ln w="9525">
            <a:noFill/>
            <a:miter lim="800000"/>
            <a:headEnd/>
            <a:tailEnd/>
          </a:ln>
        </p:spPr>
        <p:txBody>
          <a:bodyPr>
            <a:spAutoFit/>
          </a:bodyPr>
          <a:lstStyle/>
          <a:p>
            <a:r>
              <a:rPr lang="en-US" sz="1800">
                <a:latin typeface="Arial" charset="0"/>
                <a:cs typeface="Arial" charset="0"/>
              </a:rPr>
              <a:t>Let’s zoom in</a:t>
            </a:r>
          </a:p>
        </p:txBody>
      </p:sp>
      <p:sp>
        <p:nvSpPr>
          <p:cNvPr id="6" name="TextBox 5"/>
          <p:cNvSpPr txBox="1">
            <a:spLocks noChangeArrowheads="1"/>
          </p:cNvSpPr>
          <p:nvPr/>
        </p:nvSpPr>
        <p:spPr bwMode="auto">
          <a:xfrm>
            <a:off x="6096000" y="3200400"/>
            <a:ext cx="2895600" cy="830263"/>
          </a:xfrm>
          <a:prstGeom prst="rect">
            <a:avLst/>
          </a:prstGeom>
          <a:noFill/>
          <a:ln w="9525">
            <a:noFill/>
            <a:miter lim="800000"/>
            <a:headEnd/>
            <a:tailEnd/>
          </a:ln>
        </p:spPr>
        <p:txBody>
          <a:bodyPr>
            <a:spAutoFit/>
          </a:bodyPr>
          <a:lstStyle/>
          <a:p>
            <a:r>
              <a:rPr lang="en-US"/>
              <a:t>Fern gametophytes are called a prothallus</a:t>
            </a:r>
          </a:p>
        </p:txBody>
      </p:sp>
      <p:cxnSp>
        <p:nvCxnSpPr>
          <p:cNvPr id="8" name="Straight Arrow Connector 7"/>
          <p:cNvCxnSpPr/>
          <p:nvPr/>
        </p:nvCxnSpPr>
        <p:spPr>
          <a:xfrm rot="10800000" flipV="1">
            <a:off x="5715000" y="4114800"/>
            <a:ext cx="1447800" cy="609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1000"/>
                                        <p:tgtEl>
                                          <p:spTgt spid="58370"/>
                                        </p:tgtEl>
                                      </p:cBhvr>
                                    </p:animEffect>
                                    <p:anim calcmode="lin" valueType="num">
                                      <p:cBhvr>
                                        <p:cTn id="8" dur="1000" fill="hold"/>
                                        <p:tgtEl>
                                          <p:spTgt spid="58370"/>
                                        </p:tgtEl>
                                        <p:attrNameLst>
                                          <p:attrName>ppt_x</p:attrName>
                                        </p:attrNameLst>
                                      </p:cBhvr>
                                      <p:tavLst>
                                        <p:tav tm="0">
                                          <p:val>
                                            <p:strVal val="#ppt_x"/>
                                          </p:val>
                                        </p:tav>
                                        <p:tav tm="100000">
                                          <p:val>
                                            <p:strVal val="#ppt_x"/>
                                          </p:val>
                                        </p:tav>
                                      </p:tavLst>
                                    </p:anim>
                                    <p:anim calcmode="lin" valueType="num">
                                      <p:cBhvr>
                                        <p:cTn id="9" dur="1000" fill="hold"/>
                                        <p:tgtEl>
                                          <p:spTgt spid="583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par>
                                <p:cTn id="15" presetID="9"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5"/>
                                        </p:tgtEl>
                                        <p:attrNameLst>
                                          <p:attrName>style.visibility</p:attrName>
                                        </p:attrNameLst>
                                      </p:cBhvr>
                                      <p:to>
                                        <p:strVal val="visible"/>
                                      </p:to>
                                    </p:set>
                                    <p:anim calcmode="discrete" valueType="clr">
                                      <p:cBhvr override="childStyle">
                                        <p:cTn id="2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
                                        </p:tgtEl>
                                        <p:attrNameLst>
                                          <p:attrName>fillcolor</p:attrName>
                                        </p:attrNameLst>
                                      </p:cBhvr>
                                      <p:tavLst>
                                        <p:tav tm="0">
                                          <p:val>
                                            <p:clrVal>
                                              <a:schemeClr val="accent2"/>
                                            </p:clrVal>
                                          </p:val>
                                        </p:tav>
                                        <p:tav tm="50000">
                                          <p:val>
                                            <p:clrVal>
                                              <a:schemeClr val="hlink"/>
                                            </p:clrVal>
                                          </p:val>
                                        </p:tav>
                                      </p:tavLst>
                                    </p:anim>
                                    <p:set>
                                      <p:cBhvr>
                                        <p:cTn id="24" dur="80"/>
                                        <p:tgtEl>
                                          <p:spTgt spid="5"/>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3" presetClass="exit" presetSubtype="16" fill="hold" nodeType="clickEffect">
                                  <p:stCondLst>
                                    <p:cond delay="0"/>
                                  </p:stCondLst>
                                  <p:childTnLst>
                                    <p:anim calcmode="lin" valueType="num">
                                      <p:cBhvr>
                                        <p:cTn id="28" dur="500"/>
                                        <p:tgtEl>
                                          <p:spTgt spid="58370"/>
                                        </p:tgtEl>
                                        <p:attrNameLst>
                                          <p:attrName>ppt_w</p:attrName>
                                        </p:attrNameLst>
                                      </p:cBhvr>
                                      <p:tavLst>
                                        <p:tav tm="0">
                                          <p:val>
                                            <p:strVal val="ppt_w"/>
                                          </p:val>
                                        </p:tav>
                                        <p:tav tm="100000">
                                          <p:val>
                                            <p:strVal val="4*ppt_w"/>
                                          </p:val>
                                        </p:tav>
                                      </p:tavLst>
                                    </p:anim>
                                    <p:anim calcmode="lin" valueType="num">
                                      <p:cBhvr>
                                        <p:cTn id="29" dur="500"/>
                                        <p:tgtEl>
                                          <p:spTgt spid="58370"/>
                                        </p:tgtEl>
                                        <p:attrNameLst>
                                          <p:attrName>ppt_h</p:attrName>
                                        </p:attrNameLst>
                                      </p:cBhvr>
                                      <p:tavLst>
                                        <p:tav tm="0">
                                          <p:val>
                                            <p:strVal val="ppt_h"/>
                                          </p:val>
                                        </p:tav>
                                        <p:tav tm="100000">
                                          <p:val>
                                            <p:strVal val="4*ppt_h"/>
                                          </p:val>
                                        </p:tav>
                                      </p:tavLst>
                                    </p:anim>
                                    <p:set>
                                      <p:cBhvr>
                                        <p:cTn id="30" dur="1" fill="hold">
                                          <p:stCondLst>
                                            <p:cond delay="499"/>
                                          </p:stCondLst>
                                        </p:cTn>
                                        <p:tgtEl>
                                          <p:spTgt spid="58370"/>
                                        </p:tgtEl>
                                        <p:attrNameLst>
                                          <p:attrName>style.visibility</p:attrName>
                                        </p:attrNameLst>
                                      </p:cBhvr>
                                      <p:to>
                                        <p:strVal val="hidden"/>
                                      </p:to>
                                    </p:set>
                                  </p:childTnLst>
                                </p:cTn>
                              </p:par>
                              <p:par>
                                <p:cTn id="31" presetID="23" presetClass="exit" presetSubtype="16" fill="hold" grpId="0" nodeType="withEffect">
                                  <p:stCondLst>
                                    <p:cond delay="0"/>
                                  </p:stCondLst>
                                  <p:childTnLst>
                                    <p:anim calcmode="lin" valueType="num">
                                      <p:cBhvr>
                                        <p:cTn id="32" dur="500"/>
                                        <p:tgtEl>
                                          <p:spTgt spid="3"/>
                                        </p:tgtEl>
                                        <p:attrNameLst>
                                          <p:attrName>ppt_w</p:attrName>
                                        </p:attrNameLst>
                                      </p:cBhvr>
                                      <p:tavLst>
                                        <p:tav tm="0">
                                          <p:val>
                                            <p:strVal val="ppt_w"/>
                                          </p:val>
                                        </p:tav>
                                        <p:tav tm="100000">
                                          <p:val>
                                            <p:strVal val="4*ppt_w"/>
                                          </p:val>
                                        </p:tav>
                                      </p:tavLst>
                                    </p:anim>
                                    <p:anim calcmode="lin" valueType="num">
                                      <p:cBhvr>
                                        <p:cTn id="33" dur="500"/>
                                        <p:tgtEl>
                                          <p:spTgt spid="3"/>
                                        </p:tgtEl>
                                        <p:attrNameLst>
                                          <p:attrName>ppt_h</p:attrName>
                                        </p:attrNameLst>
                                      </p:cBhvr>
                                      <p:tavLst>
                                        <p:tav tm="0">
                                          <p:val>
                                            <p:strVal val="ppt_h"/>
                                          </p:val>
                                        </p:tav>
                                        <p:tav tm="100000">
                                          <p:val>
                                            <p:strVal val="4*ppt_h"/>
                                          </p:val>
                                        </p:tav>
                                      </p:tavLst>
                                    </p:anim>
                                    <p:set>
                                      <p:cBhvr>
                                        <p:cTn id="3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4" name="Rectangle 24"/>
          <p:cNvSpPr>
            <a:spLocks noChangeArrowheads="1"/>
          </p:cNvSpPr>
          <p:nvPr/>
        </p:nvSpPr>
        <p:spPr bwMode="auto">
          <a:xfrm>
            <a:off x="-762000" y="1905000"/>
            <a:ext cx="10591800" cy="4953000"/>
          </a:xfrm>
          <a:prstGeom prst="rect">
            <a:avLst/>
          </a:prstGeom>
          <a:solidFill>
            <a:srgbClr val="00FFFF">
              <a:alpha val="25098"/>
            </a:srgbClr>
          </a:solidFill>
          <a:ln w="9525">
            <a:noFill/>
            <a:miter lim="800000"/>
            <a:headEnd/>
            <a:tailEnd/>
          </a:ln>
        </p:spPr>
        <p:txBody>
          <a:bodyPr wrap="none" anchor="ctr"/>
          <a:lstStyle/>
          <a:p>
            <a:endParaRPr lang="en-US" sz="1800">
              <a:latin typeface="Arial" charset="0"/>
              <a:cs typeface="Arial" charset="0"/>
            </a:endParaRPr>
          </a:p>
        </p:txBody>
      </p:sp>
      <p:pic>
        <p:nvPicPr>
          <p:cNvPr id="13315" name="Picture 25"/>
          <p:cNvPicPr>
            <a:picLocks noChangeAspect="1" noChangeArrowheads="1"/>
          </p:cNvPicPr>
          <p:nvPr/>
        </p:nvPicPr>
        <p:blipFill>
          <a:blip r:embed="rId2"/>
          <a:srcRect/>
          <a:stretch>
            <a:fillRect/>
          </a:stretch>
        </p:blipFill>
        <p:spPr bwMode="auto">
          <a:xfrm>
            <a:off x="2057400" y="2393950"/>
            <a:ext cx="5562600" cy="4464050"/>
          </a:xfrm>
          <a:prstGeom prst="rect">
            <a:avLst/>
          </a:prstGeom>
          <a:noFill/>
          <a:ln w="9525">
            <a:noFill/>
            <a:miter lim="800000"/>
            <a:headEnd/>
            <a:tailEnd/>
          </a:ln>
        </p:spPr>
      </p:pic>
      <p:sp>
        <p:nvSpPr>
          <p:cNvPr id="3" name="Oval 2"/>
          <p:cNvSpPr/>
          <p:nvPr/>
        </p:nvSpPr>
        <p:spPr>
          <a:xfrm>
            <a:off x="3810000" y="4953000"/>
            <a:ext cx="152400" cy="152400"/>
          </a:xfrm>
          <a:prstGeom prst="ellipse">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3"/>
          <p:cNvSpPr/>
          <p:nvPr/>
        </p:nvSpPr>
        <p:spPr>
          <a:xfrm>
            <a:off x="3200400" y="5029200"/>
            <a:ext cx="152400" cy="152400"/>
          </a:xfrm>
          <a:prstGeom prst="ellipse">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Oval 4"/>
          <p:cNvSpPr/>
          <p:nvPr/>
        </p:nvSpPr>
        <p:spPr>
          <a:xfrm>
            <a:off x="3733800" y="5181600"/>
            <a:ext cx="152400" cy="152400"/>
          </a:xfrm>
          <a:prstGeom prst="ellipse">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319" name="TextBox 5"/>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r>
              <a:rPr lang="en-US" sz="1800">
                <a:latin typeface="Arial" charset="0"/>
                <a:cs typeface="Arial" charset="0"/>
              </a:rPr>
              <a:t>4) Sperm swim through water from the male parts (antheridium) to the female parts (archegonia)…zygote created</a:t>
            </a:r>
          </a:p>
        </p:txBody>
      </p:sp>
      <p:sp>
        <p:nvSpPr>
          <p:cNvPr id="20488" name="TextBox 6"/>
          <p:cNvSpPr txBox="1">
            <a:spLocks noChangeArrowheads="1"/>
          </p:cNvSpPr>
          <p:nvPr/>
        </p:nvSpPr>
        <p:spPr bwMode="auto">
          <a:xfrm>
            <a:off x="0" y="925513"/>
            <a:ext cx="9144000" cy="369887"/>
          </a:xfrm>
          <a:prstGeom prst="rect">
            <a:avLst/>
          </a:prstGeom>
          <a:noFill/>
          <a:ln w="9525">
            <a:noFill/>
            <a:miter lim="800000"/>
            <a:headEnd/>
            <a:tailEnd/>
          </a:ln>
        </p:spPr>
        <p:txBody>
          <a:bodyPr>
            <a:spAutoFit/>
          </a:bodyPr>
          <a:lstStyle/>
          <a:p>
            <a:r>
              <a:rPr lang="en-US" sz="1800">
                <a:latin typeface="Arial" charset="0"/>
                <a:cs typeface="Arial" charset="0"/>
              </a:rPr>
              <a:t>Let’s zoom back out</a:t>
            </a:r>
          </a:p>
        </p:txBody>
      </p:sp>
      <p:sp>
        <p:nvSpPr>
          <p:cNvPr id="31" name="Teardrop 30"/>
          <p:cNvSpPr/>
          <p:nvPr/>
        </p:nvSpPr>
        <p:spPr>
          <a:xfrm rot="18829212">
            <a:off x="149225" y="-460375"/>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7" name="Teardrop 46"/>
          <p:cNvSpPr/>
          <p:nvPr/>
        </p:nvSpPr>
        <p:spPr>
          <a:xfrm rot="18829212">
            <a:off x="754063" y="-454025"/>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8" name="Teardrop 47"/>
          <p:cNvSpPr/>
          <p:nvPr/>
        </p:nvSpPr>
        <p:spPr>
          <a:xfrm rot="18829212">
            <a:off x="1368425" y="-454025"/>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9" name="Teardrop 48"/>
          <p:cNvSpPr/>
          <p:nvPr/>
        </p:nvSpPr>
        <p:spPr>
          <a:xfrm rot="18829212">
            <a:off x="1973263" y="-449263"/>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0" name="Teardrop 49"/>
          <p:cNvSpPr/>
          <p:nvPr/>
        </p:nvSpPr>
        <p:spPr>
          <a:xfrm rot="18829212">
            <a:off x="2587625" y="-469900"/>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1" name="Teardrop 50"/>
          <p:cNvSpPr/>
          <p:nvPr/>
        </p:nvSpPr>
        <p:spPr>
          <a:xfrm rot="18829212">
            <a:off x="3192463"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2" name="Teardrop 51"/>
          <p:cNvSpPr/>
          <p:nvPr/>
        </p:nvSpPr>
        <p:spPr>
          <a:xfrm rot="18829212">
            <a:off x="3806825"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3" name="Teardrop 52"/>
          <p:cNvSpPr/>
          <p:nvPr/>
        </p:nvSpPr>
        <p:spPr>
          <a:xfrm rot="18829212">
            <a:off x="4411663" y="-460375"/>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4" name="Teardrop 53"/>
          <p:cNvSpPr/>
          <p:nvPr/>
        </p:nvSpPr>
        <p:spPr>
          <a:xfrm rot="18829212">
            <a:off x="5026025" y="-469900"/>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5" name="Teardrop 54"/>
          <p:cNvSpPr/>
          <p:nvPr/>
        </p:nvSpPr>
        <p:spPr>
          <a:xfrm rot="18829212">
            <a:off x="5630863"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6" name="Teardrop 55"/>
          <p:cNvSpPr/>
          <p:nvPr/>
        </p:nvSpPr>
        <p:spPr>
          <a:xfrm rot="18829212">
            <a:off x="6245225"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7" name="Teardrop 56"/>
          <p:cNvSpPr/>
          <p:nvPr/>
        </p:nvSpPr>
        <p:spPr>
          <a:xfrm rot="18829212">
            <a:off x="6850063" y="-460375"/>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8" name="Teardrop 57"/>
          <p:cNvSpPr/>
          <p:nvPr/>
        </p:nvSpPr>
        <p:spPr>
          <a:xfrm rot="18829212">
            <a:off x="7388225" y="-469900"/>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9" name="Teardrop 58"/>
          <p:cNvSpPr/>
          <p:nvPr/>
        </p:nvSpPr>
        <p:spPr>
          <a:xfrm rot="18829212">
            <a:off x="7993063"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0" name="Teardrop 59"/>
          <p:cNvSpPr/>
          <p:nvPr/>
        </p:nvSpPr>
        <p:spPr>
          <a:xfrm rot="18829212">
            <a:off x="8607425"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6" name="Oval 25"/>
          <p:cNvSpPr/>
          <p:nvPr/>
        </p:nvSpPr>
        <p:spPr>
          <a:xfrm>
            <a:off x="3733800" y="35052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egg</a:t>
            </a:r>
          </a:p>
        </p:txBody>
      </p:sp>
      <p:sp>
        <p:nvSpPr>
          <p:cNvPr id="28" name="Oval 27"/>
          <p:cNvSpPr/>
          <p:nvPr/>
        </p:nvSpPr>
        <p:spPr>
          <a:xfrm>
            <a:off x="2895600" y="35052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egg</a:t>
            </a:r>
          </a:p>
        </p:txBody>
      </p:sp>
      <p:sp>
        <p:nvSpPr>
          <p:cNvPr id="29" name="Oval 28"/>
          <p:cNvSpPr/>
          <p:nvPr/>
        </p:nvSpPr>
        <p:spPr>
          <a:xfrm>
            <a:off x="3352800" y="40386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egg</a:t>
            </a:r>
          </a:p>
        </p:txBody>
      </p:sp>
      <p:sp>
        <p:nvSpPr>
          <p:cNvPr id="30" name="Oval 29"/>
          <p:cNvSpPr/>
          <p:nvPr/>
        </p:nvSpPr>
        <p:spPr>
          <a:xfrm>
            <a:off x="2895600" y="35052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zygote</a:t>
            </a:r>
          </a:p>
        </p:txBody>
      </p:sp>
      <p:sp>
        <p:nvSpPr>
          <p:cNvPr id="32" name="Oval 31"/>
          <p:cNvSpPr/>
          <p:nvPr/>
        </p:nvSpPr>
        <p:spPr>
          <a:xfrm>
            <a:off x="3733800" y="35052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zygote</a:t>
            </a:r>
          </a:p>
        </p:txBody>
      </p:sp>
      <p:sp>
        <p:nvSpPr>
          <p:cNvPr id="27" name="Oval 26"/>
          <p:cNvSpPr/>
          <p:nvPr/>
        </p:nvSpPr>
        <p:spPr>
          <a:xfrm>
            <a:off x="3352800" y="40386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zygote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4.55134E-6 L -0.00451 0.90518 " pathEditMode="relative" rAng="0" ptsTypes="AA">
                                      <p:cBhvr>
                                        <p:cTn id="6" dur="2000" fill="hold"/>
                                        <p:tgtEl>
                                          <p:spTgt spid="31"/>
                                        </p:tgtEl>
                                        <p:attrNameLst>
                                          <p:attrName>ppt_x</p:attrName>
                                          <p:attrName>ppt_y</p:attrName>
                                        </p:attrNameLst>
                                      </p:cBhvr>
                                      <p:rCtr x="-2" y="453"/>
                                    </p:animMotion>
                                  </p:childTnLst>
                                </p:cTn>
                              </p:par>
                              <p:par>
                                <p:cTn id="7" presetID="42" presetClass="path" presetSubtype="0" accel="50000" decel="50000" fill="hold" nodeType="withEffect">
                                  <p:stCondLst>
                                    <p:cond delay="0"/>
                                  </p:stCondLst>
                                  <p:childTnLst>
                                    <p:animMotion origin="layout" path="M -3.88889E-6 -4.55134E-6 L -0.00451 0.90518 " pathEditMode="relative" rAng="0" ptsTypes="AA">
                                      <p:cBhvr>
                                        <p:cTn id="8" dur="2000" fill="hold"/>
                                        <p:tgtEl>
                                          <p:spTgt spid="47"/>
                                        </p:tgtEl>
                                        <p:attrNameLst>
                                          <p:attrName>ppt_x</p:attrName>
                                          <p:attrName>ppt_y</p:attrName>
                                        </p:attrNameLst>
                                      </p:cBhvr>
                                      <p:rCtr x="-2" y="453"/>
                                    </p:animMotion>
                                  </p:childTnLst>
                                </p:cTn>
                              </p:par>
                              <p:par>
                                <p:cTn id="9" presetID="42" presetClass="path" presetSubtype="0" accel="50000" decel="50000" fill="hold" nodeType="withEffect">
                                  <p:stCondLst>
                                    <p:cond delay="0"/>
                                  </p:stCondLst>
                                  <p:childTnLst>
                                    <p:animMotion origin="layout" path="M -3.88889E-6 -4.55134E-6 L -0.00451 0.90518 " pathEditMode="relative" rAng="0" ptsTypes="AA">
                                      <p:cBhvr>
                                        <p:cTn id="10" dur="2000" fill="hold"/>
                                        <p:tgtEl>
                                          <p:spTgt spid="48"/>
                                        </p:tgtEl>
                                        <p:attrNameLst>
                                          <p:attrName>ppt_x</p:attrName>
                                          <p:attrName>ppt_y</p:attrName>
                                        </p:attrNameLst>
                                      </p:cBhvr>
                                      <p:rCtr x="-2" y="453"/>
                                    </p:animMotion>
                                  </p:childTnLst>
                                </p:cTn>
                              </p:par>
                              <p:par>
                                <p:cTn id="11" presetID="42" presetClass="path" presetSubtype="0" accel="50000" decel="50000" fill="hold" nodeType="withEffect">
                                  <p:stCondLst>
                                    <p:cond delay="0"/>
                                  </p:stCondLst>
                                  <p:childTnLst>
                                    <p:animMotion origin="layout" path="M -3.88889E-6 -4.55134E-6 L -0.00451 0.90518 " pathEditMode="relative" rAng="0" ptsTypes="AA">
                                      <p:cBhvr>
                                        <p:cTn id="12" dur="2000" fill="hold"/>
                                        <p:tgtEl>
                                          <p:spTgt spid="49"/>
                                        </p:tgtEl>
                                        <p:attrNameLst>
                                          <p:attrName>ppt_x</p:attrName>
                                          <p:attrName>ppt_y</p:attrName>
                                        </p:attrNameLst>
                                      </p:cBhvr>
                                      <p:rCtr x="-2" y="453"/>
                                    </p:animMotion>
                                  </p:childTnLst>
                                </p:cTn>
                              </p:par>
                              <p:par>
                                <p:cTn id="13" presetID="42" presetClass="path" presetSubtype="0" accel="50000" decel="50000" fill="hold" nodeType="withEffect">
                                  <p:stCondLst>
                                    <p:cond delay="0"/>
                                  </p:stCondLst>
                                  <p:childTnLst>
                                    <p:animMotion origin="layout" path="M -3.88889E-6 -4.55134E-6 L -0.00451 0.90518 " pathEditMode="relative" rAng="0" ptsTypes="AA">
                                      <p:cBhvr>
                                        <p:cTn id="14" dur="2000" fill="hold"/>
                                        <p:tgtEl>
                                          <p:spTgt spid="50"/>
                                        </p:tgtEl>
                                        <p:attrNameLst>
                                          <p:attrName>ppt_x</p:attrName>
                                          <p:attrName>ppt_y</p:attrName>
                                        </p:attrNameLst>
                                      </p:cBhvr>
                                      <p:rCtr x="-2" y="453"/>
                                    </p:animMotion>
                                  </p:childTnLst>
                                </p:cTn>
                              </p:par>
                              <p:par>
                                <p:cTn id="15" presetID="42" presetClass="path" presetSubtype="0" accel="50000" decel="50000" fill="hold" nodeType="withEffect">
                                  <p:stCondLst>
                                    <p:cond delay="0"/>
                                  </p:stCondLst>
                                  <p:childTnLst>
                                    <p:animMotion origin="layout" path="M -3.88889E-6 -4.55134E-6 L -0.00451 0.90518 " pathEditMode="relative" rAng="0" ptsTypes="AA">
                                      <p:cBhvr>
                                        <p:cTn id="16" dur="2000" fill="hold"/>
                                        <p:tgtEl>
                                          <p:spTgt spid="51"/>
                                        </p:tgtEl>
                                        <p:attrNameLst>
                                          <p:attrName>ppt_x</p:attrName>
                                          <p:attrName>ppt_y</p:attrName>
                                        </p:attrNameLst>
                                      </p:cBhvr>
                                      <p:rCtr x="-2" y="453"/>
                                    </p:animMotion>
                                  </p:childTnLst>
                                </p:cTn>
                              </p:par>
                              <p:par>
                                <p:cTn id="17" presetID="42" presetClass="path" presetSubtype="0" accel="50000" decel="50000" fill="hold" nodeType="withEffect">
                                  <p:stCondLst>
                                    <p:cond delay="0"/>
                                  </p:stCondLst>
                                  <p:childTnLst>
                                    <p:animMotion origin="layout" path="M -3.88889E-6 -4.55134E-6 L -0.00451 0.90518 " pathEditMode="relative" rAng="0" ptsTypes="AA">
                                      <p:cBhvr>
                                        <p:cTn id="18" dur="2000" fill="hold"/>
                                        <p:tgtEl>
                                          <p:spTgt spid="52"/>
                                        </p:tgtEl>
                                        <p:attrNameLst>
                                          <p:attrName>ppt_x</p:attrName>
                                          <p:attrName>ppt_y</p:attrName>
                                        </p:attrNameLst>
                                      </p:cBhvr>
                                      <p:rCtr x="-2" y="453"/>
                                    </p:animMotion>
                                  </p:childTnLst>
                                </p:cTn>
                              </p:par>
                              <p:par>
                                <p:cTn id="19" presetID="42" presetClass="path" presetSubtype="0" accel="50000" decel="50000" fill="hold" nodeType="withEffect">
                                  <p:stCondLst>
                                    <p:cond delay="0"/>
                                  </p:stCondLst>
                                  <p:childTnLst>
                                    <p:animMotion origin="layout" path="M -3.88889E-6 -4.55134E-6 L -0.00451 0.90518 " pathEditMode="relative" rAng="0" ptsTypes="AA">
                                      <p:cBhvr>
                                        <p:cTn id="20" dur="2000" fill="hold"/>
                                        <p:tgtEl>
                                          <p:spTgt spid="53"/>
                                        </p:tgtEl>
                                        <p:attrNameLst>
                                          <p:attrName>ppt_x</p:attrName>
                                          <p:attrName>ppt_y</p:attrName>
                                        </p:attrNameLst>
                                      </p:cBhvr>
                                      <p:rCtr x="-2" y="453"/>
                                    </p:animMotion>
                                  </p:childTnLst>
                                </p:cTn>
                              </p:par>
                              <p:par>
                                <p:cTn id="21" presetID="42" presetClass="path" presetSubtype="0" accel="50000" decel="50000" fill="hold" nodeType="withEffect">
                                  <p:stCondLst>
                                    <p:cond delay="0"/>
                                  </p:stCondLst>
                                  <p:childTnLst>
                                    <p:animMotion origin="layout" path="M -3.88889E-6 -4.55134E-6 L -0.00451 0.90518 " pathEditMode="relative" rAng="0" ptsTypes="AA">
                                      <p:cBhvr>
                                        <p:cTn id="22" dur="2000" fill="hold"/>
                                        <p:tgtEl>
                                          <p:spTgt spid="54"/>
                                        </p:tgtEl>
                                        <p:attrNameLst>
                                          <p:attrName>ppt_x</p:attrName>
                                          <p:attrName>ppt_y</p:attrName>
                                        </p:attrNameLst>
                                      </p:cBhvr>
                                      <p:rCtr x="-2" y="453"/>
                                    </p:animMotion>
                                  </p:childTnLst>
                                </p:cTn>
                              </p:par>
                              <p:par>
                                <p:cTn id="23" presetID="42" presetClass="path" presetSubtype="0" accel="50000" decel="50000" fill="hold" nodeType="withEffect">
                                  <p:stCondLst>
                                    <p:cond delay="0"/>
                                  </p:stCondLst>
                                  <p:childTnLst>
                                    <p:animMotion origin="layout" path="M -3.88889E-6 -4.55134E-6 L -0.00451 0.90518 " pathEditMode="relative" rAng="0" ptsTypes="AA">
                                      <p:cBhvr>
                                        <p:cTn id="24" dur="2000" fill="hold"/>
                                        <p:tgtEl>
                                          <p:spTgt spid="55"/>
                                        </p:tgtEl>
                                        <p:attrNameLst>
                                          <p:attrName>ppt_x</p:attrName>
                                          <p:attrName>ppt_y</p:attrName>
                                        </p:attrNameLst>
                                      </p:cBhvr>
                                      <p:rCtr x="-2" y="453"/>
                                    </p:animMotion>
                                  </p:childTnLst>
                                </p:cTn>
                              </p:par>
                              <p:par>
                                <p:cTn id="25" presetID="42" presetClass="path" presetSubtype="0" accel="50000" decel="50000" fill="hold" nodeType="withEffect">
                                  <p:stCondLst>
                                    <p:cond delay="0"/>
                                  </p:stCondLst>
                                  <p:childTnLst>
                                    <p:animMotion origin="layout" path="M -3.88889E-6 -4.55134E-6 L -0.00451 0.90518 " pathEditMode="relative" rAng="0" ptsTypes="AA">
                                      <p:cBhvr>
                                        <p:cTn id="26" dur="2000" fill="hold"/>
                                        <p:tgtEl>
                                          <p:spTgt spid="56"/>
                                        </p:tgtEl>
                                        <p:attrNameLst>
                                          <p:attrName>ppt_x</p:attrName>
                                          <p:attrName>ppt_y</p:attrName>
                                        </p:attrNameLst>
                                      </p:cBhvr>
                                      <p:rCtr x="-2" y="453"/>
                                    </p:animMotion>
                                  </p:childTnLst>
                                </p:cTn>
                              </p:par>
                              <p:par>
                                <p:cTn id="27" presetID="42" presetClass="path" presetSubtype="0" accel="50000" decel="50000" fill="hold" nodeType="withEffect">
                                  <p:stCondLst>
                                    <p:cond delay="0"/>
                                  </p:stCondLst>
                                  <p:childTnLst>
                                    <p:animMotion origin="layout" path="M -3.88889E-6 -4.55134E-6 L -0.00451 0.90518 " pathEditMode="relative" rAng="0" ptsTypes="AA">
                                      <p:cBhvr>
                                        <p:cTn id="28" dur="2000" fill="hold"/>
                                        <p:tgtEl>
                                          <p:spTgt spid="57"/>
                                        </p:tgtEl>
                                        <p:attrNameLst>
                                          <p:attrName>ppt_x</p:attrName>
                                          <p:attrName>ppt_y</p:attrName>
                                        </p:attrNameLst>
                                      </p:cBhvr>
                                      <p:rCtr x="-2" y="453"/>
                                    </p:animMotion>
                                  </p:childTnLst>
                                </p:cTn>
                              </p:par>
                              <p:par>
                                <p:cTn id="29" presetID="42" presetClass="path" presetSubtype="0" accel="50000" decel="50000" fill="hold" nodeType="withEffect">
                                  <p:stCondLst>
                                    <p:cond delay="0"/>
                                  </p:stCondLst>
                                  <p:childTnLst>
                                    <p:animMotion origin="layout" path="M -3.88889E-6 -4.55134E-6 L -0.00451 0.90518 " pathEditMode="relative" rAng="0" ptsTypes="AA">
                                      <p:cBhvr>
                                        <p:cTn id="30" dur="2000" fill="hold"/>
                                        <p:tgtEl>
                                          <p:spTgt spid="58"/>
                                        </p:tgtEl>
                                        <p:attrNameLst>
                                          <p:attrName>ppt_x</p:attrName>
                                          <p:attrName>ppt_y</p:attrName>
                                        </p:attrNameLst>
                                      </p:cBhvr>
                                      <p:rCtr x="-2" y="453"/>
                                    </p:animMotion>
                                  </p:childTnLst>
                                </p:cTn>
                              </p:par>
                              <p:par>
                                <p:cTn id="31" presetID="42" presetClass="path" presetSubtype="0" accel="50000" decel="50000" fill="hold" nodeType="withEffect">
                                  <p:stCondLst>
                                    <p:cond delay="0"/>
                                  </p:stCondLst>
                                  <p:childTnLst>
                                    <p:animMotion origin="layout" path="M -3.88889E-6 -4.55134E-6 L -0.00451 0.90518 " pathEditMode="relative" rAng="0" ptsTypes="AA">
                                      <p:cBhvr>
                                        <p:cTn id="32" dur="2000" fill="hold"/>
                                        <p:tgtEl>
                                          <p:spTgt spid="59"/>
                                        </p:tgtEl>
                                        <p:attrNameLst>
                                          <p:attrName>ppt_x</p:attrName>
                                          <p:attrName>ppt_y</p:attrName>
                                        </p:attrNameLst>
                                      </p:cBhvr>
                                      <p:rCtr x="-2" y="453"/>
                                    </p:animMotion>
                                  </p:childTnLst>
                                </p:cTn>
                              </p:par>
                              <p:par>
                                <p:cTn id="33" presetID="42" presetClass="path" presetSubtype="0" accel="50000" decel="50000" fill="hold" nodeType="withEffect">
                                  <p:stCondLst>
                                    <p:cond delay="0"/>
                                  </p:stCondLst>
                                  <p:childTnLst>
                                    <p:animMotion origin="layout" path="M -3.88889E-6 -4.55134E-6 L -0.00451 0.90518 " pathEditMode="relative" rAng="0" ptsTypes="AA">
                                      <p:cBhvr>
                                        <p:cTn id="34" dur="2000" fill="hold"/>
                                        <p:tgtEl>
                                          <p:spTgt spid="60"/>
                                        </p:tgtEl>
                                        <p:attrNameLst>
                                          <p:attrName>ppt_x</p:attrName>
                                          <p:attrName>ppt_y</p:attrName>
                                        </p:attrNameLst>
                                      </p:cBhvr>
                                      <p:rCtr x="-2" y="453"/>
                                    </p:animMotion>
                                  </p:childTnLst>
                                </p:cTn>
                              </p:par>
                            </p:childTnLst>
                          </p:cTn>
                        </p:par>
                        <p:par>
                          <p:cTn id="35" fill="hold">
                            <p:stCondLst>
                              <p:cond delay="2000"/>
                            </p:stCondLst>
                            <p:childTnLst>
                              <p:par>
                                <p:cTn id="36" presetID="9" presetClass="exit" presetSubtype="0" fill="hold" nodeType="afterEffect">
                                  <p:stCondLst>
                                    <p:cond delay="0"/>
                                  </p:stCondLst>
                                  <p:childTnLst>
                                    <p:animEffect transition="out" filter="dissolve">
                                      <p:cBhvr>
                                        <p:cTn id="37" dur="500"/>
                                        <p:tgtEl>
                                          <p:spTgt spid="48"/>
                                        </p:tgtEl>
                                      </p:cBhvr>
                                    </p:animEffect>
                                    <p:set>
                                      <p:cBhvr>
                                        <p:cTn id="38" dur="1" fill="hold">
                                          <p:stCondLst>
                                            <p:cond delay="499"/>
                                          </p:stCondLst>
                                        </p:cTn>
                                        <p:tgtEl>
                                          <p:spTgt spid="48"/>
                                        </p:tgtEl>
                                        <p:attrNameLst>
                                          <p:attrName>style.visibility</p:attrName>
                                        </p:attrNameLst>
                                      </p:cBhvr>
                                      <p:to>
                                        <p:strVal val="hidden"/>
                                      </p:to>
                                    </p:set>
                                  </p:childTnLst>
                                </p:cTn>
                              </p:par>
                              <p:par>
                                <p:cTn id="39" presetID="9" presetClass="exit" presetSubtype="0" fill="hold" nodeType="withEffect">
                                  <p:stCondLst>
                                    <p:cond delay="0"/>
                                  </p:stCondLst>
                                  <p:childTnLst>
                                    <p:animEffect transition="out" filter="dissolve">
                                      <p:cBhvr>
                                        <p:cTn id="40" dur="500"/>
                                        <p:tgtEl>
                                          <p:spTgt spid="47"/>
                                        </p:tgtEl>
                                      </p:cBhvr>
                                    </p:animEffect>
                                    <p:set>
                                      <p:cBhvr>
                                        <p:cTn id="41" dur="1" fill="hold">
                                          <p:stCondLst>
                                            <p:cond delay="499"/>
                                          </p:stCondLst>
                                        </p:cTn>
                                        <p:tgtEl>
                                          <p:spTgt spid="47"/>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500"/>
                                        <p:tgtEl>
                                          <p:spTgt spid="49"/>
                                        </p:tgtEl>
                                      </p:cBhvr>
                                    </p:animEffect>
                                    <p:set>
                                      <p:cBhvr>
                                        <p:cTn id="44" dur="1" fill="hold">
                                          <p:stCondLst>
                                            <p:cond delay="499"/>
                                          </p:stCondLst>
                                        </p:cTn>
                                        <p:tgtEl>
                                          <p:spTgt spid="49"/>
                                        </p:tgtEl>
                                        <p:attrNameLst>
                                          <p:attrName>style.visibility</p:attrName>
                                        </p:attrNameLst>
                                      </p:cBhvr>
                                      <p:to>
                                        <p:strVal val="hidden"/>
                                      </p:to>
                                    </p:set>
                                  </p:childTnLst>
                                </p:cTn>
                              </p:par>
                              <p:par>
                                <p:cTn id="45" presetID="9" presetClass="exit" presetSubtype="0" fill="hold" nodeType="withEffect">
                                  <p:stCondLst>
                                    <p:cond delay="0"/>
                                  </p:stCondLst>
                                  <p:childTnLst>
                                    <p:animEffect transition="out" filter="dissolve">
                                      <p:cBhvr>
                                        <p:cTn id="46" dur="500"/>
                                        <p:tgtEl>
                                          <p:spTgt spid="54"/>
                                        </p:tgtEl>
                                      </p:cBhvr>
                                    </p:animEffect>
                                    <p:set>
                                      <p:cBhvr>
                                        <p:cTn id="47" dur="1" fill="hold">
                                          <p:stCondLst>
                                            <p:cond delay="499"/>
                                          </p:stCondLst>
                                        </p:cTn>
                                        <p:tgtEl>
                                          <p:spTgt spid="54"/>
                                        </p:tgtEl>
                                        <p:attrNameLst>
                                          <p:attrName>style.visibility</p:attrName>
                                        </p:attrNameLst>
                                      </p:cBhvr>
                                      <p:to>
                                        <p:strVal val="hidden"/>
                                      </p:to>
                                    </p:set>
                                  </p:childTnLst>
                                </p:cTn>
                              </p:par>
                              <p:par>
                                <p:cTn id="48" presetID="9" presetClass="exit" presetSubtype="0" fill="hold" nodeType="withEffect">
                                  <p:stCondLst>
                                    <p:cond delay="0"/>
                                  </p:stCondLst>
                                  <p:childTnLst>
                                    <p:animEffect transition="out" filter="dissolve">
                                      <p:cBhvr>
                                        <p:cTn id="49" dur="500"/>
                                        <p:tgtEl>
                                          <p:spTgt spid="50"/>
                                        </p:tgtEl>
                                      </p:cBhvr>
                                    </p:animEffect>
                                    <p:set>
                                      <p:cBhvr>
                                        <p:cTn id="50" dur="1" fill="hold">
                                          <p:stCondLst>
                                            <p:cond delay="499"/>
                                          </p:stCondLst>
                                        </p:cTn>
                                        <p:tgtEl>
                                          <p:spTgt spid="50"/>
                                        </p:tgtEl>
                                        <p:attrNameLst>
                                          <p:attrName>style.visibility</p:attrName>
                                        </p:attrNameLst>
                                      </p:cBhvr>
                                      <p:to>
                                        <p:strVal val="hidden"/>
                                      </p:to>
                                    </p:set>
                                  </p:childTnLst>
                                </p:cTn>
                              </p:par>
                              <p:par>
                                <p:cTn id="51" presetID="9" presetClass="exit" presetSubtype="0" fill="hold" nodeType="withEffect">
                                  <p:stCondLst>
                                    <p:cond delay="0"/>
                                  </p:stCondLst>
                                  <p:childTnLst>
                                    <p:animEffect transition="out" filter="dissolve">
                                      <p:cBhvr>
                                        <p:cTn id="52" dur="500"/>
                                        <p:tgtEl>
                                          <p:spTgt spid="31"/>
                                        </p:tgtEl>
                                      </p:cBhvr>
                                    </p:animEffect>
                                    <p:set>
                                      <p:cBhvr>
                                        <p:cTn id="53" dur="1" fill="hold">
                                          <p:stCondLst>
                                            <p:cond delay="499"/>
                                          </p:stCondLst>
                                        </p:cTn>
                                        <p:tgtEl>
                                          <p:spTgt spid="31"/>
                                        </p:tgtEl>
                                        <p:attrNameLst>
                                          <p:attrName>style.visibility</p:attrName>
                                        </p:attrNameLst>
                                      </p:cBhvr>
                                      <p:to>
                                        <p:strVal val="hidden"/>
                                      </p:to>
                                    </p:set>
                                  </p:childTnLst>
                                </p:cTn>
                              </p:par>
                              <p:par>
                                <p:cTn id="54" presetID="9" presetClass="exit" presetSubtype="0" fill="hold" nodeType="withEffect">
                                  <p:stCondLst>
                                    <p:cond delay="0"/>
                                  </p:stCondLst>
                                  <p:childTnLst>
                                    <p:animEffect transition="out" filter="dissolv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9" presetClass="exit" presetSubtype="0" fill="hold" nodeType="withEffect">
                                  <p:stCondLst>
                                    <p:cond delay="0"/>
                                  </p:stCondLst>
                                  <p:childTnLst>
                                    <p:animEffect transition="out" filter="dissolve">
                                      <p:cBhvr>
                                        <p:cTn id="58" dur="500"/>
                                        <p:tgtEl>
                                          <p:spTgt spid="52"/>
                                        </p:tgtEl>
                                      </p:cBhvr>
                                    </p:animEffect>
                                    <p:set>
                                      <p:cBhvr>
                                        <p:cTn id="59" dur="1" fill="hold">
                                          <p:stCondLst>
                                            <p:cond delay="499"/>
                                          </p:stCondLst>
                                        </p:cTn>
                                        <p:tgtEl>
                                          <p:spTgt spid="52"/>
                                        </p:tgtEl>
                                        <p:attrNameLst>
                                          <p:attrName>style.visibility</p:attrName>
                                        </p:attrNameLst>
                                      </p:cBhvr>
                                      <p:to>
                                        <p:strVal val="hidden"/>
                                      </p:to>
                                    </p:set>
                                  </p:childTnLst>
                                </p:cTn>
                              </p:par>
                              <p:par>
                                <p:cTn id="60" presetID="9" presetClass="exit" presetSubtype="0" fill="hold" nodeType="withEffect">
                                  <p:stCondLst>
                                    <p:cond delay="0"/>
                                  </p:stCondLst>
                                  <p:childTnLst>
                                    <p:animEffect transition="out" filter="dissolve">
                                      <p:cBhvr>
                                        <p:cTn id="61" dur="500"/>
                                        <p:tgtEl>
                                          <p:spTgt spid="60"/>
                                        </p:tgtEl>
                                      </p:cBhvr>
                                    </p:animEffect>
                                    <p:set>
                                      <p:cBhvr>
                                        <p:cTn id="62" dur="1" fill="hold">
                                          <p:stCondLst>
                                            <p:cond delay="499"/>
                                          </p:stCondLst>
                                        </p:cTn>
                                        <p:tgtEl>
                                          <p:spTgt spid="60"/>
                                        </p:tgtEl>
                                        <p:attrNameLst>
                                          <p:attrName>style.visibility</p:attrName>
                                        </p:attrNameLst>
                                      </p:cBhvr>
                                      <p:to>
                                        <p:strVal val="hidden"/>
                                      </p:to>
                                    </p:set>
                                  </p:childTnLst>
                                </p:cTn>
                              </p:par>
                              <p:par>
                                <p:cTn id="63" presetID="9" presetClass="exit" presetSubtype="0" fill="hold" nodeType="withEffect">
                                  <p:stCondLst>
                                    <p:cond delay="0"/>
                                  </p:stCondLst>
                                  <p:childTnLst>
                                    <p:animEffect transition="out" filter="dissolve">
                                      <p:cBhvr>
                                        <p:cTn id="64" dur="500"/>
                                        <p:tgtEl>
                                          <p:spTgt spid="51"/>
                                        </p:tgtEl>
                                      </p:cBhvr>
                                    </p:animEffect>
                                    <p:set>
                                      <p:cBhvr>
                                        <p:cTn id="65" dur="1" fill="hold">
                                          <p:stCondLst>
                                            <p:cond delay="499"/>
                                          </p:stCondLst>
                                        </p:cTn>
                                        <p:tgtEl>
                                          <p:spTgt spid="51"/>
                                        </p:tgtEl>
                                        <p:attrNameLst>
                                          <p:attrName>style.visibility</p:attrName>
                                        </p:attrNameLst>
                                      </p:cBhvr>
                                      <p:to>
                                        <p:strVal val="hidden"/>
                                      </p:to>
                                    </p:set>
                                  </p:childTnLst>
                                </p:cTn>
                              </p:par>
                              <p:par>
                                <p:cTn id="66" presetID="9" presetClass="exit" presetSubtype="0" fill="hold" nodeType="withEffect">
                                  <p:stCondLst>
                                    <p:cond delay="0"/>
                                  </p:stCondLst>
                                  <p:childTnLst>
                                    <p:animEffect transition="out" filter="dissolve">
                                      <p:cBhvr>
                                        <p:cTn id="67" dur="500"/>
                                        <p:tgtEl>
                                          <p:spTgt spid="59"/>
                                        </p:tgtEl>
                                      </p:cBhvr>
                                    </p:animEffect>
                                    <p:set>
                                      <p:cBhvr>
                                        <p:cTn id="68" dur="1" fill="hold">
                                          <p:stCondLst>
                                            <p:cond delay="499"/>
                                          </p:stCondLst>
                                        </p:cTn>
                                        <p:tgtEl>
                                          <p:spTgt spid="59"/>
                                        </p:tgtEl>
                                        <p:attrNameLst>
                                          <p:attrName>style.visibility</p:attrName>
                                        </p:attrNameLst>
                                      </p:cBhvr>
                                      <p:to>
                                        <p:strVal val="hidden"/>
                                      </p:to>
                                    </p:set>
                                  </p:childTnLst>
                                </p:cTn>
                              </p:par>
                              <p:par>
                                <p:cTn id="69" presetID="9" presetClass="exit" presetSubtype="0" fill="hold" nodeType="withEffect">
                                  <p:stCondLst>
                                    <p:cond delay="0"/>
                                  </p:stCondLst>
                                  <p:childTnLst>
                                    <p:animEffect transition="out" filter="dissolve">
                                      <p:cBhvr>
                                        <p:cTn id="70" dur="500"/>
                                        <p:tgtEl>
                                          <p:spTgt spid="55"/>
                                        </p:tgtEl>
                                      </p:cBhvr>
                                    </p:animEffect>
                                    <p:set>
                                      <p:cBhvr>
                                        <p:cTn id="71" dur="1" fill="hold">
                                          <p:stCondLst>
                                            <p:cond delay="499"/>
                                          </p:stCondLst>
                                        </p:cTn>
                                        <p:tgtEl>
                                          <p:spTgt spid="55"/>
                                        </p:tgtEl>
                                        <p:attrNameLst>
                                          <p:attrName>style.visibility</p:attrName>
                                        </p:attrNameLst>
                                      </p:cBhvr>
                                      <p:to>
                                        <p:strVal val="hidden"/>
                                      </p:to>
                                    </p:set>
                                  </p:childTnLst>
                                </p:cTn>
                              </p:par>
                              <p:par>
                                <p:cTn id="72" presetID="9" presetClass="exit" presetSubtype="0" fill="hold" nodeType="withEffect">
                                  <p:stCondLst>
                                    <p:cond delay="0"/>
                                  </p:stCondLst>
                                  <p:childTnLst>
                                    <p:animEffect transition="out" filter="dissolve">
                                      <p:cBhvr>
                                        <p:cTn id="73" dur="500"/>
                                        <p:tgtEl>
                                          <p:spTgt spid="57"/>
                                        </p:tgtEl>
                                      </p:cBhvr>
                                    </p:animEffect>
                                    <p:set>
                                      <p:cBhvr>
                                        <p:cTn id="74" dur="1" fill="hold">
                                          <p:stCondLst>
                                            <p:cond delay="499"/>
                                          </p:stCondLst>
                                        </p:cTn>
                                        <p:tgtEl>
                                          <p:spTgt spid="57"/>
                                        </p:tgtEl>
                                        <p:attrNameLst>
                                          <p:attrName>style.visibility</p:attrName>
                                        </p:attrNameLst>
                                      </p:cBhvr>
                                      <p:to>
                                        <p:strVal val="hidden"/>
                                      </p:to>
                                    </p:set>
                                  </p:childTnLst>
                                </p:cTn>
                              </p:par>
                              <p:par>
                                <p:cTn id="75" presetID="9" presetClass="exit" presetSubtype="0" fill="hold" nodeType="withEffect">
                                  <p:stCondLst>
                                    <p:cond delay="0"/>
                                  </p:stCondLst>
                                  <p:childTnLst>
                                    <p:animEffect transition="out" filter="dissolve">
                                      <p:cBhvr>
                                        <p:cTn id="76" dur="500"/>
                                        <p:tgtEl>
                                          <p:spTgt spid="56"/>
                                        </p:tgtEl>
                                      </p:cBhvr>
                                    </p:animEffect>
                                    <p:set>
                                      <p:cBhvr>
                                        <p:cTn id="77" dur="1" fill="hold">
                                          <p:stCondLst>
                                            <p:cond delay="499"/>
                                          </p:stCondLst>
                                        </p:cTn>
                                        <p:tgtEl>
                                          <p:spTgt spid="56"/>
                                        </p:tgtEl>
                                        <p:attrNameLst>
                                          <p:attrName>style.visibility</p:attrName>
                                        </p:attrNameLst>
                                      </p:cBhvr>
                                      <p:to>
                                        <p:strVal val="hidden"/>
                                      </p:to>
                                    </p:set>
                                  </p:childTnLst>
                                </p:cTn>
                              </p:par>
                              <p:par>
                                <p:cTn id="78" presetID="9" presetClass="exit" presetSubtype="0" fill="hold" nodeType="withEffect">
                                  <p:stCondLst>
                                    <p:cond delay="0"/>
                                  </p:stCondLst>
                                  <p:childTnLst>
                                    <p:animEffect transition="out" filter="dissolve">
                                      <p:cBhvr>
                                        <p:cTn id="79" dur="500"/>
                                        <p:tgtEl>
                                          <p:spTgt spid="58"/>
                                        </p:tgtEl>
                                      </p:cBhvr>
                                    </p:animEffect>
                                    <p:set>
                                      <p:cBhvr>
                                        <p:cTn id="80" dur="1" fill="hold">
                                          <p:stCondLst>
                                            <p:cond delay="499"/>
                                          </p:stCondLst>
                                        </p:cTn>
                                        <p:tgtEl>
                                          <p:spTgt spid="58"/>
                                        </p:tgtEl>
                                        <p:attrNameLst>
                                          <p:attrName>style.visibility</p:attrName>
                                        </p:attrNameLst>
                                      </p:cBhvr>
                                      <p:to>
                                        <p:strVal val="hidden"/>
                                      </p:to>
                                    </p:set>
                                  </p:childTnLst>
                                </p:cTn>
                              </p:par>
                            </p:childTnLst>
                          </p:cTn>
                        </p:par>
                        <p:par>
                          <p:cTn id="81" fill="hold">
                            <p:stCondLst>
                              <p:cond delay="2500"/>
                            </p:stCondLst>
                            <p:childTnLst>
                              <p:par>
                                <p:cTn id="82" presetID="9" presetClass="entr" presetSubtype="0" fill="hold" grpId="0" nodeType="afterEffect">
                                  <p:stCondLst>
                                    <p:cond delay="0"/>
                                  </p:stCondLst>
                                  <p:childTnLst>
                                    <p:set>
                                      <p:cBhvr>
                                        <p:cTn id="83" dur="1" fill="hold">
                                          <p:stCondLst>
                                            <p:cond delay="0"/>
                                          </p:stCondLst>
                                        </p:cTn>
                                        <p:tgtEl>
                                          <p:spTgt spid="15384"/>
                                        </p:tgtEl>
                                        <p:attrNameLst>
                                          <p:attrName>style.visibility</p:attrName>
                                        </p:attrNameLst>
                                      </p:cBhvr>
                                      <p:to>
                                        <p:strVal val="visible"/>
                                      </p:to>
                                    </p:set>
                                    <p:animEffect transition="in" filter="dissolve">
                                      <p:cBhvr>
                                        <p:cTn id="84" dur="500"/>
                                        <p:tgtEl>
                                          <p:spTgt spid="15384"/>
                                        </p:tgtEl>
                                      </p:cBhvr>
                                    </p:animEffect>
                                  </p:childTnLst>
                                </p:cTn>
                              </p:par>
                            </p:childTnLst>
                          </p:cTn>
                        </p:par>
                      </p:childTnLst>
                    </p:cTn>
                  </p:par>
                  <p:par>
                    <p:cTn id="85" fill="hold">
                      <p:stCondLst>
                        <p:cond delay="indefinite"/>
                      </p:stCondLst>
                      <p:childTnLst>
                        <p:par>
                          <p:cTn id="86" fill="hold">
                            <p:stCondLst>
                              <p:cond delay="0"/>
                            </p:stCondLst>
                            <p:childTnLst>
                              <p:par>
                                <p:cTn id="87" presetID="0" presetClass="path" presetSubtype="0" accel="50000" decel="50000" fill="hold" grpId="0" nodeType="clickEffect">
                                  <p:stCondLst>
                                    <p:cond delay="0"/>
                                  </p:stCondLst>
                                  <p:childTnLst>
                                    <p:animMotion origin="layout" path="M -1.38889E-6 -9.01018E-6 C -0.01076 -0.01434 -0.01631 -0.02683 -0.02031 -0.04649 C -0.01979 -0.0562 -0.01996 -0.06592 -0.01875 -0.0754 C -0.0184 -0.07771 -0.01614 -0.07887 -0.01597 -0.08118 C -0.01527 -0.09644 -0.01822 -0.11124 -0.0217 -0.12558 C -0.02118 -0.13645 -0.02118 -0.14755 -0.02031 -0.15842 C -0.01979 -0.16513 -0.01302 -0.17577 -0.01302 -0.17577 C -0.01197 -0.18016 -0.00729 -0.19242 -0.00729 -0.19519 " pathEditMode="relative" ptsTypes="fffffffA">
                                      <p:cBhvr>
                                        <p:cTn id="88" dur="2000" fill="hold"/>
                                        <p:tgtEl>
                                          <p:spTgt spid="4"/>
                                        </p:tgtEl>
                                        <p:attrNameLst>
                                          <p:attrName>ppt_x</p:attrName>
                                          <p:attrName>ppt_y</p:attrName>
                                        </p:attrNameLst>
                                      </p:cBhvr>
                                    </p:animMotion>
                                  </p:childTnLst>
                                </p:cTn>
                              </p:par>
                            </p:childTnLst>
                          </p:cTn>
                        </p:par>
                        <p:par>
                          <p:cTn id="89" fill="hold">
                            <p:stCondLst>
                              <p:cond delay="2000"/>
                            </p:stCondLst>
                            <p:childTnLst>
                              <p:par>
                                <p:cTn id="90" presetID="9"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dissolve">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0" presetClass="path" presetSubtype="0" accel="50000" decel="50000" fill="hold" grpId="0" nodeType="clickEffect">
                                  <p:stCondLst>
                                    <p:cond delay="0"/>
                                  </p:stCondLst>
                                  <p:childTnLst>
                                    <p:animMotion origin="layout" path="M -4.16667E-6 -9.89824E-7 C 0.00052 -0.00185 0.00191 -0.00393 0.00139 -0.00578 C 0.0007 -0.00786 -0.00156 -0.0081 -0.00295 -0.00948 C -0.01562 -0.02336 0.00052 -0.0081 -0.01163 -0.0192 C -0.01406 -0.0259 -0.01701 -0.03169 -0.01875 -0.03862 C -0.01875 -0.03932 -0.01771 -0.05435 -0.01597 -0.05782 C -0.01024 -0.06915 0.00122 -0.07285 0.01024 -0.07724 C 0.01493 -0.08349 0.02257 -0.08788 0.02899 -0.09066 C 0.03021 -0.09205 0.03715 -0.09922 0.03924 -0.10037 C 0.04201 -0.10199 0.04792 -0.10407 0.04792 -0.10407 C 0.05781 -0.11725 0.05451 -0.11101 0.05938 -0.12165 C 0.05868 -0.13206 0.06042 -0.14339 0.0566 -0.15241 C 0.05347 -0.15958 0.04636 -0.1686 0.04201 -0.17553 C 0.03733 -0.18317 0.03594 -0.19126 0.03038 -0.19866 C 0.02917 -0.20398 0.02778 -0.20814 0.02465 -0.2123 " pathEditMode="relative" ptsTypes="ffffffffffffffA">
                                      <p:cBhvr>
                                        <p:cTn id="96" dur="2000" fill="hold"/>
                                        <p:tgtEl>
                                          <p:spTgt spid="5"/>
                                        </p:tgtEl>
                                        <p:attrNameLst>
                                          <p:attrName>ppt_x</p:attrName>
                                          <p:attrName>ppt_y</p:attrName>
                                        </p:attrNameLst>
                                      </p:cBhvr>
                                    </p:animMotion>
                                  </p:childTnLst>
                                </p:cTn>
                              </p:par>
                            </p:childTnLst>
                          </p:cTn>
                        </p:par>
                        <p:par>
                          <p:cTn id="97" fill="hold">
                            <p:stCondLst>
                              <p:cond delay="2000"/>
                            </p:stCondLst>
                            <p:childTnLst>
                              <p:par>
                                <p:cTn id="98" presetID="9" presetClass="entr" presetSubtype="0" fill="hold" grpId="0" nodeType="after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dissolve">
                                      <p:cBhvr>
                                        <p:cTn id="100" dur="500"/>
                                        <p:tgtEl>
                                          <p:spTgt spid="32"/>
                                        </p:tgtEl>
                                      </p:cBhvr>
                                    </p:animEffect>
                                  </p:childTnLst>
                                </p:cTn>
                              </p:par>
                            </p:childTnLst>
                          </p:cTn>
                        </p:par>
                      </p:childTnLst>
                    </p:cTn>
                  </p:par>
                  <p:par>
                    <p:cTn id="101" fill="hold">
                      <p:stCondLst>
                        <p:cond delay="indefinite"/>
                      </p:stCondLst>
                      <p:childTnLst>
                        <p:par>
                          <p:cTn id="102" fill="hold">
                            <p:stCondLst>
                              <p:cond delay="0"/>
                            </p:stCondLst>
                            <p:childTnLst>
                              <p:par>
                                <p:cTn id="103" presetID="0" presetClass="path" presetSubtype="0" accel="50000" decel="50000" fill="hold" grpId="0" nodeType="clickEffect">
                                  <p:stCondLst>
                                    <p:cond delay="0"/>
                                  </p:stCondLst>
                                  <p:childTnLst>
                                    <p:animMotion origin="layout" path="M -4.16667E-6 6.61425E-6 C -0.0052 -0.01017 -0.01562 -0.01919 -0.02465 -0.02312 C -0.03125 -0.0289 -0.03663 -0.03329 -0.04201 -0.04046 C -0.03663 -0.07145 0.02587 -0.05596 0.02743 -0.05596 C 0.04063 -0.05873 0.054 -0.0622 0.06667 -0.06752 C 0.075 -0.07492 0.08334 -0.07677 0.09271 -0.08094 C 0.09966 -0.08394 0.10625 -0.0888 0.11303 -0.09273 C 0.12032 -0.09689 0.1198 -0.09736 0.12743 -0.10429 C 0.12882 -0.10545 0.13178 -0.10799 0.13178 -0.10799 C 0.13525 -0.12534 0.14219 -0.15008 0.129 -0.16211 C 0.12084 -0.16142 0.1125 -0.16142 0.10434 -0.16026 C 0.09566 -0.1591 0.08803 -0.14962 0.07969 -0.14662 C 0.07518 -0.13783 0.05799 -0.12534 0.04914 -0.12164 C 0.04375 -0.11678 0.03803 -0.11447 0.03178 -0.11193 C 0.01007 -0.11354 -0.01163 -0.11771 -0.03333 -0.11771 " pathEditMode="relative" ptsTypes="ffffffffffffffA">
                                      <p:cBhvr>
                                        <p:cTn id="104" dur="2000" fill="hold"/>
                                        <p:tgtEl>
                                          <p:spTgt spid="3"/>
                                        </p:tgtEl>
                                        <p:attrNameLst>
                                          <p:attrName>ppt_x</p:attrName>
                                          <p:attrName>ppt_y</p:attrName>
                                        </p:attrNameLst>
                                      </p:cBhvr>
                                    </p:animMotion>
                                  </p:childTnLst>
                                </p:cTn>
                              </p:par>
                            </p:childTnLst>
                          </p:cTn>
                        </p:par>
                        <p:par>
                          <p:cTn id="105" fill="hold">
                            <p:stCondLst>
                              <p:cond delay="2000"/>
                            </p:stCondLst>
                            <p:childTnLst>
                              <p:par>
                                <p:cTn id="106" presetID="9" presetClass="entr" presetSubtype="0" fill="hold" grpId="0" nodeType="after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dissolve">
                                      <p:cBhvr>
                                        <p:cTn id="108" dur="500"/>
                                        <p:tgtEl>
                                          <p:spTgt spid="27"/>
                                        </p:tgtEl>
                                      </p:cBhvr>
                                    </p:animEffect>
                                  </p:childTnLst>
                                </p:cTn>
                              </p:par>
                            </p:childTnLst>
                          </p:cTn>
                        </p:par>
                      </p:childTnLst>
                    </p:cTn>
                  </p:par>
                  <p:par>
                    <p:cTn id="109" fill="hold">
                      <p:stCondLst>
                        <p:cond delay="indefinite"/>
                      </p:stCondLst>
                      <p:childTnLst>
                        <p:par>
                          <p:cTn id="110" fill="hold">
                            <p:stCondLst>
                              <p:cond delay="0"/>
                            </p:stCondLst>
                            <p:childTnLst>
                              <p:par>
                                <p:cTn id="111" presetID="27" presetClass="entr" presetSubtype="0" fill="hold" grpId="0" nodeType="clickEffect">
                                  <p:stCondLst>
                                    <p:cond delay="0"/>
                                  </p:stCondLst>
                                  <p:iterate type="lt">
                                    <p:tmPct val="50000"/>
                                  </p:iterate>
                                  <p:childTnLst>
                                    <p:set>
                                      <p:cBhvr>
                                        <p:cTn id="112" dur="1" fill="hold">
                                          <p:stCondLst>
                                            <p:cond delay="0"/>
                                          </p:stCondLst>
                                        </p:cTn>
                                        <p:tgtEl>
                                          <p:spTgt spid="20488"/>
                                        </p:tgtEl>
                                        <p:attrNameLst>
                                          <p:attrName>style.visibility</p:attrName>
                                        </p:attrNameLst>
                                      </p:cBhvr>
                                      <p:to>
                                        <p:strVal val="visible"/>
                                      </p:to>
                                    </p:set>
                                    <p:anim calcmode="discrete" valueType="clr">
                                      <p:cBhvr override="childStyle">
                                        <p:cTn id="113" dur="80"/>
                                        <p:tgtEl>
                                          <p:spTgt spid="20488"/>
                                        </p:tgtEl>
                                        <p:attrNameLst>
                                          <p:attrName>style.color</p:attrName>
                                        </p:attrNameLst>
                                      </p:cBhvr>
                                      <p:tavLst>
                                        <p:tav tm="0">
                                          <p:val>
                                            <p:clrVal>
                                              <a:schemeClr val="accent2"/>
                                            </p:clrVal>
                                          </p:val>
                                        </p:tav>
                                        <p:tav tm="50000">
                                          <p:val>
                                            <p:clrVal>
                                              <a:schemeClr val="hlink"/>
                                            </p:clrVal>
                                          </p:val>
                                        </p:tav>
                                      </p:tavLst>
                                    </p:anim>
                                    <p:anim calcmode="discrete" valueType="clr">
                                      <p:cBhvr>
                                        <p:cTn id="114" dur="80"/>
                                        <p:tgtEl>
                                          <p:spTgt spid="20488"/>
                                        </p:tgtEl>
                                        <p:attrNameLst>
                                          <p:attrName>fillcolor</p:attrName>
                                        </p:attrNameLst>
                                      </p:cBhvr>
                                      <p:tavLst>
                                        <p:tav tm="0">
                                          <p:val>
                                            <p:clrVal>
                                              <a:schemeClr val="accent2"/>
                                            </p:clrVal>
                                          </p:val>
                                        </p:tav>
                                        <p:tav tm="50000">
                                          <p:val>
                                            <p:clrVal>
                                              <a:schemeClr val="hlink"/>
                                            </p:clrVal>
                                          </p:val>
                                        </p:tav>
                                      </p:tavLst>
                                    </p:anim>
                                    <p:set>
                                      <p:cBhvr>
                                        <p:cTn id="115" dur="80"/>
                                        <p:tgtEl>
                                          <p:spTgt spid="204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4" grpId="0" animBg="1"/>
      <p:bldP spid="3" grpId="0" animBg="1"/>
      <p:bldP spid="4" grpId="0" animBg="1"/>
      <p:bldP spid="5" grpId="0" animBg="1"/>
      <p:bldP spid="20488" grpId="0"/>
      <p:bldP spid="30" grpId="0" animBg="1"/>
      <p:bldP spid="32" grpId="0" animBg="1"/>
      <p:bldP spid="2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4648200" y="4419600"/>
            <a:ext cx="895350" cy="1038225"/>
          </a:xfrm>
          <a:prstGeom prst="rect">
            <a:avLst/>
          </a:prstGeom>
          <a:noFill/>
          <a:ln w="9525">
            <a:noFill/>
            <a:miter lim="800000"/>
            <a:headEnd/>
            <a:tailEnd/>
          </a:ln>
        </p:spPr>
      </p:pic>
      <p:sp>
        <p:nvSpPr>
          <p:cNvPr id="3" name="Rectangle 2"/>
          <p:cNvSpPr/>
          <p:nvPr/>
        </p:nvSpPr>
        <p:spPr>
          <a:xfrm>
            <a:off x="-457200" y="5410200"/>
            <a:ext cx="9982200" cy="1447800"/>
          </a:xfrm>
          <a:prstGeom prst="rect">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ground</a:t>
            </a:r>
          </a:p>
        </p:txBody>
      </p:sp>
      <p:pic>
        <p:nvPicPr>
          <p:cNvPr id="59395" name="Picture 3"/>
          <p:cNvPicPr>
            <a:picLocks noChangeAspect="1" noChangeArrowheads="1"/>
          </p:cNvPicPr>
          <p:nvPr/>
        </p:nvPicPr>
        <p:blipFill>
          <a:blip r:embed="rId3"/>
          <a:srcRect/>
          <a:stretch>
            <a:fillRect/>
          </a:stretch>
        </p:blipFill>
        <p:spPr bwMode="auto">
          <a:xfrm>
            <a:off x="4953000" y="609600"/>
            <a:ext cx="733425" cy="4114800"/>
          </a:xfrm>
          <a:prstGeom prst="rect">
            <a:avLst/>
          </a:prstGeom>
          <a:noFill/>
          <a:ln w="9525">
            <a:noFill/>
            <a:miter lim="800000"/>
            <a:headEnd/>
            <a:tailEnd/>
          </a:ln>
        </p:spPr>
      </p:pic>
      <p:sp>
        <p:nvSpPr>
          <p:cNvPr id="14341" name="TextBox 6"/>
          <p:cNvSpPr txBox="1">
            <a:spLocks noChangeArrowheads="1"/>
          </p:cNvSpPr>
          <p:nvPr/>
        </p:nvSpPr>
        <p:spPr bwMode="auto">
          <a:xfrm>
            <a:off x="0" y="0"/>
            <a:ext cx="9144000" cy="369888"/>
          </a:xfrm>
          <a:prstGeom prst="rect">
            <a:avLst/>
          </a:prstGeom>
          <a:noFill/>
          <a:ln w="9525">
            <a:noFill/>
            <a:miter lim="800000"/>
            <a:headEnd/>
            <a:tailEnd/>
          </a:ln>
        </p:spPr>
        <p:txBody>
          <a:bodyPr>
            <a:spAutoFit/>
          </a:bodyPr>
          <a:lstStyle/>
          <a:p>
            <a:r>
              <a:rPr lang="en-US" sz="1800">
                <a:latin typeface="Arial" charset="0"/>
                <a:cs typeface="Arial" charset="0"/>
              </a:rPr>
              <a:t>5) Diploid sporophyte grows from the zygote</a:t>
            </a:r>
          </a:p>
        </p:txBody>
      </p:sp>
      <p:sp>
        <p:nvSpPr>
          <p:cNvPr id="8" name="TextBox 7"/>
          <p:cNvSpPr txBox="1">
            <a:spLocks noChangeArrowheads="1"/>
          </p:cNvSpPr>
          <p:nvPr/>
        </p:nvSpPr>
        <p:spPr bwMode="auto">
          <a:xfrm>
            <a:off x="2362200" y="2449513"/>
            <a:ext cx="2209800" cy="369887"/>
          </a:xfrm>
          <a:prstGeom prst="rect">
            <a:avLst/>
          </a:prstGeom>
          <a:noFill/>
          <a:ln w="9525">
            <a:noFill/>
            <a:miter lim="800000"/>
            <a:headEnd/>
            <a:tailEnd/>
          </a:ln>
        </p:spPr>
        <p:txBody>
          <a:bodyPr>
            <a:spAutoFit/>
          </a:bodyPr>
          <a:lstStyle/>
          <a:p>
            <a:r>
              <a:rPr lang="en-US" sz="1800">
                <a:latin typeface="Arial" charset="0"/>
                <a:cs typeface="Arial" charset="0"/>
              </a:rPr>
              <a:t>sporophyte</a:t>
            </a:r>
          </a:p>
        </p:txBody>
      </p:sp>
      <p:sp>
        <p:nvSpPr>
          <p:cNvPr id="14343" name="TextBox 9"/>
          <p:cNvSpPr txBox="1">
            <a:spLocks noChangeArrowheads="1"/>
          </p:cNvSpPr>
          <p:nvPr/>
        </p:nvSpPr>
        <p:spPr bwMode="auto">
          <a:xfrm>
            <a:off x="6096000" y="3200400"/>
            <a:ext cx="2895600" cy="830263"/>
          </a:xfrm>
          <a:prstGeom prst="rect">
            <a:avLst/>
          </a:prstGeom>
          <a:noFill/>
          <a:ln w="9525">
            <a:noFill/>
            <a:miter lim="800000"/>
            <a:headEnd/>
            <a:tailEnd/>
          </a:ln>
        </p:spPr>
        <p:txBody>
          <a:bodyPr>
            <a:spAutoFit/>
          </a:bodyPr>
          <a:lstStyle/>
          <a:p>
            <a:r>
              <a:rPr lang="en-US"/>
              <a:t>Fern gametophytes are called a prothallus</a:t>
            </a:r>
          </a:p>
        </p:txBody>
      </p:sp>
      <p:cxnSp>
        <p:nvCxnSpPr>
          <p:cNvPr id="11" name="Straight Arrow Connector 10"/>
          <p:cNvCxnSpPr/>
          <p:nvPr/>
        </p:nvCxnSpPr>
        <p:spPr>
          <a:xfrm rot="10800000" flipV="1">
            <a:off x="5715000" y="4114800"/>
            <a:ext cx="1447800" cy="609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Left Brace 9"/>
          <p:cNvSpPr/>
          <p:nvPr/>
        </p:nvSpPr>
        <p:spPr>
          <a:xfrm>
            <a:off x="3657600" y="762000"/>
            <a:ext cx="609600" cy="3886200"/>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fade">
                                      <p:cBhvr>
                                        <p:cTn id="7" dur="1000"/>
                                        <p:tgtEl>
                                          <p:spTgt spid="59395"/>
                                        </p:tgtEl>
                                      </p:cBhvr>
                                    </p:animEffect>
                                    <p:anim calcmode="lin" valueType="num">
                                      <p:cBhvr>
                                        <p:cTn id="8" dur="1000" fill="hold"/>
                                        <p:tgtEl>
                                          <p:spTgt spid="59395"/>
                                        </p:tgtEl>
                                        <p:attrNameLst>
                                          <p:attrName>ppt_x</p:attrName>
                                        </p:attrNameLst>
                                      </p:cBhvr>
                                      <p:tavLst>
                                        <p:tav tm="0">
                                          <p:val>
                                            <p:strVal val="#ppt_x"/>
                                          </p:val>
                                        </p:tav>
                                        <p:tav tm="100000">
                                          <p:val>
                                            <p:strVal val="#ppt_x"/>
                                          </p:val>
                                        </p:tav>
                                      </p:tavLst>
                                    </p:anim>
                                    <p:anim calcmode="lin" valueType="num">
                                      <p:cBhvr>
                                        <p:cTn id="9" dur="1000" fill="hold"/>
                                        <p:tgtEl>
                                          <p:spTgt spid="5939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4648200" y="4419600"/>
            <a:ext cx="895350" cy="1038225"/>
          </a:xfrm>
          <a:prstGeom prst="rect">
            <a:avLst/>
          </a:prstGeom>
          <a:noFill/>
          <a:ln w="9525">
            <a:noFill/>
            <a:miter lim="800000"/>
            <a:headEnd/>
            <a:tailEnd/>
          </a:ln>
        </p:spPr>
      </p:pic>
      <p:pic>
        <p:nvPicPr>
          <p:cNvPr id="59395" name="Picture 3"/>
          <p:cNvPicPr>
            <a:picLocks noChangeAspect="1" noChangeArrowheads="1"/>
          </p:cNvPicPr>
          <p:nvPr/>
        </p:nvPicPr>
        <p:blipFill>
          <a:blip r:embed="rId3"/>
          <a:srcRect/>
          <a:stretch>
            <a:fillRect/>
          </a:stretch>
        </p:blipFill>
        <p:spPr bwMode="auto">
          <a:xfrm>
            <a:off x="4953000" y="609600"/>
            <a:ext cx="733425" cy="4114800"/>
          </a:xfrm>
          <a:prstGeom prst="rect">
            <a:avLst/>
          </a:prstGeom>
          <a:noFill/>
          <a:ln w="9525">
            <a:noFill/>
            <a:miter lim="800000"/>
            <a:headEnd/>
            <a:tailEnd/>
          </a:ln>
        </p:spPr>
      </p:pic>
      <p:sp>
        <p:nvSpPr>
          <p:cNvPr id="15364" name="TextBox 6"/>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r>
              <a:rPr lang="en-US" sz="1800">
                <a:latin typeface="Arial" charset="0"/>
                <a:cs typeface="Arial" charset="0"/>
              </a:rPr>
              <a:t>6) Fiddle head uncurls….fronds open up</a:t>
            </a:r>
          </a:p>
        </p:txBody>
      </p:sp>
      <p:pic>
        <p:nvPicPr>
          <p:cNvPr id="48134" name="Picture 6"/>
          <p:cNvPicPr>
            <a:picLocks noChangeAspect="1" noChangeArrowheads="1"/>
          </p:cNvPicPr>
          <p:nvPr/>
        </p:nvPicPr>
        <p:blipFill>
          <a:blip r:embed="rId4"/>
          <a:srcRect/>
          <a:stretch>
            <a:fillRect/>
          </a:stretch>
        </p:blipFill>
        <p:spPr bwMode="auto">
          <a:xfrm>
            <a:off x="4343400" y="609600"/>
            <a:ext cx="2838450" cy="5562600"/>
          </a:xfrm>
          <a:prstGeom prst="rect">
            <a:avLst/>
          </a:prstGeom>
          <a:noFill/>
          <a:ln w="9525">
            <a:noFill/>
            <a:miter lim="800000"/>
            <a:headEnd/>
            <a:tailEnd/>
          </a:ln>
        </p:spPr>
      </p:pic>
      <p:sp>
        <p:nvSpPr>
          <p:cNvPr id="3" name="Rectangle 2"/>
          <p:cNvSpPr/>
          <p:nvPr/>
        </p:nvSpPr>
        <p:spPr>
          <a:xfrm>
            <a:off x="-457200" y="5410200"/>
            <a:ext cx="9982200" cy="1447800"/>
          </a:xfrm>
          <a:prstGeom prst="rect">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ground</a:t>
            </a:r>
          </a:p>
        </p:txBody>
      </p:sp>
      <p:sp>
        <p:nvSpPr>
          <p:cNvPr id="48135" name="TextBox 6"/>
          <p:cNvSpPr txBox="1">
            <a:spLocks noChangeArrowheads="1"/>
          </p:cNvSpPr>
          <p:nvPr/>
        </p:nvSpPr>
        <p:spPr bwMode="auto">
          <a:xfrm>
            <a:off x="0" y="471488"/>
            <a:ext cx="9144000" cy="641350"/>
          </a:xfrm>
          <a:prstGeom prst="rect">
            <a:avLst/>
          </a:prstGeom>
          <a:noFill/>
          <a:ln w="9525">
            <a:noFill/>
            <a:miter lim="800000"/>
            <a:headEnd/>
            <a:tailEnd/>
          </a:ln>
        </p:spPr>
        <p:txBody>
          <a:bodyPr>
            <a:spAutoFit/>
          </a:bodyPr>
          <a:lstStyle/>
          <a:p>
            <a:r>
              <a:rPr lang="en-US" sz="1800">
                <a:latin typeface="Arial" charset="0"/>
                <a:cs typeface="Arial" charset="0"/>
              </a:rPr>
              <a:t>7) Cycle repeats</a:t>
            </a:r>
          </a:p>
          <a:p>
            <a:r>
              <a:rPr lang="en-US" sz="1800">
                <a:latin typeface="Arial" charset="0"/>
                <a:cs typeface="Arial" charset="0"/>
              </a:rPr>
              <a:t>     --  Haploid spores created and released</a:t>
            </a:r>
          </a:p>
        </p:txBody>
      </p:sp>
      <p:sp>
        <p:nvSpPr>
          <p:cNvPr id="48136" name="Text Box 8"/>
          <p:cNvSpPr txBox="1">
            <a:spLocks noChangeArrowheads="1"/>
          </p:cNvSpPr>
          <p:nvPr/>
        </p:nvSpPr>
        <p:spPr bwMode="auto">
          <a:xfrm>
            <a:off x="4648200" y="1676400"/>
            <a:ext cx="304800" cy="457200"/>
          </a:xfrm>
          <a:prstGeom prst="rect">
            <a:avLst/>
          </a:prstGeom>
          <a:noFill/>
          <a:ln w="9525">
            <a:noFill/>
            <a:miter lim="800000"/>
            <a:headEnd/>
            <a:tailEnd/>
          </a:ln>
        </p:spPr>
        <p:txBody>
          <a:bodyPr>
            <a:spAutoFit/>
          </a:bodyPr>
          <a:lstStyle/>
          <a:p>
            <a:pPr>
              <a:spcBef>
                <a:spcPct val="50000"/>
              </a:spcBef>
            </a:pPr>
            <a:r>
              <a:rPr lang="en-US" b="1">
                <a:latin typeface="Arial" charset="0"/>
                <a:cs typeface="Arial" charset="0"/>
              </a:rPr>
              <a:t>.</a:t>
            </a:r>
          </a:p>
        </p:txBody>
      </p:sp>
      <p:sp>
        <p:nvSpPr>
          <p:cNvPr id="48137" name="Text Box 9"/>
          <p:cNvSpPr txBox="1">
            <a:spLocks noChangeArrowheads="1"/>
          </p:cNvSpPr>
          <p:nvPr/>
        </p:nvSpPr>
        <p:spPr bwMode="auto">
          <a:xfrm>
            <a:off x="4724400" y="2209800"/>
            <a:ext cx="304800" cy="457200"/>
          </a:xfrm>
          <a:prstGeom prst="rect">
            <a:avLst/>
          </a:prstGeom>
          <a:noFill/>
          <a:ln w="9525">
            <a:noFill/>
            <a:miter lim="800000"/>
            <a:headEnd/>
            <a:tailEnd/>
          </a:ln>
        </p:spPr>
        <p:txBody>
          <a:bodyPr>
            <a:spAutoFit/>
          </a:bodyPr>
          <a:lstStyle/>
          <a:p>
            <a:pPr>
              <a:spcBef>
                <a:spcPct val="50000"/>
              </a:spcBef>
            </a:pPr>
            <a:r>
              <a:rPr lang="en-US" b="1">
                <a:latin typeface="Arial" charset="0"/>
                <a:cs typeface="Arial" charset="0"/>
              </a:rPr>
              <a:t>.</a:t>
            </a:r>
          </a:p>
        </p:txBody>
      </p:sp>
      <p:sp>
        <p:nvSpPr>
          <p:cNvPr id="48138" name="Text Box 10"/>
          <p:cNvSpPr txBox="1">
            <a:spLocks noChangeArrowheads="1"/>
          </p:cNvSpPr>
          <p:nvPr/>
        </p:nvSpPr>
        <p:spPr bwMode="auto">
          <a:xfrm>
            <a:off x="4876800" y="1066800"/>
            <a:ext cx="304800" cy="457200"/>
          </a:xfrm>
          <a:prstGeom prst="rect">
            <a:avLst/>
          </a:prstGeom>
          <a:noFill/>
          <a:ln w="9525">
            <a:noFill/>
            <a:miter lim="800000"/>
            <a:headEnd/>
            <a:tailEnd/>
          </a:ln>
        </p:spPr>
        <p:txBody>
          <a:bodyPr>
            <a:spAutoFit/>
          </a:bodyPr>
          <a:lstStyle/>
          <a:p>
            <a:pPr>
              <a:spcBef>
                <a:spcPct val="50000"/>
              </a:spcBef>
            </a:pPr>
            <a:r>
              <a:rPr lang="en-US" b="1">
                <a:latin typeface="Arial" charset="0"/>
                <a:cs typeface="Arial" charset="0"/>
              </a:rPr>
              <a:t>.</a:t>
            </a:r>
          </a:p>
        </p:txBody>
      </p:sp>
      <p:sp>
        <p:nvSpPr>
          <p:cNvPr id="48139" name="Text Box 11"/>
          <p:cNvSpPr txBox="1">
            <a:spLocks noChangeArrowheads="1"/>
          </p:cNvSpPr>
          <p:nvPr/>
        </p:nvSpPr>
        <p:spPr bwMode="auto">
          <a:xfrm>
            <a:off x="4648200" y="1295400"/>
            <a:ext cx="304800" cy="457200"/>
          </a:xfrm>
          <a:prstGeom prst="rect">
            <a:avLst/>
          </a:prstGeom>
          <a:noFill/>
          <a:ln w="9525">
            <a:noFill/>
            <a:miter lim="800000"/>
            <a:headEnd/>
            <a:tailEnd/>
          </a:ln>
        </p:spPr>
        <p:txBody>
          <a:bodyPr>
            <a:spAutoFit/>
          </a:bodyPr>
          <a:lstStyle/>
          <a:p>
            <a:pPr>
              <a:spcBef>
                <a:spcPct val="50000"/>
              </a:spcBef>
            </a:pPr>
            <a:r>
              <a:rPr lang="en-US" b="1">
                <a:latin typeface="Arial" charset="0"/>
                <a:cs typeface="Arial" charset="0"/>
              </a:rPr>
              <a:t>.</a:t>
            </a:r>
          </a:p>
        </p:txBody>
      </p:sp>
      <p:sp>
        <p:nvSpPr>
          <p:cNvPr id="12" name="TextBox 11"/>
          <p:cNvSpPr txBox="1">
            <a:spLocks noChangeArrowheads="1"/>
          </p:cNvSpPr>
          <p:nvPr/>
        </p:nvSpPr>
        <p:spPr bwMode="auto">
          <a:xfrm>
            <a:off x="2819400" y="2057400"/>
            <a:ext cx="1371600" cy="400050"/>
          </a:xfrm>
          <a:prstGeom prst="rect">
            <a:avLst/>
          </a:prstGeom>
          <a:noFill/>
          <a:ln w="9525">
            <a:noFill/>
            <a:miter lim="800000"/>
            <a:headEnd/>
            <a:tailEnd/>
          </a:ln>
        </p:spPr>
        <p:txBody>
          <a:bodyPr>
            <a:spAutoFit/>
          </a:bodyPr>
          <a:lstStyle/>
          <a:p>
            <a:r>
              <a:rPr lang="en-US" sz="2000"/>
              <a:t>fiddlehead</a:t>
            </a:r>
          </a:p>
        </p:txBody>
      </p:sp>
      <p:cxnSp>
        <p:nvCxnSpPr>
          <p:cNvPr id="14" name="Straight Connector 13"/>
          <p:cNvCxnSpPr/>
          <p:nvPr/>
        </p:nvCxnSpPr>
        <p:spPr>
          <a:xfrm rot="5400000">
            <a:off x="3962400" y="1219200"/>
            <a:ext cx="914400" cy="91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3352800" y="2057400"/>
            <a:ext cx="1371600" cy="400050"/>
          </a:xfrm>
          <a:prstGeom prst="rect">
            <a:avLst/>
          </a:prstGeom>
          <a:noFill/>
          <a:ln w="9525">
            <a:noFill/>
            <a:miter lim="800000"/>
            <a:headEnd/>
            <a:tailEnd/>
          </a:ln>
        </p:spPr>
        <p:txBody>
          <a:bodyPr>
            <a:spAutoFit/>
          </a:bodyPr>
          <a:lstStyle/>
          <a:p>
            <a:r>
              <a:rPr lang="en-US" sz="2000"/>
              <a:t>frond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9395"/>
                                        </p:tgtEl>
                                      </p:cBhvr>
                                    </p:animEffect>
                                    <p:set>
                                      <p:cBhvr>
                                        <p:cTn id="7" dur="1" fill="hold">
                                          <p:stCondLst>
                                            <p:cond delay="499"/>
                                          </p:stCondLst>
                                        </p:cTn>
                                        <p:tgtEl>
                                          <p:spTgt spid="5939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48134"/>
                                        </p:tgtEl>
                                        <p:attrNameLst>
                                          <p:attrName>style.visibility</p:attrName>
                                        </p:attrNameLst>
                                      </p:cBhvr>
                                      <p:to>
                                        <p:strVal val="visible"/>
                                      </p:to>
                                    </p:set>
                                    <p:animEffect transition="in" filter="dissolve">
                                      <p:cBhvr>
                                        <p:cTn id="10" dur="500"/>
                                        <p:tgtEl>
                                          <p:spTgt spid="48134"/>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27" presetClass="entr" presetSubtype="0" fill="hold" grpId="0" nodeType="withEffect">
                                  <p:stCondLst>
                                    <p:cond delay="0"/>
                                  </p:stCondLst>
                                  <p:iterate type="lt">
                                    <p:tmPct val="50000"/>
                                  </p:iterate>
                                  <p:childTnLst>
                                    <p:set>
                                      <p:cBhvr>
                                        <p:cTn id="14" dur="1" fill="hold">
                                          <p:stCondLst>
                                            <p:cond delay="0"/>
                                          </p:stCondLst>
                                        </p:cTn>
                                        <p:tgtEl>
                                          <p:spTgt spid="17"/>
                                        </p:tgtEl>
                                        <p:attrNameLst>
                                          <p:attrName>style.visibility</p:attrName>
                                        </p:attrNameLst>
                                      </p:cBhvr>
                                      <p:to>
                                        <p:strVal val="visible"/>
                                      </p:to>
                                    </p:set>
                                    <p:anim calcmode="discrete" valueType="clr">
                                      <p:cBhvr override="childStyle">
                                        <p:cTn id="15"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7"/>
                                        </p:tgtEl>
                                        <p:attrNameLst>
                                          <p:attrName>fillcolor</p:attrName>
                                        </p:attrNameLst>
                                      </p:cBhvr>
                                      <p:tavLst>
                                        <p:tav tm="0">
                                          <p:val>
                                            <p:clrVal>
                                              <a:schemeClr val="accent2"/>
                                            </p:clrVal>
                                          </p:val>
                                        </p:tav>
                                        <p:tav tm="50000">
                                          <p:val>
                                            <p:clrVal>
                                              <a:schemeClr val="hlink"/>
                                            </p:clrVal>
                                          </p:val>
                                        </p:tav>
                                      </p:tavLst>
                                    </p:anim>
                                    <p:set>
                                      <p:cBhvr>
                                        <p:cTn id="17" dur="80"/>
                                        <p:tgtEl>
                                          <p:spTgt spid="17"/>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8135"/>
                                        </p:tgtEl>
                                        <p:attrNameLst>
                                          <p:attrName>style.visibility</p:attrName>
                                        </p:attrNameLst>
                                      </p:cBhvr>
                                      <p:to>
                                        <p:strVal val="visible"/>
                                      </p:to>
                                    </p:set>
                                    <p:anim calcmode="discrete" valueType="clr">
                                      <p:cBhvr override="childStyle">
                                        <p:cTn id="22" dur="80"/>
                                        <p:tgtEl>
                                          <p:spTgt spid="48135"/>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8135"/>
                                        </p:tgtEl>
                                        <p:attrNameLst>
                                          <p:attrName>fillcolor</p:attrName>
                                        </p:attrNameLst>
                                      </p:cBhvr>
                                      <p:tavLst>
                                        <p:tav tm="0">
                                          <p:val>
                                            <p:clrVal>
                                              <a:schemeClr val="accent2"/>
                                            </p:clrVal>
                                          </p:val>
                                        </p:tav>
                                        <p:tav tm="50000">
                                          <p:val>
                                            <p:clrVal>
                                              <a:schemeClr val="hlink"/>
                                            </p:clrVal>
                                          </p:val>
                                        </p:tav>
                                      </p:tavLst>
                                    </p:anim>
                                    <p:set>
                                      <p:cBhvr>
                                        <p:cTn id="24" dur="80"/>
                                        <p:tgtEl>
                                          <p:spTgt spid="48135"/>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8136"/>
                                        </p:tgtEl>
                                        <p:attrNameLst>
                                          <p:attrName>style.visibility</p:attrName>
                                        </p:attrNameLst>
                                      </p:cBhvr>
                                      <p:to>
                                        <p:strVal val="visible"/>
                                      </p:to>
                                    </p:set>
                                    <p:animEffect transition="in" filter="dissolve">
                                      <p:cBhvr>
                                        <p:cTn id="29" dur="500"/>
                                        <p:tgtEl>
                                          <p:spTgt spid="4813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8137"/>
                                        </p:tgtEl>
                                        <p:attrNameLst>
                                          <p:attrName>style.visibility</p:attrName>
                                        </p:attrNameLst>
                                      </p:cBhvr>
                                      <p:to>
                                        <p:strVal val="visible"/>
                                      </p:to>
                                    </p:set>
                                    <p:animEffect transition="in" filter="dissolve">
                                      <p:cBhvr>
                                        <p:cTn id="32" dur="500"/>
                                        <p:tgtEl>
                                          <p:spTgt spid="48137"/>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8138"/>
                                        </p:tgtEl>
                                        <p:attrNameLst>
                                          <p:attrName>style.visibility</p:attrName>
                                        </p:attrNameLst>
                                      </p:cBhvr>
                                      <p:to>
                                        <p:strVal val="visible"/>
                                      </p:to>
                                    </p:set>
                                    <p:animEffect transition="in" filter="dissolve">
                                      <p:cBhvr>
                                        <p:cTn id="35" dur="500"/>
                                        <p:tgtEl>
                                          <p:spTgt spid="48138"/>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8139"/>
                                        </p:tgtEl>
                                        <p:attrNameLst>
                                          <p:attrName>style.visibility</p:attrName>
                                        </p:attrNameLst>
                                      </p:cBhvr>
                                      <p:to>
                                        <p:strVal val="visible"/>
                                      </p:to>
                                    </p:set>
                                    <p:animEffect transition="in" filter="dissolve">
                                      <p:cBhvr>
                                        <p:cTn id="38" dur="500"/>
                                        <p:tgtEl>
                                          <p:spTgt spid="48139"/>
                                        </p:tgtEl>
                                      </p:cBhvr>
                                    </p:animEffect>
                                  </p:childTnLst>
                                </p:cTn>
                              </p:par>
                            </p:childTnLst>
                          </p:cTn>
                        </p:par>
                        <p:par>
                          <p:cTn id="39" fill="hold">
                            <p:stCondLst>
                              <p:cond delay="500"/>
                            </p:stCondLst>
                            <p:childTnLst>
                              <p:par>
                                <p:cTn id="40" presetID="0" presetClass="path" presetSubtype="0" accel="50000" decel="50000" fill="hold" grpId="1" nodeType="afterEffect">
                                  <p:stCondLst>
                                    <p:cond delay="0"/>
                                  </p:stCondLst>
                                  <p:childTnLst>
                                    <p:animMotion origin="layout" path="M 0 0 C 0.01511 -0.00439 0.02327 -0.02129 0.03681 -0.02939 C 0.04028 -0.03148 0.04341 -0.03402 0.04705 -0.03541 C 0.05139 -0.03726 0.06025 -0.03935 0.06025 -0.03935 C 0.11268 -0.03541 0.07327 -0.04004 0.09549 -0.03541 C 0.10243 -0.03402 0.11615 -0.03148 0.11615 -0.03148 C 0.12691 -0.03217 0.13768 -0.0324 0.14844 -0.03333 C 0.16198 -0.03472 0.175 -0.04351 0.1882 -0.04722 C 0.23368 -0.07754 0.28108 -0.1 0.33091 -0.11388 C 0.3316 -0.11388 0.36025 -0.11319 0.3691 -0.10995 C 0.38386 -0.10463 0.37032 -0.10833 0.38091 -0.10208 C 0.38264 -0.10115 0.39098 -0.09884 0.39271 -0.09814 C 0.40695 -0.09259 0.42032 -0.08657 0.43525 -0.08449 C 0.45226 -0.07662 0.47084 -0.08194 0.4882 -0.08634 C 0.49462 -0.08981 0.5007 -0.09189 0.50729 -0.09421 C 0.52309 -0.10972 0.54098 -0.10995 0.56025 -0.10995 " pathEditMode="relative" ptsTypes="fffffffffffffffA">
                                      <p:cBhvr>
                                        <p:cTn id="41" dur="2000" fill="hold"/>
                                        <p:tgtEl>
                                          <p:spTgt spid="48137"/>
                                        </p:tgtEl>
                                        <p:attrNameLst>
                                          <p:attrName>ppt_x</p:attrName>
                                          <p:attrName>ppt_y</p:attrName>
                                        </p:attrNameLst>
                                      </p:cBhvr>
                                    </p:animMotion>
                                  </p:childTnLst>
                                </p:cTn>
                              </p:par>
                              <p:par>
                                <p:cTn id="42" presetID="0" presetClass="path" presetSubtype="0" accel="50000" decel="50000" fill="hold" grpId="1" nodeType="withEffect">
                                  <p:stCondLst>
                                    <p:cond delay="0"/>
                                  </p:stCondLst>
                                  <p:childTnLst>
                                    <p:animMotion origin="layout" path="M 0 0 C 0.01771 -0.00139 0.01979 -0.00046 0.03229 -0.00579 C 0.04288 -0.01991 0.05486 -0.03171 0.06475 -0.04699 C 0.07153 -0.05741 0.0743 -0.07106 0.07951 -0.08241 C 0.08107 -0.09074 0.08316 -0.09676 0.0868 -0.10394 C 0.08854 -0.11412 0.09097 -0.11759 0.09566 -0.12546 C 0.09913 -0.13125 0.10278 -0.13866 0.1059 -0.14514 C 0.10833 -0.15023 0.11528 -0.15069 0.11909 -0.15301 C 0.13159 -0.16042 0.14548 -0.16435 0.15885 -0.16852 C 0.17048 -0.17616 0.18316 -0.18704 0.19566 -0.19213 C 0.19705 -0.19352 0.19843 -0.19514 0.2 -0.19606 C 0.20278 -0.19769 0.20607 -0.19792 0.20885 -0.2 C 0.21684 -0.20602 0.225 -0.21597 0.23229 -0.22361 C 0.23403 -0.22546 0.23646 -0.22569 0.23819 -0.22755 C 0.24757 -0.23681 0.25451 -0.24606 0.26614 -0.25093 C 0.27604 -0.25023 0.28593 -0.25046 0.29566 -0.24907 C 0.3151 -0.24606 0.33246 -0.22824 0.35156 -0.22361 C 0.3533 -0.22199 0.36389 -0.21273 0.36614 -0.20972 C 0.37396 -0.19931 0.38003 -0.1831 0.39114 -0.17847 C 0.40139 -0.16782 0.41232 -0.1625 0.425 -0.1588 C 0.43212 -0.15255 0.44028 -0.15116 0.44861 -0.14907 C 0.45451 -0.14977 0.46041 -0.14977 0.46614 -0.15093 C 0.46927 -0.15162 0.475 -0.15486 0.475 -0.15486 C 0.49757 -0.17801 0.52465 -0.19028 0.55295 -0.19028 " pathEditMode="relative" ptsTypes="fffffffffffffffffffffffA">
                                      <p:cBhvr>
                                        <p:cTn id="43" dur="2000" fill="hold"/>
                                        <p:tgtEl>
                                          <p:spTgt spid="48136"/>
                                        </p:tgtEl>
                                        <p:attrNameLst>
                                          <p:attrName>ppt_x</p:attrName>
                                          <p:attrName>ppt_y</p:attrName>
                                        </p:attrNameLst>
                                      </p:cBhvr>
                                    </p:animMotion>
                                  </p:childTnLst>
                                </p:cTn>
                              </p:par>
                              <p:par>
                                <p:cTn id="44" presetID="0" presetClass="path" presetSubtype="0" accel="50000" decel="50000" fill="hold" grpId="1" nodeType="withEffect">
                                  <p:stCondLst>
                                    <p:cond delay="0"/>
                                  </p:stCondLst>
                                  <p:childTnLst>
                                    <p:animMotion origin="layout" path="M 0 0 C 0.02639 0.01088 0.05 -0.0037 0.07361 -0.01574 C 0.0776 -0.01782 0.08004 -0.02338 0.08385 -0.02546 C 0.10243 -0.03541 0.09427 -0.02916 0.10885 -0.04305 C 0.11094 -0.0449 0.11389 -0.04421 0.11632 -0.04514 C 0.12899 -0.05023 0.14167 -0.05254 0.15451 -0.05694 C 0.16962 -0.05602 0.17986 -0.05787 0.19271 -0.05301 C 0.20764 -0.04722 0.21597 -0.03773 0.22656 -0.02361 C 0.22865 -0.02083 0.2316 -0.0199 0.23385 -0.01759 C 0.23924 -0.0125 0.24306 -0.00486 0.24861 0 C 0.25226 0.00324 0.25677 0.00463 0.26042 0.00787 C 0.26476 0.01644 0.27083 0.02246 0.27656 0.0294 C 0.27969 0.03311 0.28542 0.04121 0.28542 0.04121 C 0.28976 0.05903 0.2974 0.07523 0.3059 0.09028 C 0.3092 0.0963 0.31354 0.09607 0.31771 0.1 C 0.32622 0.10811 0.31771 0.10371 0.32656 0.10973 C 0.3401 0.11898 0.35486 0.12338 0.36927 0.1294 C 0.37604 0.13542 0.3816 0.14306 0.38837 0.14908 C 0.39288 0.15787 0.40035 0.16389 0.40451 0.17246 C 0.40677 0.17732 0.40816 0.18079 0.41181 0.18426 C 0.41476 0.18704 0.41875 0.18866 0.42205 0.19028 C 0.4375 0.20533 0.45851 0.21158 0.47656 0.21968 C 0.48629 0.22408 0.49392 0.23357 0.50451 0.23727 C 0.51024 0.24491 0.51788 0.24908 0.525 0.25486 C 0.52795 0.25741 0.53385 0.26273 0.53385 0.26273 " pathEditMode="relative" ptsTypes="ffffffffffffffffffffffffA">
                                      <p:cBhvr>
                                        <p:cTn id="45" dur="2000" fill="hold"/>
                                        <p:tgtEl>
                                          <p:spTgt spid="48139"/>
                                        </p:tgtEl>
                                        <p:attrNameLst>
                                          <p:attrName>ppt_x</p:attrName>
                                          <p:attrName>ppt_y</p:attrName>
                                        </p:attrNameLst>
                                      </p:cBhvr>
                                    </p:animMotion>
                                  </p:childTnLst>
                                </p:cTn>
                              </p:par>
                              <p:par>
                                <p:cTn id="46" presetID="0" presetClass="path" presetSubtype="0" accel="50000" decel="50000" fill="hold" grpId="1" nodeType="withEffect">
                                  <p:stCondLst>
                                    <p:cond delay="0"/>
                                  </p:stCondLst>
                                  <p:childTnLst>
                                    <p:animMotion origin="layout" path="M 0 0 C 0.00764 -0.01504 0.03386 -0.01597 0.04705 -0.01967 C 0.10365 -0.01805 0.11702 -0.01597 0.16771 -0.01967 C 0.18316 -0.02083 0.19809 -0.02916 0.21181 -0.03726 C 0.22396 -0.04444 0.23855 -0.04814 0.25157 -0.05092 C 0.26129 -0.05023 0.27119 -0.05023 0.28091 -0.04907 C 0.2882 -0.04838 0.29428 -0.04305 0.30157 -0.0412 C 0.31198 -0.03194 0.30695 -0.03449 0.31615 -0.03125 C 0.32292 -0.02523 0.33021 -0.02222 0.33681 -0.01574 C 0.34028 -0.00856 0.34254 -0.00208 0.34705 0.00394 C 0.34983 0.01783 0.35452 0.03125 0.35747 0.04514 C 0.35955 0.05487 0.36059 0.06412 0.36476 0.07269 C 0.36858 0.08866 0.37796 0.10209 0.38681 0.11366 C 0.38924 0.11667 0.39306 0.1169 0.39566 0.11968 C 0.39723 0.1213 0.39827 0.12408 0.4 0.12547 C 0.40539 0.1294 0.41337 0.13195 0.4191 0.13542 C 0.42119 0.13658 0.42309 0.13797 0.425 0.13936 C 0.42657 0.14051 0.42796 0.14213 0.42952 0.14329 C 0.43195 0.14491 0.4375 0.14607 0.43976 0.147 C 0.44775 0.15 0.45521 0.15533 0.4632 0.1588 C 0.46476 0.16019 0.4665 0.16112 0.46771 0.16274 C 0.46893 0.16436 0.46928 0.16713 0.47066 0.16875 C 0.47761 0.17709 0.47813 0.17616 0.48542 0.17848 C 0.48872 0.18542 0.49132 0.1875 0.49705 0.19028 C 0.50018 0.19329 0.5066 0.197 0.50886 0.2 " pathEditMode="relative" ptsTypes="ffffffffffffffffffffffffA">
                                      <p:cBhvr>
                                        <p:cTn id="47" dur="2000" fill="hold"/>
                                        <p:tgtEl>
                                          <p:spTgt spid="4813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p:bldP spid="48136" grpId="0"/>
      <p:bldP spid="48136" grpId="1"/>
      <p:bldP spid="48137" grpId="0"/>
      <p:bldP spid="48137" grpId="1"/>
      <p:bldP spid="48138" grpId="0"/>
      <p:bldP spid="48138" grpId="1"/>
      <p:bldP spid="48139" grpId="0"/>
      <p:bldP spid="48139" grpId="1"/>
      <p:bldP spid="1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0" y="304800"/>
            <a:ext cx="74676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Class 3. </a:t>
            </a: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Musci</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or </a:t>
            </a: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Bryopsida</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Gametophyte is differentiated into prostrate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protonema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an erect gametophores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Gametophore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is foliose, differentiated into an axis (=stem) and lateral appendages like leaves but without midrib.</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Rhizoids multi-cellular with oblique septa.</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Elaters are absent in the capsule of sporangium.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The sex organs are produced in separate branches immersed in a group of leaves.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It has only three orders: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err="1" smtClean="0">
                <a:ln>
                  <a:noFill/>
                </a:ln>
                <a:solidFill>
                  <a:srgbClr val="7030A0"/>
                </a:solidFill>
                <a:effectLst/>
                <a:latin typeface="Times New Roman" pitchFamily="18" charset="0"/>
                <a:ea typeface="Times New Roman" pitchFamily="18" charset="0"/>
                <a:cs typeface="Times New Roman" pitchFamily="18" charset="0"/>
              </a:rPr>
              <a:t>i</a:t>
            </a:r>
            <a:r>
              <a:rPr kumimoji="0" lang="en-US" sz="24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7030A0"/>
                </a:solidFill>
                <a:effectLst/>
                <a:latin typeface="Times New Roman" pitchFamily="18" charset="0"/>
                <a:ea typeface="Times New Roman" pitchFamily="18" charset="0"/>
                <a:cs typeface="Times New Roman" pitchFamily="18" charset="0"/>
              </a:rPr>
              <a:t>Bryales</a:t>
            </a:r>
            <a:r>
              <a:rPr kumimoji="0" lang="en-US" sz="24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(ii) </a:t>
            </a:r>
            <a:r>
              <a:rPr kumimoji="0" lang="en-US" sz="2400" b="0" i="0" u="none" strike="noStrike" cap="none" normalizeH="0" baseline="0" dirty="0" err="1" smtClean="0">
                <a:ln>
                  <a:noFill/>
                </a:ln>
                <a:solidFill>
                  <a:srgbClr val="7030A0"/>
                </a:solidFill>
                <a:effectLst/>
                <a:latin typeface="Times New Roman" pitchFamily="18" charset="0"/>
                <a:ea typeface="Times New Roman" pitchFamily="18" charset="0"/>
                <a:cs typeface="Times New Roman" pitchFamily="18" charset="0"/>
              </a:rPr>
              <a:t>Andriales</a:t>
            </a:r>
            <a:r>
              <a:rPr kumimoji="0" lang="en-US" sz="24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and</a:t>
            </a:r>
            <a:endParaRPr kumimoji="0" lang="en-US" sz="24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(iii) </a:t>
            </a:r>
            <a:r>
              <a:rPr kumimoji="0" lang="en-US" sz="2400" b="0" i="0" u="none" strike="noStrike" cap="none" normalizeH="0" baseline="0" dirty="0" err="1" smtClean="0">
                <a:ln>
                  <a:noFill/>
                </a:ln>
                <a:solidFill>
                  <a:srgbClr val="7030A0"/>
                </a:solidFill>
                <a:effectLst/>
                <a:latin typeface="Times New Roman" pitchFamily="18" charset="0"/>
                <a:ea typeface="Times New Roman" pitchFamily="18" charset="0"/>
                <a:cs typeface="Times New Roman" pitchFamily="18" charset="0"/>
              </a:rPr>
              <a:t>Sphagnales</a:t>
            </a:r>
            <a:r>
              <a:rPr kumimoji="0" lang="en-US" sz="24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rgbClr val="7030A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04800" y="457200"/>
            <a:ext cx="304800" cy="461963"/>
          </a:xfrm>
          <a:prstGeom prst="rect">
            <a:avLst/>
          </a:prstGeom>
          <a:noFill/>
          <a:ln w="9525">
            <a:noFill/>
            <a:miter lim="800000"/>
            <a:headEnd/>
            <a:tailEnd/>
          </a:ln>
        </p:spPr>
        <p:txBody>
          <a:bodyPr>
            <a:spAutoFit/>
          </a:bodyPr>
          <a:lstStyle/>
          <a:p>
            <a:r>
              <a:rPr lang="en-US" b="1">
                <a:latin typeface="Arial" charset="0"/>
                <a:cs typeface="Arial" charset="0"/>
              </a:rPr>
              <a:t>.</a:t>
            </a:r>
          </a:p>
        </p:txBody>
      </p:sp>
      <p:sp>
        <p:nvSpPr>
          <p:cNvPr id="3" name="TextBox 2"/>
          <p:cNvSpPr txBox="1">
            <a:spLocks noChangeArrowheads="1"/>
          </p:cNvSpPr>
          <p:nvPr/>
        </p:nvSpPr>
        <p:spPr bwMode="auto">
          <a:xfrm>
            <a:off x="-304800" y="757238"/>
            <a:ext cx="304800" cy="461962"/>
          </a:xfrm>
          <a:prstGeom prst="rect">
            <a:avLst/>
          </a:prstGeom>
          <a:noFill/>
          <a:ln w="9525">
            <a:noFill/>
            <a:miter lim="800000"/>
            <a:headEnd/>
            <a:tailEnd/>
          </a:ln>
        </p:spPr>
        <p:txBody>
          <a:bodyPr>
            <a:spAutoFit/>
          </a:bodyPr>
          <a:lstStyle/>
          <a:p>
            <a:r>
              <a:rPr lang="en-US" b="1">
                <a:latin typeface="Arial" charset="0"/>
                <a:cs typeface="Arial" charset="0"/>
              </a:rPr>
              <a:t>.</a:t>
            </a:r>
          </a:p>
        </p:txBody>
      </p:sp>
      <p:sp>
        <p:nvSpPr>
          <p:cNvPr id="4" name="TextBox 3"/>
          <p:cNvSpPr txBox="1">
            <a:spLocks noChangeArrowheads="1"/>
          </p:cNvSpPr>
          <p:nvPr/>
        </p:nvSpPr>
        <p:spPr bwMode="auto">
          <a:xfrm>
            <a:off x="-304800" y="1214438"/>
            <a:ext cx="304800" cy="461962"/>
          </a:xfrm>
          <a:prstGeom prst="rect">
            <a:avLst/>
          </a:prstGeom>
          <a:noFill/>
          <a:ln w="9525">
            <a:noFill/>
            <a:miter lim="800000"/>
            <a:headEnd/>
            <a:tailEnd/>
          </a:ln>
        </p:spPr>
        <p:txBody>
          <a:bodyPr>
            <a:spAutoFit/>
          </a:bodyPr>
          <a:lstStyle/>
          <a:p>
            <a:r>
              <a:rPr lang="en-US" b="1">
                <a:latin typeface="Arial" charset="0"/>
                <a:cs typeface="Arial" charset="0"/>
              </a:rPr>
              <a:t>.</a:t>
            </a:r>
          </a:p>
        </p:txBody>
      </p:sp>
      <p:sp>
        <p:nvSpPr>
          <p:cNvPr id="5" name="TextBox 4"/>
          <p:cNvSpPr txBox="1">
            <a:spLocks noChangeArrowheads="1"/>
          </p:cNvSpPr>
          <p:nvPr/>
        </p:nvSpPr>
        <p:spPr bwMode="auto">
          <a:xfrm>
            <a:off x="-304800" y="1747838"/>
            <a:ext cx="304800" cy="461962"/>
          </a:xfrm>
          <a:prstGeom prst="rect">
            <a:avLst/>
          </a:prstGeom>
          <a:noFill/>
          <a:ln w="9525">
            <a:noFill/>
            <a:miter lim="800000"/>
            <a:headEnd/>
            <a:tailEnd/>
          </a:ln>
        </p:spPr>
        <p:txBody>
          <a:bodyPr>
            <a:spAutoFit/>
          </a:bodyPr>
          <a:lstStyle/>
          <a:p>
            <a:r>
              <a:rPr lang="en-US" b="1">
                <a:latin typeface="Arial" charset="0"/>
                <a:cs typeface="Arial" charset="0"/>
              </a:rPr>
              <a:t>.</a:t>
            </a:r>
          </a:p>
        </p:txBody>
      </p:sp>
      <p:sp>
        <p:nvSpPr>
          <p:cNvPr id="6" name="Rectangle 5"/>
          <p:cNvSpPr/>
          <p:nvPr/>
        </p:nvSpPr>
        <p:spPr>
          <a:xfrm>
            <a:off x="-457200" y="5410200"/>
            <a:ext cx="9982200" cy="1447800"/>
          </a:xfrm>
          <a:prstGeom prst="rect">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ground</a:t>
            </a:r>
          </a:p>
        </p:txBody>
      </p:sp>
      <p:sp>
        <p:nvSpPr>
          <p:cNvPr id="16391" name="TextBox 6"/>
          <p:cNvSpPr txBox="1">
            <a:spLocks noChangeArrowheads="1"/>
          </p:cNvSpPr>
          <p:nvPr/>
        </p:nvSpPr>
        <p:spPr bwMode="auto">
          <a:xfrm>
            <a:off x="0" y="0"/>
            <a:ext cx="5257800" cy="366713"/>
          </a:xfrm>
          <a:prstGeom prst="rect">
            <a:avLst/>
          </a:prstGeom>
          <a:noFill/>
          <a:ln w="9525">
            <a:noFill/>
            <a:miter lim="800000"/>
            <a:headEnd/>
            <a:tailEnd/>
          </a:ln>
        </p:spPr>
        <p:txBody>
          <a:bodyPr>
            <a:spAutoFit/>
          </a:bodyPr>
          <a:lstStyle/>
          <a:p>
            <a:r>
              <a:rPr lang="en-US" sz="1800">
                <a:latin typeface="Arial" charset="0"/>
                <a:cs typeface="Arial" charset="0"/>
              </a:rPr>
              <a:t>2) Haploid spores land in the soil</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5E-6 -5.3469E-6 C 0.01146 0.00161 0.02274 0.00393 0.03368 0.00925 C 0.04306 0.01387 0.05208 0.02173 0.06163 0.02428 C 0.06649 0.03052 0.07049 0.03052 0.07604 0.03561 C 0.07847 0.03792 0.08056 0.0407 0.08299 0.04301 C 0.0842 0.0444 0.08576 0.04555 0.08733 0.04671 C 0.09167 0.05573 0.09514 0.06521 0.09844 0.07493 C 0.10017 0.08001 0.10417 0.08996 0.10417 0.08996 C 0.10469 0.09736 0.10382 0.10522 0.10556 0.11239 C 0.11111 0.13459 0.12639 0.15101 0.13629 0.16882 C 0.14427 0.18316 0.14688 0.19495 0.15764 0.20628 C 0.16163 0.21739 0.16684 0.22571 0.1717 0.23635 C 0.17309 0.24398 0.17483 0.25115 0.17587 0.25878 C 0.17691 0.29949 0.17743 0.33996 0.17882 0.38066 C 0.17986 0.41443 0.17795 0.39338 0.18299 0.41073 C 0.18403 0.41443 0.18576 0.42206 0.18576 0.42206 C 0.18524 0.44588 0.18524 0.46947 0.18438 0.49329 C 0.1842 0.50046 0.18021 0.51387 0.18021 0.51387 C 0.175 0.55434 0.18004 0.55874 0.19566 0.59851 C 0.19792 0.60453 0.19965 0.611 0.20139 0.61725 C 0.20243 0.62095 0.20625 0.62557 0.20417 0.62835 C 0.19931 0.63482 0.2 0.61332 0.2 0.61332 " pathEditMode="relative" ptsTypes="fffffffffffffffffffffA">
                                      <p:cBhvr>
                                        <p:cTn id="6" dur="2000" fill="hold"/>
                                        <p:tgtEl>
                                          <p:spTgt spid="5"/>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38889E-6 -1.24884E-6 C 0.0165 0.00209 0.03038 0.00995 0.04653 0.01504 C 0.07778 0.02521 0.07674 0.02406 0.11563 0.03377 C 0.12847 0.03701 0.14202 0.03678 0.15504 0.03932 C 0.16354 0.04094 0.18038 0.04672 0.18038 0.04672 C 0.19167 0.05458 0.20365 0.05643 0.21563 0.06175 C 0.22275 0.06499 0.22952 0.06962 0.23663 0.07309 C 0.24358 0.0821 0.25191 0.08696 0.2592 0.09552 C 0.27709 0.1161 0.29271 0.14015 0.3099 0.1612 C 0.31268 0.1649 0.31684 0.16698 0.31979 0.17068 C 0.33021 0.18363 0.33906 0.19843 0.34931 0.21185 C 0.36233 0.22919 0.36511 0.22572 0.37761 0.23821 C 0.39948 0.26018 0.42014 0.28053 0.44514 0.29626 C 0.45868 0.30481 0.47014 0.31592 0.48438 0.32077 C 0.50382 0.3358 0.48021 0.31615 0.49705 0.33395 C 0.52084 0.35847 0.53351 0.37188 0.55347 0.40333 C 0.5599 0.41305 0.5665 0.42253 0.57309 0.43155 C 0.57587 0.43502 0.57934 0.4371 0.58177 0.4408 C 0.5934 0.45953 0.60087 0.48035 0.61424 0.49677 C 0.62101 0.5155 0.61268 0.49492 0.62118 0.51018 C 0.62847 0.52359 0.63334 0.53955 0.64219 0.55158 C 0.65139 0.58719 0.63768 0.53562 0.6507 0.57401 C 0.65174 0.57702 0.65122 0.58049 0.65226 0.58349 C 0.65417 0.58858 0.65781 0.59182 0.66059 0.59644 C 0.66215 0.60292 0.66354 0.60778 0.66632 0.61309 C 0.66806 0.62234 0.67188 0.63021 0.67622 0.63784 C 0.67795 0.64108 0.68455 0.64432 0.68455 0.64709 " pathEditMode="relative" ptsTypes="ffffffffffffffffffffffffffA">
                                      <p:cBhvr>
                                        <p:cTn id="8" dur="2000" fill="hold"/>
                                        <p:tgtEl>
                                          <p:spTgt spid="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5E-6 -6.17946E-6 C 0.01823 0.00624 0.03629 0.01503 0.05486 0.01873 C 0.10243 0.02844 0.15035 0.02682 0.19844 0.02798 C 0.21701 0.03006 0.23281 0.03445 0.2507 0.04116 C 0.26181 0.05018 0.27431 0.05642 0.28438 0.06752 C 0.29306 0.07701 0.30035 0.0888 0.30833 0.09944 C 0.32413 0.12048 0.34358 0.13621 0.36181 0.15379 C 0.38681 0.17807 0.41424 0.19634 0.43507 0.22687 C 0.44288 0.23843 0.45382 0.24537 0.45764 0.26063 C 0.45642 0.28214 0.45417 0.29532 0.44913 0.31521 C 0.44618 0.34643 0.44514 0.37627 0.45208 0.40702 C 0.45642 0.45328 0.46181 0.49976 0.46754 0.54579 C 0.46667 0.57654 0.4717 0.5969 0.45903 0.6191 C 0.45382 0.63968 0.44306 0.64962 0.43229 0.66396 C 0.43021 0.66674 0.42882 0.67044 0.42674 0.67344 C 0.42361 0.67807 0.41684 0.68663 0.41684 0.68663 C 0.41545 0.69842 0.41823 0.69773 0.41406 0.69773 " pathEditMode="relative" ptsTypes="ffffffffffffffffA">
                                      <p:cBhvr>
                                        <p:cTn id="10" dur="2000" fill="hold"/>
                                        <p:tgtEl>
                                          <p:spTgt spid="3"/>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3.88889E-6 3.38575E-6 C 0.01632 0.00531 0.0316 0.01503 0.04792 0.02081 C 0.06736 0.02798 0.08767 0.03307 0.10712 0.04139 C 0.11892 0.04648 0.13021 0.05203 0.14236 0.05642 C 0.1651 0.06452 0.1684 0.06128 0.18871 0.07146 C 0.19601 0.07516 0.2026 0.08094 0.2099 0.08441 C 0.2158 0.08718 0.2224 0.08765 0.2283 0.09019 C 0.25104 0.10037 0.27309 0.11332 0.29583 0.12395 C 0.32361 0.13714 0.3533 0.1487 0.38038 0.16512 C 0.40538 0.18038 0.43333 0.20143 0.45625 0.22155 C 0.46406 0.22826 0.47292 0.23288 0.47882 0.24213 C 0.49375 0.26526 0.50868 0.28469 0.5283 0.30203 C 0.53802 0.31082 0.54705 0.32169 0.55764 0.3284 C 0.56302 0.33163 0.56858 0.33371 0.57326 0.33788 C 0.58698 0.3499 0.60017 0.36285 0.6125 0.37719 C 0.61632 0.38159 0.61979 0.38644 0.62396 0.39037 C 0.64687 0.41373 0.67205 0.43362 0.69427 0.4579 C 0.69809 0.46184 0.70052 0.46739 0.70434 0.47109 C 0.71667 0.48334 0.73246 0.48959 0.74514 0.50092 C 0.75399 0.50901 0.76198 0.5185 0.77049 0.52728 C 0.77396 0.53075 0.77604 0.5363 0.77899 0.54047 C 0.79792 0.56706 0.81424 0.5925 0.82969 0.62303 C 0.84392 0.65124 0.85156 0.68408 0.86476 0.71299 C 0.87569 0.73681 0.88924 0.75786 0.90434 0.77682 C 0.90486 0.77497 0.90573 0.77127 0.90573 0.77127 " pathEditMode="relative" ptsTypes="ffffffffffffffffffffffffA">
                                      <p:cBhvr>
                                        <p:cTn id="12"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4648200" y="4419600"/>
            <a:ext cx="895350" cy="1038225"/>
          </a:xfrm>
          <a:prstGeom prst="rect">
            <a:avLst/>
          </a:prstGeom>
          <a:noFill/>
          <a:ln w="9525">
            <a:noFill/>
            <a:miter lim="800000"/>
            <a:headEnd/>
            <a:tailEnd/>
          </a:ln>
        </p:spPr>
      </p:pic>
      <p:sp>
        <p:nvSpPr>
          <p:cNvPr id="3" name="Rectangle 2"/>
          <p:cNvSpPr/>
          <p:nvPr/>
        </p:nvSpPr>
        <p:spPr>
          <a:xfrm>
            <a:off x="-457200" y="5410200"/>
            <a:ext cx="9982200" cy="1447800"/>
          </a:xfrm>
          <a:prstGeom prst="rect">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ground</a:t>
            </a:r>
          </a:p>
        </p:txBody>
      </p:sp>
      <p:sp>
        <p:nvSpPr>
          <p:cNvPr id="17412" name="TextBox 3"/>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r>
              <a:rPr lang="en-US" sz="1800">
                <a:latin typeface="Arial" charset="0"/>
                <a:cs typeface="Arial" charset="0"/>
              </a:rPr>
              <a:t>3) From the haploid spores, gametophyte (called the prothallus) grows in the soil</a:t>
            </a:r>
          </a:p>
        </p:txBody>
      </p:sp>
      <p:sp>
        <p:nvSpPr>
          <p:cNvPr id="5" name="TextBox 4"/>
          <p:cNvSpPr txBox="1">
            <a:spLocks noChangeArrowheads="1"/>
          </p:cNvSpPr>
          <p:nvPr/>
        </p:nvSpPr>
        <p:spPr bwMode="auto">
          <a:xfrm>
            <a:off x="0" y="877888"/>
            <a:ext cx="9144000" cy="369887"/>
          </a:xfrm>
          <a:prstGeom prst="rect">
            <a:avLst/>
          </a:prstGeom>
          <a:noFill/>
          <a:ln w="9525">
            <a:noFill/>
            <a:miter lim="800000"/>
            <a:headEnd/>
            <a:tailEnd/>
          </a:ln>
        </p:spPr>
        <p:txBody>
          <a:bodyPr>
            <a:spAutoFit/>
          </a:bodyPr>
          <a:lstStyle/>
          <a:p>
            <a:r>
              <a:rPr lang="en-US" sz="1800">
                <a:latin typeface="Arial" charset="0"/>
                <a:cs typeface="Arial" charset="0"/>
              </a:rPr>
              <a:t>Let’s zoom in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1000"/>
                                        <p:tgtEl>
                                          <p:spTgt spid="58370"/>
                                        </p:tgtEl>
                                      </p:cBhvr>
                                    </p:animEffect>
                                    <p:anim calcmode="lin" valueType="num">
                                      <p:cBhvr>
                                        <p:cTn id="8" dur="1000" fill="hold"/>
                                        <p:tgtEl>
                                          <p:spTgt spid="58370"/>
                                        </p:tgtEl>
                                        <p:attrNameLst>
                                          <p:attrName>ppt_x</p:attrName>
                                        </p:attrNameLst>
                                      </p:cBhvr>
                                      <p:tavLst>
                                        <p:tav tm="0">
                                          <p:val>
                                            <p:strVal val="#ppt_x"/>
                                          </p:val>
                                        </p:tav>
                                        <p:tav tm="100000">
                                          <p:val>
                                            <p:strVal val="#ppt_x"/>
                                          </p:val>
                                        </p:tav>
                                      </p:tavLst>
                                    </p:anim>
                                    <p:anim calcmode="lin" valueType="num">
                                      <p:cBhvr>
                                        <p:cTn id="9" dur="1000" fill="hold"/>
                                        <p:tgtEl>
                                          <p:spTgt spid="583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3" presetClass="exit" presetSubtype="16" fill="hold" nodeType="clickEffect">
                                  <p:stCondLst>
                                    <p:cond delay="0"/>
                                  </p:stCondLst>
                                  <p:childTnLst>
                                    <p:anim calcmode="lin" valueType="num">
                                      <p:cBhvr>
                                        <p:cTn id="20" dur="500"/>
                                        <p:tgtEl>
                                          <p:spTgt spid="58370"/>
                                        </p:tgtEl>
                                        <p:attrNameLst>
                                          <p:attrName>ppt_w</p:attrName>
                                        </p:attrNameLst>
                                      </p:cBhvr>
                                      <p:tavLst>
                                        <p:tav tm="0">
                                          <p:val>
                                            <p:strVal val="ppt_w"/>
                                          </p:val>
                                        </p:tav>
                                        <p:tav tm="100000">
                                          <p:val>
                                            <p:strVal val="4*ppt_w"/>
                                          </p:val>
                                        </p:tav>
                                      </p:tavLst>
                                    </p:anim>
                                    <p:anim calcmode="lin" valueType="num">
                                      <p:cBhvr>
                                        <p:cTn id="21" dur="500"/>
                                        <p:tgtEl>
                                          <p:spTgt spid="58370"/>
                                        </p:tgtEl>
                                        <p:attrNameLst>
                                          <p:attrName>ppt_h</p:attrName>
                                        </p:attrNameLst>
                                      </p:cBhvr>
                                      <p:tavLst>
                                        <p:tav tm="0">
                                          <p:val>
                                            <p:strVal val="ppt_h"/>
                                          </p:val>
                                        </p:tav>
                                        <p:tav tm="100000">
                                          <p:val>
                                            <p:strVal val="4*ppt_h"/>
                                          </p:val>
                                        </p:tav>
                                      </p:tavLst>
                                    </p:anim>
                                    <p:set>
                                      <p:cBhvr>
                                        <p:cTn id="22" dur="1" fill="hold">
                                          <p:stCondLst>
                                            <p:cond delay="499"/>
                                          </p:stCondLst>
                                        </p:cTn>
                                        <p:tgtEl>
                                          <p:spTgt spid="58370"/>
                                        </p:tgtEl>
                                        <p:attrNameLst>
                                          <p:attrName>style.visibility</p:attrName>
                                        </p:attrNameLst>
                                      </p:cBhvr>
                                      <p:to>
                                        <p:strVal val="hidden"/>
                                      </p:to>
                                    </p:set>
                                  </p:childTnLst>
                                </p:cTn>
                              </p:par>
                              <p:par>
                                <p:cTn id="23" presetID="23" presetClass="exit" presetSubtype="16" fill="hold" grpId="0" nodeType="withEffect">
                                  <p:stCondLst>
                                    <p:cond delay="0"/>
                                  </p:stCondLst>
                                  <p:childTnLst>
                                    <p:anim calcmode="lin" valueType="num">
                                      <p:cBhvr>
                                        <p:cTn id="24" dur="500"/>
                                        <p:tgtEl>
                                          <p:spTgt spid="3"/>
                                        </p:tgtEl>
                                        <p:attrNameLst>
                                          <p:attrName>ppt_w</p:attrName>
                                        </p:attrNameLst>
                                      </p:cBhvr>
                                      <p:tavLst>
                                        <p:tav tm="0">
                                          <p:val>
                                            <p:strVal val="ppt_w"/>
                                          </p:val>
                                        </p:tav>
                                        <p:tav tm="100000">
                                          <p:val>
                                            <p:strVal val="4*ppt_w"/>
                                          </p:val>
                                        </p:tav>
                                      </p:tavLst>
                                    </p:anim>
                                    <p:anim calcmode="lin" valueType="num">
                                      <p:cBhvr>
                                        <p:cTn id="25" dur="500"/>
                                        <p:tgtEl>
                                          <p:spTgt spid="3"/>
                                        </p:tgtEl>
                                        <p:attrNameLst>
                                          <p:attrName>ppt_h</p:attrName>
                                        </p:attrNameLst>
                                      </p:cBhvr>
                                      <p:tavLst>
                                        <p:tav tm="0">
                                          <p:val>
                                            <p:strVal val="ppt_h"/>
                                          </p:val>
                                        </p:tav>
                                        <p:tav tm="100000">
                                          <p:val>
                                            <p:strVal val="4*ppt_h"/>
                                          </p:val>
                                        </p:tav>
                                      </p:tavLst>
                                    </p:anim>
                                    <p:set>
                                      <p:cBhvr>
                                        <p:cTn id="2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4" name="Rectangle 24"/>
          <p:cNvSpPr>
            <a:spLocks noChangeArrowheads="1"/>
          </p:cNvSpPr>
          <p:nvPr/>
        </p:nvSpPr>
        <p:spPr bwMode="auto">
          <a:xfrm>
            <a:off x="-762000" y="1905000"/>
            <a:ext cx="10591800" cy="4953000"/>
          </a:xfrm>
          <a:prstGeom prst="rect">
            <a:avLst/>
          </a:prstGeom>
          <a:solidFill>
            <a:srgbClr val="00FFFF">
              <a:alpha val="25098"/>
            </a:srgbClr>
          </a:solidFill>
          <a:ln w="9525">
            <a:noFill/>
            <a:miter lim="800000"/>
            <a:headEnd/>
            <a:tailEnd/>
          </a:ln>
        </p:spPr>
        <p:txBody>
          <a:bodyPr wrap="none" anchor="ctr"/>
          <a:lstStyle/>
          <a:p>
            <a:endParaRPr lang="en-US" sz="1800">
              <a:latin typeface="Arial" charset="0"/>
              <a:cs typeface="Arial" charset="0"/>
            </a:endParaRPr>
          </a:p>
        </p:txBody>
      </p:sp>
      <p:pic>
        <p:nvPicPr>
          <p:cNvPr id="18435" name="Picture 25"/>
          <p:cNvPicPr>
            <a:picLocks noChangeAspect="1" noChangeArrowheads="1"/>
          </p:cNvPicPr>
          <p:nvPr/>
        </p:nvPicPr>
        <p:blipFill>
          <a:blip r:embed="rId2"/>
          <a:srcRect/>
          <a:stretch>
            <a:fillRect/>
          </a:stretch>
        </p:blipFill>
        <p:spPr bwMode="auto">
          <a:xfrm>
            <a:off x="2057400" y="2393950"/>
            <a:ext cx="5562600" cy="4464050"/>
          </a:xfrm>
          <a:prstGeom prst="rect">
            <a:avLst/>
          </a:prstGeom>
          <a:noFill/>
          <a:ln w="9525">
            <a:noFill/>
            <a:miter lim="800000"/>
            <a:headEnd/>
            <a:tailEnd/>
          </a:ln>
        </p:spPr>
      </p:pic>
      <p:sp>
        <p:nvSpPr>
          <p:cNvPr id="3" name="Oval 2"/>
          <p:cNvSpPr/>
          <p:nvPr/>
        </p:nvSpPr>
        <p:spPr>
          <a:xfrm>
            <a:off x="3810000" y="4953000"/>
            <a:ext cx="152400" cy="152400"/>
          </a:xfrm>
          <a:prstGeom prst="ellipse">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3"/>
          <p:cNvSpPr/>
          <p:nvPr/>
        </p:nvSpPr>
        <p:spPr>
          <a:xfrm>
            <a:off x="3200400" y="5029200"/>
            <a:ext cx="152400" cy="152400"/>
          </a:xfrm>
          <a:prstGeom prst="ellipse">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Oval 4"/>
          <p:cNvSpPr/>
          <p:nvPr/>
        </p:nvSpPr>
        <p:spPr>
          <a:xfrm>
            <a:off x="3733800" y="5181600"/>
            <a:ext cx="152400" cy="152400"/>
          </a:xfrm>
          <a:prstGeom prst="ellipse">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8439" name="TextBox 5"/>
          <p:cNvSpPr txBox="1">
            <a:spLocks noChangeArrowheads="1"/>
          </p:cNvSpPr>
          <p:nvPr/>
        </p:nvSpPr>
        <p:spPr bwMode="auto">
          <a:xfrm>
            <a:off x="0" y="0"/>
            <a:ext cx="9144000" cy="369888"/>
          </a:xfrm>
          <a:prstGeom prst="rect">
            <a:avLst/>
          </a:prstGeom>
          <a:noFill/>
          <a:ln w="9525">
            <a:noFill/>
            <a:miter lim="800000"/>
            <a:headEnd/>
            <a:tailEnd/>
          </a:ln>
        </p:spPr>
        <p:txBody>
          <a:bodyPr>
            <a:spAutoFit/>
          </a:bodyPr>
          <a:lstStyle/>
          <a:p>
            <a:r>
              <a:rPr lang="en-US" sz="1800">
                <a:latin typeface="Arial" charset="0"/>
                <a:cs typeface="Arial" charset="0"/>
              </a:rPr>
              <a:t>4) Sperm swim through water from the male antheridium to the female archegonia</a:t>
            </a:r>
          </a:p>
        </p:txBody>
      </p:sp>
      <p:sp>
        <p:nvSpPr>
          <p:cNvPr id="25608" name="TextBox 6"/>
          <p:cNvSpPr txBox="1">
            <a:spLocks noChangeArrowheads="1"/>
          </p:cNvSpPr>
          <p:nvPr/>
        </p:nvSpPr>
        <p:spPr bwMode="auto">
          <a:xfrm>
            <a:off x="0" y="849313"/>
            <a:ext cx="9144000" cy="369887"/>
          </a:xfrm>
          <a:prstGeom prst="rect">
            <a:avLst/>
          </a:prstGeom>
          <a:noFill/>
          <a:ln w="9525">
            <a:noFill/>
            <a:miter lim="800000"/>
            <a:headEnd/>
            <a:tailEnd/>
          </a:ln>
        </p:spPr>
        <p:txBody>
          <a:bodyPr>
            <a:spAutoFit/>
          </a:bodyPr>
          <a:lstStyle/>
          <a:p>
            <a:r>
              <a:rPr lang="en-US" sz="1800">
                <a:latin typeface="Arial" charset="0"/>
                <a:cs typeface="Arial" charset="0"/>
              </a:rPr>
              <a:t>Let’s zoom back out</a:t>
            </a:r>
          </a:p>
        </p:txBody>
      </p:sp>
      <p:sp>
        <p:nvSpPr>
          <p:cNvPr id="31" name="Teardrop 30"/>
          <p:cNvSpPr/>
          <p:nvPr/>
        </p:nvSpPr>
        <p:spPr>
          <a:xfrm rot="18829212">
            <a:off x="149225" y="-460375"/>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7" name="Teardrop 46"/>
          <p:cNvSpPr/>
          <p:nvPr/>
        </p:nvSpPr>
        <p:spPr>
          <a:xfrm rot="18829212">
            <a:off x="754063" y="-454025"/>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8" name="Teardrop 47"/>
          <p:cNvSpPr/>
          <p:nvPr/>
        </p:nvSpPr>
        <p:spPr>
          <a:xfrm rot="18829212">
            <a:off x="1368425" y="-454025"/>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9" name="Teardrop 48"/>
          <p:cNvSpPr/>
          <p:nvPr/>
        </p:nvSpPr>
        <p:spPr>
          <a:xfrm rot="18829212">
            <a:off x="1973263" y="-449263"/>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0" name="Teardrop 49"/>
          <p:cNvSpPr/>
          <p:nvPr/>
        </p:nvSpPr>
        <p:spPr>
          <a:xfrm rot="18829212">
            <a:off x="2587625" y="-469900"/>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1" name="Teardrop 50"/>
          <p:cNvSpPr/>
          <p:nvPr/>
        </p:nvSpPr>
        <p:spPr>
          <a:xfrm rot="18829212">
            <a:off x="3192463"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2" name="Teardrop 51"/>
          <p:cNvSpPr/>
          <p:nvPr/>
        </p:nvSpPr>
        <p:spPr>
          <a:xfrm rot="18829212">
            <a:off x="3806825"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3" name="Teardrop 52"/>
          <p:cNvSpPr/>
          <p:nvPr/>
        </p:nvSpPr>
        <p:spPr>
          <a:xfrm rot="18829212">
            <a:off x="4411663" y="-460375"/>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4" name="Teardrop 53"/>
          <p:cNvSpPr/>
          <p:nvPr/>
        </p:nvSpPr>
        <p:spPr>
          <a:xfrm rot="18829212">
            <a:off x="5026025" y="-469900"/>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5" name="Teardrop 54"/>
          <p:cNvSpPr/>
          <p:nvPr/>
        </p:nvSpPr>
        <p:spPr>
          <a:xfrm rot="18829212">
            <a:off x="5630863"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6" name="Teardrop 55"/>
          <p:cNvSpPr/>
          <p:nvPr/>
        </p:nvSpPr>
        <p:spPr>
          <a:xfrm rot="18829212">
            <a:off x="6245225"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7" name="Teardrop 56"/>
          <p:cNvSpPr/>
          <p:nvPr/>
        </p:nvSpPr>
        <p:spPr>
          <a:xfrm rot="18829212">
            <a:off x="6850063" y="-460375"/>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8" name="Teardrop 57"/>
          <p:cNvSpPr/>
          <p:nvPr/>
        </p:nvSpPr>
        <p:spPr>
          <a:xfrm rot="18829212">
            <a:off x="7388225" y="-469900"/>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9" name="Teardrop 58"/>
          <p:cNvSpPr/>
          <p:nvPr/>
        </p:nvSpPr>
        <p:spPr>
          <a:xfrm rot="18829212">
            <a:off x="7993063"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0" name="Teardrop 59"/>
          <p:cNvSpPr/>
          <p:nvPr/>
        </p:nvSpPr>
        <p:spPr>
          <a:xfrm rot="18829212">
            <a:off x="8607425"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6" name="Oval 25"/>
          <p:cNvSpPr/>
          <p:nvPr/>
        </p:nvSpPr>
        <p:spPr>
          <a:xfrm>
            <a:off x="3733800" y="35052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egg</a:t>
            </a:r>
          </a:p>
        </p:txBody>
      </p:sp>
      <p:sp>
        <p:nvSpPr>
          <p:cNvPr id="28" name="Oval 27"/>
          <p:cNvSpPr/>
          <p:nvPr/>
        </p:nvSpPr>
        <p:spPr>
          <a:xfrm>
            <a:off x="2895600" y="35052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egg</a:t>
            </a:r>
          </a:p>
        </p:txBody>
      </p:sp>
      <p:sp>
        <p:nvSpPr>
          <p:cNvPr id="29" name="Oval 28"/>
          <p:cNvSpPr/>
          <p:nvPr/>
        </p:nvSpPr>
        <p:spPr>
          <a:xfrm>
            <a:off x="3352800" y="40386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egg</a:t>
            </a:r>
          </a:p>
        </p:txBody>
      </p:sp>
      <p:sp>
        <p:nvSpPr>
          <p:cNvPr id="30" name="Oval 29"/>
          <p:cNvSpPr/>
          <p:nvPr/>
        </p:nvSpPr>
        <p:spPr>
          <a:xfrm>
            <a:off x="2895600" y="35052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zygote</a:t>
            </a:r>
          </a:p>
        </p:txBody>
      </p:sp>
      <p:sp>
        <p:nvSpPr>
          <p:cNvPr id="32" name="Oval 31"/>
          <p:cNvSpPr/>
          <p:nvPr/>
        </p:nvSpPr>
        <p:spPr>
          <a:xfrm>
            <a:off x="3733800" y="35052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zygote</a:t>
            </a:r>
          </a:p>
        </p:txBody>
      </p:sp>
      <p:sp>
        <p:nvSpPr>
          <p:cNvPr id="27" name="Oval 26"/>
          <p:cNvSpPr/>
          <p:nvPr/>
        </p:nvSpPr>
        <p:spPr>
          <a:xfrm>
            <a:off x="3352800" y="40386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zygote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4.55134E-6 L -0.00451 0.90518 " pathEditMode="relative" rAng="0" ptsTypes="AA">
                                      <p:cBhvr>
                                        <p:cTn id="6" dur="2000" fill="hold"/>
                                        <p:tgtEl>
                                          <p:spTgt spid="31"/>
                                        </p:tgtEl>
                                        <p:attrNameLst>
                                          <p:attrName>ppt_x</p:attrName>
                                          <p:attrName>ppt_y</p:attrName>
                                        </p:attrNameLst>
                                      </p:cBhvr>
                                      <p:rCtr x="-2" y="453"/>
                                    </p:animMotion>
                                  </p:childTnLst>
                                </p:cTn>
                              </p:par>
                              <p:par>
                                <p:cTn id="7" presetID="42" presetClass="path" presetSubtype="0" accel="50000" decel="50000" fill="hold" nodeType="withEffect">
                                  <p:stCondLst>
                                    <p:cond delay="0"/>
                                  </p:stCondLst>
                                  <p:childTnLst>
                                    <p:animMotion origin="layout" path="M -3.88889E-6 -4.55134E-6 L -0.00451 0.90518 " pathEditMode="relative" rAng="0" ptsTypes="AA">
                                      <p:cBhvr>
                                        <p:cTn id="8" dur="2000" fill="hold"/>
                                        <p:tgtEl>
                                          <p:spTgt spid="47"/>
                                        </p:tgtEl>
                                        <p:attrNameLst>
                                          <p:attrName>ppt_x</p:attrName>
                                          <p:attrName>ppt_y</p:attrName>
                                        </p:attrNameLst>
                                      </p:cBhvr>
                                      <p:rCtr x="-2" y="453"/>
                                    </p:animMotion>
                                  </p:childTnLst>
                                </p:cTn>
                              </p:par>
                              <p:par>
                                <p:cTn id="9" presetID="42" presetClass="path" presetSubtype="0" accel="50000" decel="50000" fill="hold" nodeType="withEffect">
                                  <p:stCondLst>
                                    <p:cond delay="0"/>
                                  </p:stCondLst>
                                  <p:childTnLst>
                                    <p:animMotion origin="layout" path="M -3.88889E-6 -4.55134E-6 L -0.00451 0.90518 " pathEditMode="relative" rAng="0" ptsTypes="AA">
                                      <p:cBhvr>
                                        <p:cTn id="10" dur="2000" fill="hold"/>
                                        <p:tgtEl>
                                          <p:spTgt spid="48"/>
                                        </p:tgtEl>
                                        <p:attrNameLst>
                                          <p:attrName>ppt_x</p:attrName>
                                          <p:attrName>ppt_y</p:attrName>
                                        </p:attrNameLst>
                                      </p:cBhvr>
                                      <p:rCtr x="-2" y="453"/>
                                    </p:animMotion>
                                  </p:childTnLst>
                                </p:cTn>
                              </p:par>
                              <p:par>
                                <p:cTn id="11" presetID="42" presetClass="path" presetSubtype="0" accel="50000" decel="50000" fill="hold" nodeType="withEffect">
                                  <p:stCondLst>
                                    <p:cond delay="0"/>
                                  </p:stCondLst>
                                  <p:childTnLst>
                                    <p:animMotion origin="layout" path="M -3.88889E-6 -4.55134E-6 L -0.00451 0.90518 " pathEditMode="relative" rAng="0" ptsTypes="AA">
                                      <p:cBhvr>
                                        <p:cTn id="12" dur="2000" fill="hold"/>
                                        <p:tgtEl>
                                          <p:spTgt spid="49"/>
                                        </p:tgtEl>
                                        <p:attrNameLst>
                                          <p:attrName>ppt_x</p:attrName>
                                          <p:attrName>ppt_y</p:attrName>
                                        </p:attrNameLst>
                                      </p:cBhvr>
                                      <p:rCtr x="-2" y="453"/>
                                    </p:animMotion>
                                  </p:childTnLst>
                                </p:cTn>
                              </p:par>
                              <p:par>
                                <p:cTn id="13" presetID="42" presetClass="path" presetSubtype="0" accel="50000" decel="50000" fill="hold" nodeType="withEffect">
                                  <p:stCondLst>
                                    <p:cond delay="0"/>
                                  </p:stCondLst>
                                  <p:childTnLst>
                                    <p:animMotion origin="layout" path="M -3.88889E-6 -4.55134E-6 L -0.00451 0.90518 " pathEditMode="relative" rAng="0" ptsTypes="AA">
                                      <p:cBhvr>
                                        <p:cTn id="14" dur="2000" fill="hold"/>
                                        <p:tgtEl>
                                          <p:spTgt spid="50"/>
                                        </p:tgtEl>
                                        <p:attrNameLst>
                                          <p:attrName>ppt_x</p:attrName>
                                          <p:attrName>ppt_y</p:attrName>
                                        </p:attrNameLst>
                                      </p:cBhvr>
                                      <p:rCtr x="-2" y="453"/>
                                    </p:animMotion>
                                  </p:childTnLst>
                                </p:cTn>
                              </p:par>
                              <p:par>
                                <p:cTn id="15" presetID="42" presetClass="path" presetSubtype="0" accel="50000" decel="50000" fill="hold" nodeType="withEffect">
                                  <p:stCondLst>
                                    <p:cond delay="0"/>
                                  </p:stCondLst>
                                  <p:childTnLst>
                                    <p:animMotion origin="layout" path="M -3.88889E-6 -4.55134E-6 L -0.00451 0.90518 " pathEditMode="relative" rAng="0" ptsTypes="AA">
                                      <p:cBhvr>
                                        <p:cTn id="16" dur="2000" fill="hold"/>
                                        <p:tgtEl>
                                          <p:spTgt spid="51"/>
                                        </p:tgtEl>
                                        <p:attrNameLst>
                                          <p:attrName>ppt_x</p:attrName>
                                          <p:attrName>ppt_y</p:attrName>
                                        </p:attrNameLst>
                                      </p:cBhvr>
                                      <p:rCtr x="-2" y="453"/>
                                    </p:animMotion>
                                  </p:childTnLst>
                                </p:cTn>
                              </p:par>
                              <p:par>
                                <p:cTn id="17" presetID="42" presetClass="path" presetSubtype="0" accel="50000" decel="50000" fill="hold" nodeType="withEffect">
                                  <p:stCondLst>
                                    <p:cond delay="0"/>
                                  </p:stCondLst>
                                  <p:childTnLst>
                                    <p:animMotion origin="layout" path="M -3.88889E-6 -4.55134E-6 L -0.00451 0.90518 " pathEditMode="relative" rAng="0" ptsTypes="AA">
                                      <p:cBhvr>
                                        <p:cTn id="18" dur="2000" fill="hold"/>
                                        <p:tgtEl>
                                          <p:spTgt spid="52"/>
                                        </p:tgtEl>
                                        <p:attrNameLst>
                                          <p:attrName>ppt_x</p:attrName>
                                          <p:attrName>ppt_y</p:attrName>
                                        </p:attrNameLst>
                                      </p:cBhvr>
                                      <p:rCtr x="-2" y="453"/>
                                    </p:animMotion>
                                  </p:childTnLst>
                                </p:cTn>
                              </p:par>
                              <p:par>
                                <p:cTn id="19" presetID="42" presetClass="path" presetSubtype="0" accel="50000" decel="50000" fill="hold" nodeType="withEffect">
                                  <p:stCondLst>
                                    <p:cond delay="0"/>
                                  </p:stCondLst>
                                  <p:childTnLst>
                                    <p:animMotion origin="layout" path="M -3.88889E-6 -4.55134E-6 L -0.00451 0.90518 " pathEditMode="relative" rAng="0" ptsTypes="AA">
                                      <p:cBhvr>
                                        <p:cTn id="20" dur="2000" fill="hold"/>
                                        <p:tgtEl>
                                          <p:spTgt spid="53"/>
                                        </p:tgtEl>
                                        <p:attrNameLst>
                                          <p:attrName>ppt_x</p:attrName>
                                          <p:attrName>ppt_y</p:attrName>
                                        </p:attrNameLst>
                                      </p:cBhvr>
                                      <p:rCtr x="-2" y="453"/>
                                    </p:animMotion>
                                  </p:childTnLst>
                                </p:cTn>
                              </p:par>
                              <p:par>
                                <p:cTn id="21" presetID="42" presetClass="path" presetSubtype="0" accel="50000" decel="50000" fill="hold" nodeType="withEffect">
                                  <p:stCondLst>
                                    <p:cond delay="0"/>
                                  </p:stCondLst>
                                  <p:childTnLst>
                                    <p:animMotion origin="layout" path="M -3.88889E-6 -4.55134E-6 L -0.00451 0.90518 " pathEditMode="relative" rAng="0" ptsTypes="AA">
                                      <p:cBhvr>
                                        <p:cTn id="22" dur="2000" fill="hold"/>
                                        <p:tgtEl>
                                          <p:spTgt spid="54"/>
                                        </p:tgtEl>
                                        <p:attrNameLst>
                                          <p:attrName>ppt_x</p:attrName>
                                          <p:attrName>ppt_y</p:attrName>
                                        </p:attrNameLst>
                                      </p:cBhvr>
                                      <p:rCtr x="-2" y="453"/>
                                    </p:animMotion>
                                  </p:childTnLst>
                                </p:cTn>
                              </p:par>
                              <p:par>
                                <p:cTn id="23" presetID="42" presetClass="path" presetSubtype="0" accel="50000" decel="50000" fill="hold" nodeType="withEffect">
                                  <p:stCondLst>
                                    <p:cond delay="0"/>
                                  </p:stCondLst>
                                  <p:childTnLst>
                                    <p:animMotion origin="layout" path="M -3.88889E-6 -4.55134E-6 L -0.00451 0.90518 " pathEditMode="relative" rAng="0" ptsTypes="AA">
                                      <p:cBhvr>
                                        <p:cTn id="24" dur="2000" fill="hold"/>
                                        <p:tgtEl>
                                          <p:spTgt spid="55"/>
                                        </p:tgtEl>
                                        <p:attrNameLst>
                                          <p:attrName>ppt_x</p:attrName>
                                          <p:attrName>ppt_y</p:attrName>
                                        </p:attrNameLst>
                                      </p:cBhvr>
                                      <p:rCtr x="-2" y="453"/>
                                    </p:animMotion>
                                  </p:childTnLst>
                                </p:cTn>
                              </p:par>
                              <p:par>
                                <p:cTn id="25" presetID="42" presetClass="path" presetSubtype="0" accel="50000" decel="50000" fill="hold" nodeType="withEffect">
                                  <p:stCondLst>
                                    <p:cond delay="0"/>
                                  </p:stCondLst>
                                  <p:childTnLst>
                                    <p:animMotion origin="layout" path="M -3.88889E-6 -4.55134E-6 L -0.00451 0.90518 " pathEditMode="relative" rAng="0" ptsTypes="AA">
                                      <p:cBhvr>
                                        <p:cTn id="26" dur="2000" fill="hold"/>
                                        <p:tgtEl>
                                          <p:spTgt spid="56"/>
                                        </p:tgtEl>
                                        <p:attrNameLst>
                                          <p:attrName>ppt_x</p:attrName>
                                          <p:attrName>ppt_y</p:attrName>
                                        </p:attrNameLst>
                                      </p:cBhvr>
                                      <p:rCtr x="-2" y="453"/>
                                    </p:animMotion>
                                  </p:childTnLst>
                                </p:cTn>
                              </p:par>
                              <p:par>
                                <p:cTn id="27" presetID="42" presetClass="path" presetSubtype="0" accel="50000" decel="50000" fill="hold" nodeType="withEffect">
                                  <p:stCondLst>
                                    <p:cond delay="0"/>
                                  </p:stCondLst>
                                  <p:childTnLst>
                                    <p:animMotion origin="layout" path="M -3.88889E-6 -4.55134E-6 L -0.00451 0.90518 " pathEditMode="relative" rAng="0" ptsTypes="AA">
                                      <p:cBhvr>
                                        <p:cTn id="28" dur="2000" fill="hold"/>
                                        <p:tgtEl>
                                          <p:spTgt spid="57"/>
                                        </p:tgtEl>
                                        <p:attrNameLst>
                                          <p:attrName>ppt_x</p:attrName>
                                          <p:attrName>ppt_y</p:attrName>
                                        </p:attrNameLst>
                                      </p:cBhvr>
                                      <p:rCtr x="-2" y="453"/>
                                    </p:animMotion>
                                  </p:childTnLst>
                                </p:cTn>
                              </p:par>
                              <p:par>
                                <p:cTn id="29" presetID="42" presetClass="path" presetSubtype="0" accel="50000" decel="50000" fill="hold" nodeType="withEffect">
                                  <p:stCondLst>
                                    <p:cond delay="0"/>
                                  </p:stCondLst>
                                  <p:childTnLst>
                                    <p:animMotion origin="layout" path="M -3.88889E-6 -4.55134E-6 L -0.00451 0.90518 " pathEditMode="relative" rAng="0" ptsTypes="AA">
                                      <p:cBhvr>
                                        <p:cTn id="30" dur="2000" fill="hold"/>
                                        <p:tgtEl>
                                          <p:spTgt spid="58"/>
                                        </p:tgtEl>
                                        <p:attrNameLst>
                                          <p:attrName>ppt_x</p:attrName>
                                          <p:attrName>ppt_y</p:attrName>
                                        </p:attrNameLst>
                                      </p:cBhvr>
                                      <p:rCtr x="-2" y="453"/>
                                    </p:animMotion>
                                  </p:childTnLst>
                                </p:cTn>
                              </p:par>
                              <p:par>
                                <p:cTn id="31" presetID="42" presetClass="path" presetSubtype="0" accel="50000" decel="50000" fill="hold" nodeType="withEffect">
                                  <p:stCondLst>
                                    <p:cond delay="0"/>
                                  </p:stCondLst>
                                  <p:childTnLst>
                                    <p:animMotion origin="layout" path="M -3.88889E-6 -4.55134E-6 L -0.00451 0.90518 " pathEditMode="relative" rAng="0" ptsTypes="AA">
                                      <p:cBhvr>
                                        <p:cTn id="32" dur="2000" fill="hold"/>
                                        <p:tgtEl>
                                          <p:spTgt spid="59"/>
                                        </p:tgtEl>
                                        <p:attrNameLst>
                                          <p:attrName>ppt_x</p:attrName>
                                          <p:attrName>ppt_y</p:attrName>
                                        </p:attrNameLst>
                                      </p:cBhvr>
                                      <p:rCtr x="-2" y="453"/>
                                    </p:animMotion>
                                  </p:childTnLst>
                                </p:cTn>
                              </p:par>
                              <p:par>
                                <p:cTn id="33" presetID="42" presetClass="path" presetSubtype="0" accel="50000" decel="50000" fill="hold" nodeType="withEffect">
                                  <p:stCondLst>
                                    <p:cond delay="0"/>
                                  </p:stCondLst>
                                  <p:childTnLst>
                                    <p:animMotion origin="layout" path="M -3.88889E-6 -4.55134E-6 L -0.00451 0.90518 " pathEditMode="relative" rAng="0" ptsTypes="AA">
                                      <p:cBhvr>
                                        <p:cTn id="34" dur="2000" fill="hold"/>
                                        <p:tgtEl>
                                          <p:spTgt spid="60"/>
                                        </p:tgtEl>
                                        <p:attrNameLst>
                                          <p:attrName>ppt_x</p:attrName>
                                          <p:attrName>ppt_y</p:attrName>
                                        </p:attrNameLst>
                                      </p:cBhvr>
                                      <p:rCtr x="-2" y="453"/>
                                    </p:animMotion>
                                  </p:childTnLst>
                                </p:cTn>
                              </p:par>
                            </p:childTnLst>
                          </p:cTn>
                        </p:par>
                        <p:par>
                          <p:cTn id="35" fill="hold">
                            <p:stCondLst>
                              <p:cond delay="2000"/>
                            </p:stCondLst>
                            <p:childTnLst>
                              <p:par>
                                <p:cTn id="36" presetID="9" presetClass="exit" presetSubtype="0" fill="hold" nodeType="afterEffect">
                                  <p:stCondLst>
                                    <p:cond delay="0"/>
                                  </p:stCondLst>
                                  <p:childTnLst>
                                    <p:animEffect transition="out" filter="dissolve">
                                      <p:cBhvr>
                                        <p:cTn id="37" dur="500"/>
                                        <p:tgtEl>
                                          <p:spTgt spid="48"/>
                                        </p:tgtEl>
                                      </p:cBhvr>
                                    </p:animEffect>
                                    <p:set>
                                      <p:cBhvr>
                                        <p:cTn id="38" dur="1" fill="hold">
                                          <p:stCondLst>
                                            <p:cond delay="499"/>
                                          </p:stCondLst>
                                        </p:cTn>
                                        <p:tgtEl>
                                          <p:spTgt spid="48"/>
                                        </p:tgtEl>
                                        <p:attrNameLst>
                                          <p:attrName>style.visibility</p:attrName>
                                        </p:attrNameLst>
                                      </p:cBhvr>
                                      <p:to>
                                        <p:strVal val="hidden"/>
                                      </p:to>
                                    </p:set>
                                  </p:childTnLst>
                                </p:cTn>
                              </p:par>
                              <p:par>
                                <p:cTn id="39" presetID="9" presetClass="exit" presetSubtype="0" fill="hold" nodeType="withEffect">
                                  <p:stCondLst>
                                    <p:cond delay="0"/>
                                  </p:stCondLst>
                                  <p:childTnLst>
                                    <p:animEffect transition="out" filter="dissolve">
                                      <p:cBhvr>
                                        <p:cTn id="40" dur="500"/>
                                        <p:tgtEl>
                                          <p:spTgt spid="47"/>
                                        </p:tgtEl>
                                      </p:cBhvr>
                                    </p:animEffect>
                                    <p:set>
                                      <p:cBhvr>
                                        <p:cTn id="41" dur="1" fill="hold">
                                          <p:stCondLst>
                                            <p:cond delay="499"/>
                                          </p:stCondLst>
                                        </p:cTn>
                                        <p:tgtEl>
                                          <p:spTgt spid="47"/>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500"/>
                                        <p:tgtEl>
                                          <p:spTgt spid="49"/>
                                        </p:tgtEl>
                                      </p:cBhvr>
                                    </p:animEffect>
                                    <p:set>
                                      <p:cBhvr>
                                        <p:cTn id="44" dur="1" fill="hold">
                                          <p:stCondLst>
                                            <p:cond delay="499"/>
                                          </p:stCondLst>
                                        </p:cTn>
                                        <p:tgtEl>
                                          <p:spTgt spid="49"/>
                                        </p:tgtEl>
                                        <p:attrNameLst>
                                          <p:attrName>style.visibility</p:attrName>
                                        </p:attrNameLst>
                                      </p:cBhvr>
                                      <p:to>
                                        <p:strVal val="hidden"/>
                                      </p:to>
                                    </p:set>
                                  </p:childTnLst>
                                </p:cTn>
                              </p:par>
                              <p:par>
                                <p:cTn id="45" presetID="9" presetClass="exit" presetSubtype="0" fill="hold" nodeType="withEffect">
                                  <p:stCondLst>
                                    <p:cond delay="0"/>
                                  </p:stCondLst>
                                  <p:childTnLst>
                                    <p:animEffect transition="out" filter="dissolve">
                                      <p:cBhvr>
                                        <p:cTn id="46" dur="500"/>
                                        <p:tgtEl>
                                          <p:spTgt spid="54"/>
                                        </p:tgtEl>
                                      </p:cBhvr>
                                    </p:animEffect>
                                    <p:set>
                                      <p:cBhvr>
                                        <p:cTn id="47" dur="1" fill="hold">
                                          <p:stCondLst>
                                            <p:cond delay="499"/>
                                          </p:stCondLst>
                                        </p:cTn>
                                        <p:tgtEl>
                                          <p:spTgt spid="54"/>
                                        </p:tgtEl>
                                        <p:attrNameLst>
                                          <p:attrName>style.visibility</p:attrName>
                                        </p:attrNameLst>
                                      </p:cBhvr>
                                      <p:to>
                                        <p:strVal val="hidden"/>
                                      </p:to>
                                    </p:set>
                                  </p:childTnLst>
                                </p:cTn>
                              </p:par>
                              <p:par>
                                <p:cTn id="48" presetID="9" presetClass="exit" presetSubtype="0" fill="hold" nodeType="withEffect">
                                  <p:stCondLst>
                                    <p:cond delay="0"/>
                                  </p:stCondLst>
                                  <p:childTnLst>
                                    <p:animEffect transition="out" filter="dissolve">
                                      <p:cBhvr>
                                        <p:cTn id="49" dur="500"/>
                                        <p:tgtEl>
                                          <p:spTgt spid="50"/>
                                        </p:tgtEl>
                                      </p:cBhvr>
                                    </p:animEffect>
                                    <p:set>
                                      <p:cBhvr>
                                        <p:cTn id="50" dur="1" fill="hold">
                                          <p:stCondLst>
                                            <p:cond delay="499"/>
                                          </p:stCondLst>
                                        </p:cTn>
                                        <p:tgtEl>
                                          <p:spTgt spid="50"/>
                                        </p:tgtEl>
                                        <p:attrNameLst>
                                          <p:attrName>style.visibility</p:attrName>
                                        </p:attrNameLst>
                                      </p:cBhvr>
                                      <p:to>
                                        <p:strVal val="hidden"/>
                                      </p:to>
                                    </p:set>
                                  </p:childTnLst>
                                </p:cTn>
                              </p:par>
                              <p:par>
                                <p:cTn id="51" presetID="9" presetClass="exit" presetSubtype="0" fill="hold" nodeType="withEffect">
                                  <p:stCondLst>
                                    <p:cond delay="0"/>
                                  </p:stCondLst>
                                  <p:childTnLst>
                                    <p:animEffect transition="out" filter="dissolve">
                                      <p:cBhvr>
                                        <p:cTn id="52" dur="500"/>
                                        <p:tgtEl>
                                          <p:spTgt spid="31"/>
                                        </p:tgtEl>
                                      </p:cBhvr>
                                    </p:animEffect>
                                    <p:set>
                                      <p:cBhvr>
                                        <p:cTn id="53" dur="1" fill="hold">
                                          <p:stCondLst>
                                            <p:cond delay="499"/>
                                          </p:stCondLst>
                                        </p:cTn>
                                        <p:tgtEl>
                                          <p:spTgt spid="31"/>
                                        </p:tgtEl>
                                        <p:attrNameLst>
                                          <p:attrName>style.visibility</p:attrName>
                                        </p:attrNameLst>
                                      </p:cBhvr>
                                      <p:to>
                                        <p:strVal val="hidden"/>
                                      </p:to>
                                    </p:set>
                                  </p:childTnLst>
                                </p:cTn>
                              </p:par>
                              <p:par>
                                <p:cTn id="54" presetID="9" presetClass="exit" presetSubtype="0" fill="hold" nodeType="withEffect">
                                  <p:stCondLst>
                                    <p:cond delay="0"/>
                                  </p:stCondLst>
                                  <p:childTnLst>
                                    <p:animEffect transition="out" filter="dissolv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9" presetClass="exit" presetSubtype="0" fill="hold" nodeType="withEffect">
                                  <p:stCondLst>
                                    <p:cond delay="0"/>
                                  </p:stCondLst>
                                  <p:childTnLst>
                                    <p:animEffect transition="out" filter="dissolve">
                                      <p:cBhvr>
                                        <p:cTn id="58" dur="500"/>
                                        <p:tgtEl>
                                          <p:spTgt spid="52"/>
                                        </p:tgtEl>
                                      </p:cBhvr>
                                    </p:animEffect>
                                    <p:set>
                                      <p:cBhvr>
                                        <p:cTn id="59" dur="1" fill="hold">
                                          <p:stCondLst>
                                            <p:cond delay="499"/>
                                          </p:stCondLst>
                                        </p:cTn>
                                        <p:tgtEl>
                                          <p:spTgt spid="52"/>
                                        </p:tgtEl>
                                        <p:attrNameLst>
                                          <p:attrName>style.visibility</p:attrName>
                                        </p:attrNameLst>
                                      </p:cBhvr>
                                      <p:to>
                                        <p:strVal val="hidden"/>
                                      </p:to>
                                    </p:set>
                                  </p:childTnLst>
                                </p:cTn>
                              </p:par>
                              <p:par>
                                <p:cTn id="60" presetID="9" presetClass="exit" presetSubtype="0" fill="hold" nodeType="withEffect">
                                  <p:stCondLst>
                                    <p:cond delay="0"/>
                                  </p:stCondLst>
                                  <p:childTnLst>
                                    <p:animEffect transition="out" filter="dissolve">
                                      <p:cBhvr>
                                        <p:cTn id="61" dur="500"/>
                                        <p:tgtEl>
                                          <p:spTgt spid="60"/>
                                        </p:tgtEl>
                                      </p:cBhvr>
                                    </p:animEffect>
                                    <p:set>
                                      <p:cBhvr>
                                        <p:cTn id="62" dur="1" fill="hold">
                                          <p:stCondLst>
                                            <p:cond delay="499"/>
                                          </p:stCondLst>
                                        </p:cTn>
                                        <p:tgtEl>
                                          <p:spTgt spid="60"/>
                                        </p:tgtEl>
                                        <p:attrNameLst>
                                          <p:attrName>style.visibility</p:attrName>
                                        </p:attrNameLst>
                                      </p:cBhvr>
                                      <p:to>
                                        <p:strVal val="hidden"/>
                                      </p:to>
                                    </p:set>
                                  </p:childTnLst>
                                </p:cTn>
                              </p:par>
                              <p:par>
                                <p:cTn id="63" presetID="9" presetClass="exit" presetSubtype="0" fill="hold" nodeType="withEffect">
                                  <p:stCondLst>
                                    <p:cond delay="0"/>
                                  </p:stCondLst>
                                  <p:childTnLst>
                                    <p:animEffect transition="out" filter="dissolve">
                                      <p:cBhvr>
                                        <p:cTn id="64" dur="500"/>
                                        <p:tgtEl>
                                          <p:spTgt spid="51"/>
                                        </p:tgtEl>
                                      </p:cBhvr>
                                    </p:animEffect>
                                    <p:set>
                                      <p:cBhvr>
                                        <p:cTn id="65" dur="1" fill="hold">
                                          <p:stCondLst>
                                            <p:cond delay="499"/>
                                          </p:stCondLst>
                                        </p:cTn>
                                        <p:tgtEl>
                                          <p:spTgt spid="51"/>
                                        </p:tgtEl>
                                        <p:attrNameLst>
                                          <p:attrName>style.visibility</p:attrName>
                                        </p:attrNameLst>
                                      </p:cBhvr>
                                      <p:to>
                                        <p:strVal val="hidden"/>
                                      </p:to>
                                    </p:set>
                                  </p:childTnLst>
                                </p:cTn>
                              </p:par>
                              <p:par>
                                <p:cTn id="66" presetID="9" presetClass="exit" presetSubtype="0" fill="hold" nodeType="withEffect">
                                  <p:stCondLst>
                                    <p:cond delay="0"/>
                                  </p:stCondLst>
                                  <p:childTnLst>
                                    <p:animEffect transition="out" filter="dissolve">
                                      <p:cBhvr>
                                        <p:cTn id="67" dur="500"/>
                                        <p:tgtEl>
                                          <p:spTgt spid="59"/>
                                        </p:tgtEl>
                                      </p:cBhvr>
                                    </p:animEffect>
                                    <p:set>
                                      <p:cBhvr>
                                        <p:cTn id="68" dur="1" fill="hold">
                                          <p:stCondLst>
                                            <p:cond delay="499"/>
                                          </p:stCondLst>
                                        </p:cTn>
                                        <p:tgtEl>
                                          <p:spTgt spid="59"/>
                                        </p:tgtEl>
                                        <p:attrNameLst>
                                          <p:attrName>style.visibility</p:attrName>
                                        </p:attrNameLst>
                                      </p:cBhvr>
                                      <p:to>
                                        <p:strVal val="hidden"/>
                                      </p:to>
                                    </p:set>
                                  </p:childTnLst>
                                </p:cTn>
                              </p:par>
                              <p:par>
                                <p:cTn id="69" presetID="9" presetClass="exit" presetSubtype="0" fill="hold" nodeType="withEffect">
                                  <p:stCondLst>
                                    <p:cond delay="0"/>
                                  </p:stCondLst>
                                  <p:childTnLst>
                                    <p:animEffect transition="out" filter="dissolve">
                                      <p:cBhvr>
                                        <p:cTn id="70" dur="500"/>
                                        <p:tgtEl>
                                          <p:spTgt spid="55"/>
                                        </p:tgtEl>
                                      </p:cBhvr>
                                    </p:animEffect>
                                    <p:set>
                                      <p:cBhvr>
                                        <p:cTn id="71" dur="1" fill="hold">
                                          <p:stCondLst>
                                            <p:cond delay="499"/>
                                          </p:stCondLst>
                                        </p:cTn>
                                        <p:tgtEl>
                                          <p:spTgt spid="55"/>
                                        </p:tgtEl>
                                        <p:attrNameLst>
                                          <p:attrName>style.visibility</p:attrName>
                                        </p:attrNameLst>
                                      </p:cBhvr>
                                      <p:to>
                                        <p:strVal val="hidden"/>
                                      </p:to>
                                    </p:set>
                                  </p:childTnLst>
                                </p:cTn>
                              </p:par>
                              <p:par>
                                <p:cTn id="72" presetID="9" presetClass="exit" presetSubtype="0" fill="hold" nodeType="withEffect">
                                  <p:stCondLst>
                                    <p:cond delay="0"/>
                                  </p:stCondLst>
                                  <p:childTnLst>
                                    <p:animEffect transition="out" filter="dissolve">
                                      <p:cBhvr>
                                        <p:cTn id="73" dur="500"/>
                                        <p:tgtEl>
                                          <p:spTgt spid="57"/>
                                        </p:tgtEl>
                                      </p:cBhvr>
                                    </p:animEffect>
                                    <p:set>
                                      <p:cBhvr>
                                        <p:cTn id="74" dur="1" fill="hold">
                                          <p:stCondLst>
                                            <p:cond delay="499"/>
                                          </p:stCondLst>
                                        </p:cTn>
                                        <p:tgtEl>
                                          <p:spTgt spid="57"/>
                                        </p:tgtEl>
                                        <p:attrNameLst>
                                          <p:attrName>style.visibility</p:attrName>
                                        </p:attrNameLst>
                                      </p:cBhvr>
                                      <p:to>
                                        <p:strVal val="hidden"/>
                                      </p:to>
                                    </p:set>
                                  </p:childTnLst>
                                </p:cTn>
                              </p:par>
                              <p:par>
                                <p:cTn id="75" presetID="9" presetClass="exit" presetSubtype="0" fill="hold" nodeType="withEffect">
                                  <p:stCondLst>
                                    <p:cond delay="0"/>
                                  </p:stCondLst>
                                  <p:childTnLst>
                                    <p:animEffect transition="out" filter="dissolve">
                                      <p:cBhvr>
                                        <p:cTn id="76" dur="500"/>
                                        <p:tgtEl>
                                          <p:spTgt spid="56"/>
                                        </p:tgtEl>
                                      </p:cBhvr>
                                    </p:animEffect>
                                    <p:set>
                                      <p:cBhvr>
                                        <p:cTn id="77" dur="1" fill="hold">
                                          <p:stCondLst>
                                            <p:cond delay="499"/>
                                          </p:stCondLst>
                                        </p:cTn>
                                        <p:tgtEl>
                                          <p:spTgt spid="56"/>
                                        </p:tgtEl>
                                        <p:attrNameLst>
                                          <p:attrName>style.visibility</p:attrName>
                                        </p:attrNameLst>
                                      </p:cBhvr>
                                      <p:to>
                                        <p:strVal val="hidden"/>
                                      </p:to>
                                    </p:set>
                                  </p:childTnLst>
                                </p:cTn>
                              </p:par>
                              <p:par>
                                <p:cTn id="78" presetID="9" presetClass="exit" presetSubtype="0" fill="hold" nodeType="withEffect">
                                  <p:stCondLst>
                                    <p:cond delay="0"/>
                                  </p:stCondLst>
                                  <p:childTnLst>
                                    <p:animEffect transition="out" filter="dissolve">
                                      <p:cBhvr>
                                        <p:cTn id="79" dur="500"/>
                                        <p:tgtEl>
                                          <p:spTgt spid="58"/>
                                        </p:tgtEl>
                                      </p:cBhvr>
                                    </p:animEffect>
                                    <p:set>
                                      <p:cBhvr>
                                        <p:cTn id="80" dur="1" fill="hold">
                                          <p:stCondLst>
                                            <p:cond delay="499"/>
                                          </p:stCondLst>
                                        </p:cTn>
                                        <p:tgtEl>
                                          <p:spTgt spid="58"/>
                                        </p:tgtEl>
                                        <p:attrNameLst>
                                          <p:attrName>style.visibility</p:attrName>
                                        </p:attrNameLst>
                                      </p:cBhvr>
                                      <p:to>
                                        <p:strVal val="hidden"/>
                                      </p:to>
                                    </p:set>
                                  </p:childTnLst>
                                </p:cTn>
                              </p:par>
                            </p:childTnLst>
                          </p:cTn>
                        </p:par>
                        <p:par>
                          <p:cTn id="81" fill="hold">
                            <p:stCondLst>
                              <p:cond delay="2500"/>
                            </p:stCondLst>
                            <p:childTnLst>
                              <p:par>
                                <p:cTn id="82" presetID="9" presetClass="entr" presetSubtype="0" fill="hold" grpId="0" nodeType="afterEffect">
                                  <p:stCondLst>
                                    <p:cond delay="0"/>
                                  </p:stCondLst>
                                  <p:childTnLst>
                                    <p:set>
                                      <p:cBhvr>
                                        <p:cTn id="83" dur="1" fill="hold">
                                          <p:stCondLst>
                                            <p:cond delay="0"/>
                                          </p:stCondLst>
                                        </p:cTn>
                                        <p:tgtEl>
                                          <p:spTgt spid="15384"/>
                                        </p:tgtEl>
                                        <p:attrNameLst>
                                          <p:attrName>style.visibility</p:attrName>
                                        </p:attrNameLst>
                                      </p:cBhvr>
                                      <p:to>
                                        <p:strVal val="visible"/>
                                      </p:to>
                                    </p:set>
                                    <p:animEffect transition="in" filter="dissolve">
                                      <p:cBhvr>
                                        <p:cTn id="84" dur="500"/>
                                        <p:tgtEl>
                                          <p:spTgt spid="15384"/>
                                        </p:tgtEl>
                                      </p:cBhvr>
                                    </p:animEffect>
                                  </p:childTnLst>
                                </p:cTn>
                              </p:par>
                            </p:childTnLst>
                          </p:cTn>
                        </p:par>
                      </p:childTnLst>
                    </p:cTn>
                  </p:par>
                  <p:par>
                    <p:cTn id="85" fill="hold">
                      <p:stCondLst>
                        <p:cond delay="indefinite"/>
                      </p:stCondLst>
                      <p:childTnLst>
                        <p:par>
                          <p:cTn id="86" fill="hold">
                            <p:stCondLst>
                              <p:cond delay="0"/>
                            </p:stCondLst>
                            <p:childTnLst>
                              <p:par>
                                <p:cTn id="87" presetID="0" presetClass="path" presetSubtype="0" accel="50000" decel="50000" fill="hold" grpId="0" nodeType="clickEffect">
                                  <p:stCondLst>
                                    <p:cond delay="0"/>
                                  </p:stCondLst>
                                  <p:childTnLst>
                                    <p:animMotion origin="layout" path="M -1.38889E-6 -9.01018E-6 C -0.01076 -0.01434 -0.01631 -0.02683 -0.02031 -0.04649 C -0.01979 -0.0562 -0.01996 -0.06592 -0.01875 -0.0754 C -0.0184 -0.07771 -0.01614 -0.07887 -0.01597 -0.08118 C -0.01527 -0.09644 -0.01822 -0.11124 -0.0217 -0.12558 C -0.02118 -0.13645 -0.02118 -0.14755 -0.02031 -0.15842 C -0.01979 -0.16513 -0.01302 -0.17577 -0.01302 -0.17577 C -0.01197 -0.18016 -0.00729 -0.19242 -0.00729 -0.19519 " pathEditMode="relative" ptsTypes="fffffffA">
                                      <p:cBhvr>
                                        <p:cTn id="88" dur="2000" fill="hold"/>
                                        <p:tgtEl>
                                          <p:spTgt spid="4"/>
                                        </p:tgtEl>
                                        <p:attrNameLst>
                                          <p:attrName>ppt_x</p:attrName>
                                          <p:attrName>ppt_y</p:attrName>
                                        </p:attrNameLst>
                                      </p:cBhvr>
                                    </p:animMotion>
                                  </p:childTnLst>
                                </p:cTn>
                              </p:par>
                            </p:childTnLst>
                          </p:cTn>
                        </p:par>
                        <p:par>
                          <p:cTn id="89" fill="hold">
                            <p:stCondLst>
                              <p:cond delay="2000"/>
                            </p:stCondLst>
                            <p:childTnLst>
                              <p:par>
                                <p:cTn id="90" presetID="9"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dissolve">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0" presetClass="path" presetSubtype="0" accel="50000" decel="50000" fill="hold" grpId="0" nodeType="clickEffect">
                                  <p:stCondLst>
                                    <p:cond delay="0"/>
                                  </p:stCondLst>
                                  <p:childTnLst>
                                    <p:animMotion origin="layout" path="M -4.16667E-6 -9.89824E-7 C 0.00052 -0.00185 0.00191 -0.00393 0.00139 -0.00578 C 0.0007 -0.00786 -0.00156 -0.0081 -0.00295 -0.00948 C -0.01562 -0.02336 0.00052 -0.0081 -0.01163 -0.0192 C -0.01406 -0.0259 -0.01701 -0.03169 -0.01875 -0.03862 C -0.01875 -0.03932 -0.01771 -0.05435 -0.01597 -0.05782 C -0.01024 -0.06915 0.00122 -0.07285 0.01024 -0.07724 C 0.01493 -0.08349 0.02257 -0.08788 0.02899 -0.09066 C 0.03021 -0.09205 0.03715 -0.09922 0.03924 -0.10037 C 0.04201 -0.10199 0.04792 -0.10407 0.04792 -0.10407 C 0.05781 -0.11725 0.05451 -0.11101 0.05938 -0.12165 C 0.05868 -0.13206 0.06042 -0.14339 0.0566 -0.15241 C 0.05347 -0.15958 0.04636 -0.1686 0.04201 -0.17553 C 0.03733 -0.18317 0.03594 -0.19126 0.03038 -0.19866 C 0.02917 -0.20398 0.02778 -0.20814 0.02465 -0.2123 " pathEditMode="relative" ptsTypes="ffffffffffffffA">
                                      <p:cBhvr>
                                        <p:cTn id="96" dur="2000" fill="hold"/>
                                        <p:tgtEl>
                                          <p:spTgt spid="5"/>
                                        </p:tgtEl>
                                        <p:attrNameLst>
                                          <p:attrName>ppt_x</p:attrName>
                                          <p:attrName>ppt_y</p:attrName>
                                        </p:attrNameLst>
                                      </p:cBhvr>
                                    </p:animMotion>
                                  </p:childTnLst>
                                </p:cTn>
                              </p:par>
                            </p:childTnLst>
                          </p:cTn>
                        </p:par>
                        <p:par>
                          <p:cTn id="97" fill="hold">
                            <p:stCondLst>
                              <p:cond delay="2000"/>
                            </p:stCondLst>
                            <p:childTnLst>
                              <p:par>
                                <p:cTn id="98" presetID="9" presetClass="entr" presetSubtype="0" fill="hold" grpId="0" nodeType="after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dissolve">
                                      <p:cBhvr>
                                        <p:cTn id="100" dur="500"/>
                                        <p:tgtEl>
                                          <p:spTgt spid="32"/>
                                        </p:tgtEl>
                                      </p:cBhvr>
                                    </p:animEffect>
                                  </p:childTnLst>
                                </p:cTn>
                              </p:par>
                            </p:childTnLst>
                          </p:cTn>
                        </p:par>
                      </p:childTnLst>
                    </p:cTn>
                  </p:par>
                  <p:par>
                    <p:cTn id="101" fill="hold">
                      <p:stCondLst>
                        <p:cond delay="indefinite"/>
                      </p:stCondLst>
                      <p:childTnLst>
                        <p:par>
                          <p:cTn id="102" fill="hold">
                            <p:stCondLst>
                              <p:cond delay="0"/>
                            </p:stCondLst>
                            <p:childTnLst>
                              <p:par>
                                <p:cTn id="103" presetID="0" presetClass="path" presetSubtype="0" accel="50000" decel="50000" fill="hold" grpId="0" nodeType="clickEffect">
                                  <p:stCondLst>
                                    <p:cond delay="0"/>
                                  </p:stCondLst>
                                  <p:childTnLst>
                                    <p:animMotion origin="layout" path="M -4.16667E-6 6.61425E-6 C -0.0052 -0.01017 -0.01562 -0.01919 -0.02465 -0.02312 C -0.03125 -0.0289 -0.03663 -0.03329 -0.04201 -0.04046 C -0.03663 -0.07145 0.02587 -0.05596 0.02743 -0.05596 C 0.04063 -0.05873 0.054 -0.0622 0.06667 -0.06752 C 0.075 -0.07492 0.08334 -0.07677 0.09271 -0.08094 C 0.09966 -0.08394 0.10625 -0.0888 0.11303 -0.09273 C 0.12032 -0.09689 0.1198 -0.09736 0.12743 -0.10429 C 0.12882 -0.10545 0.13178 -0.10799 0.13178 -0.10799 C 0.13525 -0.12534 0.14219 -0.15008 0.129 -0.16211 C 0.12084 -0.16142 0.1125 -0.16142 0.10434 -0.16026 C 0.09566 -0.1591 0.08803 -0.14962 0.07969 -0.14662 C 0.07518 -0.13783 0.05799 -0.12534 0.04914 -0.12164 C 0.04375 -0.11678 0.03803 -0.11447 0.03178 -0.11193 C 0.01007 -0.11354 -0.01163 -0.11771 -0.03333 -0.11771 " pathEditMode="relative" ptsTypes="ffffffffffffffA">
                                      <p:cBhvr>
                                        <p:cTn id="104" dur="2000" fill="hold"/>
                                        <p:tgtEl>
                                          <p:spTgt spid="3"/>
                                        </p:tgtEl>
                                        <p:attrNameLst>
                                          <p:attrName>ppt_x</p:attrName>
                                          <p:attrName>ppt_y</p:attrName>
                                        </p:attrNameLst>
                                      </p:cBhvr>
                                    </p:animMotion>
                                  </p:childTnLst>
                                </p:cTn>
                              </p:par>
                              <p:par>
                                <p:cTn id="105" presetID="9" presetClass="entr" presetSubtype="0"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dissolve">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27" presetClass="entr" presetSubtype="0" fill="hold" grpId="0" nodeType="clickEffect">
                                  <p:stCondLst>
                                    <p:cond delay="0"/>
                                  </p:stCondLst>
                                  <p:iterate type="lt">
                                    <p:tmPct val="50000"/>
                                  </p:iterate>
                                  <p:childTnLst>
                                    <p:set>
                                      <p:cBhvr>
                                        <p:cTn id="111" dur="1" fill="hold">
                                          <p:stCondLst>
                                            <p:cond delay="0"/>
                                          </p:stCondLst>
                                        </p:cTn>
                                        <p:tgtEl>
                                          <p:spTgt spid="25608"/>
                                        </p:tgtEl>
                                        <p:attrNameLst>
                                          <p:attrName>style.visibility</p:attrName>
                                        </p:attrNameLst>
                                      </p:cBhvr>
                                      <p:to>
                                        <p:strVal val="visible"/>
                                      </p:to>
                                    </p:set>
                                    <p:anim calcmode="discrete" valueType="clr">
                                      <p:cBhvr override="childStyle">
                                        <p:cTn id="112" dur="80"/>
                                        <p:tgtEl>
                                          <p:spTgt spid="25608"/>
                                        </p:tgtEl>
                                        <p:attrNameLst>
                                          <p:attrName>style.color</p:attrName>
                                        </p:attrNameLst>
                                      </p:cBhvr>
                                      <p:tavLst>
                                        <p:tav tm="0">
                                          <p:val>
                                            <p:clrVal>
                                              <a:schemeClr val="accent2"/>
                                            </p:clrVal>
                                          </p:val>
                                        </p:tav>
                                        <p:tav tm="50000">
                                          <p:val>
                                            <p:clrVal>
                                              <a:schemeClr val="hlink"/>
                                            </p:clrVal>
                                          </p:val>
                                        </p:tav>
                                      </p:tavLst>
                                    </p:anim>
                                    <p:anim calcmode="discrete" valueType="clr">
                                      <p:cBhvr>
                                        <p:cTn id="113" dur="80"/>
                                        <p:tgtEl>
                                          <p:spTgt spid="25608"/>
                                        </p:tgtEl>
                                        <p:attrNameLst>
                                          <p:attrName>fillcolor</p:attrName>
                                        </p:attrNameLst>
                                      </p:cBhvr>
                                      <p:tavLst>
                                        <p:tav tm="0">
                                          <p:val>
                                            <p:clrVal>
                                              <a:schemeClr val="accent2"/>
                                            </p:clrVal>
                                          </p:val>
                                        </p:tav>
                                        <p:tav tm="50000">
                                          <p:val>
                                            <p:clrVal>
                                              <a:schemeClr val="hlink"/>
                                            </p:clrVal>
                                          </p:val>
                                        </p:tav>
                                      </p:tavLst>
                                    </p:anim>
                                    <p:set>
                                      <p:cBhvr>
                                        <p:cTn id="114" dur="80"/>
                                        <p:tgtEl>
                                          <p:spTgt spid="256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4" grpId="0" animBg="1"/>
      <p:bldP spid="3" grpId="0" animBg="1"/>
      <p:bldP spid="4" grpId="0" animBg="1"/>
      <p:bldP spid="5" grpId="0" animBg="1"/>
      <p:bldP spid="25608" grpId="0"/>
      <p:bldP spid="30" grpId="0" animBg="1"/>
      <p:bldP spid="32" grpId="0" animBg="1"/>
      <p:bldP spid="2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4648200" y="4419600"/>
            <a:ext cx="895350" cy="1038225"/>
          </a:xfrm>
          <a:prstGeom prst="rect">
            <a:avLst/>
          </a:prstGeom>
          <a:noFill/>
          <a:ln w="9525">
            <a:noFill/>
            <a:miter lim="800000"/>
            <a:headEnd/>
            <a:tailEnd/>
          </a:ln>
        </p:spPr>
      </p:pic>
      <p:sp>
        <p:nvSpPr>
          <p:cNvPr id="3" name="Rectangle 2"/>
          <p:cNvSpPr/>
          <p:nvPr/>
        </p:nvSpPr>
        <p:spPr>
          <a:xfrm>
            <a:off x="-457200" y="5410200"/>
            <a:ext cx="9982200" cy="1447800"/>
          </a:xfrm>
          <a:prstGeom prst="rect">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ground</a:t>
            </a:r>
          </a:p>
        </p:txBody>
      </p:sp>
      <p:pic>
        <p:nvPicPr>
          <p:cNvPr id="59395" name="Picture 3"/>
          <p:cNvPicPr>
            <a:picLocks noChangeAspect="1" noChangeArrowheads="1"/>
          </p:cNvPicPr>
          <p:nvPr/>
        </p:nvPicPr>
        <p:blipFill>
          <a:blip r:embed="rId3"/>
          <a:srcRect/>
          <a:stretch>
            <a:fillRect/>
          </a:stretch>
        </p:blipFill>
        <p:spPr bwMode="auto">
          <a:xfrm>
            <a:off x="4953000" y="609600"/>
            <a:ext cx="733425" cy="4114800"/>
          </a:xfrm>
          <a:prstGeom prst="rect">
            <a:avLst/>
          </a:prstGeom>
          <a:noFill/>
          <a:ln w="9525">
            <a:noFill/>
            <a:miter lim="800000"/>
            <a:headEnd/>
            <a:tailEnd/>
          </a:ln>
        </p:spPr>
      </p:pic>
      <p:sp>
        <p:nvSpPr>
          <p:cNvPr id="19461" name="TextBox 6"/>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r>
              <a:rPr lang="en-US" sz="1800">
                <a:latin typeface="Arial" charset="0"/>
                <a:cs typeface="Arial" charset="0"/>
              </a:rPr>
              <a:t>5) Diploid sporophyte grows from the zygote</a:t>
            </a:r>
          </a:p>
        </p:txBody>
      </p:sp>
      <p:sp>
        <p:nvSpPr>
          <p:cNvPr id="8" name="TextBox 7"/>
          <p:cNvSpPr txBox="1">
            <a:spLocks noChangeArrowheads="1"/>
          </p:cNvSpPr>
          <p:nvPr/>
        </p:nvSpPr>
        <p:spPr bwMode="auto">
          <a:xfrm>
            <a:off x="6400800" y="2362200"/>
            <a:ext cx="2209800" cy="369888"/>
          </a:xfrm>
          <a:prstGeom prst="rect">
            <a:avLst/>
          </a:prstGeom>
          <a:noFill/>
          <a:ln w="9525">
            <a:noFill/>
            <a:miter lim="800000"/>
            <a:headEnd/>
            <a:tailEnd/>
          </a:ln>
        </p:spPr>
        <p:txBody>
          <a:bodyPr>
            <a:spAutoFit/>
          </a:bodyPr>
          <a:lstStyle/>
          <a:p>
            <a:r>
              <a:rPr lang="en-US" sz="1800">
                <a:latin typeface="Arial" charset="0"/>
                <a:cs typeface="Arial" charset="0"/>
              </a:rPr>
              <a:t>sporophyte</a:t>
            </a:r>
          </a:p>
        </p:txBody>
      </p:sp>
      <p:cxnSp>
        <p:nvCxnSpPr>
          <p:cNvPr id="9" name="Straight Connector 8"/>
          <p:cNvCxnSpPr/>
          <p:nvPr/>
        </p:nvCxnSpPr>
        <p:spPr>
          <a:xfrm rot="10800000" flipV="1">
            <a:off x="3886200" y="990600"/>
            <a:ext cx="11430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2667000" y="1371600"/>
            <a:ext cx="2209800" cy="369888"/>
          </a:xfrm>
          <a:prstGeom prst="rect">
            <a:avLst/>
          </a:prstGeom>
          <a:noFill/>
          <a:ln w="9525">
            <a:noFill/>
            <a:miter lim="800000"/>
            <a:headEnd/>
            <a:tailEnd/>
          </a:ln>
        </p:spPr>
        <p:txBody>
          <a:bodyPr>
            <a:spAutoFit/>
          </a:bodyPr>
          <a:lstStyle/>
          <a:p>
            <a:r>
              <a:rPr lang="en-US" sz="1800">
                <a:latin typeface="Arial" charset="0"/>
                <a:cs typeface="Arial" charset="0"/>
              </a:rPr>
              <a:t>fiddlehead</a:t>
            </a:r>
          </a:p>
        </p:txBody>
      </p:sp>
      <p:sp>
        <p:nvSpPr>
          <p:cNvPr id="12" name="Right Brace 11"/>
          <p:cNvSpPr/>
          <p:nvPr/>
        </p:nvSpPr>
        <p:spPr>
          <a:xfrm>
            <a:off x="5791200" y="685800"/>
            <a:ext cx="533400" cy="38100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fade">
                                      <p:cBhvr>
                                        <p:cTn id="7" dur="1000"/>
                                        <p:tgtEl>
                                          <p:spTgt spid="59395"/>
                                        </p:tgtEl>
                                      </p:cBhvr>
                                    </p:animEffect>
                                    <p:anim calcmode="lin" valueType="num">
                                      <p:cBhvr>
                                        <p:cTn id="8" dur="1000" fill="hold"/>
                                        <p:tgtEl>
                                          <p:spTgt spid="59395"/>
                                        </p:tgtEl>
                                        <p:attrNameLst>
                                          <p:attrName>ppt_x</p:attrName>
                                        </p:attrNameLst>
                                      </p:cBhvr>
                                      <p:tavLst>
                                        <p:tav tm="0">
                                          <p:val>
                                            <p:strVal val="#ppt_x"/>
                                          </p:val>
                                        </p:tav>
                                        <p:tav tm="100000">
                                          <p:val>
                                            <p:strVal val="#ppt_x"/>
                                          </p:val>
                                        </p:tav>
                                      </p:tavLst>
                                    </p:anim>
                                    <p:anim calcmode="lin" valueType="num">
                                      <p:cBhvr>
                                        <p:cTn id="9" dur="1000" fill="hold"/>
                                        <p:tgtEl>
                                          <p:spTgt spid="5939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9"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4648200" y="4419600"/>
            <a:ext cx="895350" cy="1038225"/>
          </a:xfrm>
          <a:prstGeom prst="rect">
            <a:avLst/>
          </a:prstGeom>
          <a:noFill/>
          <a:ln w="9525">
            <a:noFill/>
            <a:miter lim="800000"/>
            <a:headEnd/>
            <a:tailEnd/>
          </a:ln>
        </p:spPr>
      </p:pic>
      <p:pic>
        <p:nvPicPr>
          <p:cNvPr id="59395" name="Picture 3"/>
          <p:cNvPicPr>
            <a:picLocks noChangeAspect="1" noChangeArrowheads="1"/>
          </p:cNvPicPr>
          <p:nvPr/>
        </p:nvPicPr>
        <p:blipFill>
          <a:blip r:embed="rId3"/>
          <a:srcRect/>
          <a:stretch>
            <a:fillRect/>
          </a:stretch>
        </p:blipFill>
        <p:spPr bwMode="auto">
          <a:xfrm>
            <a:off x="4953000" y="609600"/>
            <a:ext cx="733425" cy="4114800"/>
          </a:xfrm>
          <a:prstGeom prst="rect">
            <a:avLst/>
          </a:prstGeom>
          <a:noFill/>
          <a:ln w="9525">
            <a:noFill/>
            <a:miter lim="800000"/>
            <a:headEnd/>
            <a:tailEnd/>
          </a:ln>
        </p:spPr>
      </p:pic>
      <p:sp>
        <p:nvSpPr>
          <p:cNvPr id="20484" name="TextBox 6"/>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r>
              <a:rPr lang="en-US" sz="1800">
                <a:latin typeface="Arial" charset="0"/>
                <a:cs typeface="Arial" charset="0"/>
              </a:rPr>
              <a:t>6) Fiddlehead uncurls….fronds open up.</a:t>
            </a:r>
          </a:p>
        </p:txBody>
      </p:sp>
      <p:pic>
        <p:nvPicPr>
          <p:cNvPr id="48134" name="Picture 6"/>
          <p:cNvPicPr>
            <a:picLocks noChangeAspect="1" noChangeArrowheads="1"/>
          </p:cNvPicPr>
          <p:nvPr/>
        </p:nvPicPr>
        <p:blipFill>
          <a:blip r:embed="rId4"/>
          <a:srcRect/>
          <a:stretch>
            <a:fillRect/>
          </a:stretch>
        </p:blipFill>
        <p:spPr bwMode="auto">
          <a:xfrm>
            <a:off x="4343400" y="609600"/>
            <a:ext cx="2838450" cy="5562600"/>
          </a:xfrm>
          <a:prstGeom prst="rect">
            <a:avLst/>
          </a:prstGeom>
          <a:noFill/>
          <a:ln w="9525">
            <a:noFill/>
            <a:miter lim="800000"/>
            <a:headEnd/>
            <a:tailEnd/>
          </a:ln>
        </p:spPr>
      </p:pic>
      <p:sp>
        <p:nvSpPr>
          <p:cNvPr id="3" name="Rectangle 2"/>
          <p:cNvSpPr/>
          <p:nvPr/>
        </p:nvSpPr>
        <p:spPr>
          <a:xfrm>
            <a:off x="-457200" y="5410200"/>
            <a:ext cx="9982200" cy="1447800"/>
          </a:xfrm>
          <a:prstGeom prst="rect">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ground</a:t>
            </a:r>
          </a:p>
        </p:txBody>
      </p:sp>
      <p:sp>
        <p:nvSpPr>
          <p:cNvPr id="48135" name="TextBox 6"/>
          <p:cNvSpPr txBox="1">
            <a:spLocks noChangeArrowheads="1"/>
          </p:cNvSpPr>
          <p:nvPr/>
        </p:nvSpPr>
        <p:spPr bwMode="auto">
          <a:xfrm>
            <a:off x="0" y="471488"/>
            <a:ext cx="9144000" cy="366712"/>
          </a:xfrm>
          <a:prstGeom prst="rect">
            <a:avLst/>
          </a:prstGeom>
          <a:noFill/>
          <a:ln w="9525">
            <a:noFill/>
            <a:miter lim="800000"/>
            <a:headEnd/>
            <a:tailEnd/>
          </a:ln>
        </p:spPr>
        <p:txBody>
          <a:bodyPr>
            <a:spAutoFit/>
          </a:bodyPr>
          <a:lstStyle/>
          <a:p>
            <a:r>
              <a:rPr lang="en-US" sz="1800">
                <a:latin typeface="Arial" charset="0"/>
                <a:cs typeface="Arial" charset="0"/>
              </a:rPr>
              <a:t>7) Cycle repeats</a:t>
            </a:r>
          </a:p>
        </p:txBody>
      </p:sp>
      <p:sp>
        <p:nvSpPr>
          <p:cNvPr id="48136" name="Text Box 8"/>
          <p:cNvSpPr txBox="1">
            <a:spLocks noChangeArrowheads="1"/>
          </p:cNvSpPr>
          <p:nvPr/>
        </p:nvSpPr>
        <p:spPr bwMode="auto">
          <a:xfrm>
            <a:off x="4648200" y="1676400"/>
            <a:ext cx="304800" cy="457200"/>
          </a:xfrm>
          <a:prstGeom prst="rect">
            <a:avLst/>
          </a:prstGeom>
          <a:noFill/>
          <a:ln w="9525">
            <a:noFill/>
            <a:miter lim="800000"/>
            <a:headEnd/>
            <a:tailEnd/>
          </a:ln>
        </p:spPr>
        <p:txBody>
          <a:bodyPr>
            <a:spAutoFit/>
          </a:bodyPr>
          <a:lstStyle/>
          <a:p>
            <a:pPr>
              <a:spcBef>
                <a:spcPct val="50000"/>
              </a:spcBef>
            </a:pPr>
            <a:r>
              <a:rPr lang="en-US" b="1">
                <a:latin typeface="Arial" charset="0"/>
                <a:cs typeface="Arial" charset="0"/>
              </a:rPr>
              <a:t>.</a:t>
            </a:r>
          </a:p>
        </p:txBody>
      </p:sp>
      <p:sp>
        <p:nvSpPr>
          <p:cNvPr id="48137" name="Text Box 9"/>
          <p:cNvSpPr txBox="1">
            <a:spLocks noChangeArrowheads="1"/>
          </p:cNvSpPr>
          <p:nvPr/>
        </p:nvSpPr>
        <p:spPr bwMode="auto">
          <a:xfrm>
            <a:off x="4724400" y="2209800"/>
            <a:ext cx="304800" cy="457200"/>
          </a:xfrm>
          <a:prstGeom prst="rect">
            <a:avLst/>
          </a:prstGeom>
          <a:noFill/>
          <a:ln w="9525">
            <a:noFill/>
            <a:miter lim="800000"/>
            <a:headEnd/>
            <a:tailEnd/>
          </a:ln>
        </p:spPr>
        <p:txBody>
          <a:bodyPr>
            <a:spAutoFit/>
          </a:bodyPr>
          <a:lstStyle/>
          <a:p>
            <a:pPr>
              <a:spcBef>
                <a:spcPct val="50000"/>
              </a:spcBef>
            </a:pPr>
            <a:r>
              <a:rPr lang="en-US" b="1">
                <a:latin typeface="Arial" charset="0"/>
                <a:cs typeface="Arial" charset="0"/>
              </a:rPr>
              <a:t>.</a:t>
            </a:r>
          </a:p>
        </p:txBody>
      </p:sp>
      <p:sp>
        <p:nvSpPr>
          <p:cNvPr id="48138" name="Text Box 10"/>
          <p:cNvSpPr txBox="1">
            <a:spLocks noChangeArrowheads="1"/>
          </p:cNvSpPr>
          <p:nvPr/>
        </p:nvSpPr>
        <p:spPr bwMode="auto">
          <a:xfrm>
            <a:off x="4876800" y="1066800"/>
            <a:ext cx="304800" cy="457200"/>
          </a:xfrm>
          <a:prstGeom prst="rect">
            <a:avLst/>
          </a:prstGeom>
          <a:noFill/>
          <a:ln w="9525">
            <a:noFill/>
            <a:miter lim="800000"/>
            <a:headEnd/>
            <a:tailEnd/>
          </a:ln>
        </p:spPr>
        <p:txBody>
          <a:bodyPr>
            <a:spAutoFit/>
          </a:bodyPr>
          <a:lstStyle/>
          <a:p>
            <a:pPr>
              <a:spcBef>
                <a:spcPct val="50000"/>
              </a:spcBef>
            </a:pPr>
            <a:r>
              <a:rPr lang="en-US" b="1">
                <a:latin typeface="Arial" charset="0"/>
                <a:cs typeface="Arial" charset="0"/>
              </a:rPr>
              <a:t>.</a:t>
            </a:r>
          </a:p>
        </p:txBody>
      </p:sp>
      <p:sp>
        <p:nvSpPr>
          <p:cNvPr id="48139" name="Text Box 11"/>
          <p:cNvSpPr txBox="1">
            <a:spLocks noChangeArrowheads="1"/>
          </p:cNvSpPr>
          <p:nvPr/>
        </p:nvSpPr>
        <p:spPr bwMode="auto">
          <a:xfrm>
            <a:off x="4648200" y="1295400"/>
            <a:ext cx="304800" cy="457200"/>
          </a:xfrm>
          <a:prstGeom prst="rect">
            <a:avLst/>
          </a:prstGeom>
          <a:noFill/>
          <a:ln w="9525">
            <a:noFill/>
            <a:miter lim="800000"/>
            <a:headEnd/>
            <a:tailEnd/>
          </a:ln>
        </p:spPr>
        <p:txBody>
          <a:bodyPr>
            <a:spAutoFit/>
          </a:bodyPr>
          <a:lstStyle/>
          <a:p>
            <a:pPr>
              <a:spcBef>
                <a:spcPct val="50000"/>
              </a:spcBef>
            </a:pPr>
            <a:r>
              <a:rPr lang="en-US" b="1">
                <a:latin typeface="Arial" charset="0"/>
                <a:cs typeface="Arial" charset="0"/>
              </a:rPr>
              <a: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9395"/>
                                        </p:tgtEl>
                                      </p:cBhvr>
                                    </p:animEffect>
                                    <p:set>
                                      <p:cBhvr>
                                        <p:cTn id="7" dur="1" fill="hold">
                                          <p:stCondLst>
                                            <p:cond delay="499"/>
                                          </p:stCondLst>
                                        </p:cTn>
                                        <p:tgtEl>
                                          <p:spTgt spid="5939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48134"/>
                                        </p:tgtEl>
                                        <p:attrNameLst>
                                          <p:attrName>style.visibility</p:attrName>
                                        </p:attrNameLst>
                                      </p:cBhvr>
                                      <p:to>
                                        <p:strVal val="visible"/>
                                      </p:to>
                                    </p:set>
                                    <p:animEffect transition="in" filter="dissolve">
                                      <p:cBhvr>
                                        <p:cTn id="10" dur="500"/>
                                        <p:tgtEl>
                                          <p:spTgt spid="48134"/>
                                        </p:tgtEl>
                                      </p:cBhvr>
                                    </p:animEffect>
                                  </p:childTnLst>
                                </p:cTn>
                              </p:par>
                            </p:childTnLst>
                          </p:cTn>
                        </p:par>
                        <p:par>
                          <p:cTn id="11" fill="hold">
                            <p:stCondLst>
                              <p:cond delay="5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48135"/>
                                        </p:tgtEl>
                                        <p:attrNameLst>
                                          <p:attrName>style.visibility</p:attrName>
                                        </p:attrNameLst>
                                      </p:cBhvr>
                                      <p:to>
                                        <p:strVal val="visible"/>
                                      </p:to>
                                    </p:set>
                                    <p:anim calcmode="discrete" valueType="clr">
                                      <p:cBhvr override="childStyle">
                                        <p:cTn id="14" dur="80"/>
                                        <p:tgtEl>
                                          <p:spTgt spid="4813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8135"/>
                                        </p:tgtEl>
                                        <p:attrNameLst>
                                          <p:attrName>fillcolor</p:attrName>
                                        </p:attrNameLst>
                                      </p:cBhvr>
                                      <p:tavLst>
                                        <p:tav tm="0">
                                          <p:val>
                                            <p:clrVal>
                                              <a:schemeClr val="accent2"/>
                                            </p:clrVal>
                                          </p:val>
                                        </p:tav>
                                        <p:tav tm="50000">
                                          <p:val>
                                            <p:clrVal>
                                              <a:schemeClr val="hlink"/>
                                            </p:clrVal>
                                          </p:val>
                                        </p:tav>
                                      </p:tavLst>
                                    </p:anim>
                                    <p:set>
                                      <p:cBhvr>
                                        <p:cTn id="16" dur="80"/>
                                        <p:tgtEl>
                                          <p:spTgt spid="4813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8136"/>
                                        </p:tgtEl>
                                        <p:attrNameLst>
                                          <p:attrName>style.visibility</p:attrName>
                                        </p:attrNameLst>
                                      </p:cBhvr>
                                      <p:to>
                                        <p:strVal val="visible"/>
                                      </p:to>
                                    </p:set>
                                    <p:animEffect transition="in" filter="dissolve">
                                      <p:cBhvr>
                                        <p:cTn id="21" dur="500"/>
                                        <p:tgtEl>
                                          <p:spTgt spid="4813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8137"/>
                                        </p:tgtEl>
                                        <p:attrNameLst>
                                          <p:attrName>style.visibility</p:attrName>
                                        </p:attrNameLst>
                                      </p:cBhvr>
                                      <p:to>
                                        <p:strVal val="visible"/>
                                      </p:to>
                                    </p:set>
                                    <p:animEffect transition="in" filter="dissolve">
                                      <p:cBhvr>
                                        <p:cTn id="24" dur="500"/>
                                        <p:tgtEl>
                                          <p:spTgt spid="4813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8138"/>
                                        </p:tgtEl>
                                        <p:attrNameLst>
                                          <p:attrName>style.visibility</p:attrName>
                                        </p:attrNameLst>
                                      </p:cBhvr>
                                      <p:to>
                                        <p:strVal val="visible"/>
                                      </p:to>
                                    </p:set>
                                    <p:animEffect transition="in" filter="dissolve">
                                      <p:cBhvr>
                                        <p:cTn id="27" dur="500"/>
                                        <p:tgtEl>
                                          <p:spTgt spid="4813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8139"/>
                                        </p:tgtEl>
                                        <p:attrNameLst>
                                          <p:attrName>style.visibility</p:attrName>
                                        </p:attrNameLst>
                                      </p:cBhvr>
                                      <p:to>
                                        <p:strVal val="visible"/>
                                      </p:to>
                                    </p:set>
                                    <p:animEffect transition="in" filter="dissolve">
                                      <p:cBhvr>
                                        <p:cTn id="30" dur="500"/>
                                        <p:tgtEl>
                                          <p:spTgt spid="48139"/>
                                        </p:tgtEl>
                                      </p:cBhvr>
                                    </p:animEffect>
                                  </p:childTnLst>
                                </p:cTn>
                              </p:par>
                            </p:childTnLst>
                          </p:cTn>
                        </p:par>
                        <p:par>
                          <p:cTn id="31" fill="hold">
                            <p:stCondLst>
                              <p:cond delay="500"/>
                            </p:stCondLst>
                            <p:childTnLst>
                              <p:par>
                                <p:cTn id="32" presetID="0" presetClass="path" presetSubtype="0" accel="50000" decel="50000" fill="hold" grpId="1" nodeType="afterEffect">
                                  <p:stCondLst>
                                    <p:cond delay="0"/>
                                  </p:stCondLst>
                                  <p:childTnLst>
                                    <p:animMotion origin="layout" path="M 0 0 C 0.01511 -0.00439 0.02327 -0.02129 0.03681 -0.02939 C 0.04028 -0.03148 0.04341 -0.03402 0.04705 -0.03541 C 0.05139 -0.03726 0.06025 -0.03935 0.06025 -0.03935 C 0.11268 -0.03541 0.07327 -0.04004 0.09549 -0.03541 C 0.10243 -0.03402 0.11615 -0.03148 0.11615 -0.03148 C 0.12691 -0.03217 0.13768 -0.0324 0.14844 -0.03333 C 0.16198 -0.03472 0.175 -0.04351 0.1882 -0.04722 C 0.23368 -0.07754 0.28108 -0.1 0.33091 -0.11388 C 0.3316 -0.11388 0.36025 -0.11319 0.3691 -0.10995 C 0.38386 -0.10463 0.37032 -0.10833 0.38091 -0.10208 C 0.38264 -0.10115 0.39098 -0.09884 0.39271 -0.09814 C 0.40695 -0.09259 0.42032 -0.08657 0.43525 -0.08449 C 0.45226 -0.07662 0.47084 -0.08194 0.4882 -0.08634 C 0.49462 -0.08981 0.5007 -0.09189 0.50729 -0.09421 C 0.52309 -0.10972 0.54098 -0.10995 0.56025 -0.10995 " pathEditMode="relative" ptsTypes="fffffffffffffffA">
                                      <p:cBhvr>
                                        <p:cTn id="33" dur="2000" fill="hold"/>
                                        <p:tgtEl>
                                          <p:spTgt spid="48137"/>
                                        </p:tgtEl>
                                        <p:attrNameLst>
                                          <p:attrName>ppt_x</p:attrName>
                                          <p:attrName>ppt_y</p:attrName>
                                        </p:attrNameLst>
                                      </p:cBhvr>
                                    </p:animMotion>
                                  </p:childTnLst>
                                </p:cTn>
                              </p:par>
                              <p:par>
                                <p:cTn id="34" presetID="0" presetClass="path" presetSubtype="0" accel="50000" decel="50000" fill="hold" grpId="1" nodeType="withEffect">
                                  <p:stCondLst>
                                    <p:cond delay="0"/>
                                  </p:stCondLst>
                                  <p:childTnLst>
                                    <p:animMotion origin="layout" path="M 0 0 C 0.01771 -0.00139 0.01979 -0.00046 0.03229 -0.00579 C 0.04288 -0.01991 0.05486 -0.03171 0.06475 -0.04699 C 0.07153 -0.05741 0.0743 -0.07106 0.07951 -0.08241 C 0.08107 -0.09074 0.08316 -0.09676 0.0868 -0.10394 C 0.08854 -0.11412 0.09097 -0.11759 0.09566 -0.12546 C 0.09913 -0.13125 0.10278 -0.13866 0.1059 -0.14514 C 0.10833 -0.15023 0.11528 -0.15069 0.11909 -0.15301 C 0.13159 -0.16042 0.14548 -0.16435 0.15885 -0.16852 C 0.17048 -0.17616 0.18316 -0.18704 0.19566 -0.19213 C 0.19705 -0.19352 0.19843 -0.19514 0.2 -0.19606 C 0.20278 -0.19769 0.20607 -0.19792 0.20885 -0.2 C 0.21684 -0.20602 0.225 -0.21597 0.23229 -0.22361 C 0.23403 -0.22546 0.23646 -0.22569 0.23819 -0.22755 C 0.24757 -0.23681 0.25451 -0.24606 0.26614 -0.25093 C 0.27604 -0.25023 0.28593 -0.25046 0.29566 -0.24907 C 0.3151 -0.24606 0.33246 -0.22824 0.35156 -0.22361 C 0.3533 -0.22199 0.36389 -0.21273 0.36614 -0.20972 C 0.37396 -0.19931 0.38003 -0.1831 0.39114 -0.17847 C 0.40139 -0.16782 0.41232 -0.1625 0.425 -0.1588 C 0.43212 -0.15255 0.44028 -0.15116 0.44861 -0.14907 C 0.45451 -0.14977 0.46041 -0.14977 0.46614 -0.15093 C 0.46927 -0.15162 0.475 -0.15486 0.475 -0.15486 C 0.49757 -0.17801 0.52465 -0.19028 0.55295 -0.19028 " pathEditMode="relative" ptsTypes="fffffffffffffffffffffffA">
                                      <p:cBhvr>
                                        <p:cTn id="35" dur="2000" fill="hold"/>
                                        <p:tgtEl>
                                          <p:spTgt spid="48136"/>
                                        </p:tgtEl>
                                        <p:attrNameLst>
                                          <p:attrName>ppt_x</p:attrName>
                                          <p:attrName>ppt_y</p:attrName>
                                        </p:attrNameLst>
                                      </p:cBhvr>
                                    </p:animMotion>
                                  </p:childTnLst>
                                </p:cTn>
                              </p:par>
                              <p:par>
                                <p:cTn id="36" presetID="0" presetClass="path" presetSubtype="0" accel="50000" decel="50000" fill="hold" grpId="1" nodeType="withEffect">
                                  <p:stCondLst>
                                    <p:cond delay="0"/>
                                  </p:stCondLst>
                                  <p:childTnLst>
                                    <p:animMotion origin="layout" path="M 0 0 C 0.02639 0.01088 0.05 -0.0037 0.07361 -0.01574 C 0.0776 -0.01782 0.08004 -0.02338 0.08385 -0.02546 C 0.10243 -0.03541 0.09427 -0.02916 0.10885 -0.04305 C 0.11094 -0.0449 0.11389 -0.04421 0.11632 -0.04514 C 0.12899 -0.05023 0.14167 -0.05254 0.15451 -0.05694 C 0.16962 -0.05602 0.17986 -0.05787 0.19271 -0.05301 C 0.20764 -0.04722 0.21597 -0.03773 0.22656 -0.02361 C 0.22865 -0.02083 0.2316 -0.0199 0.23385 -0.01759 C 0.23924 -0.0125 0.24306 -0.00486 0.24861 0 C 0.25226 0.00324 0.25677 0.00463 0.26042 0.00787 C 0.26476 0.01644 0.27083 0.02246 0.27656 0.0294 C 0.27969 0.03311 0.28542 0.04121 0.28542 0.04121 C 0.28976 0.05903 0.2974 0.07523 0.3059 0.09028 C 0.3092 0.0963 0.31354 0.09607 0.31771 0.1 C 0.32622 0.10811 0.31771 0.10371 0.32656 0.10973 C 0.3401 0.11898 0.35486 0.12338 0.36927 0.1294 C 0.37604 0.13542 0.3816 0.14306 0.38837 0.14908 C 0.39288 0.15787 0.40035 0.16389 0.40451 0.17246 C 0.40677 0.17732 0.40816 0.18079 0.41181 0.18426 C 0.41476 0.18704 0.41875 0.18866 0.42205 0.19028 C 0.4375 0.20533 0.45851 0.21158 0.47656 0.21968 C 0.48629 0.22408 0.49392 0.23357 0.50451 0.23727 C 0.51024 0.24491 0.51788 0.24908 0.525 0.25486 C 0.52795 0.25741 0.53385 0.26273 0.53385 0.26273 " pathEditMode="relative" ptsTypes="ffffffffffffffffffffffffA">
                                      <p:cBhvr>
                                        <p:cTn id="37" dur="2000" fill="hold"/>
                                        <p:tgtEl>
                                          <p:spTgt spid="48139"/>
                                        </p:tgtEl>
                                        <p:attrNameLst>
                                          <p:attrName>ppt_x</p:attrName>
                                          <p:attrName>ppt_y</p:attrName>
                                        </p:attrNameLst>
                                      </p:cBhvr>
                                    </p:animMotion>
                                  </p:childTnLst>
                                </p:cTn>
                              </p:par>
                              <p:par>
                                <p:cTn id="38" presetID="0" presetClass="path" presetSubtype="0" accel="50000" decel="50000" fill="hold" grpId="1" nodeType="withEffect">
                                  <p:stCondLst>
                                    <p:cond delay="0"/>
                                  </p:stCondLst>
                                  <p:childTnLst>
                                    <p:animMotion origin="layout" path="M 0 0 C 0.00764 -0.01504 0.03386 -0.01597 0.04705 -0.01967 C 0.10365 -0.01805 0.11702 -0.01597 0.16771 -0.01967 C 0.18316 -0.02083 0.19809 -0.02916 0.21181 -0.03726 C 0.22396 -0.04444 0.23855 -0.04814 0.25157 -0.05092 C 0.26129 -0.05023 0.27119 -0.05023 0.28091 -0.04907 C 0.2882 -0.04838 0.29428 -0.04305 0.30157 -0.0412 C 0.31198 -0.03194 0.30695 -0.03449 0.31615 -0.03125 C 0.32292 -0.02523 0.33021 -0.02222 0.33681 -0.01574 C 0.34028 -0.00856 0.34254 -0.00208 0.34705 0.00394 C 0.34983 0.01783 0.35452 0.03125 0.35747 0.04514 C 0.35955 0.05487 0.36059 0.06412 0.36476 0.07269 C 0.36858 0.08866 0.37796 0.10209 0.38681 0.11366 C 0.38924 0.11667 0.39306 0.1169 0.39566 0.11968 C 0.39723 0.1213 0.39827 0.12408 0.4 0.12547 C 0.40539 0.1294 0.41337 0.13195 0.4191 0.13542 C 0.42119 0.13658 0.42309 0.13797 0.425 0.13936 C 0.42657 0.14051 0.42796 0.14213 0.42952 0.14329 C 0.43195 0.14491 0.4375 0.14607 0.43976 0.147 C 0.44775 0.15 0.45521 0.15533 0.4632 0.1588 C 0.46476 0.16019 0.4665 0.16112 0.46771 0.16274 C 0.46893 0.16436 0.46928 0.16713 0.47066 0.16875 C 0.47761 0.17709 0.47813 0.17616 0.48542 0.17848 C 0.48872 0.18542 0.49132 0.1875 0.49705 0.19028 C 0.50018 0.19329 0.5066 0.197 0.50886 0.2 " pathEditMode="relative" ptsTypes="ffffffffffffffffffffffffA">
                                      <p:cBhvr>
                                        <p:cTn id="39" dur="2000" fill="hold"/>
                                        <p:tgtEl>
                                          <p:spTgt spid="4813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p:bldP spid="48136" grpId="0"/>
      <p:bldP spid="48136" grpId="1"/>
      <p:bldP spid="48137" grpId="0"/>
      <p:bldP spid="48137" grpId="1"/>
      <p:bldP spid="48138" grpId="0"/>
      <p:bldP spid="48138" grpId="1"/>
      <p:bldP spid="48139" grpId="0"/>
      <p:bldP spid="48139" grpId="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Thus the life cycle includes an alternation of diploid  "/>
          <p:cNvPicPr>
            <a:picLocks noChangeAspect="1" noChangeArrowheads="1"/>
          </p:cNvPicPr>
          <p:nvPr/>
        </p:nvPicPr>
        <p:blipFill>
          <a:blip r:embed="rId2"/>
          <a:srcRect/>
          <a:stretch>
            <a:fillRect/>
          </a:stretch>
        </p:blipFill>
        <p:spPr bwMode="auto">
          <a:xfrm>
            <a:off x="685800" y="1066800"/>
            <a:ext cx="6858000" cy="5143501"/>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9-25-CarboniferousForest"/>
          <p:cNvPicPr>
            <a:picLocks noChangeAspect="1" noChangeArrowheads="1"/>
          </p:cNvPicPr>
          <p:nvPr/>
        </p:nvPicPr>
        <p:blipFill>
          <a:blip r:embed="rId2"/>
          <a:srcRect/>
          <a:stretch>
            <a:fillRect/>
          </a:stretch>
        </p:blipFill>
        <p:spPr bwMode="auto">
          <a:xfrm>
            <a:off x="228600" y="687388"/>
            <a:ext cx="8763000" cy="553085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0" y="0"/>
            <a:ext cx="2124299" cy="707886"/>
          </a:xfrm>
          <a:prstGeom prst="rect">
            <a:avLst/>
          </a:prstGeom>
        </p:spPr>
        <p:txBody>
          <a:bodyPr wrap="none">
            <a:spAutoFit/>
          </a:bodyPr>
          <a:lstStyle/>
          <a:p>
            <a:r>
              <a:rPr lang="en-US" sz="4000" b="1" i="1" dirty="0" err="1" smtClean="0">
                <a:solidFill>
                  <a:srgbClr val="FF0000"/>
                </a:solidFill>
              </a:rPr>
              <a:t>Psilotum</a:t>
            </a:r>
            <a:endParaRPr lang="en-US" sz="4000" b="1" dirty="0">
              <a:solidFill>
                <a:srgbClr val="FF0000"/>
              </a:solidFill>
            </a:endParaRPr>
          </a:p>
        </p:txBody>
      </p:sp>
      <p:graphicFrame>
        <p:nvGraphicFramePr>
          <p:cNvPr id="3" name="Table 2"/>
          <p:cNvGraphicFramePr>
            <a:graphicFrameLocks noGrp="1"/>
          </p:cNvGraphicFramePr>
          <p:nvPr/>
        </p:nvGraphicFramePr>
        <p:xfrm>
          <a:off x="5562600" y="838200"/>
          <a:ext cx="3314700" cy="2438400"/>
        </p:xfrm>
        <a:graphic>
          <a:graphicData uri="http://schemas.openxmlformats.org/drawingml/2006/table">
            <a:tbl>
              <a:tblPr/>
              <a:tblGrid>
                <a:gridCol w="1657350"/>
                <a:gridCol w="1657350"/>
              </a:tblGrid>
              <a:tr h="406400">
                <a:tc>
                  <a:txBody>
                    <a:bodyPr/>
                    <a:lstStyle/>
                    <a:p>
                      <a:r>
                        <a:rPr lang="en-US" dirty="0"/>
                        <a:t>Kingdom:</a:t>
                      </a:r>
                    </a:p>
                  </a:txBody>
                  <a:tcPr anchor="ctr">
                    <a:lnL>
                      <a:noFill/>
                    </a:lnL>
                    <a:lnR>
                      <a:noFill/>
                    </a:lnR>
                    <a:lnT>
                      <a:noFill/>
                    </a:lnT>
                    <a:lnB>
                      <a:noFill/>
                    </a:lnB>
                  </a:tcPr>
                </a:tc>
                <a:tc>
                  <a:txBody>
                    <a:bodyPr/>
                    <a:lstStyle/>
                    <a:p>
                      <a:r>
                        <a:rPr lang="en-US">
                          <a:hlinkClick r:id="rId2" tooltip="Plant"/>
                        </a:rPr>
                        <a:t>Plantae</a:t>
                      </a:r>
                      <a:endParaRPr lang="en-US"/>
                    </a:p>
                  </a:txBody>
                  <a:tcPr anchor="ctr">
                    <a:lnL>
                      <a:noFill/>
                    </a:lnL>
                    <a:lnR>
                      <a:noFill/>
                    </a:lnR>
                    <a:lnT>
                      <a:noFill/>
                    </a:lnT>
                    <a:lnB>
                      <a:noFill/>
                    </a:lnB>
                  </a:tcPr>
                </a:tc>
              </a:tr>
              <a:tr h="406400">
                <a:tc>
                  <a:txBody>
                    <a:bodyPr/>
                    <a:lstStyle/>
                    <a:p>
                      <a:r>
                        <a:rPr lang="en-US"/>
                        <a:t>Division:</a:t>
                      </a:r>
                    </a:p>
                  </a:txBody>
                  <a:tcPr anchor="ctr">
                    <a:lnL>
                      <a:noFill/>
                    </a:lnL>
                    <a:lnR>
                      <a:noFill/>
                    </a:lnR>
                    <a:lnT>
                      <a:noFill/>
                    </a:lnT>
                    <a:lnB>
                      <a:noFill/>
                    </a:lnB>
                  </a:tcPr>
                </a:tc>
                <a:tc>
                  <a:txBody>
                    <a:bodyPr/>
                    <a:lstStyle/>
                    <a:p>
                      <a:r>
                        <a:rPr lang="en-US">
                          <a:hlinkClick r:id="rId3" tooltip="Pteridophyta"/>
                        </a:rPr>
                        <a:t>Pteridophyta</a:t>
                      </a:r>
                      <a:endParaRPr lang="en-US"/>
                    </a:p>
                  </a:txBody>
                  <a:tcPr anchor="ctr">
                    <a:lnL>
                      <a:noFill/>
                    </a:lnL>
                    <a:lnR>
                      <a:noFill/>
                    </a:lnR>
                    <a:lnT>
                      <a:noFill/>
                    </a:lnT>
                    <a:lnB>
                      <a:noFill/>
                    </a:lnB>
                  </a:tcPr>
                </a:tc>
              </a:tr>
              <a:tr h="406400">
                <a:tc>
                  <a:txBody>
                    <a:bodyPr/>
                    <a:lstStyle/>
                    <a:p>
                      <a:r>
                        <a:rPr lang="en-US"/>
                        <a:t>Class:</a:t>
                      </a:r>
                    </a:p>
                  </a:txBody>
                  <a:tcPr anchor="ctr">
                    <a:lnL>
                      <a:noFill/>
                    </a:lnL>
                    <a:lnR>
                      <a:noFill/>
                    </a:lnR>
                    <a:lnT>
                      <a:noFill/>
                    </a:lnT>
                    <a:lnB>
                      <a:noFill/>
                    </a:lnB>
                  </a:tcPr>
                </a:tc>
                <a:tc>
                  <a:txBody>
                    <a:bodyPr/>
                    <a:lstStyle/>
                    <a:p>
                      <a:r>
                        <a:rPr lang="en-US" dirty="0" err="1">
                          <a:hlinkClick r:id="rId4" tooltip="Psilotopsida"/>
                        </a:rPr>
                        <a:t>Psilotopsida</a:t>
                      </a:r>
                      <a:endParaRPr lang="en-US" dirty="0"/>
                    </a:p>
                  </a:txBody>
                  <a:tcPr anchor="ctr">
                    <a:lnL>
                      <a:noFill/>
                    </a:lnL>
                    <a:lnR>
                      <a:noFill/>
                    </a:lnR>
                    <a:lnT>
                      <a:noFill/>
                    </a:lnT>
                    <a:lnB>
                      <a:noFill/>
                    </a:lnB>
                  </a:tcPr>
                </a:tc>
              </a:tr>
              <a:tr h="406400">
                <a:tc>
                  <a:txBody>
                    <a:bodyPr/>
                    <a:lstStyle/>
                    <a:p>
                      <a:r>
                        <a:rPr lang="en-US"/>
                        <a:t>Order:</a:t>
                      </a:r>
                    </a:p>
                  </a:txBody>
                  <a:tcPr anchor="ctr">
                    <a:lnL>
                      <a:noFill/>
                    </a:lnL>
                    <a:lnR>
                      <a:noFill/>
                    </a:lnR>
                    <a:lnT>
                      <a:noFill/>
                    </a:lnT>
                    <a:lnB>
                      <a:noFill/>
                    </a:lnB>
                  </a:tcPr>
                </a:tc>
                <a:tc>
                  <a:txBody>
                    <a:bodyPr/>
                    <a:lstStyle/>
                    <a:p>
                      <a:r>
                        <a:rPr lang="en-US">
                          <a:hlinkClick r:id="rId5" tooltip="Psilotales"/>
                        </a:rPr>
                        <a:t>Psilotales</a:t>
                      </a:r>
                      <a:endParaRPr lang="en-US"/>
                    </a:p>
                  </a:txBody>
                  <a:tcPr anchor="ctr">
                    <a:lnL>
                      <a:noFill/>
                    </a:lnL>
                    <a:lnR>
                      <a:noFill/>
                    </a:lnR>
                    <a:lnT>
                      <a:noFill/>
                    </a:lnT>
                    <a:lnB>
                      <a:noFill/>
                    </a:lnB>
                  </a:tcPr>
                </a:tc>
              </a:tr>
              <a:tr h="406400">
                <a:tc>
                  <a:txBody>
                    <a:bodyPr/>
                    <a:lstStyle/>
                    <a:p>
                      <a:r>
                        <a:rPr lang="en-US" dirty="0"/>
                        <a:t>Family:</a:t>
                      </a:r>
                    </a:p>
                  </a:txBody>
                  <a:tcPr anchor="ctr">
                    <a:lnL>
                      <a:noFill/>
                    </a:lnL>
                    <a:lnR>
                      <a:noFill/>
                    </a:lnR>
                    <a:lnT>
                      <a:noFill/>
                    </a:lnT>
                    <a:lnB>
                      <a:noFill/>
                    </a:lnB>
                  </a:tcPr>
                </a:tc>
                <a:tc>
                  <a:txBody>
                    <a:bodyPr/>
                    <a:lstStyle/>
                    <a:p>
                      <a:r>
                        <a:rPr lang="en-US" b="1">
                          <a:hlinkClick r:id="rId6" tooltip="Psilotaceae"/>
                        </a:rPr>
                        <a:t>Psilotaceae</a:t>
                      </a:r>
                      <a:endParaRPr lang="en-US"/>
                    </a:p>
                  </a:txBody>
                  <a:tcPr anchor="ctr">
                    <a:lnL>
                      <a:noFill/>
                    </a:lnL>
                    <a:lnR>
                      <a:noFill/>
                    </a:lnR>
                    <a:lnT>
                      <a:noFill/>
                    </a:lnT>
                    <a:lnB>
                      <a:noFill/>
                    </a:lnB>
                  </a:tcPr>
                </a:tc>
              </a:tr>
              <a:tr h="406400">
                <a:tc>
                  <a:txBody>
                    <a:bodyPr/>
                    <a:lstStyle/>
                    <a:p>
                      <a:r>
                        <a:rPr lang="en-US"/>
                        <a:t>Genus:</a:t>
                      </a:r>
                    </a:p>
                  </a:txBody>
                  <a:tcPr anchor="ctr">
                    <a:lnL>
                      <a:noFill/>
                    </a:lnL>
                    <a:lnR>
                      <a:noFill/>
                    </a:lnR>
                    <a:lnT>
                      <a:noFill/>
                    </a:lnT>
                    <a:lnB>
                      <a:noFill/>
                    </a:lnB>
                  </a:tcPr>
                </a:tc>
                <a:tc>
                  <a:txBody>
                    <a:bodyPr/>
                    <a:lstStyle/>
                    <a:p>
                      <a:r>
                        <a:rPr lang="en-US" b="1" i="1" dirty="0" err="1"/>
                        <a:t>Psilotum</a:t>
                      </a:r>
                      <a:endParaRPr lang="en-US" dirty="0"/>
                    </a:p>
                  </a:txBody>
                  <a:tcPr anchor="ctr">
                    <a:lnL>
                      <a:noFill/>
                    </a:lnL>
                    <a:lnR>
                      <a:noFill/>
                    </a:lnR>
                    <a:lnT>
                      <a:noFill/>
                    </a:lnT>
                    <a:lnB>
                      <a:noFill/>
                    </a:lnB>
                  </a:tcPr>
                </a:tc>
              </a:tr>
            </a:tbl>
          </a:graphicData>
        </a:graphic>
      </p:graphicFrame>
      <p:sp>
        <p:nvSpPr>
          <p:cNvPr id="4" name="Rectangle 3"/>
          <p:cNvSpPr/>
          <p:nvPr/>
        </p:nvSpPr>
        <p:spPr>
          <a:xfrm>
            <a:off x="990600" y="4419600"/>
            <a:ext cx="7696200" cy="1200329"/>
          </a:xfrm>
          <a:prstGeom prst="rect">
            <a:avLst/>
          </a:prstGeom>
        </p:spPr>
        <p:txBody>
          <a:bodyPr wrap="square">
            <a:spAutoFit/>
          </a:bodyPr>
          <a:lstStyle/>
          <a:p>
            <a:r>
              <a:rPr lang="en-US" b="1" i="1" dirty="0" err="1" smtClean="0">
                <a:latin typeface="Times New Roman" pitchFamily="18" charset="0"/>
                <a:cs typeface="Times New Roman" pitchFamily="18" charset="0"/>
              </a:rPr>
              <a:t>Psilotum</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whisk fern</a:t>
            </a:r>
            <a:r>
              <a:rPr lang="en-US" dirty="0" smtClean="0">
                <a:latin typeface="Times New Roman" pitchFamily="18" charset="0"/>
                <a:cs typeface="Times New Roman" pitchFamily="18" charset="0"/>
              </a:rPr>
              <a:t>) is a genus of </a:t>
            </a:r>
            <a:r>
              <a:rPr lang="en-US" dirty="0" smtClean="0">
                <a:latin typeface="Times New Roman" pitchFamily="18" charset="0"/>
                <a:cs typeface="Times New Roman" pitchFamily="18" charset="0"/>
                <a:hlinkClick r:id="rId7" tooltip="Fern"/>
              </a:rPr>
              <a:t>fern</a:t>
            </a:r>
            <a:r>
              <a:rPr lang="en-US" dirty="0" smtClean="0">
                <a:latin typeface="Times New Roman" pitchFamily="18" charset="0"/>
                <a:cs typeface="Times New Roman" pitchFamily="18" charset="0"/>
              </a:rPr>
              <a:t>-like </a:t>
            </a:r>
            <a:r>
              <a:rPr lang="en-US" dirty="0" smtClean="0">
                <a:latin typeface="Times New Roman" pitchFamily="18" charset="0"/>
                <a:cs typeface="Times New Roman" pitchFamily="18" charset="0"/>
                <a:hlinkClick r:id="rId8" tooltip="Vascular plant"/>
              </a:rPr>
              <a:t>vascular plants</a:t>
            </a:r>
            <a:r>
              <a:rPr lang="en-US" dirty="0" smtClean="0">
                <a:latin typeface="Times New Roman" pitchFamily="18" charset="0"/>
                <a:cs typeface="Times New Roman" pitchFamily="18" charset="0"/>
              </a:rPr>
              <a:t>, one of two genera in the family </a:t>
            </a:r>
            <a:r>
              <a:rPr lang="en-US" b="1" dirty="0" err="1" smtClean="0">
                <a:latin typeface="Times New Roman" pitchFamily="18" charset="0"/>
                <a:cs typeface="Times New Roman" pitchFamily="18" charset="0"/>
                <a:hlinkClick r:id="rId6" tooltip="Psilotaceae"/>
              </a:rPr>
              <a:t>Psilotaceae</a:t>
            </a:r>
            <a:r>
              <a:rPr lang="en-US" dirty="0" smtClean="0">
                <a:latin typeface="Times New Roman" pitchFamily="18" charset="0"/>
                <a:cs typeface="Times New Roman" pitchFamily="18" charset="0"/>
              </a:rPr>
              <a:t>, order </a:t>
            </a:r>
            <a:r>
              <a:rPr lang="en-US" b="1" dirty="0" err="1" smtClean="0">
                <a:latin typeface="Times New Roman" pitchFamily="18" charset="0"/>
                <a:cs typeface="Times New Roman" pitchFamily="18" charset="0"/>
              </a:rPr>
              <a:t>Psilotales</a:t>
            </a:r>
            <a:r>
              <a:rPr lang="en-US" dirty="0" smtClean="0">
                <a:latin typeface="Times New Roman" pitchFamily="18" charset="0"/>
                <a:cs typeface="Times New Roman" pitchFamily="18" charset="0"/>
              </a:rPr>
              <a:t>, and class </a:t>
            </a:r>
            <a:r>
              <a:rPr lang="en-US" b="1" dirty="0" err="1" smtClean="0">
                <a:latin typeface="Times New Roman" pitchFamily="18" charset="0"/>
                <a:cs typeface="Times New Roman" pitchFamily="18" charset="0"/>
              </a:rPr>
              <a:t>Psilotopsida</a:t>
            </a:r>
            <a:r>
              <a:rPr lang="en-US" dirty="0" smtClean="0">
                <a:latin typeface="Times New Roman" pitchFamily="18" charset="0"/>
                <a:cs typeface="Times New Roman" pitchFamily="18" charset="0"/>
              </a:rPr>
              <a:t> (the other being </a:t>
            </a:r>
            <a:r>
              <a:rPr lang="en-US" i="1" dirty="0" err="1" smtClean="0">
                <a:latin typeface="Times New Roman" pitchFamily="18" charset="0"/>
                <a:cs typeface="Times New Roman" pitchFamily="18" charset="0"/>
                <a:hlinkClick r:id="rId9" tooltip="Tmesipteris"/>
              </a:rPr>
              <a:t>Tmesipteris</a:t>
            </a:r>
            <a:r>
              <a:rPr lang="en-US" dirty="0" smtClean="0">
                <a:latin typeface="Times New Roman" pitchFamily="18" charset="0"/>
                <a:cs typeface="Times New Roman" pitchFamily="18" charset="0"/>
              </a:rPr>
              <a:t>). The name of the genus is from Greek </a:t>
            </a:r>
            <a:r>
              <a:rPr lang="en-US" i="1" dirty="0" err="1" smtClean="0">
                <a:latin typeface="Times New Roman" pitchFamily="18" charset="0"/>
                <a:cs typeface="Times New Roman" pitchFamily="18" charset="0"/>
              </a:rPr>
              <a:t>psilos</a:t>
            </a:r>
            <a:r>
              <a:rPr lang="en-US" dirty="0" smtClean="0">
                <a:latin typeface="Times New Roman" pitchFamily="18" charset="0"/>
                <a:cs typeface="Times New Roman" pitchFamily="18" charset="0"/>
              </a:rPr>
              <a:t> = bare, referring to the lack of the usual plant organs, such as leaves.</a:t>
            </a:r>
            <a:endParaRPr lang="en-US" dirty="0">
              <a:latin typeface="Times New Roman" pitchFamily="18" charset="0"/>
              <a:cs typeface="Times New Roman" pitchFamily="18" charset="0"/>
            </a:endParaRPr>
          </a:p>
        </p:txBody>
      </p:sp>
      <p:sp>
        <p:nvSpPr>
          <p:cNvPr id="8194" name="AutoShape 2" descr="Psilotum.jpg"/>
          <p:cNvSpPr>
            <a:spLocks noChangeAspect="1" noChangeArrowheads="1"/>
          </p:cNvSpPr>
          <p:nvPr/>
        </p:nvSpPr>
        <p:spPr bwMode="auto">
          <a:xfrm>
            <a:off x="155575" y="-852488"/>
            <a:ext cx="2381250" cy="1790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Psilotum.jpg"/>
          <p:cNvSpPr>
            <a:spLocks noChangeAspect="1" noChangeArrowheads="1"/>
          </p:cNvSpPr>
          <p:nvPr/>
        </p:nvSpPr>
        <p:spPr bwMode="auto">
          <a:xfrm>
            <a:off x="155575" y="-852488"/>
            <a:ext cx="2381250" cy="1790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8" name="AutoShape 6" descr="psilotum structure reproduction साठी प्रतिमा परिणा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00" name="Picture 8" descr="psilotum structure reproduction साठी प्रतिमा परिणाम"/>
          <p:cNvPicPr>
            <a:picLocks noChangeAspect="1" noChangeArrowheads="1"/>
          </p:cNvPicPr>
          <p:nvPr/>
        </p:nvPicPr>
        <p:blipFill>
          <a:blip r:embed="rId10"/>
          <a:srcRect/>
          <a:stretch>
            <a:fillRect/>
          </a:stretch>
        </p:blipFill>
        <p:spPr bwMode="auto">
          <a:xfrm>
            <a:off x="0" y="228600"/>
            <a:ext cx="3711843" cy="3733799"/>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81000"/>
            <a:ext cx="8153400" cy="5262979"/>
          </a:xfrm>
          <a:prstGeom prst="rect">
            <a:avLst/>
          </a:prstGeom>
        </p:spPr>
        <p:txBody>
          <a:bodyPr wrap="square">
            <a:spAutoFit/>
          </a:bodyPr>
          <a:lstStyle/>
          <a:p>
            <a:pPr algn="just"/>
            <a:r>
              <a:rPr lang="en-US" sz="2400" b="1" dirty="0" smtClean="0">
                <a:latin typeface="Times New Roman" pitchFamily="18" charset="0"/>
                <a:cs typeface="Times New Roman" pitchFamily="18" charset="0"/>
              </a:rPr>
              <a:t>General characteristics of </a:t>
            </a:r>
            <a:r>
              <a:rPr lang="en-US" sz="2400" b="1" dirty="0" err="1" smtClean="0">
                <a:latin typeface="Times New Roman" pitchFamily="18" charset="0"/>
                <a:cs typeface="Times New Roman" pitchFamily="18" charset="0"/>
              </a:rPr>
              <a:t>Psilotum</a:t>
            </a:r>
            <a:r>
              <a:rPr lang="en-US" sz="2400" b="1" dirty="0" smtClean="0">
                <a:latin typeface="Times New Roman" pitchFamily="18" charset="0"/>
                <a:cs typeface="Times New Roman" pitchFamily="18" charset="0"/>
              </a:rPr>
              <a:t>: </a:t>
            </a:r>
          </a:p>
          <a:p>
            <a:pPr algn="just"/>
            <a:endParaRPr lang="en-US" sz="2400" b="1" dirty="0" smtClean="0">
              <a:latin typeface="Times New Roman" pitchFamily="18" charset="0"/>
              <a:cs typeface="Times New Roman" pitchFamily="18" charset="0"/>
            </a:endParaRPr>
          </a:p>
          <a:p>
            <a:pPr algn="just"/>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The </a:t>
            </a:r>
            <a:r>
              <a:rPr lang="en-US" sz="2400" dirty="0" err="1" smtClean="0">
                <a:latin typeface="Times New Roman" pitchFamily="18" charset="0"/>
                <a:cs typeface="Times New Roman" pitchFamily="18" charset="0"/>
              </a:rPr>
              <a:t>sporophytes</a:t>
            </a:r>
            <a:r>
              <a:rPr lang="en-US" sz="2400" dirty="0" smtClean="0">
                <a:latin typeface="Times New Roman" pitchFamily="18" charset="0"/>
                <a:cs typeface="Times New Roman" pitchFamily="18" charset="0"/>
              </a:rPr>
              <a:t> are dichotomously bran­ched with an       	underground rhizome and upright branches. </a:t>
            </a:r>
          </a:p>
          <a:p>
            <a:pPr algn="just"/>
            <a:r>
              <a:rPr lang="en-US" sz="2400" dirty="0" smtClean="0">
                <a:latin typeface="Times New Roman" pitchFamily="18" charset="0"/>
                <a:cs typeface="Times New Roman" pitchFamily="18" charset="0"/>
              </a:rPr>
              <a:t>ii. 	The upright branches are leafless. </a:t>
            </a:r>
          </a:p>
          <a:p>
            <a:pPr algn="just"/>
            <a:r>
              <a:rPr lang="en-US" sz="2400" dirty="0" smtClean="0">
                <a:latin typeface="Times New Roman" pitchFamily="18" charset="0"/>
                <a:cs typeface="Times New Roman" pitchFamily="18" charset="0"/>
              </a:rPr>
              <a:t>iii.	 Rhizoids present instead of roots. </a:t>
            </a:r>
          </a:p>
          <a:p>
            <a:pPr algn="just"/>
            <a:r>
              <a:rPr lang="en-US" sz="2400" dirty="0" smtClean="0">
                <a:latin typeface="Times New Roman" pitchFamily="18" charset="0"/>
                <a:cs typeface="Times New Roman" pitchFamily="18" charset="0"/>
              </a:rPr>
              <a:t>iv. 	Stem have a relatively simple vascular cylin­der. </a:t>
            </a:r>
          </a:p>
          <a:p>
            <a:pPr algn="just"/>
            <a:r>
              <a:rPr lang="en-US" sz="2400" dirty="0" smtClean="0">
                <a:latin typeface="Times New Roman" pitchFamily="18" charset="0"/>
                <a:cs typeface="Times New Roman" pitchFamily="18" charset="0"/>
              </a:rPr>
              <a:t>v. 	The sporangia are borne in groups (</a:t>
            </a:r>
            <a:r>
              <a:rPr lang="en-US" sz="2400" dirty="0" err="1" smtClean="0">
                <a:latin typeface="Times New Roman" pitchFamily="18" charset="0"/>
                <a:cs typeface="Times New Roman" pitchFamily="18" charset="0"/>
              </a:rPr>
              <a:t>trilo­cular</a:t>
            </a:r>
            <a:r>
              <a:rPr lang="en-US" sz="2400" dirty="0" smtClean="0">
                <a:latin typeface="Times New Roman" pitchFamily="18" charset="0"/>
                <a:cs typeface="Times New Roman" pitchFamily="18" charset="0"/>
              </a:rPr>
              <a:t>) and form 	</a:t>
            </a:r>
            <a:r>
              <a:rPr lang="en-US" sz="2400" dirty="0" err="1" smtClean="0">
                <a:latin typeface="Times New Roman" pitchFamily="18" charset="0"/>
                <a:cs typeface="Times New Roman" pitchFamily="18" charset="0"/>
              </a:rPr>
              <a:t>synangia</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vi. 	Spores produced are all alike (</a:t>
            </a:r>
            <a:r>
              <a:rPr lang="en-US" sz="2400" dirty="0" err="1" smtClean="0">
                <a:latin typeface="Times New Roman" pitchFamily="18" charset="0"/>
                <a:cs typeface="Times New Roman" pitchFamily="18" charset="0"/>
              </a:rPr>
              <a:t>homosporous</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vii. 	The development of gametophyte is </a:t>
            </a:r>
            <a:r>
              <a:rPr lang="en-US" sz="2400" dirty="0" err="1" smtClean="0">
                <a:latin typeface="Times New Roman" pitchFamily="18" charset="0"/>
                <a:cs typeface="Times New Roman" pitchFamily="18" charset="0"/>
              </a:rPr>
              <a:t>exosporic</a:t>
            </a:r>
            <a:r>
              <a:rPr lang="en-US" sz="2400" dirty="0" smtClean="0">
                <a:latin typeface="Times New Roman" pitchFamily="18" charset="0"/>
                <a:cs typeface="Times New Roman" pitchFamily="18" charset="0"/>
              </a:rPr>
              <a:t> and form 	</a:t>
            </a:r>
            <a:r>
              <a:rPr lang="en-US" sz="2400" dirty="0" err="1" smtClean="0">
                <a:latin typeface="Times New Roman" pitchFamily="18" charset="0"/>
                <a:cs typeface="Times New Roman" pitchFamily="18" charset="0"/>
              </a:rPr>
              <a:t>monoecious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subterranian</a:t>
            </a:r>
            <a:r>
              <a:rPr lang="en-US" sz="2400" dirty="0" smtClean="0">
                <a:latin typeface="Times New Roman" pitchFamily="18" charset="0"/>
                <a:cs typeface="Times New Roman" pitchFamily="18" charset="0"/>
              </a:rPr>
              <a:t> gametophyte. </a:t>
            </a:r>
          </a:p>
          <a:p>
            <a:pPr algn="just"/>
            <a:r>
              <a:rPr lang="en-US" sz="2400" dirty="0" smtClean="0">
                <a:latin typeface="Times New Roman" pitchFamily="18" charset="0"/>
                <a:cs typeface="Times New Roman" pitchFamily="18" charset="0"/>
              </a:rPr>
              <a:t>viii. 	The development of embryo is </a:t>
            </a:r>
            <a:r>
              <a:rPr lang="en-US" sz="2400" dirty="0" err="1" smtClean="0">
                <a:latin typeface="Times New Roman" pitchFamily="18" charset="0"/>
                <a:cs typeface="Times New Roman" pitchFamily="18" charset="0"/>
              </a:rPr>
              <a:t>exoscopic</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28600"/>
            <a:ext cx="7467600" cy="6370975"/>
          </a:xfrm>
          <a:prstGeom prst="rect">
            <a:avLst/>
          </a:prstGeom>
        </p:spPr>
        <p:txBody>
          <a:bodyPr wrap="square">
            <a:spAutoFit/>
          </a:bodyPr>
          <a:lstStyle/>
          <a:p>
            <a:r>
              <a:rPr lang="en-US" sz="2400" b="1" dirty="0" err="1" smtClean="0">
                <a:latin typeface="Times New Roman" pitchFamily="18" charset="0"/>
                <a:cs typeface="Times New Roman" pitchFamily="18" charset="0"/>
              </a:rPr>
              <a:t>Sporophyte</a:t>
            </a:r>
            <a:r>
              <a:rPr lang="en-US" sz="2400" b="1"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plant body of </a:t>
            </a:r>
            <a:r>
              <a:rPr lang="en-US" sz="2400" dirty="0" err="1" smtClean="0">
                <a:latin typeface="Times New Roman" pitchFamily="18" charset="0"/>
                <a:cs typeface="Times New Roman" pitchFamily="18" charset="0"/>
              </a:rPr>
              <a:t>Psilotum</a:t>
            </a:r>
            <a:r>
              <a:rPr lang="en-US" sz="2400" dirty="0" smtClean="0">
                <a:latin typeface="Times New Roman" pitchFamily="18" charset="0"/>
                <a:cs typeface="Times New Roman" pitchFamily="18" charset="0"/>
              </a:rPr>
              <a:t> is </a:t>
            </a:r>
            <a:r>
              <a:rPr lang="en-US" sz="2400" dirty="0" err="1" smtClean="0">
                <a:latin typeface="Times New Roman" pitchFamily="18" charset="0"/>
                <a:cs typeface="Times New Roman" pitchFamily="18" charset="0"/>
              </a:rPr>
              <a:t>sporophytic</a:t>
            </a:r>
            <a:r>
              <a:rPr lang="en-US" sz="2400" dirty="0" smtClean="0">
                <a:latin typeface="Times New Roman" pitchFamily="18" charset="0"/>
                <a:cs typeface="Times New Roman" pitchFamily="18" charset="0"/>
              </a:rPr>
              <a:t> branched rhizome system and dichotomously branched, slender, upright, green aerial systems that bears small appendages and </a:t>
            </a:r>
            <a:r>
              <a:rPr lang="en-US" sz="2400" dirty="0" err="1" smtClean="0">
                <a:latin typeface="Times New Roman" pitchFamily="18" charset="0"/>
                <a:cs typeface="Times New Roman" pitchFamily="18" charset="0"/>
              </a:rPr>
              <a:t>synangia</a:t>
            </a:r>
            <a:r>
              <a:rPr lang="en-US" sz="2400" dirty="0" smtClean="0">
                <a:latin typeface="Times New Roman" pitchFamily="18" charset="0"/>
                <a:cs typeface="Times New Roman" pitchFamily="18" charset="0"/>
              </a:rPr>
              <a:t> (singular: </a:t>
            </a:r>
            <a:r>
              <a:rPr lang="en-US" sz="2400" dirty="0" err="1" smtClean="0">
                <a:latin typeface="Times New Roman" pitchFamily="18" charset="0"/>
                <a:cs typeface="Times New Roman" pitchFamily="18" charset="0"/>
              </a:rPr>
              <a:t>synangium</a:t>
            </a:r>
            <a:r>
              <a:rPr lang="en-US" sz="2400" dirty="0" smtClean="0">
                <a:latin typeface="Times New Roman" pitchFamily="18" charset="0"/>
                <a:cs typeface="Times New Roman" pitchFamily="18" charset="0"/>
              </a:rPr>
              <a:t>). </a:t>
            </a:r>
          </a:p>
          <a:p>
            <a:r>
              <a:rPr lang="en-US" sz="2400" b="1" dirty="0" smtClean="0">
                <a:latin typeface="Times New Roman" pitchFamily="18" charset="0"/>
                <a:cs typeface="Times New Roman" pitchFamily="18" charset="0"/>
              </a:rPr>
              <a:t>Aerial Stem: </a:t>
            </a:r>
            <a:r>
              <a:rPr lang="en-US" sz="2400" dirty="0" smtClean="0">
                <a:latin typeface="Times New Roman" pitchFamily="18" charset="0"/>
                <a:cs typeface="Times New Roman" pitchFamily="18" charset="0"/>
              </a:rPr>
              <a:t>Any one of the rhizome tips may turn upward and undergo several dichotomies to give rise to a green aerial shoot. The aerial shoots are slender, generally erect but may be pendent in epiphytes (P. </a:t>
            </a:r>
            <a:r>
              <a:rPr lang="en-US" sz="2400" dirty="0" err="1" smtClean="0">
                <a:latin typeface="Times New Roman" pitchFamily="18" charset="0"/>
                <a:cs typeface="Times New Roman" pitchFamily="18" charset="0"/>
              </a:rPr>
              <a:t>flaccidum</a:t>
            </a:r>
            <a:r>
              <a:rPr lang="en-US" sz="2400" dirty="0" smtClean="0">
                <a:latin typeface="Times New Roman" pitchFamily="18" charset="0"/>
                <a:cs typeface="Times New Roman" pitchFamily="18" charset="0"/>
              </a:rPr>
              <a:t>). They are perennial and become shrubby by repeated dichotomies and sometimes attain a height up to one meter. </a:t>
            </a:r>
          </a:p>
          <a:p>
            <a:r>
              <a:rPr lang="en-US" sz="2400" dirty="0" smtClean="0">
                <a:latin typeface="Times New Roman" pitchFamily="18" charset="0"/>
                <a:cs typeface="Times New Roman" pitchFamily="18" charset="0"/>
              </a:rPr>
              <a:t>The aerial axis may be cylindrical at base, furrowed in the upper parts (wavy in C.S.), but somewhat flattened with three longitudinal ridges (triangular in C.S.) at the top. The basal part of the aerial axes is smooth but the distal part bears small, scaly appendages and </a:t>
            </a:r>
            <a:r>
              <a:rPr lang="en-US" sz="2400" dirty="0" err="1" smtClean="0">
                <a:latin typeface="Times New Roman" pitchFamily="18" charset="0"/>
                <a:cs typeface="Times New Roman" pitchFamily="18" charset="0"/>
              </a:rPr>
              <a:t>synangia</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Administrator\Desktop\bryo.png"/>
          <p:cNvPicPr/>
          <p:nvPr/>
        </p:nvPicPr>
        <p:blipFill>
          <a:blip r:embed="rId2"/>
          <a:srcRect/>
          <a:stretch>
            <a:fillRect/>
          </a:stretch>
        </p:blipFill>
        <p:spPr bwMode="auto">
          <a:xfrm>
            <a:off x="228600" y="228600"/>
            <a:ext cx="86868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biologydiscussion.com/wp-content/uploads/2016/08/clip_image002-120.jpg"/>
          <p:cNvPicPr>
            <a:picLocks noChangeAspect="1" noChangeArrowheads="1"/>
          </p:cNvPicPr>
          <p:nvPr/>
        </p:nvPicPr>
        <p:blipFill>
          <a:blip r:embed="rId2"/>
          <a:srcRect/>
          <a:stretch>
            <a:fillRect/>
          </a:stretch>
        </p:blipFill>
        <p:spPr bwMode="auto">
          <a:xfrm>
            <a:off x="1676400" y="0"/>
            <a:ext cx="5943600" cy="4800600"/>
          </a:xfrm>
          <a:prstGeom prst="rect">
            <a:avLst/>
          </a:prstGeom>
          <a:noFill/>
        </p:spPr>
      </p:pic>
      <p:sp>
        <p:nvSpPr>
          <p:cNvPr id="3" name="Rectangle 2"/>
          <p:cNvSpPr/>
          <p:nvPr/>
        </p:nvSpPr>
        <p:spPr>
          <a:xfrm>
            <a:off x="838200" y="5029200"/>
            <a:ext cx="8153400" cy="1631216"/>
          </a:xfrm>
          <a:prstGeom prst="rect">
            <a:avLst/>
          </a:prstGeom>
        </p:spPr>
        <p:txBody>
          <a:bodyPr wrap="square">
            <a:spAutoFit/>
          </a:bodyPr>
          <a:lstStyle/>
          <a:p>
            <a:r>
              <a:rPr lang="en-US" sz="2000" dirty="0" smtClean="0">
                <a:latin typeface="Times New Roman" pitchFamily="18" charset="0"/>
                <a:cs typeface="Times New Roman" pitchFamily="18" charset="0"/>
              </a:rPr>
              <a:t>The aerial stems are photosynthetic and the general appearance is </a:t>
            </a:r>
            <a:r>
              <a:rPr lang="en-US" sz="2000" dirty="0" err="1" smtClean="0">
                <a:latin typeface="Times New Roman" pitchFamily="18" charset="0"/>
                <a:cs typeface="Times New Roman" pitchFamily="18" charset="0"/>
              </a:rPr>
              <a:t>xerophytic</a:t>
            </a:r>
            <a:r>
              <a:rPr lang="en-US" sz="2000" dirty="0" smtClean="0">
                <a:latin typeface="Times New Roman" pitchFamily="18" charset="0"/>
                <a:cs typeface="Times New Roman" pitchFamily="18" charset="0"/>
              </a:rPr>
              <a:t> although the plants grow in very moist environment. In T.S., the aerial system is covered by an epidermis, followed by extensive cortical areas, single-layered endodermis and stele. The stele is </a:t>
            </a:r>
            <a:r>
              <a:rPr lang="en-US" sz="2000" dirty="0" err="1" smtClean="0">
                <a:latin typeface="Times New Roman" pitchFamily="18" charset="0"/>
                <a:cs typeface="Times New Roman" pitchFamily="18" charset="0"/>
              </a:rPr>
              <a:t>siphonostelic</a:t>
            </a:r>
            <a:r>
              <a:rPr lang="en-US" sz="2000" dirty="0" smtClean="0">
                <a:latin typeface="Times New Roman" pitchFamily="18" charset="0"/>
                <a:cs typeface="Times New Roman" pitchFamily="18" charset="0"/>
              </a:rPr>
              <a:t> in the basal part which becomes </a:t>
            </a:r>
            <a:r>
              <a:rPr lang="en-US" sz="2000" dirty="0" err="1" smtClean="0">
                <a:latin typeface="Times New Roman" pitchFamily="18" charset="0"/>
                <a:cs typeface="Times New Roman" pitchFamily="18" charset="0"/>
              </a:rPr>
              <a:t>actinostelic</a:t>
            </a:r>
            <a:r>
              <a:rPr lang="en-US" sz="2000" dirty="0" smtClean="0">
                <a:latin typeface="Times New Roman" pitchFamily="18" charset="0"/>
                <a:cs typeface="Times New Roman" pitchFamily="18" charset="0"/>
              </a:rPr>
              <a:t> in the younger branches</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8600"/>
            <a:ext cx="7620000" cy="1323439"/>
          </a:xfrm>
          <a:prstGeom prst="rect">
            <a:avLst/>
          </a:prstGeom>
        </p:spPr>
        <p:txBody>
          <a:bodyPr wrap="square">
            <a:spAutoFit/>
          </a:bodyPr>
          <a:lstStyle/>
          <a:p>
            <a:r>
              <a:rPr lang="en-US" sz="2000" dirty="0" smtClean="0">
                <a:latin typeface="Times New Roman" pitchFamily="18" charset="0"/>
                <a:cs typeface="Times New Roman" pitchFamily="18" charset="0"/>
              </a:rPr>
              <a:t>The epidermis is single-layered, in which the outer tangential cell walls are heavily </a:t>
            </a:r>
            <a:r>
              <a:rPr lang="en-US" sz="2000" dirty="0" err="1" smtClean="0">
                <a:latin typeface="Times New Roman" pitchFamily="18" charset="0"/>
                <a:cs typeface="Times New Roman" pitchFamily="18" charset="0"/>
              </a:rPr>
              <a:t>cutinised</a:t>
            </a:r>
            <a:r>
              <a:rPr lang="en-US" sz="2000" dirty="0" smtClean="0">
                <a:latin typeface="Times New Roman" pitchFamily="18" charset="0"/>
                <a:cs typeface="Times New Roman" pitchFamily="18" charset="0"/>
              </a:rPr>
              <a:t> and covered by a layer of cuticle. The epidermis is broken regularly by stomata .The stomata of </a:t>
            </a:r>
            <a:r>
              <a:rPr lang="en-US" sz="2000" dirty="0" err="1" smtClean="0">
                <a:latin typeface="Times New Roman" pitchFamily="18" charset="0"/>
                <a:cs typeface="Times New Roman" pitchFamily="18" charset="0"/>
              </a:rPr>
              <a:t>Psilotum</a:t>
            </a:r>
            <a:r>
              <a:rPr lang="en-US" sz="2000" dirty="0" smtClean="0">
                <a:latin typeface="Times New Roman" pitchFamily="18" charset="0"/>
                <a:cs typeface="Times New Roman" pitchFamily="18" charset="0"/>
              </a:rPr>
              <a:t> do not have subsidiary cells. </a:t>
            </a:r>
          </a:p>
        </p:txBody>
      </p:sp>
      <p:pic>
        <p:nvPicPr>
          <p:cNvPr id="4098" name="Picture 2" descr="http://cdn.biologydiscussion.com/wp-content/uploads/2016/08/clip_image004-86.jpg"/>
          <p:cNvPicPr>
            <a:picLocks noChangeAspect="1" noChangeArrowheads="1"/>
          </p:cNvPicPr>
          <p:nvPr/>
        </p:nvPicPr>
        <p:blipFill>
          <a:blip r:embed="rId2"/>
          <a:srcRect/>
          <a:stretch>
            <a:fillRect/>
          </a:stretch>
        </p:blipFill>
        <p:spPr bwMode="auto">
          <a:xfrm>
            <a:off x="3276600" y="1828800"/>
            <a:ext cx="3505200" cy="4267201"/>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0"/>
            <a:ext cx="8229600" cy="6694140"/>
          </a:xfrm>
          <a:prstGeom prst="rect">
            <a:avLst/>
          </a:prstGeom>
        </p:spPr>
        <p:txBody>
          <a:bodyPr wrap="square">
            <a:spAutoFit/>
          </a:bodyPr>
          <a:lstStyle/>
          <a:p>
            <a:pPr algn="just"/>
            <a:r>
              <a:rPr lang="en-US" sz="1950" dirty="0" smtClean="0">
                <a:latin typeface="Times New Roman" pitchFamily="18" charset="0"/>
                <a:cs typeface="Times New Roman" pitchFamily="18" charset="0"/>
              </a:rPr>
              <a:t>The cortex is extensive and is divisible into three regions. The outer portion (</a:t>
            </a:r>
            <a:r>
              <a:rPr lang="en-US" sz="1950" dirty="0" err="1" smtClean="0">
                <a:latin typeface="Times New Roman" pitchFamily="18" charset="0"/>
                <a:cs typeface="Times New Roman" pitchFamily="18" charset="0"/>
              </a:rPr>
              <a:t>chlorenchymatous</a:t>
            </a:r>
            <a:r>
              <a:rPr lang="en-US" sz="1950" dirty="0" smtClean="0">
                <a:latin typeface="Times New Roman" pitchFamily="18" charset="0"/>
                <a:cs typeface="Times New Roman" pitchFamily="18" charset="0"/>
              </a:rPr>
              <a:t>) directly beneath the epider­mis consists of elongated, lobed </a:t>
            </a:r>
            <a:r>
              <a:rPr lang="en-US" sz="1950" dirty="0" err="1" smtClean="0">
                <a:latin typeface="Times New Roman" pitchFamily="18" charset="0"/>
                <a:cs typeface="Times New Roman" pitchFamily="18" charset="0"/>
              </a:rPr>
              <a:t>chlorophyllous</a:t>
            </a:r>
            <a:r>
              <a:rPr lang="en-US" sz="1950" dirty="0" smtClean="0">
                <a:latin typeface="Times New Roman" pitchFamily="18" charset="0"/>
                <a:cs typeface="Times New Roman" pitchFamily="18" charset="0"/>
              </a:rPr>
              <a:t> cells with intercellular spaces. This region is two- to five-layered thick and the cells are full of </a:t>
            </a:r>
            <a:r>
              <a:rPr lang="en-US" sz="1950" dirty="0" err="1" smtClean="0">
                <a:latin typeface="Times New Roman" pitchFamily="18" charset="0"/>
                <a:cs typeface="Times New Roman" pitchFamily="18" charset="0"/>
              </a:rPr>
              <a:t>chloroplastids</a:t>
            </a:r>
            <a:r>
              <a:rPr lang="en-US" sz="1950" dirty="0" smtClean="0">
                <a:latin typeface="Times New Roman" pitchFamily="18" charset="0"/>
                <a:cs typeface="Times New Roman" pitchFamily="18" charset="0"/>
              </a:rPr>
              <a:t> and starch grains. </a:t>
            </a:r>
          </a:p>
          <a:p>
            <a:pPr algn="just"/>
            <a:r>
              <a:rPr lang="en-US" sz="1950" dirty="0" smtClean="0">
                <a:latin typeface="Times New Roman" pitchFamily="18" charset="0"/>
                <a:cs typeface="Times New Roman" pitchFamily="18" charset="0"/>
              </a:rPr>
              <a:t>Internal to this zone, there is a middle cortex of 4 to 5 layers of vertically elongated thick-walled </a:t>
            </a:r>
            <a:r>
              <a:rPr lang="en-US" sz="1950" dirty="0" err="1" smtClean="0">
                <a:latin typeface="Times New Roman" pitchFamily="18" charset="0"/>
                <a:cs typeface="Times New Roman" pitchFamily="18" charset="0"/>
              </a:rPr>
              <a:t>sclerenchymatous</a:t>
            </a:r>
            <a:r>
              <a:rPr lang="en-US" sz="1950" dirty="0" smtClean="0">
                <a:latin typeface="Times New Roman" pitchFamily="18" charset="0"/>
                <a:cs typeface="Times New Roman" pitchFamily="18" charset="0"/>
              </a:rPr>
              <a:t> cells without intercellular spaces. The walls of these cells apparently become lignified in the lower portion of the aerial stem. </a:t>
            </a:r>
          </a:p>
          <a:p>
            <a:pPr algn="just"/>
            <a:r>
              <a:rPr lang="en-US" sz="1950" dirty="0" smtClean="0">
                <a:latin typeface="Times New Roman" pitchFamily="18" charset="0"/>
                <a:cs typeface="Times New Roman" pitchFamily="18" charset="0"/>
              </a:rPr>
              <a:t>These tissues provide mechanical support to the plant. Further inwards, there is a broader zone of </a:t>
            </a:r>
            <a:r>
              <a:rPr lang="en-US" sz="1950" dirty="0" err="1" smtClean="0">
                <a:latin typeface="Times New Roman" pitchFamily="18" charset="0"/>
                <a:cs typeface="Times New Roman" pitchFamily="18" charset="0"/>
              </a:rPr>
              <a:t>parenchyma­tous</a:t>
            </a:r>
            <a:r>
              <a:rPr lang="en-US" sz="1950" dirty="0" smtClean="0">
                <a:latin typeface="Times New Roman" pitchFamily="18" charset="0"/>
                <a:cs typeface="Times New Roman" pitchFamily="18" charset="0"/>
              </a:rPr>
              <a:t> cells (the inner cortex), the cell walls of which become thinner and thinner towards the centre. These cells are without intercellular space but contain more starch grains. </a:t>
            </a:r>
          </a:p>
          <a:p>
            <a:pPr algn="just"/>
            <a:r>
              <a:rPr lang="en-US" sz="1950" dirty="0" smtClean="0">
                <a:latin typeface="Times New Roman" pitchFamily="18" charset="0"/>
                <a:cs typeface="Times New Roman" pitchFamily="18" charset="0"/>
              </a:rPr>
              <a:t>The cortical tissue is bounded inwardly by a single-layered endodermis whose vertically elon­gated cells have a conspicuous </a:t>
            </a:r>
            <a:r>
              <a:rPr lang="en-US" sz="1950" dirty="0" err="1" smtClean="0">
                <a:latin typeface="Times New Roman" pitchFamily="18" charset="0"/>
                <a:cs typeface="Times New Roman" pitchFamily="18" charset="0"/>
              </a:rPr>
              <a:t>casparian</a:t>
            </a:r>
            <a:r>
              <a:rPr lang="en-US" sz="1950" dirty="0" smtClean="0">
                <a:latin typeface="Times New Roman" pitchFamily="18" charset="0"/>
                <a:cs typeface="Times New Roman" pitchFamily="18" charset="0"/>
              </a:rPr>
              <a:t> bands on the radial and end walls. </a:t>
            </a:r>
          </a:p>
          <a:p>
            <a:pPr algn="just"/>
            <a:r>
              <a:rPr lang="en-US" sz="1950" dirty="0" smtClean="0">
                <a:latin typeface="Times New Roman" pitchFamily="18" charset="0"/>
                <a:cs typeface="Times New Roman" pitchFamily="18" charset="0"/>
              </a:rPr>
              <a:t>The centre of the stem is occupied by a ridged or flattened cylinder of primary xylem with </a:t>
            </a:r>
            <a:r>
              <a:rPr lang="en-US" sz="1950" dirty="0" err="1" smtClean="0">
                <a:latin typeface="Times New Roman" pitchFamily="18" charset="0"/>
                <a:cs typeface="Times New Roman" pitchFamily="18" charset="0"/>
              </a:rPr>
              <a:t>protoxylem</a:t>
            </a:r>
            <a:r>
              <a:rPr lang="en-US" sz="1950" dirty="0" smtClean="0">
                <a:latin typeface="Times New Roman" pitchFamily="18" charset="0"/>
                <a:cs typeface="Times New Roman" pitchFamily="18" charset="0"/>
              </a:rPr>
              <a:t> elements at the tip of each ridge. This cylinder may have as many as ten ridges near the transition region from rhizome to aerial stem. Fewer ridges are present in the more distal parts of the aerial stem. </a:t>
            </a:r>
          </a:p>
          <a:p>
            <a:pPr algn="just"/>
            <a:r>
              <a:rPr lang="en-US" sz="1950" dirty="0" smtClean="0">
                <a:latin typeface="Times New Roman" pitchFamily="18" charset="0"/>
                <a:cs typeface="Times New Roman" pitchFamily="18" charset="0"/>
              </a:rPr>
              <a:t>A single-layered </a:t>
            </a:r>
            <a:r>
              <a:rPr lang="en-US" sz="1950" dirty="0" err="1" smtClean="0">
                <a:latin typeface="Times New Roman" pitchFamily="18" charset="0"/>
                <a:cs typeface="Times New Roman" pitchFamily="18" charset="0"/>
              </a:rPr>
              <a:t>parenchymatous</a:t>
            </a:r>
            <a:r>
              <a:rPr lang="en-US" sz="1950" dirty="0" smtClean="0">
                <a:latin typeface="Times New Roman" pitchFamily="18" charset="0"/>
                <a:cs typeface="Times New Roman" pitchFamily="18" charset="0"/>
              </a:rPr>
              <a:t> </a:t>
            </a:r>
            <a:r>
              <a:rPr lang="en-US" sz="1950" dirty="0" err="1" smtClean="0">
                <a:latin typeface="Times New Roman" pitchFamily="18" charset="0"/>
                <a:cs typeface="Times New Roman" pitchFamily="18" charset="0"/>
              </a:rPr>
              <a:t>pericycle</a:t>
            </a:r>
            <a:r>
              <a:rPr lang="en-US" sz="1950" dirty="0" smtClean="0">
                <a:latin typeface="Times New Roman" pitchFamily="18" charset="0"/>
                <a:cs typeface="Times New Roman" pitchFamily="18" charset="0"/>
              </a:rPr>
              <a:t> is present just below the </a:t>
            </a:r>
            <a:r>
              <a:rPr lang="en-US" sz="1950" dirty="0" err="1" smtClean="0">
                <a:latin typeface="Times New Roman" pitchFamily="18" charset="0"/>
                <a:cs typeface="Times New Roman" pitchFamily="18" charset="0"/>
              </a:rPr>
              <a:t>endodermal</a:t>
            </a:r>
            <a:r>
              <a:rPr lang="en-US" sz="1950" dirty="0" smtClean="0">
                <a:latin typeface="Times New Roman" pitchFamily="18" charset="0"/>
                <a:cs typeface="Times New Roman" pitchFamily="18" charset="0"/>
              </a:rPr>
              <a:t> layer. The phloem is internal to the </a:t>
            </a:r>
            <a:r>
              <a:rPr lang="en-US" sz="1950" dirty="0" err="1" smtClean="0">
                <a:latin typeface="Times New Roman" pitchFamily="18" charset="0"/>
                <a:cs typeface="Times New Roman" pitchFamily="18" charset="0"/>
              </a:rPr>
              <a:t>pericycle</a:t>
            </a:r>
            <a:r>
              <a:rPr lang="en-US" sz="1950" dirty="0" smtClean="0">
                <a:latin typeface="Times New Roman" pitchFamily="18" charset="0"/>
                <a:cs typeface="Times New Roman" pitchFamily="18" charset="0"/>
              </a:rPr>
              <a:t> and located between the ridges of the xylem. </a:t>
            </a:r>
            <a:endParaRPr lang="en-US" sz="195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Segment of T.S. of Psilotum Nudum Stem"/>
          <p:cNvSpPr>
            <a:spLocks noChangeAspect="1" noChangeArrowheads="1"/>
          </p:cNvSpPr>
          <p:nvPr/>
        </p:nvSpPr>
        <p:spPr bwMode="auto">
          <a:xfrm>
            <a:off x="155575" y="-2536825"/>
            <a:ext cx="3667125" cy="5286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143000" y="5181600"/>
            <a:ext cx="7696200" cy="1015663"/>
          </a:xfrm>
          <a:prstGeom prst="rect">
            <a:avLst/>
          </a:prstGeom>
        </p:spPr>
        <p:txBody>
          <a:bodyPr wrap="square">
            <a:spAutoFit/>
          </a:bodyPr>
          <a:lstStyle/>
          <a:p>
            <a:r>
              <a:rPr lang="en-US" sz="2000" dirty="0" smtClean="0">
                <a:latin typeface="Times New Roman" pitchFamily="18" charset="0"/>
                <a:cs typeface="Times New Roman" pitchFamily="18" charset="0"/>
              </a:rPr>
              <a:t>At the extreme base, the stem is </a:t>
            </a:r>
            <a:r>
              <a:rPr lang="en-US" sz="2000" dirty="0" err="1" smtClean="0">
                <a:latin typeface="Times New Roman" pitchFamily="18" charset="0"/>
                <a:cs typeface="Times New Roman" pitchFamily="18" charset="0"/>
              </a:rPr>
              <a:t>protostelic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actinostelic</a:t>
            </a:r>
            <a:r>
              <a:rPr lang="en-US" sz="2000" dirty="0" smtClean="0">
                <a:latin typeface="Times New Roman" pitchFamily="18" charset="0"/>
                <a:cs typeface="Times New Roman" pitchFamily="18" charset="0"/>
              </a:rPr>
              <a:t>). In the middle portion the stele is </a:t>
            </a:r>
            <a:r>
              <a:rPr lang="en-US" sz="2000" dirty="0" err="1" smtClean="0">
                <a:latin typeface="Times New Roman" pitchFamily="18" charset="0"/>
                <a:cs typeface="Times New Roman" pitchFamily="18" charset="0"/>
              </a:rPr>
              <a:t>siphonostelic</a:t>
            </a:r>
            <a:r>
              <a:rPr lang="en-US" sz="2000" dirty="0" smtClean="0">
                <a:latin typeface="Times New Roman" pitchFamily="18" charset="0"/>
                <a:cs typeface="Times New Roman" pitchFamily="18" charset="0"/>
              </a:rPr>
              <a:t> as the centre of the xylem is occu­pied by a patch of elongated </a:t>
            </a:r>
            <a:r>
              <a:rPr lang="en-US" sz="2000" dirty="0" err="1" smtClean="0">
                <a:latin typeface="Times New Roman" pitchFamily="18" charset="0"/>
                <a:cs typeface="Times New Roman" pitchFamily="18" charset="0"/>
              </a:rPr>
              <a:t>sclerenchymatous</a:t>
            </a:r>
            <a:r>
              <a:rPr lang="en-US" sz="2000" dirty="0" smtClean="0">
                <a:latin typeface="Times New Roman" pitchFamily="18" charset="0"/>
                <a:cs typeface="Times New Roman" pitchFamily="18" charset="0"/>
              </a:rPr>
              <a:t> cells (sclerotic pith). </a:t>
            </a:r>
            <a:endParaRPr lang="en-US" sz="2000" dirty="0">
              <a:latin typeface="Times New Roman" pitchFamily="18" charset="0"/>
              <a:cs typeface="Times New Roman" pitchFamily="18" charset="0"/>
            </a:endParaRPr>
          </a:p>
        </p:txBody>
      </p:sp>
      <p:sp>
        <p:nvSpPr>
          <p:cNvPr id="2052" name="AutoShape 4" descr="Segment of T.S. of Psilotum Nudum Stem"/>
          <p:cNvSpPr>
            <a:spLocks noChangeAspect="1" noChangeArrowheads="1"/>
          </p:cNvSpPr>
          <p:nvPr/>
        </p:nvSpPr>
        <p:spPr bwMode="auto">
          <a:xfrm>
            <a:off x="155575" y="-2536825"/>
            <a:ext cx="3667125" cy="5286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Psilotum.jpg"/>
          <p:cNvSpPr>
            <a:spLocks noChangeAspect="1" noChangeArrowheads="1"/>
          </p:cNvSpPr>
          <p:nvPr/>
        </p:nvSpPr>
        <p:spPr bwMode="auto">
          <a:xfrm>
            <a:off x="155575" y="-852488"/>
            <a:ext cx="2381250" cy="1790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6" name="Picture 8" descr="http://cdn.biologydiscussion.com/wp-content/uploads/2016/08/clip_image006-67.jpg"/>
          <p:cNvPicPr>
            <a:picLocks noChangeAspect="1" noChangeArrowheads="1"/>
          </p:cNvPicPr>
          <p:nvPr/>
        </p:nvPicPr>
        <p:blipFill>
          <a:blip r:embed="rId2"/>
          <a:srcRect/>
          <a:stretch>
            <a:fillRect/>
          </a:stretch>
        </p:blipFill>
        <p:spPr bwMode="auto">
          <a:xfrm>
            <a:off x="2819400" y="457200"/>
            <a:ext cx="3895725" cy="4829175"/>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304800"/>
            <a:ext cx="7620000" cy="5632311"/>
          </a:xfrm>
          <a:prstGeom prst="rect">
            <a:avLst/>
          </a:prstGeom>
        </p:spPr>
        <p:txBody>
          <a:bodyPr wrap="square">
            <a:spAutoFit/>
          </a:bodyPr>
          <a:lstStyle/>
          <a:p>
            <a:r>
              <a:rPr lang="en-US" sz="2400" b="1" dirty="0" smtClean="0">
                <a:latin typeface="Times New Roman" pitchFamily="18" charset="0"/>
                <a:cs typeface="Times New Roman" pitchFamily="18" charset="0"/>
              </a:rPr>
              <a:t>Rhizome:</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The basal subterranean branched rhizome is generally hidden beneath the soil or humus. It bears numerous rhizoids, instead of roots, which perform the functions of absorption and </a:t>
            </a:r>
            <a:r>
              <a:rPr lang="en-US" sz="2400" dirty="0" err="1" smtClean="0">
                <a:latin typeface="Times New Roman" pitchFamily="18" charset="0"/>
                <a:cs typeface="Times New Roman" pitchFamily="18" charset="0"/>
              </a:rPr>
              <a:t>ancho</a:t>
            </a:r>
            <a:r>
              <a:rPr lang="en-US" sz="2400" dirty="0" smtClean="0">
                <a:latin typeface="Times New Roman" pitchFamily="18" charset="0"/>
                <a:cs typeface="Times New Roman" pitchFamily="18" charset="0"/>
              </a:rPr>
              <a:t>- rage. </a:t>
            </a:r>
          </a:p>
          <a:p>
            <a:r>
              <a:rPr lang="en-US" sz="2400" dirty="0" smtClean="0">
                <a:latin typeface="Times New Roman" pitchFamily="18" charset="0"/>
                <a:cs typeface="Times New Roman" pitchFamily="18" charset="0"/>
              </a:rPr>
              <a:t>In T. S., the rhizome reveals an outermost epidermis, cortex, endodermis, </a:t>
            </a:r>
            <a:r>
              <a:rPr lang="en-US" sz="2400" dirty="0" err="1" smtClean="0">
                <a:latin typeface="Times New Roman" pitchFamily="18" charset="0"/>
                <a:cs typeface="Times New Roman" pitchFamily="18" charset="0"/>
              </a:rPr>
              <a:t>pericycle</a:t>
            </a:r>
            <a:r>
              <a:rPr lang="en-US" sz="2400" dirty="0" smtClean="0">
                <a:latin typeface="Times New Roman" pitchFamily="18" charset="0"/>
                <a:cs typeface="Times New Roman" pitchFamily="18" charset="0"/>
              </a:rPr>
              <a:t> and stele. The epidermis is indistinct and gives rise to 2-celled rhizoid. The cortex is exten­sive, </a:t>
            </a:r>
            <a:r>
              <a:rPr lang="en-US" sz="2400" dirty="0" err="1" smtClean="0">
                <a:latin typeface="Times New Roman" pitchFamily="18" charset="0"/>
                <a:cs typeface="Times New Roman" pitchFamily="18" charset="0"/>
              </a:rPr>
              <a:t>parenchymatous</a:t>
            </a:r>
            <a:r>
              <a:rPr lang="en-US" sz="2400" dirty="0" smtClean="0">
                <a:latin typeface="Times New Roman" pitchFamily="18" charset="0"/>
                <a:cs typeface="Times New Roman" pitchFamily="18" charset="0"/>
              </a:rPr>
              <a:t> and differentiated into outer, middle and inner layers. </a:t>
            </a:r>
          </a:p>
          <a:p>
            <a:r>
              <a:rPr lang="en-US" sz="2400" dirty="0" smtClean="0">
                <a:latin typeface="Times New Roman" pitchFamily="18" charset="0"/>
                <a:cs typeface="Times New Roman" pitchFamily="18" charset="0"/>
              </a:rPr>
              <a:t>The outer cortical layer is </a:t>
            </a:r>
            <a:r>
              <a:rPr lang="en-US" sz="2400" dirty="0" err="1" smtClean="0">
                <a:latin typeface="Times New Roman" pitchFamily="18" charset="0"/>
                <a:cs typeface="Times New Roman" pitchFamily="18" charset="0"/>
              </a:rPr>
              <a:t>characterised</a:t>
            </a:r>
            <a:r>
              <a:rPr lang="en-US" sz="2400" dirty="0" smtClean="0">
                <a:latin typeface="Times New Roman" pitchFamily="18" charset="0"/>
                <a:cs typeface="Times New Roman" pitchFamily="18" charset="0"/>
              </a:rPr>
              <a:t> by the presence of intracel­lular </a:t>
            </a:r>
            <a:r>
              <a:rPr lang="en-US" sz="2400" dirty="0" err="1" smtClean="0">
                <a:latin typeface="Times New Roman" pitchFamily="18" charset="0"/>
                <a:cs typeface="Times New Roman" pitchFamily="18" charset="0"/>
              </a:rPr>
              <a:t>endophytic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mycorrhiza</a:t>
            </a:r>
            <a:r>
              <a:rPr lang="en-US" sz="2400" dirty="0" smtClean="0">
                <a:latin typeface="Times New Roman" pitchFamily="18" charset="0"/>
                <a:cs typeface="Times New Roman" pitchFamily="18" charset="0"/>
              </a:rPr>
              <a:t>. The cells of middle cortex are large with starch grains, while the cells of the inner cortex are often dark brown in </a:t>
            </a:r>
            <a:r>
              <a:rPr lang="en-US" sz="2400" dirty="0" err="1" smtClean="0">
                <a:latin typeface="Times New Roman" pitchFamily="18" charset="0"/>
                <a:cs typeface="Times New Roman" pitchFamily="18" charset="0"/>
              </a:rPr>
              <a:t>colour</a:t>
            </a:r>
            <a:r>
              <a:rPr lang="en-US" sz="2400" dirty="0" smtClean="0">
                <a:latin typeface="Times New Roman" pitchFamily="18" charset="0"/>
                <a:cs typeface="Times New Roman" pitchFamily="18" charset="0"/>
              </a:rPr>
              <a:t> because of the presence of </a:t>
            </a:r>
            <a:r>
              <a:rPr lang="en-US" sz="2400" dirty="0" err="1" smtClean="0">
                <a:latin typeface="Times New Roman" pitchFamily="18" charset="0"/>
                <a:cs typeface="Times New Roman" pitchFamily="18" charset="0"/>
              </a:rPr>
              <a:t>phlobaphene</a:t>
            </a:r>
            <a:r>
              <a:rPr lang="en-US" sz="2400" dirty="0" smtClean="0">
                <a:latin typeface="Times New Roman" pitchFamily="18" charset="0"/>
                <a:cs typeface="Times New Roman" pitchFamily="18" charset="0"/>
              </a:rPr>
              <a:t> (an oxidative product of tannins).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811012"/>
            <a:ext cx="8153400" cy="3046988"/>
          </a:xfrm>
          <a:prstGeom prst="rect">
            <a:avLst/>
          </a:prstGeom>
        </p:spPr>
        <p:txBody>
          <a:bodyPr wrap="square">
            <a:spAutoFit/>
          </a:bodyPr>
          <a:lstStyle/>
          <a:p>
            <a:r>
              <a:rPr lang="en-US" sz="2400" b="1" dirty="0" smtClean="0">
                <a:latin typeface="Times New Roman" pitchFamily="18" charset="0"/>
                <a:cs typeface="Times New Roman" pitchFamily="18" charset="0"/>
              </a:rPr>
              <a:t>Appendages:</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These are small scale-like structures helically arranged on the upper part of the </a:t>
            </a:r>
            <a:r>
              <a:rPr lang="en-US" sz="2400" dirty="0" err="1" smtClean="0">
                <a:latin typeface="Times New Roman" pitchFamily="18" charset="0"/>
                <a:cs typeface="Times New Roman" pitchFamily="18" charset="0"/>
              </a:rPr>
              <a:t>aerialsystem</a:t>
            </a:r>
            <a:r>
              <a:rPr lang="en-US" sz="2400" dirty="0" smtClean="0">
                <a:latin typeface="Times New Roman" pitchFamily="18" charset="0"/>
                <a:cs typeface="Times New Roman" pitchFamily="18" charset="0"/>
              </a:rPr>
              <a:t>. Internally, the appendage is composed of </a:t>
            </a:r>
            <a:r>
              <a:rPr lang="en-US" sz="2400" dirty="0" err="1" smtClean="0">
                <a:latin typeface="Times New Roman" pitchFamily="18" charset="0"/>
                <a:cs typeface="Times New Roman" pitchFamily="18" charset="0"/>
              </a:rPr>
              <a:t>parenchymatous</a:t>
            </a:r>
            <a:r>
              <a:rPr lang="en-US" sz="2400" dirty="0" smtClean="0">
                <a:latin typeface="Times New Roman" pitchFamily="18" charset="0"/>
                <a:cs typeface="Times New Roman" pitchFamily="18" charset="0"/>
              </a:rPr>
              <a:t> photosynthetic cells, bounded by a single-layered </a:t>
            </a:r>
            <a:r>
              <a:rPr lang="en-US" sz="2400" dirty="0" err="1" smtClean="0">
                <a:latin typeface="Times New Roman" pitchFamily="18" charset="0"/>
                <a:cs typeface="Times New Roman" pitchFamily="18" charset="0"/>
              </a:rPr>
              <a:t>cutinised</a:t>
            </a:r>
            <a:r>
              <a:rPr lang="en-US" sz="2400" dirty="0" smtClean="0">
                <a:latin typeface="Times New Roman" pitchFamily="18" charset="0"/>
                <a:cs typeface="Times New Roman" pitchFamily="18" charset="0"/>
              </a:rPr>
              <a:t> epidermis. There is no stomata in the appendages. There is no vas­cular trace in the appendages of P. </a:t>
            </a:r>
            <a:r>
              <a:rPr lang="en-US" sz="2400" dirty="0" err="1" smtClean="0">
                <a:latin typeface="Times New Roman" pitchFamily="18" charset="0"/>
                <a:cs typeface="Times New Roman" pitchFamily="18" charset="0"/>
              </a:rPr>
              <a:t>nudum</a:t>
            </a:r>
            <a:r>
              <a:rPr lang="en-US" sz="2400" dirty="0" smtClean="0">
                <a:latin typeface="Times New Roman" pitchFamily="18" charset="0"/>
                <a:cs typeface="Times New Roman" pitchFamily="18" charset="0"/>
              </a:rPr>
              <a:t>, although minute leaf traces originate from stele in P. </a:t>
            </a:r>
            <a:r>
              <a:rPr lang="en-US" sz="2400" dirty="0" err="1" smtClean="0">
                <a:latin typeface="Times New Roman" pitchFamily="18" charset="0"/>
                <a:cs typeface="Times New Roman" pitchFamily="18" charset="0"/>
              </a:rPr>
              <a:t>flaccidum</a:t>
            </a:r>
            <a:r>
              <a:rPr lang="en-US" sz="2400" dirty="0" smtClean="0">
                <a:latin typeface="Times New Roman" pitchFamily="18" charset="0"/>
                <a:cs typeface="Times New Roman" pitchFamily="18" charset="0"/>
              </a:rPr>
              <a:t> which fade out in cortex. </a:t>
            </a:r>
            <a:endParaRPr lang="en-US" sz="2400" dirty="0">
              <a:latin typeface="Times New Roman" pitchFamily="18" charset="0"/>
              <a:cs typeface="Times New Roman" pitchFamily="18" charset="0"/>
            </a:endParaRPr>
          </a:p>
        </p:txBody>
      </p:sp>
      <p:pic>
        <p:nvPicPr>
          <p:cNvPr id="11266" name="Picture 2" descr="http://cdn.biologydiscussion.com/wp-content/uploads/2016/08/clip_image008-53.jpg"/>
          <p:cNvPicPr>
            <a:picLocks noChangeAspect="1" noChangeArrowheads="1"/>
          </p:cNvPicPr>
          <p:nvPr/>
        </p:nvPicPr>
        <p:blipFill>
          <a:blip r:embed="rId2"/>
          <a:srcRect/>
          <a:stretch>
            <a:fillRect/>
          </a:stretch>
        </p:blipFill>
        <p:spPr bwMode="auto">
          <a:xfrm>
            <a:off x="3505200" y="381000"/>
            <a:ext cx="3581400" cy="3593968"/>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0"/>
            <a:ext cx="7924800" cy="3170099"/>
          </a:xfrm>
          <a:prstGeom prst="rect">
            <a:avLst/>
          </a:prstGeom>
        </p:spPr>
        <p:txBody>
          <a:bodyPr wrap="square">
            <a:spAutoFit/>
          </a:bodyPr>
          <a:lstStyle/>
          <a:p>
            <a:pPr algn="just"/>
            <a:r>
              <a:rPr lang="en-US" sz="2000" b="1" dirty="0" smtClean="0">
                <a:latin typeface="Times New Roman" pitchFamily="18" charset="0"/>
                <a:cs typeface="Times New Roman" pitchFamily="18" charset="0"/>
              </a:rPr>
              <a:t>Reproduction in </a:t>
            </a:r>
            <a:r>
              <a:rPr lang="en-US" sz="2000" b="1" dirty="0" err="1" smtClean="0">
                <a:latin typeface="Times New Roman" pitchFamily="18" charset="0"/>
                <a:cs typeface="Times New Roman" pitchFamily="18" charset="0"/>
              </a:rPr>
              <a:t>Psilotum</a:t>
            </a:r>
            <a:r>
              <a:rPr lang="en-US" sz="2000" b="1"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Psilotum</a:t>
            </a:r>
            <a:r>
              <a:rPr lang="en-US" sz="2000" dirty="0" smtClean="0">
                <a:latin typeface="Times New Roman" pitchFamily="18" charset="0"/>
                <a:cs typeface="Times New Roman" pitchFamily="18" charset="0"/>
              </a:rPr>
              <a:t> reproduces </a:t>
            </a:r>
            <a:r>
              <a:rPr lang="en-US" sz="2000" dirty="0" err="1" smtClean="0">
                <a:latin typeface="Times New Roman" pitchFamily="18" charset="0"/>
                <a:cs typeface="Times New Roman" pitchFamily="18" charset="0"/>
              </a:rPr>
              <a:t>vegetatively</a:t>
            </a:r>
            <a:r>
              <a:rPr lang="en-US" sz="2000" dirty="0" smtClean="0">
                <a:latin typeface="Times New Roman" pitchFamily="18" charset="0"/>
                <a:cs typeface="Times New Roman" pitchFamily="18" charset="0"/>
              </a:rPr>
              <a:t> as well as by spores. </a:t>
            </a:r>
          </a:p>
          <a:p>
            <a:pPr algn="just"/>
            <a:r>
              <a:rPr lang="en-US" sz="2000" b="1" dirty="0" err="1"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 Vegetative Reproduction: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sporophyte</a:t>
            </a:r>
            <a:r>
              <a:rPr lang="en-US" sz="2000" dirty="0" smtClean="0">
                <a:latin typeface="Times New Roman" pitchFamily="18" charset="0"/>
                <a:cs typeface="Times New Roman" pitchFamily="18" charset="0"/>
              </a:rPr>
              <a:t> as well as gametophyte of </a:t>
            </a:r>
            <a:r>
              <a:rPr lang="en-US" sz="2000" dirty="0" err="1" smtClean="0">
                <a:latin typeface="Times New Roman" pitchFamily="18" charset="0"/>
                <a:cs typeface="Times New Roman" pitchFamily="18" charset="0"/>
              </a:rPr>
              <a:t>Psilotum</a:t>
            </a:r>
            <a:r>
              <a:rPr lang="en-US" sz="2000" dirty="0" smtClean="0">
                <a:latin typeface="Times New Roman" pitchFamily="18" charset="0"/>
                <a:cs typeface="Times New Roman" pitchFamily="18" charset="0"/>
              </a:rPr>
              <a:t> (e.g., P. </a:t>
            </a:r>
            <a:r>
              <a:rPr lang="en-US" sz="2000" dirty="0" err="1" smtClean="0">
                <a:latin typeface="Times New Roman" pitchFamily="18" charset="0"/>
                <a:cs typeface="Times New Roman" pitchFamily="18" charset="0"/>
              </a:rPr>
              <a:t>nudum</a:t>
            </a:r>
            <a:r>
              <a:rPr lang="en-US" sz="2000" dirty="0" smtClean="0">
                <a:latin typeface="Times New Roman" pitchFamily="18" charset="0"/>
                <a:cs typeface="Times New Roman" pitchFamily="18" charset="0"/>
              </a:rPr>
              <a:t>) propagate </a:t>
            </a:r>
            <a:r>
              <a:rPr lang="en-US" sz="2000" dirty="0" err="1" smtClean="0">
                <a:latin typeface="Times New Roman" pitchFamily="18" charset="0"/>
                <a:cs typeface="Times New Roman" pitchFamily="18" charset="0"/>
              </a:rPr>
              <a:t>vegetatively</a:t>
            </a:r>
            <a:r>
              <a:rPr lang="en-US" sz="2000" dirty="0" smtClean="0">
                <a:latin typeface="Times New Roman" pitchFamily="18" charset="0"/>
                <a:cs typeface="Times New Roman" pitchFamily="18" charset="0"/>
              </a:rPr>
              <a:t> through the production of </a:t>
            </a:r>
            <a:r>
              <a:rPr lang="en-US" sz="2000" dirty="0" err="1" smtClean="0">
                <a:latin typeface="Times New Roman" pitchFamily="18" charset="0"/>
                <a:cs typeface="Times New Roman" pitchFamily="18" charset="0"/>
              </a:rPr>
              <a:t>Gemmae</a:t>
            </a:r>
            <a:r>
              <a:rPr lang="en-US" sz="2000" dirty="0" smtClean="0">
                <a:latin typeface="Times New Roman" pitchFamily="18" charset="0"/>
                <a:cs typeface="Times New Roman" pitchFamily="18" charset="0"/>
              </a:rPr>
              <a:t> (Fig. 7.15). They are small, </a:t>
            </a:r>
            <a:r>
              <a:rPr lang="en-US" sz="2000" dirty="0" err="1" smtClean="0">
                <a:latin typeface="Times New Roman" pitchFamily="18" charset="0"/>
                <a:cs typeface="Times New Roman" pitchFamily="18" charset="0"/>
              </a:rPr>
              <a:t>multicellular</a:t>
            </a:r>
            <a:r>
              <a:rPr lang="en-US" sz="2000" dirty="0" smtClean="0">
                <a:latin typeface="Times New Roman" pitchFamily="18" charset="0"/>
                <a:cs typeface="Times New Roman" pitchFamily="18" charset="0"/>
              </a:rPr>
              <a:t> and ovoid structures developing on surface of rhizome (in </a:t>
            </a:r>
            <a:r>
              <a:rPr lang="en-US" sz="2000" dirty="0" err="1" smtClean="0">
                <a:latin typeface="Times New Roman" pitchFamily="18" charset="0"/>
                <a:cs typeface="Times New Roman" pitchFamily="18" charset="0"/>
              </a:rPr>
              <a:t>sporophytic</a:t>
            </a:r>
            <a:r>
              <a:rPr lang="en-US" sz="2000" dirty="0" smtClean="0">
                <a:latin typeface="Times New Roman" pitchFamily="18" charset="0"/>
                <a:cs typeface="Times New Roman" pitchFamily="18" charset="0"/>
              </a:rPr>
              <a:t> plant body) or </a:t>
            </a:r>
            <a:r>
              <a:rPr lang="en-US" sz="2000" dirty="0" err="1" smtClean="0">
                <a:latin typeface="Times New Roman" pitchFamily="18" charset="0"/>
                <a:cs typeface="Times New Roman" pitchFamily="18" charset="0"/>
              </a:rPr>
              <a:t>prothallus</a:t>
            </a:r>
            <a:r>
              <a:rPr lang="en-US" sz="2000" dirty="0" smtClean="0">
                <a:latin typeface="Times New Roman" pitchFamily="18" charset="0"/>
                <a:cs typeface="Times New Roman" pitchFamily="18" charset="0"/>
              </a:rPr>
              <a:t> (in the gametophyte). </a:t>
            </a:r>
          </a:p>
          <a:p>
            <a:pPr algn="just"/>
            <a:r>
              <a:rPr lang="en-US" sz="2000" dirty="0" smtClean="0">
                <a:latin typeface="Times New Roman" pitchFamily="18" charset="0"/>
                <a:cs typeface="Times New Roman" pitchFamily="18" charset="0"/>
              </a:rPr>
              <a:t>After detachment from the parent body, </a:t>
            </a:r>
            <a:r>
              <a:rPr lang="en-US" sz="2000" dirty="0" err="1" smtClean="0">
                <a:latin typeface="Times New Roman" pitchFamily="18" charset="0"/>
                <a:cs typeface="Times New Roman" pitchFamily="18" charset="0"/>
              </a:rPr>
              <a:t>gemmae</a:t>
            </a:r>
            <a:r>
              <a:rPr lang="en-US" sz="2000" dirty="0" smtClean="0">
                <a:latin typeface="Times New Roman" pitchFamily="18" charset="0"/>
                <a:cs typeface="Times New Roman" pitchFamily="18" charset="0"/>
              </a:rPr>
              <a:t> of </a:t>
            </a:r>
            <a:r>
              <a:rPr lang="en-US" sz="2000" dirty="0" err="1" smtClean="0">
                <a:latin typeface="Times New Roman" pitchFamily="18" charset="0"/>
                <a:cs typeface="Times New Roman" pitchFamily="18" charset="0"/>
              </a:rPr>
              <a:t>sporophyte</a:t>
            </a:r>
            <a:r>
              <a:rPr lang="en-US" sz="2000" dirty="0" smtClean="0">
                <a:latin typeface="Times New Roman" pitchFamily="18" charset="0"/>
                <a:cs typeface="Times New Roman" pitchFamily="18" charset="0"/>
              </a:rPr>
              <a:t> may germinate to form a subterra­nean shoot, while the </a:t>
            </a:r>
            <a:r>
              <a:rPr lang="en-US" sz="2000" dirty="0" err="1" smtClean="0">
                <a:latin typeface="Times New Roman" pitchFamily="18" charset="0"/>
                <a:cs typeface="Times New Roman" pitchFamily="18" charset="0"/>
              </a:rPr>
              <a:t>gemmae</a:t>
            </a:r>
            <a:r>
              <a:rPr lang="en-US" sz="2000" dirty="0" smtClean="0">
                <a:latin typeface="Times New Roman" pitchFamily="18" charset="0"/>
                <a:cs typeface="Times New Roman" pitchFamily="18" charset="0"/>
              </a:rPr>
              <a:t> of </a:t>
            </a:r>
            <a:r>
              <a:rPr lang="en-US" sz="2000" dirty="0" err="1" smtClean="0">
                <a:latin typeface="Times New Roman" pitchFamily="18" charset="0"/>
                <a:cs typeface="Times New Roman" pitchFamily="18" charset="0"/>
              </a:rPr>
              <a:t>prothallus</a:t>
            </a:r>
            <a:r>
              <a:rPr lang="en-US" sz="2000" dirty="0" smtClean="0">
                <a:latin typeface="Times New Roman" pitchFamily="18" charset="0"/>
                <a:cs typeface="Times New Roman" pitchFamily="18" charset="0"/>
              </a:rPr>
              <a:t>, on germination, form a new </a:t>
            </a:r>
            <a:r>
              <a:rPr lang="en-US" sz="2000" dirty="0" err="1" smtClean="0">
                <a:latin typeface="Times New Roman" pitchFamily="18" charset="0"/>
                <a:cs typeface="Times New Roman" pitchFamily="18" charset="0"/>
              </a:rPr>
              <a:t>prothallus</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pic>
        <p:nvPicPr>
          <p:cNvPr id="10242" name="Picture 2" descr="http://cdn.biologydiscussion.com/wp-content/uploads/2016/08/clip_image010-44.jpg"/>
          <p:cNvPicPr>
            <a:picLocks noChangeAspect="1" noChangeArrowheads="1"/>
          </p:cNvPicPr>
          <p:nvPr/>
        </p:nvPicPr>
        <p:blipFill>
          <a:blip r:embed="rId2"/>
          <a:srcRect/>
          <a:stretch>
            <a:fillRect/>
          </a:stretch>
        </p:blipFill>
        <p:spPr bwMode="auto">
          <a:xfrm>
            <a:off x="3505200" y="3886200"/>
            <a:ext cx="3214624" cy="213360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90600" y="381000"/>
            <a:ext cx="8153400" cy="5632311"/>
          </a:xfrm>
          <a:prstGeom prst="rect">
            <a:avLst/>
          </a:prstGeom>
        </p:spPr>
        <p:txBody>
          <a:bodyPr wrap="square">
            <a:spAutoFit/>
          </a:bodyPr>
          <a:lstStyle/>
          <a:p>
            <a:pPr algn="just"/>
            <a:r>
              <a:rPr lang="en-US" sz="2000" b="1" dirty="0" smtClean="0">
                <a:latin typeface="Times New Roman" pitchFamily="18" charset="0"/>
                <a:cs typeface="Times New Roman" pitchFamily="18" charset="0"/>
              </a:rPr>
              <a:t>ii. Reproduction by Spores: </a:t>
            </a:r>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Spore-Producing Structure:</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At maturity, many of the dichotomously branched aerial shoots become fertile and pro­duce </a:t>
            </a:r>
            <a:r>
              <a:rPr lang="en-US" sz="2000" dirty="0" err="1" smtClean="0">
                <a:latin typeface="Times New Roman" pitchFamily="18" charset="0"/>
                <a:cs typeface="Times New Roman" pitchFamily="18" charset="0"/>
              </a:rPr>
              <a:t>trilocular</a:t>
            </a:r>
            <a:r>
              <a:rPr lang="en-US" sz="2000" dirty="0" smtClean="0">
                <a:latin typeface="Times New Roman" pitchFamily="18" charset="0"/>
                <a:cs typeface="Times New Roman" pitchFamily="18" charset="0"/>
              </a:rPr>
              <a:t> sporangia known as </a:t>
            </a:r>
            <a:r>
              <a:rPr lang="en-US" sz="2000" dirty="0" err="1" smtClean="0">
                <a:latin typeface="Times New Roman" pitchFamily="18" charset="0"/>
                <a:cs typeface="Times New Roman" pitchFamily="18" charset="0"/>
              </a:rPr>
              <a:t>synangia</a:t>
            </a:r>
            <a:r>
              <a:rPr lang="en-US" sz="2000" dirty="0" smtClean="0">
                <a:latin typeface="Times New Roman" pitchFamily="18" charset="0"/>
                <a:cs typeface="Times New Roman" pitchFamily="18" charset="0"/>
              </a:rPr>
              <a:t> (Fig. 7.11C &amp; 7.16A, B). The mature </a:t>
            </a:r>
            <a:r>
              <a:rPr lang="en-US" sz="2000" dirty="0" err="1" smtClean="0">
                <a:latin typeface="Times New Roman" pitchFamily="18" charset="0"/>
                <a:cs typeface="Times New Roman" pitchFamily="18" charset="0"/>
              </a:rPr>
              <a:t>synangium</a:t>
            </a:r>
            <a:r>
              <a:rPr lang="en-US" sz="2000" dirty="0" smtClean="0">
                <a:latin typeface="Times New Roman" pitchFamily="18" charset="0"/>
                <a:cs typeface="Times New Roman" pitchFamily="18" charset="0"/>
              </a:rPr>
              <a:t> is generally a three-lobed structure (Fig. 7.17A) and each lobe of the </a:t>
            </a:r>
            <a:r>
              <a:rPr lang="en-US" sz="2000" dirty="0" err="1" smtClean="0">
                <a:latin typeface="Times New Roman" pitchFamily="18" charset="0"/>
                <a:cs typeface="Times New Roman" pitchFamily="18" charset="0"/>
              </a:rPr>
              <a:t>synangium</a:t>
            </a:r>
            <a:r>
              <a:rPr lang="en-US" sz="2000" dirty="0" smtClean="0">
                <a:latin typeface="Times New Roman" pitchFamily="18" charset="0"/>
                <a:cs typeface="Times New Roman" pitchFamily="18" charset="0"/>
              </a:rPr>
              <a:t> corresponds to a sporangium. </a:t>
            </a:r>
          </a:p>
          <a:p>
            <a:pPr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synangia</a:t>
            </a:r>
            <a:r>
              <a:rPr lang="en-US" sz="2000" dirty="0" smtClean="0">
                <a:latin typeface="Times New Roman" pitchFamily="18" charset="0"/>
                <a:cs typeface="Times New Roman" pitchFamily="18" charset="0"/>
              </a:rPr>
              <a:t> located at the tip of very short axis, measuring 1-2 mm in diameter and closely associated with a forked, foliar appendage (Fig. 7.1 7B). At maturity, the </a:t>
            </a:r>
            <a:r>
              <a:rPr lang="en-US" sz="2000" dirty="0" err="1" smtClean="0">
                <a:latin typeface="Times New Roman" pitchFamily="18" charset="0"/>
                <a:cs typeface="Times New Roman" pitchFamily="18" charset="0"/>
              </a:rPr>
              <a:t>synan­gium</a:t>
            </a:r>
            <a:r>
              <a:rPr lang="en-US" sz="2000" dirty="0" smtClean="0">
                <a:latin typeface="Times New Roman" pitchFamily="18" charset="0"/>
                <a:cs typeface="Times New Roman" pitchFamily="18" charset="0"/>
              </a:rPr>
              <a:t> exhibits </a:t>
            </a:r>
            <a:r>
              <a:rPr lang="en-US" sz="2000" dirty="0" err="1" smtClean="0">
                <a:latin typeface="Times New Roman" pitchFamily="18" charset="0"/>
                <a:cs typeface="Times New Roman" pitchFamily="18" charset="0"/>
              </a:rPr>
              <a:t>loculicidal</a:t>
            </a:r>
            <a:r>
              <a:rPr lang="en-US" sz="2000" dirty="0" smtClean="0">
                <a:latin typeface="Times New Roman" pitchFamily="18" charset="0"/>
                <a:cs typeface="Times New Roman" pitchFamily="18" charset="0"/>
              </a:rPr>
              <a:t> dehiscence. </a:t>
            </a:r>
          </a:p>
          <a:p>
            <a:pPr algn="just"/>
            <a:r>
              <a:rPr lang="en-US" sz="2000" b="1" dirty="0" smtClean="0">
                <a:latin typeface="Times New Roman" pitchFamily="18" charset="0"/>
                <a:cs typeface="Times New Roman" pitchFamily="18" charset="0"/>
              </a:rPr>
              <a:t>Development of Sporangium: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mode of development of each sporan­gium of the </a:t>
            </a:r>
            <a:r>
              <a:rPr lang="en-US" sz="2000" dirty="0" err="1" smtClean="0">
                <a:latin typeface="Times New Roman" pitchFamily="18" charset="0"/>
                <a:cs typeface="Times New Roman" pitchFamily="18" charset="0"/>
              </a:rPr>
              <a:t>synangium</a:t>
            </a:r>
            <a:r>
              <a:rPr lang="en-US" sz="2000" dirty="0" smtClean="0">
                <a:latin typeface="Times New Roman" pitchFamily="18" charset="0"/>
                <a:cs typeface="Times New Roman" pitchFamily="18" charset="0"/>
              </a:rPr>
              <a:t> of </a:t>
            </a:r>
            <a:r>
              <a:rPr lang="en-US" sz="2000" dirty="0" err="1" smtClean="0">
                <a:latin typeface="Times New Roman" pitchFamily="18" charset="0"/>
                <a:cs typeface="Times New Roman" pitchFamily="18" charset="0"/>
              </a:rPr>
              <a:t>Psilotum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nudum</a:t>
            </a:r>
            <a:r>
              <a:rPr lang="en-US" sz="2000" dirty="0" smtClean="0">
                <a:latin typeface="Times New Roman" pitchFamily="18" charset="0"/>
                <a:cs typeface="Times New Roman" pitchFamily="18" charset="0"/>
              </a:rPr>
              <a:t> is of eusporangiate type. Each sporangium develops from a group of superficial initial cells which divide </a:t>
            </a:r>
            <a:r>
              <a:rPr lang="en-US" sz="2000" dirty="0" err="1" smtClean="0">
                <a:latin typeface="Times New Roman" pitchFamily="18" charset="0"/>
                <a:cs typeface="Times New Roman" pitchFamily="18" charset="0"/>
              </a:rPr>
              <a:t>periclinally</a:t>
            </a:r>
            <a:r>
              <a:rPr lang="en-US" sz="2000" dirty="0" smtClean="0">
                <a:latin typeface="Times New Roman" pitchFamily="18" charset="0"/>
                <a:cs typeface="Times New Roman" pitchFamily="18" charset="0"/>
              </a:rPr>
              <a:t> to produce primary wall ini­tials and primary </a:t>
            </a:r>
            <a:r>
              <a:rPr lang="en-US" sz="2000" dirty="0" err="1" smtClean="0">
                <a:latin typeface="Times New Roman" pitchFamily="18" charset="0"/>
                <a:cs typeface="Times New Roman" pitchFamily="18" charset="0"/>
              </a:rPr>
              <a:t>sporogenous</a:t>
            </a:r>
            <a:r>
              <a:rPr lang="en-US" sz="2000" dirty="0" smtClean="0">
                <a:latin typeface="Times New Roman" pitchFamily="18" charset="0"/>
                <a:cs typeface="Times New Roman" pitchFamily="18" charset="0"/>
              </a:rPr>
              <a:t> cells. </a:t>
            </a:r>
          </a:p>
          <a:p>
            <a:pPr algn="just"/>
            <a:r>
              <a:rPr lang="en-US" sz="2000" dirty="0" smtClean="0">
                <a:latin typeface="Times New Roman" pitchFamily="18" charset="0"/>
                <a:cs typeface="Times New Roman" pitchFamily="18" charset="0"/>
              </a:rPr>
              <a:t>A sporangial wall of four or five layers is produced through repeated </a:t>
            </a:r>
            <a:r>
              <a:rPr lang="en-US" sz="2000" dirty="0" err="1" smtClean="0">
                <a:latin typeface="Times New Roman" pitchFamily="18" charset="0"/>
                <a:cs typeface="Times New Roman" pitchFamily="18" charset="0"/>
              </a:rPr>
              <a:t>periclinal</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anticlinal</a:t>
            </a:r>
            <a:r>
              <a:rPr lang="en-US" sz="2000" dirty="0" smtClean="0">
                <a:latin typeface="Times New Roman" pitchFamily="18" charset="0"/>
                <a:cs typeface="Times New Roman" pitchFamily="18" charset="0"/>
              </a:rPr>
              <a:t> divi­sions of the primary wall initials. The </a:t>
            </a:r>
            <a:r>
              <a:rPr lang="en-US" sz="2000" dirty="0" err="1" smtClean="0">
                <a:latin typeface="Times New Roman" pitchFamily="18" charset="0"/>
                <a:cs typeface="Times New Roman" pitchFamily="18" charset="0"/>
              </a:rPr>
              <a:t>sporoge­nous</a:t>
            </a:r>
            <a:r>
              <a:rPr lang="en-US" sz="2000" dirty="0" smtClean="0">
                <a:latin typeface="Times New Roman" pitchFamily="18" charset="0"/>
                <a:cs typeface="Times New Roman" pitchFamily="18" charset="0"/>
              </a:rPr>
              <a:t> tissue is produced from repeated divisions of primary </a:t>
            </a:r>
            <a:r>
              <a:rPr lang="en-US" sz="2000" dirty="0" err="1" smtClean="0">
                <a:latin typeface="Times New Roman" pitchFamily="18" charset="0"/>
                <a:cs typeface="Times New Roman" pitchFamily="18" charset="0"/>
              </a:rPr>
              <a:t>sporogenous</a:t>
            </a:r>
            <a:r>
              <a:rPr lang="en-US" sz="2000" dirty="0" smtClean="0">
                <a:latin typeface="Times New Roman" pitchFamily="18" charset="0"/>
                <a:cs typeface="Times New Roman" pitchFamily="18" charset="0"/>
              </a:rPr>
              <a:t> cells in various planes.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4724400"/>
            <a:ext cx="8153400" cy="1323439"/>
          </a:xfrm>
          <a:prstGeom prst="rect">
            <a:avLst/>
          </a:prstGeom>
        </p:spPr>
        <p:txBody>
          <a:bodyPr wrap="square">
            <a:spAutoFit/>
          </a:bodyPr>
          <a:lstStyle/>
          <a:p>
            <a:pPr algn="just"/>
            <a:r>
              <a:rPr lang="en-US" sz="2000" dirty="0" smtClean="0">
                <a:latin typeface="Times New Roman" pitchFamily="18" charset="0"/>
                <a:cs typeface="Times New Roman" pitchFamily="18" charset="0"/>
              </a:rPr>
              <a:t>Further development of </a:t>
            </a:r>
            <a:r>
              <a:rPr lang="en-US" sz="2000" dirty="0" err="1" smtClean="0">
                <a:latin typeface="Times New Roman" pitchFamily="18" charset="0"/>
                <a:cs typeface="Times New Roman" pitchFamily="18" charset="0"/>
              </a:rPr>
              <a:t>sporangenous</a:t>
            </a:r>
            <a:r>
              <a:rPr lang="en-US" sz="2000" dirty="0" smtClean="0">
                <a:latin typeface="Times New Roman" pitchFamily="18" charset="0"/>
                <a:cs typeface="Times New Roman" pitchFamily="18" charset="0"/>
              </a:rPr>
              <a:t> tissue gives rise to spore mother cells and numerous spores are produced as a result of meiosis of the spore mother cells. The spores are of equal size and shape (i.e., </a:t>
            </a:r>
            <a:r>
              <a:rPr lang="en-US" sz="2000" dirty="0" err="1" smtClean="0">
                <a:latin typeface="Times New Roman" pitchFamily="18" charset="0"/>
                <a:cs typeface="Times New Roman" pitchFamily="18" charset="0"/>
              </a:rPr>
              <a:t>homosporous</a:t>
            </a:r>
            <a:r>
              <a:rPr lang="en-US" sz="2000" dirty="0" smtClean="0">
                <a:latin typeface="Times New Roman" pitchFamily="18" charset="0"/>
                <a:cs typeface="Times New Roman" pitchFamily="18" charset="0"/>
              </a:rPr>
              <a:t>), bilaterally sym­metrical, </a:t>
            </a:r>
            <a:r>
              <a:rPr lang="en-US" sz="2000" dirty="0" err="1" smtClean="0">
                <a:latin typeface="Times New Roman" pitchFamily="18" charset="0"/>
                <a:cs typeface="Times New Roman" pitchFamily="18" charset="0"/>
              </a:rPr>
              <a:t>colourless</a:t>
            </a:r>
            <a:r>
              <a:rPr lang="en-US" sz="2000" dirty="0" smtClean="0">
                <a:latin typeface="Times New Roman" pitchFamily="18" charset="0"/>
                <a:cs typeface="Times New Roman" pitchFamily="18" charset="0"/>
              </a:rPr>
              <a:t> and kidney-shaped with </a:t>
            </a:r>
            <a:r>
              <a:rPr lang="en-US" sz="2000" dirty="0" err="1" smtClean="0">
                <a:latin typeface="Times New Roman" pitchFamily="18" charset="0"/>
                <a:cs typeface="Times New Roman" pitchFamily="18" charset="0"/>
              </a:rPr>
              <a:t>monolete</a:t>
            </a:r>
            <a:r>
              <a:rPr lang="en-US" sz="2000" dirty="0" smtClean="0">
                <a:latin typeface="Times New Roman" pitchFamily="18" charset="0"/>
                <a:cs typeface="Times New Roman" pitchFamily="18" charset="0"/>
              </a:rPr>
              <a:t> aperture.</a:t>
            </a:r>
            <a:endParaRPr lang="en-US" sz="2000" dirty="0">
              <a:latin typeface="Times New Roman" pitchFamily="18" charset="0"/>
              <a:cs typeface="Times New Roman" pitchFamily="18" charset="0"/>
            </a:endParaRPr>
          </a:p>
        </p:txBody>
      </p:sp>
      <p:pic>
        <p:nvPicPr>
          <p:cNvPr id="112642" name="Picture 2" descr="http://cdn.biologydiscussion.com/wp-content/uploads/2016/08/clip_image012-31.jpg"/>
          <p:cNvPicPr>
            <a:picLocks noChangeAspect="1" noChangeArrowheads="1"/>
          </p:cNvPicPr>
          <p:nvPr/>
        </p:nvPicPr>
        <p:blipFill>
          <a:blip r:embed="rId2"/>
          <a:srcRect/>
          <a:stretch>
            <a:fillRect/>
          </a:stretch>
        </p:blipFill>
        <p:spPr bwMode="auto">
          <a:xfrm>
            <a:off x="228600" y="228600"/>
            <a:ext cx="4724399" cy="4038600"/>
          </a:xfrm>
          <a:prstGeom prst="rect">
            <a:avLst/>
          </a:prstGeom>
          <a:noFill/>
        </p:spPr>
      </p:pic>
      <p:pic>
        <p:nvPicPr>
          <p:cNvPr id="112644" name="Picture 4" descr="http://cdn.biologydiscussion.com/wp-content/uploads/2016/08/clip_image013-3.jpg"/>
          <p:cNvPicPr>
            <a:picLocks noChangeAspect="1" noChangeArrowheads="1"/>
          </p:cNvPicPr>
          <p:nvPr/>
        </p:nvPicPr>
        <p:blipFill>
          <a:blip r:embed="rId3"/>
          <a:srcRect/>
          <a:stretch>
            <a:fillRect/>
          </a:stretch>
        </p:blipFill>
        <p:spPr bwMode="auto">
          <a:xfrm>
            <a:off x="4876800" y="152400"/>
            <a:ext cx="3914775" cy="3902023"/>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7772400" cy="2554545"/>
          </a:xfrm>
          <a:prstGeom prst="rect">
            <a:avLst/>
          </a:prstGeom>
        </p:spPr>
        <p:txBody>
          <a:bodyPr wrap="square">
            <a:spAutoFit/>
          </a:bodyPr>
          <a:lstStyle/>
          <a:p>
            <a:pPr algn="just"/>
            <a:r>
              <a:rPr lang="en-US" sz="2000" b="1" dirty="0" smtClean="0">
                <a:latin typeface="Times New Roman" pitchFamily="18" charset="0"/>
                <a:cs typeface="Times New Roman" pitchFamily="18" charset="0"/>
              </a:rPr>
              <a:t>Gametophyte:</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The mature gametophyte shows a striking similarity with a piece of </a:t>
            </a:r>
            <a:r>
              <a:rPr lang="en-US" sz="2000" dirty="0" err="1" smtClean="0">
                <a:latin typeface="Times New Roman" pitchFamily="18" charset="0"/>
                <a:cs typeface="Times New Roman" pitchFamily="18" charset="0"/>
              </a:rPr>
              <a:t>sporophytic</a:t>
            </a:r>
            <a:r>
              <a:rPr lang="en-US" sz="2000" dirty="0" smtClean="0">
                <a:latin typeface="Times New Roman" pitchFamily="18" charset="0"/>
                <a:cs typeface="Times New Roman" pitchFamily="18" charset="0"/>
              </a:rPr>
              <a:t> rhizome. It grows as saprophyte with an asso­ciated fungus. </a:t>
            </a:r>
          </a:p>
          <a:p>
            <a:pPr algn="just"/>
            <a:r>
              <a:rPr lang="en-US" sz="2000" dirty="0" smtClean="0">
                <a:latin typeface="Times New Roman" pitchFamily="18" charset="0"/>
                <a:cs typeface="Times New Roman" pitchFamily="18" charset="0"/>
              </a:rPr>
              <a:t>Spores germinate </a:t>
            </a:r>
            <a:r>
              <a:rPr lang="en-US" sz="2000" dirty="0" err="1" smtClean="0">
                <a:latin typeface="Times New Roman" pitchFamily="18" charset="0"/>
                <a:cs typeface="Times New Roman" pitchFamily="18" charset="0"/>
              </a:rPr>
              <a:t>exosporically</a:t>
            </a:r>
            <a:r>
              <a:rPr lang="en-US" sz="2000" dirty="0" smtClean="0">
                <a:latin typeface="Times New Roman" pitchFamily="18" charset="0"/>
                <a:cs typeface="Times New Roman" pitchFamily="18" charset="0"/>
              </a:rPr>
              <a:t> to form the gametophyte. The mature gametophytes are brown, cylindrical, subterranean, </a:t>
            </a:r>
            <a:r>
              <a:rPr lang="en-US" sz="2000" dirty="0" err="1" smtClean="0">
                <a:latin typeface="Times New Roman" pitchFamily="18" charset="0"/>
                <a:cs typeface="Times New Roman" pitchFamily="18" charset="0"/>
              </a:rPr>
              <a:t>radially</a:t>
            </a:r>
            <a:r>
              <a:rPr lang="en-US" sz="2000" dirty="0" smtClean="0">
                <a:latin typeface="Times New Roman" pitchFamily="18" charset="0"/>
                <a:cs typeface="Times New Roman" pitchFamily="18" charset="0"/>
              </a:rPr>
              <a:t> sym­metrical and usually dichotomously branched, but may sometimes become irregular. The surface of the gametophyte is covered by long unicellular, brownish rhizoids. The gameto­phyte grows by means of apical </a:t>
            </a:r>
            <a:r>
              <a:rPr lang="en-US" sz="2000" dirty="0" err="1" smtClean="0">
                <a:latin typeface="Times New Roman" pitchFamily="18" charset="0"/>
                <a:cs typeface="Times New Roman" pitchFamily="18" charset="0"/>
              </a:rPr>
              <a:t>meristem</a:t>
            </a:r>
            <a:endParaRPr lang="en-US" sz="2000" dirty="0">
              <a:latin typeface="Times New Roman" pitchFamily="18" charset="0"/>
              <a:cs typeface="Times New Roman" pitchFamily="18" charset="0"/>
            </a:endParaRPr>
          </a:p>
        </p:txBody>
      </p:sp>
      <p:pic>
        <p:nvPicPr>
          <p:cNvPr id="111618" name="Picture 2" descr="http://cdn.biologydiscussion.com/wp-content/uploads/2016/08/clip_image015-5.jpg"/>
          <p:cNvPicPr>
            <a:picLocks noChangeAspect="1" noChangeArrowheads="1"/>
          </p:cNvPicPr>
          <p:nvPr/>
        </p:nvPicPr>
        <p:blipFill>
          <a:blip r:embed="rId2"/>
          <a:srcRect/>
          <a:stretch>
            <a:fillRect/>
          </a:stretch>
        </p:blipFill>
        <p:spPr bwMode="auto">
          <a:xfrm>
            <a:off x="152400" y="3276600"/>
            <a:ext cx="8763000" cy="3352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229600" cy="4616648"/>
          </a:xfrm>
          <a:prstGeom prst="rect">
            <a:avLst/>
          </a:prstGeom>
        </p:spPr>
        <p:txBody>
          <a:bodyPr wrap="square">
            <a:spAutoFit/>
          </a:bodyPr>
          <a:lstStyle/>
          <a:p>
            <a:r>
              <a:rPr lang="en-US" sz="1400" b="1" dirty="0" err="1" smtClean="0">
                <a:solidFill>
                  <a:srgbClr val="FF0000"/>
                </a:solidFill>
                <a:latin typeface="Times New Roman" pitchFamily="18" charset="0"/>
                <a:cs typeface="Times New Roman" pitchFamily="18" charset="0"/>
              </a:rPr>
              <a:t>Hepaticopsida</a:t>
            </a:r>
            <a:endParaRPr lang="en-US" sz="1400" b="1" dirty="0" smtClean="0">
              <a:solidFill>
                <a:srgbClr val="FF0000"/>
              </a:solidFill>
              <a:latin typeface="Times New Roman" pitchFamily="18" charset="0"/>
              <a:cs typeface="Times New Roman" pitchFamily="18" charset="0"/>
            </a:endParaRPr>
          </a:p>
          <a:p>
            <a:endParaRPr lang="en-US" sz="1400" b="1" dirty="0" smtClean="0">
              <a:solidFill>
                <a:srgbClr val="FF0000"/>
              </a:solidFill>
              <a:latin typeface="Times New Roman" pitchFamily="18" charset="0"/>
              <a:cs typeface="Times New Roman" pitchFamily="18" charset="0"/>
            </a:endParaRPr>
          </a:p>
          <a:p>
            <a:r>
              <a:rPr lang="en-US" sz="140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About 280 genera and approximately 9,500 spp.</a:t>
            </a:r>
          </a:p>
          <a:p>
            <a:r>
              <a:rPr lang="en-US" sz="140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Popularly called liverworts.</a:t>
            </a:r>
          </a:p>
          <a:p>
            <a:r>
              <a:rPr lang="en-US" sz="140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Gametophyte either a </a:t>
            </a:r>
            <a:r>
              <a:rPr lang="en-US" sz="1400" b="1" dirty="0" err="1" smtClean="0">
                <a:latin typeface="Times New Roman" pitchFamily="18" charset="0"/>
                <a:cs typeface="Times New Roman" pitchFamily="18" charset="0"/>
              </a:rPr>
              <a:t>thallose</a:t>
            </a:r>
            <a:r>
              <a:rPr lang="en-US" sz="1400" b="1" dirty="0" smtClean="0">
                <a:latin typeface="Times New Roman" pitchFamily="18" charset="0"/>
                <a:cs typeface="Times New Roman" pitchFamily="18" charset="0"/>
              </a:rPr>
              <a:t> or foliose.</a:t>
            </a:r>
          </a:p>
          <a:p>
            <a:r>
              <a:rPr lang="en-US" sz="140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Internal differentiation into photosynthetic and</a:t>
            </a:r>
          </a:p>
          <a:p>
            <a:r>
              <a:rPr lang="en-US" sz="1400" b="1" dirty="0" smtClean="0">
                <a:latin typeface="Times New Roman" pitchFamily="18" charset="0"/>
                <a:cs typeface="Times New Roman" pitchFamily="18" charset="0"/>
              </a:rPr>
              <a:t>               storage regions.</a:t>
            </a:r>
          </a:p>
          <a:p>
            <a:r>
              <a:rPr lang="en-US" sz="140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Photosynthetic cells with numerous chloroplasts</a:t>
            </a:r>
          </a:p>
          <a:p>
            <a:r>
              <a:rPr lang="en-US" sz="1400" b="1" dirty="0" smtClean="0">
                <a:latin typeface="Times New Roman" pitchFamily="18" charset="0"/>
                <a:cs typeface="Times New Roman" pitchFamily="18" charset="0"/>
              </a:rPr>
              <a:t>               but without </a:t>
            </a:r>
            <a:r>
              <a:rPr lang="en-US" sz="1400" b="1" dirty="0" err="1" smtClean="0">
                <a:latin typeface="Times New Roman" pitchFamily="18" charset="0"/>
                <a:cs typeface="Times New Roman" pitchFamily="18" charset="0"/>
              </a:rPr>
              <a:t>pyrenoids</a:t>
            </a:r>
            <a:r>
              <a:rPr lang="en-US" sz="1400" b="1" dirty="0" smtClean="0">
                <a:latin typeface="Times New Roman" pitchFamily="18" charset="0"/>
                <a:cs typeface="Times New Roman" pitchFamily="18" charset="0"/>
              </a:rPr>
              <a:t>.</a:t>
            </a:r>
          </a:p>
          <a:p>
            <a:r>
              <a:rPr lang="en-US" sz="140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Rhizoids both smooth walled and </a:t>
            </a:r>
            <a:r>
              <a:rPr lang="en-US" sz="1400" b="1" dirty="0" err="1" smtClean="0">
                <a:latin typeface="Times New Roman" pitchFamily="18" charset="0"/>
                <a:cs typeface="Times New Roman" pitchFamily="18" charset="0"/>
              </a:rPr>
              <a:t>tuberculated</a:t>
            </a:r>
            <a:r>
              <a:rPr lang="en-US" sz="1400" b="1" dirty="0" smtClean="0">
                <a:latin typeface="Times New Roman" pitchFamily="18" charset="0"/>
                <a:cs typeface="Times New Roman" pitchFamily="18" charset="0"/>
              </a:rPr>
              <a:t>.</a:t>
            </a:r>
          </a:p>
          <a:p>
            <a:r>
              <a:rPr lang="en-US" sz="140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Sex organs develop from single initial cell.</a:t>
            </a:r>
          </a:p>
          <a:p>
            <a:r>
              <a:rPr lang="en-US" sz="1400"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Sporogonium</a:t>
            </a:r>
            <a:r>
              <a:rPr lang="en-US" sz="1400" b="1" dirty="0" smtClean="0">
                <a:latin typeface="Times New Roman" pitchFamily="18" charset="0"/>
                <a:cs typeface="Times New Roman" pitchFamily="18" charset="0"/>
              </a:rPr>
              <a:t> simple/with a foot and</a:t>
            </a:r>
          </a:p>
          <a:p>
            <a:r>
              <a:rPr lang="en-US" sz="1400" b="1" dirty="0" smtClean="0">
                <a:latin typeface="Times New Roman" pitchFamily="18" charset="0"/>
                <a:cs typeface="Times New Roman" pitchFamily="18" charset="0"/>
              </a:rPr>
              <a:t>               capsule/with a foot, seta and capsule.</a:t>
            </a:r>
          </a:p>
          <a:p>
            <a:r>
              <a:rPr lang="en-US" sz="1400"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Archesporium</a:t>
            </a:r>
            <a:r>
              <a:rPr lang="en-US" sz="1400" b="1" dirty="0" smtClean="0">
                <a:latin typeface="Times New Roman" pitchFamily="18" charset="0"/>
                <a:cs typeface="Times New Roman" pitchFamily="18" charset="0"/>
              </a:rPr>
              <a:t> develops from </a:t>
            </a:r>
            <a:r>
              <a:rPr lang="en-US" sz="1400" b="1" dirty="0" err="1" smtClean="0">
                <a:latin typeface="Times New Roman" pitchFamily="18" charset="0"/>
                <a:cs typeface="Times New Roman" pitchFamily="18" charset="0"/>
              </a:rPr>
              <a:t>endothecium</a:t>
            </a:r>
            <a:r>
              <a:rPr lang="en-US" sz="1400" b="1" dirty="0" smtClean="0">
                <a:latin typeface="Times New Roman" pitchFamily="18" charset="0"/>
                <a:cs typeface="Times New Roman" pitchFamily="18" charset="0"/>
              </a:rPr>
              <a:t> of the</a:t>
            </a:r>
          </a:p>
          <a:p>
            <a:r>
              <a:rPr lang="en-US" sz="1400" b="1" dirty="0" smtClean="0">
                <a:latin typeface="Times New Roman" pitchFamily="18" charset="0"/>
                <a:cs typeface="Times New Roman" pitchFamily="18" charset="0"/>
              </a:rPr>
              <a:t>               embryo.</a:t>
            </a:r>
          </a:p>
          <a:p>
            <a:r>
              <a:rPr lang="en-US" sz="1400"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Sporogenous</a:t>
            </a:r>
            <a:r>
              <a:rPr lang="en-US" sz="1400" b="1" dirty="0" smtClean="0">
                <a:latin typeface="Times New Roman" pitchFamily="18" charset="0"/>
                <a:cs typeface="Times New Roman" pitchFamily="18" charset="0"/>
              </a:rPr>
              <a:t> tissue differentiates into spore mother cells</a:t>
            </a:r>
          </a:p>
          <a:p>
            <a:r>
              <a:rPr lang="en-US" sz="1400" b="1" dirty="0" smtClean="0">
                <a:latin typeface="Times New Roman" pitchFamily="18" charset="0"/>
                <a:cs typeface="Times New Roman" pitchFamily="18" charset="0"/>
              </a:rPr>
              <a:t>              and elaters (absent in </a:t>
            </a:r>
            <a:r>
              <a:rPr lang="en-US" sz="1400" b="1" i="1" dirty="0" err="1" smtClean="0">
                <a:latin typeface="Times New Roman" pitchFamily="18" charset="0"/>
                <a:cs typeface="Times New Roman" pitchFamily="18" charset="0"/>
              </a:rPr>
              <a:t>Riccia</a:t>
            </a:r>
            <a:r>
              <a:rPr lang="en-US" sz="1400" b="1" i="1" dirty="0" smtClean="0">
                <a:latin typeface="Times New Roman" pitchFamily="18" charset="0"/>
                <a:cs typeface="Times New Roman" pitchFamily="18" charset="0"/>
              </a:rPr>
              <a:t>).</a:t>
            </a:r>
          </a:p>
          <a:p>
            <a:r>
              <a:rPr lang="en-US" sz="140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Elaters single celled with spirally thickened walls.</a:t>
            </a:r>
          </a:p>
          <a:p>
            <a:r>
              <a:rPr lang="en-US" sz="140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Capsule lacks </a:t>
            </a:r>
            <a:r>
              <a:rPr lang="en-US" sz="1400" b="1" dirty="0" err="1" smtClean="0">
                <a:latin typeface="Times New Roman" pitchFamily="18" charset="0"/>
                <a:cs typeface="Times New Roman" pitchFamily="18" charset="0"/>
              </a:rPr>
              <a:t>columella</a:t>
            </a:r>
            <a:r>
              <a:rPr lang="en-US" sz="1400" b="1" dirty="0" smtClean="0">
                <a:latin typeface="Times New Roman" pitchFamily="18" charset="0"/>
                <a:cs typeface="Times New Roman" pitchFamily="18" charset="0"/>
              </a:rPr>
              <a:t>.</a:t>
            </a:r>
          </a:p>
          <a:p>
            <a:r>
              <a:rPr lang="en-US" sz="140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Capsule splits along preformed lines of weakness.</a:t>
            </a:r>
          </a:p>
          <a:p>
            <a:endParaRPr lang="en-US" sz="1400" dirty="0">
              <a:latin typeface="Times New Roman" pitchFamily="18" charset="0"/>
              <a:cs typeface="Times New Roman" pitchFamily="18" charset="0"/>
            </a:endParaRPr>
          </a:p>
        </p:txBody>
      </p:sp>
      <p:sp>
        <p:nvSpPr>
          <p:cNvPr id="3" name="Rectangle 2"/>
          <p:cNvSpPr/>
          <p:nvPr/>
        </p:nvSpPr>
        <p:spPr>
          <a:xfrm>
            <a:off x="381000" y="4343401"/>
            <a:ext cx="7924800" cy="2492990"/>
          </a:xfrm>
          <a:prstGeom prst="rect">
            <a:avLst/>
          </a:prstGeom>
        </p:spPr>
        <p:txBody>
          <a:bodyPr wrap="square">
            <a:spAutoFit/>
          </a:bodyPr>
          <a:lstStyle/>
          <a:p>
            <a:pPr algn="just"/>
            <a:r>
              <a:rPr lang="it-IT" sz="1200" dirty="0" smtClean="0">
                <a:solidFill>
                  <a:srgbClr val="002060"/>
                </a:solidFill>
                <a:latin typeface="Times New Roman" pitchFamily="18" charset="0"/>
                <a:cs typeface="Times New Roman" pitchFamily="18" charset="0"/>
              </a:rPr>
              <a:t>      </a:t>
            </a:r>
            <a:r>
              <a:rPr lang="it-IT" sz="1200" b="1" dirty="0" smtClean="0">
                <a:solidFill>
                  <a:srgbClr val="002060"/>
                </a:solidFill>
                <a:latin typeface="Times New Roman" pitchFamily="18" charset="0"/>
                <a:cs typeface="Times New Roman" pitchFamily="18" charset="0"/>
              </a:rPr>
              <a:t>Gametophyte a prostrate, dorsiventral dichotomously</a:t>
            </a:r>
          </a:p>
          <a:p>
            <a:pPr algn="just"/>
            <a:r>
              <a:rPr lang="en-US" sz="1200" b="1" dirty="0" smtClean="0">
                <a:solidFill>
                  <a:srgbClr val="002060"/>
                </a:solidFill>
                <a:latin typeface="Times New Roman" pitchFamily="18" charset="0"/>
                <a:cs typeface="Times New Roman" pitchFamily="18" charset="0"/>
              </a:rPr>
              <a:t>         branched </a:t>
            </a:r>
            <a:r>
              <a:rPr lang="en-US" sz="1200" b="1" dirty="0" err="1" smtClean="0">
                <a:solidFill>
                  <a:srgbClr val="002060"/>
                </a:solidFill>
                <a:latin typeface="Times New Roman" pitchFamily="18" charset="0"/>
                <a:cs typeface="Times New Roman" pitchFamily="18" charset="0"/>
              </a:rPr>
              <a:t>thallus</a:t>
            </a:r>
            <a:r>
              <a:rPr lang="en-US" sz="1200" b="1" dirty="0" smtClean="0">
                <a:solidFill>
                  <a:srgbClr val="002060"/>
                </a:solidFill>
                <a:latin typeface="Times New Roman" pitchFamily="18" charset="0"/>
                <a:cs typeface="Times New Roman" pitchFamily="18" charset="0"/>
              </a:rPr>
              <a:t>.</a:t>
            </a:r>
          </a:p>
          <a:p>
            <a:pPr algn="just"/>
            <a:r>
              <a:rPr lang="en-US" sz="1200" dirty="0" smtClean="0">
                <a:solidFill>
                  <a:srgbClr val="002060"/>
                </a:solidFill>
                <a:latin typeface="Times New Roman" pitchFamily="18" charset="0"/>
                <a:cs typeface="Times New Roman" pitchFamily="18" charset="0"/>
              </a:rPr>
              <a:t>      </a:t>
            </a:r>
            <a:r>
              <a:rPr lang="en-US" sz="1200" b="1" dirty="0" smtClean="0">
                <a:solidFill>
                  <a:srgbClr val="002060"/>
                </a:solidFill>
                <a:latin typeface="Times New Roman" pitchFamily="18" charset="0"/>
                <a:cs typeface="Times New Roman" pitchFamily="18" charset="0"/>
              </a:rPr>
              <a:t>Well marked specialization of tissues with ventral</a:t>
            </a:r>
          </a:p>
          <a:p>
            <a:pPr algn="just"/>
            <a:r>
              <a:rPr lang="en-US" sz="1200" b="1" dirty="0" smtClean="0">
                <a:solidFill>
                  <a:srgbClr val="002060"/>
                </a:solidFill>
                <a:latin typeface="Times New Roman" pitchFamily="18" charset="0"/>
                <a:cs typeface="Times New Roman" pitchFamily="18" charset="0"/>
              </a:rPr>
              <a:t>          storage and dorsal photosynthetic regions having air</a:t>
            </a:r>
          </a:p>
          <a:p>
            <a:pPr algn="just"/>
            <a:r>
              <a:rPr lang="en-US" sz="1200" b="1" dirty="0" smtClean="0">
                <a:solidFill>
                  <a:srgbClr val="002060"/>
                </a:solidFill>
                <a:latin typeface="Times New Roman" pitchFamily="18" charset="0"/>
                <a:cs typeface="Times New Roman" pitchFamily="18" charset="0"/>
              </a:rPr>
              <a:t>         chambers and air pores.</a:t>
            </a:r>
          </a:p>
          <a:p>
            <a:pPr algn="just"/>
            <a:r>
              <a:rPr lang="en-US" sz="1200" dirty="0" smtClean="0">
                <a:solidFill>
                  <a:srgbClr val="002060"/>
                </a:solidFill>
                <a:latin typeface="Times New Roman" pitchFamily="18" charset="0"/>
                <a:cs typeface="Times New Roman" pitchFamily="18" charset="0"/>
              </a:rPr>
              <a:t>      </a:t>
            </a:r>
            <a:r>
              <a:rPr lang="en-US" sz="1200" b="1" dirty="0" smtClean="0">
                <a:solidFill>
                  <a:srgbClr val="002060"/>
                </a:solidFill>
                <a:latin typeface="Times New Roman" pitchFamily="18" charset="0"/>
                <a:cs typeface="Times New Roman" pitchFamily="18" charset="0"/>
              </a:rPr>
              <a:t>Scales and rhizoids (smooth walled and </a:t>
            </a:r>
            <a:r>
              <a:rPr lang="en-US" sz="1200" b="1" dirty="0" err="1" smtClean="0">
                <a:solidFill>
                  <a:srgbClr val="002060"/>
                </a:solidFill>
                <a:latin typeface="Times New Roman" pitchFamily="18" charset="0"/>
                <a:cs typeface="Times New Roman" pitchFamily="18" charset="0"/>
              </a:rPr>
              <a:t>tuberculated</a:t>
            </a:r>
            <a:r>
              <a:rPr lang="en-US" sz="1200" b="1" dirty="0" smtClean="0">
                <a:solidFill>
                  <a:srgbClr val="002060"/>
                </a:solidFill>
                <a:latin typeface="Times New Roman" pitchFamily="18" charset="0"/>
                <a:cs typeface="Times New Roman" pitchFamily="18" charset="0"/>
              </a:rPr>
              <a:t>)</a:t>
            </a:r>
          </a:p>
          <a:p>
            <a:pPr algn="just"/>
            <a:r>
              <a:rPr lang="en-US" sz="1200" b="1" dirty="0" smtClean="0">
                <a:solidFill>
                  <a:srgbClr val="002060"/>
                </a:solidFill>
                <a:latin typeface="Times New Roman" pitchFamily="18" charset="0"/>
                <a:cs typeface="Times New Roman" pitchFamily="18" charset="0"/>
              </a:rPr>
              <a:t>         present on ventral surface of </a:t>
            </a:r>
            <a:r>
              <a:rPr lang="en-US" sz="1200" b="1" dirty="0" err="1" smtClean="0">
                <a:solidFill>
                  <a:srgbClr val="002060"/>
                </a:solidFill>
                <a:latin typeface="Times New Roman" pitchFamily="18" charset="0"/>
                <a:cs typeface="Times New Roman" pitchFamily="18" charset="0"/>
              </a:rPr>
              <a:t>thallus</a:t>
            </a:r>
            <a:r>
              <a:rPr lang="en-US" sz="1200" b="1" dirty="0" smtClean="0">
                <a:solidFill>
                  <a:srgbClr val="002060"/>
                </a:solidFill>
                <a:latin typeface="Times New Roman" pitchFamily="18" charset="0"/>
                <a:cs typeface="Times New Roman" pitchFamily="18" charset="0"/>
              </a:rPr>
              <a:t>.</a:t>
            </a:r>
          </a:p>
          <a:p>
            <a:pPr algn="just"/>
            <a:r>
              <a:rPr lang="en-US" sz="1200" dirty="0" smtClean="0">
                <a:solidFill>
                  <a:srgbClr val="002060"/>
                </a:solidFill>
                <a:latin typeface="Times New Roman" pitchFamily="18" charset="0"/>
                <a:cs typeface="Times New Roman" pitchFamily="18" charset="0"/>
              </a:rPr>
              <a:t>      </a:t>
            </a:r>
            <a:r>
              <a:rPr lang="en-US" sz="1200" b="1" dirty="0" smtClean="0">
                <a:solidFill>
                  <a:srgbClr val="002060"/>
                </a:solidFill>
                <a:latin typeface="Times New Roman" pitchFamily="18" charset="0"/>
                <a:cs typeface="Times New Roman" pitchFamily="18" charset="0"/>
              </a:rPr>
              <a:t>Sex organs either scattered along the midrib or grouped</a:t>
            </a:r>
          </a:p>
          <a:p>
            <a:pPr algn="just"/>
            <a:r>
              <a:rPr lang="en-US" sz="1200" b="1" dirty="0" smtClean="0">
                <a:solidFill>
                  <a:srgbClr val="002060"/>
                </a:solidFill>
                <a:latin typeface="Times New Roman" pitchFamily="18" charset="0"/>
                <a:cs typeface="Times New Roman" pitchFamily="18" charset="0"/>
              </a:rPr>
              <a:t>         in receptacles on vertical stalks </a:t>
            </a:r>
            <a:r>
              <a:rPr lang="en-US" sz="1200" b="1" dirty="0" err="1" smtClean="0">
                <a:solidFill>
                  <a:srgbClr val="002060"/>
                </a:solidFill>
                <a:latin typeface="Times New Roman" pitchFamily="18" charset="0"/>
                <a:cs typeface="Times New Roman" pitchFamily="18" charset="0"/>
              </a:rPr>
              <a:t>antheridiophores</a:t>
            </a:r>
            <a:r>
              <a:rPr lang="en-US" sz="1200" b="1" dirty="0" smtClean="0">
                <a:solidFill>
                  <a:srgbClr val="002060"/>
                </a:solidFill>
                <a:latin typeface="Times New Roman" pitchFamily="18" charset="0"/>
                <a:cs typeface="Times New Roman" pitchFamily="18" charset="0"/>
              </a:rPr>
              <a:t> and</a:t>
            </a:r>
          </a:p>
          <a:p>
            <a:pPr algn="just"/>
            <a:r>
              <a:rPr lang="en-US" sz="1200" b="1" dirty="0" smtClean="0">
                <a:solidFill>
                  <a:srgbClr val="002060"/>
                </a:solidFill>
                <a:latin typeface="Times New Roman" pitchFamily="18" charset="0"/>
                <a:cs typeface="Times New Roman" pitchFamily="18" charset="0"/>
              </a:rPr>
              <a:t>         </a:t>
            </a:r>
            <a:r>
              <a:rPr lang="en-US" sz="1200" b="1" dirty="0" err="1" smtClean="0">
                <a:solidFill>
                  <a:srgbClr val="002060"/>
                </a:solidFill>
                <a:latin typeface="Times New Roman" pitchFamily="18" charset="0"/>
                <a:cs typeface="Times New Roman" pitchFamily="18" charset="0"/>
              </a:rPr>
              <a:t>archegoniophores</a:t>
            </a:r>
            <a:r>
              <a:rPr lang="en-US" sz="1200" b="1" dirty="0" smtClean="0">
                <a:solidFill>
                  <a:srgbClr val="002060"/>
                </a:solidFill>
                <a:latin typeface="Times New Roman" pitchFamily="18" charset="0"/>
                <a:cs typeface="Times New Roman" pitchFamily="18" charset="0"/>
              </a:rPr>
              <a:t>.</a:t>
            </a:r>
          </a:p>
          <a:p>
            <a:pPr algn="just"/>
            <a:r>
              <a:rPr lang="en-US" sz="1200" dirty="0" smtClean="0">
                <a:solidFill>
                  <a:srgbClr val="002060"/>
                </a:solidFill>
                <a:latin typeface="Times New Roman" pitchFamily="18" charset="0"/>
                <a:cs typeface="Times New Roman" pitchFamily="18" charset="0"/>
              </a:rPr>
              <a:t>     </a:t>
            </a:r>
            <a:r>
              <a:rPr lang="en-US" sz="1200" b="1" dirty="0" smtClean="0">
                <a:solidFill>
                  <a:srgbClr val="002060"/>
                </a:solidFill>
                <a:latin typeface="Times New Roman" pitchFamily="18" charset="0"/>
                <a:cs typeface="Times New Roman" pitchFamily="18" charset="0"/>
              </a:rPr>
              <a:t>Capsule wall 1-layered.</a:t>
            </a:r>
          </a:p>
          <a:p>
            <a:pPr algn="just"/>
            <a:r>
              <a:rPr lang="en-US" sz="1200" dirty="0" smtClean="0">
                <a:solidFill>
                  <a:srgbClr val="002060"/>
                </a:solidFill>
                <a:latin typeface="Times New Roman" pitchFamily="18" charset="0"/>
                <a:cs typeface="Times New Roman" pitchFamily="18" charset="0"/>
              </a:rPr>
              <a:t>     </a:t>
            </a:r>
            <a:r>
              <a:rPr lang="en-US" sz="1200" b="1" dirty="0" smtClean="0">
                <a:solidFill>
                  <a:srgbClr val="002060"/>
                </a:solidFill>
                <a:latin typeface="Times New Roman" pitchFamily="18" charset="0"/>
                <a:cs typeface="Times New Roman" pitchFamily="18" charset="0"/>
              </a:rPr>
              <a:t>Capsule never opens by 4-regular valves.</a:t>
            </a:r>
          </a:p>
          <a:p>
            <a:pPr algn="just"/>
            <a:r>
              <a:rPr lang="en-US" sz="1200" dirty="0" smtClean="0">
                <a:solidFill>
                  <a:srgbClr val="002060"/>
                </a:solidFill>
                <a:latin typeface="Times New Roman" pitchFamily="18" charset="0"/>
                <a:cs typeface="Times New Roman" pitchFamily="18" charset="0"/>
              </a:rPr>
              <a:t>     </a:t>
            </a:r>
            <a:r>
              <a:rPr lang="en-US" sz="1200" b="1" dirty="0" smtClean="0">
                <a:solidFill>
                  <a:srgbClr val="002060"/>
                </a:solidFill>
                <a:latin typeface="Times New Roman" pitchFamily="18" charset="0"/>
                <a:cs typeface="Times New Roman" pitchFamily="18" charset="0"/>
              </a:rPr>
              <a:t>Consists of about 35 genera and about 420 spp.</a:t>
            </a:r>
            <a:endParaRPr lang="en-US" sz="12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838200"/>
            <a:ext cx="8153400" cy="4893647"/>
          </a:xfrm>
          <a:prstGeom prst="rect">
            <a:avLst/>
          </a:prstGeom>
        </p:spPr>
        <p:txBody>
          <a:bodyPr wrap="square">
            <a:spAutoFit/>
          </a:bodyPr>
          <a:lstStyle/>
          <a:p>
            <a:pPr algn="just"/>
            <a:r>
              <a:rPr lang="en-US" sz="2400" dirty="0" smtClean="0">
                <a:latin typeface="Times New Roman" pitchFamily="18" charset="0"/>
                <a:cs typeface="Times New Roman" pitchFamily="18" charset="0"/>
              </a:rPr>
              <a:t>In T.S., the gametophyte reveals </a:t>
            </a:r>
            <a:r>
              <a:rPr lang="en-US" sz="2400" dirty="0" err="1" smtClean="0">
                <a:latin typeface="Times New Roman" pitchFamily="18" charset="0"/>
                <a:cs typeface="Times New Roman" pitchFamily="18" charset="0"/>
              </a:rPr>
              <a:t>cutinised</a:t>
            </a:r>
            <a:r>
              <a:rPr lang="en-US" sz="2400" dirty="0" smtClean="0">
                <a:latin typeface="Times New Roman" pitchFamily="18" charset="0"/>
                <a:cs typeface="Times New Roman" pitchFamily="18" charset="0"/>
              </a:rPr>
              <a:t> peripheral cells which encloses many-layered thin-walled </a:t>
            </a:r>
            <a:r>
              <a:rPr lang="en-US" sz="2400" dirty="0" err="1" smtClean="0">
                <a:latin typeface="Times New Roman" pitchFamily="18" charset="0"/>
                <a:cs typeface="Times New Roman" pitchFamily="18" charset="0"/>
              </a:rPr>
              <a:t>parenchymatous</a:t>
            </a:r>
            <a:r>
              <a:rPr lang="en-US" sz="2400" dirty="0" smtClean="0">
                <a:latin typeface="Times New Roman" pitchFamily="18" charset="0"/>
                <a:cs typeface="Times New Roman" pitchFamily="18" charset="0"/>
              </a:rPr>
              <a:t> cells. Many of the internal parenchyma cells are filled with the </a:t>
            </a:r>
            <a:r>
              <a:rPr lang="en-US" sz="2400" dirty="0" err="1" smtClean="0">
                <a:latin typeface="Times New Roman" pitchFamily="18" charset="0"/>
                <a:cs typeface="Times New Roman" pitchFamily="18" charset="0"/>
              </a:rPr>
              <a:t>hyphi</a:t>
            </a:r>
            <a:r>
              <a:rPr lang="en-US" sz="2400" dirty="0" smtClean="0">
                <a:latin typeface="Times New Roman" pitchFamily="18" charset="0"/>
                <a:cs typeface="Times New Roman" pitchFamily="18" charset="0"/>
              </a:rPr>
              <a:t> of a symbiotic fungus. It has been observed that in the gametophyte of </a:t>
            </a:r>
            <a:r>
              <a:rPr lang="en-US" sz="2400" dirty="0" err="1" smtClean="0">
                <a:latin typeface="Times New Roman" pitchFamily="18" charset="0"/>
                <a:cs typeface="Times New Roman" pitchFamily="18" charset="0"/>
              </a:rPr>
              <a:t>tetraploid</a:t>
            </a:r>
            <a:r>
              <a:rPr lang="en-US" sz="2400" dirty="0" smtClean="0">
                <a:latin typeface="Times New Roman" pitchFamily="18" charset="0"/>
                <a:cs typeface="Times New Roman" pitchFamily="18" charset="0"/>
              </a:rPr>
              <a:t> P. </a:t>
            </a:r>
            <a:r>
              <a:rPr lang="en-US" sz="2400" dirty="0" err="1" smtClean="0">
                <a:latin typeface="Times New Roman" pitchFamily="18" charset="0"/>
                <a:cs typeface="Times New Roman" pitchFamily="18" charset="0"/>
              </a:rPr>
              <a:t>nudum</a:t>
            </a:r>
            <a:r>
              <a:rPr lang="en-US" sz="2400" dirty="0" smtClean="0">
                <a:latin typeface="Times New Roman" pitchFamily="18" charset="0"/>
                <a:cs typeface="Times New Roman" pitchFamily="18" charset="0"/>
              </a:rPr>
              <a:t>, the centre is occupied by xylem with annular, </a:t>
            </a:r>
            <a:r>
              <a:rPr lang="en-US" sz="2400" dirty="0" err="1" smtClean="0">
                <a:latin typeface="Times New Roman" pitchFamily="18" charset="0"/>
                <a:cs typeface="Times New Roman" pitchFamily="18" charset="0"/>
              </a:rPr>
              <a:t>scalariform</a:t>
            </a:r>
            <a:r>
              <a:rPr lang="en-US" sz="2400" dirty="0" smtClean="0">
                <a:latin typeface="Times New Roman" pitchFamily="18" charset="0"/>
                <a:cs typeface="Times New Roman" pitchFamily="18" charset="0"/>
              </a:rPr>
              <a:t> and reticulate </a:t>
            </a:r>
            <a:r>
              <a:rPr lang="en-US" sz="2400" dirty="0" err="1" smtClean="0">
                <a:latin typeface="Times New Roman" pitchFamily="18" charset="0"/>
                <a:cs typeface="Times New Roman" pitchFamily="18" charset="0"/>
              </a:rPr>
              <a:t>tracheids</a:t>
            </a:r>
            <a:r>
              <a:rPr lang="en-US" sz="2400" dirty="0" smtClean="0">
                <a:latin typeface="Times New Roman" pitchFamily="18" charset="0"/>
                <a:cs typeface="Times New Roman" pitchFamily="18" charset="0"/>
              </a:rPr>
              <a:t>, surrounded by phloem and an </a:t>
            </a:r>
            <a:r>
              <a:rPr lang="en-US" sz="2400" dirty="0" err="1" smtClean="0">
                <a:latin typeface="Times New Roman" pitchFamily="18" charset="0"/>
                <a:cs typeface="Times New Roman" pitchFamily="18" charset="0"/>
              </a:rPr>
              <a:t>endo</a:t>
            </a:r>
            <a:r>
              <a:rPr lang="en-US" sz="2400" dirty="0" smtClean="0">
                <a:latin typeface="Times New Roman" pitchFamily="18" charset="0"/>
                <a:cs typeface="Times New Roman" pitchFamily="18" charset="0"/>
              </a:rPr>
              <a:t>- dermis. </a:t>
            </a:r>
          </a:p>
          <a:p>
            <a:pPr algn="just"/>
            <a:r>
              <a:rPr lang="en-US" sz="2400" dirty="0" smtClean="0">
                <a:latin typeface="Times New Roman" pitchFamily="18" charset="0"/>
                <a:cs typeface="Times New Roman" pitchFamily="18" charset="0"/>
              </a:rPr>
              <a:t>Thus, </a:t>
            </a:r>
            <a:r>
              <a:rPr lang="en-US" sz="2400" dirty="0" err="1" smtClean="0">
                <a:latin typeface="Times New Roman" pitchFamily="18" charset="0"/>
                <a:cs typeface="Times New Roman" pitchFamily="18" charset="0"/>
              </a:rPr>
              <a:t>Psilotum</a:t>
            </a:r>
            <a:r>
              <a:rPr lang="en-US" sz="2400" dirty="0" smtClean="0">
                <a:latin typeface="Times New Roman" pitchFamily="18" charset="0"/>
                <a:cs typeface="Times New Roman" pitchFamily="18" charset="0"/>
              </a:rPr>
              <a:t> is the only plant in the plant kingdom where the vascular tissues deve­lop in the </a:t>
            </a:r>
            <a:r>
              <a:rPr lang="en-US" sz="2400" dirty="0" err="1" smtClean="0">
                <a:latin typeface="Times New Roman" pitchFamily="18" charset="0"/>
                <a:cs typeface="Times New Roman" pitchFamily="18" charset="0"/>
              </a:rPr>
              <a:t>gametophytic</a:t>
            </a:r>
            <a:r>
              <a:rPr lang="en-US" sz="2400" dirty="0" smtClean="0">
                <a:latin typeface="Times New Roman" pitchFamily="18" charset="0"/>
                <a:cs typeface="Times New Roman" pitchFamily="18" charset="0"/>
              </a:rPr>
              <a:t> generation. The exter­nal resemblance of the </a:t>
            </a:r>
            <a:r>
              <a:rPr lang="en-US" sz="2400" dirty="0" err="1" smtClean="0">
                <a:latin typeface="Times New Roman" pitchFamily="18" charset="0"/>
                <a:cs typeface="Times New Roman" pitchFamily="18" charset="0"/>
              </a:rPr>
              <a:t>sporophytic</a:t>
            </a:r>
            <a:r>
              <a:rPr lang="en-US" sz="2400" dirty="0" smtClean="0">
                <a:latin typeface="Times New Roman" pitchFamily="18" charset="0"/>
                <a:cs typeface="Times New Roman" pitchFamily="18" charset="0"/>
              </a:rPr>
              <a:t> rhizome and gametophyte, coupled with the presence of vascular tissue in the gametophyte, supported the homologous theory on the origin of alter­nation of generations. </a:t>
            </a:r>
            <a:endParaRPr lang="en-US" sz="2400" dirty="0">
              <a:latin typeface="Times New Roman" pitchFamily="18" charset="0"/>
              <a:cs typeface="Times New Roman"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1631216"/>
          </a:xfrm>
          <a:prstGeom prst="rect">
            <a:avLst/>
          </a:prstGeom>
        </p:spPr>
        <p:txBody>
          <a:bodyPr wrap="square">
            <a:spAutoFit/>
          </a:bodyPr>
          <a:lstStyle/>
          <a:p>
            <a:pPr algn="just"/>
            <a:r>
              <a:rPr lang="en-US" sz="2000" b="1" dirty="0" smtClean="0">
                <a:latin typeface="Times New Roman" pitchFamily="18" charset="0"/>
                <a:cs typeface="Times New Roman" pitchFamily="18" charset="0"/>
              </a:rPr>
              <a:t>Sex Organs: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gametophytes of </a:t>
            </a:r>
            <a:r>
              <a:rPr lang="en-US" sz="2000" dirty="0" err="1" smtClean="0">
                <a:latin typeface="Times New Roman" pitchFamily="18" charset="0"/>
                <a:cs typeface="Times New Roman" pitchFamily="18" charset="0"/>
              </a:rPr>
              <a:t>Psilotum</a:t>
            </a:r>
            <a:r>
              <a:rPr lang="en-US" sz="2000" dirty="0" smtClean="0">
                <a:latin typeface="Times New Roman" pitchFamily="18" charset="0"/>
                <a:cs typeface="Times New Roman" pitchFamily="18" charset="0"/>
              </a:rPr>
              <a:t> are </a:t>
            </a:r>
            <a:r>
              <a:rPr lang="en-US" sz="2000" dirty="0" err="1" smtClean="0">
                <a:latin typeface="Times New Roman" pitchFamily="18" charset="0"/>
                <a:cs typeface="Times New Roman" pitchFamily="18" charset="0"/>
              </a:rPr>
              <a:t>monoe­cious</a:t>
            </a:r>
            <a:r>
              <a:rPr lang="en-US" sz="2000" dirty="0" smtClean="0">
                <a:latin typeface="Times New Roman" pitchFamily="18" charset="0"/>
                <a:cs typeface="Times New Roman" pitchFamily="18" charset="0"/>
              </a:rPr>
              <a:t> (i.e., homothallic). Sex organs i.e., antheridia and </a:t>
            </a:r>
            <a:r>
              <a:rPr lang="en-US" sz="2000" dirty="0" err="1" smtClean="0">
                <a:latin typeface="Times New Roman" pitchFamily="18" charset="0"/>
                <a:cs typeface="Times New Roman" pitchFamily="18" charset="0"/>
              </a:rPr>
              <a:t>archegania</a:t>
            </a:r>
            <a:r>
              <a:rPr lang="en-US" sz="2000" dirty="0" smtClean="0">
                <a:latin typeface="Times New Roman" pitchFamily="18" charset="0"/>
                <a:cs typeface="Times New Roman" pitchFamily="18" charset="0"/>
              </a:rPr>
              <a:t>, are superficial and scattered over the surface of the gametophyte. Generally, antheridia are more in number than archegonia. </a:t>
            </a:r>
            <a:endParaRPr lang="en-US" sz="2000" dirty="0">
              <a:latin typeface="Times New Roman" pitchFamily="18" charset="0"/>
              <a:cs typeface="Times New Roman" pitchFamily="18" charset="0"/>
            </a:endParaRPr>
          </a:p>
        </p:txBody>
      </p:sp>
      <p:sp>
        <p:nvSpPr>
          <p:cNvPr id="3" name="Rectangle 2"/>
          <p:cNvSpPr/>
          <p:nvPr/>
        </p:nvSpPr>
        <p:spPr>
          <a:xfrm>
            <a:off x="990600" y="1981200"/>
            <a:ext cx="8153400" cy="3970318"/>
          </a:xfrm>
          <a:prstGeom prst="rect">
            <a:avLst/>
          </a:prstGeom>
        </p:spPr>
        <p:txBody>
          <a:bodyPr wrap="square">
            <a:spAutoFit/>
          </a:bodyPr>
          <a:lstStyle/>
          <a:p>
            <a:pPr algn="just"/>
            <a:r>
              <a:rPr lang="en-US" sz="2100" b="1" dirty="0" err="1" smtClean="0">
                <a:latin typeface="Times New Roman" pitchFamily="18" charset="0"/>
                <a:cs typeface="Times New Roman" pitchFamily="18" charset="0"/>
              </a:rPr>
              <a:t>Antheridium</a:t>
            </a:r>
            <a:r>
              <a:rPr lang="en-US" sz="2100" b="1" dirty="0" smtClean="0">
                <a:latin typeface="Times New Roman" pitchFamily="18" charset="0"/>
                <a:cs typeface="Times New Roman" pitchFamily="18" charset="0"/>
              </a:rPr>
              <a:t>: </a:t>
            </a:r>
            <a:endParaRPr lang="en-US" sz="2100" dirty="0" smtClean="0">
              <a:latin typeface="Times New Roman" pitchFamily="18" charset="0"/>
              <a:cs typeface="Times New Roman" pitchFamily="18" charset="0"/>
            </a:endParaRPr>
          </a:p>
          <a:p>
            <a:pPr algn="just"/>
            <a:r>
              <a:rPr lang="en-US" sz="2100" dirty="0" smtClean="0">
                <a:latin typeface="Times New Roman" pitchFamily="18" charset="0"/>
                <a:cs typeface="Times New Roman" pitchFamily="18" charset="0"/>
              </a:rPr>
              <a:t>The </a:t>
            </a:r>
            <a:r>
              <a:rPr lang="en-US" sz="2100" dirty="0" err="1" smtClean="0">
                <a:latin typeface="Times New Roman" pitchFamily="18" charset="0"/>
                <a:cs typeface="Times New Roman" pitchFamily="18" charset="0"/>
              </a:rPr>
              <a:t>antheridium</a:t>
            </a:r>
            <a:r>
              <a:rPr lang="en-US" sz="2100" dirty="0" smtClean="0">
                <a:latin typeface="Times New Roman" pitchFamily="18" charset="0"/>
                <a:cs typeface="Times New Roman" pitchFamily="18" charset="0"/>
              </a:rPr>
              <a:t> develops from a single superficial cell (</a:t>
            </a:r>
            <a:r>
              <a:rPr lang="en-US" sz="2100" dirty="0" err="1" smtClean="0">
                <a:latin typeface="Times New Roman" pitchFamily="18" charset="0"/>
                <a:cs typeface="Times New Roman" pitchFamily="18" charset="0"/>
              </a:rPr>
              <a:t>antheridial</a:t>
            </a:r>
            <a:r>
              <a:rPr lang="en-US" sz="2100" dirty="0" smtClean="0">
                <a:latin typeface="Times New Roman" pitchFamily="18" charset="0"/>
                <a:cs typeface="Times New Roman" pitchFamily="18" charset="0"/>
              </a:rPr>
              <a:t> initial) of the </a:t>
            </a:r>
            <a:r>
              <a:rPr lang="en-US" sz="2100" dirty="0" err="1" smtClean="0">
                <a:latin typeface="Times New Roman" pitchFamily="18" charset="0"/>
                <a:cs typeface="Times New Roman" pitchFamily="18" charset="0"/>
              </a:rPr>
              <a:t>pro­thallus</a:t>
            </a:r>
            <a:r>
              <a:rPr lang="en-US" sz="2100" dirty="0" smtClean="0">
                <a:latin typeface="Times New Roman" pitchFamily="18" charset="0"/>
                <a:cs typeface="Times New Roman" pitchFamily="18" charset="0"/>
              </a:rPr>
              <a:t>. The </a:t>
            </a:r>
            <a:r>
              <a:rPr lang="en-US" sz="2100" dirty="0" err="1" smtClean="0">
                <a:latin typeface="Times New Roman" pitchFamily="18" charset="0"/>
                <a:cs typeface="Times New Roman" pitchFamily="18" charset="0"/>
              </a:rPr>
              <a:t>periclinal</a:t>
            </a:r>
            <a:r>
              <a:rPr lang="en-US" sz="2100" dirty="0" smtClean="0">
                <a:latin typeface="Times New Roman" pitchFamily="18" charset="0"/>
                <a:cs typeface="Times New Roman" pitchFamily="18" charset="0"/>
              </a:rPr>
              <a:t> division of the superficial cell produces an outer jacket initial and an inner primary </a:t>
            </a:r>
            <a:r>
              <a:rPr lang="en-US" sz="2100" dirty="0" err="1" smtClean="0">
                <a:latin typeface="Times New Roman" pitchFamily="18" charset="0"/>
                <a:cs typeface="Times New Roman" pitchFamily="18" charset="0"/>
              </a:rPr>
              <a:t>androgonial</a:t>
            </a:r>
            <a:r>
              <a:rPr lang="en-US" sz="2100" dirty="0" smtClean="0">
                <a:latin typeface="Times New Roman" pitchFamily="18" charset="0"/>
                <a:cs typeface="Times New Roman" pitchFamily="18" charset="0"/>
              </a:rPr>
              <a:t> cell.</a:t>
            </a:r>
          </a:p>
          <a:p>
            <a:pPr algn="just"/>
            <a:r>
              <a:rPr lang="en-US" sz="2100" dirty="0" smtClean="0">
                <a:latin typeface="Times New Roman" pitchFamily="18" charset="0"/>
                <a:cs typeface="Times New Roman" pitchFamily="18" charset="0"/>
              </a:rPr>
              <a:t>The outer jacket initial undergoes repeated </a:t>
            </a:r>
            <a:r>
              <a:rPr lang="en-US" sz="2100" dirty="0" err="1" smtClean="0">
                <a:latin typeface="Times New Roman" pitchFamily="18" charset="0"/>
                <a:cs typeface="Times New Roman" pitchFamily="18" charset="0"/>
              </a:rPr>
              <a:t>anticlinal</a:t>
            </a:r>
            <a:r>
              <a:rPr lang="en-US" sz="2100" dirty="0" smtClean="0">
                <a:latin typeface="Times New Roman" pitchFamily="18" charset="0"/>
                <a:cs typeface="Times New Roman" pitchFamily="18" charset="0"/>
              </a:rPr>
              <a:t> divisions and forms a single-layered jacket. The inner primary </a:t>
            </a:r>
            <a:r>
              <a:rPr lang="en-US" sz="2100" dirty="0" err="1" smtClean="0">
                <a:latin typeface="Times New Roman" pitchFamily="18" charset="0"/>
                <a:cs typeface="Times New Roman" pitchFamily="18" charset="0"/>
              </a:rPr>
              <a:t>androgonial</a:t>
            </a:r>
            <a:r>
              <a:rPr lang="en-US" sz="2100" dirty="0" smtClean="0">
                <a:latin typeface="Times New Roman" pitchFamily="18" charset="0"/>
                <a:cs typeface="Times New Roman" pitchFamily="18" charset="0"/>
              </a:rPr>
              <a:t> cell divides in various planes and produces a mass of developing </a:t>
            </a:r>
            <a:r>
              <a:rPr lang="en-US" sz="2100" dirty="0" err="1" smtClean="0">
                <a:latin typeface="Times New Roman" pitchFamily="18" charset="0"/>
                <a:cs typeface="Times New Roman" pitchFamily="18" charset="0"/>
              </a:rPr>
              <a:t>androgonial</a:t>
            </a:r>
            <a:r>
              <a:rPr lang="en-US" sz="2100" dirty="0" smtClean="0">
                <a:latin typeface="Times New Roman" pitchFamily="18" charset="0"/>
                <a:cs typeface="Times New Roman" pitchFamily="18" charset="0"/>
              </a:rPr>
              <a:t> cells, the last gene­ration of which are the </a:t>
            </a:r>
            <a:r>
              <a:rPr lang="en-US" sz="2100" dirty="0" err="1" smtClean="0">
                <a:latin typeface="Times New Roman" pitchFamily="18" charset="0"/>
                <a:cs typeface="Times New Roman" pitchFamily="18" charset="0"/>
              </a:rPr>
              <a:t>androcytes</a:t>
            </a:r>
            <a:r>
              <a:rPr lang="en-US" sz="2100" dirty="0" smtClean="0">
                <a:latin typeface="Times New Roman" pitchFamily="18" charset="0"/>
                <a:cs typeface="Times New Roman" pitchFamily="18" charset="0"/>
              </a:rPr>
              <a:t>.</a:t>
            </a:r>
          </a:p>
          <a:p>
            <a:pPr algn="just"/>
            <a:r>
              <a:rPr lang="en-US" sz="2100" dirty="0" smtClean="0">
                <a:latin typeface="Times New Roman" pitchFamily="18" charset="0"/>
                <a:cs typeface="Times New Roman" pitchFamily="18" charset="0"/>
              </a:rPr>
              <a:t>At this stage, the </a:t>
            </a:r>
            <a:r>
              <a:rPr lang="en-US" sz="2100" dirty="0" err="1" smtClean="0">
                <a:latin typeface="Times New Roman" pitchFamily="18" charset="0"/>
                <a:cs typeface="Times New Roman" pitchFamily="18" charset="0"/>
              </a:rPr>
              <a:t>antheridium</a:t>
            </a:r>
            <a:r>
              <a:rPr lang="en-US" sz="2100" dirty="0" smtClean="0">
                <a:latin typeface="Times New Roman" pitchFamily="18" charset="0"/>
                <a:cs typeface="Times New Roman" pitchFamily="18" charset="0"/>
              </a:rPr>
              <a:t> projects above surface of the </a:t>
            </a:r>
            <a:r>
              <a:rPr lang="en-US" sz="2100" dirty="0" err="1" smtClean="0">
                <a:latin typeface="Times New Roman" pitchFamily="18" charset="0"/>
                <a:cs typeface="Times New Roman" pitchFamily="18" charset="0"/>
              </a:rPr>
              <a:t>prothallus</a:t>
            </a:r>
            <a:r>
              <a:rPr lang="en-US" sz="2100" dirty="0" smtClean="0">
                <a:latin typeface="Times New Roman" pitchFamily="18" charset="0"/>
                <a:cs typeface="Times New Roman" pitchFamily="18" charset="0"/>
              </a:rPr>
              <a:t> as a minute protube­rance. Each </a:t>
            </a:r>
            <a:r>
              <a:rPr lang="en-US" sz="2100" dirty="0" err="1" smtClean="0">
                <a:latin typeface="Times New Roman" pitchFamily="18" charset="0"/>
                <a:cs typeface="Times New Roman" pitchFamily="18" charset="0"/>
              </a:rPr>
              <a:t>androcyte</a:t>
            </a:r>
            <a:r>
              <a:rPr lang="en-US" sz="2100" dirty="0" smtClean="0">
                <a:latin typeface="Times New Roman" pitchFamily="18" charset="0"/>
                <a:cs typeface="Times New Roman" pitchFamily="18" charset="0"/>
              </a:rPr>
              <a:t> eventually becomes a spirally-coiled, </a:t>
            </a:r>
            <a:r>
              <a:rPr lang="en-US" sz="2100" dirty="0" err="1" smtClean="0">
                <a:latin typeface="Times New Roman" pitchFamily="18" charset="0"/>
                <a:cs typeface="Times New Roman" pitchFamily="18" charset="0"/>
              </a:rPr>
              <a:t>multiflagellate</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antherozoid</a:t>
            </a:r>
            <a:r>
              <a:rPr lang="en-US" sz="2100" dirty="0" smtClean="0">
                <a:latin typeface="Times New Roman" pitchFamily="18" charset="0"/>
                <a:cs typeface="Times New Roman" pitchFamily="18" charset="0"/>
              </a:rPr>
              <a:t>. and escapes by the disintegration of the </a:t>
            </a:r>
            <a:r>
              <a:rPr lang="en-US" sz="2100" dirty="0" err="1" smtClean="0">
                <a:latin typeface="Times New Roman" pitchFamily="18" charset="0"/>
                <a:cs typeface="Times New Roman" pitchFamily="18" charset="0"/>
              </a:rPr>
              <a:t>opercular</a:t>
            </a:r>
            <a:r>
              <a:rPr lang="en-US" sz="2100" dirty="0" smtClean="0">
                <a:latin typeface="Times New Roman" pitchFamily="18" charset="0"/>
                <a:cs typeface="Times New Roman" pitchFamily="18" charset="0"/>
              </a:rPr>
              <a:t> cell. </a:t>
            </a:r>
            <a:endParaRPr lang="en-US" sz="2100" dirty="0">
              <a:latin typeface="Times New Roman" pitchFamily="18" charset="0"/>
              <a:cs typeface="Times New Roman"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4093428"/>
          </a:xfrm>
          <a:prstGeom prst="rect">
            <a:avLst/>
          </a:prstGeom>
        </p:spPr>
        <p:txBody>
          <a:bodyPr wrap="square">
            <a:spAutoFit/>
          </a:bodyPr>
          <a:lstStyle/>
          <a:p>
            <a:pPr algn="just"/>
            <a:r>
              <a:rPr lang="en-US" sz="2000" b="1" dirty="0" err="1" smtClean="0">
                <a:latin typeface="Times New Roman" pitchFamily="18" charset="0"/>
                <a:cs typeface="Times New Roman" pitchFamily="18" charset="0"/>
              </a:rPr>
              <a:t>Archegonium</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archegonium</a:t>
            </a:r>
            <a:r>
              <a:rPr lang="en-US" sz="2000" dirty="0" smtClean="0">
                <a:latin typeface="Times New Roman" pitchFamily="18" charset="0"/>
                <a:cs typeface="Times New Roman" pitchFamily="18" charset="0"/>
              </a:rPr>
              <a:t> is also developed from a single superficial cell (</a:t>
            </a:r>
            <a:r>
              <a:rPr lang="en-US" sz="2000" dirty="0" err="1" smtClean="0">
                <a:latin typeface="Times New Roman" pitchFamily="18" charset="0"/>
                <a:cs typeface="Times New Roman" pitchFamily="18" charset="0"/>
              </a:rPr>
              <a:t>archegonial</a:t>
            </a:r>
            <a:r>
              <a:rPr lang="en-US" sz="2000" dirty="0" smtClean="0">
                <a:latin typeface="Times New Roman" pitchFamily="18" charset="0"/>
                <a:cs typeface="Times New Roman" pitchFamily="18" charset="0"/>
              </a:rPr>
              <a:t> initial) of the </a:t>
            </a:r>
            <a:r>
              <a:rPr lang="en-US" sz="2000" dirty="0" err="1" smtClean="0">
                <a:latin typeface="Times New Roman" pitchFamily="18" charset="0"/>
                <a:cs typeface="Times New Roman" pitchFamily="18" charset="0"/>
              </a:rPr>
              <a:t>prothallus</a:t>
            </a:r>
            <a:r>
              <a:rPr lang="en-US" sz="2000" dirty="0" smtClean="0">
                <a:latin typeface="Times New Roman" pitchFamily="18" charset="0"/>
                <a:cs typeface="Times New Roman" pitchFamily="18" charset="0"/>
              </a:rPr>
              <a:t>. The initial cell undergoes </a:t>
            </a:r>
            <a:r>
              <a:rPr lang="en-US" sz="2000" dirty="0" err="1" smtClean="0">
                <a:latin typeface="Times New Roman" pitchFamily="18" charset="0"/>
                <a:cs typeface="Times New Roman" pitchFamily="18" charset="0"/>
              </a:rPr>
              <a:t>peri­clinal</a:t>
            </a:r>
            <a:r>
              <a:rPr lang="en-US" sz="2000" dirty="0" smtClean="0">
                <a:latin typeface="Times New Roman" pitchFamily="18" charset="0"/>
                <a:cs typeface="Times New Roman" pitchFamily="18" charset="0"/>
              </a:rPr>
              <a:t> division to form an outer primary cover cell and an inner central cell (Fig. 7.20A, B). The </a:t>
            </a:r>
            <a:r>
              <a:rPr lang="en-US" sz="2000" dirty="0" err="1" smtClean="0">
                <a:latin typeface="Times New Roman" pitchFamily="18" charset="0"/>
                <a:cs typeface="Times New Roman" pitchFamily="18" charset="0"/>
              </a:rPr>
              <a:t>anticlinal</a:t>
            </a:r>
            <a:r>
              <a:rPr lang="en-US" sz="2000" dirty="0" smtClean="0">
                <a:latin typeface="Times New Roman" pitchFamily="18" charset="0"/>
                <a:cs typeface="Times New Roman" pitchFamily="18" charset="0"/>
              </a:rPr>
              <a:t> divisions followed by </a:t>
            </a:r>
            <a:r>
              <a:rPr lang="en-US" sz="2000" dirty="0" err="1" smtClean="0">
                <a:latin typeface="Times New Roman" pitchFamily="18" charset="0"/>
                <a:cs typeface="Times New Roman" pitchFamily="18" charset="0"/>
              </a:rPr>
              <a:t>periclinal</a:t>
            </a:r>
            <a:r>
              <a:rPr lang="en-US" sz="2000" dirty="0" smtClean="0">
                <a:latin typeface="Times New Roman" pitchFamily="18" charset="0"/>
                <a:cs typeface="Times New Roman" pitchFamily="18" charset="0"/>
              </a:rPr>
              <a:t> divisions of the outer cover cell produces a long projecting neck arranged in four vertical rows of cells with four to six cells in each row. </a:t>
            </a:r>
          </a:p>
          <a:p>
            <a:pPr algn="just"/>
            <a:r>
              <a:rPr lang="en-US" sz="2000" dirty="0" smtClean="0">
                <a:latin typeface="Times New Roman" pitchFamily="18" charset="0"/>
                <a:cs typeface="Times New Roman" pitchFamily="18" charset="0"/>
              </a:rPr>
              <a:t>The central cell divides transversely to form an upper primary neck canal cell and a lower primary </a:t>
            </a:r>
            <a:r>
              <a:rPr lang="en-US" sz="2000" dirty="0" err="1" smtClean="0">
                <a:latin typeface="Times New Roman" pitchFamily="18" charset="0"/>
                <a:cs typeface="Times New Roman" pitchFamily="18" charset="0"/>
              </a:rPr>
              <a:t>venter</a:t>
            </a:r>
            <a:r>
              <a:rPr lang="en-US" sz="2000" dirty="0" smtClean="0">
                <a:latin typeface="Times New Roman" pitchFamily="18" charset="0"/>
                <a:cs typeface="Times New Roman" pitchFamily="18" charset="0"/>
              </a:rPr>
              <a:t> cell. The nucleus of the primary neck canal cell divides to form two neck canal nuclei and generally this division is not accom­panied by wall formation resulting into a </a:t>
            </a:r>
            <a:r>
              <a:rPr lang="en-US" sz="2000" dirty="0" err="1" smtClean="0">
                <a:latin typeface="Times New Roman" pitchFamily="18" charset="0"/>
                <a:cs typeface="Times New Roman" pitchFamily="18" charset="0"/>
              </a:rPr>
              <a:t>binucleate</a:t>
            </a:r>
            <a:r>
              <a:rPr lang="en-US" sz="2000" dirty="0" smtClean="0">
                <a:latin typeface="Times New Roman" pitchFamily="18" charset="0"/>
                <a:cs typeface="Times New Roman" pitchFamily="18" charset="0"/>
              </a:rPr>
              <a:t> neck canal cell. The primary </a:t>
            </a:r>
            <a:r>
              <a:rPr lang="en-US" sz="2000" dirty="0" err="1" smtClean="0">
                <a:latin typeface="Times New Roman" pitchFamily="18" charset="0"/>
                <a:cs typeface="Times New Roman" pitchFamily="18" charset="0"/>
              </a:rPr>
              <a:t>venter</a:t>
            </a:r>
            <a:r>
              <a:rPr lang="en-US" sz="2000" dirty="0" smtClean="0">
                <a:latin typeface="Times New Roman" pitchFamily="18" charset="0"/>
                <a:cs typeface="Times New Roman" pitchFamily="18" charset="0"/>
              </a:rPr>
              <a:t> cell divides transversely to produce a large egg and a small ventral canal cell</a:t>
            </a:r>
            <a:endParaRPr lang="en-US" sz="2000" dirty="0">
              <a:latin typeface="Times New Roman" pitchFamily="18" charset="0"/>
              <a:cs typeface="Times New Roman"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cdn.biologydiscussion.com/wp-content/uploads/2016/08/clip_image019-2.jpg"/>
          <p:cNvPicPr>
            <a:picLocks noChangeAspect="1" noChangeArrowheads="1"/>
          </p:cNvPicPr>
          <p:nvPr/>
        </p:nvPicPr>
        <p:blipFill>
          <a:blip r:embed="rId2"/>
          <a:srcRect/>
          <a:stretch>
            <a:fillRect/>
          </a:stretch>
        </p:blipFill>
        <p:spPr bwMode="auto">
          <a:xfrm>
            <a:off x="1447800" y="4038600"/>
            <a:ext cx="6505575" cy="2590800"/>
          </a:xfrm>
          <a:prstGeom prst="rect">
            <a:avLst/>
          </a:prstGeom>
          <a:noFill/>
        </p:spPr>
      </p:pic>
      <p:pic>
        <p:nvPicPr>
          <p:cNvPr id="3" name="Picture 2" descr="http://cdn.biologydiscussion.com/wp-content/uploads/2016/08/clip_image017-3.jpg"/>
          <p:cNvPicPr>
            <a:picLocks noChangeAspect="1" noChangeArrowheads="1"/>
          </p:cNvPicPr>
          <p:nvPr/>
        </p:nvPicPr>
        <p:blipFill>
          <a:blip r:embed="rId3"/>
          <a:srcRect/>
          <a:stretch>
            <a:fillRect/>
          </a:stretch>
        </p:blipFill>
        <p:spPr bwMode="auto">
          <a:xfrm>
            <a:off x="1371600" y="609600"/>
            <a:ext cx="6934200" cy="3200400"/>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001000" cy="2246769"/>
          </a:xfrm>
          <a:prstGeom prst="rect">
            <a:avLst/>
          </a:prstGeom>
        </p:spPr>
        <p:txBody>
          <a:bodyPr wrap="square">
            <a:spAutoFit/>
          </a:bodyPr>
          <a:lstStyle/>
          <a:p>
            <a:pPr algn="just"/>
            <a:r>
              <a:rPr lang="en-US" sz="2000" b="1" dirty="0" err="1" smtClean="0">
                <a:latin typeface="Times New Roman" pitchFamily="18" charset="0"/>
                <a:cs typeface="Times New Roman" pitchFamily="18" charset="0"/>
              </a:rPr>
              <a:t>Fertilisation</a:t>
            </a:r>
            <a:r>
              <a:rPr lang="en-US" sz="20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At maturity, the cell wall of the lower tier of neck cells becomes thick walled and cutinized. The apical tier, however, breaks away in pre­sence of water and the </a:t>
            </a:r>
            <a:r>
              <a:rPr lang="en-US" sz="2000" dirty="0" err="1" smtClean="0">
                <a:latin typeface="Times New Roman" pitchFamily="18" charset="0"/>
                <a:cs typeface="Times New Roman" pitchFamily="18" charset="0"/>
              </a:rPr>
              <a:t>mucilagenous</a:t>
            </a:r>
            <a:r>
              <a:rPr lang="en-US" sz="2000" dirty="0" smtClean="0">
                <a:latin typeface="Times New Roman" pitchFamily="18" charset="0"/>
                <a:cs typeface="Times New Roman" pitchFamily="18" charset="0"/>
              </a:rPr>
              <a:t> contents of the neck cells are released. Thus, a free passage is formed for the entry of the </a:t>
            </a:r>
            <a:r>
              <a:rPr lang="en-US" sz="2000" dirty="0" err="1" smtClean="0">
                <a:latin typeface="Times New Roman" pitchFamily="18" charset="0"/>
                <a:cs typeface="Times New Roman" pitchFamily="18" charset="0"/>
              </a:rPr>
              <a:t>antherozoids</a:t>
            </a:r>
            <a:r>
              <a:rPr lang="en-US" sz="2000" dirty="0" smtClean="0">
                <a:latin typeface="Times New Roman" pitchFamily="18" charset="0"/>
                <a:cs typeface="Times New Roman" pitchFamily="18" charset="0"/>
              </a:rPr>
              <a:t>. </a:t>
            </a:r>
          </a:p>
          <a:p>
            <a:pPr algn="just"/>
            <a:r>
              <a:rPr lang="en-US" sz="2000" dirty="0" err="1" smtClean="0">
                <a:latin typeface="Times New Roman" pitchFamily="18" charset="0"/>
                <a:cs typeface="Times New Roman" pitchFamily="18" charset="0"/>
              </a:rPr>
              <a:t>Fertilisation</a:t>
            </a:r>
            <a:r>
              <a:rPr lang="en-US" sz="2000" dirty="0" smtClean="0">
                <a:latin typeface="Times New Roman" pitchFamily="18" charset="0"/>
                <a:cs typeface="Times New Roman" pitchFamily="18" charset="0"/>
              </a:rPr>
              <a:t> is accomplished by the union of a </a:t>
            </a:r>
            <a:r>
              <a:rPr lang="en-US" sz="2000" dirty="0" err="1" smtClean="0">
                <a:latin typeface="Times New Roman" pitchFamily="18" charset="0"/>
                <a:cs typeface="Times New Roman" pitchFamily="18" charset="0"/>
              </a:rPr>
              <a:t>multiflagellate</a:t>
            </a:r>
            <a:r>
              <a:rPr lang="en-US" sz="2000" dirty="0" smtClean="0">
                <a:latin typeface="Times New Roman" pitchFamily="18" charset="0"/>
                <a:cs typeface="Times New Roman" pitchFamily="18" charset="0"/>
              </a:rPr>
              <a:t> sperm and egg, resulting in the formation of a diploid </a:t>
            </a:r>
            <a:r>
              <a:rPr lang="en-US" sz="2000" dirty="0" err="1" smtClean="0">
                <a:latin typeface="Times New Roman" pitchFamily="18" charset="0"/>
                <a:cs typeface="Times New Roman" pitchFamily="18" charset="0"/>
              </a:rPr>
              <a:t>zygoie</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pic>
        <p:nvPicPr>
          <p:cNvPr id="106498" name="Picture 2" descr="http://cdn.biologydiscussion.com/wp-content/uploads/2016/08/clip_image021-4.jpg"/>
          <p:cNvPicPr>
            <a:picLocks noChangeAspect="1" noChangeArrowheads="1"/>
          </p:cNvPicPr>
          <p:nvPr/>
        </p:nvPicPr>
        <p:blipFill>
          <a:blip r:embed="rId2"/>
          <a:srcRect/>
          <a:stretch>
            <a:fillRect/>
          </a:stretch>
        </p:blipFill>
        <p:spPr bwMode="auto">
          <a:xfrm>
            <a:off x="2133600" y="2819400"/>
            <a:ext cx="5029200" cy="3048000"/>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cdn.biologydiscussion.com/wp-content/uploads/2016/08/clip_image022-18.jpg"/>
          <p:cNvPicPr>
            <a:picLocks noChangeAspect="1" noChangeArrowheads="1"/>
          </p:cNvPicPr>
          <p:nvPr/>
        </p:nvPicPr>
        <p:blipFill>
          <a:blip r:embed="rId2"/>
          <a:srcRect/>
          <a:stretch>
            <a:fillRect/>
          </a:stretch>
        </p:blipFill>
        <p:spPr bwMode="auto">
          <a:xfrm>
            <a:off x="2362200" y="228600"/>
            <a:ext cx="5105400" cy="6324600"/>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612845"/>
            <a:ext cx="8077200" cy="4293483"/>
          </a:xfrm>
          <a:prstGeom prst="rect">
            <a:avLst/>
          </a:prstGeom>
        </p:spPr>
        <p:txBody>
          <a:bodyPr wrap="square">
            <a:spAutoFit/>
          </a:bodyPr>
          <a:lstStyle/>
          <a:p>
            <a:pPr algn="just"/>
            <a:r>
              <a:rPr lang="en-US" sz="2100" b="1" dirty="0" smtClean="0">
                <a:latin typeface="Times New Roman" pitchFamily="18" charset="0"/>
                <a:cs typeface="Times New Roman" pitchFamily="18" charset="0"/>
              </a:rPr>
              <a:t>Embryo (New </a:t>
            </a:r>
            <a:r>
              <a:rPr lang="en-US" sz="2100" b="1" dirty="0" err="1" smtClean="0">
                <a:latin typeface="Times New Roman" pitchFamily="18" charset="0"/>
                <a:cs typeface="Times New Roman" pitchFamily="18" charset="0"/>
              </a:rPr>
              <a:t>Sporophyte</a:t>
            </a:r>
            <a:r>
              <a:rPr lang="en-US" sz="2100" b="1" dirty="0" smtClean="0">
                <a:latin typeface="Times New Roman" pitchFamily="18" charset="0"/>
                <a:cs typeface="Times New Roman" pitchFamily="18" charset="0"/>
              </a:rPr>
              <a:t>): </a:t>
            </a:r>
            <a:endParaRPr lang="en-US" sz="2100" dirty="0" smtClean="0">
              <a:latin typeface="Times New Roman" pitchFamily="18" charset="0"/>
              <a:cs typeface="Times New Roman" pitchFamily="18" charset="0"/>
            </a:endParaRPr>
          </a:p>
          <a:p>
            <a:pPr algn="just"/>
            <a:r>
              <a:rPr lang="en-US" sz="2100" dirty="0" smtClean="0">
                <a:latin typeface="Times New Roman" pitchFamily="18" charset="0"/>
                <a:cs typeface="Times New Roman" pitchFamily="18" charset="0"/>
              </a:rPr>
              <a:t>The diploid zygote is the mother cell of the </a:t>
            </a:r>
            <a:r>
              <a:rPr lang="en-US" sz="2100" dirty="0" err="1" smtClean="0">
                <a:latin typeface="Times New Roman" pitchFamily="18" charset="0"/>
                <a:cs typeface="Times New Roman" pitchFamily="18" charset="0"/>
              </a:rPr>
              <a:t>sporophytic</a:t>
            </a:r>
            <a:r>
              <a:rPr lang="en-US" sz="2100" dirty="0" smtClean="0">
                <a:latin typeface="Times New Roman" pitchFamily="18" charset="0"/>
                <a:cs typeface="Times New Roman" pitchFamily="18" charset="0"/>
              </a:rPr>
              <a:t> generation. The first division of the zygote is transverse, forming an outer </a:t>
            </a:r>
            <a:r>
              <a:rPr lang="en-US" sz="2100" dirty="0" err="1" smtClean="0">
                <a:latin typeface="Times New Roman" pitchFamily="18" charset="0"/>
                <a:cs typeface="Times New Roman" pitchFamily="18" charset="0"/>
              </a:rPr>
              <a:t>epibasai</a:t>
            </a:r>
            <a:r>
              <a:rPr lang="en-US" sz="2100" dirty="0" smtClean="0">
                <a:latin typeface="Times New Roman" pitchFamily="18" charset="0"/>
                <a:cs typeface="Times New Roman" pitchFamily="18" charset="0"/>
              </a:rPr>
              <a:t> cell (directed towards the neck of the </a:t>
            </a:r>
            <a:r>
              <a:rPr lang="en-US" sz="2100" dirty="0" err="1" smtClean="0">
                <a:latin typeface="Times New Roman" pitchFamily="18" charset="0"/>
                <a:cs typeface="Times New Roman" pitchFamily="18" charset="0"/>
              </a:rPr>
              <a:t>archegoni­um</a:t>
            </a:r>
            <a:r>
              <a:rPr lang="en-US" sz="2100" dirty="0" smtClean="0">
                <a:latin typeface="Times New Roman" pitchFamily="18" charset="0"/>
                <a:cs typeface="Times New Roman" pitchFamily="18" charset="0"/>
              </a:rPr>
              <a:t>) and an inner </a:t>
            </a:r>
            <a:r>
              <a:rPr lang="en-US" sz="2100" dirty="0" err="1" smtClean="0">
                <a:latin typeface="Times New Roman" pitchFamily="18" charset="0"/>
                <a:cs typeface="Times New Roman" pitchFamily="18" charset="0"/>
              </a:rPr>
              <a:t>hypobasal</a:t>
            </a:r>
            <a:r>
              <a:rPr lang="en-US" sz="2100" dirty="0" smtClean="0">
                <a:latin typeface="Times New Roman" pitchFamily="18" charset="0"/>
                <a:cs typeface="Times New Roman" pitchFamily="18" charset="0"/>
              </a:rPr>
              <a:t> cell (directed towards the base of the </a:t>
            </a:r>
            <a:r>
              <a:rPr lang="en-US" sz="2100" dirty="0" err="1" smtClean="0">
                <a:latin typeface="Times New Roman" pitchFamily="18" charset="0"/>
                <a:cs typeface="Times New Roman" pitchFamily="18" charset="0"/>
              </a:rPr>
              <a:t>archegonium</a:t>
            </a:r>
            <a:r>
              <a:rPr lang="en-US" sz="2100" dirty="0" smtClean="0">
                <a:latin typeface="Times New Roman" pitchFamily="18" charset="0"/>
                <a:cs typeface="Times New Roman" pitchFamily="18" charset="0"/>
              </a:rPr>
              <a:t>)</a:t>
            </a:r>
          </a:p>
          <a:p>
            <a:pPr algn="just"/>
            <a:r>
              <a:rPr lang="en-US" sz="2100" dirty="0" smtClean="0">
                <a:latin typeface="Times New Roman" pitchFamily="18" charset="0"/>
                <a:cs typeface="Times New Roman" pitchFamily="18" charset="0"/>
              </a:rPr>
              <a:t>The apical </a:t>
            </a:r>
            <a:r>
              <a:rPr lang="en-US" sz="2100" dirty="0" err="1" smtClean="0">
                <a:latin typeface="Times New Roman" pitchFamily="18" charset="0"/>
                <a:cs typeface="Times New Roman" pitchFamily="18" charset="0"/>
              </a:rPr>
              <a:t>epibasai</a:t>
            </a:r>
            <a:r>
              <a:rPr lang="en-US" sz="2100" dirty="0" smtClean="0">
                <a:latin typeface="Times New Roman" pitchFamily="18" charset="0"/>
                <a:cs typeface="Times New Roman" pitchFamily="18" charset="0"/>
              </a:rPr>
              <a:t> cell ultimately gives rise to the </a:t>
            </a:r>
            <a:r>
              <a:rPr lang="en-US" sz="2100" dirty="0" err="1" smtClean="0">
                <a:latin typeface="Times New Roman" pitchFamily="18" charset="0"/>
                <a:cs typeface="Times New Roman" pitchFamily="18" charset="0"/>
              </a:rPr>
              <a:t>sporophytic</a:t>
            </a:r>
            <a:r>
              <a:rPr lang="en-US" sz="2100" dirty="0" smtClean="0">
                <a:latin typeface="Times New Roman" pitchFamily="18" charset="0"/>
                <a:cs typeface="Times New Roman" pitchFamily="18" charset="0"/>
              </a:rPr>
              <a:t> branch system (aeri­al and underground), while the lower </a:t>
            </a:r>
            <a:r>
              <a:rPr lang="en-US" sz="2100" dirty="0" err="1" smtClean="0">
                <a:latin typeface="Times New Roman" pitchFamily="18" charset="0"/>
                <a:cs typeface="Times New Roman" pitchFamily="18" charset="0"/>
              </a:rPr>
              <a:t>hypobasal</a:t>
            </a:r>
            <a:r>
              <a:rPr lang="en-US" sz="2100" dirty="0" smtClean="0">
                <a:latin typeface="Times New Roman" pitchFamily="18" charset="0"/>
                <a:cs typeface="Times New Roman" pitchFamily="18" charset="0"/>
              </a:rPr>
              <a:t> cell produces the foot. This type of </a:t>
            </a:r>
            <a:r>
              <a:rPr lang="en-US" sz="2100" dirty="0" err="1" smtClean="0">
                <a:latin typeface="Times New Roman" pitchFamily="18" charset="0"/>
                <a:cs typeface="Times New Roman" pitchFamily="18" charset="0"/>
              </a:rPr>
              <a:t>embryogeny</a:t>
            </a:r>
            <a:r>
              <a:rPr lang="en-US" sz="2100" dirty="0" smtClean="0">
                <a:latin typeface="Times New Roman" pitchFamily="18" charset="0"/>
                <a:cs typeface="Times New Roman" pitchFamily="18" charset="0"/>
              </a:rPr>
              <a:t> where the shoot forming apical cell is directed outward (towards the neck of the </a:t>
            </a:r>
            <a:r>
              <a:rPr lang="en-US" sz="2100" dirty="0" err="1" smtClean="0">
                <a:latin typeface="Times New Roman" pitchFamily="18" charset="0"/>
                <a:cs typeface="Times New Roman" pitchFamily="18" charset="0"/>
              </a:rPr>
              <a:t>archegonium</a:t>
            </a:r>
            <a:r>
              <a:rPr lang="en-US" sz="2100" dirty="0" smtClean="0">
                <a:latin typeface="Times New Roman" pitchFamily="18" charset="0"/>
                <a:cs typeface="Times New Roman" pitchFamily="18" charset="0"/>
              </a:rPr>
              <a:t>) is called </a:t>
            </a:r>
            <a:r>
              <a:rPr lang="en-US" sz="2100" dirty="0" err="1" smtClean="0">
                <a:latin typeface="Times New Roman" pitchFamily="18" charset="0"/>
                <a:cs typeface="Times New Roman" pitchFamily="18" charset="0"/>
              </a:rPr>
              <a:t>exoscopic</a:t>
            </a:r>
            <a:r>
              <a:rPr lang="en-US" sz="2100" dirty="0" smtClean="0">
                <a:latin typeface="Times New Roman" pitchFamily="18" charset="0"/>
                <a:cs typeface="Times New Roman" pitchFamily="18" charset="0"/>
              </a:rPr>
              <a:t> mode of embryo develop­ment. </a:t>
            </a:r>
          </a:p>
          <a:p>
            <a:pPr algn="just"/>
            <a:r>
              <a:rPr lang="en-US" sz="2100" dirty="0" smtClean="0">
                <a:latin typeface="Times New Roman" pitchFamily="18" charset="0"/>
                <a:cs typeface="Times New Roman" pitchFamily="18" charset="0"/>
              </a:rPr>
              <a:t>The foot anchors the young </a:t>
            </a:r>
            <a:r>
              <a:rPr lang="en-US" sz="2100" dirty="0" err="1" smtClean="0">
                <a:latin typeface="Times New Roman" pitchFamily="18" charset="0"/>
                <a:cs typeface="Times New Roman" pitchFamily="18" charset="0"/>
              </a:rPr>
              <a:t>sporophyte</a:t>
            </a:r>
            <a:r>
              <a:rPr lang="en-US" sz="2100" dirty="0" smtClean="0">
                <a:latin typeface="Times New Roman" pitchFamily="18" charset="0"/>
                <a:cs typeface="Times New Roman" pitchFamily="18" charset="0"/>
              </a:rPr>
              <a:t> securely to the gametophyte and absorbs nutri­ents until the </a:t>
            </a:r>
            <a:r>
              <a:rPr lang="en-US" sz="2100" dirty="0" err="1" smtClean="0">
                <a:latin typeface="Times New Roman" pitchFamily="18" charset="0"/>
                <a:cs typeface="Times New Roman" pitchFamily="18" charset="0"/>
              </a:rPr>
              <a:t>sporophyte</a:t>
            </a:r>
            <a:r>
              <a:rPr lang="en-US" sz="2100" dirty="0" smtClean="0">
                <a:latin typeface="Times New Roman" pitchFamily="18" charset="0"/>
                <a:cs typeface="Times New Roman" pitchFamily="18" charset="0"/>
              </a:rPr>
              <a:t> becomes </a:t>
            </a:r>
            <a:r>
              <a:rPr lang="en-US" sz="2100" dirty="0" err="1" smtClean="0">
                <a:latin typeface="Times New Roman" pitchFamily="18" charset="0"/>
                <a:cs typeface="Times New Roman" pitchFamily="18" charset="0"/>
              </a:rPr>
              <a:t>pysiologi­cally</a:t>
            </a:r>
            <a:r>
              <a:rPr lang="en-US" sz="2100" dirty="0" smtClean="0">
                <a:latin typeface="Times New Roman" pitchFamily="18" charset="0"/>
                <a:cs typeface="Times New Roman" pitchFamily="18" charset="0"/>
              </a:rPr>
              <a:t> independent. </a:t>
            </a:r>
            <a:endParaRPr lang="en-US" sz="2100" dirty="0">
              <a:latin typeface="Times New Roman" pitchFamily="18" charset="0"/>
              <a:cs typeface="Times New Roman"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457200"/>
            <a:ext cx="7848600" cy="5262979"/>
          </a:xfrm>
          <a:prstGeom prst="rect">
            <a:avLst/>
          </a:prstGeom>
        </p:spPr>
        <p:txBody>
          <a:bodyPr wrap="square">
            <a:spAutoFit/>
          </a:bodyPr>
          <a:lstStyle/>
          <a:p>
            <a:pPr algn="just"/>
            <a:r>
              <a:rPr lang="en-US" sz="2400" b="1" dirty="0" smtClean="0">
                <a:latin typeface="Times New Roman" pitchFamily="18" charset="0"/>
                <a:cs typeface="Times New Roman" pitchFamily="18" charset="0"/>
              </a:rPr>
              <a:t>Phylogeny of </a:t>
            </a:r>
            <a:r>
              <a:rPr lang="en-US" sz="2400" b="1" dirty="0" err="1" smtClean="0">
                <a:latin typeface="Times New Roman" pitchFamily="18" charset="0"/>
                <a:cs typeface="Times New Roman" pitchFamily="18" charset="0"/>
              </a:rPr>
              <a:t>Psilotum</a:t>
            </a:r>
            <a:r>
              <a:rPr lang="en-US" sz="2400" b="1" dirty="0" smtClean="0">
                <a:latin typeface="Times New Roman" pitchFamily="18" charset="0"/>
                <a:cs typeface="Times New Roman" pitchFamily="18" charset="0"/>
              </a:rPr>
              <a:t>: </a:t>
            </a:r>
          </a:p>
          <a:p>
            <a:pPr algn="just"/>
            <a:r>
              <a:rPr lang="en-US" sz="2400" b="1" dirty="0" smtClean="0">
                <a:latin typeface="Times New Roman" pitchFamily="18" charset="0"/>
                <a:cs typeface="Times New Roman" pitchFamily="18" charset="0"/>
              </a:rPr>
              <a:t>Affinity with Ferns: </a:t>
            </a:r>
          </a:p>
          <a:p>
            <a:pPr algn="just"/>
            <a:endParaRPr lang="en-US" sz="2400" dirty="0" smtClean="0">
              <a:latin typeface="Times New Roman" pitchFamily="18" charset="0"/>
              <a:cs typeface="Times New Roman" pitchFamily="18" charset="0"/>
            </a:endParaRPr>
          </a:p>
          <a:p>
            <a:pPr algn="just"/>
            <a:r>
              <a:rPr lang="en-US" sz="2400" b="1" dirty="0" err="1" smtClean="0">
                <a:latin typeface="Times New Roman" pitchFamily="18" charset="0"/>
                <a:cs typeface="Times New Roman" pitchFamily="18" charset="0"/>
              </a:rPr>
              <a:t>Bierhorst</a:t>
            </a:r>
            <a:r>
              <a:rPr lang="en-US" sz="2400" b="1" dirty="0" smtClean="0">
                <a:latin typeface="Times New Roman" pitchFamily="18" charset="0"/>
                <a:cs typeface="Times New Roman" pitchFamily="18" charset="0"/>
              </a:rPr>
              <a:t> (1971) placed </a:t>
            </a:r>
            <a:r>
              <a:rPr lang="en-US" sz="2400" b="1" dirty="0" err="1" smtClean="0">
                <a:latin typeface="Times New Roman" pitchFamily="18" charset="0"/>
                <a:cs typeface="Times New Roman" pitchFamily="18" charset="0"/>
              </a:rPr>
              <a:t>Psilotum</a:t>
            </a:r>
            <a:r>
              <a:rPr lang="en-US" sz="2400" b="1" dirty="0" smtClean="0">
                <a:latin typeface="Times New Roman" pitchFamily="18" charset="0"/>
                <a:cs typeface="Times New Roman" pitchFamily="18" charset="0"/>
              </a:rPr>
              <a:t> along with </a:t>
            </a:r>
            <a:r>
              <a:rPr lang="en-US" sz="2400" b="1" dirty="0" err="1" smtClean="0">
                <a:latin typeface="Times New Roman" pitchFamily="18" charset="0"/>
                <a:cs typeface="Times New Roman" pitchFamily="18" charset="0"/>
              </a:rPr>
              <a:t>Tmesipteris</a:t>
            </a:r>
            <a:r>
              <a:rPr lang="en-US" sz="2400" b="1" dirty="0" smtClean="0">
                <a:latin typeface="Times New Roman" pitchFamily="18" charset="0"/>
                <a:cs typeface="Times New Roman" pitchFamily="18" charset="0"/>
              </a:rPr>
              <a:t> within </a:t>
            </a:r>
            <a:r>
              <a:rPr lang="en-US" sz="2400" b="1" dirty="0" err="1" smtClean="0">
                <a:latin typeface="Times New Roman" pitchFamily="18" charset="0"/>
                <a:cs typeface="Times New Roman" pitchFamily="18" charset="0"/>
              </a:rPr>
              <a:t>Filicopsida</a:t>
            </a:r>
            <a:r>
              <a:rPr lang="en-US" sz="2400" b="1" dirty="0" smtClean="0">
                <a:latin typeface="Times New Roman" pitchFamily="18" charset="0"/>
                <a:cs typeface="Times New Roman" pitchFamily="18" charset="0"/>
              </a:rPr>
              <a:t> primarily on the basis of similarities with some ferns like </a:t>
            </a:r>
            <a:r>
              <a:rPr lang="en-US" sz="2400" b="1" dirty="0" err="1" smtClean="0">
                <a:latin typeface="Times New Roman" pitchFamily="18" charset="0"/>
                <a:cs typeface="Times New Roman" pitchFamily="18" charset="0"/>
              </a:rPr>
              <a:t>Gleichenia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Stromatopteris</a:t>
            </a:r>
            <a:r>
              <a:rPr lang="en-US" sz="2400" b="1" dirty="0" smtClean="0">
                <a:latin typeface="Times New Roman" pitchFamily="18" charset="0"/>
                <a:cs typeface="Times New Roman" pitchFamily="18" charset="0"/>
              </a:rPr>
              <a:t>, etc., by the following characteristics: </a:t>
            </a:r>
          </a:p>
          <a:p>
            <a:pPr algn="just"/>
            <a:endParaRPr lang="en-US" sz="2400" b="1"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1. Axial nature of gametophytes. </a:t>
            </a:r>
          </a:p>
          <a:p>
            <a:pPr algn="just"/>
            <a:r>
              <a:rPr lang="en-US" sz="2400" dirty="0" smtClean="0">
                <a:latin typeface="Times New Roman" pitchFamily="18" charset="0"/>
                <a:cs typeface="Times New Roman" pitchFamily="18" charset="0"/>
              </a:rPr>
              <a:t>2. Superficial position of antheridia on the </a:t>
            </a:r>
            <a:r>
              <a:rPr lang="en-US" sz="2400" dirty="0" err="1" smtClean="0">
                <a:latin typeface="Times New Roman" pitchFamily="18" charset="0"/>
                <a:cs typeface="Times New Roman" pitchFamily="18" charset="0"/>
              </a:rPr>
              <a:t>pro­thallus</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3. </a:t>
            </a:r>
            <a:r>
              <a:rPr lang="en-US" sz="2400" dirty="0" err="1" smtClean="0">
                <a:latin typeface="Times New Roman" pitchFamily="18" charset="0"/>
                <a:cs typeface="Times New Roman" pitchFamily="18" charset="0"/>
              </a:rPr>
              <a:t>Exoscopic</a:t>
            </a:r>
            <a:r>
              <a:rPr lang="en-US" sz="2400" dirty="0" smtClean="0">
                <a:latin typeface="Times New Roman" pitchFamily="18" charset="0"/>
                <a:cs typeface="Times New Roman" pitchFamily="18" charset="0"/>
              </a:rPr>
              <a:t> type of </a:t>
            </a:r>
            <a:r>
              <a:rPr lang="en-US" sz="2400" dirty="0" err="1" smtClean="0">
                <a:latin typeface="Times New Roman" pitchFamily="18" charset="0"/>
                <a:cs typeface="Times New Roman" pitchFamily="18" charset="0"/>
              </a:rPr>
              <a:t>embryogeny</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4. Development of sporangial structure. </a:t>
            </a:r>
          </a:p>
          <a:p>
            <a:pPr algn="just"/>
            <a:r>
              <a:rPr lang="en-US" sz="2400" dirty="0" smtClean="0">
                <a:latin typeface="Times New Roman" pitchFamily="18" charset="0"/>
                <a:cs typeface="Times New Roman" pitchFamily="18" charset="0"/>
              </a:rPr>
              <a:t>5. </a:t>
            </a:r>
            <a:r>
              <a:rPr lang="en-US" sz="2400" dirty="0" err="1" smtClean="0">
                <a:latin typeface="Times New Roman" pitchFamily="18" charset="0"/>
                <a:cs typeface="Times New Roman" pitchFamily="18" charset="0"/>
              </a:rPr>
              <a:t>Mutiflagellated</a:t>
            </a:r>
            <a:r>
              <a:rPr lang="en-US" sz="2400" dirty="0" smtClean="0">
                <a:latin typeface="Times New Roman" pitchFamily="18" charset="0"/>
                <a:cs typeface="Times New Roman" pitchFamily="18" charset="0"/>
              </a:rPr>
              <a:t> spermatozoids</a:t>
            </a:r>
            <a:endParaRPr lang="en-US" sz="2400" dirty="0">
              <a:latin typeface="Times New Roman" pitchFamily="18" charset="0"/>
              <a:cs typeface="Times New Roman"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psilotum life cycle साठी प्रतिमा परिणाम"/>
          <p:cNvPicPr>
            <a:picLocks noChangeAspect="1" noChangeArrowheads="1"/>
          </p:cNvPicPr>
          <p:nvPr/>
        </p:nvPicPr>
        <p:blipFill>
          <a:blip r:embed="rId2"/>
          <a:srcRect/>
          <a:stretch>
            <a:fillRect/>
          </a:stretch>
        </p:blipFill>
        <p:spPr bwMode="auto">
          <a:xfrm>
            <a:off x="1981200" y="304800"/>
            <a:ext cx="5334000" cy="5943600"/>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psilotum life cycle साठी प्रतिमा परिणाम"/>
          <p:cNvPicPr>
            <a:picLocks noChangeAspect="1" noChangeArrowheads="1"/>
          </p:cNvPicPr>
          <p:nvPr/>
        </p:nvPicPr>
        <p:blipFill>
          <a:blip r:embed="rId2"/>
          <a:srcRect/>
          <a:stretch>
            <a:fillRect/>
          </a:stretch>
        </p:blipFill>
        <p:spPr bwMode="auto">
          <a:xfrm>
            <a:off x="1752600" y="457200"/>
            <a:ext cx="5962650" cy="56388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649</TotalTime>
  <Words>20481</Words>
  <Application>Microsoft Office PowerPoint</Application>
  <PresentationFormat>On-screen Show (4:3)</PresentationFormat>
  <Paragraphs>934</Paragraphs>
  <Slides>213</Slides>
  <Notes>0</Notes>
  <HiddenSlides>0</HiddenSlides>
  <MMClips>0</MMClips>
  <ScaleCrop>false</ScaleCrop>
  <HeadingPairs>
    <vt:vector size="4" baseType="variant">
      <vt:variant>
        <vt:lpstr>Theme</vt:lpstr>
      </vt:variant>
      <vt:variant>
        <vt:i4>1</vt:i4>
      </vt:variant>
      <vt:variant>
        <vt:lpstr>Slide Titles</vt:lpstr>
      </vt:variant>
      <vt:variant>
        <vt:i4>213</vt:i4>
      </vt:variant>
    </vt:vector>
  </HeadingPairs>
  <TitlesOfParts>
    <vt:vector size="214" baseType="lpstr">
      <vt:lpstr>Solstice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Fern Life Cycle</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herbal</cp:lastModifiedBy>
  <cp:revision>307</cp:revision>
  <dcterms:created xsi:type="dcterms:W3CDTF">2006-08-16T00:00:00Z</dcterms:created>
  <dcterms:modified xsi:type="dcterms:W3CDTF">2001-12-31T19:03:16Z</dcterms:modified>
</cp:coreProperties>
</file>