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69.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Default Extension="vml" ContentType="application/vnd.openxmlformats-officedocument.vmlDrawing"/>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55.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slides/slide162.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51.xml" ContentType="application/vnd.openxmlformats-officedocument.presentationml.slide+xml"/>
  <Override PartName="/ppt/slides/slide180.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78.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slides/slide167.xml" ContentType="application/vnd.openxmlformats-officedocument.presentationml.slide+xml"/>
  <Override PartName="/ppt/slides/slide185.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Layouts/slideLayout16.xml" ContentType="application/vnd.openxmlformats-officedocument.presentationml.slideLayout+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Default Extension="wav" ContentType="audio/wav"/>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Default Extension="doc" ContentType="application/msword"/>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87"/>
  </p:notesMasterIdLst>
  <p:sldIdLst>
    <p:sldId id="256" r:id="rId2"/>
    <p:sldId id="257" r:id="rId3"/>
    <p:sldId id="258" r:id="rId4"/>
    <p:sldId id="259" r:id="rId5"/>
    <p:sldId id="260" r:id="rId6"/>
    <p:sldId id="261" r:id="rId7"/>
    <p:sldId id="262" r:id="rId8"/>
    <p:sldId id="286" r:id="rId9"/>
    <p:sldId id="287" r:id="rId10"/>
    <p:sldId id="288" r:id="rId11"/>
    <p:sldId id="289" r:id="rId12"/>
    <p:sldId id="290" r:id="rId13"/>
    <p:sldId id="291" r:id="rId14"/>
    <p:sldId id="292" r:id="rId15"/>
    <p:sldId id="293" r:id="rId16"/>
    <p:sldId id="294" r:id="rId17"/>
    <p:sldId id="295" r:id="rId18"/>
    <p:sldId id="296" r:id="rId19"/>
    <p:sldId id="297" r:id="rId20"/>
    <p:sldId id="298" r:id="rId21"/>
    <p:sldId id="466" r:id="rId22"/>
    <p:sldId id="299" r:id="rId23"/>
    <p:sldId id="300" r:id="rId24"/>
    <p:sldId id="301" r:id="rId25"/>
    <p:sldId id="304" r:id="rId26"/>
    <p:sldId id="302" r:id="rId27"/>
    <p:sldId id="305" r:id="rId28"/>
    <p:sldId id="306" r:id="rId29"/>
    <p:sldId id="307" r:id="rId30"/>
    <p:sldId id="308" r:id="rId31"/>
    <p:sldId id="309" r:id="rId32"/>
    <p:sldId id="310" r:id="rId33"/>
    <p:sldId id="311" r:id="rId34"/>
    <p:sldId id="312" r:id="rId35"/>
    <p:sldId id="313" r:id="rId36"/>
    <p:sldId id="314" r:id="rId37"/>
    <p:sldId id="315" r:id="rId38"/>
    <p:sldId id="316" r:id="rId39"/>
    <p:sldId id="317" r:id="rId40"/>
    <p:sldId id="318" r:id="rId41"/>
    <p:sldId id="319" r:id="rId42"/>
    <p:sldId id="320" r:id="rId43"/>
    <p:sldId id="321" r:id="rId44"/>
    <p:sldId id="322" r:id="rId45"/>
    <p:sldId id="323" r:id="rId46"/>
    <p:sldId id="324" r:id="rId47"/>
    <p:sldId id="325" r:id="rId48"/>
    <p:sldId id="326" r:id="rId49"/>
    <p:sldId id="327" r:id="rId50"/>
    <p:sldId id="266" r:id="rId51"/>
    <p:sldId id="268" r:id="rId52"/>
    <p:sldId id="269" r:id="rId53"/>
    <p:sldId id="270" r:id="rId54"/>
    <p:sldId id="271" r:id="rId55"/>
    <p:sldId id="267" r:id="rId56"/>
    <p:sldId id="272" r:id="rId57"/>
    <p:sldId id="273" r:id="rId58"/>
    <p:sldId id="274" r:id="rId59"/>
    <p:sldId id="275" r:id="rId60"/>
    <p:sldId id="276" r:id="rId61"/>
    <p:sldId id="277" r:id="rId62"/>
    <p:sldId id="278" r:id="rId63"/>
    <p:sldId id="279" r:id="rId64"/>
    <p:sldId id="280" r:id="rId65"/>
    <p:sldId id="281" r:id="rId66"/>
    <p:sldId id="282" r:id="rId67"/>
    <p:sldId id="283" r:id="rId68"/>
    <p:sldId id="284" r:id="rId69"/>
    <p:sldId id="329" r:id="rId70"/>
    <p:sldId id="330" r:id="rId71"/>
    <p:sldId id="331" r:id="rId72"/>
    <p:sldId id="332" r:id="rId73"/>
    <p:sldId id="333" r:id="rId74"/>
    <p:sldId id="334" r:id="rId75"/>
    <p:sldId id="335" r:id="rId76"/>
    <p:sldId id="336" r:id="rId77"/>
    <p:sldId id="337" r:id="rId78"/>
    <p:sldId id="348" r:id="rId79"/>
    <p:sldId id="349" r:id="rId80"/>
    <p:sldId id="350" r:id="rId81"/>
    <p:sldId id="351" r:id="rId82"/>
    <p:sldId id="352" r:id="rId83"/>
    <p:sldId id="353" r:id="rId84"/>
    <p:sldId id="354" r:id="rId85"/>
    <p:sldId id="355" r:id="rId86"/>
    <p:sldId id="356" r:id="rId87"/>
    <p:sldId id="357" r:id="rId88"/>
    <p:sldId id="358" r:id="rId89"/>
    <p:sldId id="360" r:id="rId90"/>
    <p:sldId id="361" r:id="rId91"/>
    <p:sldId id="362" r:id="rId92"/>
    <p:sldId id="363" r:id="rId93"/>
    <p:sldId id="366" r:id="rId94"/>
    <p:sldId id="367" r:id="rId95"/>
    <p:sldId id="368" r:id="rId96"/>
    <p:sldId id="369" r:id="rId97"/>
    <p:sldId id="370" r:id="rId98"/>
    <p:sldId id="371" r:id="rId99"/>
    <p:sldId id="372" r:id="rId100"/>
    <p:sldId id="373" r:id="rId101"/>
    <p:sldId id="374" r:id="rId102"/>
    <p:sldId id="375" r:id="rId103"/>
    <p:sldId id="376" r:id="rId104"/>
    <p:sldId id="377" r:id="rId105"/>
    <p:sldId id="378" r:id="rId106"/>
    <p:sldId id="379" r:id="rId107"/>
    <p:sldId id="380" r:id="rId108"/>
    <p:sldId id="381" r:id="rId109"/>
    <p:sldId id="382" r:id="rId110"/>
    <p:sldId id="383" r:id="rId111"/>
    <p:sldId id="384" r:id="rId112"/>
    <p:sldId id="385" r:id="rId113"/>
    <p:sldId id="386" r:id="rId114"/>
    <p:sldId id="387" r:id="rId115"/>
    <p:sldId id="390" r:id="rId116"/>
    <p:sldId id="396" r:id="rId117"/>
    <p:sldId id="408" r:id="rId118"/>
    <p:sldId id="409" r:id="rId119"/>
    <p:sldId id="410" r:id="rId120"/>
    <p:sldId id="411" r:id="rId121"/>
    <p:sldId id="412" r:id="rId122"/>
    <p:sldId id="413" r:id="rId123"/>
    <p:sldId id="414" r:id="rId124"/>
    <p:sldId id="415" r:id="rId125"/>
    <p:sldId id="416" r:id="rId126"/>
    <p:sldId id="417" r:id="rId127"/>
    <p:sldId id="397" r:id="rId128"/>
    <p:sldId id="418" r:id="rId129"/>
    <p:sldId id="419" r:id="rId130"/>
    <p:sldId id="420" r:id="rId131"/>
    <p:sldId id="421" r:id="rId132"/>
    <p:sldId id="422" r:id="rId133"/>
    <p:sldId id="423" r:id="rId134"/>
    <p:sldId id="424" r:id="rId135"/>
    <p:sldId id="425" r:id="rId136"/>
    <p:sldId id="426" r:id="rId137"/>
    <p:sldId id="398" r:id="rId138"/>
    <p:sldId id="399" r:id="rId139"/>
    <p:sldId id="401" r:id="rId140"/>
    <p:sldId id="402" r:id="rId141"/>
    <p:sldId id="403" r:id="rId142"/>
    <p:sldId id="404" r:id="rId143"/>
    <p:sldId id="405" r:id="rId144"/>
    <p:sldId id="406" r:id="rId145"/>
    <p:sldId id="407" r:id="rId146"/>
    <p:sldId id="392" r:id="rId147"/>
    <p:sldId id="427" r:id="rId148"/>
    <p:sldId id="428" r:id="rId149"/>
    <p:sldId id="429" r:id="rId150"/>
    <p:sldId id="430" r:id="rId151"/>
    <p:sldId id="393" r:id="rId152"/>
    <p:sldId id="394" r:id="rId153"/>
    <p:sldId id="431" r:id="rId154"/>
    <p:sldId id="432" r:id="rId155"/>
    <p:sldId id="433" r:id="rId156"/>
    <p:sldId id="434" r:id="rId157"/>
    <p:sldId id="435" r:id="rId158"/>
    <p:sldId id="436" r:id="rId159"/>
    <p:sldId id="437" r:id="rId160"/>
    <p:sldId id="438" r:id="rId161"/>
    <p:sldId id="439" r:id="rId162"/>
    <p:sldId id="440" r:id="rId163"/>
    <p:sldId id="441" r:id="rId164"/>
    <p:sldId id="442" r:id="rId165"/>
    <p:sldId id="443" r:id="rId166"/>
    <p:sldId id="444" r:id="rId167"/>
    <p:sldId id="445" r:id="rId168"/>
    <p:sldId id="346" r:id="rId169"/>
    <p:sldId id="345" r:id="rId170"/>
    <p:sldId id="446" r:id="rId171"/>
    <p:sldId id="447" r:id="rId172"/>
    <p:sldId id="448" r:id="rId173"/>
    <p:sldId id="464" r:id="rId174"/>
    <p:sldId id="449" r:id="rId175"/>
    <p:sldId id="450" r:id="rId176"/>
    <p:sldId id="451" r:id="rId177"/>
    <p:sldId id="452" r:id="rId178"/>
    <p:sldId id="453" r:id="rId179"/>
    <p:sldId id="465" r:id="rId180"/>
    <p:sldId id="454" r:id="rId181"/>
    <p:sldId id="455" r:id="rId182"/>
    <p:sldId id="456" r:id="rId183"/>
    <p:sldId id="457" r:id="rId184"/>
    <p:sldId id="458" r:id="rId185"/>
    <p:sldId id="459" r:id="rId18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0" d="100"/>
          <a:sy n="70" d="100"/>
        </p:scale>
        <p:origin x="-516"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5" Type="http://schemas.openxmlformats.org/officeDocument/2006/relationships/slide" Target="slides/slide174.xml"/><Relationship Id="rId170" Type="http://schemas.openxmlformats.org/officeDocument/2006/relationships/slide" Target="slides/slide169.xml"/><Relationship Id="rId191"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slide" Target="slides/slide164.xml"/><Relationship Id="rId181" Type="http://schemas.openxmlformats.org/officeDocument/2006/relationships/slide" Target="slides/slide180.xml"/><Relationship Id="rId186" Type="http://schemas.openxmlformats.org/officeDocument/2006/relationships/slide" Target="slides/slide185.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71" Type="http://schemas.openxmlformats.org/officeDocument/2006/relationships/slide" Target="slides/slide170.xml"/><Relationship Id="rId176" Type="http://schemas.openxmlformats.org/officeDocument/2006/relationships/slide" Target="slides/slide175.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72" Type="http://schemas.openxmlformats.org/officeDocument/2006/relationships/slide" Target="slides/slide171.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viewProps" Target="view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0" Type="http://schemas.openxmlformats.org/officeDocument/2006/relationships/theme" Target="theme/theme1.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1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15.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BCF971B-E942-4139-AB70-5BEEA3D04FA4}" type="datetimeFigureOut">
              <a:rPr lang="en-US" smtClean="0"/>
              <a:pPr/>
              <a:t>01/01/2002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39DFAF-3A81-45D6-9B8F-6E1A37278032}"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p:spPr>
        <p:txBody>
          <a:bodyPr/>
          <a:lstStyle/>
          <a:p>
            <a:endParaRPr lang="en-US" altLang="en-US" smtClean="0"/>
          </a:p>
        </p:txBody>
      </p:sp>
      <p:sp>
        <p:nvSpPr>
          <p:cNvPr id="21508" name="Slide Number Placeholder 3"/>
          <p:cNvSpPr>
            <a:spLocks noGrp="1"/>
          </p:cNvSpPr>
          <p:nvPr>
            <p:ph type="sldNum" sz="quarter" idx="5"/>
          </p:nvPr>
        </p:nvSpPr>
        <p:spPr>
          <a:noFill/>
          <a:ln>
            <a:miter lim="800000"/>
            <a:headEnd/>
            <a:tailEnd/>
          </a:ln>
        </p:spPr>
        <p:txBody>
          <a:bodyPr/>
          <a:lstStyle/>
          <a:p>
            <a:fld id="{CC6BB072-8FAB-4074-B90C-88CDBD3EF447}" type="slidenum">
              <a:rPr lang="en-US" altLang="en-US"/>
              <a:pPr/>
              <a:t>18</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A64BC5-B644-48BE-9DA7-189466F583B4}" type="slidenum">
              <a:rPr lang="en-GB"/>
              <a:pPr/>
              <a:t>44</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8BBB338-688C-4B5D-9685-3FC833DE2DC1}" type="slidenum">
              <a:rPr lang="en-GB"/>
              <a:pPr/>
              <a:t>45</a:t>
            </a:fld>
            <a:endParaRPr lang="en-GB"/>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19E1748-549C-41CF-8066-0DD712BCFDE6}" type="slidenum">
              <a:rPr lang="en-GB"/>
              <a:pPr/>
              <a:t>46</a:t>
            </a:fld>
            <a:endParaRPr lang="en-GB"/>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B6A8D6-4B84-4AE3-A608-4D9A89F4A486}" type="slidenum">
              <a:rPr lang="en-GB"/>
              <a:pPr/>
              <a:t>47</a:t>
            </a:fld>
            <a:endParaRPr lang="en-GB"/>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C6E7652-1429-4157-8846-4062A8D87109}" type="slidenum">
              <a:rPr lang="en-GB"/>
              <a:pPr/>
              <a:t>48</a:t>
            </a:fld>
            <a:endParaRPr lang="en-GB"/>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8AC3BF-C602-4B23-99F9-F205EE73FEB5}" type="slidenum">
              <a:rPr lang="en-GB"/>
              <a:pPr/>
              <a:t>49</a:t>
            </a:fld>
            <a:endParaRPr lang="en-GB"/>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9AE6B7-6B3C-439C-B17A-2FE1E631B975}" type="slidenum">
              <a:rPr lang="en-US" smtClean="0"/>
              <a:pPr/>
              <a:t>91</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B9AE6B7-6B3C-439C-B17A-2FE1E631B975}" type="slidenum">
              <a:rPr lang="en-US" smtClean="0"/>
              <a:pPr/>
              <a:t>112</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B67138-9A62-4C62-817D-9850DC4C8DF8}" type="slidenum">
              <a:rPr lang="en-US"/>
              <a:pPr/>
              <a:t>125</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D6F139-B43D-4030-AA90-D2DC2ABCA557}" type="slidenum">
              <a:rPr lang="en-GB"/>
              <a:pPr/>
              <a:t>36</a:t>
            </a:fld>
            <a:endParaRPr lang="en-GB"/>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048CE34-A04F-48E9-BD29-62AAFB5DD011}" type="slidenum">
              <a:rPr lang="en-GB"/>
              <a:pPr/>
              <a:t>37</a:t>
            </a:fld>
            <a:endParaRPr lang="en-GB"/>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31EB9-DFB8-4943-AE60-992DEC082450}" type="slidenum">
              <a:rPr lang="en-GB"/>
              <a:pPr/>
              <a:t>38</a:t>
            </a:fld>
            <a:endParaRPr lang="en-GB"/>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95058C-A365-42D0-AA3F-D8604DEBBAA6}" type="slidenum">
              <a:rPr lang="en-GB"/>
              <a:pPr/>
              <a:t>39</a:t>
            </a:fld>
            <a:endParaRPr lang="en-GB"/>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594BC2-45FC-4AF8-8935-814C6A589CAC}" type="slidenum">
              <a:rPr lang="en-GB"/>
              <a:pPr/>
              <a:t>40</a:t>
            </a:fld>
            <a:endParaRPr lang="en-GB"/>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53E5B-E45E-4201-83C0-AE4B5544909F}" type="slidenum">
              <a:rPr lang="en-GB"/>
              <a:pPr/>
              <a:t>41</a:t>
            </a:fld>
            <a:endParaRPr lang="en-GB"/>
          </a:p>
        </p:txBody>
      </p:sp>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C9090E-E25E-4A7A-A8D9-C05678A50DB0}" type="slidenum">
              <a:rPr lang="en-GB"/>
              <a:pPr/>
              <a:t>42</a:t>
            </a:fld>
            <a:endParaRPr lang="en-GB"/>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F17000-5290-4417-94A6-89A8608088F0}" type="slidenum">
              <a:rPr lang="en-GB"/>
              <a:pPr/>
              <a:t>43</a:t>
            </a:fld>
            <a:endParaRPr lang="en-GB"/>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bg-BG"/>
          </a:p>
        </p:txBody>
      </p:sp>
      <p:sp>
        <p:nvSpPr>
          <p:cNvPr id="6" name="Rectangle 5"/>
          <p:cNvSpPr>
            <a:spLocks noGrp="1" noChangeArrowheads="1"/>
          </p:cNvSpPr>
          <p:nvPr>
            <p:ph type="ftr" sz="quarter" idx="11"/>
          </p:nvPr>
        </p:nvSpPr>
        <p:spPr>
          <a:ln/>
        </p:spPr>
        <p:txBody>
          <a:bodyPr/>
          <a:lstStyle>
            <a:lvl1pPr>
              <a:defRPr/>
            </a:lvl1pPr>
          </a:lstStyle>
          <a:p>
            <a:pPr>
              <a:defRPr/>
            </a:pPr>
            <a:endParaRPr lang="bg-BG"/>
          </a:p>
        </p:txBody>
      </p:sp>
      <p:sp>
        <p:nvSpPr>
          <p:cNvPr id="7" name="Rectangle 6"/>
          <p:cNvSpPr>
            <a:spLocks noGrp="1" noChangeArrowheads="1"/>
          </p:cNvSpPr>
          <p:nvPr>
            <p:ph type="sldNum" sz="quarter" idx="12"/>
          </p:nvPr>
        </p:nvSpPr>
        <p:spPr>
          <a:ln/>
        </p:spPr>
        <p:txBody>
          <a:bodyPr/>
          <a:lstStyle>
            <a:lvl1pPr>
              <a:defRPr/>
            </a:lvl1pPr>
          </a:lstStyle>
          <a:p>
            <a:fld id="{812AADB1-C052-439C-A218-67F8D73631DD}" type="slidenum">
              <a:rPr lang="bg-BG" altLang="en-US"/>
              <a:pPr/>
              <a:t>‹#›</a:t>
            </a:fld>
            <a:endParaRPr lang="bg-BG"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pPr>
              <a:defRPr/>
            </a:pPr>
            <a:endParaRPr lang="bg-BG"/>
          </a:p>
        </p:txBody>
      </p:sp>
      <p:sp>
        <p:nvSpPr>
          <p:cNvPr id="7" name="Rectangle 5"/>
          <p:cNvSpPr>
            <a:spLocks noGrp="1" noChangeArrowheads="1"/>
          </p:cNvSpPr>
          <p:nvPr>
            <p:ph type="ftr" sz="quarter" idx="11"/>
          </p:nvPr>
        </p:nvSpPr>
        <p:spPr>
          <a:ln/>
        </p:spPr>
        <p:txBody>
          <a:bodyPr/>
          <a:lstStyle>
            <a:lvl1pPr>
              <a:defRPr/>
            </a:lvl1pPr>
          </a:lstStyle>
          <a:p>
            <a:pPr>
              <a:defRPr/>
            </a:pPr>
            <a:endParaRPr lang="bg-BG"/>
          </a:p>
        </p:txBody>
      </p:sp>
      <p:sp>
        <p:nvSpPr>
          <p:cNvPr id="8" name="Rectangle 6"/>
          <p:cNvSpPr>
            <a:spLocks noGrp="1" noChangeArrowheads="1"/>
          </p:cNvSpPr>
          <p:nvPr>
            <p:ph type="sldNum" sz="quarter" idx="12"/>
          </p:nvPr>
        </p:nvSpPr>
        <p:spPr>
          <a:ln/>
        </p:spPr>
        <p:txBody>
          <a:bodyPr/>
          <a:lstStyle>
            <a:lvl1pPr>
              <a:defRPr/>
            </a:lvl1pPr>
          </a:lstStyle>
          <a:p>
            <a:fld id="{E265A5E5-E7AF-442E-B2D2-2747A7EF01B5}" type="slidenum">
              <a:rPr lang="bg-BG" altLang="en-US"/>
              <a:pPr/>
              <a:t>‹#›</a:t>
            </a:fld>
            <a:endParaRPr lang="bg-BG"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fld id="{1055ACB0-8D80-4F37-8D3A-32C89D897546}"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1173163" y="1981200"/>
            <a:ext cx="3810000" cy="4114800"/>
          </a:xfrm>
        </p:spPr>
        <p:txBody>
          <a:bodyPr/>
          <a:lstStyle/>
          <a:p>
            <a:endParaRPr lang="en-US"/>
          </a:p>
        </p:txBody>
      </p:sp>
      <p:sp>
        <p:nvSpPr>
          <p:cNvPr id="4" name="Text Placeholder 3"/>
          <p:cNvSpPr>
            <a:spLocks noGrp="1"/>
          </p:cNvSpPr>
          <p:nvPr>
            <p:ph type="body" sz="half" idx="2"/>
          </p:nvPr>
        </p:nvSpPr>
        <p:spPr>
          <a:xfrm>
            <a:off x="51355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F73B8B62-7BA5-49CE-B8D0-375C62104EFA}" type="slidenum">
              <a:rPr lang="en-US"/>
              <a:pPr/>
              <a:t>‹#›</a:t>
            </a:fld>
            <a:endParaRPr lang="en-US"/>
          </a:p>
        </p:txBody>
      </p:sp>
    </p:spTree>
  </p:cSld>
  <p:clrMapOvr>
    <a:masterClrMapping/>
  </p:clrMapOvr>
  <p:transition>
    <p:check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73163" y="4572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173163"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5135563" y="1981200"/>
            <a:ext cx="3810000" cy="4114800"/>
          </a:xfrm>
        </p:spPr>
        <p:txBody>
          <a:bodyPr/>
          <a:lstStyle/>
          <a:p>
            <a:endParaRPr lang="en-US"/>
          </a:p>
        </p:txBody>
      </p:sp>
      <p:sp>
        <p:nvSpPr>
          <p:cNvPr id="5" name="Date Placeholder 4"/>
          <p:cNvSpPr>
            <a:spLocks noGrp="1"/>
          </p:cNvSpPr>
          <p:nvPr>
            <p:ph type="dt" sz="half" idx="10"/>
          </p:nvPr>
        </p:nvSpPr>
        <p:spPr>
          <a:xfrm>
            <a:off x="1173163" y="6265863"/>
            <a:ext cx="1905000" cy="457200"/>
          </a:xfrm>
        </p:spPr>
        <p:txBody>
          <a:bodyPr/>
          <a:lstStyle>
            <a:lvl1pPr>
              <a:defRPr/>
            </a:lvl1pPr>
          </a:lstStyle>
          <a:p>
            <a:endParaRPr lang="en-US"/>
          </a:p>
        </p:txBody>
      </p:sp>
      <p:sp>
        <p:nvSpPr>
          <p:cNvPr id="6" name="Footer Placeholder 5"/>
          <p:cNvSpPr>
            <a:spLocks noGrp="1"/>
          </p:cNvSpPr>
          <p:nvPr>
            <p:ph type="ftr" sz="quarter" idx="11"/>
          </p:nvPr>
        </p:nvSpPr>
        <p:spPr>
          <a:xfrm>
            <a:off x="3581400" y="6248400"/>
            <a:ext cx="2895600" cy="457200"/>
          </a:xfrm>
        </p:spPr>
        <p:txBody>
          <a:bodyPr/>
          <a:lstStyle>
            <a:lvl1pPr>
              <a:defRPr/>
            </a:lvl1pPr>
          </a:lstStyle>
          <a:p>
            <a:endParaRPr lang="en-US"/>
          </a:p>
        </p:txBody>
      </p:sp>
      <p:sp>
        <p:nvSpPr>
          <p:cNvPr id="7" name="Slide Number Placeholder 6"/>
          <p:cNvSpPr>
            <a:spLocks noGrp="1"/>
          </p:cNvSpPr>
          <p:nvPr>
            <p:ph type="sldNum" sz="quarter" idx="12"/>
          </p:nvPr>
        </p:nvSpPr>
        <p:spPr>
          <a:xfrm>
            <a:off x="7010400" y="6248400"/>
            <a:ext cx="1905000" cy="457200"/>
          </a:xfrm>
        </p:spPr>
        <p:txBody>
          <a:bodyPr/>
          <a:lstStyle>
            <a:lvl1pPr>
              <a:defRPr/>
            </a:lvl1pPr>
          </a:lstStyle>
          <a:p>
            <a:fld id="{47FFB462-6169-4AF9-BA0A-D43DF21444E2}" type="slidenum">
              <a:rPr lang="en-US"/>
              <a:pPr/>
              <a:t>‹#›</a:t>
            </a:fld>
            <a:endParaRPr lang="en-US"/>
          </a:p>
        </p:txBody>
      </p:sp>
    </p:spTree>
  </p:cSld>
  <p:clrMapOvr>
    <a:masterClrMapping/>
  </p:clrMapOvr>
  <p:transition>
    <p:check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62000" y="1905000"/>
            <a:ext cx="7696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62000" y="4000500"/>
            <a:ext cx="7696200" cy="1943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25227A3D-BD9F-4F33-9DFD-B74B1569139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1D8BD707-D9CF-40AE-B4C6-C98DA3205C09}" type="datetimeFigureOut">
              <a:rPr lang="en-US" smtClean="0"/>
              <a:pPr/>
              <a:t>01/01/2002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01/01/2002</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2.xml.rels><?xml version="1.0" encoding="UTF-8" standalone="yes"?>
<Relationships xmlns="http://schemas.openxmlformats.org/package/2006/relationships"><Relationship Id="rId2" Type="http://schemas.openxmlformats.org/officeDocument/2006/relationships/image" Target="../media/image100.jpeg"/><Relationship Id="rId1" Type="http://schemas.openxmlformats.org/officeDocument/2006/relationships/slideLayout" Target="../slideLayouts/slideLayout6.xml"/></Relationships>
</file>

<file path=ppt/slides/_rels/slide103.xml.rels><?xml version="1.0" encoding="UTF-8" standalone="yes"?>
<Relationships xmlns="http://schemas.openxmlformats.org/package/2006/relationships"><Relationship Id="rId2" Type="http://schemas.openxmlformats.org/officeDocument/2006/relationships/image" Target="../media/image101.jpeg"/><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2" Type="http://schemas.openxmlformats.org/officeDocument/2006/relationships/image" Target="../media/image10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12.xml"/></Relationships>
</file>

<file path=ppt/slides/_rels/slide110.xml.rels><?xml version="1.0" encoding="UTF-8" standalone="yes"?>
<Relationships xmlns="http://schemas.openxmlformats.org/package/2006/relationships"><Relationship Id="rId2" Type="http://schemas.openxmlformats.org/officeDocument/2006/relationships/image" Target="../media/image107.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09.jpeg"/><Relationship Id="rId2" Type="http://schemas.openxmlformats.org/officeDocument/2006/relationships/image" Target="../media/image108.jpeg"/><Relationship Id="rId1" Type="http://schemas.openxmlformats.org/officeDocument/2006/relationships/slideLayout" Target="../slideLayouts/slideLayout7.xml"/><Relationship Id="rId4" Type="http://schemas.openxmlformats.org/officeDocument/2006/relationships/image" Target="../media/image110.gif"/></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image" Target="../media/image111.jpe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image" Target="../media/image1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20.xml.rels><?xml version="1.0" encoding="UTF-8" standalone="yes"?>
<Relationships xmlns="http://schemas.openxmlformats.org/package/2006/relationships"><Relationship Id="rId2" Type="http://schemas.openxmlformats.org/officeDocument/2006/relationships/image" Target="../media/image113.jpe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oleObject" Target="../embeddings/Microsoft_Office_Word_97_-_2003_Document1.doc"/><Relationship Id="rId2" Type="http://schemas.openxmlformats.org/officeDocument/2006/relationships/slideLayout" Target="../slideLayouts/slideLayout15.xml"/><Relationship Id="rId1" Type="http://schemas.openxmlformats.org/officeDocument/2006/relationships/vmlDrawing" Target="../drawings/vmlDrawing1.vml"/></Relationships>
</file>

<file path=ppt/slides/_rels/slide123.xml.rels><?xml version="1.0" encoding="UTF-8" standalone="yes"?>
<Relationships xmlns="http://schemas.openxmlformats.org/package/2006/relationships"><Relationship Id="rId3" Type="http://schemas.openxmlformats.org/officeDocument/2006/relationships/oleObject" Target="../embeddings/Microsoft_Office_Word_97_-_2003_Document2.doc"/><Relationship Id="rId2" Type="http://schemas.openxmlformats.org/officeDocument/2006/relationships/slideLayout" Target="../slideLayouts/slideLayout16.xml"/><Relationship Id="rId1" Type="http://schemas.openxmlformats.org/officeDocument/2006/relationships/vmlDrawing" Target="../drawings/vmlDrawing2.vml"/></Relationships>
</file>

<file path=ppt/slides/_rels/slide124.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14.xml"/></Relationships>
</file>

<file path=ppt/slides/_rels/slide1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3" Type="http://schemas.openxmlformats.org/officeDocument/2006/relationships/hyperlink" Target="https://en.wikipedia.org/wiki/Female" TargetMode="External"/><Relationship Id="rId2" Type="http://schemas.openxmlformats.org/officeDocument/2006/relationships/hyperlink" Target="https://en.wikipedia.org/wiki/Male" TargetMode="External"/><Relationship Id="rId1" Type="http://schemas.openxmlformats.org/officeDocument/2006/relationships/slideLayout" Target="../slideLayouts/slideLayout1.xml"/><Relationship Id="rId5" Type="http://schemas.openxmlformats.org/officeDocument/2006/relationships/hyperlink" Target="https://en.wikipedia.org/wiki/Sexual_dimorphism" TargetMode="External"/><Relationship Id="rId4" Type="http://schemas.openxmlformats.org/officeDocument/2006/relationships/hyperlink" Target="https://en.wikipedia.org/wiki/Entomology" TargetMode="External"/></Relationships>
</file>

<file path=ppt/slides/_rels/slide128.xml.rels><?xml version="1.0" encoding="UTF-8" standalone="yes"?>
<Relationships xmlns="http://schemas.openxmlformats.org/package/2006/relationships"><Relationship Id="rId3" Type="http://schemas.openxmlformats.org/officeDocument/2006/relationships/image" Target="../media/image118.jpeg"/><Relationship Id="rId2" Type="http://schemas.openxmlformats.org/officeDocument/2006/relationships/image" Target="../media/image117.jpeg"/><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image" Target="../media/image120.jpeg"/><Relationship Id="rId2" Type="http://schemas.openxmlformats.org/officeDocument/2006/relationships/image" Target="../media/image119.jpeg"/><Relationship Id="rId1" Type="http://schemas.openxmlformats.org/officeDocument/2006/relationships/slideLayout" Target="../slideLayouts/slideLayout1.xml"/><Relationship Id="rId5" Type="http://schemas.openxmlformats.org/officeDocument/2006/relationships/image" Target="../media/image118.jpeg"/><Relationship Id="rId4" Type="http://schemas.openxmlformats.org/officeDocument/2006/relationships/image" Target="../media/image117.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 Id="rId4" Type="http://schemas.openxmlformats.org/officeDocument/2006/relationships/image" Target="../media/image17.jpeg"/></Relationships>
</file>

<file path=ppt/slides/_rels/slide130.xml.rels><?xml version="1.0" encoding="UTF-8" standalone="yes"?>
<Relationships xmlns="http://schemas.openxmlformats.org/package/2006/relationships"><Relationship Id="rId2" Type="http://schemas.openxmlformats.org/officeDocument/2006/relationships/image" Target="../media/image121.jpeg"/><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image" Target="../media/image122.png"/><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3" Type="http://schemas.openxmlformats.org/officeDocument/2006/relationships/image" Target="../media/image124.jpeg"/><Relationship Id="rId2" Type="http://schemas.openxmlformats.org/officeDocument/2006/relationships/image" Target="../media/image123.jpeg"/><Relationship Id="rId1" Type="http://schemas.openxmlformats.org/officeDocument/2006/relationships/slideLayout" Target="../slideLayouts/slideLayout2.xml"/><Relationship Id="rId4" Type="http://schemas.openxmlformats.org/officeDocument/2006/relationships/image" Target="../media/image125.jpeg"/></Relationships>
</file>

<file path=ppt/slides/_rels/slide136.xml.rels><?xml version="1.0" encoding="UTF-8" standalone="yes"?>
<Relationships xmlns="http://schemas.openxmlformats.org/package/2006/relationships"><Relationship Id="rId2" Type="http://schemas.openxmlformats.org/officeDocument/2006/relationships/image" Target="../media/image126.jpeg"/><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image" Target="../media/image127.jpeg"/><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image" Target="../media/image128.jpeg"/><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2" Type="http://schemas.openxmlformats.org/officeDocument/2006/relationships/image" Target="../media/image129.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140.xml.rels><?xml version="1.0" encoding="UTF-8" standalone="yes"?>
<Relationships xmlns="http://schemas.openxmlformats.org/package/2006/relationships"><Relationship Id="rId2" Type="http://schemas.openxmlformats.org/officeDocument/2006/relationships/image" Target="../media/image130.jpeg"/><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2" Type="http://schemas.openxmlformats.org/officeDocument/2006/relationships/image" Target="../media/image131.jpeg"/><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image" Target="../media/image132.jpeg"/><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2" Type="http://schemas.openxmlformats.org/officeDocument/2006/relationships/image" Target="../media/image133.jpeg"/><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2" Type="http://schemas.openxmlformats.org/officeDocument/2006/relationships/image" Target="../media/image134.jpeg"/><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image" Target="../media/image135.jpeg"/><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image" Target="../media/image136.jpeg"/><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sandwalk.blogspot.com/2007/02/human-abo-gene.html" TargetMode="Externa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13.xml"/><Relationship Id="rId5" Type="http://schemas.openxmlformats.org/officeDocument/2006/relationships/image" Target="../media/image23.emf"/><Relationship Id="rId4" Type="http://schemas.openxmlformats.org/officeDocument/2006/relationships/image" Target="../media/image22.jpeg"/></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3" Type="http://schemas.openxmlformats.org/officeDocument/2006/relationships/image" Target="../media/image138.jpeg"/><Relationship Id="rId2" Type="http://schemas.openxmlformats.org/officeDocument/2006/relationships/image" Target="../media/image137.jpeg"/><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image" Target="../media/image139.jpeg"/><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andwalk.blogspot.com/2007/02/human-abo-gene.html" TargetMode="External"/><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image" Target="../media/image140.emf"/><Relationship Id="rId1" Type="http://schemas.openxmlformats.org/officeDocument/2006/relationships/slideLayout" Target="../slideLayouts/slideLayout12.xml"/></Relationships>
</file>

<file path=ppt/slides/_rels/slide162.xml.rels><?xml version="1.0" encoding="UTF-8" standalone="yes"?>
<Relationships xmlns="http://schemas.openxmlformats.org/package/2006/relationships"><Relationship Id="rId2" Type="http://schemas.openxmlformats.org/officeDocument/2006/relationships/image" Target="../media/image141.emf"/><Relationship Id="rId1" Type="http://schemas.openxmlformats.org/officeDocument/2006/relationships/slideLayout" Target="../slideLayouts/slideLayout12.xml"/></Relationships>
</file>

<file path=ppt/slides/_rels/slide163.xml.rels><?xml version="1.0" encoding="UTF-8" standalone="yes"?>
<Relationships xmlns="http://schemas.openxmlformats.org/package/2006/relationships"><Relationship Id="rId2" Type="http://schemas.openxmlformats.org/officeDocument/2006/relationships/image" Target="../media/image142.emf"/><Relationship Id="rId1" Type="http://schemas.openxmlformats.org/officeDocument/2006/relationships/slideLayout" Target="../slideLayouts/slideLayout12.xml"/></Relationships>
</file>

<file path=ppt/slides/_rels/slide164.xml.rels><?xml version="1.0" encoding="UTF-8" standalone="yes"?>
<Relationships xmlns="http://schemas.openxmlformats.org/package/2006/relationships"><Relationship Id="rId2" Type="http://schemas.openxmlformats.org/officeDocument/2006/relationships/image" Target="../media/image143.emf"/><Relationship Id="rId1" Type="http://schemas.openxmlformats.org/officeDocument/2006/relationships/slideLayout" Target="../slideLayouts/slideLayout1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image" Target="../media/image144.jpeg"/><Relationship Id="rId1" Type="http://schemas.openxmlformats.org/officeDocument/2006/relationships/slideLayout" Target="../slideLayouts/slideLayout1.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3.xml"/></Relationships>
</file>

<file path=ppt/slides/_rels/slide170.xml.rels><?xml version="1.0" encoding="UTF-8" standalone="yes"?>
<Relationships xmlns="http://schemas.openxmlformats.org/package/2006/relationships"><Relationship Id="rId2" Type="http://schemas.openxmlformats.org/officeDocument/2006/relationships/image" Target="../media/image145.png"/><Relationship Id="rId1" Type="http://schemas.openxmlformats.org/officeDocument/2006/relationships/slideLayout" Target="../slideLayouts/slideLayout1.xml"/></Relationships>
</file>

<file path=ppt/slides/_rels/slide171.xml.rels><?xml version="1.0" encoding="UTF-8" standalone="yes"?>
<Relationships xmlns="http://schemas.openxmlformats.org/package/2006/relationships"><Relationship Id="rId2" Type="http://schemas.openxmlformats.org/officeDocument/2006/relationships/image" Target="../media/image146.gif"/><Relationship Id="rId1" Type="http://schemas.openxmlformats.org/officeDocument/2006/relationships/slideLayout" Target="../slideLayouts/slideLayout1.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3.xml.rels><?xml version="1.0" encoding="UTF-8" standalone="yes"?>
<Relationships xmlns="http://schemas.openxmlformats.org/package/2006/relationships"><Relationship Id="rId2" Type="http://schemas.openxmlformats.org/officeDocument/2006/relationships/image" Target="../media/image147.jpeg"/><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image" Target="../media/image148.gif"/><Relationship Id="rId1" Type="http://schemas.openxmlformats.org/officeDocument/2006/relationships/slideLayout" Target="../slideLayouts/slideLayout1.xml"/></Relationships>
</file>

<file path=ppt/slides/_rels/slide175.xml.rels><?xml version="1.0" encoding="UTF-8" standalone="yes"?>
<Relationships xmlns="http://schemas.openxmlformats.org/package/2006/relationships"><Relationship Id="rId3" Type="http://schemas.openxmlformats.org/officeDocument/2006/relationships/image" Target="../media/image150.gif"/><Relationship Id="rId2" Type="http://schemas.openxmlformats.org/officeDocument/2006/relationships/image" Target="../media/image149.gif"/><Relationship Id="rId1" Type="http://schemas.openxmlformats.org/officeDocument/2006/relationships/slideLayout" Target="../slideLayouts/slideLayout1.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7.xml.rels><?xml version="1.0" encoding="UTF-8" standalone="yes"?>
<Relationships xmlns="http://schemas.openxmlformats.org/package/2006/relationships"><Relationship Id="rId2" Type="http://schemas.openxmlformats.org/officeDocument/2006/relationships/image" Target="../media/image151.gif"/><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9.xml.rels><?xml version="1.0" encoding="UTF-8" standalone="yes"?>
<Relationships xmlns="http://schemas.openxmlformats.org/package/2006/relationships"><Relationship Id="rId2" Type="http://schemas.openxmlformats.org/officeDocument/2006/relationships/image" Target="../media/image15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26.jpeg"/></Relationships>
</file>

<file path=ppt/slides/_rels/slide180.xml.rels><?xml version="1.0" encoding="UTF-8" standalone="yes"?>
<Relationships xmlns="http://schemas.openxmlformats.org/package/2006/relationships"><Relationship Id="rId2" Type="http://schemas.openxmlformats.org/officeDocument/2006/relationships/image" Target="../media/image153.gif"/><Relationship Id="rId1" Type="http://schemas.openxmlformats.org/officeDocument/2006/relationships/slideLayout" Target="../slideLayouts/slideLayout1.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5.xml.rels><?xml version="1.0" encoding="UTF-8" standalone="yes"?>
<Relationships xmlns="http://schemas.openxmlformats.org/package/2006/relationships"><Relationship Id="rId2" Type="http://schemas.openxmlformats.org/officeDocument/2006/relationships/image" Target="../media/image154.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68.jpeg"/><Relationship Id="rId2" Type="http://schemas.openxmlformats.org/officeDocument/2006/relationships/image" Target="../media/image67.jpe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77.jpe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4" Type="http://schemas.openxmlformats.org/officeDocument/2006/relationships/image" Target="../media/image8.jpeg"/></Relationships>
</file>

<file path=ppt/slides/_rels/slide80.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4.xml"/></Relationships>
</file>

<file path=ppt/slides/_rels/slide81.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4.xml"/></Relationships>
</file>

<file path=ppt/slides/_rels/slide8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hyperlink" Target="http://ed.ted.com/lessons/sex-determination-more-complicated-than-you-thought"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hyperlink" Target="http://images.google.com/imgres?imgurl=http://www.in-gender.com/cs/blogs/gender_selection_news/y-chromosome.jpg&amp;imgrefurl=http://www.in-gender.com/cs/blogs/gender_selection_news/archive/2006/01/13/5342.aspx&amp;h=263&amp;w=258&amp;sz=26&amp;hl=en&amp;start=4&amp;tbnid=k-vIKblVPT7eqM:&amp;tbnh=112&amp;tbnw=110&amp;prev=/images?q=sex+chromosomes&amp;gbv=2&amp;hl=en"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hyperlink" Target="http://images.google.com/imgres?imgurl=http://www.astrographics.com/GalleryPrints/Display/GP2061.jpg&amp;imgrefurl=http://www.healthegoods.com/2005/10/baby-gender-prediction-by-time-of.html&amp;h=360&amp;w=360&amp;sz=14&amp;hl=en&amp;start=16&amp;tbnid=BjmQuk8FchOqlM:&amp;tbnh=121&amp;tbnw=121&amp;prev=/images?q=y+chromosome&amp;gbv=2&amp;hl=en&amp;sa=G" TargetMode="External"/><Relationship Id="rId1" Type="http://schemas.openxmlformats.org/officeDocument/2006/relationships/slideLayout" Target="../slideLayouts/slideLayout2.xml"/><Relationship Id="rId5" Type="http://schemas.openxmlformats.org/officeDocument/2006/relationships/image" Target="../media/image92.jpeg"/><Relationship Id="rId4" Type="http://schemas.openxmlformats.org/officeDocument/2006/relationships/hyperlink" Target="http://images.google.com/imgres?imgurl=http://www.thednastore.com/images/pins/ychromosome.jpe&amp;imgrefurl=http://www.thednastore.com/dnastuff/pins.html&amp;h=211&amp;w=223&amp;sz=29&amp;hl=en&amp;start=29&amp;tbnid=4laiPfiz7o5XVM:&amp;tbnh=101&amp;tbnw=107&amp;prev=/images?q=y+chromosome&amp;start=20&amp;gbv=2&amp;ndsp=20&amp;hl=en&amp;sa=N" TargetMode="External"/></Relationships>
</file>

<file path=ppt/slides/_rels/slide95.xml.rels><?xml version="1.0" encoding="UTF-8" standalone="yes"?>
<Relationships xmlns="http://schemas.openxmlformats.org/package/2006/relationships"><Relationship Id="rId2" Type="http://schemas.openxmlformats.org/officeDocument/2006/relationships/image" Target="../media/image93.jpeg"/><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hyperlink" Target="http://images.google.com/imgres?imgurl=http://newsimg.bbc.co.uk/media/images/40932000/jpg/_40932757_x_indigo_instruments203.jpg&amp;imgrefurl=http://news.bbc.co.uk/nolpda/ifs_news/hi/newsid_4355000/4355355.stm&amp;h=350&amp;w=203&amp;sz=37&amp;hl=en&amp;start=6&amp;tbnid=W1pLJw-9-O7mLM:&amp;tbnh=120&amp;tbnw=70&amp;prev=/images?q=x+chromosome&amp;gbv=2&amp;hl=en" TargetMode="Externa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97.jpeg"/><Relationship Id="rId2" Type="http://schemas.openxmlformats.org/officeDocument/2006/relationships/image" Target="../media/image96.jpeg"/><Relationship Id="rId1" Type="http://schemas.openxmlformats.org/officeDocument/2006/relationships/slideLayout" Target="../slideLayouts/slideLayout7.xml"/><Relationship Id="rId4" Type="http://schemas.openxmlformats.org/officeDocument/2006/relationships/image" Target="../media/image9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066800"/>
            <a:ext cx="7848600" cy="4862870"/>
          </a:xfrm>
          <a:prstGeom prst="rect">
            <a:avLst/>
          </a:prstGeom>
        </p:spPr>
        <p:txBody>
          <a:bodyPr wrap="square">
            <a:spAutoFit/>
          </a:bodyPr>
          <a:lstStyle/>
          <a:p>
            <a:pPr algn="just"/>
            <a:r>
              <a:rPr lang="en-US" dirty="0" smtClean="0"/>
              <a:t>The use of living organisms for practical purposes.</a:t>
            </a:r>
          </a:p>
          <a:p>
            <a:pPr algn="just"/>
            <a:r>
              <a:rPr lang="en-US" dirty="0" smtClean="0"/>
              <a:t>How long has biotechnology been around?</a:t>
            </a:r>
          </a:p>
          <a:p>
            <a:pPr algn="just"/>
            <a:r>
              <a:rPr lang="en-US" dirty="0" smtClean="0"/>
              <a:t>Since man began planting crops, breeding livestock and brewing beer – about 10,000 years! It is even mentioned in the Bible.</a:t>
            </a:r>
          </a:p>
          <a:p>
            <a:pPr algn="just"/>
            <a:r>
              <a:rPr lang="en-US" dirty="0" smtClean="0"/>
              <a:t>Today we can alter an animal or plant one gene at a time, more rapidly and precisely producing altered organisms.</a:t>
            </a:r>
          </a:p>
          <a:p>
            <a:pPr algn="just"/>
            <a:r>
              <a:rPr lang="en-US" dirty="0" smtClean="0"/>
              <a:t>Even the boundaries between species are becoming blurred as we move genes from bacteria into plants and animals.</a:t>
            </a:r>
          </a:p>
          <a:p>
            <a:pPr lvl="1" algn="just"/>
            <a:r>
              <a:rPr lang="en-US" dirty="0" smtClean="0"/>
              <a:t>Cotton-polyester blends grown in cotton plants</a:t>
            </a:r>
          </a:p>
          <a:p>
            <a:pPr lvl="1" algn="just"/>
            <a:r>
              <a:rPr lang="en-US" dirty="0" smtClean="0"/>
              <a:t>Alter biochemical pathways :</a:t>
            </a:r>
          </a:p>
          <a:p>
            <a:pPr lvl="2" algn="just"/>
            <a:r>
              <a:rPr lang="en-US" sz="2000" dirty="0" smtClean="0"/>
              <a:t>Damage genes for ethylene production</a:t>
            </a:r>
          </a:p>
          <a:p>
            <a:pPr lvl="2" algn="just"/>
            <a:r>
              <a:rPr lang="en-US" sz="2000" dirty="0" smtClean="0"/>
              <a:t>Damage genes for </a:t>
            </a:r>
            <a:r>
              <a:rPr lang="en-US" sz="2000" dirty="0" err="1" smtClean="0"/>
              <a:t>polygalacturonase</a:t>
            </a:r>
            <a:endParaRPr lang="en-US" sz="2000" dirty="0" smtClean="0"/>
          </a:p>
          <a:p>
            <a:pPr algn="just"/>
            <a:r>
              <a:rPr lang="en-US" dirty="0" smtClean="0">
                <a:solidFill>
                  <a:srgbClr val="FF0000"/>
                </a:solidFill>
              </a:rPr>
              <a:t>Recombinant DNA</a:t>
            </a:r>
          </a:p>
          <a:p>
            <a:pPr algn="just"/>
            <a:r>
              <a:rPr lang="en-US" dirty="0" smtClean="0"/>
              <a:t>A DNA molecule consisting of two or more DNA segments that are not found together in nature.  </a:t>
            </a:r>
          </a:p>
          <a:p>
            <a:pPr algn="just"/>
            <a:r>
              <a:rPr lang="en-US" dirty="0" smtClean="0"/>
              <a:t>We can insert a gene into a plasmid, and infect a cell with the plasmid.</a:t>
            </a:r>
          </a:p>
          <a:p>
            <a:pPr algn="just"/>
            <a:r>
              <a:rPr lang="en-US" dirty="0" smtClean="0"/>
              <a:t>“designer genes” </a:t>
            </a:r>
            <a:endParaRPr lang="en-US" dirty="0"/>
          </a:p>
        </p:txBody>
      </p:sp>
      <p:sp>
        <p:nvSpPr>
          <p:cNvPr id="6" name="Rectangle 5"/>
          <p:cNvSpPr/>
          <p:nvPr/>
        </p:nvSpPr>
        <p:spPr>
          <a:xfrm>
            <a:off x="1752600" y="304800"/>
            <a:ext cx="4978992" cy="461665"/>
          </a:xfrm>
          <a:prstGeom prst="rect">
            <a:avLst/>
          </a:prstGeom>
        </p:spPr>
        <p:txBody>
          <a:bodyPr wrap="none">
            <a:spAutoFit/>
          </a:bodyPr>
          <a:lstStyle/>
          <a:p>
            <a:r>
              <a:rPr lang="en-US" sz="2400" dirty="0" smtClean="0">
                <a:solidFill>
                  <a:srgbClr val="FF0000"/>
                </a:solidFill>
              </a:rPr>
              <a:t>Biotechnology and Recombinant DNA</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b="3104"/>
          <a:stretch>
            <a:fillRect/>
          </a:stretch>
        </p:blipFill>
        <p:spPr bwMode="auto">
          <a:xfrm>
            <a:off x="228600" y="1676400"/>
            <a:ext cx="8740588" cy="4953000"/>
          </a:xfrm>
          <a:prstGeom prst="rect">
            <a:avLst/>
          </a:prstGeom>
          <a:noFill/>
          <a:ln w="9525">
            <a:noFill/>
            <a:miter lim="800000"/>
            <a:headEnd/>
            <a:tailEnd/>
          </a:ln>
        </p:spPr>
      </p:pic>
      <p:sp>
        <p:nvSpPr>
          <p:cNvPr id="12292" name="Rectangle 5"/>
          <p:cNvSpPr>
            <a:spLocks noGrp="1" noChangeArrowheads="1"/>
          </p:cNvSpPr>
          <p:nvPr>
            <p:ph type="title"/>
          </p:nvPr>
        </p:nvSpPr>
        <p:spPr>
          <a:xfrm>
            <a:off x="2971800" y="0"/>
            <a:ext cx="3352800" cy="533400"/>
          </a:xfrm>
        </p:spPr>
        <p:txBody>
          <a:bodyPr/>
          <a:lstStyle/>
          <a:p>
            <a:pPr eaLnBrk="1" hangingPunct="1"/>
            <a:r>
              <a:rPr lang="en-US" altLang="en-US" sz="2800" dirty="0" smtClean="0">
                <a:solidFill>
                  <a:srgbClr val="FF0000"/>
                </a:solidFill>
                <a:latin typeface="Times New Roman" pitchFamily="18" charset="0"/>
              </a:rPr>
              <a:t>Restriction Enzymes</a:t>
            </a:r>
            <a:endParaRPr lang="bg-BG" altLang="en-US" sz="2800" dirty="0" smtClean="0">
              <a:solidFill>
                <a:srgbClr val="FF0000"/>
              </a:solidFill>
              <a:latin typeface="Times New Roman" pitchFamily="18" charset="0"/>
            </a:endParaRPr>
          </a:p>
        </p:txBody>
      </p:sp>
      <p:sp>
        <p:nvSpPr>
          <p:cNvPr id="12293" name="Rectangle 6"/>
          <p:cNvSpPr>
            <a:spLocks noGrp="1" noChangeArrowheads="1"/>
          </p:cNvSpPr>
          <p:nvPr>
            <p:ph type="body" idx="1"/>
          </p:nvPr>
        </p:nvSpPr>
        <p:spPr>
          <a:xfrm>
            <a:off x="0" y="457200"/>
            <a:ext cx="9144000" cy="1196975"/>
          </a:xfrm>
        </p:spPr>
        <p:txBody>
          <a:bodyPr>
            <a:normAutofit/>
          </a:bodyPr>
          <a:lstStyle/>
          <a:p>
            <a:pPr eaLnBrk="1" hangingPunct="1"/>
            <a:r>
              <a:rPr lang="en-US" altLang="en-US" sz="2000" dirty="0" smtClean="0">
                <a:latin typeface="Times New Roman" pitchFamily="18" charset="0"/>
                <a:cs typeface="Times New Roman" pitchFamily="18" charset="0"/>
              </a:rPr>
              <a:t>Fragments of DNA produced by the same restriction enzyme will spontaneously join by </a:t>
            </a:r>
            <a:r>
              <a:rPr lang="en-US" altLang="en-US" sz="2000" b="1" dirty="0" smtClean="0">
                <a:latin typeface="Times New Roman" pitchFamily="18" charset="0"/>
                <a:cs typeface="Times New Roman" pitchFamily="18" charset="0"/>
              </a:rPr>
              <a:t>base pairing</a:t>
            </a:r>
            <a:r>
              <a:rPr lang="en-US" altLang="en-US" sz="2000" dirty="0" smtClean="0">
                <a:latin typeface="Times New Roman" pitchFamily="18" charset="0"/>
                <a:cs typeface="Times New Roman" pitchFamily="18" charset="0"/>
              </a:rPr>
              <a:t>. </a:t>
            </a:r>
          </a:p>
          <a:p>
            <a:pPr eaLnBrk="1" hangingPunct="1"/>
            <a:r>
              <a:rPr lang="en-US" altLang="en-US" sz="2000" dirty="0" smtClean="0">
                <a:latin typeface="Times New Roman" pitchFamily="18" charset="0"/>
              </a:rPr>
              <a:t>Each of the  DNA strands will have a break</a:t>
            </a:r>
            <a:endParaRPr lang="en-US" altLang="en-US" sz="2000" dirty="0" smtClean="0">
              <a:latin typeface="Times New Roman" pitchFamily="18" charset="0"/>
              <a:cs typeface="Times New Roman" pitchFamily="18" charset="0"/>
            </a:endParaRPr>
          </a:p>
          <a:p>
            <a:pPr eaLnBrk="1" hangingPunct="1"/>
            <a:endParaRPr lang="bg-BG" altLang="en-US" sz="2000" dirty="0" smtClean="0"/>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914400" y="4724400"/>
            <a:ext cx="7315200" cy="1552575"/>
          </a:xfrm>
          <a:prstGeom prst="rect">
            <a:avLst/>
          </a:prstGeom>
          <a:noFill/>
          <a:ln w="9525">
            <a:noFill/>
            <a:miter lim="800000"/>
            <a:headEnd/>
            <a:tailEnd/>
          </a:ln>
        </p:spPr>
        <p:txBody>
          <a:bodyPr>
            <a:spAutoFit/>
          </a:bodyPr>
          <a:lstStyle/>
          <a:p>
            <a:pPr>
              <a:spcBef>
                <a:spcPct val="50000"/>
              </a:spcBef>
            </a:pPr>
            <a:r>
              <a:rPr lang="en-US"/>
              <a:t>Complications from hemophilia include: bruising and bleeding into the muscles, bleeding into the joints, infection, adverse reaction to transfusions and serious bleeding. </a:t>
            </a:r>
          </a:p>
        </p:txBody>
      </p:sp>
      <p:pic>
        <p:nvPicPr>
          <p:cNvPr id="14339" name="Picture 5" descr="http://srxa.files.wordpress.com/2010/12/hemophilia.jpg"/>
          <p:cNvPicPr>
            <a:picLocks noChangeAspect="1" noChangeArrowheads="1"/>
          </p:cNvPicPr>
          <p:nvPr/>
        </p:nvPicPr>
        <p:blipFill>
          <a:blip r:embed="rId2"/>
          <a:srcRect/>
          <a:stretch>
            <a:fillRect/>
          </a:stretch>
        </p:blipFill>
        <p:spPr bwMode="auto">
          <a:xfrm>
            <a:off x="1295400" y="609600"/>
            <a:ext cx="6172200" cy="3724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704850"/>
            <a:ext cx="8229600" cy="1143000"/>
          </a:xfrm>
        </p:spPr>
        <p:txBody>
          <a:bodyPr/>
          <a:lstStyle/>
          <a:p>
            <a:pPr eaLnBrk="1" hangingPunct="1"/>
            <a:r>
              <a:rPr lang="en-US" smtClean="0"/>
              <a:t>Genetics of Hemophilia</a:t>
            </a:r>
          </a:p>
        </p:txBody>
      </p:sp>
      <p:sp>
        <p:nvSpPr>
          <p:cNvPr id="15363" name="Rectangle 3"/>
          <p:cNvSpPr>
            <a:spLocks noGrp="1" noChangeArrowheads="1"/>
          </p:cNvSpPr>
          <p:nvPr>
            <p:ph sz="half" idx="1"/>
          </p:nvPr>
        </p:nvSpPr>
        <p:spPr>
          <a:xfrm>
            <a:off x="457200" y="1920875"/>
            <a:ext cx="4038600" cy="4433888"/>
          </a:xfrm>
        </p:spPr>
        <p:txBody>
          <a:bodyPr/>
          <a:lstStyle/>
          <a:p>
            <a:pPr eaLnBrk="1" hangingPunct="1"/>
            <a:r>
              <a:rPr lang="en-US" smtClean="0"/>
              <a:t>The gene for hemophilia is found on the X chromosome</a:t>
            </a:r>
          </a:p>
          <a:p>
            <a:pPr eaLnBrk="1" hangingPunct="1"/>
            <a:r>
              <a:rPr lang="en-US" smtClean="0"/>
              <a:t>It is a recessive disorder. </a:t>
            </a:r>
          </a:p>
          <a:p>
            <a:pPr eaLnBrk="1" hangingPunct="1"/>
            <a:r>
              <a:rPr lang="en-US" smtClean="0"/>
              <a:t>It is referred to as a sex-linked recessive disorder.</a:t>
            </a:r>
          </a:p>
        </p:txBody>
      </p:sp>
      <p:sp>
        <p:nvSpPr>
          <p:cNvPr id="15364" name="Rectangle 4"/>
          <p:cNvSpPr>
            <a:spLocks noGrp="1" noChangeArrowheads="1"/>
          </p:cNvSpPr>
          <p:nvPr>
            <p:ph sz="half" idx="2"/>
          </p:nvPr>
        </p:nvSpPr>
        <p:spPr>
          <a:xfrm>
            <a:off x="4648200" y="1920875"/>
            <a:ext cx="4038600" cy="4433888"/>
          </a:xfrm>
        </p:spPr>
        <p:txBody>
          <a:bodyPr/>
          <a:lstStyle/>
          <a:p>
            <a:pPr eaLnBrk="1" hangingPunct="1"/>
            <a:r>
              <a:rPr lang="en-US" smtClean="0"/>
              <a:t>Males are more likely to get hemophilia.</a:t>
            </a:r>
          </a:p>
          <a:p>
            <a:pPr eaLnBrk="1" hangingPunct="1"/>
            <a:r>
              <a:rPr lang="en-US" smtClean="0"/>
              <a:t>Females have the possibility of being heterozygous for hemophilia. (This makes them a carrier) </a:t>
            </a:r>
          </a:p>
        </p:txBody>
      </p:sp>
    </p:spTree>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PEDIGREE OF QUEEN VICTORIA</a:t>
            </a:r>
            <a:endParaRPr lang="en-US" dirty="0"/>
          </a:p>
        </p:txBody>
      </p:sp>
      <p:pic>
        <p:nvPicPr>
          <p:cNvPr id="16387" name="Picture 2" descr="http://users.rcn.com/jkimball.ma.ultranet/BiologyPages/Q/Queen_Victoria.jpg"/>
          <p:cNvPicPr>
            <a:picLocks noChangeAspect="1" noChangeArrowheads="1"/>
          </p:cNvPicPr>
          <p:nvPr/>
        </p:nvPicPr>
        <p:blipFill>
          <a:blip r:embed="rId2"/>
          <a:srcRect/>
          <a:stretch>
            <a:fillRect/>
          </a:stretch>
        </p:blipFill>
        <p:spPr bwMode="auto">
          <a:xfrm>
            <a:off x="1219200" y="1981200"/>
            <a:ext cx="6400800" cy="41719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2.bp.blogspot.com/_NE-72ZXux-g/Sl3_hpIoOSI/AAAAAAAAKHo/Fpw2146aOtY/s400/000+Russische_Zarenfamilie.jpg"/>
          <p:cNvPicPr>
            <a:picLocks noChangeAspect="1" noChangeArrowheads="1"/>
          </p:cNvPicPr>
          <p:nvPr/>
        </p:nvPicPr>
        <p:blipFill>
          <a:blip r:embed="rId2"/>
          <a:srcRect/>
          <a:stretch>
            <a:fillRect/>
          </a:stretch>
        </p:blipFill>
        <p:spPr bwMode="auto">
          <a:xfrm>
            <a:off x="1676400" y="1295400"/>
            <a:ext cx="6477000" cy="5201227"/>
          </a:xfrm>
          <a:prstGeom prst="rect">
            <a:avLst/>
          </a:prstGeom>
          <a:noFill/>
          <a:ln w="9525">
            <a:noFill/>
            <a:miter lim="800000"/>
            <a:headEnd/>
            <a:tailEnd/>
          </a:ln>
        </p:spPr>
      </p:pic>
      <p:sp>
        <p:nvSpPr>
          <p:cNvPr id="17411" name="TextBox 2"/>
          <p:cNvSpPr txBox="1">
            <a:spLocks noChangeArrowheads="1"/>
          </p:cNvSpPr>
          <p:nvPr/>
        </p:nvSpPr>
        <p:spPr bwMode="auto">
          <a:xfrm>
            <a:off x="1752600" y="838200"/>
            <a:ext cx="6019800" cy="461963"/>
          </a:xfrm>
          <a:prstGeom prst="rect">
            <a:avLst/>
          </a:prstGeom>
          <a:noFill/>
          <a:ln w="9525">
            <a:noFill/>
            <a:miter lim="800000"/>
            <a:headEnd/>
            <a:tailEnd/>
          </a:ln>
        </p:spPr>
        <p:txBody>
          <a:bodyPr>
            <a:spAutoFit/>
          </a:bodyPr>
          <a:lstStyle/>
          <a:p>
            <a:r>
              <a:rPr lang="en-US"/>
              <a:t>Czar Nicholas II &amp; Family</a:t>
            </a:r>
          </a:p>
        </p:txBody>
      </p:sp>
    </p:spTree>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t0.gstatic.com/images?q=tbn:ANd9GcQljPMN9v7uKHUky0Yy7t3K9ViFQeQEoVM-drQhoE_1oN8qKGMO"/>
          <p:cNvPicPr>
            <a:picLocks noChangeAspect="1" noChangeArrowheads="1"/>
          </p:cNvPicPr>
          <p:nvPr/>
        </p:nvPicPr>
        <p:blipFill>
          <a:blip r:embed="rId2"/>
          <a:srcRect/>
          <a:stretch>
            <a:fillRect/>
          </a:stretch>
        </p:blipFill>
        <p:spPr bwMode="auto">
          <a:xfrm>
            <a:off x="2667000" y="1752600"/>
            <a:ext cx="4191000" cy="4648200"/>
          </a:xfrm>
          <a:prstGeom prst="rect">
            <a:avLst/>
          </a:prstGeom>
          <a:noFill/>
          <a:ln w="9525">
            <a:noFill/>
            <a:miter lim="800000"/>
            <a:headEnd/>
            <a:tailEnd/>
          </a:ln>
        </p:spPr>
      </p:pic>
      <p:sp>
        <p:nvSpPr>
          <p:cNvPr id="18435" name="TextBox 2"/>
          <p:cNvSpPr txBox="1">
            <a:spLocks noChangeArrowheads="1"/>
          </p:cNvSpPr>
          <p:nvPr/>
        </p:nvSpPr>
        <p:spPr bwMode="auto">
          <a:xfrm>
            <a:off x="1524000" y="838200"/>
            <a:ext cx="6096000" cy="461963"/>
          </a:xfrm>
          <a:prstGeom prst="rect">
            <a:avLst/>
          </a:prstGeom>
          <a:noFill/>
          <a:ln w="9525">
            <a:noFill/>
            <a:miter lim="800000"/>
            <a:headEnd/>
            <a:tailEnd/>
          </a:ln>
        </p:spPr>
        <p:txBody>
          <a:bodyPr>
            <a:spAutoFit/>
          </a:bodyPr>
          <a:lstStyle/>
          <a:p>
            <a:r>
              <a:rPr lang="en-US"/>
              <a:t>Grigori  Rasputin</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3" descr="http://healthresources.caremark.com/Imagebank/Articles_images/Hemophilia_02.gif"/>
          <p:cNvPicPr>
            <a:picLocks noChangeAspect="1" noChangeArrowheads="1"/>
          </p:cNvPicPr>
          <p:nvPr/>
        </p:nvPicPr>
        <p:blipFill>
          <a:blip r:embed="rId2"/>
          <a:srcRect/>
          <a:stretch>
            <a:fillRect/>
          </a:stretch>
        </p:blipFill>
        <p:spPr bwMode="auto">
          <a:xfrm>
            <a:off x="762000" y="609600"/>
            <a:ext cx="4183063" cy="5521325"/>
          </a:xfrm>
          <a:prstGeom prst="rect">
            <a:avLst/>
          </a:prstGeom>
          <a:noFill/>
          <a:ln w="9525">
            <a:noFill/>
            <a:miter lim="800000"/>
            <a:headEnd/>
            <a:tailEnd/>
          </a:ln>
        </p:spPr>
      </p:pic>
      <p:sp>
        <p:nvSpPr>
          <p:cNvPr id="19459" name="Text Box 4"/>
          <p:cNvSpPr txBox="1">
            <a:spLocks noChangeArrowheads="1"/>
          </p:cNvSpPr>
          <p:nvPr/>
        </p:nvSpPr>
        <p:spPr bwMode="auto">
          <a:xfrm>
            <a:off x="5334000" y="685800"/>
            <a:ext cx="3200400" cy="5021263"/>
          </a:xfrm>
          <a:prstGeom prst="rect">
            <a:avLst/>
          </a:prstGeom>
          <a:noFill/>
          <a:ln w="9525">
            <a:noFill/>
            <a:miter lim="800000"/>
            <a:headEnd/>
            <a:tailEnd/>
          </a:ln>
        </p:spPr>
        <p:txBody>
          <a:bodyPr>
            <a:spAutoFit/>
          </a:bodyPr>
          <a:lstStyle/>
          <a:p>
            <a:pPr>
              <a:spcBef>
                <a:spcPct val="50000"/>
              </a:spcBef>
            </a:pPr>
            <a:r>
              <a:rPr lang="en-US"/>
              <a:t>In this example: The father has hemophilia.  He cannot give his son hemophilia because he gives his son the Y chromosome.   </a:t>
            </a:r>
          </a:p>
          <a:p>
            <a:pPr>
              <a:spcBef>
                <a:spcPct val="50000"/>
              </a:spcBef>
            </a:pPr>
            <a:r>
              <a:rPr lang="en-US"/>
              <a:t>He can give his daughter the recessive gene, but if her mother does not give her the recessive gene, she will not have hemophilia.  She will be a carrier. </a:t>
            </a: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3" descr="http://healthresources.caremark.com/Imagebank/Articles_images/Hemophilia.gif"/>
          <p:cNvPicPr>
            <a:picLocks noChangeAspect="1" noChangeArrowheads="1"/>
          </p:cNvPicPr>
          <p:nvPr/>
        </p:nvPicPr>
        <p:blipFill>
          <a:blip r:embed="rId2"/>
          <a:srcRect/>
          <a:stretch>
            <a:fillRect/>
          </a:stretch>
        </p:blipFill>
        <p:spPr bwMode="auto">
          <a:xfrm>
            <a:off x="685800" y="609600"/>
            <a:ext cx="4011613" cy="5521325"/>
          </a:xfrm>
          <a:prstGeom prst="rect">
            <a:avLst/>
          </a:prstGeom>
          <a:noFill/>
          <a:ln w="9525">
            <a:noFill/>
            <a:miter lim="800000"/>
            <a:headEnd/>
            <a:tailEnd/>
          </a:ln>
        </p:spPr>
      </p:pic>
      <p:sp>
        <p:nvSpPr>
          <p:cNvPr id="20483" name="Text Box 4"/>
          <p:cNvSpPr txBox="1">
            <a:spLocks noChangeArrowheads="1"/>
          </p:cNvSpPr>
          <p:nvPr/>
        </p:nvSpPr>
        <p:spPr bwMode="auto">
          <a:xfrm>
            <a:off x="5105400" y="685800"/>
            <a:ext cx="3276600" cy="4291013"/>
          </a:xfrm>
          <a:prstGeom prst="rect">
            <a:avLst/>
          </a:prstGeom>
          <a:noFill/>
          <a:ln w="9525">
            <a:noFill/>
            <a:miter lim="800000"/>
            <a:headEnd/>
            <a:tailEnd/>
          </a:ln>
        </p:spPr>
        <p:txBody>
          <a:bodyPr>
            <a:spAutoFit/>
          </a:bodyPr>
          <a:lstStyle/>
          <a:p>
            <a:pPr>
              <a:spcBef>
                <a:spcPct val="50000"/>
              </a:spcBef>
            </a:pPr>
            <a:r>
              <a:rPr lang="en-US"/>
              <a:t>In this example: </a:t>
            </a:r>
          </a:p>
          <a:p>
            <a:pPr>
              <a:spcBef>
                <a:spcPct val="50000"/>
              </a:spcBef>
            </a:pPr>
            <a:r>
              <a:rPr lang="en-US"/>
              <a:t>The mother is a carrier of hemophilia.  </a:t>
            </a:r>
          </a:p>
          <a:p>
            <a:pPr>
              <a:spcBef>
                <a:spcPct val="50000"/>
              </a:spcBef>
            </a:pPr>
            <a:r>
              <a:rPr lang="en-US"/>
              <a:t>She does not have hemophilia but she is heterozygous for the trait.</a:t>
            </a:r>
          </a:p>
          <a:p>
            <a:pPr>
              <a:spcBef>
                <a:spcPct val="50000"/>
              </a:spcBef>
            </a:pPr>
            <a:r>
              <a:rPr lang="en-US"/>
              <a:t>There is a 50% chance her son will have hemophilia.</a:t>
            </a: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dirty="0" smtClean="0"/>
              <a:t>Color Blindness</a:t>
            </a:r>
          </a:p>
        </p:txBody>
      </p:sp>
      <p:sp>
        <p:nvSpPr>
          <p:cNvPr id="21507" name="Rectangle 3"/>
          <p:cNvSpPr>
            <a:spLocks noGrp="1" noChangeArrowheads="1"/>
          </p:cNvSpPr>
          <p:nvPr>
            <p:ph idx="1"/>
          </p:nvPr>
        </p:nvSpPr>
        <p:spPr/>
        <p:txBody>
          <a:bodyPr/>
          <a:lstStyle/>
          <a:p>
            <a:pPr eaLnBrk="1" hangingPunct="1"/>
            <a:r>
              <a:rPr lang="en-US" smtClean="0"/>
              <a:t>Males are more likely to be color blind due to the fact they only have one X chromosome.</a:t>
            </a:r>
          </a:p>
          <a:p>
            <a:pPr eaLnBrk="1" hangingPunct="1"/>
            <a:r>
              <a:rPr lang="en-US" smtClean="0"/>
              <a:t>Color Blindness is a sex-linked trait found on the X chromosome. </a:t>
            </a: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http://www.gene-test.org/images/colorblindness.jpg"/>
          <p:cNvPicPr>
            <a:picLocks noChangeAspect="1" noChangeArrowheads="1"/>
          </p:cNvPicPr>
          <p:nvPr/>
        </p:nvPicPr>
        <p:blipFill>
          <a:blip r:embed="rId2"/>
          <a:srcRect/>
          <a:stretch>
            <a:fillRect/>
          </a:stretch>
        </p:blipFill>
        <p:spPr bwMode="auto">
          <a:xfrm>
            <a:off x="1692275" y="571500"/>
            <a:ext cx="5761038" cy="571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http://content.answers.com/main/content/wp/en/a/a3/XlinkRecessive.jpg"/>
          <p:cNvPicPr>
            <a:picLocks noChangeAspect="1" noChangeArrowheads="1"/>
          </p:cNvPicPr>
          <p:nvPr/>
        </p:nvPicPr>
        <p:blipFill>
          <a:blip r:embed="rId2"/>
          <a:srcRect/>
          <a:stretch>
            <a:fillRect/>
          </a:stretch>
        </p:blipFill>
        <p:spPr bwMode="auto">
          <a:xfrm>
            <a:off x="457200" y="457200"/>
            <a:ext cx="4311650" cy="5562600"/>
          </a:xfrm>
          <a:prstGeom prst="rect">
            <a:avLst/>
          </a:prstGeom>
          <a:noFill/>
          <a:ln w="9525">
            <a:noFill/>
            <a:miter lim="800000"/>
            <a:headEnd/>
            <a:tailEnd/>
          </a:ln>
        </p:spPr>
      </p:pic>
      <p:sp>
        <p:nvSpPr>
          <p:cNvPr id="23555" name="Text Box 4"/>
          <p:cNvSpPr txBox="1">
            <a:spLocks noChangeArrowheads="1"/>
          </p:cNvSpPr>
          <p:nvPr/>
        </p:nvSpPr>
        <p:spPr bwMode="auto">
          <a:xfrm>
            <a:off x="5334000" y="1066800"/>
            <a:ext cx="2971800" cy="5003800"/>
          </a:xfrm>
          <a:prstGeom prst="rect">
            <a:avLst/>
          </a:prstGeom>
          <a:noFill/>
          <a:ln w="9525">
            <a:noFill/>
            <a:miter lim="800000"/>
            <a:headEnd/>
            <a:tailEnd/>
          </a:ln>
        </p:spPr>
        <p:txBody>
          <a:bodyPr>
            <a:spAutoFit/>
          </a:bodyPr>
          <a:lstStyle/>
          <a:p>
            <a:pPr>
              <a:spcBef>
                <a:spcPct val="50000"/>
              </a:spcBef>
            </a:pPr>
            <a:r>
              <a:rPr lang="en-US" sz="2800"/>
              <a:t>In this example: the mother is a carrier of the colorblind gene. </a:t>
            </a:r>
          </a:p>
          <a:p>
            <a:pPr>
              <a:spcBef>
                <a:spcPct val="50000"/>
              </a:spcBef>
            </a:pPr>
            <a:r>
              <a:rPr lang="en-US" sz="2800"/>
              <a:t>There is a 50% chance her son will be colorblind but unless the father is colorblind the daughter cannot end up colorblind.</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2667000" y="457200"/>
            <a:ext cx="5132388" cy="685800"/>
          </a:xfrm>
        </p:spPr>
        <p:txBody>
          <a:bodyPr>
            <a:normAutofit fontScale="90000"/>
          </a:bodyPr>
          <a:lstStyle/>
          <a:p>
            <a:pPr eaLnBrk="1" hangingPunct="1"/>
            <a:r>
              <a:rPr lang="en-US" altLang="en-US" sz="3200" b="1" dirty="0" smtClean="0">
                <a:solidFill>
                  <a:srgbClr val="0070C0"/>
                </a:solidFill>
                <a:latin typeface="Times New Roman" pitchFamily="18" charset="0"/>
              </a:rPr>
              <a:t>Tools for Genetic engineering  </a:t>
            </a:r>
            <a:br>
              <a:rPr lang="en-US" altLang="en-US" sz="3200" b="1" dirty="0" smtClean="0">
                <a:solidFill>
                  <a:srgbClr val="0070C0"/>
                </a:solidFill>
                <a:latin typeface="Times New Roman" pitchFamily="18" charset="0"/>
              </a:rPr>
            </a:br>
            <a:r>
              <a:rPr lang="en-US" altLang="en-US" sz="3200" b="1" dirty="0" smtClean="0">
                <a:solidFill>
                  <a:srgbClr val="0070C0"/>
                </a:solidFill>
                <a:latin typeface="Times New Roman" pitchFamily="18" charset="0"/>
              </a:rPr>
              <a:t>           </a:t>
            </a:r>
            <a:r>
              <a:rPr lang="en-US" altLang="en-US" sz="3200" b="1" dirty="0" smtClean="0">
                <a:solidFill>
                  <a:srgbClr val="FF0000"/>
                </a:solidFill>
                <a:latin typeface="Times New Roman" pitchFamily="18" charset="0"/>
              </a:rPr>
              <a:t>2. </a:t>
            </a:r>
            <a:r>
              <a:rPr lang="en-US" altLang="en-US" sz="3200" b="1" dirty="0" err="1" smtClean="0">
                <a:solidFill>
                  <a:srgbClr val="FF0000"/>
                </a:solidFill>
                <a:latin typeface="Times New Roman" pitchFamily="18" charset="0"/>
              </a:rPr>
              <a:t>Ligase</a:t>
            </a:r>
            <a:endParaRPr lang="en-US" altLang="en-US" sz="3200" b="1" dirty="0" smtClean="0">
              <a:solidFill>
                <a:srgbClr val="FF0000"/>
              </a:solidFill>
              <a:latin typeface="Times New Roman" pitchFamily="18" charset="0"/>
            </a:endParaRPr>
          </a:p>
        </p:txBody>
      </p:sp>
      <p:sp>
        <p:nvSpPr>
          <p:cNvPr id="13315" name="Rectangle 3"/>
          <p:cNvSpPr>
            <a:spLocks noGrp="1" noChangeArrowheads="1"/>
          </p:cNvSpPr>
          <p:nvPr>
            <p:ph type="body" sz="half" idx="1"/>
          </p:nvPr>
        </p:nvSpPr>
        <p:spPr>
          <a:xfrm>
            <a:off x="222250" y="1400175"/>
            <a:ext cx="8697913" cy="4525963"/>
          </a:xfrm>
        </p:spPr>
        <p:txBody>
          <a:bodyPr/>
          <a:lstStyle/>
          <a:p>
            <a:pPr eaLnBrk="1" hangingPunct="1"/>
            <a:r>
              <a:rPr lang="en-US" altLang="en-US" sz="2400" b="1" dirty="0" smtClean="0">
                <a:latin typeface="Times New Roman" pitchFamily="18" charset="0"/>
              </a:rPr>
              <a:t>DNA </a:t>
            </a:r>
            <a:r>
              <a:rPr lang="en-US" altLang="en-US" sz="2400" b="1" dirty="0" err="1" smtClean="0">
                <a:latin typeface="Times New Roman" pitchFamily="18" charset="0"/>
              </a:rPr>
              <a:t>ligase</a:t>
            </a:r>
            <a:r>
              <a:rPr lang="en-US" altLang="en-US" sz="2400" dirty="0" smtClean="0">
                <a:latin typeface="Times New Roman" pitchFamily="18" charset="0"/>
              </a:rPr>
              <a:t> is a enzyme that can link together DNA strands that have double-strand breaks (a break in both complementary strands of DNA). </a:t>
            </a:r>
          </a:p>
          <a:p>
            <a:pPr lvl="1" eaLnBrk="1" hangingPunct="1"/>
            <a:r>
              <a:rPr lang="en-US" altLang="en-US" sz="2000" dirty="0" smtClean="0">
                <a:latin typeface="Times New Roman" pitchFamily="18" charset="0"/>
              </a:rPr>
              <a:t>Naturally DNA </a:t>
            </a:r>
            <a:r>
              <a:rPr lang="en-US" altLang="en-US" sz="2000" dirty="0" err="1" smtClean="0">
                <a:latin typeface="Times New Roman" pitchFamily="18" charset="0"/>
              </a:rPr>
              <a:t>ligase</a:t>
            </a:r>
            <a:r>
              <a:rPr lang="en-US" altLang="en-US" sz="2000" dirty="0" smtClean="0">
                <a:latin typeface="Times New Roman" pitchFamily="18" charset="0"/>
              </a:rPr>
              <a:t> has applications in both </a:t>
            </a:r>
            <a:r>
              <a:rPr lang="en-US" altLang="en-US" sz="2000" b="1" dirty="0" smtClean="0">
                <a:latin typeface="Times New Roman" pitchFamily="18" charset="0"/>
              </a:rPr>
              <a:t>DNA replication </a:t>
            </a:r>
            <a:r>
              <a:rPr lang="en-US" altLang="en-US" sz="2000" dirty="0" smtClean="0">
                <a:latin typeface="Times New Roman" pitchFamily="18" charset="0"/>
              </a:rPr>
              <a:t>and</a:t>
            </a:r>
            <a:r>
              <a:rPr lang="en-US" altLang="en-US" sz="2000" b="1" dirty="0" smtClean="0">
                <a:latin typeface="Times New Roman" pitchFamily="18" charset="0"/>
              </a:rPr>
              <a:t> DNA repair</a:t>
            </a:r>
            <a:r>
              <a:rPr lang="en-US" altLang="en-US" sz="2000" dirty="0" smtClean="0">
                <a:latin typeface="Times New Roman" pitchFamily="18" charset="0"/>
              </a:rPr>
              <a:t> </a:t>
            </a:r>
            <a:r>
              <a:rPr lang="en-US" altLang="en-US" sz="2000" b="1" dirty="0" smtClean="0">
                <a:latin typeface="Times New Roman" pitchFamily="18" charset="0"/>
              </a:rPr>
              <a:t>.</a:t>
            </a:r>
          </a:p>
          <a:p>
            <a:pPr lvl="1" eaLnBrk="1" hangingPunct="1"/>
            <a:r>
              <a:rPr lang="en-US" altLang="en-US" sz="2000" dirty="0" smtClean="0">
                <a:latin typeface="Times New Roman" pitchFamily="18" charset="0"/>
              </a:rPr>
              <a:t>Needs ATP</a:t>
            </a:r>
            <a:r>
              <a:rPr lang="en-US" altLang="en-US" sz="2000" b="1" dirty="0" smtClean="0">
                <a:latin typeface="Times New Roman" pitchFamily="18" charset="0"/>
              </a:rPr>
              <a:t> </a:t>
            </a:r>
          </a:p>
          <a:p>
            <a:pPr eaLnBrk="1" hangingPunct="1"/>
            <a:r>
              <a:rPr lang="en-US" altLang="en-US" sz="2400" dirty="0" smtClean="0">
                <a:latin typeface="Times New Roman" pitchFamily="18" charset="0"/>
              </a:rPr>
              <a:t>DNA </a:t>
            </a:r>
            <a:r>
              <a:rPr lang="en-US" altLang="en-US" sz="2400" dirty="0" err="1" smtClean="0">
                <a:latin typeface="Times New Roman" pitchFamily="18" charset="0"/>
              </a:rPr>
              <a:t>ligase</a:t>
            </a:r>
            <a:r>
              <a:rPr lang="en-US" altLang="en-US" sz="2400" dirty="0" smtClean="0">
                <a:latin typeface="Times New Roman" pitchFamily="18" charset="0"/>
              </a:rPr>
              <a:t> has extensive use in molecular biology laboratories for </a:t>
            </a:r>
            <a:r>
              <a:rPr lang="en-US" altLang="en-US" sz="2400" b="1" dirty="0" smtClean="0">
                <a:latin typeface="Times New Roman" pitchFamily="18" charset="0"/>
              </a:rPr>
              <a:t>genetic recombination  experiments</a:t>
            </a:r>
            <a:r>
              <a:rPr lang="en-US" altLang="en-US" sz="2800" b="1" dirty="0" smtClean="0">
                <a:latin typeface="Times New Roman" pitchFamily="18" charset="0"/>
              </a:rPr>
              <a:t> </a:t>
            </a:r>
          </a:p>
        </p:txBody>
      </p:sp>
      <p:pic>
        <p:nvPicPr>
          <p:cNvPr id="13316" name="Picture 4" descr="Ligation_svg"/>
          <p:cNvPicPr>
            <a:picLocks noChangeAspect="1" noChangeArrowheads="1"/>
          </p:cNvPicPr>
          <p:nvPr/>
        </p:nvPicPr>
        <p:blipFill>
          <a:blip r:embed="rId2"/>
          <a:srcRect/>
          <a:stretch>
            <a:fillRect/>
          </a:stretch>
        </p:blipFill>
        <p:spPr bwMode="auto">
          <a:xfrm>
            <a:off x="1570038" y="4678363"/>
            <a:ext cx="4371975" cy="1903412"/>
          </a:xfrm>
          <a:prstGeom prst="rect">
            <a:avLst/>
          </a:prstGeom>
          <a:noFill/>
          <a:ln w="9525">
            <a:noFill/>
            <a:miter lim="800000"/>
            <a:headEnd/>
            <a:tailEnd/>
          </a:ln>
        </p:spPr>
      </p:pic>
      <p:sp>
        <p:nvSpPr>
          <p:cNvPr id="13317" name="Text Box 5"/>
          <p:cNvSpPr txBox="1">
            <a:spLocks noChangeArrowheads="1"/>
          </p:cNvSpPr>
          <p:nvPr/>
        </p:nvSpPr>
        <p:spPr bwMode="auto">
          <a:xfrm>
            <a:off x="298450" y="5257800"/>
            <a:ext cx="728663" cy="396875"/>
          </a:xfrm>
          <a:prstGeom prst="rect">
            <a:avLst/>
          </a:prstGeom>
          <a:noFill/>
          <a:ln w="9525">
            <a:noFill/>
            <a:miter lim="800000"/>
            <a:headEnd/>
            <a:tailEnd/>
          </a:ln>
          <a:effectLst/>
        </p:spPr>
        <p:txBody>
          <a:bodyPr wrap="none">
            <a:spAutoFit/>
          </a:bodyPr>
          <a:lstStyle/>
          <a:p>
            <a:pPr eaLnBrk="1" hangingPunct="1"/>
            <a:r>
              <a:rPr lang="en-US" altLang="en-US" sz="2000">
                <a:latin typeface="Times New Roman" pitchFamily="18" charset="0"/>
              </a:rPr>
              <a:t>ATP </a:t>
            </a:r>
          </a:p>
        </p:txBody>
      </p:sp>
      <p:sp>
        <p:nvSpPr>
          <p:cNvPr id="13318" name="Line 6"/>
          <p:cNvSpPr>
            <a:spLocks noChangeShapeType="1"/>
          </p:cNvSpPr>
          <p:nvPr/>
        </p:nvSpPr>
        <p:spPr bwMode="auto">
          <a:xfrm flipV="1">
            <a:off x="1185863" y="5459413"/>
            <a:ext cx="687387" cy="11112"/>
          </a:xfrm>
          <a:prstGeom prst="line">
            <a:avLst/>
          </a:prstGeom>
          <a:noFill/>
          <a:ln w="9525">
            <a:solidFill>
              <a:schemeClr val="tx1"/>
            </a:solidFill>
            <a:round/>
            <a:headEnd/>
            <a:tailEnd type="triangle" w="med" len="med"/>
          </a:ln>
          <a:effectLst/>
        </p:spPr>
        <p:txBody>
          <a:bodyPr wrap="none"/>
          <a:lstStyle/>
          <a:p>
            <a:endParaRPr lang="en-US"/>
          </a:p>
        </p:txBody>
      </p:sp>
      <p:pic>
        <p:nvPicPr>
          <p:cNvPr id="13319" name="Picture 8" descr="glue"/>
          <p:cNvPicPr>
            <a:picLocks noGrp="1" noChangeAspect="1" noChangeArrowheads="1"/>
          </p:cNvPicPr>
          <p:nvPr>
            <p:ph sz="half" idx="2"/>
          </p:nvPr>
        </p:nvPicPr>
        <p:blipFill>
          <a:blip r:embed="rId3"/>
          <a:srcRect/>
          <a:stretch>
            <a:fillRect/>
          </a:stretch>
        </p:blipFill>
        <p:spPr>
          <a:xfrm>
            <a:off x="7696200" y="4953000"/>
            <a:ext cx="739775" cy="1343025"/>
          </a:xfrm>
          <a:noFill/>
        </p:spPr>
      </p:pic>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Sex-Linked Inheritance </a:t>
            </a:r>
            <a:br>
              <a:rPr lang="en-US" smtClean="0"/>
            </a:br>
            <a:r>
              <a:rPr lang="en-US" smtClean="0"/>
              <a:t>Punnett Square</a:t>
            </a:r>
          </a:p>
        </p:txBody>
      </p:sp>
      <p:sp>
        <p:nvSpPr>
          <p:cNvPr id="19459" name="Rectangle 3"/>
          <p:cNvSpPr>
            <a:spLocks noGrp="1" noChangeArrowheads="1"/>
          </p:cNvSpPr>
          <p:nvPr>
            <p:ph idx="1"/>
          </p:nvPr>
        </p:nvSpPr>
        <p:spPr>
          <a:xfrm>
            <a:off x="698500" y="1905000"/>
            <a:ext cx="4102100" cy="4419600"/>
          </a:xfrm>
        </p:spPr>
        <p:txBody>
          <a:bodyPr>
            <a:normAutofit/>
          </a:bodyPr>
          <a:lstStyle/>
          <a:p>
            <a:pPr marL="274320" indent="-274320" eaLnBrk="1" fontAlgn="auto" hangingPunct="1">
              <a:spcAft>
                <a:spcPts val="0"/>
              </a:spcAft>
              <a:buClr>
                <a:schemeClr val="accent3"/>
              </a:buClr>
              <a:buFont typeface="Wingdings 2"/>
              <a:buChar char=""/>
              <a:defRPr/>
            </a:pPr>
            <a:r>
              <a:rPr lang="en-US" sz="2800" dirty="0" smtClean="0"/>
              <a:t>In the </a:t>
            </a:r>
            <a:r>
              <a:rPr lang="en-US" sz="2800" dirty="0" err="1" smtClean="0"/>
              <a:t>punnett</a:t>
            </a:r>
            <a:r>
              <a:rPr lang="en-US" sz="2800" dirty="0" smtClean="0"/>
              <a:t> square the mother is a carrier and the father is normal.</a:t>
            </a:r>
          </a:p>
          <a:p>
            <a:pPr marL="274320" indent="-274320" eaLnBrk="1" fontAlgn="auto" hangingPunct="1">
              <a:spcAft>
                <a:spcPts val="0"/>
              </a:spcAft>
              <a:buClr>
                <a:schemeClr val="accent3"/>
              </a:buClr>
              <a:buFont typeface="Wingdings 2"/>
              <a:buChar char=""/>
              <a:defRPr/>
            </a:pPr>
            <a:r>
              <a:rPr lang="en-US" sz="2800" dirty="0" smtClean="0"/>
              <a:t>Male offspring:         50% normal &amp;          50%</a:t>
            </a:r>
          </a:p>
          <a:p>
            <a:pPr marL="274320" indent="-274320">
              <a:buClr>
                <a:schemeClr val="accent3"/>
              </a:buClr>
              <a:defRPr/>
            </a:pPr>
            <a:r>
              <a:rPr lang="en-US" sz="2800" dirty="0" smtClean="0"/>
              <a:t>Color Blindness</a:t>
            </a:r>
          </a:p>
          <a:p>
            <a:pPr marL="274320" indent="-274320" eaLnBrk="1" fontAlgn="auto" hangingPunct="1">
              <a:spcAft>
                <a:spcPts val="0"/>
              </a:spcAft>
              <a:buClr>
                <a:schemeClr val="accent3"/>
              </a:buClr>
              <a:buFont typeface="Wingdings 2"/>
              <a:buChar char=""/>
              <a:defRPr/>
            </a:pPr>
            <a:r>
              <a:rPr lang="en-US" sz="2800" dirty="0" smtClean="0"/>
              <a:t>Female offspring:      50% normal              50% carrier</a:t>
            </a:r>
          </a:p>
        </p:txBody>
      </p:sp>
      <p:pic>
        <p:nvPicPr>
          <p:cNvPr id="24580" name="Picture 5" descr="http://www.brooklyn.cuny.edu/bc/ahp/SDMG/Punnett.Hemo.01.GIF"/>
          <p:cNvPicPr>
            <a:picLocks noChangeAspect="1" noChangeArrowheads="1"/>
          </p:cNvPicPr>
          <p:nvPr/>
        </p:nvPicPr>
        <p:blipFill>
          <a:blip r:embed="rId2"/>
          <a:srcRect/>
          <a:stretch>
            <a:fillRect/>
          </a:stretch>
        </p:blipFill>
        <p:spPr bwMode="auto">
          <a:xfrm>
            <a:off x="5105400" y="2209800"/>
            <a:ext cx="3810000" cy="3810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fontScale="90000"/>
          </a:bodyPr>
          <a:lstStyle/>
          <a:p>
            <a:pPr eaLnBrk="1" fontAlgn="auto" hangingPunct="1">
              <a:spcAft>
                <a:spcPts val="0"/>
              </a:spcAft>
              <a:defRPr/>
            </a:pPr>
            <a:r>
              <a:rPr lang="en-US" smtClean="0"/>
              <a:t>Complete the following</a:t>
            </a:r>
            <a:br>
              <a:rPr lang="en-US" smtClean="0"/>
            </a:br>
            <a:r>
              <a:rPr lang="en-US" smtClean="0"/>
              <a:t> punnett square: </a:t>
            </a:r>
          </a:p>
        </p:txBody>
      </p:sp>
      <p:sp>
        <p:nvSpPr>
          <p:cNvPr id="25603" name="Rectangle 3"/>
          <p:cNvSpPr>
            <a:spLocks noGrp="1" noChangeArrowheads="1"/>
          </p:cNvSpPr>
          <p:nvPr>
            <p:ph idx="1"/>
          </p:nvPr>
        </p:nvSpPr>
        <p:spPr>
          <a:xfrm>
            <a:off x="838200" y="2362200"/>
            <a:ext cx="7620000" cy="4267200"/>
          </a:xfrm>
        </p:spPr>
        <p:txBody>
          <a:bodyPr/>
          <a:lstStyle/>
          <a:p>
            <a:pPr eaLnBrk="1" hangingPunct="1"/>
            <a:r>
              <a:rPr lang="en-US" smtClean="0"/>
              <a:t>Cross a normal mother with a hemophiliac father. </a:t>
            </a:r>
          </a:p>
          <a:p>
            <a:pPr eaLnBrk="1" hangingPunct="1"/>
            <a:endParaRPr lang="en-US" smtClean="0"/>
          </a:p>
          <a:p>
            <a:pPr eaLnBrk="1" hangingPunct="1">
              <a:buFontTx/>
              <a:buNone/>
            </a:pPr>
            <a:endParaRPr lang="en-US" smtClean="0"/>
          </a:p>
          <a:p>
            <a:pPr eaLnBrk="1" hangingPunct="1">
              <a:buFontTx/>
              <a:buNone/>
            </a:pPr>
            <a:r>
              <a:rPr lang="en-US" smtClean="0"/>
              <a:t>Results: </a:t>
            </a:r>
          </a:p>
          <a:p>
            <a:pPr eaLnBrk="1" hangingPunct="1">
              <a:buFontTx/>
              <a:buNone/>
            </a:pPr>
            <a:r>
              <a:rPr lang="en-US" smtClean="0"/>
              <a:t>Genotypes:  50%                      50%</a:t>
            </a:r>
          </a:p>
          <a:p>
            <a:pPr eaLnBrk="1" hangingPunct="1">
              <a:buFontTx/>
              <a:buNone/>
            </a:pPr>
            <a:r>
              <a:rPr lang="en-US" smtClean="0"/>
              <a:t>Phenotypes:  50%                     50%</a:t>
            </a:r>
          </a:p>
          <a:p>
            <a:pPr eaLnBrk="1" hangingPunct="1">
              <a:buFontTx/>
              <a:buNone/>
            </a:pPr>
            <a:endParaRPr lang="en-US" smtClean="0"/>
          </a:p>
          <a:p>
            <a:pPr eaLnBrk="1" hangingPunct="1"/>
            <a:endParaRPr lang="en-US" smtClean="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762000" y="0"/>
            <a:ext cx="8382000" cy="5170488"/>
          </a:xfrm>
        </p:spPr>
        <p:txBody>
          <a:bodyPr/>
          <a:lstStyle/>
          <a:p>
            <a:pPr eaLnBrk="1" hangingPunct="1"/>
            <a:r>
              <a:rPr lang="en-US" dirty="0" smtClean="0"/>
              <a:t>What is the only way for a female to show a recessive sex-linked trait?</a:t>
            </a:r>
          </a:p>
          <a:p>
            <a:pPr lvl="1" eaLnBrk="1" hangingPunct="1"/>
            <a:r>
              <a:rPr lang="en-US" dirty="0" smtClean="0"/>
              <a:t>She must inherit a recessive trait from both her mother and father. (her father must have the disorder)</a:t>
            </a:r>
          </a:p>
          <a:p>
            <a:pPr eaLnBrk="1" hangingPunct="1"/>
            <a:r>
              <a:rPr lang="en-US" dirty="0" smtClean="0"/>
              <a:t>How does a male show a recessive sex-linked trait?</a:t>
            </a:r>
          </a:p>
          <a:p>
            <a:pPr lvl="1" eaLnBrk="1" hangingPunct="1"/>
            <a:r>
              <a:rPr lang="en-US" dirty="0" smtClean="0"/>
              <a:t>He must inherit the recessive trait from his mother.  He gets the Y from his father so it has no bearing on a sex-linked disorder. </a:t>
            </a:r>
          </a:p>
        </p:txBody>
      </p:sp>
      <p:pic>
        <p:nvPicPr>
          <p:cNvPr id="26627" name="Picture 5" descr="http://img.sparknotes.com/content/testprep/bookimgs/sat2/biology/0004/questioncross2.gif"/>
          <p:cNvPicPr>
            <a:picLocks noChangeAspect="1" noChangeArrowheads="1"/>
          </p:cNvPicPr>
          <p:nvPr/>
        </p:nvPicPr>
        <p:blipFill>
          <a:blip r:embed="rId3"/>
          <a:srcRect/>
          <a:stretch>
            <a:fillRect/>
          </a:stretch>
        </p:blipFill>
        <p:spPr bwMode="auto">
          <a:xfrm>
            <a:off x="5257800" y="4343400"/>
            <a:ext cx="3378200" cy="232941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http://www.csupomona.edu/~biology/bio110/inherit/fig11.gif"/>
          <p:cNvPicPr>
            <a:picLocks noChangeAspect="1" noChangeArrowheads="1"/>
          </p:cNvPicPr>
          <p:nvPr/>
        </p:nvPicPr>
        <p:blipFill>
          <a:blip r:embed="rId2"/>
          <a:srcRect/>
          <a:stretch>
            <a:fillRect/>
          </a:stretch>
        </p:blipFill>
        <p:spPr bwMode="auto">
          <a:xfrm>
            <a:off x="1600200" y="228600"/>
            <a:ext cx="550545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19200" y="533400"/>
            <a:ext cx="6858000" cy="4031873"/>
          </a:xfrm>
          <a:prstGeom prst="rect">
            <a:avLst/>
          </a:prstGeom>
        </p:spPr>
        <p:txBody>
          <a:bodyPr wrap="square">
            <a:spAutoFit/>
          </a:bodyPr>
          <a:lstStyle/>
          <a:p>
            <a:r>
              <a:rPr lang="en-US" sz="3200" dirty="0" smtClean="0">
                <a:solidFill>
                  <a:srgbClr val="FF0000"/>
                </a:solidFill>
              </a:rPr>
              <a:t>What is a </a:t>
            </a:r>
            <a:r>
              <a:rPr lang="en-US" sz="3200" dirty="0" err="1" smtClean="0">
                <a:solidFill>
                  <a:srgbClr val="FF0000"/>
                </a:solidFill>
              </a:rPr>
              <a:t>holandric</a:t>
            </a:r>
            <a:r>
              <a:rPr lang="en-US" sz="3200" dirty="0" smtClean="0">
                <a:solidFill>
                  <a:srgbClr val="FF0000"/>
                </a:solidFill>
              </a:rPr>
              <a:t> gene? </a:t>
            </a:r>
          </a:p>
          <a:p>
            <a:endParaRPr lang="en-US" sz="3200" dirty="0" smtClean="0">
              <a:solidFill>
                <a:srgbClr val="FF0000"/>
              </a:solidFill>
            </a:endParaRPr>
          </a:p>
          <a:p>
            <a:r>
              <a:rPr lang="en-US" sz="3200" dirty="0" smtClean="0"/>
              <a:t>Give an example of a trait. </a:t>
            </a:r>
            <a:r>
              <a:rPr lang="en-US" sz="3200" dirty="0" err="1" smtClean="0"/>
              <a:t>Holandric</a:t>
            </a:r>
            <a:r>
              <a:rPr lang="en-US" sz="3200" dirty="0" smtClean="0"/>
              <a:t> genes are Y linked genes that are found on the Y chromosome. Therefore this gene is only found in males (Free dictionary). An example of a trait for this gene is facial hair growth</a:t>
            </a:r>
            <a:endParaRPr lang="en-US" sz="3200" dirty="0"/>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Oval 2"/>
          <p:cNvSpPr>
            <a:spLocks noChangeArrowheads="1"/>
          </p:cNvSpPr>
          <p:nvPr/>
        </p:nvSpPr>
        <p:spPr bwMode="auto">
          <a:xfrm>
            <a:off x="6434667" y="1295400"/>
            <a:ext cx="338667" cy="381000"/>
          </a:xfrm>
          <a:prstGeom prst="ellipse">
            <a:avLst/>
          </a:prstGeom>
          <a:solidFill>
            <a:schemeClr val="bg1"/>
          </a:solidFill>
          <a:ln w="38100">
            <a:solidFill>
              <a:schemeClr val="tx1"/>
            </a:solidFill>
            <a:round/>
            <a:headEnd/>
            <a:tailEnd/>
          </a:ln>
          <a:effectLst/>
        </p:spPr>
        <p:txBody>
          <a:bodyPr wrap="none" anchor="ctr"/>
          <a:lstStyle/>
          <a:p>
            <a:endParaRPr lang="en-US"/>
          </a:p>
        </p:txBody>
      </p:sp>
      <p:sp>
        <p:nvSpPr>
          <p:cNvPr id="96259" name="Rectangle 3"/>
          <p:cNvSpPr>
            <a:spLocks noChangeArrowheads="1"/>
          </p:cNvSpPr>
          <p:nvPr/>
        </p:nvSpPr>
        <p:spPr bwMode="auto">
          <a:xfrm>
            <a:off x="5825067" y="1295400"/>
            <a:ext cx="338667" cy="381000"/>
          </a:xfrm>
          <a:prstGeom prst="rect">
            <a:avLst/>
          </a:prstGeom>
          <a:solidFill>
            <a:schemeClr val="tx2"/>
          </a:solidFill>
          <a:ln w="38100">
            <a:solidFill>
              <a:schemeClr val="tx1"/>
            </a:solidFill>
            <a:miter lim="800000"/>
            <a:headEnd/>
            <a:tailEnd/>
          </a:ln>
          <a:effectLst/>
        </p:spPr>
        <p:txBody>
          <a:bodyPr wrap="none" anchor="ctr"/>
          <a:lstStyle/>
          <a:p>
            <a:endParaRPr lang="en-US"/>
          </a:p>
        </p:txBody>
      </p:sp>
      <p:sp>
        <p:nvSpPr>
          <p:cNvPr id="96260" name="Line 4"/>
          <p:cNvSpPr>
            <a:spLocks noChangeShapeType="1"/>
          </p:cNvSpPr>
          <p:nvPr/>
        </p:nvSpPr>
        <p:spPr bwMode="auto">
          <a:xfrm>
            <a:off x="6163734" y="1524000"/>
            <a:ext cx="270933" cy="0"/>
          </a:xfrm>
          <a:prstGeom prst="line">
            <a:avLst/>
          </a:prstGeom>
          <a:noFill/>
          <a:ln w="38100">
            <a:solidFill>
              <a:schemeClr val="tx1"/>
            </a:solidFill>
            <a:round/>
            <a:headEnd/>
            <a:tailEnd/>
          </a:ln>
          <a:effectLst/>
        </p:spPr>
        <p:txBody>
          <a:bodyPr wrap="none" anchor="ctr"/>
          <a:lstStyle/>
          <a:p>
            <a:endParaRPr lang="en-US"/>
          </a:p>
        </p:txBody>
      </p:sp>
      <p:sp>
        <p:nvSpPr>
          <p:cNvPr id="96261" name="Line 5"/>
          <p:cNvSpPr>
            <a:spLocks noChangeShapeType="1"/>
          </p:cNvSpPr>
          <p:nvPr/>
        </p:nvSpPr>
        <p:spPr bwMode="auto">
          <a:xfrm>
            <a:off x="4334933" y="1828800"/>
            <a:ext cx="4267200" cy="0"/>
          </a:xfrm>
          <a:prstGeom prst="line">
            <a:avLst/>
          </a:prstGeom>
          <a:noFill/>
          <a:ln w="38100">
            <a:solidFill>
              <a:schemeClr val="tx1"/>
            </a:solidFill>
            <a:round/>
            <a:headEnd/>
            <a:tailEnd/>
          </a:ln>
          <a:effectLst/>
        </p:spPr>
        <p:txBody>
          <a:bodyPr wrap="none" anchor="ctr"/>
          <a:lstStyle/>
          <a:p>
            <a:endParaRPr lang="en-US"/>
          </a:p>
        </p:txBody>
      </p:sp>
      <p:sp>
        <p:nvSpPr>
          <p:cNvPr id="96262" name="Line 6"/>
          <p:cNvSpPr>
            <a:spLocks noChangeShapeType="1"/>
          </p:cNvSpPr>
          <p:nvPr/>
        </p:nvSpPr>
        <p:spPr bwMode="auto">
          <a:xfrm>
            <a:off x="4334933" y="1828800"/>
            <a:ext cx="0" cy="228600"/>
          </a:xfrm>
          <a:prstGeom prst="line">
            <a:avLst/>
          </a:prstGeom>
          <a:noFill/>
          <a:ln w="38100">
            <a:solidFill>
              <a:schemeClr val="tx1"/>
            </a:solidFill>
            <a:round/>
            <a:headEnd/>
            <a:tailEnd/>
          </a:ln>
          <a:effectLst/>
        </p:spPr>
        <p:txBody>
          <a:bodyPr wrap="none" anchor="ctr"/>
          <a:lstStyle/>
          <a:p>
            <a:endParaRPr lang="en-US"/>
          </a:p>
        </p:txBody>
      </p:sp>
      <p:sp>
        <p:nvSpPr>
          <p:cNvPr id="96263" name="Line 7"/>
          <p:cNvSpPr>
            <a:spLocks noChangeShapeType="1"/>
          </p:cNvSpPr>
          <p:nvPr/>
        </p:nvSpPr>
        <p:spPr bwMode="auto">
          <a:xfrm>
            <a:off x="6299200" y="1524000"/>
            <a:ext cx="0" cy="304800"/>
          </a:xfrm>
          <a:prstGeom prst="line">
            <a:avLst/>
          </a:prstGeom>
          <a:noFill/>
          <a:ln w="38100">
            <a:solidFill>
              <a:schemeClr val="tx1"/>
            </a:solidFill>
            <a:round/>
            <a:headEnd/>
            <a:tailEnd/>
          </a:ln>
          <a:effectLst/>
        </p:spPr>
        <p:txBody>
          <a:bodyPr wrap="none" anchor="ctr"/>
          <a:lstStyle/>
          <a:p>
            <a:endParaRPr lang="en-US"/>
          </a:p>
        </p:txBody>
      </p:sp>
      <p:sp>
        <p:nvSpPr>
          <p:cNvPr id="96264" name="Oval 8"/>
          <p:cNvSpPr>
            <a:spLocks noChangeArrowheads="1"/>
          </p:cNvSpPr>
          <p:nvPr/>
        </p:nvSpPr>
        <p:spPr bwMode="auto">
          <a:xfrm>
            <a:off x="7450667" y="2057400"/>
            <a:ext cx="338667" cy="381000"/>
          </a:xfrm>
          <a:prstGeom prst="ellipse">
            <a:avLst/>
          </a:prstGeom>
          <a:solidFill>
            <a:schemeClr val="bg1"/>
          </a:solidFill>
          <a:ln w="38100">
            <a:solidFill>
              <a:schemeClr val="tx1"/>
            </a:solidFill>
            <a:round/>
            <a:headEnd/>
            <a:tailEnd/>
          </a:ln>
          <a:effectLst/>
        </p:spPr>
        <p:txBody>
          <a:bodyPr wrap="none" anchor="ctr"/>
          <a:lstStyle/>
          <a:p>
            <a:endParaRPr lang="en-US"/>
          </a:p>
        </p:txBody>
      </p:sp>
      <p:sp>
        <p:nvSpPr>
          <p:cNvPr id="96265" name="Oval 9"/>
          <p:cNvSpPr>
            <a:spLocks noChangeArrowheads="1"/>
          </p:cNvSpPr>
          <p:nvPr/>
        </p:nvSpPr>
        <p:spPr bwMode="auto">
          <a:xfrm>
            <a:off x="4741333" y="2057400"/>
            <a:ext cx="338667" cy="381000"/>
          </a:xfrm>
          <a:prstGeom prst="ellipse">
            <a:avLst/>
          </a:prstGeom>
          <a:solidFill>
            <a:schemeClr val="bg1"/>
          </a:solidFill>
          <a:ln w="38100">
            <a:solidFill>
              <a:schemeClr val="tx1"/>
            </a:solidFill>
            <a:round/>
            <a:headEnd/>
            <a:tailEnd/>
          </a:ln>
          <a:effectLst/>
        </p:spPr>
        <p:txBody>
          <a:bodyPr wrap="none" anchor="ctr"/>
          <a:lstStyle/>
          <a:p>
            <a:endParaRPr lang="en-US"/>
          </a:p>
        </p:txBody>
      </p:sp>
      <p:sp>
        <p:nvSpPr>
          <p:cNvPr id="96266" name="Rectangle 10"/>
          <p:cNvSpPr>
            <a:spLocks noChangeArrowheads="1"/>
          </p:cNvSpPr>
          <p:nvPr/>
        </p:nvSpPr>
        <p:spPr bwMode="auto">
          <a:xfrm>
            <a:off x="4199467" y="2057400"/>
            <a:ext cx="338667" cy="381000"/>
          </a:xfrm>
          <a:prstGeom prst="rect">
            <a:avLst/>
          </a:prstGeom>
          <a:solidFill>
            <a:schemeClr val="tx2"/>
          </a:solidFill>
          <a:ln w="38100">
            <a:solidFill>
              <a:schemeClr val="tx1"/>
            </a:solidFill>
            <a:miter lim="800000"/>
            <a:headEnd/>
            <a:tailEnd/>
          </a:ln>
          <a:effectLst/>
        </p:spPr>
        <p:txBody>
          <a:bodyPr wrap="none" anchor="ctr"/>
          <a:lstStyle/>
          <a:p>
            <a:endParaRPr lang="en-US"/>
          </a:p>
        </p:txBody>
      </p:sp>
      <p:sp>
        <p:nvSpPr>
          <p:cNvPr id="96267" name="Rectangle 11"/>
          <p:cNvSpPr>
            <a:spLocks noChangeArrowheads="1"/>
          </p:cNvSpPr>
          <p:nvPr/>
        </p:nvSpPr>
        <p:spPr bwMode="auto">
          <a:xfrm>
            <a:off x="6908800" y="2057400"/>
            <a:ext cx="338667" cy="381000"/>
          </a:xfrm>
          <a:prstGeom prst="rect">
            <a:avLst/>
          </a:prstGeom>
          <a:solidFill>
            <a:schemeClr val="tx2"/>
          </a:solidFill>
          <a:ln w="38100">
            <a:solidFill>
              <a:schemeClr val="tx1"/>
            </a:solidFill>
            <a:miter lim="800000"/>
            <a:headEnd/>
            <a:tailEnd/>
          </a:ln>
          <a:effectLst/>
        </p:spPr>
        <p:txBody>
          <a:bodyPr wrap="none" anchor="ctr"/>
          <a:lstStyle/>
          <a:p>
            <a:endParaRPr lang="en-US"/>
          </a:p>
        </p:txBody>
      </p:sp>
      <p:sp>
        <p:nvSpPr>
          <p:cNvPr id="96268" name="Line 12"/>
          <p:cNvSpPr>
            <a:spLocks noChangeShapeType="1"/>
          </p:cNvSpPr>
          <p:nvPr/>
        </p:nvSpPr>
        <p:spPr bwMode="auto">
          <a:xfrm>
            <a:off x="4538133" y="2286000"/>
            <a:ext cx="203200" cy="0"/>
          </a:xfrm>
          <a:prstGeom prst="line">
            <a:avLst/>
          </a:prstGeom>
          <a:noFill/>
          <a:ln w="38100">
            <a:solidFill>
              <a:schemeClr val="tx1"/>
            </a:solidFill>
            <a:round/>
            <a:headEnd/>
            <a:tailEnd/>
          </a:ln>
          <a:effectLst/>
        </p:spPr>
        <p:txBody>
          <a:bodyPr wrap="none" anchor="ctr"/>
          <a:lstStyle/>
          <a:p>
            <a:endParaRPr lang="en-US"/>
          </a:p>
        </p:txBody>
      </p:sp>
      <p:sp>
        <p:nvSpPr>
          <p:cNvPr id="96269" name="Line 13"/>
          <p:cNvSpPr>
            <a:spLocks noChangeShapeType="1"/>
          </p:cNvSpPr>
          <p:nvPr/>
        </p:nvSpPr>
        <p:spPr bwMode="auto">
          <a:xfrm flipH="1">
            <a:off x="7247467" y="2286000"/>
            <a:ext cx="203200" cy="0"/>
          </a:xfrm>
          <a:prstGeom prst="line">
            <a:avLst/>
          </a:prstGeom>
          <a:noFill/>
          <a:ln w="38100">
            <a:solidFill>
              <a:schemeClr val="tx1"/>
            </a:solidFill>
            <a:round/>
            <a:headEnd/>
            <a:tailEnd/>
          </a:ln>
          <a:effectLst/>
        </p:spPr>
        <p:txBody>
          <a:bodyPr wrap="none" anchor="ctr"/>
          <a:lstStyle/>
          <a:p>
            <a:endParaRPr lang="en-US"/>
          </a:p>
        </p:txBody>
      </p:sp>
      <p:sp>
        <p:nvSpPr>
          <p:cNvPr id="96270" name="Line 14"/>
          <p:cNvSpPr>
            <a:spLocks noChangeShapeType="1"/>
          </p:cNvSpPr>
          <p:nvPr/>
        </p:nvSpPr>
        <p:spPr bwMode="auto">
          <a:xfrm>
            <a:off x="7112000" y="1828800"/>
            <a:ext cx="0" cy="228600"/>
          </a:xfrm>
          <a:prstGeom prst="line">
            <a:avLst/>
          </a:prstGeom>
          <a:noFill/>
          <a:ln w="38100">
            <a:solidFill>
              <a:schemeClr val="tx1"/>
            </a:solidFill>
            <a:round/>
            <a:headEnd/>
            <a:tailEnd/>
          </a:ln>
          <a:effectLst/>
        </p:spPr>
        <p:txBody>
          <a:bodyPr wrap="none" anchor="ctr"/>
          <a:lstStyle/>
          <a:p>
            <a:endParaRPr lang="en-US"/>
          </a:p>
        </p:txBody>
      </p:sp>
      <p:sp>
        <p:nvSpPr>
          <p:cNvPr id="96271" name="Rectangle 15"/>
          <p:cNvSpPr>
            <a:spLocks noChangeArrowheads="1"/>
          </p:cNvSpPr>
          <p:nvPr/>
        </p:nvSpPr>
        <p:spPr bwMode="auto">
          <a:xfrm>
            <a:off x="4470400" y="2895600"/>
            <a:ext cx="338667" cy="381000"/>
          </a:xfrm>
          <a:prstGeom prst="rect">
            <a:avLst/>
          </a:prstGeom>
          <a:solidFill>
            <a:schemeClr val="tx2"/>
          </a:solidFill>
          <a:ln w="38100">
            <a:solidFill>
              <a:schemeClr val="tx1"/>
            </a:solidFill>
            <a:miter lim="800000"/>
            <a:headEnd/>
            <a:tailEnd/>
          </a:ln>
          <a:effectLst/>
        </p:spPr>
        <p:txBody>
          <a:bodyPr wrap="none" anchor="ctr"/>
          <a:lstStyle/>
          <a:p>
            <a:pPr algn="ctr"/>
            <a:endParaRPr lang="en-US"/>
          </a:p>
        </p:txBody>
      </p:sp>
      <p:sp>
        <p:nvSpPr>
          <p:cNvPr id="96272" name="Line 16"/>
          <p:cNvSpPr>
            <a:spLocks noChangeShapeType="1"/>
          </p:cNvSpPr>
          <p:nvPr/>
        </p:nvSpPr>
        <p:spPr bwMode="auto">
          <a:xfrm>
            <a:off x="4673600" y="2286000"/>
            <a:ext cx="0" cy="304800"/>
          </a:xfrm>
          <a:prstGeom prst="line">
            <a:avLst/>
          </a:prstGeom>
          <a:noFill/>
          <a:ln w="38100">
            <a:solidFill>
              <a:schemeClr val="tx1"/>
            </a:solidFill>
            <a:round/>
            <a:headEnd/>
            <a:tailEnd/>
          </a:ln>
          <a:effectLst/>
        </p:spPr>
        <p:txBody>
          <a:bodyPr wrap="none" anchor="ctr"/>
          <a:lstStyle/>
          <a:p>
            <a:endParaRPr lang="en-US"/>
          </a:p>
        </p:txBody>
      </p:sp>
      <p:sp>
        <p:nvSpPr>
          <p:cNvPr id="96273" name="Line 17"/>
          <p:cNvSpPr>
            <a:spLocks noChangeShapeType="1"/>
          </p:cNvSpPr>
          <p:nvPr/>
        </p:nvSpPr>
        <p:spPr bwMode="auto">
          <a:xfrm>
            <a:off x="7382933" y="2286000"/>
            <a:ext cx="0" cy="304800"/>
          </a:xfrm>
          <a:prstGeom prst="line">
            <a:avLst/>
          </a:prstGeom>
          <a:noFill/>
          <a:ln w="38100">
            <a:solidFill>
              <a:schemeClr val="tx1"/>
            </a:solidFill>
            <a:round/>
            <a:headEnd/>
            <a:tailEnd/>
          </a:ln>
          <a:effectLst/>
        </p:spPr>
        <p:txBody>
          <a:bodyPr wrap="none" anchor="ctr"/>
          <a:lstStyle/>
          <a:p>
            <a:endParaRPr lang="en-US"/>
          </a:p>
        </p:txBody>
      </p:sp>
      <p:sp>
        <p:nvSpPr>
          <p:cNvPr id="96274" name="Line 18"/>
          <p:cNvSpPr>
            <a:spLocks noChangeShapeType="1"/>
          </p:cNvSpPr>
          <p:nvPr/>
        </p:nvSpPr>
        <p:spPr bwMode="auto">
          <a:xfrm flipV="1">
            <a:off x="3589867" y="2590800"/>
            <a:ext cx="1083733" cy="0"/>
          </a:xfrm>
          <a:prstGeom prst="line">
            <a:avLst/>
          </a:prstGeom>
          <a:noFill/>
          <a:ln w="38100">
            <a:solidFill>
              <a:schemeClr val="tx1"/>
            </a:solidFill>
            <a:round/>
            <a:headEnd/>
            <a:tailEnd/>
          </a:ln>
          <a:effectLst/>
        </p:spPr>
        <p:txBody>
          <a:bodyPr wrap="none" anchor="ctr"/>
          <a:lstStyle/>
          <a:p>
            <a:endParaRPr lang="en-US"/>
          </a:p>
        </p:txBody>
      </p:sp>
      <p:sp>
        <p:nvSpPr>
          <p:cNvPr id="96275" name="Line 19"/>
          <p:cNvSpPr>
            <a:spLocks noChangeShapeType="1"/>
          </p:cNvSpPr>
          <p:nvPr/>
        </p:nvSpPr>
        <p:spPr bwMode="auto">
          <a:xfrm>
            <a:off x="4673600" y="2590800"/>
            <a:ext cx="0" cy="304800"/>
          </a:xfrm>
          <a:prstGeom prst="line">
            <a:avLst/>
          </a:prstGeom>
          <a:noFill/>
          <a:ln w="38100">
            <a:solidFill>
              <a:schemeClr val="tx1"/>
            </a:solidFill>
            <a:round/>
            <a:headEnd/>
            <a:tailEnd/>
          </a:ln>
          <a:effectLst/>
        </p:spPr>
        <p:txBody>
          <a:bodyPr wrap="none" anchor="ctr"/>
          <a:lstStyle/>
          <a:p>
            <a:endParaRPr lang="en-US"/>
          </a:p>
        </p:txBody>
      </p:sp>
      <p:sp>
        <p:nvSpPr>
          <p:cNvPr id="96276" name="Oval 20"/>
          <p:cNvSpPr>
            <a:spLocks noChangeArrowheads="1"/>
          </p:cNvSpPr>
          <p:nvPr/>
        </p:nvSpPr>
        <p:spPr bwMode="auto">
          <a:xfrm>
            <a:off x="3928533" y="2895600"/>
            <a:ext cx="338667" cy="381000"/>
          </a:xfrm>
          <a:prstGeom prst="ellipse">
            <a:avLst/>
          </a:prstGeom>
          <a:solidFill>
            <a:schemeClr val="bg1"/>
          </a:solidFill>
          <a:ln w="38100">
            <a:solidFill>
              <a:schemeClr val="tx1"/>
            </a:solidFill>
            <a:round/>
            <a:headEnd/>
            <a:tailEnd/>
          </a:ln>
          <a:effectLst/>
        </p:spPr>
        <p:txBody>
          <a:bodyPr wrap="none" anchor="ctr"/>
          <a:lstStyle/>
          <a:p>
            <a:pPr algn="ctr"/>
            <a:endParaRPr lang="en-US"/>
          </a:p>
        </p:txBody>
      </p:sp>
      <p:sp>
        <p:nvSpPr>
          <p:cNvPr id="96277" name="Rectangle 21"/>
          <p:cNvSpPr>
            <a:spLocks noChangeArrowheads="1"/>
          </p:cNvSpPr>
          <p:nvPr/>
        </p:nvSpPr>
        <p:spPr bwMode="auto">
          <a:xfrm>
            <a:off x="6366933" y="2895600"/>
            <a:ext cx="338667" cy="381000"/>
          </a:xfrm>
          <a:prstGeom prst="rect">
            <a:avLst/>
          </a:prstGeom>
          <a:solidFill>
            <a:schemeClr val="tx2"/>
          </a:solidFill>
          <a:ln w="38100">
            <a:solidFill>
              <a:schemeClr val="tx1"/>
            </a:solidFill>
            <a:miter lim="800000"/>
            <a:headEnd/>
            <a:tailEnd/>
          </a:ln>
          <a:effectLst/>
        </p:spPr>
        <p:txBody>
          <a:bodyPr wrap="none" anchor="ctr"/>
          <a:lstStyle/>
          <a:p>
            <a:endParaRPr lang="en-US"/>
          </a:p>
        </p:txBody>
      </p:sp>
      <p:sp>
        <p:nvSpPr>
          <p:cNvPr id="96279" name="Rectangle 23"/>
          <p:cNvSpPr>
            <a:spLocks noChangeArrowheads="1"/>
          </p:cNvSpPr>
          <p:nvPr/>
        </p:nvSpPr>
        <p:spPr bwMode="auto">
          <a:xfrm>
            <a:off x="338667" y="6172200"/>
            <a:ext cx="6264535" cy="338554"/>
          </a:xfrm>
          <a:prstGeom prst="rect">
            <a:avLst/>
          </a:prstGeom>
          <a:noFill/>
          <a:ln w="9525">
            <a:noFill/>
            <a:miter lim="800000"/>
            <a:headEnd/>
            <a:tailEnd/>
          </a:ln>
          <a:effectLst/>
        </p:spPr>
        <p:txBody>
          <a:bodyPr wrap="none">
            <a:spAutoFit/>
          </a:bodyPr>
          <a:lstStyle/>
          <a:p>
            <a:r>
              <a:rPr lang="en-US" sz="1600"/>
              <a:t>Adapted from The Pedigree: A Basic Guide, by Jorgenson, Yoder &amp; Shapiro</a:t>
            </a:r>
          </a:p>
        </p:txBody>
      </p:sp>
      <p:sp>
        <p:nvSpPr>
          <p:cNvPr id="96280" name="Line 24"/>
          <p:cNvSpPr>
            <a:spLocks noChangeShapeType="1"/>
          </p:cNvSpPr>
          <p:nvPr/>
        </p:nvSpPr>
        <p:spPr bwMode="auto">
          <a:xfrm>
            <a:off x="6096000" y="1828800"/>
            <a:ext cx="0" cy="228600"/>
          </a:xfrm>
          <a:prstGeom prst="line">
            <a:avLst/>
          </a:prstGeom>
          <a:noFill/>
          <a:ln w="38100">
            <a:solidFill>
              <a:schemeClr val="tx1"/>
            </a:solidFill>
            <a:round/>
            <a:headEnd/>
            <a:tailEnd/>
          </a:ln>
          <a:effectLst/>
        </p:spPr>
        <p:txBody>
          <a:bodyPr wrap="none" anchor="ctr"/>
          <a:lstStyle/>
          <a:p>
            <a:endParaRPr lang="en-US"/>
          </a:p>
        </p:txBody>
      </p:sp>
      <p:sp>
        <p:nvSpPr>
          <p:cNvPr id="96281" name="Line 25"/>
          <p:cNvSpPr>
            <a:spLocks noChangeShapeType="1"/>
          </p:cNvSpPr>
          <p:nvPr/>
        </p:nvSpPr>
        <p:spPr bwMode="auto">
          <a:xfrm>
            <a:off x="5689600" y="2286000"/>
            <a:ext cx="270933" cy="0"/>
          </a:xfrm>
          <a:prstGeom prst="line">
            <a:avLst/>
          </a:prstGeom>
          <a:noFill/>
          <a:ln w="38100">
            <a:solidFill>
              <a:schemeClr val="tx1"/>
            </a:solidFill>
            <a:round/>
            <a:headEnd/>
            <a:tailEnd/>
          </a:ln>
          <a:effectLst/>
        </p:spPr>
        <p:txBody>
          <a:bodyPr wrap="none" anchor="ctr"/>
          <a:lstStyle/>
          <a:p>
            <a:endParaRPr lang="en-US"/>
          </a:p>
        </p:txBody>
      </p:sp>
      <p:sp>
        <p:nvSpPr>
          <p:cNvPr id="96282" name="Oval 26"/>
          <p:cNvSpPr>
            <a:spLocks noChangeArrowheads="1"/>
          </p:cNvSpPr>
          <p:nvPr/>
        </p:nvSpPr>
        <p:spPr bwMode="auto">
          <a:xfrm>
            <a:off x="5960533" y="2057400"/>
            <a:ext cx="338667" cy="381000"/>
          </a:xfrm>
          <a:prstGeom prst="ellipse">
            <a:avLst/>
          </a:prstGeom>
          <a:solidFill>
            <a:schemeClr val="bg1"/>
          </a:solidFill>
          <a:ln w="38100">
            <a:solidFill>
              <a:schemeClr val="tx1"/>
            </a:solidFill>
            <a:round/>
            <a:headEnd/>
            <a:tailEnd/>
          </a:ln>
          <a:effectLst/>
        </p:spPr>
        <p:txBody>
          <a:bodyPr wrap="none" anchor="ctr"/>
          <a:lstStyle/>
          <a:p>
            <a:endParaRPr lang="en-US"/>
          </a:p>
        </p:txBody>
      </p:sp>
      <p:sp>
        <p:nvSpPr>
          <p:cNvPr id="96283" name="Line 27"/>
          <p:cNvSpPr>
            <a:spLocks noChangeShapeType="1"/>
          </p:cNvSpPr>
          <p:nvPr/>
        </p:nvSpPr>
        <p:spPr bwMode="auto">
          <a:xfrm flipH="1">
            <a:off x="5825067" y="2286000"/>
            <a:ext cx="0" cy="533400"/>
          </a:xfrm>
          <a:prstGeom prst="line">
            <a:avLst/>
          </a:prstGeom>
          <a:noFill/>
          <a:ln w="38100">
            <a:solidFill>
              <a:schemeClr val="tx1"/>
            </a:solidFill>
            <a:round/>
            <a:headEnd/>
            <a:tailEnd/>
          </a:ln>
          <a:effectLst/>
        </p:spPr>
        <p:txBody>
          <a:bodyPr wrap="none" anchor="ctr"/>
          <a:lstStyle/>
          <a:p>
            <a:endParaRPr lang="en-US"/>
          </a:p>
        </p:txBody>
      </p:sp>
      <p:sp>
        <p:nvSpPr>
          <p:cNvPr id="96284" name="Line 28"/>
          <p:cNvSpPr>
            <a:spLocks noChangeShapeType="1"/>
          </p:cNvSpPr>
          <p:nvPr/>
        </p:nvSpPr>
        <p:spPr bwMode="auto">
          <a:xfrm>
            <a:off x="4131733" y="2590800"/>
            <a:ext cx="0" cy="304800"/>
          </a:xfrm>
          <a:prstGeom prst="line">
            <a:avLst/>
          </a:prstGeom>
          <a:noFill/>
          <a:ln w="38100">
            <a:solidFill>
              <a:schemeClr val="tx1"/>
            </a:solidFill>
            <a:round/>
            <a:headEnd/>
            <a:tailEnd/>
          </a:ln>
          <a:effectLst/>
        </p:spPr>
        <p:txBody>
          <a:bodyPr wrap="none" anchor="ctr"/>
          <a:lstStyle/>
          <a:p>
            <a:endParaRPr lang="en-US"/>
          </a:p>
        </p:txBody>
      </p:sp>
      <p:sp>
        <p:nvSpPr>
          <p:cNvPr id="96285" name="Rectangle 29"/>
          <p:cNvSpPr>
            <a:spLocks noChangeArrowheads="1"/>
          </p:cNvSpPr>
          <p:nvPr/>
        </p:nvSpPr>
        <p:spPr bwMode="auto">
          <a:xfrm>
            <a:off x="7315200" y="2895600"/>
            <a:ext cx="338667" cy="381000"/>
          </a:xfrm>
          <a:prstGeom prst="rect">
            <a:avLst/>
          </a:prstGeom>
          <a:solidFill>
            <a:schemeClr val="tx2"/>
          </a:solidFill>
          <a:ln w="38100">
            <a:solidFill>
              <a:schemeClr val="tx1"/>
            </a:solidFill>
            <a:miter lim="800000"/>
            <a:headEnd/>
            <a:tailEnd/>
          </a:ln>
          <a:effectLst/>
        </p:spPr>
        <p:txBody>
          <a:bodyPr wrap="none" anchor="ctr"/>
          <a:lstStyle/>
          <a:p>
            <a:endParaRPr lang="en-US"/>
          </a:p>
        </p:txBody>
      </p:sp>
      <p:sp>
        <p:nvSpPr>
          <p:cNvPr id="96286" name="Oval 30"/>
          <p:cNvSpPr>
            <a:spLocks noChangeArrowheads="1"/>
          </p:cNvSpPr>
          <p:nvPr/>
        </p:nvSpPr>
        <p:spPr bwMode="auto">
          <a:xfrm>
            <a:off x="8466667" y="2057400"/>
            <a:ext cx="338667" cy="381000"/>
          </a:xfrm>
          <a:prstGeom prst="ellipse">
            <a:avLst/>
          </a:prstGeom>
          <a:solidFill>
            <a:schemeClr val="bg1"/>
          </a:solidFill>
          <a:ln w="38100">
            <a:solidFill>
              <a:schemeClr val="tx1"/>
            </a:solidFill>
            <a:round/>
            <a:headEnd/>
            <a:tailEnd/>
          </a:ln>
          <a:effectLst/>
        </p:spPr>
        <p:txBody>
          <a:bodyPr wrap="none" anchor="ctr"/>
          <a:lstStyle/>
          <a:p>
            <a:endParaRPr lang="en-US"/>
          </a:p>
        </p:txBody>
      </p:sp>
      <p:sp>
        <p:nvSpPr>
          <p:cNvPr id="96287" name="Oval 31"/>
          <p:cNvSpPr>
            <a:spLocks noChangeArrowheads="1"/>
          </p:cNvSpPr>
          <p:nvPr/>
        </p:nvSpPr>
        <p:spPr bwMode="auto">
          <a:xfrm>
            <a:off x="6841067" y="2895600"/>
            <a:ext cx="338667" cy="381000"/>
          </a:xfrm>
          <a:prstGeom prst="ellipse">
            <a:avLst/>
          </a:prstGeom>
          <a:solidFill>
            <a:schemeClr val="bg1"/>
          </a:solidFill>
          <a:ln w="38100">
            <a:solidFill>
              <a:schemeClr val="tx1"/>
            </a:solidFill>
            <a:round/>
            <a:headEnd/>
            <a:tailEnd/>
          </a:ln>
          <a:effectLst/>
        </p:spPr>
        <p:txBody>
          <a:bodyPr wrap="none" anchor="ctr"/>
          <a:lstStyle/>
          <a:p>
            <a:endParaRPr lang="en-US"/>
          </a:p>
        </p:txBody>
      </p:sp>
      <p:sp>
        <p:nvSpPr>
          <p:cNvPr id="96288" name="Line 32"/>
          <p:cNvSpPr>
            <a:spLocks noChangeShapeType="1"/>
          </p:cNvSpPr>
          <p:nvPr/>
        </p:nvSpPr>
        <p:spPr bwMode="auto">
          <a:xfrm>
            <a:off x="6502400" y="2590800"/>
            <a:ext cx="0" cy="304800"/>
          </a:xfrm>
          <a:prstGeom prst="line">
            <a:avLst/>
          </a:prstGeom>
          <a:noFill/>
          <a:ln w="38100">
            <a:solidFill>
              <a:schemeClr val="tx1"/>
            </a:solidFill>
            <a:round/>
            <a:headEnd/>
            <a:tailEnd/>
          </a:ln>
          <a:effectLst/>
        </p:spPr>
        <p:txBody>
          <a:bodyPr wrap="none" anchor="ctr"/>
          <a:lstStyle/>
          <a:p>
            <a:endParaRPr lang="en-US"/>
          </a:p>
        </p:txBody>
      </p:sp>
      <p:sp>
        <p:nvSpPr>
          <p:cNvPr id="96289" name="Line 33"/>
          <p:cNvSpPr>
            <a:spLocks noChangeShapeType="1"/>
          </p:cNvSpPr>
          <p:nvPr/>
        </p:nvSpPr>
        <p:spPr bwMode="auto">
          <a:xfrm>
            <a:off x="7450667" y="2590800"/>
            <a:ext cx="0" cy="304800"/>
          </a:xfrm>
          <a:prstGeom prst="line">
            <a:avLst/>
          </a:prstGeom>
          <a:noFill/>
          <a:ln w="38100">
            <a:solidFill>
              <a:schemeClr val="tx1"/>
            </a:solidFill>
            <a:round/>
            <a:headEnd/>
            <a:tailEnd/>
          </a:ln>
          <a:effectLst/>
        </p:spPr>
        <p:txBody>
          <a:bodyPr wrap="none" anchor="ctr"/>
          <a:lstStyle/>
          <a:p>
            <a:endParaRPr lang="en-US"/>
          </a:p>
        </p:txBody>
      </p:sp>
      <p:sp>
        <p:nvSpPr>
          <p:cNvPr id="96290" name="Rectangle 34"/>
          <p:cNvSpPr>
            <a:spLocks noChangeArrowheads="1"/>
          </p:cNvSpPr>
          <p:nvPr/>
        </p:nvSpPr>
        <p:spPr bwMode="auto">
          <a:xfrm>
            <a:off x="3454400" y="2895600"/>
            <a:ext cx="338667" cy="381000"/>
          </a:xfrm>
          <a:prstGeom prst="rect">
            <a:avLst/>
          </a:prstGeom>
          <a:solidFill>
            <a:schemeClr val="tx2"/>
          </a:solidFill>
          <a:ln w="38100">
            <a:solidFill>
              <a:schemeClr val="tx1"/>
            </a:solidFill>
            <a:miter lim="800000"/>
            <a:headEnd/>
            <a:tailEnd/>
          </a:ln>
          <a:effectLst/>
        </p:spPr>
        <p:txBody>
          <a:bodyPr wrap="none" anchor="ctr"/>
          <a:lstStyle/>
          <a:p>
            <a:pPr algn="ctr"/>
            <a:endParaRPr lang="en-US"/>
          </a:p>
        </p:txBody>
      </p:sp>
      <p:sp>
        <p:nvSpPr>
          <p:cNvPr id="96291" name="Line 35"/>
          <p:cNvSpPr>
            <a:spLocks noChangeShapeType="1"/>
          </p:cNvSpPr>
          <p:nvPr/>
        </p:nvSpPr>
        <p:spPr bwMode="auto">
          <a:xfrm>
            <a:off x="3589867" y="2590800"/>
            <a:ext cx="0" cy="304800"/>
          </a:xfrm>
          <a:prstGeom prst="line">
            <a:avLst/>
          </a:prstGeom>
          <a:noFill/>
          <a:ln w="38100">
            <a:solidFill>
              <a:schemeClr val="tx1"/>
            </a:solidFill>
            <a:round/>
            <a:headEnd/>
            <a:tailEnd/>
          </a:ln>
          <a:effectLst/>
        </p:spPr>
        <p:txBody>
          <a:bodyPr wrap="none" anchor="ctr"/>
          <a:lstStyle/>
          <a:p>
            <a:endParaRPr lang="en-US"/>
          </a:p>
        </p:txBody>
      </p:sp>
      <p:sp>
        <p:nvSpPr>
          <p:cNvPr id="96292" name="Line 36"/>
          <p:cNvSpPr>
            <a:spLocks noChangeShapeType="1"/>
          </p:cNvSpPr>
          <p:nvPr/>
        </p:nvSpPr>
        <p:spPr bwMode="auto">
          <a:xfrm flipV="1">
            <a:off x="6502400" y="2590800"/>
            <a:ext cx="1422400" cy="0"/>
          </a:xfrm>
          <a:prstGeom prst="line">
            <a:avLst/>
          </a:prstGeom>
          <a:noFill/>
          <a:ln w="38100">
            <a:solidFill>
              <a:schemeClr val="tx1"/>
            </a:solidFill>
            <a:round/>
            <a:headEnd/>
            <a:tailEnd/>
          </a:ln>
          <a:effectLst/>
        </p:spPr>
        <p:txBody>
          <a:bodyPr wrap="none" anchor="ctr"/>
          <a:lstStyle/>
          <a:p>
            <a:endParaRPr lang="en-US"/>
          </a:p>
        </p:txBody>
      </p:sp>
      <p:sp>
        <p:nvSpPr>
          <p:cNvPr id="96293" name="Line 37"/>
          <p:cNvSpPr>
            <a:spLocks noChangeShapeType="1"/>
          </p:cNvSpPr>
          <p:nvPr/>
        </p:nvSpPr>
        <p:spPr bwMode="auto">
          <a:xfrm flipH="1">
            <a:off x="6976533" y="2590800"/>
            <a:ext cx="0" cy="304800"/>
          </a:xfrm>
          <a:prstGeom prst="line">
            <a:avLst/>
          </a:prstGeom>
          <a:noFill/>
          <a:ln w="38100">
            <a:solidFill>
              <a:schemeClr val="tx1"/>
            </a:solidFill>
            <a:round/>
            <a:headEnd/>
            <a:tailEnd/>
          </a:ln>
          <a:effectLst/>
        </p:spPr>
        <p:txBody>
          <a:bodyPr wrap="none" anchor="ctr"/>
          <a:lstStyle/>
          <a:p>
            <a:endParaRPr lang="en-US"/>
          </a:p>
        </p:txBody>
      </p:sp>
      <p:sp>
        <p:nvSpPr>
          <p:cNvPr id="96294" name="Line 38"/>
          <p:cNvSpPr>
            <a:spLocks noChangeShapeType="1"/>
          </p:cNvSpPr>
          <p:nvPr/>
        </p:nvSpPr>
        <p:spPr bwMode="auto">
          <a:xfrm>
            <a:off x="7924800" y="2590800"/>
            <a:ext cx="0" cy="304800"/>
          </a:xfrm>
          <a:prstGeom prst="line">
            <a:avLst/>
          </a:prstGeom>
          <a:noFill/>
          <a:ln w="38100">
            <a:solidFill>
              <a:schemeClr val="tx1"/>
            </a:solidFill>
            <a:round/>
            <a:headEnd/>
            <a:tailEnd/>
          </a:ln>
          <a:effectLst/>
        </p:spPr>
        <p:txBody>
          <a:bodyPr wrap="none" anchor="ctr"/>
          <a:lstStyle/>
          <a:p>
            <a:endParaRPr lang="en-US"/>
          </a:p>
        </p:txBody>
      </p:sp>
      <p:sp>
        <p:nvSpPr>
          <p:cNvPr id="96295" name="Text Box 39"/>
          <p:cNvSpPr txBox="1">
            <a:spLocks noChangeArrowheads="1"/>
          </p:cNvSpPr>
          <p:nvPr/>
        </p:nvSpPr>
        <p:spPr bwMode="auto">
          <a:xfrm>
            <a:off x="3318933" y="3300413"/>
            <a:ext cx="248786" cy="369332"/>
          </a:xfrm>
          <a:prstGeom prst="rect">
            <a:avLst/>
          </a:prstGeom>
          <a:noFill/>
          <a:ln w="9525">
            <a:noFill/>
            <a:miter lim="800000"/>
            <a:headEnd/>
            <a:tailEnd/>
          </a:ln>
          <a:effectLst/>
        </p:spPr>
        <p:txBody>
          <a:bodyPr wrap="none">
            <a:spAutoFit/>
          </a:bodyPr>
          <a:lstStyle/>
          <a:p>
            <a:r>
              <a:rPr lang="en-US" sz="1800"/>
              <a:t> </a:t>
            </a:r>
            <a:endParaRPr lang="en-US" sz="2000"/>
          </a:p>
        </p:txBody>
      </p:sp>
      <p:sp>
        <p:nvSpPr>
          <p:cNvPr id="96296" name="Rectangle 40"/>
          <p:cNvSpPr>
            <a:spLocks noChangeArrowheads="1"/>
          </p:cNvSpPr>
          <p:nvPr/>
        </p:nvSpPr>
        <p:spPr bwMode="auto">
          <a:xfrm>
            <a:off x="6299200" y="3352801"/>
            <a:ext cx="248786" cy="369332"/>
          </a:xfrm>
          <a:prstGeom prst="rect">
            <a:avLst/>
          </a:prstGeom>
          <a:noFill/>
          <a:ln w="9525">
            <a:noFill/>
            <a:miter lim="800000"/>
            <a:headEnd/>
            <a:tailEnd/>
          </a:ln>
          <a:effectLst/>
        </p:spPr>
        <p:txBody>
          <a:bodyPr wrap="none">
            <a:spAutoFit/>
          </a:bodyPr>
          <a:lstStyle/>
          <a:p>
            <a:r>
              <a:rPr lang="en-US" sz="1800"/>
              <a:t> </a:t>
            </a:r>
          </a:p>
        </p:txBody>
      </p:sp>
      <p:sp>
        <p:nvSpPr>
          <p:cNvPr id="96297" name="Rectangle 41"/>
          <p:cNvSpPr>
            <a:spLocks noChangeArrowheads="1"/>
          </p:cNvSpPr>
          <p:nvPr/>
        </p:nvSpPr>
        <p:spPr bwMode="auto">
          <a:xfrm>
            <a:off x="5350933" y="2057400"/>
            <a:ext cx="338667" cy="381000"/>
          </a:xfrm>
          <a:prstGeom prst="rect">
            <a:avLst/>
          </a:prstGeom>
          <a:solidFill>
            <a:schemeClr val="bg1"/>
          </a:solidFill>
          <a:ln w="38100">
            <a:solidFill>
              <a:schemeClr val="tx1"/>
            </a:solidFill>
            <a:miter lim="800000"/>
            <a:headEnd/>
            <a:tailEnd/>
          </a:ln>
          <a:effectLst/>
        </p:spPr>
        <p:txBody>
          <a:bodyPr wrap="none" anchor="ctr"/>
          <a:lstStyle/>
          <a:p>
            <a:endParaRPr lang="en-US"/>
          </a:p>
        </p:txBody>
      </p:sp>
      <p:sp>
        <p:nvSpPr>
          <p:cNvPr id="96298" name="Rectangle 42"/>
          <p:cNvSpPr>
            <a:spLocks noChangeArrowheads="1"/>
          </p:cNvSpPr>
          <p:nvPr/>
        </p:nvSpPr>
        <p:spPr bwMode="auto">
          <a:xfrm>
            <a:off x="7924800" y="2057400"/>
            <a:ext cx="338667" cy="381000"/>
          </a:xfrm>
          <a:prstGeom prst="rect">
            <a:avLst/>
          </a:prstGeom>
          <a:solidFill>
            <a:schemeClr val="bg1"/>
          </a:solidFill>
          <a:ln w="38100">
            <a:solidFill>
              <a:schemeClr val="tx1"/>
            </a:solidFill>
            <a:miter lim="800000"/>
            <a:headEnd/>
            <a:tailEnd/>
          </a:ln>
          <a:effectLst/>
        </p:spPr>
        <p:txBody>
          <a:bodyPr wrap="none" anchor="ctr"/>
          <a:lstStyle/>
          <a:p>
            <a:endParaRPr lang="en-US"/>
          </a:p>
        </p:txBody>
      </p:sp>
      <p:sp>
        <p:nvSpPr>
          <p:cNvPr id="96299" name="AutoShape 43"/>
          <p:cNvSpPr>
            <a:spLocks noChangeArrowheads="1"/>
          </p:cNvSpPr>
          <p:nvPr/>
        </p:nvSpPr>
        <p:spPr bwMode="auto">
          <a:xfrm>
            <a:off x="5554134" y="2819400"/>
            <a:ext cx="474133" cy="533400"/>
          </a:xfrm>
          <a:prstGeom prst="diamond">
            <a:avLst/>
          </a:prstGeom>
          <a:solidFill>
            <a:schemeClr val="bg1"/>
          </a:solidFill>
          <a:ln w="38100">
            <a:solidFill>
              <a:schemeClr val="tx1"/>
            </a:solidFill>
            <a:miter lim="800000"/>
            <a:headEnd/>
            <a:tailEnd/>
          </a:ln>
          <a:effectLst/>
        </p:spPr>
        <p:txBody>
          <a:bodyPr wrap="none" anchor="ctr"/>
          <a:lstStyle/>
          <a:p>
            <a:pPr algn="ctr"/>
            <a:r>
              <a:rPr lang="en-US" b="1"/>
              <a:t>4</a:t>
            </a:r>
            <a:endParaRPr lang="en-US"/>
          </a:p>
        </p:txBody>
      </p:sp>
      <p:sp>
        <p:nvSpPr>
          <p:cNvPr id="96300" name="Oval 44"/>
          <p:cNvSpPr>
            <a:spLocks noChangeArrowheads="1"/>
          </p:cNvSpPr>
          <p:nvPr/>
        </p:nvSpPr>
        <p:spPr bwMode="auto">
          <a:xfrm>
            <a:off x="7721600" y="2895600"/>
            <a:ext cx="338667" cy="381000"/>
          </a:xfrm>
          <a:prstGeom prst="ellipse">
            <a:avLst/>
          </a:prstGeom>
          <a:solidFill>
            <a:schemeClr val="bg1"/>
          </a:solidFill>
          <a:ln w="38100">
            <a:solidFill>
              <a:schemeClr val="tx1"/>
            </a:solidFill>
            <a:round/>
            <a:headEnd/>
            <a:tailEnd/>
          </a:ln>
          <a:effectLst/>
        </p:spPr>
        <p:txBody>
          <a:bodyPr wrap="none" anchor="ctr"/>
          <a:lstStyle/>
          <a:p>
            <a:endParaRPr lang="en-US"/>
          </a:p>
        </p:txBody>
      </p:sp>
      <p:sp>
        <p:nvSpPr>
          <p:cNvPr id="96301" name="Line 45"/>
          <p:cNvSpPr>
            <a:spLocks noChangeShapeType="1"/>
          </p:cNvSpPr>
          <p:nvPr/>
        </p:nvSpPr>
        <p:spPr bwMode="auto">
          <a:xfrm>
            <a:off x="8263467" y="2286000"/>
            <a:ext cx="203200" cy="0"/>
          </a:xfrm>
          <a:prstGeom prst="line">
            <a:avLst/>
          </a:prstGeom>
          <a:noFill/>
          <a:ln w="38100">
            <a:solidFill>
              <a:schemeClr val="tx1"/>
            </a:solidFill>
            <a:round/>
            <a:headEnd/>
            <a:tailEnd/>
          </a:ln>
          <a:effectLst/>
        </p:spPr>
        <p:txBody>
          <a:bodyPr wrap="none" anchor="ctr"/>
          <a:lstStyle/>
          <a:p>
            <a:endParaRPr lang="en-US"/>
          </a:p>
        </p:txBody>
      </p:sp>
      <p:sp>
        <p:nvSpPr>
          <p:cNvPr id="96302" name="Line 46"/>
          <p:cNvSpPr>
            <a:spLocks noChangeShapeType="1"/>
          </p:cNvSpPr>
          <p:nvPr/>
        </p:nvSpPr>
        <p:spPr bwMode="auto">
          <a:xfrm>
            <a:off x="8602133" y="1828800"/>
            <a:ext cx="0" cy="228600"/>
          </a:xfrm>
          <a:prstGeom prst="line">
            <a:avLst/>
          </a:prstGeom>
          <a:noFill/>
          <a:ln w="38100">
            <a:solidFill>
              <a:schemeClr val="tx1"/>
            </a:solidFill>
            <a:round/>
            <a:headEnd/>
            <a:tailEnd/>
          </a:ln>
          <a:effectLst/>
        </p:spPr>
        <p:txBody>
          <a:bodyPr wrap="none" anchor="ctr"/>
          <a:lstStyle/>
          <a:p>
            <a:endParaRPr lang="en-US"/>
          </a:p>
        </p:txBody>
      </p:sp>
      <p:sp>
        <p:nvSpPr>
          <p:cNvPr id="96303" name="AutoShape 47"/>
          <p:cNvSpPr>
            <a:spLocks noChangeArrowheads="1"/>
          </p:cNvSpPr>
          <p:nvPr/>
        </p:nvSpPr>
        <p:spPr bwMode="auto">
          <a:xfrm>
            <a:off x="8128000" y="2819400"/>
            <a:ext cx="474133" cy="533400"/>
          </a:xfrm>
          <a:prstGeom prst="diamond">
            <a:avLst/>
          </a:prstGeom>
          <a:solidFill>
            <a:schemeClr val="bg1"/>
          </a:solidFill>
          <a:ln w="38100">
            <a:solidFill>
              <a:schemeClr val="tx1"/>
            </a:solidFill>
            <a:miter lim="800000"/>
            <a:headEnd/>
            <a:tailEnd/>
          </a:ln>
          <a:effectLst/>
        </p:spPr>
        <p:txBody>
          <a:bodyPr wrap="none" anchor="ctr"/>
          <a:lstStyle/>
          <a:p>
            <a:pPr algn="ctr"/>
            <a:r>
              <a:rPr lang="en-US" b="1"/>
              <a:t>4</a:t>
            </a:r>
            <a:endParaRPr lang="en-US"/>
          </a:p>
        </p:txBody>
      </p:sp>
      <p:sp>
        <p:nvSpPr>
          <p:cNvPr id="96304" name="Line 48"/>
          <p:cNvSpPr>
            <a:spLocks noChangeShapeType="1"/>
          </p:cNvSpPr>
          <p:nvPr/>
        </p:nvSpPr>
        <p:spPr bwMode="auto">
          <a:xfrm flipH="1">
            <a:off x="8398933" y="2286000"/>
            <a:ext cx="0" cy="533400"/>
          </a:xfrm>
          <a:prstGeom prst="line">
            <a:avLst/>
          </a:prstGeom>
          <a:noFill/>
          <a:ln w="38100">
            <a:solidFill>
              <a:schemeClr val="tx1"/>
            </a:solidFill>
            <a:round/>
            <a:headEnd/>
            <a:tailEnd/>
          </a:ln>
          <a:effectLst/>
        </p:spPr>
        <p:txBody>
          <a:bodyPr wrap="none" anchor="ctr"/>
          <a:lstStyle/>
          <a:p>
            <a:endParaRPr lang="en-US"/>
          </a:p>
        </p:txBody>
      </p:sp>
      <p:sp>
        <p:nvSpPr>
          <p:cNvPr id="96305" name="Text Box 49"/>
          <p:cNvSpPr txBox="1">
            <a:spLocks noChangeArrowheads="1"/>
          </p:cNvSpPr>
          <p:nvPr/>
        </p:nvSpPr>
        <p:spPr bwMode="auto">
          <a:xfrm>
            <a:off x="392289" y="2990850"/>
            <a:ext cx="184731" cy="584775"/>
          </a:xfrm>
          <a:prstGeom prst="rect">
            <a:avLst/>
          </a:prstGeom>
          <a:noFill/>
          <a:ln w="9525">
            <a:noFill/>
            <a:miter lim="800000"/>
            <a:headEnd/>
            <a:tailEnd/>
          </a:ln>
          <a:effectLst/>
        </p:spPr>
        <p:txBody>
          <a:bodyPr wrap="none">
            <a:spAutoFit/>
          </a:bodyPr>
          <a:lstStyle/>
          <a:p>
            <a:endParaRPr lang="en-US" sz="3200" b="1"/>
          </a:p>
        </p:txBody>
      </p:sp>
      <p:sp>
        <p:nvSpPr>
          <p:cNvPr id="96306" name="Text Box 50"/>
          <p:cNvSpPr txBox="1">
            <a:spLocks noChangeArrowheads="1"/>
          </p:cNvSpPr>
          <p:nvPr/>
        </p:nvSpPr>
        <p:spPr bwMode="auto">
          <a:xfrm>
            <a:off x="541867" y="4114800"/>
            <a:ext cx="5978240" cy="923330"/>
          </a:xfrm>
          <a:prstGeom prst="rect">
            <a:avLst/>
          </a:prstGeom>
          <a:noFill/>
          <a:ln w="9525">
            <a:noFill/>
            <a:miter lim="800000"/>
            <a:headEnd/>
            <a:tailEnd/>
          </a:ln>
          <a:effectLst/>
        </p:spPr>
        <p:txBody>
          <a:bodyPr wrap="none">
            <a:spAutoFit/>
          </a:bodyPr>
          <a:lstStyle/>
          <a:p>
            <a:pPr>
              <a:buFontTx/>
              <a:buChar char="•"/>
            </a:pPr>
            <a:r>
              <a:rPr lang="en-US"/>
              <a:t> Only males are affected</a:t>
            </a:r>
          </a:p>
          <a:p>
            <a:pPr>
              <a:buFontTx/>
              <a:buChar char="•"/>
            </a:pPr>
            <a:r>
              <a:rPr lang="en-US"/>
              <a:t> Affected males pass the disease gene to all their sons and to </a:t>
            </a:r>
          </a:p>
          <a:p>
            <a:r>
              <a:rPr lang="en-US"/>
              <a:t>  none of their daughters</a:t>
            </a:r>
            <a:endParaRPr lang="en-US" b="1"/>
          </a:p>
        </p:txBody>
      </p:sp>
      <p:sp>
        <p:nvSpPr>
          <p:cNvPr id="96307" name="Rectangle 51"/>
          <p:cNvSpPr>
            <a:spLocks noChangeArrowheads="1"/>
          </p:cNvSpPr>
          <p:nvPr/>
        </p:nvSpPr>
        <p:spPr bwMode="auto">
          <a:xfrm>
            <a:off x="609600" y="990601"/>
            <a:ext cx="3533596" cy="523220"/>
          </a:xfrm>
          <a:prstGeom prst="rect">
            <a:avLst/>
          </a:prstGeom>
          <a:noFill/>
          <a:ln w="9525">
            <a:noFill/>
            <a:miter lim="800000"/>
            <a:headEnd/>
            <a:tailEnd/>
          </a:ln>
          <a:effectLst/>
        </p:spPr>
        <p:txBody>
          <a:bodyPr wrap="none">
            <a:spAutoFit/>
          </a:bodyPr>
          <a:lstStyle/>
          <a:p>
            <a:r>
              <a:rPr lang="en-US" sz="2800" b="1"/>
              <a:t>Y-linked (Holandric)</a:t>
            </a:r>
            <a:endParaRPr lang="en-US" sz="2000" b="1"/>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3" name="Text Box 3"/>
          <p:cNvSpPr txBox="1">
            <a:spLocks noChangeArrowheads="1"/>
          </p:cNvSpPr>
          <p:nvPr/>
        </p:nvSpPr>
        <p:spPr bwMode="auto">
          <a:xfrm>
            <a:off x="304800" y="228600"/>
            <a:ext cx="8458200" cy="1800225"/>
          </a:xfrm>
          <a:prstGeom prst="rect">
            <a:avLst/>
          </a:prstGeom>
          <a:noFill/>
          <a:ln w="9525">
            <a:noFill/>
            <a:miter lim="800000"/>
            <a:headEnd/>
            <a:tailEnd/>
          </a:ln>
          <a:effectLst/>
        </p:spPr>
        <p:txBody>
          <a:bodyPr>
            <a:spAutoFit/>
          </a:bodyPr>
          <a:lstStyle/>
          <a:p>
            <a:pPr>
              <a:spcBef>
                <a:spcPct val="50000"/>
              </a:spcBef>
            </a:pPr>
            <a:r>
              <a:rPr lang="en-US" i="1">
                <a:solidFill>
                  <a:srgbClr val="FF3300"/>
                </a:solidFill>
                <a:effectLst>
                  <a:outerShdw blurRad="38100" dist="38100" dir="2700000" algn="tl">
                    <a:srgbClr val="C0C0C0"/>
                  </a:outerShdw>
                </a:effectLst>
              </a:rPr>
              <a:t>Y-linked Genes</a:t>
            </a:r>
            <a:r>
              <a:rPr lang="en-US" b="0" i="1"/>
              <a:t> –caused by gene found on Y chromosome that is not homologous with X chromosome (called </a:t>
            </a:r>
            <a:r>
              <a:rPr lang="en-US" i="1">
                <a:solidFill>
                  <a:srgbClr val="FF3300"/>
                </a:solidFill>
                <a:effectLst>
                  <a:outerShdw blurRad="38100" dist="38100" dir="2700000" algn="tl">
                    <a:srgbClr val="C0C0C0"/>
                  </a:outerShdw>
                </a:effectLst>
              </a:rPr>
              <a:t>holandric gene</a:t>
            </a:r>
            <a:r>
              <a:rPr lang="en-US" b="0" i="1"/>
              <a:t>) Not many holandric genes</a:t>
            </a:r>
          </a:p>
        </p:txBody>
      </p:sp>
      <p:pic>
        <p:nvPicPr>
          <p:cNvPr id="194564" name="Picture 4" descr="hypertrichosis_holandric_gene"/>
          <p:cNvPicPr>
            <a:picLocks noChangeAspect="1" noChangeArrowheads="1"/>
          </p:cNvPicPr>
          <p:nvPr/>
        </p:nvPicPr>
        <p:blipFill>
          <a:blip r:embed="rId2"/>
          <a:srcRect r="68869"/>
          <a:stretch>
            <a:fillRect/>
          </a:stretch>
        </p:blipFill>
        <p:spPr bwMode="auto">
          <a:xfrm>
            <a:off x="749300" y="2117725"/>
            <a:ext cx="2616200" cy="4283075"/>
          </a:xfrm>
          <a:prstGeom prst="rect">
            <a:avLst/>
          </a:prstGeom>
          <a:noFill/>
        </p:spPr>
      </p:pic>
      <p:pic>
        <p:nvPicPr>
          <p:cNvPr id="194565" name="Picture 5" descr="hypertrichosis_holandric_gene2"/>
          <p:cNvPicPr>
            <a:picLocks noChangeAspect="1" noChangeArrowheads="1"/>
          </p:cNvPicPr>
          <p:nvPr/>
        </p:nvPicPr>
        <p:blipFill>
          <a:blip r:embed="rId3"/>
          <a:srcRect l="32579" r="32539"/>
          <a:stretch>
            <a:fillRect/>
          </a:stretch>
        </p:blipFill>
        <p:spPr bwMode="auto">
          <a:xfrm>
            <a:off x="381000" y="2117725"/>
            <a:ext cx="3222625" cy="4511675"/>
          </a:xfrm>
          <a:prstGeom prst="rect">
            <a:avLst/>
          </a:prstGeom>
          <a:noFill/>
        </p:spPr>
      </p:pic>
      <p:sp>
        <p:nvSpPr>
          <p:cNvPr id="194566" name="Text Box 6"/>
          <p:cNvSpPr txBox="1">
            <a:spLocks noChangeArrowheads="1"/>
          </p:cNvSpPr>
          <p:nvPr/>
        </p:nvSpPr>
        <p:spPr bwMode="auto">
          <a:xfrm>
            <a:off x="3124200" y="5562600"/>
            <a:ext cx="5791200" cy="457200"/>
          </a:xfrm>
          <a:prstGeom prst="rect">
            <a:avLst/>
          </a:prstGeom>
          <a:noFill/>
          <a:ln w="9525">
            <a:noFill/>
            <a:miter lim="800000"/>
            <a:headEnd/>
            <a:tailEnd/>
          </a:ln>
          <a:effectLst/>
        </p:spPr>
        <p:txBody>
          <a:bodyPr>
            <a:spAutoFit/>
          </a:bodyPr>
          <a:lstStyle/>
          <a:p>
            <a:pPr lvl="2">
              <a:spcBef>
                <a:spcPct val="50000"/>
              </a:spcBef>
            </a:pPr>
            <a:r>
              <a:rPr lang="en-US" sz="2400"/>
              <a:t>“Hairy Ears”- (hypertrichosis)</a:t>
            </a:r>
            <a:endParaRPr lang="en-US" sz="2400" b="0"/>
          </a:p>
        </p:txBody>
      </p:sp>
      <p:sp>
        <p:nvSpPr>
          <p:cNvPr id="194567" name="Text Box 7"/>
          <p:cNvSpPr txBox="1">
            <a:spLocks noChangeArrowheads="1"/>
          </p:cNvSpPr>
          <p:nvPr/>
        </p:nvSpPr>
        <p:spPr bwMode="auto">
          <a:xfrm>
            <a:off x="3810000" y="2667000"/>
            <a:ext cx="5334000" cy="946150"/>
          </a:xfrm>
          <a:prstGeom prst="rect">
            <a:avLst/>
          </a:prstGeom>
          <a:solidFill>
            <a:schemeClr val="bg1"/>
          </a:solidFill>
          <a:ln w="38100">
            <a:noFill/>
            <a:miter lim="800000"/>
            <a:headEnd/>
            <a:tailEnd/>
          </a:ln>
          <a:effectLst/>
        </p:spPr>
        <p:txBody>
          <a:bodyPr>
            <a:spAutoFit/>
          </a:bodyPr>
          <a:lstStyle/>
          <a:p>
            <a:pPr lvl="2">
              <a:spcBef>
                <a:spcPct val="50000"/>
              </a:spcBef>
            </a:pPr>
            <a:r>
              <a:rPr lang="en-US" b="0">
                <a:solidFill>
                  <a:srgbClr val="0066FF"/>
                </a:solidFill>
              </a:rPr>
              <a:t>Is it possible for a female to inherit a holandric trait?</a:t>
            </a:r>
          </a:p>
        </p:txBody>
      </p:sp>
      <p:pic>
        <p:nvPicPr>
          <p:cNvPr id="194568" name="Picture 8" descr="animated light bulb"/>
          <p:cNvPicPr>
            <a:picLocks noChangeAspect="1" noChangeArrowheads="1" noCrop="1"/>
          </p:cNvPicPr>
          <p:nvPr/>
        </p:nvPicPr>
        <p:blipFill>
          <a:blip r:embed="rId4"/>
          <a:srcRect/>
          <a:stretch>
            <a:fillRect/>
          </a:stretch>
        </p:blipFill>
        <p:spPr bwMode="auto">
          <a:xfrm>
            <a:off x="3962400" y="2698750"/>
            <a:ext cx="714375" cy="1071563"/>
          </a:xfrm>
          <a:prstGeom prst="rect">
            <a:avLst/>
          </a:prstGeom>
          <a:noFill/>
        </p:spPr>
      </p:pic>
    </p:spTree>
  </p:cSld>
  <p:clrMapOvr>
    <a:masterClrMapping/>
  </p:clrMapOvr>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n-US" sz="4000"/>
              <a:t>Characteristics of </a:t>
            </a:r>
            <a:r>
              <a:rPr lang="en-US" sz="4000" i="1"/>
              <a:t>Drosophila melanogaster</a:t>
            </a:r>
          </a:p>
        </p:txBody>
      </p:sp>
      <p:sp>
        <p:nvSpPr>
          <p:cNvPr id="102403" name="Rectangle 3"/>
          <p:cNvSpPr>
            <a:spLocks noGrp="1" noChangeArrowheads="1"/>
          </p:cNvSpPr>
          <p:nvPr>
            <p:ph type="body" idx="1"/>
          </p:nvPr>
        </p:nvSpPr>
        <p:spPr/>
        <p:txBody>
          <a:bodyPr/>
          <a:lstStyle/>
          <a:p>
            <a:r>
              <a:rPr lang="en-US"/>
              <a:t>1.  Easy to maintain and breed</a:t>
            </a:r>
          </a:p>
          <a:p>
            <a:r>
              <a:rPr lang="en-US"/>
              <a:t>2.  About 0.1 inch long- so tiny that hundreds can be kept in a jar</a:t>
            </a:r>
          </a:p>
          <a:p>
            <a:r>
              <a:rPr lang="en-US"/>
              <a:t>3.  Have a reproductive cycle of 10-15 days, therefore they can produce many generations of  offspring in a matter of weeks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2403">
                                            <p:txEl>
                                              <p:pRg st="0" end="0"/>
                                            </p:txEl>
                                          </p:spTgt>
                                        </p:tgtEl>
                                        <p:attrNameLst>
                                          <p:attrName>style.visibility</p:attrName>
                                        </p:attrNameLst>
                                      </p:cBhvr>
                                      <p:to>
                                        <p:strVal val="visible"/>
                                      </p:to>
                                    </p:set>
                                    <p:animEffect transition="in" filter="wipe(down)">
                                      <p:cBhvr>
                                        <p:cTn id="7" dur="500"/>
                                        <p:tgtEl>
                                          <p:spTgt spid="10240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2403">
                                            <p:txEl>
                                              <p:pRg st="1" end="1"/>
                                            </p:txEl>
                                          </p:spTgt>
                                        </p:tgtEl>
                                        <p:attrNameLst>
                                          <p:attrName>style.visibility</p:attrName>
                                        </p:attrNameLst>
                                      </p:cBhvr>
                                      <p:to>
                                        <p:strVal val="visible"/>
                                      </p:to>
                                    </p:set>
                                    <p:animEffect transition="in" filter="wipe(down)">
                                      <p:cBhvr>
                                        <p:cTn id="12" dur="500"/>
                                        <p:tgtEl>
                                          <p:spTgt spid="10240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2403">
                                            <p:txEl>
                                              <p:pRg st="2" end="2"/>
                                            </p:txEl>
                                          </p:spTgt>
                                        </p:tgtEl>
                                        <p:attrNameLst>
                                          <p:attrName>style.visibility</p:attrName>
                                        </p:attrNameLst>
                                      </p:cBhvr>
                                      <p:to>
                                        <p:strVal val="visible"/>
                                      </p:to>
                                    </p:set>
                                    <p:animEffect transition="in" filter="wipe(down)">
                                      <p:cBhvr>
                                        <p:cTn id="17" dur="500"/>
                                        <p:tgtEl>
                                          <p:spTgt spid="1024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3" grpId="0" build="p"/>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9330" name="Picture 2" descr="15-02a-RedEye"/>
          <p:cNvPicPr>
            <a:picLocks noChangeAspect="1" noChangeArrowheads="1"/>
          </p:cNvPicPr>
          <p:nvPr/>
        </p:nvPicPr>
        <p:blipFill>
          <a:blip r:embed="rId2"/>
          <a:srcRect/>
          <a:stretch>
            <a:fillRect/>
          </a:stretch>
        </p:blipFill>
        <p:spPr bwMode="auto">
          <a:xfrm>
            <a:off x="2547938" y="809625"/>
            <a:ext cx="4048125" cy="5238750"/>
          </a:xfrm>
          <a:prstGeom prst="rect">
            <a:avLst/>
          </a:prstGeom>
          <a:noFill/>
        </p:spPr>
      </p:pic>
    </p:spTree>
  </p:cSld>
  <p:clrMapOvr>
    <a:masterClrMapping/>
  </p:clrMapOvr>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15-02b-WhiteEye"/>
          <p:cNvPicPr>
            <a:picLocks noChangeAspect="1" noChangeArrowheads="1"/>
          </p:cNvPicPr>
          <p:nvPr/>
        </p:nvPicPr>
        <p:blipFill>
          <a:blip r:embed="rId2"/>
          <a:srcRect/>
          <a:stretch>
            <a:fillRect/>
          </a:stretch>
        </p:blipFill>
        <p:spPr bwMode="auto">
          <a:xfrm>
            <a:off x="2547938" y="809625"/>
            <a:ext cx="4048125" cy="5238750"/>
          </a:xfrm>
          <a:prstGeom prst="rect">
            <a:avLst/>
          </a:prstGeom>
          <a:noFill/>
        </p:spPr>
      </p:pic>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2209800" y="228600"/>
            <a:ext cx="5791200" cy="1077218"/>
          </a:xfrm>
        </p:spPr>
        <p:txBody>
          <a:bodyPr wrap="square">
            <a:spAutoFit/>
          </a:bodyPr>
          <a:lstStyle/>
          <a:p>
            <a:pPr eaLnBrk="1" hangingPunct="1"/>
            <a:r>
              <a:rPr lang="en-US" altLang="en-US" sz="3200" b="1" dirty="0" smtClean="0">
                <a:solidFill>
                  <a:srgbClr val="0070C0"/>
                </a:solidFill>
                <a:latin typeface="Times New Roman" pitchFamily="18" charset="0"/>
              </a:rPr>
              <a:t>Tools for Genetic engineering </a:t>
            </a:r>
            <a:br>
              <a:rPr lang="en-US" altLang="en-US" sz="3200" b="1" dirty="0" smtClean="0">
                <a:solidFill>
                  <a:srgbClr val="0070C0"/>
                </a:solidFill>
                <a:latin typeface="Times New Roman" pitchFamily="18" charset="0"/>
              </a:rPr>
            </a:br>
            <a:r>
              <a:rPr lang="en-US" altLang="en-US" sz="3200" b="1" dirty="0" smtClean="0">
                <a:solidFill>
                  <a:srgbClr val="0070C0"/>
                </a:solidFill>
                <a:latin typeface="Times New Roman" pitchFamily="18" charset="0"/>
              </a:rPr>
              <a:t>             </a:t>
            </a:r>
            <a:r>
              <a:rPr lang="en-US" altLang="en-US" sz="3200" b="1" dirty="0" smtClean="0">
                <a:solidFill>
                  <a:srgbClr val="FF0000"/>
                </a:solidFill>
                <a:latin typeface="Times New Roman" pitchFamily="18" charset="0"/>
              </a:rPr>
              <a:t>3.  Vectors</a:t>
            </a:r>
          </a:p>
        </p:txBody>
      </p:sp>
      <p:sp>
        <p:nvSpPr>
          <p:cNvPr id="11267" name="Rectangle 3"/>
          <p:cNvSpPr>
            <a:spLocks noGrp="1" noChangeArrowheads="1"/>
          </p:cNvSpPr>
          <p:nvPr>
            <p:ph type="body" sz="half" idx="1"/>
          </p:nvPr>
        </p:nvSpPr>
        <p:spPr>
          <a:xfrm>
            <a:off x="533400" y="1295400"/>
            <a:ext cx="8305800" cy="5299912"/>
          </a:xfrm>
        </p:spPr>
        <p:txBody>
          <a:bodyPr wrap="square">
            <a:spAutoFit/>
          </a:bodyPr>
          <a:lstStyle/>
          <a:p>
            <a:pPr eaLnBrk="1" hangingPunct="1">
              <a:defRPr/>
            </a:pPr>
            <a:r>
              <a:rPr lang="en-US" sz="1600" b="1" dirty="0" smtClean="0">
                <a:latin typeface="Times New Roman" pitchFamily="18" charset="0"/>
              </a:rPr>
              <a:t>Vectors</a:t>
            </a:r>
            <a:r>
              <a:rPr lang="en-US" sz="1600" dirty="0" smtClean="0">
                <a:latin typeface="Times New Roman" pitchFamily="18" charset="0"/>
              </a:rPr>
              <a:t> - </a:t>
            </a:r>
            <a:r>
              <a:rPr lang="en-US" sz="1600" u="sng" dirty="0" smtClean="0">
                <a:latin typeface="Times New Roman" pitchFamily="18" charset="0"/>
              </a:rPr>
              <a:t>small pieces of DNA used for cloning </a:t>
            </a:r>
            <a:r>
              <a:rPr lang="en-US" sz="1600" dirty="0" smtClean="0">
                <a:latin typeface="Times New Roman" pitchFamily="18" charset="0"/>
              </a:rPr>
              <a:t>(t</a:t>
            </a:r>
            <a:r>
              <a:rPr lang="bg-BG" sz="1600" dirty="0" smtClean="0">
                <a:latin typeface="Times New Roman" pitchFamily="18" charset="0"/>
              </a:rPr>
              <a:t>he gene to be inserted into the genetically modified organism must be combined with other genetic elements in order for it to work properly</a:t>
            </a:r>
            <a:r>
              <a:rPr lang="en-US" sz="1600" dirty="0" smtClean="0">
                <a:latin typeface="Times New Roman" pitchFamily="18" charset="0"/>
              </a:rPr>
              <a:t>)</a:t>
            </a:r>
          </a:p>
          <a:p>
            <a:pPr eaLnBrk="1" hangingPunct="1">
              <a:defRPr/>
            </a:pPr>
            <a:r>
              <a:rPr lang="en-US" sz="1600" b="1" dirty="0" smtClean="0">
                <a:latin typeface="Times New Roman" pitchFamily="18" charset="0"/>
              </a:rPr>
              <a:t>Requirements of the Vector</a:t>
            </a:r>
            <a:r>
              <a:rPr lang="en-US" sz="1600" dirty="0" smtClean="0">
                <a:latin typeface="Times New Roman" pitchFamily="18" charset="0"/>
              </a:rPr>
              <a:t> </a:t>
            </a:r>
          </a:p>
          <a:p>
            <a:pPr marL="457200" lvl="1" indent="0" eaLnBrk="1" hangingPunct="1">
              <a:buFontTx/>
              <a:buNone/>
              <a:defRPr/>
            </a:pPr>
            <a:r>
              <a:rPr lang="en-US" sz="1600" b="1" dirty="0" smtClean="0">
                <a:solidFill>
                  <a:srgbClr val="FF0000"/>
                </a:solidFill>
                <a:latin typeface="Times New Roman" pitchFamily="18" charset="0"/>
              </a:rPr>
              <a:t>1. Self-replication </a:t>
            </a:r>
            <a:r>
              <a:rPr lang="en-US" sz="1600" b="1" dirty="0" smtClean="0">
                <a:latin typeface="Times New Roman" pitchFamily="18" charset="0"/>
              </a:rPr>
              <a:t>- </a:t>
            </a:r>
            <a:r>
              <a:rPr lang="en-US" sz="1600" dirty="0" smtClean="0">
                <a:latin typeface="Times New Roman" pitchFamily="18" charset="0"/>
              </a:rPr>
              <a:t>able to replicate in the host (origin of </a:t>
            </a:r>
          </a:p>
          <a:p>
            <a:pPr marL="457200" lvl="1" indent="0" eaLnBrk="1" hangingPunct="1">
              <a:buFontTx/>
              <a:buNone/>
              <a:defRPr/>
            </a:pPr>
            <a:r>
              <a:rPr lang="en-US" sz="1600" dirty="0" smtClean="0">
                <a:latin typeface="Times New Roman" pitchFamily="18" charset="0"/>
              </a:rPr>
              <a:t>repliction)</a:t>
            </a:r>
          </a:p>
          <a:p>
            <a:pPr marL="457200" lvl="1" indent="0" eaLnBrk="1" hangingPunct="1">
              <a:buFontTx/>
              <a:buNone/>
              <a:defRPr/>
            </a:pPr>
            <a:r>
              <a:rPr lang="en-US" sz="1600" b="1" dirty="0" smtClean="0">
                <a:solidFill>
                  <a:srgbClr val="FF0000"/>
                </a:solidFill>
                <a:latin typeface="Times New Roman" pitchFamily="18" charset="0"/>
              </a:rPr>
              <a:t>2. Cloning site </a:t>
            </a:r>
            <a:r>
              <a:rPr lang="en-US" sz="1600" dirty="0" smtClean="0">
                <a:latin typeface="Times New Roman" pitchFamily="18" charset="0"/>
              </a:rPr>
              <a:t>(site for recognition of restriction nucleases)</a:t>
            </a:r>
          </a:p>
          <a:p>
            <a:pPr lvl="1" eaLnBrk="1" hangingPunct="1">
              <a:defRPr/>
            </a:pPr>
            <a:endParaRPr lang="en-US" sz="1600" dirty="0" smtClean="0">
              <a:latin typeface="Times New Roman" pitchFamily="18" charset="0"/>
            </a:endParaRPr>
          </a:p>
          <a:p>
            <a:pPr marL="457200" lvl="1" indent="0" eaLnBrk="1" hangingPunct="1">
              <a:buFontTx/>
              <a:buNone/>
              <a:defRPr/>
            </a:pPr>
            <a:r>
              <a:rPr lang="en-US" sz="1600" b="1" dirty="0" smtClean="0">
                <a:solidFill>
                  <a:srgbClr val="FF0000"/>
                </a:solidFill>
                <a:latin typeface="Times New Roman" pitchFamily="18" charset="0"/>
              </a:rPr>
              <a:t>3. Promoter </a:t>
            </a:r>
            <a:r>
              <a:rPr lang="en-US" sz="1600" b="1" dirty="0" smtClean="0">
                <a:latin typeface="Times New Roman" pitchFamily="18" charset="0"/>
              </a:rPr>
              <a:t>(</a:t>
            </a:r>
            <a:r>
              <a:rPr lang="en-US" sz="1600" dirty="0" smtClean="0">
                <a:latin typeface="Times New Roman" pitchFamily="18" charset="0"/>
              </a:rPr>
              <a:t>and operator) - </a:t>
            </a:r>
            <a:r>
              <a:rPr lang="en-US" sz="1600" b="1" dirty="0" smtClean="0">
                <a:solidFill>
                  <a:srgbClr val="FF6666"/>
                </a:solidFill>
                <a:latin typeface="Times New Roman" pitchFamily="18" charset="0"/>
              </a:rPr>
              <a:t> </a:t>
            </a:r>
            <a:r>
              <a:rPr lang="en-US" sz="1600" dirty="0" smtClean="0">
                <a:latin typeface="Times New Roman" pitchFamily="18" charset="0"/>
              </a:rPr>
              <a:t>to support the gene (new DNA) expression in the host</a:t>
            </a:r>
          </a:p>
          <a:p>
            <a:pPr lvl="1" eaLnBrk="1" hangingPunct="1">
              <a:defRPr/>
            </a:pPr>
            <a:endParaRPr lang="en-US" sz="1600" b="1" dirty="0">
              <a:solidFill>
                <a:srgbClr val="FF6666"/>
              </a:solidFill>
              <a:latin typeface="Times New Roman" pitchFamily="18" charset="0"/>
            </a:endParaRPr>
          </a:p>
          <a:p>
            <a:pPr lvl="1" eaLnBrk="1" hangingPunct="1">
              <a:defRPr/>
            </a:pPr>
            <a:endParaRPr lang="en-US" sz="1600" b="1" dirty="0" smtClean="0">
              <a:solidFill>
                <a:srgbClr val="FF6666"/>
              </a:solidFill>
              <a:latin typeface="Times New Roman" pitchFamily="18" charset="0"/>
            </a:endParaRPr>
          </a:p>
          <a:p>
            <a:pPr lvl="1" eaLnBrk="1" hangingPunct="1">
              <a:defRPr/>
            </a:pPr>
            <a:endParaRPr lang="en-US" sz="1600" b="1" dirty="0" smtClean="0">
              <a:solidFill>
                <a:srgbClr val="FF6666"/>
              </a:solidFill>
              <a:latin typeface="Times New Roman" pitchFamily="18" charset="0"/>
            </a:endParaRPr>
          </a:p>
          <a:p>
            <a:pPr marL="457200" lvl="1" indent="0" eaLnBrk="1" hangingPunct="1">
              <a:buFontTx/>
              <a:buNone/>
              <a:defRPr/>
            </a:pPr>
            <a:r>
              <a:rPr lang="en-US" sz="1600" b="1" dirty="0" smtClean="0">
                <a:solidFill>
                  <a:srgbClr val="FF0000"/>
                </a:solidFill>
                <a:latin typeface="Times New Roman" pitchFamily="18" charset="0"/>
              </a:rPr>
              <a:t>4. Selectable marker – antibiotic resistance</a:t>
            </a:r>
          </a:p>
          <a:p>
            <a:pPr marL="457200" lvl="1" indent="0" eaLnBrk="1" hangingPunct="1">
              <a:buFontTx/>
              <a:buNone/>
              <a:defRPr/>
            </a:pPr>
            <a:r>
              <a:rPr lang="en-US" sz="1600" b="1" dirty="0" smtClean="0">
                <a:solidFill>
                  <a:srgbClr val="FF0000"/>
                </a:solidFill>
                <a:latin typeface="Times New Roman" pitchFamily="18" charset="0"/>
              </a:rPr>
              <a:t>5. Proper size</a:t>
            </a:r>
          </a:p>
          <a:p>
            <a:pPr lvl="1" eaLnBrk="1" hangingPunct="1">
              <a:defRPr/>
            </a:pPr>
            <a:endParaRPr lang="en-US" sz="1600" b="1" dirty="0" smtClean="0">
              <a:solidFill>
                <a:srgbClr val="FF6666"/>
              </a:solidFill>
              <a:latin typeface="Times New Roman" pitchFamily="18" charset="0"/>
            </a:endParaRPr>
          </a:p>
          <a:p>
            <a:pPr lvl="2" eaLnBrk="1" hangingPunct="1">
              <a:defRPr/>
            </a:pPr>
            <a:endParaRPr lang="en-US" sz="1600" dirty="0" smtClean="0">
              <a:solidFill>
                <a:srgbClr val="FF6666"/>
              </a:solidFill>
              <a:latin typeface="Times New Roman" pitchFamily="18" charset="0"/>
            </a:endParaRPr>
          </a:p>
          <a:p>
            <a:pPr lvl="2" eaLnBrk="1" hangingPunct="1">
              <a:defRPr/>
            </a:pPr>
            <a:endParaRPr lang="en-US" sz="1600" dirty="0" smtClean="0">
              <a:latin typeface="Times New Roman" pitchFamily="18" charset="0"/>
            </a:endParaRPr>
          </a:p>
        </p:txBody>
      </p:sp>
      <p:pic>
        <p:nvPicPr>
          <p:cNvPr id="14340" name="Picture 4" descr="figure_09_03_labeled"/>
          <p:cNvPicPr>
            <a:picLocks noGrp="1" noChangeAspect="1" noChangeArrowheads="1"/>
          </p:cNvPicPr>
          <p:nvPr>
            <p:ph sz="quarter" idx="2"/>
          </p:nvPr>
        </p:nvPicPr>
        <p:blipFill>
          <a:blip r:embed="rId2"/>
          <a:srcRect b="2411"/>
          <a:stretch>
            <a:fillRect/>
          </a:stretch>
        </p:blipFill>
        <p:spPr>
          <a:xfrm>
            <a:off x="6796088" y="2101850"/>
            <a:ext cx="2187575" cy="1625600"/>
          </a:xfrm>
          <a:noFill/>
        </p:spPr>
      </p:pic>
      <p:pic>
        <p:nvPicPr>
          <p:cNvPr id="14341" name="Picture 7" descr="figure_08_12_labeled"/>
          <p:cNvPicPr>
            <a:picLocks noGrp="1" noChangeAspect="1" noChangeArrowheads="1"/>
          </p:cNvPicPr>
          <p:nvPr>
            <p:ph sz="quarter" idx="3"/>
          </p:nvPr>
        </p:nvPicPr>
        <p:blipFill>
          <a:blip r:embed="rId3"/>
          <a:srcRect r="54532" b="71474"/>
          <a:stretch>
            <a:fillRect/>
          </a:stretch>
        </p:blipFill>
        <p:spPr>
          <a:xfrm>
            <a:off x="3001963" y="4722813"/>
            <a:ext cx="4075112" cy="1019175"/>
          </a:xfrm>
          <a:noFill/>
        </p:spPr>
      </p:pic>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15-02-EyeColor"/>
          <p:cNvPicPr>
            <a:picLocks noChangeAspect="1" noChangeArrowheads="1"/>
          </p:cNvPicPr>
          <p:nvPr/>
        </p:nvPicPr>
        <p:blipFill>
          <a:blip r:embed="rId2"/>
          <a:srcRect/>
          <a:stretch>
            <a:fillRect/>
          </a:stretch>
        </p:blipFill>
        <p:spPr bwMode="auto">
          <a:xfrm>
            <a:off x="381000" y="228600"/>
            <a:ext cx="8534400" cy="5913438"/>
          </a:xfrm>
          <a:prstGeom prst="rect">
            <a:avLst/>
          </a:prstGeom>
          <a:noFill/>
        </p:spPr>
      </p:pic>
    </p:spTree>
  </p:cSld>
  <p:clrMapOvr>
    <a:masterClrMapping/>
  </p:clrMapOvr>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n-US"/>
              <a:t>Morgan’s Experiment</a:t>
            </a:r>
          </a:p>
        </p:txBody>
      </p:sp>
      <p:sp>
        <p:nvSpPr>
          <p:cNvPr id="103427" name="Rectangle 3"/>
          <p:cNvSpPr>
            <a:spLocks noGrp="1" noChangeArrowheads="1"/>
          </p:cNvSpPr>
          <p:nvPr>
            <p:ph type="body" idx="1"/>
          </p:nvPr>
        </p:nvSpPr>
        <p:spPr/>
        <p:txBody>
          <a:bodyPr/>
          <a:lstStyle/>
          <a:p>
            <a:r>
              <a:rPr lang="en-US" sz="2800"/>
              <a:t>In fruit flies- alleles for red eyes (R) are dominant over alleles for white eyes (r).</a:t>
            </a:r>
          </a:p>
          <a:p>
            <a:endParaRPr lang="en-US" sz="2800"/>
          </a:p>
          <a:p>
            <a:r>
              <a:rPr lang="en-US" sz="2800"/>
              <a:t>Morgan hypothesized that the allele for eye color is carried on the X chromosome</a:t>
            </a:r>
          </a:p>
          <a:p>
            <a:endParaRPr lang="en-US" sz="2800"/>
          </a:p>
          <a:p>
            <a:r>
              <a:rPr lang="en-US" sz="2800"/>
              <a:t>P1 generation – Cross a white-eyed male and a homozygous red-eyed female</a:t>
            </a:r>
          </a:p>
        </p:txBody>
      </p:sp>
    </p:spTree>
  </p:cSld>
  <p:clrMapOvr>
    <a:masterClrMapping/>
  </p:clrMapOvr>
  <p:transition/>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a:t>Sex-linked Traits</a:t>
            </a:r>
          </a:p>
        </p:txBody>
      </p:sp>
      <p:sp>
        <p:nvSpPr>
          <p:cNvPr id="105475" name="Rectangle 3"/>
          <p:cNvSpPr>
            <a:spLocks noGrp="1" noChangeArrowheads="1"/>
          </p:cNvSpPr>
          <p:nvPr>
            <p:ph type="body" sz="half" idx="2"/>
          </p:nvPr>
        </p:nvSpPr>
        <p:spPr>
          <a:xfrm>
            <a:off x="4432300" y="1981200"/>
            <a:ext cx="4513263" cy="4114800"/>
          </a:xfrm>
        </p:spPr>
        <p:txBody>
          <a:bodyPr/>
          <a:lstStyle/>
          <a:p>
            <a:r>
              <a:rPr lang="en-US" sz="2800"/>
              <a:t>Example:  red eye color is a dominant trait carried on the X chromosomes in fruit flies; white is recessive</a:t>
            </a:r>
          </a:p>
          <a:p>
            <a:r>
              <a:rPr lang="en-US" sz="2800"/>
              <a:t>Cross red eyed female with a white eyed male</a:t>
            </a:r>
          </a:p>
          <a:p>
            <a:r>
              <a:rPr lang="en-US" sz="2800"/>
              <a:t>Get:  2 heterozygous red eyed females and 2 red eyed males</a:t>
            </a:r>
          </a:p>
        </p:txBody>
      </p:sp>
      <p:graphicFrame>
        <p:nvGraphicFramePr>
          <p:cNvPr id="105476" name="Object 4"/>
          <p:cNvGraphicFramePr>
            <a:graphicFrameLocks noChangeAspect="1"/>
          </p:cNvGraphicFramePr>
          <p:nvPr>
            <p:ph type="clipArt" sz="half" idx="1"/>
          </p:nvPr>
        </p:nvGraphicFramePr>
        <p:xfrm>
          <a:off x="990600" y="2133600"/>
          <a:ext cx="3810000" cy="3200400"/>
        </p:xfrm>
        <a:graphic>
          <a:graphicData uri="http://schemas.openxmlformats.org/presentationml/2006/ole">
            <p:oleObj spid="_x0000_s1026" name="Document" r:id="rId3" imgW="6088257" imgH="3950028" progId="Word.Document.8">
              <p:embed/>
            </p:oleObj>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Effect transition="in" filter="box(out)">
                                      <p:cBhvr>
                                        <p:cTn id="7" dur="500"/>
                                        <p:tgtEl>
                                          <p:spTgt spid="10547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32" fill="hold" grpId="0" nodeType="clickEffect">
                                  <p:stCondLst>
                                    <p:cond delay="0"/>
                                  </p:stCondLst>
                                  <p:childTnLst>
                                    <p:set>
                                      <p:cBhvr>
                                        <p:cTn id="11" dur="1" fill="hold">
                                          <p:stCondLst>
                                            <p:cond delay="0"/>
                                          </p:stCondLst>
                                        </p:cTn>
                                        <p:tgtEl>
                                          <p:spTgt spid="105475">
                                            <p:txEl>
                                              <p:pRg st="1" end="1"/>
                                            </p:txEl>
                                          </p:spTgt>
                                        </p:tgtEl>
                                        <p:attrNameLst>
                                          <p:attrName>style.visibility</p:attrName>
                                        </p:attrNameLst>
                                      </p:cBhvr>
                                      <p:to>
                                        <p:strVal val="visible"/>
                                      </p:to>
                                    </p:set>
                                    <p:animEffect transition="in" filter="box(out)">
                                      <p:cBhvr>
                                        <p:cTn id="12" dur="500"/>
                                        <p:tgtEl>
                                          <p:spTgt spid="1054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32" fill="hold" grpId="0" nodeType="clickEffect">
                                  <p:stCondLst>
                                    <p:cond delay="0"/>
                                  </p:stCondLst>
                                  <p:childTnLst>
                                    <p:set>
                                      <p:cBhvr>
                                        <p:cTn id="16" dur="1" fill="hold">
                                          <p:stCondLst>
                                            <p:cond delay="0"/>
                                          </p:stCondLst>
                                        </p:cTn>
                                        <p:tgtEl>
                                          <p:spTgt spid="105475">
                                            <p:txEl>
                                              <p:pRg st="2" end="2"/>
                                            </p:txEl>
                                          </p:spTgt>
                                        </p:tgtEl>
                                        <p:attrNameLst>
                                          <p:attrName>style.visibility</p:attrName>
                                        </p:attrNameLst>
                                      </p:cBhvr>
                                      <p:to>
                                        <p:strVal val="visible"/>
                                      </p:to>
                                    </p:set>
                                    <p:animEffect transition="in" filter="box(out)">
                                      <p:cBhvr>
                                        <p:cTn id="17" dur="500"/>
                                        <p:tgtEl>
                                          <p:spTgt spid="10547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105476"/>
                                        </p:tgtEl>
                                        <p:attrNameLst>
                                          <p:attrName>style.visibility</p:attrName>
                                        </p:attrNameLst>
                                      </p:cBhvr>
                                      <p:to>
                                        <p:strVal val="visible"/>
                                      </p:to>
                                    </p:set>
                                    <p:animEffect transition="in" filter="box(in)">
                                      <p:cBhvr>
                                        <p:cTn id="22" dur="500"/>
                                        <p:tgtEl>
                                          <p:spTgt spid="1054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bldLvl="4"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a:t>Sex-linked Traits</a:t>
            </a:r>
          </a:p>
        </p:txBody>
      </p:sp>
      <p:sp>
        <p:nvSpPr>
          <p:cNvPr id="106499" name="Rectangle 3"/>
          <p:cNvSpPr>
            <a:spLocks noGrp="1" noChangeArrowheads="1"/>
          </p:cNvSpPr>
          <p:nvPr>
            <p:ph type="body" sz="half" idx="1"/>
          </p:nvPr>
        </p:nvSpPr>
        <p:spPr>
          <a:xfrm>
            <a:off x="685800" y="1524000"/>
            <a:ext cx="4706938" cy="4572000"/>
          </a:xfrm>
        </p:spPr>
        <p:txBody>
          <a:bodyPr/>
          <a:lstStyle/>
          <a:p>
            <a:r>
              <a:rPr lang="en-US" sz="2800"/>
              <a:t>Now cross the F1: red eyed male with heterozygous red eyed female</a:t>
            </a:r>
          </a:p>
          <a:p>
            <a:r>
              <a:rPr lang="en-US" sz="2800"/>
              <a:t>You get:</a:t>
            </a:r>
          </a:p>
          <a:p>
            <a:pPr lvl="1"/>
            <a:r>
              <a:rPr lang="en-US" sz="2400"/>
              <a:t>1 homozygous red eyed female</a:t>
            </a:r>
          </a:p>
          <a:p>
            <a:pPr lvl="1"/>
            <a:r>
              <a:rPr lang="en-US" sz="2400"/>
              <a:t>1 heterozygous red eyed female</a:t>
            </a:r>
          </a:p>
          <a:p>
            <a:pPr lvl="1"/>
            <a:r>
              <a:rPr lang="en-US" sz="2400"/>
              <a:t>1 red eyed male</a:t>
            </a:r>
          </a:p>
          <a:p>
            <a:pPr lvl="1"/>
            <a:r>
              <a:rPr lang="en-US" sz="2400"/>
              <a:t>1 white eyed male</a:t>
            </a:r>
          </a:p>
        </p:txBody>
      </p:sp>
      <p:graphicFrame>
        <p:nvGraphicFramePr>
          <p:cNvPr id="106500" name="Object 4"/>
          <p:cNvGraphicFramePr>
            <a:graphicFrameLocks noChangeAspect="1"/>
          </p:cNvGraphicFramePr>
          <p:nvPr>
            <p:ph type="clipArt" sz="half" idx="2"/>
          </p:nvPr>
        </p:nvGraphicFramePr>
        <p:xfrm>
          <a:off x="4953000" y="2743200"/>
          <a:ext cx="4191000" cy="5029200"/>
        </p:xfrm>
        <a:graphic>
          <a:graphicData uri="http://schemas.openxmlformats.org/presentationml/2006/ole">
            <p:oleObj spid="_x0000_s2050" name="Document" r:id="rId3" imgW="6082560" imgH="7365960" progId="Word.Document.8">
              <p:embed/>
            </p:oleObj>
          </a:graphicData>
        </a:graphic>
      </p:graphicFrame>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6499">
                                            <p:txEl>
                                              <p:pRg st="2" end="2"/>
                                            </p:txEl>
                                          </p:spTgt>
                                        </p:tgtEl>
                                        <p:attrNameLst>
                                          <p:attrName>style.visibility</p:attrName>
                                        </p:attrNameLst>
                                      </p:cBhvr>
                                      <p:to>
                                        <p:strVal val="visible"/>
                                      </p:to>
                                    </p:set>
                                    <p:anim calcmode="lin" valueType="num">
                                      <p:cBhvr additive="base">
                                        <p:cTn id="19" dur="500" fill="hold"/>
                                        <p:tgtEl>
                                          <p:spTgt spid="106499">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649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6499">
                                            <p:txEl>
                                              <p:pRg st="3" end="3"/>
                                            </p:txEl>
                                          </p:spTgt>
                                        </p:tgtEl>
                                        <p:attrNameLst>
                                          <p:attrName>style.visibility</p:attrName>
                                        </p:attrNameLst>
                                      </p:cBhvr>
                                      <p:to>
                                        <p:strVal val="visible"/>
                                      </p:to>
                                    </p:set>
                                    <p:anim calcmode="lin" valueType="num">
                                      <p:cBhvr additive="base">
                                        <p:cTn id="25" dur="500" fill="hold"/>
                                        <p:tgtEl>
                                          <p:spTgt spid="106499">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649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6499">
                                            <p:txEl>
                                              <p:pRg st="4" end="4"/>
                                            </p:txEl>
                                          </p:spTgt>
                                        </p:tgtEl>
                                        <p:attrNameLst>
                                          <p:attrName>style.visibility</p:attrName>
                                        </p:attrNameLst>
                                      </p:cBhvr>
                                      <p:to>
                                        <p:strVal val="visible"/>
                                      </p:to>
                                    </p:set>
                                    <p:anim calcmode="lin" valueType="num">
                                      <p:cBhvr additive="base">
                                        <p:cTn id="31" dur="500" fill="hold"/>
                                        <p:tgtEl>
                                          <p:spTgt spid="106499">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649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06499">
                                            <p:txEl>
                                              <p:pRg st="5" end="5"/>
                                            </p:txEl>
                                          </p:spTgt>
                                        </p:tgtEl>
                                        <p:attrNameLst>
                                          <p:attrName>style.visibility</p:attrName>
                                        </p:attrNameLst>
                                      </p:cBhvr>
                                      <p:to>
                                        <p:strVal val="visible"/>
                                      </p:to>
                                    </p:set>
                                    <p:anim calcmode="lin" valueType="num">
                                      <p:cBhvr additive="base">
                                        <p:cTn id="37" dur="500" fill="hold"/>
                                        <p:tgtEl>
                                          <p:spTgt spid="106499">
                                            <p:txEl>
                                              <p:pRg st="5" end="5"/>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10649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nodeType="clickEffect">
                                  <p:stCondLst>
                                    <p:cond delay="0"/>
                                  </p:stCondLst>
                                  <p:childTnLst>
                                    <p:set>
                                      <p:cBhvr>
                                        <p:cTn id="42" dur="1" fill="hold">
                                          <p:stCondLst>
                                            <p:cond delay="0"/>
                                          </p:stCondLst>
                                        </p:cTn>
                                        <p:tgtEl>
                                          <p:spTgt spid="106500"/>
                                        </p:tgtEl>
                                        <p:attrNameLst>
                                          <p:attrName>style.visibility</p:attrName>
                                        </p:attrNameLst>
                                      </p:cBhvr>
                                      <p:to>
                                        <p:strVal val="visible"/>
                                      </p:to>
                                    </p:set>
                                    <p:anim calcmode="lin" valueType="num">
                                      <p:cBhvr additive="base">
                                        <p:cTn id="43" dur="500" fill="hold"/>
                                        <p:tgtEl>
                                          <p:spTgt spid="106500"/>
                                        </p:tgtEl>
                                        <p:attrNameLst>
                                          <p:attrName>ppt_x</p:attrName>
                                        </p:attrNameLst>
                                      </p:cBhvr>
                                      <p:tavLst>
                                        <p:tav tm="0">
                                          <p:val>
                                            <p:strVal val="1+#ppt_w/2"/>
                                          </p:val>
                                        </p:tav>
                                        <p:tav tm="100000">
                                          <p:val>
                                            <p:strVal val="#ppt_x"/>
                                          </p:val>
                                        </p:tav>
                                      </p:tavLst>
                                    </p:anim>
                                    <p:anim calcmode="lin" valueType="num">
                                      <p:cBhvr additive="base">
                                        <p:cTn id="44" dur="500" fill="hold"/>
                                        <p:tgtEl>
                                          <p:spTgt spid="10650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bldLvl="4"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body" sz="half" idx="2"/>
          </p:nvPr>
        </p:nvSpPr>
        <p:spPr>
          <a:xfrm>
            <a:off x="4343400" y="0"/>
            <a:ext cx="3886200" cy="6477000"/>
          </a:xfrm>
        </p:spPr>
        <p:txBody>
          <a:bodyPr/>
          <a:lstStyle/>
          <a:p>
            <a:r>
              <a:rPr lang="en-US" sz="2800"/>
              <a:t>Parental Generation (P</a:t>
            </a:r>
            <a:r>
              <a:rPr lang="en-US" sz="2800" baseline="-25000"/>
              <a:t>1</a:t>
            </a:r>
            <a:r>
              <a:rPr lang="en-US" sz="2800"/>
              <a:t>)</a:t>
            </a:r>
          </a:p>
          <a:p>
            <a:endParaRPr lang="en-US" sz="2800"/>
          </a:p>
          <a:p>
            <a:endParaRPr lang="en-US" sz="2800"/>
          </a:p>
          <a:p>
            <a:endParaRPr lang="en-US" sz="2800"/>
          </a:p>
          <a:p>
            <a:r>
              <a:rPr lang="en-US" sz="2800"/>
              <a:t>F</a:t>
            </a:r>
            <a:r>
              <a:rPr lang="en-US" sz="2800" baseline="-25000"/>
              <a:t>1</a:t>
            </a:r>
            <a:r>
              <a:rPr lang="en-US" sz="2800"/>
              <a:t> generation</a:t>
            </a:r>
          </a:p>
          <a:p>
            <a:endParaRPr lang="en-US" sz="2800"/>
          </a:p>
          <a:p>
            <a:endParaRPr lang="en-US" sz="2800"/>
          </a:p>
          <a:p>
            <a:endParaRPr lang="en-US" sz="2800"/>
          </a:p>
          <a:p>
            <a:endParaRPr lang="en-US" sz="2800"/>
          </a:p>
          <a:p>
            <a:r>
              <a:rPr lang="en-US" sz="2800"/>
              <a:t>F</a:t>
            </a:r>
            <a:r>
              <a:rPr lang="en-US" sz="2800" baseline="-25000"/>
              <a:t>2</a:t>
            </a:r>
            <a:r>
              <a:rPr lang="en-US" sz="2800"/>
              <a:t> generation</a:t>
            </a:r>
          </a:p>
        </p:txBody>
      </p:sp>
      <p:pic>
        <p:nvPicPr>
          <p:cNvPr id="109571" name="Picture 3" descr="Figure 10-16"/>
          <p:cNvPicPr>
            <a:picLocks noGrp="1" noChangeAspect="1" noChangeArrowheads="1"/>
          </p:cNvPicPr>
          <p:nvPr>
            <p:ph sz="half" idx="1"/>
          </p:nvPr>
        </p:nvPicPr>
        <p:blipFill>
          <a:blip r:embed="rId2"/>
          <a:srcRect/>
          <a:stretch>
            <a:fillRect/>
          </a:stretch>
        </p:blipFill>
        <p:spPr>
          <a:xfrm>
            <a:off x="0" y="0"/>
            <a:ext cx="4343400" cy="6858000"/>
          </a:xfrm>
          <a:noFill/>
          <a:ln/>
        </p:spPr>
      </p:pic>
    </p:spTree>
  </p:cSld>
  <p:clrMapOvr>
    <a:masterClrMapping/>
  </p:clrMapOvr>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t>Conclusion</a:t>
            </a:r>
          </a:p>
        </p:txBody>
      </p:sp>
      <p:sp>
        <p:nvSpPr>
          <p:cNvPr id="16387" name="Rectangle 3"/>
          <p:cNvSpPr>
            <a:spLocks noGrp="1" noChangeArrowheads="1"/>
          </p:cNvSpPr>
          <p:nvPr>
            <p:ph type="body" idx="1"/>
          </p:nvPr>
        </p:nvSpPr>
        <p:spPr/>
        <p:txBody>
          <a:bodyPr/>
          <a:lstStyle/>
          <a:p>
            <a:r>
              <a:rPr lang="en-US">
                <a:latin typeface="Times New Roman" pitchFamily="18" charset="0"/>
              </a:rPr>
              <a:t>The gene for eye color in </a:t>
            </a:r>
            <a:r>
              <a:rPr lang="en-US" i="1">
                <a:latin typeface="Times New Roman" pitchFamily="18" charset="0"/>
              </a:rPr>
              <a:t>Drosophila </a:t>
            </a:r>
            <a:r>
              <a:rPr lang="en-US">
                <a:latin typeface="Times New Roman" pitchFamily="18" charset="0"/>
              </a:rPr>
              <a:t>must be carried on the X chromosome</a:t>
            </a:r>
          </a:p>
          <a:p>
            <a:r>
              <a:rPr lang="en-US">
                <a:latin typeface="Times New Roman" pitchFamily="18" charset="0"/>
              </a:rPr>
              <a:t>Females have two X chromosomes</a:t>
            </a:r>
          </a:p>
          <a:p>
            <a:r>
              <a:rPr lang="en-US">
                <a:latin typeface="Times New Roman" pitchFamily="18" charset="0"/>
              </a:rPr>
              <a:t>Males have only one X chromosome so whatever allele in on the X chromosome for eye color is expressed</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5"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linds(vertical)">
                                      <p:cBhvr>
                                        <p:cTn id="7" dur="500"/>
                                        <p:tgtEl>
                                          <p:spTgt spid="16387">
                                            <p:txEl>
                                              <p:pRg st="0" end="0"/>
                                            </p:txEl>
                                          </p:spTgt>
                                        </p:tgtEl>
                                      </p:cBhvr>
                                    </p:animEffect>
                                  </p:childTnLst>
                                  <p:subTnLst>
                                    <p:audio>
                                      <p:cMediaNode>
                                        <p:cTn display="0" masterRel="sameClick">
                                          <p:stCondLst>
                                            <p:cond evt="begin" delay="0">
                                              <p:tn val="5"/>
                                            </p:cond>
                                          </p:stCondLst>
                                          <p:endCondLst>
                                            <p:cond evt="onStopAudio" delay="0">
                                              <p:tgtEl>
                                                <p:sldTgt/>
                                              </p:tgtEl>
                                            </p:cond>
                                          </p:endCondLst>
                                        </p:cTn>
                                        <p:tgtEl>
                                          <p:sndTgt r:embed="rId3" name="WHOOSH.WAV" builtIn="1"/>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5"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linds(vertical)">
                                      <p:cBhvr>
                                        <p:cTn id="12" dur="500"/>
                                        <p:tgtEl>
                                          <p:spTgt spid="16387">
                                            <p:txEl>
                                              <p:pRg st="1" end="1"/>
                                            </p:txEl>
                                          </p:spTgt>
                                        </p:tgtEl>
                                      </p:cBhvr>
                                    </p:animEffect>
                                  </p:childTnLst>
                                  <p:subTnLst>
                                    <p:audio>
                                      <p:cMediaNode>
                                        <p:cTn display="0" masterRel="sameClick">
                                          <p:stCondLst>
                                            <p:cond evt="begin" delay="0">
                                              <p:tn val="10"/>
                                            </p:cond>
                                          </p:stCondLst>
                                          <p:endCondLst>
                                            <p:cond evt="onStopAudio" delay="0">
                                              <p:tgtEl>
                                                <p:sldTgt/>
                                              </p:tgtEl>
                                            </p:cond>
                                          </p:endCondLst>
                                        </p:cTn>
                                        <p:tgtEl>
                                          <p:sndTgt r:embed="rId3" name="WHOOSH.WAV" builtIn="1"/>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5"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linds(vertical)">
                                      <p:cBhvr>
                                        <p:cTn id="17" dur="500"/>
                                        <p:tgtEl>
                                          <p:spTgt spid="16387">
                                            <p:txEl>
                                              <p:pRg st="2" end="2"/>
                                            </p:txEl>
                                          </p:spTgt>
                                        </p:tgtEl>
                                      </p:cBhvr>
                                    </p:animEffect>
                                  </p:childTnLst>
                                  <p:subTnLst>
                                    <p:audio>
                                      <p:cMediaNode>
                                        <p:cTn display="0" masterRel="sameClick">
                                          <p:stCondLst>
                                            <p:cond evt="begin" delay="0">
                                              <p:tn val="15"/>
                                            </p:cond>
                                          </p:stCondLst>
                                          <p:endCondLst>
                                            <p:cond evt="onStopAudio" delay="0">
                                              <p:tgtEl>
                                                <p:sldTgt/>
                                              </p:tgtEl>
                                            </p:cond>
                                          </p:endCondLst>
                                        </p:cTn>
                                        <p:tgtEl>
                                          <p:sndTgt r:embed="rId3" name="WHOOSH.WAV" builtIn="1"/>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ChangeArrowheads="1"/>
          </p:cNvSpPr>
          <p:nvPr>
            <p:ph type="body" idx="1"/>
          </p:nvPr>
        </p:nvSpPr>
        <p:spPr>
          <a:xfrm>
            <a:off x="457200" y="381000"/>
            <a:ext cx="8001000" cy="5715000"/>
          </a:xfrm>
        </p:spPr>
        <p:txBody>
          <a:bodyPr/>
          <a:lstStyle/>
          <a:p>
            <a:r>
              <a:rPr lang="en-US"/>
              <a:t>Morgan concluded that genes for certain traits are carried on the X chromosomes and that chromosomes and their genes segregate during meiosis</a:t>
            </a:r>
          </a:p>
          <a:p>
            <a:endParaRPr lang="en-US"/>
          </a:p>
          <a:p>
            <a:r>
              <a:rPr lang="en-US"/>
              <a:t>The discovery of sex-linked traits explained why some characteristics caused by recessive genes are appear far more often in males since males have only one X chromosome and females have two X chromosomes</a:t>
            </a:r>
          </a:p>
        </p:txBody>
      </p:sp>
    </p:spTree>
  </p:cSld>
  <p:clrMapOvr>
    <a:masterClrMapping/>
  </p:clrMapOvr>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228600"/>
            <a:ext cx="7315200" cy="4647426"/>
          </a:xfrm>
          <a:prstGeom prst="rect">
            <a:avLst/>
          </a:prstGeom>
        </p:spPr>
        <p:txBody>
          <a:bodyPr wrap="square">
            <a:spAutoFit/>
          </a:bodyPr>
          <a:lstStyle/>
          <a:p>
            <a:pPr algn="ctr"/>
            <a:r>
              <a:rPr lang="en-US" sz="3600" b="1" dirty="0" err="1" smtClean="0">
                <a:solidFill>
                  <a:srgbClr val="FF0000"/>
                </a:solidFill>
              </a:rPr>
              <a:t>Gynandromorphism</a:t>
            </a:r>
            <a:endParaRPr lang="en-US" sz="3600" b="1" dirty="0" smtClean="0">
              <a:solidFill>
                <a:srgbClr val="FF0000"/>
              </a:solidFill>
            </a:endParaRPr>
          </a:p>
          <a:p>
            <a:endParaRPr lang="en-US" b="1" dirty="0" smtClean="0">
              <a:solidFill>
                <a:srgbClr val="FF0000"/>
              </a:solidFill>
            </a:endParaRPr>
          </a:p>
          <a:p>
            <a:pPr algn="just"/>
            <a:r>
              <a:rPr lang="en-US" sz="2800" dirty="0" smtClean="0">
                <a:solidFill>
                  <a:srgbClr val="7030A0"/>
                </a:solidFill>
              </a:rPr>
              <a:t>A </a:t>
            </a:r>
            <a:r>
              <a:rPr lang="en-US" sz="2800" b="1" dirty="0" err="1" smtClean="0">
                <a:solidFill>
                  <a:srgbClr val="7030A0"/>
                </a:solidFill>
              </a:rPr>
              <a:t>gynandromorph</a:t>
            </a:r>
            <a:r>
              <a:rPr lang="en-US" sz="2800" dirty="0" smtClean="0">
                <a:solidFill>
                  <a:srgbClr val="7030A0"/>
                </a:solidFill>
              </a:rPr>
              <a:t> is an organism that contains both </a:t>
            </a:r>
            <a:r>
              <a:rPr lang="en-US" sz="2800" dirty="0" smtClean="0">
                <a:solidFill>
                  <a:srgbClr val="7030A0"/>
                </a:solidFill>
                <a:hlinkClick r:id="rId2" tooltip="Male"/>
              </a:rPr>
              <a:t>male</a:t>
            </a:r>
            <a:r>
              <a:rPr lang="en-US" sz="2800" dirty="0" smtClean="0">
                <a:solidFill>
                  <a:srgbClr val="7030A0"/>
                </a:solidFill>
              </a:rPr>
              <a:t> and </a:t>
            </a:r>
            <a:r>
              <a:rPr lang="en-US" sz="2800" dirty="0" smtClean="0">
                <a:solidFill>
                  <a:srgbClr val="7030A0"/>
                </a:solidFill>
                <a:hlinkClick r:id="rId3" tooltip="Female"/>
              </a:rPr>
              <a:t>female</a:t>
            </a:r>
            <a:r>
              <a:rPr lang="en-US" sz="2800" dirty="0" smtClean="0">
                <a:solidFill>
                  <a:srgbClr val="7030A0"/>
                </a:solidFill>
              </a:rPr>
              <a:t> characteristics. The term </a:t>
            </a:r>
            <a:r>
              <a:rPr lang="en-US" sz="2800" i="1" dirty="0" err="1" smtClean="0">
                <a:solidFill>
                  <a:srgbClr val="7030A0"/>
                </a:solidFill>
              </a:rPr>
              <a:t>gynandromorph</a:t>
            </a:r>
            <a:r>
              <a:rPr lang="en-US" sz="2800" dirty="0" smtClean="0">
                <a:solidFill>
                  <a:srgbClr val="7030A0"/>
                </a:solidFill>
              </a:rPr>
              <a:t>, from Greek "</a:t>
            </a:r>
            <a:r>
              <a:rPr lang="en-US" sz="2800" dirty="0" err="1" smtClean="0">
                <a:solidFill>
                  <a:srgbClr val="7030A0"/>
                </a:solidFill>
              </a:rPr>
              <a:t>gyne</a:t>
            </a:r>
            <a:r>
              <a:rPr lang="en-US" sz="2800" dirty="0" smtClean="0">
                <a:solidFill>
                  <a:srgbClr val="7030A0"/>
                </a:solidFill>
              </a:rPr>
              <a:t>" female and "</a:t>
            </a:r>
            <a:r>
              <a:rPr lang="en-US" sz="2800" dirty="0" err="1" smtClean="0">
                <a:solidFill>
                  <a:srgbClr val="7030A0"/>
                </a:solidFill>
              </a:rPr>
              <a:t>andro</a:t>
            </a:r>
            <a:r>
              <a:rPr lang="en-US" sz="2800" dirty="0" smtClean="0">
                <a:solidFill>
                  <a:srgbClr val="7030A0"/>
                </a:solidFill>
              </a:rPr>
              <a:t>" male, is mainly used in the field of </a:t>
            </a:r>
            <a:r>
              <a:rPr lang="en-US" sz="2800" dirty="0" smtClean="0">
                <a:solidFill>
                  <a:srgbClr val="7030A0"/>
                </a:solidFill>
                <a:hlinkClick r:id="rId4" tooltip="Entomology"/>
              </a:rPr>
              <a:t>entomology</a:t>
            </a:r>
            <a:r>
              <a:rPr lang="en-US" sz="2800" dirty="0" smtClean="0">
                <a:solidFill>
                  <a:srgbClr val="7030A0"/>
                </a:solidFill>
              </a:rPr>
              <a:t>. These characteristics can be seen in butterflies, where both male and female characteristics can be seen physically because of </a:t>
            </a:r>
            <a:r>
              <a:rPr lang="en-US" sz="2800" dirty="0" smtClean="0">
                <a:solidFill>
                  <a:srgbClr val="7030A0"/>
                </a:solidFill>
                <a:hlinkClick r:id="rId5" tooltip="Sexual dimorphism"/>
              </a:rPr>
              <a:t>sexual dimorphism</a:t>
            </a:r>
            <a:r>
              <a:rPr lang="en-US" sz="2800" dirty="0" smtClean="0">
                <a:solidFill>
                  <a:srgbClr val="7030A0"/>
                </a:solidFill>
              </a:rPr>
              <a:t>.</a:t>
            </a:r>
            <a:endParaRPr lang="en-US" sz="2800" b="1" dirty="0" smtClean="0">
              <a:solidFill>
                <a:srgbClr val="7030A0"/>
              </a:solidFill>
            </a:endParaRPr>
          </a:p>
          <a:p>
            <a:endParaRPr lang="en-US" b="1" dirty="0"/>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a:xfrm>
            <a:off x="457200" y="457200"/>
            <a:ext cx="8229600" cy="1143000"/>
          </a:xfrm>
        </p:spPr>
        <p:txBody>
          <a:bodyPr>
            <a:normAutofit fontScale="90000"/>
          </a:bodyPr>
          <a:lstStyle/>
          <a:p>
            <a:pPr eaLnBrk="1" hangingPunct="1"/>
            <a:r>
              <a:rPr lang="en-US" sz="4000" smtClean="0"/>
              <a:t>Tiger Swallowtail</a:t>
            </a:r>
            <a:br>
              <a:rPr lang="en-US" sz="4000" smtClean="0"/>
            </a:br>
            <a:r>
              <a:rPr lang="en-US" sz="4000" i="1" smtClean="0"/>
              <a:t>Pterourus glaucus</a:t>
            </a:r>
            <a:r>
              <a:rPr lang="en-US" sz="4000" smtClean="0"/>
              <a:t/>
            </a:r>
            <a:br>
              <a:rPr lang="en-US" sz="4000" smtClean="0"/>
            </a:br>
            <a:endParaRPr lang="en-US" sz="4000" smtClean="0"/>
          </a:p>
        </p:txBody>
      </p:sp>
      <p:grpSp>
        <p:nvGrpSpPr>
          <p:cNvPr id="2" name="Group 11"/>
          <p:cNvGrpSpPr>
            <a:grpSpLocks/>
          </p:cNvGrpSpPr>
          <p:nvPr/>
        </p:nvGrpSpPr>
        <p:grpSpPr bwMode="auto">
          <a:xfrm>
            <a:off x="4800600" y="2209800"/>
            <a:ext cx="4038600" cy="3490913"/>
            <a:chOff x="336" y="1440"/>
            <a:chExt cx="2544" cy="2199"/>
          </a:xfrm>
        </p:grpSpPr>
        <p:pic>
          <p:nvPicPr>
            <p:cNvPr id="2055" name="Picture 5" descr="Tiger_Swallowtail"/>
            <p:cNvPicPr>
              <a:picLocks noChangeAspect="1" noChangeArrowheads="1"/>
            </p:cNvPicPr>
            <p:nvPr/>
          </p:nvPicPr>
          <p:blipFill>
            <a:blip r:embed="rId2"/>
            <a:srcRect/>
            <a:stretch>
              <a:fillRect/>
            </a:stretch>
          </p:blipFill>
          <p:spPr bwMode="auto">
            <a:xfrm>
              <a:off x="336" y="1440"/>
              <a:ext cx="2544" cy="1908"/>
            </a:xfrm>
            <a:prstGeom prst="rect">
              <a:avLst/>
            </a:prstGeom>
            <a:noFill/>
            <a:ln w="9525">
              <a:noFill/>
              <a:miter lim="800000"/>
              <a:headEnd/>
              <a:tailEnd/>
            </a:ln>
          </p:spPr>
        </p:pic>
        <p:sp>
          <p:nvSpPr>
            <p:cNvPr id="2056" name="Text Box 8"/>
            <p:cNvSpPr txBox="1">
              <a:spLocks noChangeArrowheads="1"/>
            </p:cNvSpPr>
            <p:nvPr/>
          </p:nvSpPr>
          <p:spPr bwMode="auto">
            <a:xfrm>
              <a:off x="1296" y="3408"/>
              <a:ext cx="428" cy="231"/>
            </a:xfrm>
            <a:prstGeom prst="rect">
              <a:avLst/>
            </a:prstGeom>
            <a:noFill/>
            <a:ln w="9525">
              <a:noFill/>
              <a:miter lim="800000"/>
              <a:headEnd/>
              <a:tailEnd/>
            </a:ln>
            <a:effectLst/>
          </p:spPr>
          <p:txBody>
            <a:bodyPr wrap="none">
              <a:spAutoFit/>
            </a:bodyPr>
            <a:lstStyle/>
            <a:p>
              <a:r>
                <a:rPr lang="en-US"/>
                <a:t>male</a:t>
              </a:r>
            </a:p>
          </p:txBody>
        </p:sp>
      </p:grpSp>
      <p:grpSp>
        <p:nvGrpSpPr>
          <p:cNvPr id="3" name="Group 10"/>
          <p:cNvGrpSpPr>
            <a:grpSpLocks/>
          </p:cNvGrpSpPr>
          <p:nvPr/>
        </p:nvGrpSpPr>
        <p:grpSpPr bwMode="auto">
          <a:xfrm>
            <a:off x="685800" y="2209800"/>
            <a:ext cx="3810000" cy="3490913"/>
            <a:chOff x="2976" y="1440"/>
            <a:chExt cx="2400" cy="2199"/>
          </a:xfrm>
        </p:grpSpPr>
        <p:pic>
          <p:nvPicPr>
            <p:cNvPr id="2053" name="Picture 7" descr="TigerSwallowtail11"/>
            <p:cNvPicPr>
              <a:picLocks noChangeAspect="1" noChangeArrowheads="1"/>
            </p:cNvPicPr>
            <p:nvPr/>
          </p:nvPicPr>
          <p:blipFill>
            <a:blip r:embed="rId3"/>
            <a:srcRect/>
            <a:stretch>
              <a:fillRect/>
            </a:stretch>
          </p:blipFill>
          <p:spPr bwMode="auto">
            <a:xfrm>
              <a:off x="2976" y="1440"/>
              <a:ext cx="2400" cy="1920"/>
            </a:xfrm>
            <a:prstGeom prst="rect">
              <a:avLst/>
            </a:prstGeom>
            <a:noFill/>
            <a:ln w="9525">
              <a:noFill/>
              <a:miter lim="800000"/>
              <a:headEnd/>
              <a:tailEnd/>
            </a:ln>
          </p:spPr>
        </p:pic>
        <p:sp>
          <p:nvSpPr>
            <p:cNvPr id="2054" name="Text Box 9"/>
            <p:cNvSpPr txBox="1">
              <a:spLocks noChangeArrowheads="1"/>
            </p:cNvSpPr>
            <p:nvPr/>
          </p:nvSpPr>
          <p:spPr bwMode="auto">
            <a:xfrm>
              <a:off x="3840" y="3408"/>
              <a:ext cx="730" cy="231"/>
            </a:xfrm>
            <a:prstGeom prst="rect">
              <a:avLst/>
            </a:prstGeom>
            <a:noFill/>
            <a:ln w="9525">
              <a:noFill/>
              <a:miter lim="800000"/>
              <a:headEnd/>
              <a:tailEnd/>
            </a:ln>
            <a:effectLst/>
          </p:spPr>
          <p:txBody>
            <a:bodyPr>
              <a:spAutoFit/>
            </a:bodyPr>
            <a:lstStyle/>
            <a:p>
              <a:r>
                <a:rPr lang="en-US"/>
                <a:t>female</a:t>
              </a:r>
            </a:p>
          </p:txBody>
        </p:sp>
      </p:gr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ext Box 6"/>
          <p:cNvSpPr txBox="1">
            <a:spLocks noChangeArrowheads="1"/>
          </p:cNvSpPr>
          <p:nvPr/>
        </p:nvSpPr>
        <p:spPr bwMode="auto">
          <a:xfrm>
            <a:off x="6248400" y="2438400"/>
            <a:ext cx="2895600" cy="1554163"/>
          </a:xfrm>
          <a:prstGeom prst="rect">
            <a:avLst/>
          </a:prstGeom>
          <a:noFill/>
          <a:ln w="9525">
            <a:noFill/>
            <a:miter lim="800000"/>
            <a:headEnd/>
            <a:tailEnd/>
          </a:ln>
          <a:effectLst/>
        </p:spPr>
        <p:txBody>
          <a:bodyPr>
            <a:spAutoFit/>
          </a:bodyPr>
          <a:lstStyle/>
          <a:p>
            <a:r>
              <a:rPr lang="en-US" sz="3200"/>
              <a:t>What is up with this Tiger Swallowtail?</a:t>
            </a:r>
          </a:p>
        </p:txBody>
      </p:sp>
      <p:pic>
        <p:nvPicPr>
          <p:cNvPr id="3075" name="Picture 7" descr="gynandromorph swallowtail"/>
          <p:cNvPicPr>
            <a:picLocks noChangeAspect="1" noChangeArrowheads="1"/>
          </p:cNvPicPr>
          <p:nvPr/>
        </p:nvPicPr>
        <p:blipFill>
          <a:blip r:embed="rId2"/>
          <a:srcRect/>
          <a:stretch>
            <a:fillRect/>
          </a:stretch>
        </p:blipFill>
        <p:spPr bwMode="auto">
          <a:xfrm>
            <a:off x="609600" y="1581150"/>
            <a:ext cx="4953000" cy="3714750"/>
          </a:xfrm>
          <a:prstGeom prst="rect">
            <a:avLst/>
          </a:prstGeom>
          <a:noFill/>
          <a:ln w="9525">
            <a:noFill/>
            <a:miter lim="800000"/>
            <a:headEnd/>
            <a:tailEnd/>
          </a:ln>
        </p:spPr>
      </p:pic>
      <p:pic>
        <p:nvPicPr>
          <p:cNvPr id="2053" name="Picture 5" descr="dimorphic_swallowtail.jpg"/>
          <p:cNvPicPr>
            <a:picLocks noChangeAspect="1" noChangeArrowheads="1"/>
          </p:cNvPicPr>
          <p:nvPr/>
        </p:nvPicPr>
        <p:blipFill>
          <a:blip r:embed="rId3"/>
          <a:srcRect/>
          <a:stretch>
            <a:fillRect/>
          </a:stretch>
        </p:blipFill>
        <p:spPr bwMode="auto">
          <a:xfrm>
            <a:off x="609600" y="850900"/>
            <a:ext cx="5334000" cy="5092700"/>
          </a:xfrm>
          <a:prstGeom prst="rect">
            <a:avLst/>
          </a:prstGeom>
          <a:noFill/>
          <a:ln w="9525">
            <a:noFill/>
            <a:miter lim="800000"/>
            <a:headEnd/>
            <a:tailEnd/>
          </a:ln>
        </p:spPr>
      </p:pic>
      <p:grpSp>
        <p:nvGrpSpPr>
          <p:cNvPr id="2" name="Group 14"/>
          <p:cNvGrpSpPr>
            <a:grpSpLocks/>
          </p:cNvGrpSpPr>
          <p:nvPr/>
        </p:nvGrpSpPr>
        <p:grpSpPr bwMode="auto">
          <a:xfrm>
            <a:off x="228600" y="4343400"/>
            <a:ext cx="6096000" cy="2074863"/>
            <a:chOff x="144" y="2736"/>
            <a:chExt cx="3840" cy="1307"/>
          </a:xfrm>
        </p:grpSpPr>
        <p:grpSp>
          <p:nvGrpSpPr>
            <p:cNvPr id="3" name="Group 8"/>
            <p:cNvGrpSpPr>
              <a:grpSpLocks/>
            </p:cNvGrpSpPr>
            <p:nvPr/>
          </p:nvGrpSpPr>
          <p:grpSpPr bwMode="auto">
            <a:xfrm>
              <a:off x="2736" y="2736"/>
              <a:ext cx="1248" cy="1269"/>
              <a:chOff x="336" y="1440"/>
              <a:chExt cx="2544" cy="2407"/>
            </a:xfrm>
          </p:grpSpPr>
          <p:pic>
            <p:nvPicPr>
              <p:cNvPr id="3081" name="Picture 9" descr="Tiger_Swallowtail"/>
              <p:cNvPicPr>
                <a:picLocks noChangeAspect="1" noChangeArrowheads="1"/>
              </p:cNvPicPr>
              <p:nvPr/>
            </p:nvPicPr>
            <p:blipFill>
              <a:blip r:embed="rId4"/>
              <a:srcRect/>
              <a:stretch>
                <a:fillRect/>
              </a:stretch>
            </p:blipFill>
            <p:spPr bwMode="auto">
              <a:xfrm>
                <a:off x="336" y="1440"/>
                <a:ext cx="2544" cy="1908"/>
              </a:xfrm>
              <a:prstGeom prst="rect">
                <a:avLst/>
              </a:prstGeom>
              <a:noFill/>
              <a:ln w="9525">
                <a:noFill/>
                <a:miter lim="800000"/>
                <a:headEnd/>
                <a:tailEnd/>
              </a:ln>
            </p:spPr>
          </p:pic>
          <p:sp>
            <p:nvSpPr>
              <p:cNvPr id="3082" name="Text Box 10"/>
              <p:cNvSpPr txBox="1">
                <a:spLocks noChangeArrowheads="1"/>
              </p:cNvSpPr>
              <p:nvPr/>
            </p:nvSpPr>
            <p:spPr bwMode="auto">
              <a:xfrm>
                <a:off x="1296" y="3409"/>
                <a:ext cx="873" cy="438"/>
              </a:xfrm>
              <a:prstGeom prst="rect">
                <a:avLst/>
              </a:prstGeom>
              <a:noFill/>
              <a:ln w="9525">
                <a:noFill/>
                <a:miter lim="800000"/>
                <a:headEnd/>
                <a:tailEnd/>
              </a:ln>
              <a:effectLst/>
            </p:spPr>
            <p:txBody>
              <a:bodyPr wrap="none">
                <a:spAutoFit/>
              </a:bodyPr>
              <a:lstStyle/>
              <a:p>
                <a:r>
                  <a:rPr lang="en-US"/>
                  <a:t>male</a:t>
                </a:r>
              </a:p>
            </p:txBody>
          </p:sp>
        </p:grpSp>
        <p:pic>
          <p:nvPicPr>
            <p:cNvPr id="3079" name="Picture 12" descr="TigerSwallowtail11"/>
            <p:cNvPicPr>
              <a:picLocks noChangeAspect="1" noChangeArrowheads="1"/>
            </p:cNvPicPr>
            <p:nvPr/>
          </p:nvPicPr>
          <p:blipFill>
            <a:blip r:embed="rId5"/>
            <a:srcRect/>
            <a:stretch>
              <a:fillRect/>
            </a:stretch>
          </p:blipFill>
          <p:spPr bwMode="auto">
            <a:xfrm>
              <a:off x="144" y="2773"/>
              <a:ext cx="1177" cy="1013"/>
            </a:xfrm>
            <a:prstGeom prst="rect">
              <a:avLst/>
            </a:prstGeom>
            <a:noFill/>
            <a:ln w="9525">
              <a:noFill/>
              <a:miter lim="800000"/>
              <a:headEnd/>
              <a:tailEnd/>
            </a:ln>
          </p:spPr>
        </p:pic>
        <p:sp>
          <p:nvSpPr>
            <p:cNvPr id="3080" name="Text Box 13"/>
            <p:cNvSpPr txBox="1">
              <a:spLocks noChangeArrowheads="1"/>
            </p:cNvSpPr>
            <p:nvPr/>
          </p:nvSpPr>
          <p:spPr bwMode="auto">
            <a:xfrm>
              <a:off x="432" y="3812"/>
              <a:ext cx="672" cy="231"/>
            </a:xfrm>
            <a:prstGeom prst="rect">
              <a:avLst/>
            </a:prstGeom>
            <a:noFill/>
            <a:ln w="9525">
              <a:noFill/>
              <a:miter lim="800000"/>
              <a:headEnd/>
              <a:tailEnd/>
            </a:ln>
            <a:effectLst/>
          </p:spPr>
          <p:txBody>
            <a:bodyPr>
              <a:spAutoFit/>
            </a:bodyPr>
            <a:lstStyle/>
            <a:p>
              <a:r>
                <a:rPr lang="en-US"/>
                <a:t>female</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nodeType="afterEffect">
                                  <p:stCondLst>
                                    <p:cond delay="2000"/>
                                  </p:stCondLst>
                                  <p:childTnLst>
                                    <p:set>
                                      <p:cBhvr>
                                        <p:cTn id="6" dur="1" fill="hold">
                                          <p:stCondLst>
                                            <p:cond delay="0"/>
                                          </p:stCondLst>
                                        </p:cTn>
                                        <p:tgtEl>
                                          <p:spTgt spid="2053"/>
                                        </p:tgtEl>
                                        <p:attrNameLst>
                                          <p:attrName>style.visibility</p:attrName>
                                        </p:attrNameLst>
                                      </p:cBhvr>
                                      <p:to>
                                        <p:strVal val="visible"/>
                                      </p:to>
                                    </p:set>
                                    <p:anim calcmode="lin" valueType="num">
                                      <p:cBhvr>
                                        <p:cTn id="7" dur="2000" fill="hold"/>
                                        <p:tgtEl>
                                          <p:spTgt spid="2053"/>
                                        </p:tgtEl>
                                        <p:attrNameLst>
                                          <p:attrName>ppt_w</p:attrName>
                                        </p:attrNameLst>
                                      </p:cBhvr>
                                      <p:tavLst>
                                        <p:tav tm="0">
                                          <p:val>
                                            <p:fltVal val="0"/>
                                          </p:val>
                                        </p:tav>
                                        <p:tav tm="100000">
                                          <p:val>
                                            <p:strVal val="#ppt_w"/>
                                          </p:val>
                                        </p:tav>
                                      </p:tavLst>
                                    </p:anim>
                                    <p:anim calcmode="lin" valueType="num">
                                      <p:cBhvr>
                                        <p:cTn id="8" dur="2000" fill="hold"/>
                                        <p:tgtEl>
                                          <p:spTgt spid="2053"/>
                                        </p:tgtEl>
                                        <p:attrNameLst>
                                          <p:attrName>ppt_h</p:attrName>
                                        </p:attrNameLst>
                                      </p:cBhvr>
                                      <p:tavLst>
                                        <p:tav tm="0">
                                          <p:val>
                                            <p:fltVal val="0"/>
                                          </p:val>
                                        </p:tav>
                                        <p:tav tm="100000">
                                          <p:val>
                                            <p:strVal val="#ppt_h"/>
                                          </p:val>
                                        </p:tav>
                                      </p:tavLst>
                                    </p:anim>
                                    <p:animEffect transition="in" filter="fade">
                                      <p:cBhvr>
                                        <p:cTn id="9" dur="2000"/>
                                        <p:tgtEl>
                                          <p:spTgt spid="2053"/>
                                        </p:tgtEl>
                                      </p:cBhvr>
                                    </p:animEffect>
                                  </p:childTnLst>
                                </p:cTn>
                              </p:par>
                            </p:childTnLst>
                          </p:cTn>
                        </p:par>
                        <p:par>
                          <p:cTn id="10" fill="hold" nodeType="afterGroup">
                            <p:stCondLst>
                              <p:cond delay="4000"/>
                            </p:stCondLst>
                            <p:childTnLst>
                              <p:par>
                                <p:cTn id="11" presetID="53" presetClass="entr" presetSubtype="0" fill="hold" nodeType="afterEffect">
                                  <p:stCondLst>
                                    <p:cond delay="2000"/>
                                  </p:stCondLst>
                                  <p:childTnLst>
                                    <p:set>
                                      <p:cBhvr>
                                        <p:cTn id="12" dur="1" fill="hold">
                                          <p:stCondLst>
                                            <p:cond delay="0"/>
                                          </p:stCondLst>
                                        </p:cTn>
                                        <p:tgtEl>
                                          <p:spTgt spid="2"/>
                                        </p:tgtEl>
                                        <p:attrNameLst>
                                          <p:attrName>style.visibility</p:attrName>
                                        </p:attrNameLst>
                                      </p:cBhvr>
                                      <p:to>
                                        <p:strVal val="visible"/>
                                      </p:to>
                                    </p:set>
                                    <p:anim calcmode="lin" valueType="num">
                                      <p:cBhvr>
                                        <p:cTn id="13" dur="2000" fill="hold"/>
                                        <p:tgtEl>
                                          <p:spTgt spid="2"/>
                                        </p:tgtEl>
                                        <p:attrNameLst>
                                          <p:attrName>ppt_w</p:attrName>
                                        </p:attrNameLst>
                                      </p:cBhvr>
                                      <p:tavLst>
                                        <p:tav tm="0">
                                          <p:val>
                                            <p:fltVal val="0"/>
                                          </p:val>
                                        </p:tav>
                                        <p:tav tm="100000">
                                          <p:val>
                                            <p:strVal val="#ppt_w"/>
                                          </p:val>
                                        </p:tav>
                                      </p:tavLst>
                                    </p:anim>
                                    <p:anim calcmode="lin" valueType="num">
                                      <p:cBhvr>
                                        <p:cTn id="14" dur="2000" fill="hold"/>
                                        <p:tgtEl>
                                          <p:spTgt spid="2"/>
                                        </p:tgtEl>
                                        <p:attrNameLst>
                                          <p:attrName>ppt_h</p:attrName>
                                        </p:attrNameLst>
                                      </p:cBhvr>
                                      <p:tavLst>
                                        <p:tav tm="0">
                                          <p:val>
                                            <p:fltVal val="0"/>
                                          </p:val>
                                        </p:tav>
                                        <p:tav tm="100000">
                                          <p:val>
                                            <p:strVal val="#ppt_h"/>
                                          </p:val>
                                        </p:tav>
                                      </p:tavLst>
                                    </p:anim>
                                    <p:animEffect transition="in" filter="fade">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title"/>
          </p:nvPr>
        </p:nvSpPr>
        <p:spPr>
          <a:xfrm>
            <a:off x="171450" y="-53975"/>
            <a:ext cx="6788150" cy="1014413"/>
          </a:xfrm>
        </p:spPr>
        <p:txBody>
          <a:bodyPr>
            <a:spAutoFit/>
          </a:bodyPr>
          <a:lstStyle/>
          <a:p>
            <a:pPr eaLnBrk="1" hangingPunct="1"/>
            <a:r>
              <a:rPr lang="en-US" altLang="en-US" sz="3200" smtClean="0">
                <a:latin typeface="Times New Roman" pitchFamily="18" charset="0"/>
              </a:rPr>
              <a:t/>
            </a:r>
            <a:br>
              <a:rPr lang="en-US" altLang="en-US" sz="3200" smtClean="0">
                <a:latin typeface="Times New Roman" pitchFamily="18" charset="0"/>
              </a:rPr>
            </a:br>
            <a:r>
              <a:rPr lang="en-US" altLang="en-US" sz="2800" b="1" smtClean="0">
                <a:latin typeface="Times New Roman" pitchFamily="18" charset="0"/>
              </a:rPr>
              <a:t>Vectors</a:t>
            </a:r>
          </a:p>
        </p:txBody>
      </p:sp>
      <p:sp>
        <p:nvSpPr>
          <p:cNvPr id="13315" name="Rectangle 2"/>
          <p:cNvSpPr>
            <a:spLocks noGrp="1" noChangeArrowheads="1"/>
          </p:cNvSpPr>
          <p:nvPr>
            <p:ph type="body" sz="half" idx="1"/>
          </p:nvPr>
        </p:nvSpPr>
        <p:spPr>
          <a:xfrm>
            <a:off x="179388" y="609601"/>
            <a:ext cx="8431212" cy="4872103"/>
          </a:xfrm>
        </p:spPr>
        <p:txBody>
          <a:bodyPr wrap="square">
            <a:spAutoFit/>
          </a:bodyPr>
          <a:lstStyle/>
          <a:p>
            <a:pPr lvl="2" eaLnBrk="1" hangingPunct="1">
              <a:buFontTx/>
              <a:buNone/>
              <a:defRPr/>
            </a:pPr>
            <a:endParaRPr lang="en-US" sz="1400" dirty="0" smtClean="0">
              <a:latin typeface="Times New Roman" pitchFamily="18" charset="0"/>
            </a:endParaRPr>
          </a:p>
          <a:p>
            <a:pPr marL="0" indent="0" eaLnBrk="1" hangingPunct="1">
              <a:buFontTx/>
              <a:buNone/>
              <a:defRPr/>
            </a:pPr>
            <a:r>
              <a:rPr lang="en-US" sz="1400" b="1" dirty="0" smtClean="0">
                <a:solidFill>
                  <a:srgbClr val="FF0000"/>
                </a:solidFill>
                <a:latin typeface="Times New Roman" pitchFamily="18" charset="0"/>
              </a:rPr>
              <a:t>1. Plasmid vectors</a:t>
            </a:r>
          </a:p>
          <a:p>
            <a:pPr lvl="1" eaLnBrk="1" hangingPunct="1">
              <a:defRPr/>
            </a:pPr>
            <a:r>
              <a:rPr lang="en-US" sz="1400" dirty="0" smtClean="0">
                <a:latin typeface="Times New Roman" pitchFamily="18" charset="0"/>
              </a:rPr>
              <a:t>Plasmids are </a:t>
            </a:r>
            <a:r>
              <a:rPr lang="en-US" sz="1400" b="1" dirty="0" smtClean="0">
                <a:latin typeface="Times New Roman" pitchFamily="18" charset="0"/>
              </a:rPr>
              <a:t>self-replicating circular</a:t>
            </a:r>
            <a:r>
              <a:rPr lang="en-US" sz="1400" dirty="0" smtClean="0">
                <a:latin typeface="Times New Roman" pitchFamily="18" charset="0"/>
              </a:rPr>
              <a:t> molecules of DNA </a:t>
            </a:r>
          </a:p>
          <a:p>
            <a:pPr lvl="1" eaLnBrk="1" hangingPunct="1">
              <a:defRPr/>
            </a:pPr>
            <a:r>
              <a:rPr lang="en-US" sz="1400" dirty="0" smtClean="0">
                <a:latin typeface="Times New Roman" pitchFamily="18" charset="0"/>
              </a:rPr>
              <a:t>Encode antibiotic resistance ( selection marker)</a:t>
            </a:r>
          </a:p>
          <a:p>
            <a:pPr lvl="2" eaLnBrk="1" hangingPunct="1">
              <a:defRPr/>
            </a:pPr>
            <a:endParaRPr lang="en-US" sz="1400" dirty="0" smtClean="0">
              <a:latin typeface="Times New Roman" pitchFamily="18" charset="0"/>
            </a:endParaRPr>
          </a:p>
          <a:p>
            <a:pPr lvl="2" eaLnBrk="1" hangingPunct="1">
              <a:defRPr/>
            </a:pPr>
            <a:endParaRPr lang="en-US" sz="1400" dirty="0">
              <a:latin typeface="Times New Roman" pitchFamily="18" charset="0"/>
            </a:endParaRPr>
          </a:p>
          <a:p>
            <a:pPr lvl="2" eaLnBrk="1" hangingPunct="1">
              <a:defRPr/>
            </a:pPr>
            <a:endParaRPr lang="en-US" sz="1400" dirty="0" smtClean="0">
              <a:latin typeface="Times New Roman" pitchFamily="18" charset="0"/>
            </a:endParaRPr>
          </a:p>
          <a:p>
            <a:pPr marL="0" indent="0" eaLnBrk="1" hangingPunct="1">
              <a:buFontTx/>
              <a:buNone/>
              <a:defRPr/>
            </a:pPr>
            <a:r>
              <a:rPr lang="en-US" sz="1400" b="1" dirty="0" smtClean="0">
                <a:solidFill>
                  <a:srgbClr val="FF0000"/>
                </a:solidFill>
                <a:latin typeface="Times New Roman" pitchFamily="18" charset="0"/>
              </a:rPr>
              <a:t>2. Viral </a:t>
            </a:r>
            <a:r>
              <a:rPr lang="en-US" sz="1400" dirty="0" smtClean="0">
                <a:solidFill>
                  <a:srgbClr val="FF0000"/>
                </a:solidFill>
                <a:latin typeface="Times New Roman" pitchFamily="18" charset="0"/>
              </a:rPr>
              <a:t> </a:t>
            </a:r>
            <a:r>
              <a:rPr lang="en-US" sz="1400" dirty="0" smtClean="0">
                <a:latin typeface="Times New Roman" pitchFamily="18" charset="0"/>
              </a:rPr>
              <a:t>vectors - </a:t>
            </a:r>
            <a:r>
              <a:rPr lang="en-US" sz="1400" b="1" dirty="0" smtClean="0">
                <a:latin typeface="Times New Roman" pitchFamily="18" charset="0"/>
              </a:rPr>
              <a:t>retroviruses, adenoviruses and herpes viruses</a:t>
            </a:r>
            <a:r>
              <a:rPr lang="en-US" sz="1400" dirty="0" smtClean="0">
                <a:latin typeface="Times New Roman" pitchFamily="18" charset="0"/>
              </a:rPr>
              <a:t> </a:t>
            </a:r>
          </a:p>
          <a:p>
            <a:pPr lvl="3" eaLnBrk="1" hangingPunct="1">
              <a:defRPr/>
            </a:pPr>
            <a:r>
              <a:rPr lang="en-US" sz="1400" dirty="0" smtClean="0">
                <a:latin typeface="Times New Roman" pitchFamily="18" charset="0"/>
              </a:rPr>
              <a:t>Accept much larger pieces of DNA </a:t>
            </a:r>
          </a:p>
          <a:p>
            <a:pPr marL="1371600" lvl="3" indent="0" eaLnBrk="1" hangingPunct="1">
              <a:buFontTx/>
              <a:buNone/>
              <a:defRPr/>
            </a:pPr>
            <a:endParaRPr lang="en-US" sz="1400" dirty="0" smtClean="0">
              <a:latin typeface="Times New Roman" pitchFamily="18" charset="0"/>
            </a:endParaRPr>
          </a:p>
          <a:p>
            <a:pPr lvl="3" eaLnBrk="1" hangingPunct="1">
              <a:defRPr/>
            </a:pPr>
            <a:r>
              <a:rPr lang="en-US" sz="1400" dirty="0" smtClean="0">
                <a:latin typeface="Times New Roman" pitchFamily="18" charset="0"/>
              </a:rPr>
              <a:t>Mammalian hosts</a:t>
            </a:r>
          </a:p>
          <a:p>
            <a:pPr marL="914400" lvl="2" indent="0" eaLnBrk="1" hangingPunct="1">
              <a:buFontTx/>
              <a:buNone/>
              <a:defRPr/>
            </a:pPr>
            <a:endParaRPr lang="en-US" sz="1400" dirty="0" smtClean="0">
              <a:latin typeface="Times New Roman" pitchFamily="18" charset="0"/>
            </a:endParaRPr>
          </a:p>
          <a:p>
            <a:pPr lvl="2" eaLnBrk="1" hangingPunct="1">
              <a:defRPr/>
            </a:pPr>
            <a:endParaRPr lang="en-US" sz="1400" dirty="0" smtClean="0">
              <a:latin typeface="Times New Roman" pitchFamily="18" charset="0"/>
            </a:endParaRPr>
          </a:p>
          <a:p>
            <a:pPr lvl="2" eaLnBrk="1" hangingPunct="1">
              <a:defRPr/>
            </a:pPr>
            <a:endParaRPr lang="en-US" sz="1400" dirty="0" smtClean="0">
              <a:latin typeface="Times New Roman" pitchFamily="18" charset="0"/>
            </a:endParaRPr>
          </a:p>
          <a:p>
            <a:pPr lvl="2" eaLnBrk="1" hangingPunct="1">
              <a:defRPr/>
            </a:pPr>
            <a:endParaRPr lang="en-US" sz="1400" dirty="0" smtClean="0">
              <a:latin typeface="Times New Roman" pitchFamily="18" charset="0"/>
            </a:endParaRPr>
          </a:p>
          <a:p>
            <a:pPr lvl="2" eaLnBrk="1" hangingPunct="1">
              <a:defRPr/>
            </a:pPr>
            <a:endParaRPr lang="en-US" sz="1400" dirty="0" smtClean="0">
              <a:latin typeface="Times New Roman" pitchFamily="18" charset="0"/>
            </a:endParaRPr>
          </a:p>
          <a:p>
            <a:pPr lvl="2" eaLnBrk="1" hangingPunct="1">
              <a:defRPr/>
            </a:pPr>
            <a:endParaRPr lang="en-US" sz="1400" dirty="0" smtClean="0">
              <a:latin typeface="Times New Roman" pitchFamily="18" charset="0"/>
            </a:endParaRPr>
          </a:p>
          <a:p>
            <a:pPr eaLnBrk="1" hangingPunct="1">
              <a:defRPr/>
            </a:pPr>
            <a:endParaRPr lang="en-US" sz="1400" b="1" dirty="0" smtClean="0">
              <a:latin typeface="Times New Roman" pitchFamily="18" charset="0"/>
            </a:endParaRPr>
          </a:p>
        </p:txBody>
      </p:sp>
      <p:pic>
        <p:nvPicPr>
          <p:cNvPr id="15364" name="Picture 4" descr="figure_09_03_labeled"/>
          <p:cNvPicPr>
            <a:picLocks noGrp="1" noChangeAspect="1" noChangeArrowheads="1"/>
          </p:cNvPicPr>
          <p:nvPr>
            <p:ph sz="quarter" idx="2"/>
          </p:nvPr>
        </p:nvPicPr>
        <p:blipFill>
          <a:blip r:embed="rId2"/>
          <a:srcRect b="2411"/>
          <a:stretch>
            <a:fillRect/>
          </a:stretch>
        </p:blipFill>
        <p:spPr>
          <a:xfrm>
            <a:off x="6959600" y="1428750"/>
            <a:ext cx="2184400" cy="1797050"/>
          </a:xfrm>
          <a:noFill/>
        </p:spPr>
      </p:pic>
      <p:pic>
        <p:nvPicPr>
          <p:cNvPr id="15365" name="Picture 2"/>
          <p:cNvPicPr>
            <a:picLocks noChangeAspect="1"/>
          </p:cNvPicPr>
          <p:nvPr/>
        </p:nvPicPr>
        <p:blipFill>
          <a:blip r:embed="rId3"/>
          <a:srcRect/>
          <a:stretch>
            <a:fillRect/>
          </a:stretch>
        </p:blipFill>
        <p:spPr bwMode="auto">
          <a:xfrm>
            <a:off x="5891213" y="3756025"/>
            <a:ext cx="2466975" cy="1847850"/>
          </a:xfrm>
          <a:prstGeom prst="rect">
            <a:avLst/>
          </a:prstGeom>
          <a:noFill/>
          <a:ln w="9525">
            <a:noFill/>
            <a:miter lim="800000"/>
            <a:headEnd/>
            <a:tailEnd/>
          </a:ln>
        </p:spPr>
      </p:pic>
      <p:pic>
        <p:nvPicPr>
          <p:cNvPr id="15366" name="Picture 3"/>
          <p:cNvPicPr>
            <a:picLocks noChangeAspect="1"/>
          </p:cNvPicPr>
          <p:nvPr/>
        </p:nvPicPr>
        <p:blipFill>
          <a:blip r:embed="rId4"/>
          <a:srcRect/>
          <a:stretch>
            <a:fillRect/>
          </a:stretch>
        </p:blipFill>
        <p:spPr bwMode="auto">
          <a:xfrm>
            <a:off x="865188" y="4994275"/>
            <a:ext cx="306705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smtClean="0"/>
              <a:t>An actual specimen: no photoshop!</a:t>
            </a:r>
          </a:p>
        </p:txBody>
      </p:sp>
      <p:sp>
        <p:nvSpPr>
          <p:cNvPr id="4099" name="Rectangle 3"/>
          <p:cNvSpPr>
            <a:spLocks noGrp="1" noChangeArrowheads="1"/>
          </p:cNvSpPr>
          <p:nvPr>
            <p:ph type="body" idx="1"/>
          </p:nvPr>
        </p:nvSpPr>
        <p:spPr/>
        <p:txBody>
          <a:bodyPr/>
          <a:lstStyle/>
          <a:p>
            <a:pPr eaLnBrk="1" hangingPunct="1"/>
            <a:endParaRPr lang="en-US" smtClean="0"/>
          </a:p>
        </p:txBody>
      </p:sp>
      <p:pic>
        <p:nvPicPr>
          <p:cNvPr id="4100" name="Picture 5" descr="Pa%20glaucus%20gynandromorph2"/>
          <p:cNvPicPr>
            <a:picLocks noChangeAspect="1" noChangeArrowheads="1"/>
          </p:cNvPicPr>
          <p:nvPr/>
        </p:nvPicPr>
        <p:blipFill>
          <a:blip r:embed="rId2"/>
          <a:srcRect/>
          <a:stretch>
            <a:fillRect/>
          </a:stretch>
        </p:blipFill>
        <p:spPr bwMode="auto">
          <a:xfrm>
            <a:off x="1600200" y="1447800"/>
            <a:ext cx="5238750" cy="4895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It’s a gynandromorph!</a:t>
            </a:r>
          </a:p>
        </p:txBody>
      </p:sp>
      <p:sp>
        <p:nvSpPr>
          <p:cNvPr id="4099" name="Rectangle 3"/>
          <p:cNvSpPr>
            <a:spLocks noGrp="1" noChangeArrowheads="1"/>
          </p:cNvSpPr>
          <p:nvPr>
            <p:ph type="body" idx="1"/>
          </p:nvPr>
        </p:nvSpPr>
        <p:spPr/>
        <p:txBody>
          <a:bodyPr/>
          <a:lstStyle/>
          <a:p>
            <a:pPr eaLnBrk="1" hangingPunct="1"/>
            <a:r>
              <a:rPr lang="en-US" smtClean="0"/>
              <a:t>“gyn” means “female”</a:t>
            </a:r>
          </a:p>
          <a:p>
            <a:pPr eaLnBrk="1" hangingPunct="1"/>
            <a:r>
              <a:rPr lang="en-US" smtClean="0"/>
              <a:t>“andro” means “male”</a:t>
            </a:r>
          </a:p>
          <a:p>
            <a:pPr eaLnBrk="1" hangingPunct="1"/>
            <a:r>
              <a:rPr lang="en-US" smtClean="0"/>
              <a:t>“morph” means “form”</a:t>
            </a:r>
          </a:p>
          <a:p>
            <a:pPr eaLnBrk="1" hangingPunct="1"/>
            <a:r>
              <a:rPr lang="en-US" smtClean="0"/>
              <a:t>“Gynandromorph” literally means part female and part male.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099">
                                            <p:txEl>
                                              <p:pRg st="0" end="0"/>
                                            </p:txEl>
                                          </p:spTgt>
                                        </p:tgtEl>
                                        <p:attrNameLst>
                                          <p:attrName>style.visibility</p:attrName>
                                        </p:attrNameLst>
                                      </p:cBhvr>
                                      <p:to>
                                        <p:strVal val="visible"/>
                                      </p:to>
                                    </p:set>
                                    <p:animEffect transition="in" filter="diamond(in)">
                                      <p:cBhvr>
                                        <p:cTn id="7" dur="1000"/>
                                        <p:tgtEl>
                                          <p:spTgt spid="409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4099">
                                            <p:txEl>
                                              <p:pRg st="1" end="1"/>
                                            </p:txEl>
                                          </p:spTgt>
                                        </p:tgtEl>
                                        <p:attrNameLst>
                                          <p:attrName>style.visibility</p:attrName>
                                        </p:attrNameLst>
                                      </p:cBhvr>
                                      <p:to>
                                        <p:strVal val="visible"/>
                                      </p:to>
                                    </p:set>
                                    <p:animEffect transition="in" filter="diamond(in)">
                                      <p:cBhvr>
                                        <p:cTn id="12" dur="1000"/>
                                        <p:tgtEl>
                                          <p:spTgt spid="409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4099">
                                            <p:txEl>
                                              <p:pRg st="2" end="2"/>
                                            </p:txEl>
                                          </p:spTgt>
                                        </p:tgtEl>
                                        <p:attrNameLst>
                                          <p:attrName>style.visibility</p:attrName>
                                        </p:attrNameLst>
                                      </p:cBhvr>
                                      <p:to>
                                        <p:strVal val="visible"/>
                                      </p:to>
                                    </p:set>
                                    <p:animEffect transition="in" filter="diamond(in)">
                                      <p:cBhvr>
                                        <p:cTn id="17" dur="1000"/>
                                        <p:tgtEl>
                                          <p:spTgt spid="409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4099">
                                            <p:txEl>
                                              <p:pRg st="3" end="3"/>
                                            </p:txEl>
                                          </p:spTgt>
                                        </p:tgtEl>
                                        <p:attrNameLst>
                                          <p:attrName>style.visibility</p:attrName>
                                        </p:attrNameLst>
                                      </p:cBhvr>
                                      <p:to>
                                        <p:strVal val="visible"/>
                                      </p:to>
                                    </p:set>
                                    <p:animEffect transition="in" filter="diamond(in)">
                                      <p:cBhvr>
                                        <p:cTn id="22" dur="1000"/>
                                        <p:tgtEl>
                                          <p:spTgt spid="40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pPr eaLnBrk="1" hangingPunct="1"/>
            <a:r>
              <a:rPr lang="en-US" smtClean="0"/>
              <a:t>Vocabulary review</a:t>
            </a:r>
          </a:p>
        </p:txBody>
      </p:sp>
      <p:sp>
        <p:nvSpPr>
          <p:cNvPr id="6147" name="Content Placeholder 2"/>
          <p:cNvSpPr>
            <a:spLocks noGrp="1"/>
          </p:cNvSpPr>
          <p:nvPr>
            <p:ph idx="1"/>
          </p:nvPr>
        </p:nvSpPr>
        <p:spPr/>
        <p:txBody>
          <a:bodyPr/>
          <a:lstStyle/>
          <a:p>
            <a:pPr eaLnBrk="1" hangingPunct="1"/>
            <a:r>
              <a:rPr lang="en-US" b="1" smtClean="0"/>
              <a:t>Zygote</a:t>
            </a:r>
            <a:r>
              <a:rPr lang="en-US" smtClean="0"/>
              <a:t>: fertilized egg cell</a:t>
            </a:r>
          </a:p>
          <a:p>
            <a:pPr eaLnBrk="1" hangingPunct="1"/>
            <a:r>
              <a:rPr lang="en-US" smtClean="0"/>
              <a:t>Cell differentiation: at some point in cell division, a cell becomes </a:t>
            </a:r>
            <a:r>
              <a:rPr lang="en-US" b="1" smtClean="0"/>
              <a:t>determinate</a:t>
            </a:r>
          </a:p>
          <a:p>
            <a:pPr eaLnBrk="1" hangingPunct="1"/>
            <a:r>
              <a:rPr lang="en-US" b="1" smtClean="0"/>
              <a:t>Sex chromosomes: </a:t>
            </a:r>
            <a:r>
              <a:rPr lang="en-US" smtClean="0"/>
              <a:t>X and Y</a:t>
            </a:r>
          </a:p>
          <a:p>
            <a:pPr eaLnBrk="1" hangingPunct="1"/>
            <a:r>
              <a:rPr lang="en-US" b="1" smtClean="0"/>
              <a:t>  </a:t>
            </a:r>
            <a:r>
              <a:rPr lang="en-US" smtClean="0"/>
              <a:t>Humans: XX=female  XY= male</a:t>
            </a:r>
          </a:p>
          <a:p>
            <a:pPr eaLnBrk="1" hangingPunct="1"/>
            <a:r>
              <a:rPr lang="en-US" b="1" smtClean="0"/>
              <a:t>  </a:t>
            </a:r>
            <a:r>
              <a:rPr lang="en-US" smtClean="0"/>
              <a:t>Lepidoptera: XX=male XY or X=female</a:t>
            </a:r>
          </a:p>
          <a:p>
            <a:pPr eaLnBrk="1" hangingPunct="1"/>
            <a:r>
              <a:rPr lang="en-US" b="1" smtClean="0"/>
              <a:t>Non-disjunction: </a:t>
            </a:r>
            <a:r>
              <a:rPr lang="en-US" smtClean="0"/>
              <a:t>Chromosomes do not detach from each other</a:t>
            </a:r>
            <a:endParaRPr lang="en-US" b="1" smtClean="0"/>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How does this happen?</a:t>
            </a:r>
          </a:p>
        </p:txBody>
      </p:sp>
      <p:sp>
        <p:nvSpPr>
          <p:cNvPr id="6152" name="Text Box 8"/>
          <p:cNvSpPr txBox="1">
            <a:spLocks noChangeArrowheads="1"/>
          </p:cNvSpPr>
          <p:nvPr/>
        </p:nvSpPr>
        <p:spPr bwMode="auto">
          <a:xfrm>
            <a:off x="304800" y="1371600"/>
            <a:ext cx="8610600" cy="5203825"/>
          </a:xfrm>
          <a:prstGeom prst="rect">
            <a:avLst/>
          </a:prstGeom>
          <a:noFill/>
          <a:ln w="9525">
            <a:noFill/>
            <a:miter lim="800000"/>
            <a:headEnd/>
            <a:tailEnd/>
          </a:ln>
          <a:effectLst/>
        </p:spPr>
        <p:txBody>
          <a:bodyPr>
            <a:spAutoFit/>
          </a:bodyPr>
          <a:lstStyle/>
          <a:p>
            <a:pPr>
              <a:buFontTx/>
              <a:buChar char="•"/>
            </a:pPr>
            <a:r>
              <a:rPr lang="en-US" sz="2400"/>
              <a:t>Normally, in moths &amp; butterflies:</a:t>
            </a:r>
          </a:p>
          <a:p>
            <a:pPr>
              <a:buFontTx/>
              <a:buChar char="•"/>
            </a:pPr>
            <a:endParaRPr lang="en-US" sz="2400"/>
          </a:p>
          <a:p>
            <a:pPr algn="ctr"/>
            <a:r>
              <a:rPr lang="en-US" sz="2400"/>
              <a:t>XX  = Male</a:t>
            </a:r>
          </a:p>
          <a:p>
            <a:pPr algn="ctr"/>
            <a:r>
              <a:rPr lang="en-US" sz="2400"/>
              <a:t>XY  = Female</a:t>
            </a:r>
          </a:p>
          <a:p>
            <a:pPr>
              <a:buFontTx/>
              <a:buChar char="•"/>
            </a:pPr>
            <a:endParaRPr lang="en-US" sz="2400"/>
          </a:p>
          <a:p>
            <a:pPr>
              <a:buFontTx/>
              <a:buChar char="•"/>
            </a:pPr>
            <a:r>
              <a:rPr lang="en-US" sz="2400"/>
              <a:t>If the butterfly has two or more “X” chromosomes, it will develop as a male.  With only one “X” chromosome, it will be a female. </a:t>
            </a:r>
          </a:p>
          <a:p>
            <a:pPr>
              <a:buFontTx/>
              <a:buChar char="•"/>
            </a:pPr>
            <a:endParaRPr lang="en-US" sz="2400"/>
          </a:p>
          <a:p>
            <a:pPr>
              <a:buFontTx/>
              <a:buChar char="•"/>
            </a:pPr>
            <a:r>
              <a:rPr lang="en-US" sz="2400"/>
              <a:t>In arthropods, the first cell division differentiates left from right.</a:t>
            </a:r>
          </a:p>
          <a:p>
            <a:pPr>
              <a:buFontTx/>
              <a:buChar char="•"/>
            </a:pPr>
            <a:endParaRPr lang="en-US" sz="2400"/>
          </a:p>
          <a:p>
            <a:pPr>
              <a:buFontTx/>
              <a:buChar char="•"/>
            </a:pPr>
            <a:r>
              <a:rPr lang="en-US" sz="2400"/>
              <a:t>Bilateral gynandromorphs arise by mitotic nondisjunction in the sex chromosomes at this one-two cell stage.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152">
                                            <p:txEl>
                                              <p:pRg st="0" end="0"/>
                                            </p:txEl>
                                          </p:spTgt>
                                        </p:tgtEl>
                                        <p:attrNameLst>
                                          <p:attrName>style.visibility</p:attrName>
                                        </p:attrNameLst>
                                      </p:cBhvr>
                                      <p:to>
                                        <p:strVal val="visible"/>
                                      </p:to>
                                    </p:set>
                                    <p:anim calcmode="lin" valueType="num">
                                      <p:cBhvr>
                                        <p:cTn id="7" dur="500" fill="hold"/>
                                        <p:tgtEl>
                                          <p:spTgt spid="615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15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6152">
                                            <p:txEl>
                                              <p:pRg st="0" end="0"/>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152">
                                            <p:txEl>
                                              <p:pRg st="2" end="2"/>
                                            </p:txEl>
                                          </p:spTgt>
                                        </p:tgtEl>
                                        <p:attrNameLst>
                                          <p:attrName>style.visibility</p:attrName>
                                        </p:attrNameLst>
                                      </p:cBhvr>
                                      <p:to>
                                        <p:strVal val="visible"/>
                                      </p:to>
                                    </p:set>
                                    <p:anim calcmode="lin" valueType="num">
                                      <p:cBhvr>
                                        <p:cTn id="14" dur="500" fill="hold"/>
                                        <p:tgtEl>
                                          <p:spTgt spid="6152">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6152">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6152">
                                            <p:txEl>
                                              <p:pRg st="2" end="2"/>
                                            </p:txEl>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6152">
                                            <p:txEl>
                                              <p:pRg st="3" end="3"/>
                                            </p:txEl>
                                          </p:spTgt>
                                        </p:tgtEl>
                                        <p:attrNameLst>
                                          <p:attrName>style.visibility</p:attrName>
                                        </p:attrNameLst>
                                      </p:cBhvr>
                                      <p:to>
                                        <p:strVal val="visible"/>
                                      </p:to>
                                    </p:set>
                                    <p:anim calcmode="lin" valueType="num">
                                      <p:cBhvr>
                                        <p:cTn id="21" dur="500" fill="hold"/>
                                        <p:tgtEl>
                                          <p:spTgt spid="6152">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6152">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6152">
                                            <p:txEl>
                                              <p:pRg st="3" end="3"/>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6152">
                                            <p:txEl>
                                              <p:pRg st="5" end="5"/>
                                            </p:txEl>
                                          </p:spTgt>
                                        </p:tgtEl>
                                        <p:attrNameLst>
                                          <p:attrName>style.visibility</p:attrName>
                                        </p:attrNameLst>
                                      </p:cBhvr>
                                      <p:to>
                                        <p:strVal val="visible"/>
                                      </p:to>
                                    </p:set>
                                    <p:anim calcmode="lin" valueType="num">
                                      <p:cBhvr>
                                        <p:cTn id="28" dur="500" fill="hold"/>
                                        <p:tgtEl>
                                          <p:spTgt spid="6152">
                                            <p:txEl>
                                              <p:pRg st="5" end="5"/>
                                            </p:txEl>
                                          </p:spTgt>
                                        </p:tgtEl>
                                        <p:attrNameLst>
                                          <p:attrName>ppt_w</p:attrName>
                                        </p:attrNameLst>
                                      </p:cBhvr>
                                      <p:tavLst>
                                        <p:tav tm="0">
                                          <p:val>
                                            <p:fltVal val="0"/>
                                          </p:val>
                                        </p:tav>
                                        <p:tav tm="100000">
                                          <p:val>
                                            <p:strVal val="#ppt_w"/>
                                          </p:val>
                                        </p:tav>
                                      </p:tavLst>
                                    </p:anim>
                                    <p:anim calcmode="lin" valueType="num">
                                      <p:cBhvr>
                                        <p:cTn id="29" dur="500" fill="hold"/>
                                        <p:tgtEl>
                                          <p:spTgt spid="6152">
                                            <p:txEl>
                                              <p:pRg st="5" end="5"/>
                                            </p:txEl>
                                          </p:spTgt>
                                        </p:tgtEl>
                                        <p:attrNameLst>
                                          <p:attrName>ppt_h</p:attrName>
                                        </p:attrNameLst>
                                      </p:cBhvr>
                                      <p:tavLst>
                                        <p:tav tm="0">
                                          <p:val>
                                            <p:fltVal val="0"/>
                                          </p:val>
                                        </p:tav>
                                        <p:tav tm="100000">
                                          <p:val>
                                            <p:strVal val="#ppt_h"/>
                                          </p:val>
                                        </p:tav>
                                      </p:tavLst>
                                    </p:anim>
                                    <p:animEffect transition="in" filter="fade">
                                      <p:cBhvr>
                                        <p:cTn id="30" dur="500"/>
                                        <p:tgtEl>
                                          <p:spTgt spid="6152">
                                            <p:txEl>
                                              <p:pRg st="5" end="5"/>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3" presetClass="entr" presetSubtype="0" fill="hold" grpId="0" nodeType="clickEffect">
                                  <p:stCondLst>
                                    <p:cond delay="0"/>
                                  </p:stCondLst>
                                  <p:childTnLst>
                                    <p:set>
                                      <p:cBhvr>
                                        <p:cTn id="34" dur="1" fill="hold">
                                          <p:stCondLst>
                                            <p:cond delay="0"/>
                                          </p:stCondLst>
                                        </p:cTn>
                                        <p:tgtEl>
                                          <p:spTgt spid="6152">
                                            <p:txEl>
                                              <p:pRg st="7" end="7"/>
                                            </p:txEl>
                                          </p:spTgt>
                                        </p:tgtEl>
                                        <p:attrNameLst>
                                          <p:attrName>style.visibility</p:attrName>
                                        </p:attrNameLst>
                                      </p:cBhvr>
                                      <p:to>
                                        <p:strVal val="visible"/>
                                      </p:to>
                                    </p:set>
                                    <p:anim calcmode="lin" valueType="num">
                                      <p:cBhvr>
                                        <p:cTn id="35" dur="500" fill="hold"/>
                                        <p:tgtEl>
                                          <p:spTgt spid="6152">
                                            <p:txEl>
                                              <p:pRg st="7" end="7"/>
                                            </p:txEl>
                                          </p:spTgt>
                                        </p:tgtEl>
                                        <p:attrNameLst>
                                          <p:attrName>ppt_w</p:attrName>
                                        </p:attrNameLst>
                                      </p:cBhvr>
                                      <p:tavLst>
                                        <p:tav tm="0">
                                          <p:val>
                                            <p:fltVal val="0"/>
                                          </p:val>
                                        </p:tav>
                                        <p:tav tm="100000">
                                          <p:val>
                                            <p:strVal val="#ppt_w"/>
                                          </p:val>
                                        </p:tav>
                                      </p:tavLst>
                                    </p:anim>
                                    <p:anim calcmode="lin" valueType="num">
                                      <p:cBhvr>
                                        <p:cTn id="36" dur="500" fill="hold"/>
                                        <p:tgtEl>
                                          <p:spTgt spid="6152">
                                            <p:txEl>
                                              <p:pRg st="7" end="7"/>
                                            </p:txEl>
                                          </p:spTgt>
                                        </p:tgtEl>
                                        <p:attrNameLst>
                                          <p:attrName>ppt_h</p:attrName>
                                        </p:attrNameLst>
                                      </p:cBhvr>
                                      <p:tavLst>
                                        <p:tav tm="0">
                                          <p:val>
                                            <p:fltVal val="0"/>
                                          </p:val>
                                        </p:tav>
                                        <p:tav tm="100000">
                                          <p:val>
                                            <p:strVal val="#ppt_h"/>
                                          </p:val>
                                        </p:tav>
                                      </p:tavLst>
                                    </p:anim>
                                    <p:animEffect transition="in" filter="fade">
                                      <p:cBhvr>
                                        <p:cTn id="37" dur="500"/>
                                        <p:tgtEl>
                                          <p:spTgt spid="6152">
                                            <p:txEl>
                                              <p:pRg st="7" end="7"/>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3" presetClass="entr" presetSubtype="0" fill="hold" grpId="0" nodeType="clickEffect">
                                  <p:stCondLst>
                                    <p:cond delay="0"/>
                                  </p:stCondLst>
                                  <p:childTnLst>
                                    <p:set>
                                      <p:cBhvr>
                                        <p:cTn id="41" dur="1" fill="hold">
                                          <p:stCondLst>
                                            <p:cond delay="0"/>
                                          </p:stCondLst>
                                        </p:cTn>
                                        <p:tgtEl>
                                          <p:spTgt spid="6152">
                                            <p:txEl>
                                              <p:pRg st="9" end="9"/>
                                            </p:txEl>
                                          </p:spTgt>
                                        </p:tgtEl>
                                        <p:attrNameLst>
                                          <p:attrName>style.visibility</p:attrName>
                                        </p:attrNameLst>
                                      </p:cBhvr>
                                      <p:to>
                                        <p:strVal val="visible"/>
                                      </p:to>
                                    </p:set>
                                    <p:anim calcmode="lin" valueType="num">
                                      <p:cBhvr>
                                        <p:cTn id="42" dur="500" fill="hold"/>
                                        <p:tgtEl>
                                          <p:spTgt spid="6152">
                                            <p:txEl>
                                              <p:pRg st="9" end="9"/>
                                            </p:txEl>
                                          </p:spTgt>
                                        </p:tgtEl>
                                        <p:attrNameLst>
                                          <p:attrName>ppt_w</p:attrName>
                                        </p:attrNameLst>
                                      </p:cBhvr>
                                      <p:tavLst>
                                        <p:tav tm="0">
                                          <p:val>
                                            <p:fltVal val="0"/>
                                          </p:val>
                                        </p:tav>
                                        <p:tav tm="100000">
                                          <p:val>
                                            <p:strVal val="#ppt_w"/>
                                          </p:val>
                                        </p:tav>
                                      </p:tavLst>
                                    </p:anim>
                                    <p:anim calcmode="lin" valueType="num">
                                      <p:cBhvr>
                                        <p:cTn id="43" dur="500" fill="hold"/>
                                        <p:tgtEl>
                                          <p:spTgt spid="6152">
                                            <p:txEl>
                                              <p:pRg st="9" end="9"/>
                                            </p:txEl>
                                          </p:spTgt>
                                        </p:tgtEl>
                                        <p:attrNameLst>
                                          <p:attrName>ppt_h</p:attrName>
                                        </p:attrNameLst>
                                      </p:cBhvr>
                                      <p:tavLst>
                                        <p:tav tm="0">
                                          <p:val>
                                            <p:fltVal val="0"/>
                                          </p:val>
                                        </p:tav>
                                        <p:tav tm="100000">
                                          <p:val>
                                            <p:strVal val="#ppt_h"/>
                                          </p:val>
                                        </p:tav>
                                      </p:tavLst>
                                    </p:anim>
                                    <p:animEffect transition="in" filter="fade">
                                      <p:cBhvr>
                                        <p:cTn id="44" dur="500"/>
                                        <p:tgtEl>
                                          <p:spTgt spid="615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build="p"/>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endParaRPr lang="en-US" smtClean="0"/>
          </a:p>
        </p:txBody>
      </p:sp>
      <p:sp>
        <p:nvSpPr>
          <p:cNvPr id="8195" name="Rectangle 3"/>
          <p:cNvSpPr>
            <a:spLocks noGrp="1" noChangeArrowheads="1"/>
          </p:cNvSpPr>
          <p:nvPr>
            <p:ph type="body" idx="1"/>
          </p:nvPr>
        </p:nvSpPr>
        <p:spPr/>
        <p:txBody>
          <a:bodyPr/>
          <a:lstStyle/>
          <a:p>
            <a:pPr eaLnBrk="1" hangingPunct="1"/>
            <a:endParaRPr lang="en-US" smtClean="0"/>
          </a:p>
        </p:txBody>
      </p:sp>
      <p:pic>
        <p:nvPicPr>
          <p:cNvPr id="8196" name="Picture 4" descr="nondisjunction"/>
          <p:cNvPicPr>
            <a:picLocks noChangeAspect="1" noChangeArrowheads="1"/>
          </p:cNvPicPr>
          <p:nvPr/>
        </p:nvPicPr>
        <p:blipFill>
          <a:blip r:embed="rId2"/>
          <a:srcRect/>
          <a:stretch>
            <a:fillRect/>
          </a:stretch>
        </p:blipFill>
        <p:spPr bwMode="auto">
          <a:xfrm>
            <a:off x="2743200" y="304800"/>
            <a:ext cx="3873500" cy="5410200"/>
          </a:xfrm>
          <a:prstGeom prst="rect">
            <a:avLst/>
          </a:prstGeom>
          <a:noFill/>
          <a:ln w="9525">
            <a:noFill/>
            <a:miter lim="800000"/>
            <a:headEnd/>
            <a:tailEnd/>
          </a:ln>
        </p:spPr>
      </p:pic>
      <p:sp>
        <p:nvSpPr>
          <p:cNvPr id="10245" name="Text Box 5"/>
          <p:cNvSpPr txBox="1">
            <a:spLocks noChangeArrowheads="1"/>
          </p:cNvSpPr>
          <p:nvPr/>
        </p:nvSpPr>
        <p:spPr bwMode="auto">
          <a:xfrm>
            <a:off x="5638800" y="625475"/>
            <a:ext cx="727075" cy="579438"/>
          </a:xfrm>
          <a:prstGeom prst="rect">
            <a:avLst/>
          </a:prstGeom>
          <a:noFill/>
          <a:ln w="9525">
            <a:noFill/>
            <a:miter lim="800000"/>
            <a:headEnd/>
            <a:tailEnd/>
          </a:ln>
          <a:effectLst/>
        </p:spPr>
        <p:txBody>
          <a:bodyPr wrap="none">
            <a:spAutoFit/>
          </a:bodyPr>
          <a:lstStyle/>
          <a:p>
            <a:r>
              <a:rPr lang="en-US" sz="3200">
                <a:solidFill>
                  <a:srgbClr val="0000CC"/>
                </a:solidFill>
              </a:rPr>
              <a:t>X</a:t>
            </a:r>
            <a:r>
              <a:rPr lang="en-US" sz="3200">
                <a:solidFill>
                  <a:srgbClr val="FF0000"/>
                </a:solidFill>
              </a:rPr>
              <a:t>X</a:t>
            </a:r>
          </a:p>
        </p:txBody>
      </p:sp>
      <p:grpSp>
        <p:nvGrpSpPr>
          <p:cNvPr id="2" name="Group 12"/>
          <p:cNvGrpSpPr>
            <a:grpSpLocks/>
          </p:cNvGrpSpPr>
          <p:nvPr/>
        </p:nvGrpSpPr>
        <p:grpSpPr bwMode="auto">
          <a:xfrm>
            <a:off x="5410200" y="2286000"/>
            <a:ext cx="1225550" cy="976313"/>
            <a:chOff x="3408" y="1440"/>
            <a:chExt cx="772" cy="615"/>
          </a:xfrm>
        </p:grpSpPr>
        <p:sp>
          <p:nvSpPr>
            <p:cNvPr id="8205" name="Text Box 6"/>
            <p:cNvSpPr txBox="1">
              <a:spLocks noChangeArrowheads="1"/>
            </p:cNvSpPr>
            <p:nvPr/>
          </p:nvSpPr>
          <p:spPr bwMode="auto">
            <a:xfrm>
              <a:off x="3552" y="1440"/>
              <a:ext cx="458" cy="365"/>
            </a:xfrm>
            <a:prstGeom prst="rect">
              <a:avLst/>
            </a:prstGeom>
            <a:noFill/>
            <a:ln w="9525">
              <a:noFill/>
              <a:miter lim="800000"/>
              <a:headEnd/>
              <a:tailEnd/>
            </a:ln>
            <a:effectLst/>
          </p:spPr>
          <p:txBody>
            <a:bodyPr wrap="none">
              <a:spAutoFit/>
            </a:bodyPr>
            <a:lstStyle/>
            <a:p>
              <a:r>
                <a:rPr lang="en-US" sz="3200">
                  <a:solidFill>
                    <a:srgbClr val="0000CC"/>
                  </a:solidFill>
                </a:rPr>
                <a:t>X</a:t>
              </a:r>
              <a:r>
                <a:rPr lang="en-US" sz="3200">
                  <a:solidFill>
                    <a:srgbClr val="FF0000"/>
                  </a:solidFill>
                </a:rPr>
                <a:t>X</a:t>
              </a:r>
            </a:p>
          </p:txBody>
        </p:sp>
        <p:sp>
          <p:nvSpPr>
            <p:cNvPr id="8206" name="Text Box 7"/>
            <p:cNvSpPr txBox="1">
              <a:spLocks noChangeArrowheads="1"/>
            </p:cNvSpPr>
            <p:nvPr/>
          </p:nvSpPr>
          <p:spPr bwMode="auto">
            <a:xfrm>
              <a:off x="3408" y="1824"/>
              <a:ext cx="772" cy="231"/>
            </a:xfrm>
            <a:prstGeom prst="rect">
              <a:avLst/>
            </a:prstGeom>
            <a:noFill/>
            <a:ln w="9525">
              <a:noFill/>
              <a:miter lim="800000"/>
              <a:headEnd/>
              <a:tailEnd/>
            </a:ln>
            <a:effectLst/>
          </p:spPr>
          <p:txBody>
            <a:bodyPr wrap="none">
              <a:spAutoFit/>
            </a:bodyPr>
            <a:lstStyle/>
            <a:p>
              <a:r>
                <a:rPr lang="en-US">
                  <a:solidFill>
                    <a:schemeClr val="tx1"/>
                  </a:solidFill>
                </a:rPr>
                <a:t>duplicated</a:t>
              </a:r>
            </a:p>
          </p:txBody>
        </p:sp>
      </p:grpSp>
      <p:grpSp>
        <p:nvGrpSpPr>
          <p:cNvPr id="3" name="Group 13"/>
          <p:cNvGrpSpPr>
            <a:grpSpLocks/>
          </p:cNvGrpSpPr>
          <p:nvPr/>
        </p:nvGrpSpPr>
        <p:grpSpPr bwMode="auto">
          <a:xfrm>
            <a:off x="1447800" y="4267200"/>
            <a:ext cx="998538" cy="976313"/>
            <a:chOff x="912" y="2688"/>
            <a:chExt cx="629" cy="615"/>
          </a:xfrm>
        </p:grpSpPr>
        <p:sp>
          <p:nvSpPr>
            <p:cNvPr id="8203" name="Text Box 8"/>
            <p:cNvSpPr txBox="1">
              <a:spLocks noChangeArrowheads="1"/>
            </p:cNvSpPr>
            <p:nvPr/>
          </p:nvSpPr>
          <p:spPr bwMode="auto">
            <a:xfrm>
              <a:off x="912" y="2688"/>
              <a:ext cx="629" cy="365"/>
            </a:xfrm>
            <a:prstGeom prst="rect">
              <a:avLst/>
            </a:prstGeom>
            <a:solidFill>
              <a:schemeClr val="bg1"/>
            </a:solidFill>
            <a:ln w="9525">
              <a:noFill/>
              <a:miter lim="800000"/>
              <a:headEnd/>
              <a:tailEnd/>
            </a:ln>
            <a:effectLst/>
          </p:spPr>
          <p:txBody>
            <a:bodyPr wrap="none">
              <a:spAutoFit/>
            </a:bodyPr>
            <a:lstStyle/>
            <a:p>
              <a:r>
                <a:rPr lang="en-US" sz="3200">
                  <a:solidFill>
                    <a:srgbClr val="0000CC"/>
                  </a:solidFill>
                </a:rPr>
                <a:t>XX</a:t>
              </a:r>
              <a:r>
                <a:rPr lang="en-US" sz="3200">
                  <a:solidFill>
                    <a:srgbClr val="FF0000"/>
                  </a:solidFill>
                </a:rPr>
                <a:t>X</a:t>
              </a:r>
            </a:p>
          </p:txBody>
        </p:sp>
        <p:sp>
          <p:nvSpPr>
            <p:cNvPr id="8204" name="Text Box 9"/>
            <p:cNvSpPr txBox="1">
              <a:spLocks noChangeArrowheads="1"/>
            </p:cNvSpPr>
            <p:nvPr/>
          </p:nvSpPr>
          <p:spPr bwMode="auto">
            <a:xfrm>
              <a:off x="1008" y="3072"/>
              <a:ext cx="428" cy="231"/>
            </a:xfrm>
            <a:prstGeom prst="rect">
              <a:avLst/>
            </a:prstGeom>
            <a:noFill/>
            <a:ln w="9525">
              <a:noFill/>
              <a:miter lim="800000"/>
              <a:headEnd/>
              <a:tailEnd/>
            </a:ln>
            <a:effectLst/>
          </p:spPr>
          <p:txBody>
            <a:bodyPr wrap="none">
              <a:spAutoFit/>
            </a:bodyPr>
            <a:lstStyle/>
            <a:p>
              <a:pPr algn="ctr"/>
              <a:r>
                <a:rPr lang="en-US">
                  <a:solidFill>
                    <a:schemeClr val="tx1"/>
                  </a:solidFill>
                </a:rPr>
                <a:t>male</a:t>
              </a:r>
            </a:p>
          </p:txBody>
        </p:sp>
      </p:grpSp>
      <p:grpSp>
        <p:nvGrpSpPr>
          <p:cNvPr id="4" name="Group 14"/>
          <p:cNvGrpSpPr>
            <a:grpSpLocks/>
          </p:cNvGrpSpPr>
          <p:nvPr/>
        </p:nvGrpSpPr>
        <p:grpSpPr bwMode="auto">
          <a:xfrm>
            <a:off x="7010400" y="4297363"/>
            <a:ext cx="869950" cy="960437"/>
            <a:chOff x="4416" y="2707"/>
            <a:chExt cx="548" cy="605"/>
          </a:xfrm>
        </p:grpSpPr>
        <p:sp>
          <p:nvSpPr>
            <p:cNvPr id="8201" name="Text Box 10"/>
            <p:cNvSpPr txBox="1">
              <a:spLocks noChangeArrowheads="1"/>
            </p:cNvSpPr>
            <p:nvPr/>
          </p:nvSpPr>
          <p:spPr bwMode="auto">
            <a:xfrm>
              <a:off x="4416" y="3081"/>
              <a:ext cx="548" cy="231"/>
            </a:xfrm>
            <a:prstGeom prst="rect">
              <a:avLst/>
            </a:prstGeom>
            <a:noFill/>
            <a:ln w="9525">
              <a:noFill/>
              <a:miter lim="800000"/>
              <a:headEnd/>
              <a:tailEnd/>
            </a:ln>
            <a:effectLst/>
          </p:spPr>
          <p:txBody>
            <a:bodyPr wrap="none">
              <a:spAutoFit/>
            </a:bodyPr>
            <a:lstStyle/>
            <a:p>
              <a:pPr algn="ctr"/>
              <a:r>
                <a:rPr lang="en-US">
                  <a:solidFill>
                    <a:schemeClr val="tx1"/>
                  </a:solidFill>
                </a:rPr>
                <a:t>female</a:t>
              </a:r>
            </a:p>
          </p:txBody>
        </p:sp>
        <p:sp>
          <p:nvSpPr>
            <p:cNvPr id="8202" name="Text Box 11"/>
            <p:cNvSpPr txBox="1">
              <a:spLocks noChangeArrowheads="1"/>
            </p:cNvSpPr>
            <p:nvPr/>
          </p:nvSpPr>
          <p:spPr bwMode="auto">
            <a:xfrm>
              <a:off x="4512" y="2707"/>
              <a:ext cx="287" cy="365"/>
            </a:xfrm>
            <a:prstGeom prst="rect">
              <a:avLst/>
            </a:prstGeom>
            <a:noFill/>
            <a:ln w="9525">
              <a:noFill/>
              <a:miter lim="800000"/>
              <a:headEnd/>
              <a:tailEnd/>
            </a:ln>
            <a:effectLst/>
          </p:spPr>
          <p:txBody>
            <a:bodyPr wrap="none">
              <a:spAutoFit/>
            </a:bodyPr>
            <a:lstStyle/>
            <a:p>
              <a:r>
                <a:rPr lang="en-US" sz="3200">
                  <a:solidFill>
                    <a:srgbClr val="FF0000"/>
                  </a:solidFill>
                </a:rPr>
                <a:t>X</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0245"/>
                                        </p:tgtEl>
                                        <p:attrNameLst>
                                          <p:attrName>style.visibility</p:attrName>
                                        </p:attrNameLst>
                                      </p:cBhvr>
                                      <p:to>
                                        <p:strVal val="visible"/>
                                      </p:to>
                                    </p:set>
                                    <p:animEffect transition="in" filter="wipe(up)">
                                      <p:cBhvr>
                                        <p:cTn id="7" dur="1000"/>
                                        <p:tgtEl>
                                          <p:spTgt spid="1024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up)">
                                      <p:cBhvr>
                                        <p:cTn id="12" dur="10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up)">
                                      <p:cBhvr>
                                        <p:cTn id="17" dur="10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5" grpId="0"/>
    </p:bld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Example #2</a:t>
            </a:r>
          </a:p>
        </p:txBody>
      </p:sp>
      <p:sp>
        <p:nvSpPr>
          <p:cNvPr id="9219" name="Rectangle 3"/>
          <p:cNvSpPr>
            <a:spLocks noGrp="1" noChangeArrowheads="1"/>
          </p:cNvSpPr>
          <p:nvPr>
            <p:ph type="body" idx="1"/>
          </p:nvPr>
        </p:nvSpPr>
        <p:spPr/>
        <p:txBody>
          <a:bodyPr/>
          <a:lstStyle/>
          <a:p>
            <a:pPr eaLnBrk="1" hangingPunct="1"/>
            <a:endParaRPr lang="en-US" smtClean="0"/>
          </a:p>
        </p:txBody>
      </p:sp>
      <p:pic>
        <p:nvPicPr>
          <p:cNvPr id="9220" name="Picture 6" descr="gynandromorph_lobster"/>
          <p:cNvPicPr>
            <a:picLocks noChangeAspect="1" noChangeArrowheads="1"/>
          </p:cNvPicPr>
          <p:nvPr/>
        </p:nvPicPr>
        <p:blipFill>
          <a:blip r:embed="rId2"/>
          <a:srcRect/>
          <a:stretch>
            <a:fillRect/>
          </a:stretch>
        </p:blipFill>
        <p:spPr bwMode="auto">
          <a:xfrm>
            <a:off x="228600" y="2338388"/>
            <a:ext cx="5791200" cy="3605212"/>
          </a:xfrm>
          <a:prstGeom prst="rect">
            <a:avLst/>
          </a:prstGeom>
          <a:noFill/>
          <a:ln w="9525">
            <a:noFill/>
            <a:miter lim="800000"/>
            <a:headEnd/>
            <a:tailEnd/>
          </a:ln>
        </p:spPr>
      </p:pic>
      <p:pic>
        <p:nvPicPr>
          <p:cNvPr id="9221" name="Picture 8" descr="gynandromorph_lobster_close"/>
          <p:cNvPicPr>
            <a:picLocks noChangeAspect="1" noChangeArrowheads="1"/>
          </p:cNvPicPr>
          <p:nvPr/>
        </p:nvPicPr>
        <p:blipFill>
          <a:blip r:embed="rId3"/>
          <a:srcRect/>
          <a:stretch>
            <a:fillRect/>
          </a:stretch>
        </p:blipFill>
        <p:spPr bwMode="auto">
          <a:xfrm>
            <a:off x="5867400" y="4594225"/>
            <a:ext cx="3048000" cy="2263775"/>
          </a:xfrm>
          <a:prstGeom prst="rect">
            <a:avLst/>
          </a:prstGeom>
          <a:noFill/>
          <a:ln w="9525">
            <a:noFill/>
            <a:miter lim="800000"/>
            <a:headEnd/>
            <a:tailEnd/>
          </a:ln>
        </p:spPr>
      </p:pic>
      <p:pic>
        <p:nvPicPr>
          <p:cNvPr id="9222" name="Picture 10" descr="Lobster caught off Cape Sable Island in  mid-December."/>
          <p:cNvPicPr>
            <a:picLocks noChangeAspect="1" noChangeArrowheads="1"/>
          </p:cNvPicPr>
          <p:nvPr/>
        </p:nvPicPr>
        <p:blipFill>
          <a:blip r:embed="rId4"/>
          <a:srcRect/>
          <a:stretch>
            <a:fillRect/>
          </a:stretch>
        </p:blipFill>
        <p:spPr bwMode="auto">
          <a:xfrm>
            <a:off x="5867400" y="1470025"/>
            <a:ext cx="2819400" cy="2720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Another Example: Blue Crab</a:t>
            </a:r>
          </a:p>
        </p:txBody>
      </p:sp>
      <p:sp>
        <p:nvSpPr>
          <p:cNvPr id="10243" name="Rectangle 3"/>
          <p:cNvSpPr>
            <a:spLocks noGrp="1" noChangeArrowheads="1"/>
          </p:cNvSpPr>
          <p:nvPr>
            <p:ph type="body" idx="1"/>
          </p:nvPr>
        </p:nvSpPr>
        <p:spPr/>
        <p:txBody>
          <a:bodyPr/>
          <a:lstStyle/>
          <a:p>
            <a:pPr eaLnBrk="1" hangingPunct="1"/>
            <a:endParaRPr lang="en-US" smtClean="0"/>
          </a:p>
        </p:txBody>
      </p:sp>
      <p:pic>
        <p:nvPicPr>
          <p:cNvPr id="10244" name="Picture 5" descr="Image: Gynandromorph Crab"/>
          <p:cNvPicPr>
            <a:picLocks noChangeAspect="1" noChangeArrowheads="1"/>
          </p:cNvPicPr>
          <p:nvPr/>
        </p:nvPicPr>
        <p:blipFill>
          <a:blip r:embed="rId2"/>
          <a:srcRect/>
          <a:stretch>
            <a:fillRect/>
          </a:stretch>
        </p:blipFill>
        <p:spPr bwMode="auto">
          <a:xfrm>
            <a:off x="1828800" y="1600200"/>
            <a:ext cx="5638800" cy="4391025"/>
          </a:xfrm>
          <a:prstGeom prst="rect">
            <a:avLst/>
          </a:prstGeom>
          <a:noFill/>
          <a:ln w="9525">
            <a:noFill/>
            <a:miter lim="800000"/>
            <a:headEnd/>
            <a:tailEnd/>
          </a:ln>
        </p:spPr>
      </p:pic>
      <p:sp>
        <p:nvSpPr>
          <p:cNvPr id="7174" name="Line 6"/>
          <p:cNvSpPr>
            <a:spLocks noChangeShapeType="1"/>
          </p:cNvSpPr>
          <p:nvPr/>
        </p:nvSpPr>
        <p:spPr bwMode="auto">
          <a:xfrm>
            <a:off x="4495800" y="1371600"/>
            <a:ext cx="0" cy="5257800"/>
          </a:xfrm>
          <a:prstGeom prst="line">
            <a:avLst/>
          </a:prstGeom>
          <a:noFill/>
          <a:ln w="28575">
            <a:solidFill>
              <a:srgbClr val="0000FF"/>
            </a:solidFill>
            <a:round/>
            <a:headEnd/>
            <a:tailEnd/>
          </a:ln>
          <a:effectLst/>
        </p:spPr>
        <p:txBody>
          <a:bodyPr/>
          <a:lstStyle/>
          <a:p>
            <a:endParaRPr lang="en-US"/>
          </a:p>
        </p:txBody>
      </p:sp>
      <p:sp>
        <p:nvSpPr>
          <p:cNvPr id="7175" name="Text Box 7"/>
          <p:cNvSpPr txBox="1">
            <a:spLocks noChangeArrowheads="1"/>
          </p:cNvSpPr>
          <p:nvPr/>
        </p:nvSpPr>
        <p:spPr bwMode="auto">
          <a:xfrm>
            <a:off x="4959350" y="6262688"/>
            <a:ext cx="679450" cy="366712"/>
          </a:xfrm>
          <a:prstGeom prst="rect">
            <a:avLst/>
          </a:prstGeom>
          <a:noFill/>
          <a:ln w="9525">
            <a:noFill/>
            <a:miter lim="800000"/>
            <a:headEnd/>
            <a:tailEnd/>
          </a:ln>
          <a:effectLst/>
        </p:spPr>
        <p:txBody>
          <a:bodyPr wrap="none">
            <a:spAutoFit/>
          </a:bodyPr>
          <a:lstStyle/>
          <a:p>
            <a:r>
              <a:rPr lang="en-US"/>
              <a:t>male</a:t>
            </a:r>
          </a:p>
        </p:txBody>
      </p:sp>
      <p:sp>
        <p:nvSpPr>
          <p:cNvPr id="7176" name="Text Box 8"/>
          <p:cNvSpPr txBox="1">
            <a:spLocks noChangeArrowheads="1"/>
          </p:cNvSpPr>
          <p:nvPr/>
        </p:nvSpPr>
        <p:spPr bwMode="auto">
          <a:xfrm>
            <a:off x="3124200" y="6248400"/>
            <a:ext cx="869950" cy="366713"/>
          </a:xfrm>
          <a:prstGeom prst="rect">
            <a:avLst/>
          </a:prstGeom>
          <a:noFill/>
          <a:ln w="9525">
            <a:noFill/>
            <a:miter lim="800000"/>
            <a:headEnd/>
            <a:tailEnd/>
          </a:ln>
          <a:effectLst/>
        </p:spPr>
        <p:txBody>
          <a:bodyPr wrap="none">
            <a:spAutoFit/>
          </a:bodyPr>
          <a:lstStyle/>
          <a:p>
            <a:r>
              <a:rPr lang="en-US"/>
              <a:t>female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animEffect transition="in" filter="wipe(up)">
                                      <p:cBhvr>
                                        <p:cTn id="7" dur="500"/>
                                        <p:tgtEl>
                                          <p:spTgt spid="717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3" presetClass="entr" presetSubtype="0" fill="hold" grpId="0" nodeType="clickEffect">
                                  <p:stCondLst>
                                    <p:cond delay="0"/>
                                  </p:stCondLst>
                                  <p:childTnLst>
                                    <p:set>
                                      <p:cBhvr>
                                        <p:cTn id="11" dur="1" fill="hold">
                                          <p:stCondLst>
                                            <p:cond delay="0"/>
                                          </p:stCondLst>
                                        </p:cTn>
                                        <p:tgtEl>
                                          <p:spTgt spid="7176"/>
                                        </p:tgtEl>
                                        <p:attrNameLst>
                                          <p:attrName>style.visibility</p:attrName>
                                        </p:attrNameLst>
                                      </p:cBhvr>
                                      <p:to>
                                        <p:strVal val="visible"/>
                                      </p:to>
                                    </p:set>
                                    <p:anim calcmode="lin" valueType="num">
                                      <p:cBhvr>
                                        <p:cTn id="12" dur="500" fill="hold"/>
                                        <p:tgtEl>
                                          <p:spTgt spid="7176"/>
                                        </p:tgtEl>
                                        <p:attrNameLst>
                                          <p:attrName>ppt_w</p:attrName>
                                        </p:attrNameLst>
                                      </p:cBhvr>
                                      <p:tavLst>
                                        <p:tav tm="0">
                                          <p:val>
                                            <p:fltVal val="0"/>
                                          </p:val>
                                        </p:tav>
                                        <p:tav tm="100000">
                                          <p:val>
                                            <p:strVal val="#ppt_w"/>
                                          </p:val>
                                        </p:tav>
                                      </p:tavLst>
                                    </p:anim>
                                    <p:anim calcmode="lin" valueType="num">
                                      <p:cBhvr>
                                        <p:cTn id="13" dur="500" fill="hold"/>
                                        <p:tgtEl>
                                          <p:spTgt spid="7176"/>
                                        </p:tgtEl>
                                        <p:attrNameLst>
                                          <p:attrName>ppt_h</p:attrName>
                                        </p:attrNameLst>
                                      </p:cBhvr>
                                      <p:tavLst>
                                        <p:tav tm="0">
                                          <p:val>
                                            <p:fltVal val="0"/>
                                          </p:val>
                                        </p:tav>
                                        <p:tav tm="100000">
                                          <p:val>
                                            <p:strVal val="#ppt_h"/>
                                          </p:val>
                                        </p:tav>
                                      </p:tavLst>
                                    </p:anim>
                                    <p:animEffect transition="in" filter="fade">
                                      <p:cBhvr>
                                        <p:cTn id="14" dur="500"/>
                                        <p:tgtEl>
                                          <p:spTgt spid="7176"/>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p:cTn id="19" dur="500" fill="hold"/>
                                        <p:tgtEl>
                                          <p:spTgt spid="7175"/>
                                        </p:tgtEl>
                                        <p:attrNameLst>
                                          <p:attrName>ppt_w</p:attrName>
                                        </p:attrNameLst>
                                      </p:cBhvr>
                                      <p:tavLst>
                                        <p:tav tm="0">
                                          <p:val>
                                            <p:fltVal val="0"/>
                                          </p:val>
                                        </p:tav>
                                        <p:tav tm="100000">
                                          <p:val>
                                            <p:strVal val="#ppt_w"/>
                                          </p:val>
                                        </p:tav>
                                      </p:tavLst>
                                    </p:anim>
                                    <p:anim calcmode="lin" valueType="num">
                                      <p:cBhvr>
                                        <p:cTn id="20" dur="500" fill="hold"/>
                                        <p:tgtEl>
                                          <p:spTgt spid="7175"/>
                                        </p:tgtEl>
                                        <p:attrNameLst>
                                          <p:attrName>ppt_h</p:attrName>
                                        </p:attrNameLst>
                                      </p:cBhvr>
                                      <p:tavLst>
                                        <p:tav tm="0">
                                          <p:val>
                                            <p:fltVal val="0"/>
                                          </p:val>
                                        </p:tav>
                                        <p:tav tm="100000">
                                          <p:val>
                                            <p:strVal val="#ppt_h"/>
                                          </p:val>
                                        </p:tav>
                                      </p:tavLst>
                                    </p:anim>
                                    <p:animEffect transition="in" filter="fade">
                                      <p:cBhvr>
                                        <p:cTn id="21" dur="500"/>
                                        <p:tgtEl>
                                          <p:spTgt spid="7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p:bldP spid="7176" grpId="0"/>
    </p:bld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7282" name="Picture 2" descr="Gene interactions occur when two or more different&#10;genes influence the outcome of a single trait .&#10;Interaction between a..."/>
          <p:cNvPicPr>
            <a:picLocks noChangeAspect="1" noChangeArrowheads="1"/>
          </p:cNvPicPr>
          <p:nvPr/>
        </p:nvPicPr>
        <p:blipFill>
          <a:blip r:embed="rId2"/>
          <a:srcRect/>
          <a:stretch>
            <a:fillRect/>
          </a:stretch>
        </p:blipFill>
        <p:spPr bwMode="auto">
          <a:xfrm>
            <a:off x="1066800" y="381000"/>
            <a:ext cx="8077200" cy="6477000"/>
          </a:xfrm>
          <a:prstGeom prst="rect">
            <a:avLst/>
          </a:prstGeom>
          <a:noFill/>
        </p:spPr>
      </p:pic>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8306" name="Picture 2" descr="There may be more than two alleles for a given&#10;locus within the population.&#10;Dominance of one allele over another may not..."/>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Haplosufficiency: The situation in&#10;which an individual who is&#10;homozygous or heterozygous is&#10;dominant and sufficient to pr..."/>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sz="half" idx="1"/>
          </p:nvPr>
        </p:nvSpPr>
        <p:spPr>
          <a:xfrm>
            <a:off x="990600" y="473075"/>
            <a:ext cx="7805738" cy="6294031"/>
          </a:xfrm>
        </p:spPr>
        <p:txBody>
          <a:bodyPr wrap="square">
            <a:spAutoFit/>
          </a:bodyPr>
          <a:lstStyle/>
          <a:p>
            <a:pPr marL="457200" indent="-457200" eaLnBrk="1" hangingPunct="1">
              <a:buFontTx/>
              <a:buAutoNum type="arabicPeriod"/>
              <a:defRPr/>
            </a:pPr>
            <a:r>
              <a:rPr lang="en-US" sz="1900" b="1" dirty="0" smtClean="0">
                <a:latin typeface="Times New Roman" pitchFamily="18" charset="0"/>
                <a:cs typeface="Times New Roman" pitchFamily="18" charset="0"/>
              </a:rPr>
              <a:t>Bacteria</a:t>
            </a:r>
          </a:p>
          <a:p>
            <a:pPr lvl="1" indent="-342900" eaLnBrk="1" hangingPunct="1">
              <a:buFontTx/>
              <a:buChar char="-"/>
              <a:defRPr/>
            </a:pPr>
            <a:r>
              <a:rPr lang="en-US" sz="1900" b="1" i="1" dirty="0" smtClean="0">
                <a:latin typeface="Times New Roman" pitchFamily="18" charset="0"/>
                <a:cs typeface="Times New Roman" pitchFamily="18" charset="0"/>
              </a:rPr>
              <a:t>E. coli</a:t>
            </a:r>
            <a:r>
              <a:rPr lang="en-US" sz="1900" dirty="0" smtClean="0">
                <a:latin typeface="Times New Roman" pitchFamily="18" charset="0"/>
                <a:cs typeface="Times New Roman" pitchFamily="18" charset="0"/>
              </a:rPr>
              <a:t> </a:t>
            </a:r>
            <a:r>
              <a:rPr lang="en-US" sz="1900" dirty="0">
                <a:latin typeface="Times New Roman" pitchFamily="18" charset="0"/>
                <a:cs typeface="Times New Roman" pitchFamily="18" charset="0"/>
              </a:rPr>
              <a:t>-</a:t>
            </a:r>
            <a:r>
              <a:rPr lang="en-US" sz="1900" dirty="0" smtClean="0">
                <a:latin typeface="Times New Roman" pitchFamily="18" charset="0"/>
                <a:cs typeface="Times New Roman" pitchFamily="18" charset="0"/>
              </a:rPr>
              <a:t> used because is easily grown and its</a:t>
            </a:r>
          </a:p>
          <a:p>
            <a:pPr marL="400050" lvl="1" indent="0" eaLnBrk="1" hangingPunct="1">
              <a:buFontTx/>
              <a:buNone/>
              <a:defRPr/>
            </a:pPr>
            <a:r>
              <a:rPr lang="en-US" sz="1900" dirty="0" smtClean="0">
                <a:latin typeface="Times New Roman" pitchFamily="18" charset="0"/>
                <a:cs typeface="Times New Roman" pitchFamily="18" charset="0"/>
              </a:rPr>
              <a:t>genomics are well understood.</a:t>
            </a:r>
          </a:p>
          <a:p>
            <a:pPr lvl="1" indent="-342900" eaLnBrk="1" hangingPunct="1">
              <a:defRPr/>
            </a:pPr>
            <a:r>
              <a:rPr lang="en-US" sz="1900" dirty="0" smtClean="0">
                <a:latin typeface="Times New Roman" pitchFamily="18" charset="0"/>
                <a:cs typeface="Times New Roman" pitchFamily="18" charset="0"/>
              </a:rPr>
              <a:t>Gene </a:t>
            </a:r>
            <a:r>
              <a:rPr lang="en-US" sz="1900" dirty="0">
                <a:latin typeface="Times New Roman" pitchFamily="18" charset="0"/>
                <a:cs typeface="Times New Roman" pitchFamily="18" charset="0"/>
              </a:rPr>
              <a:t>product is purified from host </a:t>
            </a:r>
            <a:r>
              <a:rPr lang="en-US" sz="1900" dirty="0" smtClean="0">
                <a:latin typeface="Times New Roman" pitchFamily="18" charset="0"/>
                <a:cs typeface="Times New Roman" pitchFamily="18" charset="0"/>
              </a:rPr>
              <a:t>cells</a:t>
            </a:r>
          </a:p>
          <a:p>
            <a:pPr marL="0" indent="0">
              <a:buFontTx/>
              <a:buNone/>
              <a:defRPr/>
            </a:pPr>
            <a:r>
              <a:rPr lang="en-US" sz="1900" b="1" dirty="0" smtClean="0">
                <a:latin typeface="Times New Roman" pitchFamily="18" charset="0"/>
                <a:cs typeface="Times New Roman" pitchFamily="18" charset="0"/>
              </a:rPr>
              <a:t>2. Yeasts</a:t>
            </a:r>
            <a:r>
              <a:rPr lang="en-US" sz="1900" dirty="0" smtClean="0">
                <a:latin typeface="Times New Roman" pitchFamily="18" charset="0"/>
                <a:cs typeface="Times New Roman" pitchFamily="18" charset="0"/>
              </a:rPr>
              <a:t> - </a:t>
            </a:r>
            <a:r>
              <a:rPr lang="en-US" sz="1900" b="1" i="1" dirty="0" smtClean="0">
                <a:latin typeface="Times New Roman" pitchFamily="18" charset="0"/>
                <a:ea typeface="ＭＳ Ｐゴシック" pitchFamily="34" charset="-128"/>
                <a:cs typeface="Times New Roman" pitchFamily="18" charset="0"/>
              </a:rPr>
              <a:t>Saccharomyces cerevisiae</a:t>
            </a:r>
          </a:p>
          <a:p>
            <a:pPr lvl="1" eaLnBrk="1" hangingPunct="1">
              <a:defRPr/>
            </a:pPr>
            <a:r>
              <a:rPr lang="en-US" sz="1900" dirty="0" smtClean="0">
                <a:latin typeface="Times New Roman" pitchFamily="18" charset="0"/>
                <a:ea typeface="ＭＳ Ｐゴシック" pitchFamily="34" charset="-128"/>
                <a:cs typeface="Times New Roman" pitchFamily="18" charset="0"/>
              </a:rPr>
              <a:t>Used because it is easily grown and its genomics are known</a:t>
            </a:r>
          </a:p>
          <a:p>
            <a:pPr lvl="1" eaLnBrk="1" hangingPunct="1">
              <a:defRPr/>
            </a:pPr>
            <a:r>
              <a:rPr lang="en-US" sz="1900" dirty="0" smtClean="0">
                <a:latin typeface="Times New Roman" pitchFamily="18" charset="0"/>
                <a:ea typeface="ＭＳ Ｐゴシック" pitchFamily="34" charset="-128"/>
                <a:cs typeface="Times New Roman" pitchFamily="18" charset="0"/>
              </a:rPr>
              <a:t>May express eukaryotic genes easily</a:t>
            </a:r>
            <a:endParaRPr lang="en-US" sz="1900" dirty="0" smtClean="0">
              <a:latin typeface="Times New Roman" pitchFamily="18" charset="0"/>
              <a:cs typeface="Times New Roman" pitchFamily="18" charset="0"/>
            </a:endParaRPr>
          </a:p>
          <a:p>
            <a:pPr lvl="1" eaLnBrk="1" hangingPunct="1">
              <a:defRPr/>
            </a:pPr>
            <a:r>
              <a:rPr lang="en-US" sz="1900" dirty="0">
                <a:latin typeface="Times New Roman" pitchFamily="18" charset="0"/>
                <a:cs typeface="Times New Roman" pitchFamily="18" charset="0"/>
              </a:rPr>
              <a:t>C</a:t>
            </a:r>
            <a:r>
              <a:rPr lang="en-US" sz="1900" dirty="0" smtClean="0">
                <a:latin typeface="Times New Roman" pitchFamily="18" charset="0"/>
                <a:cs typeface="Times New Roman" pitchFamily="18" charset="0"/>
              </a:rPr>
              <a:t>ontinuously </a:t>
            </a:r>
            <a:r>
              <a:rPr lang="en-US" sz="1900" b="1" u="sng" dirty="0" smtClean="0">
                <a:latin typeface="Times New Roman" pitchFamily="18" charset="0"/>
                <a:cs typeface="Times New Roman" pitchFamily="18" charset="0"/>
              </a:rPr>
              <a:t>secrete </a:t>
            </a:r>
            <a:r>
              <a:rPr lang="en-US" sz="1900" b="1" u="sng" dirty="0">
                <a:latin typeface="Times New Roman" pitchFamily="18" charset="0"/>
                <a:cs typeface="Times New Roman" pitchFamily="18" charset="0"/>
              </a:rPr>
              <a:t> </a:t>
            </a:r>
            <a:r>
              <a:rPr lang="en-US" sz="1900" dirty="0" smtClean="0">
                <a:latin typeface="Times New Roman" pitchFamily="18" charset="0"/>
                <a:cs typeface="Times New Roman" pitchFamily="18" charset="0"/>
              </a:rPr>
              <a:t>the gene product.</a:t>
            </a:r>
          </a:p>
          <a:p>
            <a:pPr lvl="1" eaLnBrk="1" hangingPunct="1">
              <a:defRPr/>
            </a:pPr>
            <a:r>
              <a:rPr lang="en-US" sz="1900" dirty="0" smtClean="0">
                <a:latin typeface="Times New Roman" pitchFamily="18" charset="0"/>
                <a:cs typeface="Times New Roman" pitchFamily="18" charset="0"/>
              </a:rPr>
              <a:t>Easily collected and purified</a:t>
            </a:r>
            <a:endParaRPr lang="en-US" sz="1900" u="sng" dirty="0" smtClean="0">
              <a:latin typeface="Times New Roman" pitchFamily="18" charset="0"/>
              <a:cs typeface="Times New Roman" pitchFamily="18" charset="0"/>
            </a:endParaRPr>
          </a:p>
          <a:p>
            <a:pPr marL="0" indent="0" eaLnBrk="1" hangingPunct="1">
              <a:buFontTx/>
              <a:buNone/>
              <a:defRPr/>
            </a:pPr>
            <a:r>
              <a:rPr lang="en-US" sz="1900" b="1" dirty="0" smtClean="0">
                <a:latin typeface="Times New Roman" pitchFamily="18" charset="0"/>
                <a:cs typeface="Times New Roman" pitchFamily="18" charset="0"/>
              </a:rPr>
              <a:t>3. </a:t>
            </a:r>
            <a:r>
              <a:rPr lang="en-US" sz="1900" b="1" dirty="0">
                <a:latin typeface="Times New Roman" pitchFamily="18" charset="0"/>
                <a:cs typeface="Times New Roman" pitchFamily="18" charset="0"/>
              </a:rPr>
              <a:t>Plant </a:t>
            </a:r>
            <a:r>
              <a:rPr lang="en-US" sz="1900" b="1" dirty="0" smtClean="0">
                <a:latin typeface="Times New Roman" pitchFamily="18" charset="0"/>
                <a:cs typeface="Times New Roman" pitchFamily="18" charset="0"/>
              </a:rPr>
              <a:t>cells</a:t>
            </a:r>
            <a:r>
              <a:rPr lang="en-US" sz="1900" b="1" dirty="0" smtClean="0">
                <a:latin typeface="Times New Roman" pitchFamily="18" charset="0"/>
                <a:ea typeface="ＭＳ Ｐゴシック" pitchFamily="34" charset="-128"/>
                <a:cs typeface="Times New Roman" pitchFamily="18" charset="0"/>
              </a:rPr>
              <a:t> and whole plants</a:t>
            </a:r>
          </a:p>
          <a:p>
            <a:pPr lvl="1" eaLnBrk="1" hangingPunct="1">
              <a:defRPr/>
            </a:pPr>
            <a:r>
              <a:rPr lang="en-US" sz="1900" dirty="0" smtClean="0">
                <a:latin typeface="Times New Roman" pitchFamily="18" charset="0"/>
                <a:ea typeface="ＭＳ Ｐゴシック" pitchFamily="34" charset="-128"/>
                <a:cs typeface="Times New Roman" pitchFamily="18" charset="0"/>
              </a:rPr>
              <a:t>May express eukaryotic genes easily</a:t>
            </a:r>
          </a:p>
          <a:p>
            <a:pPr lvl="1" eaLnBrk="1" hangingPunct="1">
              <a:defRPr/>
            </a:pPr>
            <a:r>
              <a:rPr lang="en-US" sz="1900" dirty="0" smtClean="0">
                <a:latin typeface="Times New Roman" pitchFamily="18" charset="0"/>
                <a:ea typeface="ＭＳ Ｐゴシック" pitchFamily="34" charset="-128"/>
                <a:cs typeface="Times New Roman" pitchFamily="18" charset="0"/>
              </a:rPr>
              <a:t>Plants are easily grown</a:t>
            </a:r>
            <a:r>
              <a:rPr lang="en-US" sz="1900" dirty="0" smtClean="0">
                <a:latin typeface="Times New Roman" pitchFamily="18" charset="0"/>
                <a:cs typeface="Times New Roman" pitchFamily="18" charset="0"/>
              </a:rPr>
              <a:t>  - produce </a:t>
            </a:r>
            <a:r>
              <a:rPr lang="en-US" sz="1900" dirty="0">
                <a:latin typeface="Times New Roman" pitchFamily="18" charset="0"/>
                <a:cs typeface="Times New Roman" pitchFamily="18" charset="0"/>
              </a:rPr>
              <a:t>plants with new </a:t>
            </a:r>
            <a:r>
              <a:rPr lang="en-US" sz="1900" dirty="0" smtClean="0">
                <a:latin typeface="Times New Roman" pitchFamily="18" charset="0"/>
                <a:cs typeface="Times New Roman" pitchFamily="18" charset="0"/>
              </a:rPr>
              <a:t>properties.</a:t>
            </a:r>
          </a:p>
          <a:p>
            <a:pPr marL="0" indent="0" eaLnBrk="1" hangingPunct="1">
              <a:buFontTx/>
              <a:buNone/>
              <a:defRPr/>
            </a:pPr>
            <a:r>
              <a:rPr lang="en-US" sz="1900" b="1" dirty="0" smtClean="0">
                <a:latin typeface="Times New Roman" pitchFamily="18" charset="0"/>
                <a:cs typeface="Times New Roman" pitchFamily="18" charset="0"/>
              </a:rPr>
              <a:t>4. </a:t>
            </a:r>
            <a:r>
              <a:rPr lang="en-US" sz="1900" b="1" dirty="0">
                <a:latin typeface="Times New Roman" pitchFamily="18" charset="0"/>
                <a:cs typeface="Times New Roman" pitchFamily="18" charset="0"/>
              </a:rPr>
              <a:t>Mammalian </a:t>
            </a:r>
            <a:r>
              <a:rPr lang="en-US" sz="1900" b="1" dirty="0" smtClean="0">
                <a:latin typeface="Times New Roman" pitchFamily="18" charset="0"/>
                <a:cs typeface="Times New Roman" pitchFamily="18" charset="0"/>
              </a:rPr>
              <a:t>cells</a:t>
            </a:r>
          </a:p>
          <a:p>
            <a:pPr lvl="1" eaLnBrk="1" hangingPunct="1">
              <a:defRPr/>
            </a:pPr>
            <a:r>
              <a:rPr lang="en-US" sz="1900" dirty="0" smtClean="0">
                <a:latin typeface="Times New Roman" pitchFamily="18" charset="0"/>
                <a:cs typeface="Times New Roman" pitchFamily="18" charset="0"/>
              </a:rPr>
              <a:t> </a:t>
            </a:r>
            <a:r>
              <a:rPr lang="en-US" sz="1900" dirty="0" smtClean="0">
                <a:latin typeface="Times New Roman" pitchFamily="18" charset="0"/>
                <a:ea typeface="ＭＳ Ｐゴシック" pitchFamily="34" charset="-128"/>
                <a:cs typeface="Times New Roman" pitchFamily="18" charset="0"/>
              </a:rPr>
              <a:t>May express eukaryotic genes easily</a:t>
            </a:r>
          </a:p>
          <a:p>
            <a:pPr lvl="1" eaLnBrk="1" hangingPunct="1">
              <a:defRPr/>
            </a:pPr>
            <a:r>
              <a:rPr lang="en-US" sz="1900" dirty="0" smtClean="0">
                <a:latin typeface="Times New Roman" pitchFamily="18" charset="0"/>
                <a:ea typeface="ＭＳ Ｐゴシック" pitchFamily="34" charset="-128"/>
                <a:cs typeface="Times New Roman" pitchFamily="18" charset="0"/>
              </a:rPr>
              <a:t>Harder to grow</a:t>
            </a:r>
            <a:endParaRPr lang="en-US" sz="1900" dirty="0">
              <a:latin typeface="Times New Roman" pitchFamily="18" charset="0"/>
              <a:cs typeface="Times New Roman" pitchFamily="18" charset="0"/>
            </a:endParaRPr>
          </a:p>
          <a:p>
            <a:pPr lvl="1" eaLnBrk="1" hangingPunct="1">
              <a:defRPr/>
            </a:pPr>
            <a:r>
              <a:rPr lang="en-US" sz="1900" dirty="0" smtClean="0">
                <a:latin typeface="Times New Roman" pitchFamily="18" charset="0"/>
                <a:cs typeface="Times New Roman" pitchFamily="18" charset="0"/>
              </a:rPr>
              <a:t>Medical </a:t>
            </a:r>
            <a:r>
              <a:rPr lang="en-US" sz="1900" dirty="0">
                <a:latin typeface="Times New Roman" pitchFamily="18" charset="0"/>
                <a:cs typeface="Times New Roman" pitchFamily="18" charset="0"/>
              </a:rPr>
              <a:t>use.</a:t>
            </a:r>
          </a:p>
          <a:p>
            <a:pPr marL="0" indent="0" eaLnBrk="1" hangingPunct="1">
              <a:buFontTx/>
              <a:buNone/>
              <a:defRPr/>
            </a:pPr>
            <a:endParaRPr lang="en-US" sz="1900" dirty="0" smtClean="0">
              <a:latin typeface="Times New Roman" pitchFamily="18" charset="0"/>
              <a:cs typeface="Times New Roman" pitchFamily="18" charset="0"/>
            </a:endParaRPr>
          </a:p>
        </p:txBody>
      </p:sp>
      <p:pic>
        <p:nvPicPr>
          <p:cNvPr id="16387" name="Picture 4"/>
          <p:cNvPicPr>
            <a:picLocks noGrp="1" noChangeAspect="1" noChangeArrowheads="1"/>
          </p:cNvPicPr>
          <p:nvPr>
            <p:ph sz="half" idx="2"/>
          </p:nvPr>
        </p:nvPicPr>
        <p:blipFill>
          <a:blip r:embed="rId2" cstate="print"/>
          <a:srcRect b="12917"/>
          <a:stretch>
            <a:fillRect/>
          </a:stretch>
        </p:blipFill>
        <p:spPr>
          <a:xfrm>
            <a:off x="6400800" y="2667000"/>
            <a:ext cx="2411276" cy="1905000"/>
          </a:xfrm>
          <a:noFill/>
        </p:spPr>
      </p:pic>
      <p:sp>
        <p:nvSpPr>
          <p:cNvPr id="16388" name="Rectangle 2"/>
          <p:cNvSpPr txBox="1">
            <a:spLocks noChangeArrowheads="1"/>
          </p:cNvSpPr>
          <p:nvPr/>
        </p:nvSpPr>
        <p:spPr bwMode="auto">
          <a:xfrm>
            <a:off x="338138" y="-155575"/>
            <a:ext cx="8229600" cy="628650"/>
          </a:xfrm>
          <a:prstGeom prst="rect">
            <a:avLst/>
          </a:prstGeom>
          <a:noFill/>
          <a:ln w="9525">
            <a:noFill/>
            <a:miter lim="800000"/>
            <a:headEnd/>
            <a:tailEnd/>
          </a:ln>
          <a:effectLst/>
        </p:spPr>
        <p:txBody>
          <a:bodyPr anchor="ctr"/>
          <a:lstStyle/>
          <a:p>
            <a:pPr algn="ctr" eaLnBrk="1" hangingPunct="1"/>
            <a:r>
              <a:rPr lang="en-US" altLang="en-US" sz="3200" b="1">
                <a:solidFill>
                  <a:srgbClr val="0070C0"/>
                </a:solidFill>
                <a:latin typeface="Times New Roman" pitchFamily="18" charset="0"/>
              </a:rPr>
              <a:t>Hosts for DNA recombinant technology</a:t>
            </a:r>
            <a:endParaRPr lang="en-US" altLang="en-US" sz="3200" b="1">
              <a:solidFill>
                <a:srgbClr val="0070C0"/>
              </a:solidFill>
              <a:latin typeface="Times New Roman" pitchFamily="18" charset="0"/>
              <a:ea typeface="MS PGothic" pitchFamily="34" charset="-128"/>
              <a:cs typeface="Times New Roman" pitchFamily="18" charset="0"/>
            </a:endParaRPr>
          </a:p>
        </p:txBody>
      </p:sp>
      <p:pic>
        <p:nvPicPr>
          <p:cNvPr id="2" name="Ink 1"/>
          <p:cNvPicPr>
            <a:picLocks noChangeAspect="1" noChangeArrowheads="1"/>
          </p:cNvPicPr>
          <p:nvPr/>
        </p:nvPicPr>
        <p:blipFill>
          <a:blip r:embed="rId3"/>
          <a:srcRect/>
          <a:stretch>
            <a:fillRect/>
          </a:stretch>
        </p:blipFill>
        <p:spPr bwMode="auto">
          <a:xfrm>
            <a:off x="258763" y="928688"/>
            <a:ext cx="4760912" cy="1125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Mutation disrupts normal gene function.&#10;Wild-type allele, mutant allele can often be placed&#10;into either loss-of-function..."/>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02" name="Picture 2" descr="• Incomplete dominance (partial dominance)where dominance of an allele over other&#10;is not complete .&#10;• Third phenotype appe..."/>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26" name="Picture 2" descr="oIt is like to incomplete dominance, leads to a heterozygous phenotype different from&#10;the phenotype of either homozygous p..."/>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Alleles that cause an organism to die only when present in&#10;homozygous condition are called lethal alleles.&#10;Lethal allele..."/>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Sex-influenced traits are those in which the phenotype&#10;corresponding to a particular genotype .&#10;Example : BALDNESS&#10;Male..."/>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Incomplete Penetrance : When particular genotype fail to produce the corresponding&#10;phenotype . In which organism is non -p..."/>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 It is the result of the influence of environmental factors (i.e., nongenetic&#10;factors) on the expression of genes and on ..."/>
          <p:cNvPicPr>
            <a:picLocks noChangeAspect="1" noChangeArrowheads="1"/>
          </p:cNvPicPr>
          <p:nvPr/>
        </p:nvPicPr>
        <p:blipFill>
          <a:blip r:embed="rId2"/>
          <a:srcRect/>
          <a:stretch>
            <a:fillRect/>
          </a:stretch>
        </p:blipFill>
        <p:spPr bwMode="auto">
          <a:xfrm>
            <a:off x="0" y="0"/>
            <a:ext cx="9144000" cy="6865168"/>
          </a:xfrm>
          <a:prstGeom prst="rect">
            <a:avLst/>
          </a:prstGeom>
          <a:noFill/>
        </p:spPr>
      </p:pic>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Blood Genetics</a:t>
            </a:r>
          </a:p>
        </p:txBody>
      </p:sp>
      <p:sp>
        <p:nvSpPr>
          <p:cNvPr id="6147" name="Rectangle 3"/>
          <p:cNvSpPr>
            <a:spLocks noGrp="1" noChangeArrowheads="1"/>
          </p:cNvSpPr>
          <p:nvPr>
            <p:ph type="body" idx="1"/>
          </p:nvPr>
        </p:nvSpPr>
        <p:spPr/>
        <p:txBody>
          <a:bodyPr/>
          <a:lstStyle/>
          <a:p>
            <a:r>
              <a:rPr lang="en-US"/>
              <a:t>The </a:t>
            </a:r>
            <a:r>
              <a:rPr lang="en-US">
                <a:hlinkClick r:id="rId2"/>
              </a:rPr>
              <a:t>human </a:t>
            </a:r>
            <a:r>
              <a:rPr lang="en-US" i="1">
                <a:hlinkClick r:id="rId2"/>
              </a:rPr>
              <a:t>ABO</a:t>
            </a:r>
            <a:r>
              <a:rPr lang="en-US">
                <a:hlinkClick r:id="rId2"/>
              </a:rPr>
              <a:t> gene</a:t>
            </a:r>
            <a:r>
              <a:rPr lang="en-US"/>
              <a:t> is on chromosome 9.</a:t>
            </a:r>
          </a:p>
          <a:p>
            <a:r>
              <a:rPr lang="en-US"/>
              <a:t>Everyone has two copies of chromosome 9 so you have two </a:t>
            </a:r>
            <a:r>
              <a:rPr lang="en-US" i="1"/>
              <a:t>ABO</a:t>
            </a:r>
            <a:r>
              <a:rPr lang="en-US"/>
              <a:t> genes.</a:t>
            </a:r>
          </a:p>
          <a:p>
            <a:r>
              <a:rPr lang="en-US"/>
              <a:t>One copy is inherited from our mother, the other from our father.</a:t>
            </a:r>
          </a:p>
          <a:p>
            <a:pPr>
              <a:buFont typeface="Wingdings" pitchFamily="2" charset="2"/>
              <a:buNone/>
            </a:pP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in)">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ox(in)">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ox(in)">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Alleles</a:t>
            </a:r>
          </a:p>
        </p:txBody>
      </p:sp>
      <p:sp>
        <p:nvSpPr>
          <p:cNvPr id="7171" name="Rectangle 3"/>
          <p:cNvSpPr>
            <a:spLocks noGrp="1" noChangeArrowheads="1"/>
          </p:cNvSpPr>
          <p:nvPr>
            <p:ph type="body" idx="1"/>
          </p:nvPr>
        </p:nvSpPr>
        <p:spPr/>
        <p:txBody>
          <a:bodyPr/>
          <a:lstStyle/>
          <a:p>
            <a:r>
              <a:rPr lang="en-US"/>
              <a:t>There are three versions (called “alleles”) of this blood type gene: A, B, and O. </a:t>
            </a:r>
          </a:p>
          <a:p>
            <a:endParaRPr lang="en-US"/>
          </a:p>
          <a:p>
            <a:r>
              <a:rPr lang="en-US"/>
              <a:t>A person’s blood type is determined by which allele he/she inherits from each parent.</a:t>
            </a:r>
          </a:p>
          <a:p>
            <a:pPr>
              <a:buFont typeface="Wingdings" pitchFamily="2" charset="2"/>
              <a:buNone/>
            </a:pP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in)">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ox(in)">
                                      <p:cBhvr>
                                        <p:cTn id="1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Pheno vs. Geno</a:t>
            </a:r>
          </a:p>
        </p:txBody>
      </p:sp>
      <p:sp>
        <p:nvSpPr>
          <p:cNvPr id="8195" name="Rectangle 3"/>
          <p:cNvSpPr>
            <a:spLocks noGrp="1" noChangeArrowheads="1"/>
          </p:cNvSpPr>
          <p:nvPr>
            <p:ph type="body" idx="1"/>
          </p:nvPr>
        </p:nvSpPr>
        <p:spPr/>
        <p:txBody>
          <a:bodyPr/>
          <a:lstStyle/>
          <a:p>
            <a:r>
              <a:rPr lang="en-US"/>
              <a:t>The genetic makeup of an organism is called the “genotype”. </a:t>
            </a:r>
          </a:p>
          <a:p>
            <a:r>
              <a:rPr lang="en-US"/>
              <a:t>The “phenotype” is the visible properties of an organism.</a:t>
            </a:r>
          </a:p>
          <a:p>
            <a:r>
              <a:rPr lang="en-US"/>
              <a:t>In this case, the A, B, and O allele combination a person has is their genotype</a:t>
            </a:r>
          </a:p>
          <a:p>
            <a:r>
              <a:rPr lang="en-US"/>
              <a:t>Their blood type is their phenotype.</a:t>
            </a:r>
          </a:p>
          <a:p>
            <a:pPr>
              <a:buFont typeface="Wingdings" pitchFamily="2" charset="2"/>
              <a:buNone/>
            </a:pP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ox(i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ox(i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ox(in)">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3"/>
          <p:cNvSpPr>
            <a:spLocks noGrp="1" noChangeArrowheads="1"/>
          </p:cNvSpPr>
          <p:nvPr>
            <p:ph type="title"/>
          </p:nvPr>
        </p:nvSpPr>
        <p:spPr>
          <a:xfrm>
            <a:off x="1066800" y="190500"/>
            <a:ext cx="7799388" cy="585788"/>
          </a:xfrm>
        </p:spPr>
        <p:txBody>
          <a:bodyPr wrap="square">
            <a:spAutoFit/>
          </a:bodyPr>
          <a:lstStyle/>
          <a:p>
            <a:pPr eaLnBrk="1" hangingPunct="1"/>
            <a:r>
              <a:rPr lang="en-US" altLang="en-US" sz="3200" b="1" dirty="0" smtClean="0">
                <a:solidFill>
                  <a:srgbClr val="FF0000"/>
                </a:solidFill>
                <a:latin typeface="Times New Roman" pitchFamily="18" charset="0"/>
              </a:rPr>
              <a:t>Insert the naked DNA into a host cell</a:t>
            </a:r>
            <a:endParaRPr lang="en-US" altLang="en-US" sz="2800" b="1" dirty="0" smtClean="0">
              <a:solidFill>
                <a:srgbClr val="FF0000"/>
              </a:solidFill>
              <a:latin typeface="Times New Roman" pitchFamily="18" charset="0"/>
            </a:endParaRPr>
          </a:p>
        </p:txBody>
      </p:sp>
      <p:sp>
        <p:nvSpPr>
          <p:cNvPr id="17411" name="Rectangle 2"/>
          <p:cNvSpPr>
            <a:spLocks noGrp="1" noChangeArrowheads="1"/>
          </p:cNvSpPr>
          <p:nvPr>
            <p:ph type="body" sz="half" idx="1"/>
          </p:nvPr>
        </p:nvSpPr>
        <p:spPr>
          <a:xfrm>
            <a:off x="195263" y="846138"/>
            <a:ext cx="8836025" cy="5630862"/>
          </a:xfrm>
        </p:spPr>
        <p:txBody>
          <a:bodyPr>
            <a:spAutoFit/>
          </a:bodyPr>
          <a:lstStyle/>
          <a:p>
            <a:pPr eaLnBrk="1" hangingPunct="1">
              <a:buFont typeface="Times" charset="0"/>
              <a:buNone/>
            </a:pPr>
            <a:r>
              <a:rPr lang="en-US" altLang="en-US" sz="2400" b="1" dirty="0" smtClean="0">
                <a:latin typeface="Times New Roman" pitchFamily="18" charset="0"/>
              </a:rPr>
              <a:t>1.Transformation</a:t>
            </a:r>
            <a:r>
              <a:rPr lang="en-US" altLang="en-US" sz="2400" dirty="0" smtClean="0">
                <a:latin typeface="Times New Roman" pitchFamily="18" charset="0"/>
              </a:rPr>
              <a:t> </a:t>
            </a:r>
          </a:p>
          <a:p>
            <a:pPr eaLnBrk="1" hangingPunct="1">
              <a:buFont typeface="Times" charset="0"/>
              <a:buNone/>
            </a:pPr>
            <a:r>
              <a:rPr lang="en-US" altLang="en-US" sz="2400" dirty="0" smtClean="0">
                <a:latin typeface="Times New Roman" pitchFamily="18" charset="0"/>
              </a:rPr>
              <a:t>* treatment make cells competent to accept foreign DNA (CaCl</a:t>
            </a:r>
            <a:r>
              <a:rPr lang="en-US" altLang="en-US" sz="2400" baseline="-25000" dirty="0" smtClean="0">
                <a:latin typeface="Times New Roman" pitchFamily="18" charset="0"/>
              </a:rPr>
              <a:t>2 </a:t>
            </a:r>
            <a:r>
              <a:rPr lang="en-US" altLang="en-US" sz="2400" dirty="0" smtClean="0">
                <a:latin typeface="Times New Roman" pitchFamily="18" charset="0"/>
              </a:rPr>
              <a:t>make pores in cell membrane)</a:t>
            </a:r>
          </a:p>
          <a:p>
            <a:pPr eaLnBrk="1" hangingPunct="1">
              <a:buFont typeface="Times" charset="0"/>
              <a:buNone/>
            </a:pPr>
            <a:r>
              <a:rPr lang="en-US" altLang="en-US" sz="2400" b="1" dirty="0" smtClean="0">
                <a:latin typeface="Times New Roman" pitchFamily="18" charset="0"/>
              </a:rPr>
              <a:t>2. </a:t>
            </a:r>
            <a:r>
              <a:rPr lang="en-US" altLang="en-US" sz="2400" b="1" dirty="0" err="1" smtClean="0">
                <a:latin typeface="Times New Roman" pitchFamily="18" charset="0"/>
              </a:rPr>
              <a:t>Electroporation</a:t>
            </a:r>
            <a:r>
              <a:rPr lang="en-US" altLang="en-US" sz="2400" dirty="0" smtClean="0">
                <a:latin typeface="Times New Roman" pitchFamily="18" charset="0"/>
              </a:rPr>
              <a:t> </a:t>
            </a:r>
          </a:p>
          <a:p>
            <a:pPr eaLnBrk="1" hangingPunct="1">
              <a:buFont typeface="Times" charset="0"/>
              <a:buNone/>
            </a:pPr>
            <a:r>
              <a:rPr lang="en-US" altLang="en-US" sz="2400" dirty="0" smtClean="0">
                <a:latin typeface="Times New Roman" pitchFamily="18" charset="0"/>
              </a:rPr>
              <a:t>*use electrical current to form microscopic pores in the membranes of cell</a:t>
            </a:r>
          </a:p>
          <a:p>
            <a:pPr eaLnBrk="1" hangingPunct="1">
              <a:buFont typeface="Times" charset="0"/>
              <a:buNone/>
            </a:pPr>
            <a:r>
              <a:rPr lang="en-US" altLang="en-US" sz="2400" b="1" dirty="0" smtClean="0">
                <a:latin typeface="Times New Roman" pitchFamily="18" charset="0"/>
              </a:rPr>
              <a:t>3. Protoplast fusion</a:t>
            </a:r>
          </a:p>
          <a:p>
            <a:pPr eaLnBrk="1" hangingPunct="1">
              <a:buFont typeface="Times" charset="0"/>
              <a:buNone/>
            </a:pPr>
            <a:r>
              <a:rPr lang="en-US" altLang="en-US" sz="2400" dirty="0" smtClean="0">
                <a:latin typeface="Times New Roman" pitchFamily="18" charset="0"/>
              </a:rPr>
              <a:t> – yeast, plants and algal cells</a:t>
            </a:r>
          </a:p>
          <a:p>
            <a:pPr eaLnBrk="1" hangingPunct="1">
              <a:buFont typeface="Times" charset="0"/>
              <a:buNone/>
            </a:pPr>
            <a:r>
              <a:rPr lang="en-US" altLang="en-US" sz="2400" b="1" dirty="0" smtClean="0">
                <a:latin typeface="Times New Roman" pitchFamily="18" charset="0"/>
              </a:rPr>
              <a:t>4. Microinjection</a:t>
            </a:r>
          </a:p>
          <a:p>
            <a:pPr eaLnBrk="1" hangingPunct="1">
              <a:buFont typeface="Times" charset="0"/>
              <a:buNone/>
            </a:pPr>
            <a:endParaRPr lang="en-US" altLang="en-US" sz="2400" b="1" dirty="0" smtClean="0">
              <a:latin typeface="Times New Roman" pitchFamily="18" charset="0"/>
            </a:endParaRPr>
          </a:p>
          <a:p>
            <a:pPr eaLnBrk="1" hangingPunct="1">
              <a:buFont typeface="Times" charset="0"/>
              <a:buNone/>
            </a:pPr>
            <a:endParaRPr lang="en-US" altLang="en-US" sz="2400" b="1" dirty="0" smtClean="0">
              <a:latin typeface="Times New Roman" pitchFamily="18" charset="0"/>
            </a:endParaRPr>
          </a:p>
          <a:p>
            <a:pPr eaLnBrk="1" hangingPunct="1">
              <a:buFont typeface="Times" charset="0"/>
              <a:buNone/>
            </a:pPr>
            <a:r>
              <a:rPr lang="en-US" altLang="en-US" sz="2400" b="1" dirty="0" smtClean="0">
                <a:latin typeface="Times New Roman" pitchFamily="18" charset="0"/>
              </a:rPr>
              <a:t>5. Gene gun</a:t>
            </a:r>
          </a:p>
          <a:p>
            <a:pPr eaLnBrk="1" hangingPunct="1">
              <a:buFont typeface="Times" charset="0"/>
              <a:buNone/>
            </a:pPr>
            <a:endParaRPr lang="en-US" altLang="en-US" sz="2400" dirty="0" smtClean="0">
              <a:latin typeface="Times New Roman" pitchFamily="18" charset="0"/>
            </a:endParaRPr>
          </a:p>
        </p:txBody>
      </p:sp>
      <p:pic>
        <p:nvPicPr>
          <p:cNvPr id="17412" name="Picture 6"/>
          <p:cNvPicPr>
            <a:picLocks noGrp="1" noChangeAspect="1" noChangeArrowheads="1"/>
          </p:cNvPicPr>
          <p:nvPr>
            <p:ph sz="quarter" idx="2"/>
          </p:nvPr>
        </p:nvPicPr>
        <p:blipFill>
          <a:blip r:embed="rId2"/>
          <a:srcRect b="12250"/>
          <a:stretch>
            <a:fillRect/>
          </a:stretch>
        </p:blipFill>
        <p:spPr>
          <a:xfrm>
            <a:off x="4124325" y="4094163"/>
            <a:ext cx="2327275" cy="2181225"/>
          </a:xfrm>
          <a:noFill/>
        </p:spPr>
      </p:pic>
      <p:pic>
        <p:nvPicPr>
          <p:cNvPr id="17414" name="Picture 5"/>
          <p:cNvPicPr>
            <a:picLocks noChangeAspect="1" noChangeArrowheads="1"/>
          </p:cNvPicPr>
          <p:nvPr/>
        </p:nvPicPr>
        <p:blipFill>
          <a:blip r:embed="rId3"/>
          <a:srcRect l="1573" t="2042" r="2272" b="13812"/>
          <a:stretch>
            <a:fillRect/>
          </a:stretch>
        </p:blipFill>
        <p:spPr bwMode="auto">
          <a:xfrm>
            <a:off x="6618288" y="3132138"/>
            <a:ext cx="2413000" cy="1976437"/>
          </a:xfrm>
          <a:prstGeom prst="rect">
            <a:avLst/>
          </a:prstGeom>
          <a:noFill/>
          <a:ln w="9525">
            <a:noFill/>
            <a:miter lim="800000"/>
            <a:headEnd/>
            <a:tailEnd/>
          </a:ln>
        </p:spPr>
      </p:pic>
      <p:pic>
        <p:nvPicPr>
          <p:cNvPr id="17415" name="Picture 8"/>
          <p:cNvPicPr>
            <a:picLocks noGrp="1" noChangeAspect="1" noChangeArrowheads="1"/>
          </p:cNvPicPr>
          <p:nvPr>
            <p:ph sz="quarter" idx="3"/>
          </p:nvPr>
        </p:nvPicPr>
        <p:blipFill>
          <a:blip r:embed="rId4"/>
          <a:srcRect b="3583"/>
          <a:stretch>
            <a:fillRect/>
          </a:stretch>
        </p:blipFill>
        <p:spPr>
          <a:xfrm>
            <a:off x="2279650" y="4838700"/>
            <a:ext cx="1554163" cy="2019300"/>
          </a:xfrm>
          <a:noFill/>
        </p:spPr>
      </p:pic>
      <p:pic>
        <p:nvPicPr>
          <p:cNvPr id="2" name="Ink 1"/>
          <p:cNvPicPr>
            <a:picLocks noChangeAspect="1" noChangeArrowheads="1"/>
          </p:cNvPicPr>
          <p:nvPr/>
        </p:nvPicPr>
        <p:blipFill>
          <a:blip r:embed="rId5"/>
          <a:srcRect/>
          <a:stretch>
            <a:fillRect/>
          </a:stretch>
        </p:blipFill>
        <p:spPr bwMode="auto">
          <a:xfrm>
            <a:off x="258763" y="1660525"/>
            <a:ext cx="19050" cy="190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Dominant vs. Recessive Genes</a:t>
            </a:r>
          </a:p>
        </p:txBody>
      </p:sp>
      <p:sp>
        <p:nvSpPr>
          <p:cNvPr id="11267" name="Rectangle 3"/>
          <p:cNvSpPr>
            <a:spLocks noGrp="1" noChangeArrowheads="1"/>
          </p:cNvSpPr>
          <p:nvPr>
            <p:ph type="body" idx="1"/>
          </p:nvPr>
        </p:nvSpPr>
        <p:spPr/>
        <p:txBody>
          <a:bodyPr/>
          <a:lstStyle/>
          <a:p>
            <a:r>
              <a:rPr lang="en-US"/>
              <a:t>The “A” allele is dominant and so is the “B” allele.</a:t>
            </a:r>
          </a:p>
          <a:p>
            <a:r>
              <a:rPr lang="en-US"/>
              <a:t>Together though, the “A” and “B” alleles are co-dominant.</a:t>
            </a:r>
          </a:p>
          <a:p>
            <a:r>
              <a:rPr lang="en-US"/>
              <a:t>The “O” allele is recessive.</a:t>
            </a:r>
          </a:p>
          <a:p>
            <a:pPr>
              <a:buFont typeface="Wingdings" pitchFamily="2" charset="2"/>
              <a:buNone/>
            </a:pPr>
            <a:endParaRPr lang="en-US"/>
          </a:p>
          <a:p>
            <a:pPr>
              <a:buFont typeface="Wingdings" pitchFamily="2" charset="2"/>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ox(i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ox(in)">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8962" name="Picture 2" descr="History - Karl&#10;Landsteiner&#10; Discovered the ABO Blood&#10;Group System in 1901&#10; He and his five co-workers&#10;began mixing each ..."/>
          <p:cNvPicPr>
            <a:picLocks noChangeAspect="1" noChangeArrowheads="1"/>
          </p:cNvPicPr>
          <p:nvPr/>
        </p:nvPicPr>
        <p:blipFill>
          <a:blip r:embed="rId2"/>
          <a:srcRect/>
          <a:stretch>
            <a:fillRect/>
          </a:stretch>
        </p:blipFill>
        <p:spPr bwMode="auto">
          <a:xfrm>
            <a:off x="1066800" y="0"/>
            <a:ext cx="7620000" cy="3419475"/>
          </a:xfrm>
          <a:prstGeom prst="rect">
            <a:avLst/>
          </a:prstGeom>
          <a:noFill/>
        </p:spPr>
      </p:pic>
      <p:pic>
        <p:nvPicPr>
          <p:cNvPr id="168964" name="Picture 4" descr="Landsteiners&#10;Rule&#10; If an antigen (Ag) is present on a patients red blood&#10;cells the corresponding antibody (Ab) will NOT b..."/>
          <p:cNvPicPr>
            <a:picLocks noChangeAspect="1" noChangeArrowheads="1"/>
          </p:cNvPicPr>
          <p:nvPr/>
        </p:nvPicPr>
        <p:blipFill>
          <a:blip r:embed="rId3"/>
          <a:srcRect/>
          <a:stretch>
            <a:fillRect/>
          </a:stretch>
        </p:blipFill>
        <p:spPr bwMode="auto">
          <a:xfrm>
            <a:off x="1219200" y="3438525"/>
            <a:ext cx="7543800" cy="3419475"/>
          </a:xfrm>
          <a:prstGeom prst="rect">
            <a:avLst/>
          </a:prstGeom>
          <a:noFill/>
        </p:spPr>
      </p:pic>
    </p:spTree>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7938" name="Picture 2" descr="MajorABO&#10;BloodGroup&#10;ABO&#10;Group&#10;Antigen&#10;Present&#10;Antigen&#10;Missing&#10;Antibody&#10;Present&#10;A A B Anti-B&#10;B B A Anti-A&#10;O None A and B An..."/>
          <p:cNvPicPr>
            <a:picLocks noChangeAspect="1" noChangeArrowheads="1"/>
          </p:cNvPicPr>
          <p:nvPr/>
        </p:nvPicPr>
        <p:blipFill>
          <a:blip r:embed="rId2"/>
          <a:srcRect/>
          <a:stretch>
            <a:fillRect/>
          </a:stretch>
        </p:blipFill>
        <p:spPr bwMode="auto">
          <a:xfrm>
            <a:off x="0" y="228600"/>
            <a:ext cx="9073106" cy="6629400"/>
          </a:xfrm>
          <a:prstGeom prst="rect">
            <a:avLst/>
          </a:prstGeom>
          <a:noFill/>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t>Blood Genetics</a:t>
            </a:r>
          </a:p>
        </p:txBody>
      </p:sp>
      <p:sp>
        <p:nvSpPr>
          <p:cNvPr id="6147" name="Rectangle 3"/>
          <p:cNvSpPr>
            <a:spLocks noGrp="1" noChangeArrowheads="1"/>
          </p:cNvSpPr>
          <p:nvPr>
            <p:ph type="body" idx="1"/>
          </p:nvPr>
        </p:nvSpPr>
        <p:spPr/>
        <p:txBody>
          <a:bodyPr/>
          <a:lstStyle/>
          <a:p>
            <a:r>
              <a:rPr lang="en-US"/>
              <a:t>The </a:t>
            </a:r>
            <a:r>
              <a:rPr lang="en-US">
                <a:hlinkClick r:id="rId2"/>
              </a:rPr>
              <a:t>human </a:t>
            </a:r>
            <a:r>
              <a:rPr lang="en-US" i="1">
                <a:hlinkClick r:id="rId2"/>
              </a:rPr>
              <a:t>ABO</a:t>
            </a:r>
            <a:r>
              <a:rPr lang="en-US">
                <a:hlinkClick r:id="rId2"/>
              </a:rPr>
              <a:t> gene</a:t>
            </a:r>
            <a:r>
              <a:rPr lang="en-US"/>
              <a:t> is on chromosome 9.</a:t>
            </a:r>
          </a:p>
          <a:p>
            <a:r>
              <a:rPr lang="en-US"/>
              <a:t>Everyone has two copies of chromosome 9 so you have two </a:t>
            </a:r>
            <a:r>
              <a:rPr lang="en-US" i="1"/>
              <a:t>ABO</a:t>
            </a:r>
            <a:r>
              <a:rPr lang="en-US"/>
              <a:t> genes.</a:t>
            </a:r>
          </a:p>
          <a:p>
            <a:r>
              <a:rPr lang="en-US"/>
              <a:t>One copy is inherited from our mother, the other from our father.</a:t>
            </a:r>
          </a:p>
          <a:p>
            <a:pPr>
              <a:buFont typeface="Wingdings" pitchFamily="2" charset="2"/>
              <a:buNone/>
            </a:pP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in)">
                                      <p:cBhvr>
                                        <p:cTn id="7" dur="500"/>
                                        <p:tgtEl>
                                          <p:spTgt spid="614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6147">
                                            <p:txEl>
                                              <p:pRg st="1" end="1"/>
                                            </p:txEl>
                                          </p:spTgt>
                                        </p:tgtEl>
                                        <p:attrNameLst>
                                          <p:attrName>style.visibility</p:attrName>
                                        </p:attrNameLst>
                                      </p:cBhvr>
                                      <p:to>
                                        <p:strVal val="visible"/>
                                      </p:to>
                                    </p:set>
                                    <p:animEffect transition="in" filter="box(in)">
                                      <p:cBhvr>
                                        <p:cTn id="12" dur="500"/>
                                        <p:tgtEl>
                                          <p:spTgt spid="614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47">
                                            <p:txEl>
                                              <p:pRg st="2" end="2"/>
                                            </p:txEl>
                                          </p:spTgt>
                                        </p:tgtEl>
                                        <p:attrNameLst>
                                          <p:attrName>style.visibility</p:attrName>
                                        </p:attrNameLst>
                                      </p:cBhvr>
                                      <p:to>
                                        <p:strVal val="visible"/>
                                      </p:to>
                                    </p:set>
                                    <p:animEffect transition="in" filter="box(in)">
                                      <p:cBhvr>
                                        <p:cTn id="17" dur="500"/>
                                        <p:tgtEl>
                                          <p:spTgt spid="614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t>Alleles</a:t>
            </a:r>
          </a:p>
        </p:txBody>
      </p:sp>
      <p:sp>
        <p:nvSpPr>
          <p:cNvPr id="7171" name="Rectangle 3"/>
          <p:cNvSpPr>
            <a:spLocks noGrp="1" noChangeArrowheads="1"/>
          </p:cNvSpPr>
          <p:nvPr>
            <p:ph type="body" idx="1"/>
          </p:nvPr>
        </p:nvSpPr>
        <p:spPr/>
        <p:txBody>
          <a:bodyPr/>
          <a:lstStyle/>
          <a:p>
            <a:r>
              <a:rPr lang="en-US"/>
              <a:t>There are three versions (called “alleles”) of this blood type gene: A, B, and O. </a:t>
            </a:r>
          </a:p>
          <a:p>
            <a:endParaRPr lang="en-US"/>
          </a:p>
          <a:p>
            <a:r>
              <a:rPr lang="en-US"/>
              <a:t>A person’s blood type is determined by which allele he/she inherits from each parent.</a:t>
            </a:r>
          </a:p>
          <a:p>
            <a:pPr>
              <a:buFont typeface="Wingdings" pitchFamily="2" charset="2"/>
              <a:buNone/>
            </a:pP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box(in)">
                                      <p:cBhvr>
                                        <p:cTn id="7" dur="500"/>
                                        <p:tgtEl>
                                          <p:spTgt spid="717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7171">
                                            <p:txEl>
                                              <p:pRg st="2" end="2"/>
                                            </p:txEl>
                                          </p:spTgt>
                                        </p:tgtEl>
                                        <p:attrNameLst>
                                          <p:attrName>style.visibility</p:attrName>
                                        </p:attrNameLst>
                                      </p:cBhvr>
                                      <p:to>
                                        <p:strVal val="visible"/>
                                      </p:to>
                                    </p:set>
                                    <p:animEffect transition="in" filter="box(in)">
                                      <p:cBhvr>
                                        <p:cTn id="12" dur="500"/>
                                        <p:tgtEl>
                                          <p:spTgt spid="717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p:bld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t>Pheno vs. Geno</a:t>
            </a:r>
          </a:p>
        </p:txBody>
      </p:sp>
      <p:sp>
        <p:nvSpPr>
          <p:cNvPr id="8195" name="Rectangle 3"/>
          <p:cNvSpPr>
            <a:spLocks noGrp="1" noChangeArrowheads="1"/>
          </p:cNvSpPr>
          <p:nvPr>
            <p:ph type="body" idx="1"/>
          </p:nvPr>
        </p:nvSpPr>
        <p:spPr/>
        <p:txBody>
          <a:bodyPr/>
          <a:lstStyle/>
          <a:p>
            <a:r>
              <a:rPr lang="en-US"/>
              <a:t>The genetic makeup of an organism is called the “genotype”. </a:t>
            </a:r>
          </a:p>
          <a:p>
            <a:r>
              <a:rPr lang="en-US"/>
              <a:t>The “phenotype” is the visible properties of an organism.</a:t>
            </a:r>
          </a:p>
          <a:p>
            <a:r>
              <a:rPr lang="en-US"/>
              <a:t>In this case, the A, B, and O allele combination a person has is their genotype</a:t>
            </a:r>
          </a:p>
          <a:p>
            <a:r>
              <a:rPr lang="en-US"/>
              <a:t>Their blood type is their phenotype.</a:t>
            </a:r>
          </a:p>
          <a:p>
            <a:pPr>
              <a:buFont typeface="Wingdings" pitchFamily="2" charset="2"/>
              <a:buNone/>
            </a:pPr>
            <a:endParaRPr lang="en-US"/>
          </a:p>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animEffect transition="in" filter="box(in)">
                                      <p:cBhvr>
                                        <p:cTn id="7" dur="500"/>
                                        <p:tgtEl>
                                          <p:spTgt spid="8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8195">
                                            <p:txEl>
                                              <p:pRg st="1" end="1"/>
                                            </p:txEl>
                                          </p:spTgt>
                                        </p:tgtEl>
                                        <p:attrNameLst>
                                          <p:attrName>style.visibility</p:attrName>
                                        </p:attrNameLst>
                                      </p:cBhvr>
                                      <p:to>
                                        <p:strVal val="visible"/>
                                      </p:to>
                                    </p:set>
                                    <p:animEffect transition="in" filter="box(in)">
                                      <p:cBhvr>
                                        <p:cTn id="12" dur="500"/>
                                        <p:tgtEl>
                                          <p:spTgt spid="819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8195">
                                            <p:txEl>
                                              <p:pRg st="2" end="2"/>
                                            </p:txEl>
                                          </p:spTgt>
                                        </p:tgtEl>
                                        <p:attrNameLst>
                                          <p:attrName>style.visibility</p:attrName>
                                        </p:attrNameLst>
                                      </p:cBhvr>
                                      <p:to>
                                        <p:strVal val="visible"/>
                                      </p:to>
                                    </p:set>
                                    <p:animEffect transition="in" filter="box(in)">
                                      <p:cBhvr>
                                        <p:cTn id="17" dur="500"/>
                                        <p:tgtEl>
                                          <p:spTgt spid="819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8195">
                                            <p:txEl>
                                              <p:pRg st="3" end="3"/>
                                            </p:txEl>
                                          </p:spTgt>
                                        </p:tgtEl>
                                        <p:attrNameLst>
                                          <p:attrName>style.visibility</p:attrName>
                                        </p:attrNameLst>
                                      </p:cBhvr>
                                      <p:to>
                                        <p:strVal val="visible"/>
                                      </p:to>
                                    </p:set>
                                    <p:animEffect transition="in" filter="box(in)">
                                      <p:cBhvr>
                                        <p:cTn id="22" dur="500"/>
                                        <p:tgtEl>
                                          <p:spTgt spid="819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t>Dominant vs. Recessive Genes</a:t>
            </a:r>
          </a:p>
        </p:txBody>
      </p:sp>
      <p:sp>
        <p:nvSpPr>
          <p:cNvPr id="11267" name="Rectangle 3"/>
          <p:cNvSpPr>
            <a:spLocks noGrp="1" noChangeArrowheads="1"/>
          </p:cNvSpPr>
          <p:nvPr>
            <p:ph type="body" idx="1"/>
          </p:nvPr>
        </p:nvSpPr>
        <p:spPr/>
        <p:txBody>
          <a:bodyPr/>
          <a:lstStyle/>
          <a:p>
            <a:r>
              <a:rPr lang="en-US"/>
              <a:t>The “A” allele is dominant and so is the “B” allele.</a:t>
            </a:r>
          </a:p>
          <a:p>
            <a:r>
              <a:rPr lang="en-US"/>
              <a:t>Together though, the “A” and “B” alleles are co-dominant.</a:t>
            </a:r>
          </a:p>
          <a:p>
            <a:r>
              <a:rPr lang="en-US"/>
              <a:t>The “O” allele is recessive.</a:t>
            </a:r>
          </a:p>
          <a:p>
            <a:pPr>
              <a:buFont typeface="Wingdings" pitchFamily="2" charset="2"/>
              <a:buNone/>
            </a:pPr>
            <a:endParaRPr lang="en-US"/>
          </a:p>
          <a:p>
            <a:pPr>
              <a:buFont typeface="Wingdings" pitchFamily="2" charset="2"/>
              <a:buNone/>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7">
                                            <p:txEl>
                                              <p:pRg st="0" end="0"/>
                                            </p:txEl>
                                          </p:spTgt>
                                        </p:tgtEl>
                                        <p:attrNameLst>
                                          <p:attrName>style.visibility</p:attrName>
                                        </p:attrNameLst>
                                      </p:cBhvr>
                                      <p:to>
                                        <p:strVal val="visible"/>
                                      </p:to>
                                    </p:set>
                                    <p:animEffect transition="in" filter="box(in)">
                                      <p:cBhvr>
                                        <p:cTn id="7" dur="500"/>
                                        <p:tgtEl>
                                          <p:spTgt spid="1126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1267">
                                            <p:txEl>
                                              <p:pRg st="1" end="1"/>
                                            </p:txEl>
                                          </p:spTgt>
                                        </p:tgtEl>
                                        <p:attrNameLst>
                                          <p:attrName>style.visibility</p:attrName>
                                        </p:attrNameLst>
                                      </p:cBhvr>
                                      <p:to>
                                        <p:strVal val="visible"/>
                                      </p:to>
                                    </p:set>
                                    <p:animEffect transition="in" filter="box(in)">
                                      <p:cBhvr>
                                        <p:cTn id="12" dur="500"/>
                                        <p:tgtEl>
                                          <p:spTgt spid="1126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1267">
                                            <p:txEl>
                                              <p:pRg st="2" end="2"/>
                                            </p:txEl>
                                          </p:spTgt>
                                        </p:tgtEl>
                                        <p:attrNameLst>
                                          <p:attrName>style.visibility</p:attrName>
                                        </p:attrNameLst>
                                      </p:cBhvr>
                                      <p:to>
                                        <p:strVal val="visible"/>
                                      </p:to>
                                    </p:set>
                                    <p:animEffect transition="in" filter="box(in)">
                                      <p:cBhvr>
                                        <p:cTn id="17" dur="500"/>
                                        <p:tgtEl>
                                          <p:spTgt spid="1126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7" grpId="0" build="p"/>
    </p:bld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smtClean="0"/>
              <a:t>Inheritance</a:t>
            </a:r>
          </a:p>
        </p:txBody>
      </p:sp>
      <p:sp>
        <p:nvSpPr>
          <p:cNvPr id="9219" name="Rectangle 3"/>
          <p:cNvSpPr>
            <a:spLocks noGrp="1" noChangeArrowheads="1"/>
          </p:cNvSpPr>
          <p:nvPr>
            <p:ph type="body" idx="1"/>
          </p:nvPr>
        </p:nvSpPr>
        <p:spPr/>
        <p:txBody>
          <a:bodyPr/>
          <a:lstStyle/>
          <a:p>
            <a:pPr eaLnBrk="1" hangingPunct="1"/>
            <a:r>
              <a:rPr lang="en-US" smtClean="0"/>
              <a:t>Blood group antigens are “codominant”, if the gene is inherited, it will be expressed.</a:t>
            </a:r>
          </a:p>
          <a:p>
            <a:pPr eaLnBrk="1" hangingPunct="1"/>
            <a:r>
              <a:rPr lang="en-US" smtClean="0"/>
              <a:t>Some aberrant genotypes do occur but due to the rarity will not be discussed.</a:t>
            </a:r>
          </a:p>
          <a:p>
            <a:pPr eaLnBrk="1" hangingPunct="1"/>
            <a:r>
              <a:rPr lang="en-US" smtClean="0"/>
              <a:t>Understanding of basic inheritance important.</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Genetics</a:t>
            </a:r>
          </a:p>
        </p:txBody>
      </p:sp>
      <p:sp>
        <p:nvSpPr>
          <p:cNvPr id="10243" name="Rectangle 3"/>
          <p:cNvSpPr>
            <a:spLocks noGrp="1" noChangeArrowheads="1"/>
          </p:cNvSpPr>
          <p:nvPr>
            <p:ph type="body" idx="1"/>
          </p:nvPr>
        </p:nvSpPr>
        <p:spPr/>
        <p:txBody>
          <a:bodyPr/>
          <a:lstStyle/>
          <a:p>
            <a:pPr eaLnBrk="1" hangingPunct="1">
              <a:lnSpc>
                <a:spcPct val="80000"/>
              </a:lnSpc>
            </a:pPr>
            <a:r>
              <a:rPr lang="en-US" sz="2700" smtClean="0"/>
              <a:t>Two genes inherited, one from each parent.</a:t>
            </a:r>
          </a:p>
          <a:p>
            <a:pPr eaLnBrk="1" hangingPunct="1">
              <a:lnSpc>
                <a:spcPct val="80000"/>
              </a:lnSpc>
            </a:pPr>
            <a:r>
              <a:rPr lang="en-US" sz="2700" smtClean="0"/>
              <a:t>Individual who is A or B may be homozygous or heterozygous for the antigen.</a:t>
            </a:r>
          </a:p>
          <a:p>
            <a:pPr eaLnBrk="1" hangingPunct="1">
              <a:lnSpc>
                <a:spcPct val="80000"/>
              </a:lnSpc>
            </a:pPr>
            <a:r>
              <a:rPr lang="en-US" sz="2700" smtClean="0"/>
              <a:t>Heterozygous: AO or BO</a:t>
            </a:r>
          </a:p>
          <a:p>
            <a:pPr eaLnBrk="1" hangingPunct="1">
              <a:lnSpc>
                <a:spcPct val="80000"/>
              </a:lnSpc>
            </a:pPr>
            <a:r>
              <a:rPr lang="en-US" sz="2700" smtClean="0"/>
              <a:t>Homozygous:  AA or BB</a:t>
            </a:r>
          </a:p>
          <a:p>
            <a:pPr eaLnBrk="1" hangingPunct="1">
              <a:lnSpc>
                <a:spcPct val="80000"/>
              </a:lnSpc>
            </a:pPr>
            <a:r>
              <a:rPr lang="en-US" sz="2700" smtClean="0"/>
              <a:t>Phenotype is the actual expression of the genotype, ie, group A</a:t>
            </a:r>
          </a:p>
          <a:p>
            <a:pPr eaLnBrk="1" hangingPunct="1">
              <a:lnSpc>
                <a:spcPct val="80000"/>
              </a:lnSpc>
            </a:pPr>
            <a:r>
              <a:rPr lang="en-US" sz="2700" smtClean="0"/>
              <a:t>Genotype are the actual inherited genes which can only be determined by family studies, ie, AO.</a:t>
            </a:r>
          </a:p>
        </p:txBody>
      </p:sp>
    </p:spTree>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normAutofit fontScale="90000"/>
          </a:bodyPr>
          <a:lstStyle/>
          <a:p>
            <a:pPr eaLnBrk="1" hangingPunct="1"/>
            <a:r>
              <a:rPr lang="en-US" smtClean="0"/>
              <a:t>Example of Determining Genotype</a:t>
            </a:r>
          </a:p>
        </p:txBody>
      </p:sp>
      <p:sp>
        <p:nvSpPr>
          <p:cNvPr id="11267" name="Rectangle 23"/>
          <p:cNvSpPr>
            <a:spLocks noGrp="1" noChangeArrowheads="1"/>
          </p:cNvSpPr>
          <p:nvPr>
            <p:ph type="body" sz="half" idx="1"/>
          </p:nvPr>
        </p:nvSpPr>
        <p:spPr>
          <a:xfrm>
            <a:off x="762000" y="1905000"/>
            <a:ext cx="7696200" cy="1447800"/>
          </a:xfrm>
        </p:spPr>
        <p:txBody>
          <a:bodyPr/>
          <a:lstStyle/>
          <a:p>
            <a:pPr eaLnBrk="1" hangingPunct="1"/>
            <a:r>
              <a:rPr lang="en-US" sz="2700" smtClean="0"/>
              <a:t>Mom’s phenotype is group A, genotype AO</a:t>
            </a:r>
          </a:p>
          <a:p>
            <a:pPr eaLnBrk="1" hangingPunct="1"/>
            <a:r>
              <a:rPr lang="en-US" sz="2700" smtClean="0"/>
              <a:t>Dad’s phenotype is group B, genotype BO</a:t>
            </a:r>
          </a:p>
        </p:txBody>
      </p:sp>
      <p:graphicFrame>
        <p:nvGraphicFramePr>
          <p:cNvPr id="69662" name="Group 30"/>
          <p:cNvGraphicFramePr>
            <a:graphicFrameLocks noGrp="1"/>
          </p:cNvGraphicFramePr>
          <p:nvPr>
            <p:ph sz="half" idx="2"/>
          </p:nvPr>
        </p:nvGraphicFramePr>
        <p:xfrm>
          <a:off x="1219200" y="3352800"/>
          <a:ext cx="7086600" cy="2703576"/>
        </p:xfrm>
        <a:graphic>
          <a:graphicData uri="http://schemas.openxmlformats.org/drawingml/2006/table">
            <a:tbl>
              <a:tblPr/>
              <a:tblGrid>
                <a:gridCol w="912137"/>
                <a:gridCol w="3050263"/>
                <a:gridCol w="3124200"/>
              </a:tblGrid>
              <a:tr h="6477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700" b="0" i="0" u="none" strike="noStrike" cap="none" normalizeH="0" baseline="0" dirty="0" smtClean="0">
                        <a:ln>
                          <a:noFill/>
                        </a:ln>
                        <a:solidFill>
                          <a:schemeClr val="tx1"/>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dirty="0" smtClean="0">
                          <a:ln>
                            <a:noFill/>
                          </a:ln>
                          <a:solidFill>
                            <a:schemeClr val="tx1"/>
                          </a:solidFill>
                          <a:effectLst/>
                          <a:latin typeface="Arial" charset="0"/>
                        </a:rPr>
                        <a:t>AB 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AO 25% (Group A)</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770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BO 25% (Group B)</a:t>
                      </a:r>
                    </a:p>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endParaRPr kumimoji="0" lang="en-US" sz="27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dirty="0" smtClean="0">
                          <a:ln>
                            <a:noFill/>
                          </a:ln>
                          <a:solidFill>
                            <a:schemeClr val="tx1"/>
                          </a:solidFill>
                          <a:effectLst/>
                          <a:latin typeface="Arial" charset="0"/>
                        </a:rPr>
                        <a:t>OO 25% (Group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219200" y="274638"/>
            <a:ext cx="7467600" cy="441325"/>
          </a:xfrm>
        </p:spPr>
        <p:txBody>
          <a:bodyPr>
            <a:normAutofit fontScale="90000"/>
          </a:bodyPr>
          <a:lstStyle/>
          <a:p>
            <a:pPr eaLnBrk="1" hangingPunct="1"/>
            <a:r>
              <a:rPr lang="en-US" altLang="en-US" sz="3200" b="1" dirty="0" smtClean="0">
                <a:solidFill>
                  <a:srgbClr val="0070C0"/>
                </a:solidFill>
                <a:latin typeface="Times New Roman" pitchFamily="18" charset="0"/>
              </a:rPr>
              <a:t>Recombinant DNA technology -  Cloning </a:t>
            </a:r>
            <a:r>
              <a:rPr lang="en-US" altLang="en-US" sz="4000" b="1" dirty="0" smtClean="0">
                <a:solidFill>
                  <a:srgbClr val="0070C0"/>
                </a:solidFill>
                <a:latin typeface="Times New Roman" pitchFamily="18" charset="0"/>
              </a:rPr>
              <a:t> </a:t>
            </a:r>
            <a:endParaRPr lang="bg-BG" altLang="en-US" sz="4000" b="1" dirty="0" smtClean="0">
              <a:solidFill>
                <a:srgbClr val="0070C0"/>
              </a:solidFill>
              <a:latin typeface="Times New Roman" pitchFamily="18" charset="0"/>
            </a:endParaRPr>
          </a:p>
        </p:txBody>
      </p:sp>
      <p:sp>
        <p:nvSpPr>
          <p:cNvPr id="7171" name="Rectangle 3"/>
          <p:cNvSpPr>
            <a:spLocks noGrp="1" noChangeArrowheads="1"/>
          </p:cNvSpPr>
          <p:nvPr>
            <p:ph type="body" idx="1"/>
          </p:nvPr>
        </p:nvSpPr>
        <p:spPr>
          <a:xfrm>
            <a:off x="150813" y="1023938"/>
            <a:ext cx="8688387" cy="5453062"/>
          </a:xfrm>
        </p:spPr>
        <p:txBody>
          <a:bodyPr>
            <a:normAutofit/>
          </a:bodyPr>
          <a:lstStyle/>
          <a:p>
            <a:pPr eaLnBrk="1" hangingPunct="1">
              <a:lnSpc>
                <a:spcPct val="80000"/>
              </a:lnSpc>
              <a:buFontTx/>
              <a:buNone/>
              <a:defRPr/>
            </a:pPr>
            <a:r>
              <a:rPr lang="en-US" altLang="en-US" sz="2000" dirty="0" smtClean="0">
                <a:latin typeface="Times New Roman" panose="02020603050405020304" pitchFamily="18" charset="0"/>
              </a:rPr>
              <a:t>A process of p</a:t>
            </a:r>
            <a:r>
              <a:rPr lang="bg-BG" altLang="en-US" sz="2000" dirty="0" smtClean="0">
                <a:latin typeface="Times New Roman" panose="02020603050405020304" pitchFamily="18" charset="0"/>
              </a:rPr>
              <a:t>roducing genetically modified organisms</a:t>
            </a:r>
            <a:endParaRPr lang="en-US" altLang="en-US" sz="2000" dirty="0" smtClean="0">
              <a:latin typeface="Times New Roman" panose="02020603050405020304" pitchFamily="18" charset="0"/>
            </a:endParaRPr>
          </a:p>
          <a:p>
            <a:pPr lvl="1" eaLnBrk="1" hangingPunct="1">
              <a:lnSpc>
                <a:spcPct val="80000"/>
              </a:lnSpc>
              <a:buFontTx/>
              <a:buNone/>
              <a:defRPr/>
            </a:pPr>
            <a:r>
              <a:rPr lang="en-US" altLang="en-US" sz="2000" dirty="0" smtClean="0">
                <a:latin typeface="Times New Roman" panose="02020603050405020304" pitchFamily="18" charset="0"/>
              </a:rPr>
              <a:t>               </a:t>
            </a:r>
            <a:r>
              <a:rPr lang="en-US" altLang="en-US" sz="2000" b="1" dirty="0" smtClean="0">
                <a:latin typeface="Times New Roman" panose="02020603050405020304" pitchFamily="18" charset="0"/>
              </a:rPr>
              <a:t>A</a:t>
            </a:r>
            <a:r>
              <a:rPr lang="bg-BG" altLang="en-US" sz="2000" b="1" dirty="0" smtClean="0">
                <a:latin typeface="Times New Roman" panose="02020603050405020304" pitchFamily="18" charset="0"/>
              </a:rPr>
              <a:t> multi-step process. </a:t>
            </a:r>
            <a:endParaRPr lang="en-US" altLang="en-US" sz="2000" b="1" dirty="0" smtClean="0">
              <a:latin typeface="Times New Roman" panose="02020603050405020304" pitchFamily="18" charset="0"/>
            </a:endParaRPr>
          </a:p>
          <a:p>
            <a:pPr marL="457200" indent="-457200" eaLnBrk="1" hangingPunct="1">
              <a:lnSpc>
                <a:spcPct val="80000"/>
              </a:lnSpc>
              <a:buFontTx/>
              <a:buAutoNum type="arabicPeriod"/>
              <a:defRPr/>
            </a:pPr>
            <a:r>
              <a:rPr lang="bg-BG" altLang="en-US" sz="2000" b="1" dirty="0" smtClean="0">
                <a:latin typeface="Times New Roman" panose="02020603050405020304" pitchFamily="18" charset="0"/>
              </a:rPr>
              <a:t>Isolating</a:t>
            </a:r>
            <a:r>
              <a:rPr lang="bg-BG" altLang="en-US" sz="2000" dirty="0" smtClean="0">
                <a:latin typeface="Times New Roman" panose="02020603050405020304" pitchFamily="18" charset="0"/>
              </a:rPr>
              <a:t> and </a:t>
            </a:r>
            <a:r>
              <a:rPr lang="bg-BG" altLang="en-US" sz="2000" b="1" dirty="0" smtClean="0">
                <a:latin typeface="Times New Roman" panose="02020603050405020304" pitchFamily="18" charset="0"/>
              </a:rPr>
              <a:t>copying</a:t>
            </a:r>
            <a:r>
              <a:rPr lang="bg-BG" altLang="en-US" sz="2000" dirty="0" smtClean="0">
                <a:latin typeface="Times New Roman" panose="02020603050405020304" pitchFamily="18" charset="0"/>
              </a:rPr>
              <a:t> the genetic material of interest</a:t>
            </a:r>
            <a:r>
              <a:rPr lang="en-US" altLang="en-US" sz="2000" dirty="0" smtClean="0">
                <a:latin typeface="Times New Roman" panose="02020603050405020304" pitchFamily="18" charset="0"/>
              </a:rPr>
              <a:t> (DNA fragment )</a:t>
            </a:r>
            <a:r>
              <a:rPr lang="bg-BG" altLang="en-US" sz="2000" dirty="0" smtClean="0">
                <a:latin typeface="Times New Roman" panose="02020603050405020304" pitchFamily="18" charset="0"/>
              </a:rPr>
              <a:t>. </a:t>
            </a:r>
            <a:endParaRPr lang="en-US" altLang="en-US" sz="2000" dirty="0" smtClean="0">
              <a:latin typeface="Times New Roman" panose="02020603050405020304" pitchFamily="18" charset="0"/>
            </a:endParaRPr>
          </a:p>
          <a:p>
            <a:pPr marL="457200" indent="-457200" eaLnBrk="1" hangingPunct="1">
              <a:lnSpc>
                <a:spcPct val="80000"/>
              </a:lnSpc>
              <a:buFontTx/>
              <a:buAutoNum type="arabicPeriod"/>
              <a:defRPr/>
            </a:pPr>
            <a:endParaRPr lang="en-US" altLang="en-US" sz="2000" dirty="0" smtClean="0">
              <a:latin typeface="Times New Roman" panose="02020603050405020304" pitchFamily="18" charset="0"/>
            </a:endParaRPr>
          </a:p>
          <a:p>
            <a:pPr eaLnBrk="1" hangingPunct="1">
              <a:lnSpc>
                <a:spcPct val="80000"/>
              </a:lnSpc>
              <a:buFontTx/>
              <a:buNone/>
              <a:defRPr/>
            </a:pPr>
            <a:r>
              <a:rPr lang="en-US" altLang="en-US" sz="2000" dirty="0" smtClean="0">
                <a:latin typeface="Times New Roman" panose="02020603050405020304" pitchFamily="18" charset="0"/>
              </a:rPr>
              <a:t>2. </a:t>
            </a:r>
            <a:r>
              <a:rPr lang="en-US" altLang="en-US" sz="2000" b="1" dirty="0" smtClean="0">
                <a:latin typeface="Times New Roman" panose="02020603050405020304" pitchFamily="18" charset="0"/>
              </a:rPr>
              <a:t>B</a:t>
            </a:r>
            <a:r>
              <a:rPr lang="bg-BG" altLang="en-US" sz="2000" b="1" dirty="0" smtClean="0">
                <a:latin typeface="Times New Roman" panose="02020603050405020304" pitchFamily="18" charset="0"/>
              </a:rPr>
              <a:t>uil</a:t>
            </a:r>
            <a:r>
              <a:rPr lang="en-US" altLang="en-US" sz="2000" b="1" dirty="0" smtClean="0">
                <a:latin typeface="Times New Roman" panose="02020603050405020304" pitchFamily="18" charset="0"/>
              </a:rPr>
              <a:t>ding a</a:t>
            </a:r>
            <a:r>
              <a:rPr lang="bg-BG" altLang="en-US" sz="2000" b="1" dirty="0" smtClean="0">
                <a:latin typeface="Times New Roman" panose="02020603050405020304" pitchFamily="18" charset="0"/>
              </a:rPr>
              <a:t> construct</a:t>
            </a:r>
            <a:r>
              <a:rPr lang="bg-BG" altLang="en-US" sz="2000" dirty="0" smtClean="0">
                <a:latin typeface="Times New Roman" panose="02020603050405020304" pitchFamily="18" charset="0"/>
              </a:rPr>
              <a:t> </a:t>
            </a:r>
            <a:r>
              <a:rPr lang="en-US" altLang="en-US" sz="2000" dirty="0" smtClean="0">
                <a:latin typeface="Times New Roman" panose="02020603050405020304" pitchFamily="18" charset="0"/>
              </a:rPr>
              <a:t>(recombinant DNA - vector and desired gene)</a:t>
            </a:r>
            <a:r>
              <a:rPr lang="bg-BG" altLang="en-US" sz="2000" dirty="0" smtClean="0">
                <a:latin typeface="Times New Roman" panose="02020603050405020304" pitchFamily="18" charset="0"/>
              </a:rPr>
              <a:t> containing all the genetic elements for correct expression.</a:t>
            </a:r>
            <a:endParaRPr lang="en-US" altLang="en-US" sz="2000" dirty="0" smtClean="0">
              <a:latin typeface="Times New Roman" panose="02020603050405020304" pitchFamily="18" charset="0"/>
            </a:endParaRPr>
          </a:p>
          <a:p>
            <a:pPr eaLnBrk="1" hangingPunct="1">
              <a:lnSpc>
                <a:spcPct val="80000"/>
              </a:lnSpc>
              <a:buFontTx/>
              <a:buNone/>
              <a:defRPr/>
            </a:pPr>
            <a:endParaRPr lang="en-US" altLang="en-US" sz="2000" dirty="0" smtClean="0">
              <a:latin typeface="Times New Roman" panose="02020603050405020304" pitchFamily="18" charset="0"/>
            </a:endParaRPr>
          </a:p>
          <a:p>
            <a:pPr eaLnBrk="1" hangingPunct="1">
              <a:lnSpc>
                <a:spcPct val="80000"/>
              </a:lnSpc>
              <a:buFontTx/>
              <a:buNone/>
              <a:defRPr/>
            </a:pPr>
            <a:r>
              <a:rPr lang="bg-BG" altLang="en-US" sz="2000" dirty="0" smtClean="0">
                <a:latin typeface="Times New Roman" panose="02020603050405020304" pitchFamily="18" charset="0"/>
              </a:rPr>
              <a:t> </a:t>
            </a:r>
            <a:endParaRPr lang="en-US" altLang="en-US" sz="2000" dirty="0" smtClean="0">
              <a:latin typeface="Times New Roman" panose="02020603050405020304" pitchFamily="18" charset="0"/>
            </a:endParaRPr>
          </a:p>
          <a:p>
            <a:pPr eaLnBrk="1" hangingPunct="1">
              <a:lnSpc>
                <a:spcPct val="80000"/>
              </a:lnSpc>
              <a:buFontTx/>
              <a:buNone/>
              <a:defRPr/>
            </a:pPr>
            <a:r>
              <a:rPr lang="en-US" altLang="en-US" sz="2000" dirty="0" smtClean="0">
                <a:latin typeface="Times New Roman" panose="02020603050405020304" pitchFamily="18" charset="0"/>
              </a:rPr>
              <a:t>3. </a:t>
            </a:r>
            <a:r>
              <a:rPr lang="en-US" altLang="en-US" sz="2000" b="1" dirty="0" smtClean="0">
                <a:latin typeface="Times New Roman" panose="02020603050405020304" pitchFamily="18" charset="0"/>
              </a:rPr>
              <a:t>Inserting </a:t>
            </a:r>
            <a:r>
              <a:rPr lang="bg-BG" altLang="en-US" sz="2000" dirty="0" smtClean="0">
                <a:latin typeface="Times New Roman" panose="02020603050405020304" pitchFamily="18" charset="0"/>
              </a:rPr>
              <a:t> </a:t>
            </a:r>
            <a:r>
              <a:rPr lang="en-US" altLang="en-US" sz="2000" dirty="0" smtClean="0">
                <a:latin typeface="Times New Roman" panose="02020603050405020304" pitchFamily="18" charset="0"/>
              </a:rPr>
              <a:t>the</a:t>
            </a:r>
            <a:r>
              <a:rPr lang="bg-BG" altLang="en-US" sz="2000" dirty="0" smtClean="0">
                <a:latin typeface="Times New Roman" panose="02020603050405020304" pitchFamily="18" charset="0"/>
              </a:rPr>
              <a:t> vector  into the </a:t>
            </a:r>
            <a:r>
              <a:rPr lang="bg-BG" altLang="en-US" sz="2000" b="1" dirty="0" smtClean="0">
                <a:latin typeface="Times New Roman" panose="02020603050405020304" pitchFamily="18" charset="0"/>
              </a:rPr>
              <a:t>host organism</a:t>
            </a:r>
            <a:r>
              <a:rPr lang="bg-BG" altLang="en-US" sz="2000" dirty="0" smtClean="0">
                <a:latin typeface="Times New Roman" panose="02020603050405020304" pitchFamily="18" charset="0"/>
              </a:rPr>
              <a:t>, directly through injection</a:t>
            </a:r>
            <a:r>
              <a:rPr lang="en-US" altLang="en-US" sz="2000" dirty="0" smtClean="0">
                <a:latin typeface="Times New Roman" panose="02020603050405020304" pitchFamily="18" charset="0"/>
              </a:rPr>
              <a:t> or</a:t>
            </a:r>
            <a:r>
              <a:rPr lang="bg-BG" altLang="en-US" sz="2000" dirty="0" smtClean="0">
                <a:latin typeface="Times New Roman" panose="02020603050405020304" pitchFamily="18" charset="0"/>
              </a:rPr>
              <a:t> transformation. </a:t>
            </a:r>
            <a:endParaRPr lang="en-US" altLang="en-US" sz="2000" dirty="0" smtClean="0">
              <a:latin typeface="Times New Roman" panose="02020603050405020304" pitchFamily="18" charset="0"/>
            </a:endParaRPr>
          </a:p>
          <a:p>
            <a:pPr eaLnBrk="1" hangingPunct="1">
              <a:lnSpc>
                <a:spcPct val="80000"/>
              </a:lnSpc>
              <a:buFontTx/>
              <a:buNone/>
              <a:defRPr/>
            </a:pPr>
            <a:endParaRPr lang="en-US" altLang="en-US" sz="2000" dirty="0" smtClean="0">
              <a:latin typeface="Times New Roman" panose="02020603050405020304" pitchFamily="18" charset="0"/>
            </a:endParaRPr>
          </a:p>
          <a:p>
            <a:pPr eaLnBrk="1" hangingPunct="1">
              <a:lnSpc>
                <a:spcPct val="80000"/>
              </a:lnSpc>
              <a:buFontTx/>
              <a:buNone/>
              <a:defRPr/>
            </a:pPr>
            <a:r>
              <a:rPr lang="en-US" altLang="en-US" sz="2000" dirty="0" smtClean="0">
                <a:latin typeface="Times New Roman" panose="02020603050405020304" pitchFamily="18" charset="0"/>
              </a:rPr>
              <a:t>4. </a:t>
            </a:r>
            <a:r>
              <a:rPr lang="en-US" altLang="en-US" sz="2000" b="1" dirty="0" smtClean="0">
                <a:latin typeface="Times New Roman" panose="02020603050405020304" pitchFamily="18" charset="0"/>
              </a:rPr>
              <a:t>Selecting</a:t>
            </a:r>
            <a:r>
              <a:rPr lang="en-US" altLang="en-US" sz="2000" dirty="0" smtClean="0">
                <a:latin typeface="Times New Roman" panose="02020603050405020304" pitchFamily="18" charset="0"/>
              </a:rPr>
              <a:t> </a:t>
            </a:r>
            <a:r>
              <a:rPr lang="bg-BG" altLang="en-US" sz="2000" dirty="0" smtClean="0">
                <a:latin typeface="Times New Roman" panose="02020603050405020304" pitchFamily="18" charset="0"/>
              </a:rPr>
              <a:t>the cells expressing that gene</a:t>
            </a:r>
            <a:r>
              <a:rPr lang="en-US" altLang="en-US" sz="2000" dirty="0" smtClean="0">
                <a:latin typeface="Times New Roman" panose="02020603050405020304" pitchFamily="18" charset="0"/>
              </a:rPr>
              <a:t> by</a:t>
            </a:r>
            <a:r>
              <a:rPr lang="bg-BG" altLang="en-US" sz="2000" dirty="0" smtClean="0">
                <a:latin typeface="Times New Roman" panose="02020603050405020304" pitchFamily="18" charset="0"/>
              </a:rPr>
              <a:t> growing </a:t>
            </a:r>
            <a:r>
              <a:rPr lang="en-US" altLang="en-US" sz="2000" dirty="0" smtClean="0">
                <a:latin typeface="Times New Roman" panose="02020603050405020304" pitchFamily="18" charset="0"/>
              </a:rPr>
              <a:t>under positive selection (</a:t>
            </a:r>
            <a:r>
              <a:rPr lang="bg-BG" altLang="en-US" sz="2000" dirty="0" smtClean="0">
                <a:latin typeface="Times New Roman" panose="02020603050405020304" pitchFamily="18" charset="0"/>
              </a:rPr>
              <a:t>of an antibiotic or chemical</a:t>
            </a:r>
            <a:r>
              <a:rPr lang="en-US" altLang="en-US" sz="2000" dirty="0" smtClean="0">
                <a:latin typeface="Times New Roman" panose="02020603050405020304" pitchFamily="18" charset="0"/>
              </a:rPr>
              <a:t>) – </a:t>
            </a:r>
            <a:r>
              <a:rPr lang="en-US" altLang="en-US" sz="2000" b="1" dirty="0" smtClean="0">
                <a:latin typeface="Times New Roman" panose="02020603050405020304" pitchFamily="18" charset="0"/>
              </a:rPr>
              <a:t>clone</a:t>
            </a:r>
            <a:r>
              <a:rPr lang="en-US" altLang="en-US" sz="2000" dirty="0" smtClean="0">
                <a:latin typeface="Times New Roman" panose="02020603050405020304" pitchFamily="18" charset="0"/>
              </a:rPr>
              <a:t> .</a:t>
            </a:r>
          </a:p>
          <a:p>
            <a:pPr eaLnBrk="1" hangingPunct="1">
              <a:lnSpc>
                <a:spcPct val="80000"/>
              </a:lnSpc>
              <a:buFontTx/>
              <a:buNone/>
              <a:defRPr/>
            </a:pPr>
            <a:endParaRPr lang="en-US" altLang="en-US" sz="2000" dirty="0" smtClean="0">
              <a:latin typeface="Times New Roman" panose="02020603050405020304" pitchFamily="18" charset="0"/>
            </a:endParaRPr>
          </a:p>
          <a:p>
            <a:pPr eaLnBrk="1" hangingPunct="1">
              <a:lnSpc>
                <a:spcPct val="80000"/>
              </a:lnSpc>
              <a:buFontTx/>
              <a:buNone/>
              <a:defRPr/>
            </a:pPr>
            <a:r>
              <a:rPr lang="en-US" altLang="en-US" sz="2000" dirty="0" smtClean="0">
                <a:latin typeface="Times New Roman" panose="02020603050405020304" pitchFamily="18" charset="0"/>
              </a:rPr>
              <a:t>5. Growing  s</a:t>
            </a:r>
            <a:r>
              <a:rPr lang="bg-BG" altLang="en-US" sz="2000" dirty="0" smtClean="0">
                <a:latin typeface="Times New Roman" panose="02020603050405020304" pitchFamily="18" charset="0"/>
              </a:rPr>
              <a:t>uccessfully </a:t>
            </a:r>
            <a:r>
              <a:rPr lang="en-US" altLang="en-US" sz="2000" dirty="0" smtClean="0">
                <a:latin typeface="Times New Roman" panose="02020603050405020304" pitchFamily="18" charset="0"/>
              </a:rPr>
              <a:t>the clone (</a:t>
            </a:r>
            <a:r>
              <a:rPr lang="bg-BG" altLang="en-US" sz="2000" dirty="0" smtClean="0">
                <a:latin typeface="Times New Roman" panose="02020603050405020304" pitchFamily="18" charset="0"/>
              </a:rPr>
              <a:t>transformed organisms</a:t>
            </a:r>
            <a:r>
              <a:rPr lang="en-US" altLang="en-US" sz="2000" dirty="0" smtClean="0">
                <a:latin typeface="Times New Roman" panose="02020603050405020304" pitchFamily="18" charset="0"/>
              </a:rPr>
              <a:t>).</a:t>
            </a:r>
            <a:endParaRPr lang="bg-BG" altLang="en-US" sz="2000" dirty="0" smtClean="0">
              <a:latin typeface="Times New Roman" panose="02020603050405020304" pitchFamily="18" charset="0"/>
            </a:endParaRPr>
          </a:p>
        </p:txBody>
      </p:sp>
      <p:pic>
        <p:nvPicPr>
          <p:cNvPr id="18436" name="Picture 7" descr="figure_08_12_labeled"/>
          <p:cNvPicPr>
            <a:picLocks noChangeAspect="1" noChangeArrowheads="1"/>
          </p:cNvPicPr>
          <p:nvPr/>
        </p:nvPicPr>
        <p:blipFill>
          <a:blip r:embed="rId2"/>
          <a:srcRect r="54532" b="71474"/>
          <a:stretch>
            <a:fillRect/>
          </a:stretch>
        </p:blipFill>
        <p:spPr bwMode="auto">
          <a:xfrm>
            <a:off x="5334000" y="5867400"/>
            <a:ext cx="2794000" cy="738188"/>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Grp="1" noChangeArrowheads="1"/>
          </p:cNvSpPr>
          <p:nvPr>
            <p:ph type="title"/>
          </p:nvPr>
        </p:nvSpPr>
        <p:spPr/>
        <p:txBody>
          <a:bodyPr/>
          <a:lstStyle/>
          <a:p>
            <a:pPr eaLnBrk="1" hangingPunct="1"/>
            <a:r>
              <a:rPr lang="en-US" smtClean="0"/>
              <a:t>Other Examples</a:t>
            </a:r>
          </a:p>
        </p:txBody>
      </p:sp>
      <p:graphicFrame>
        <p:nvGraphicFramePr>
          <p:cNvPr id="67620" name="Group 36"/>
          <p:cNvGraphicFramePr>
            <a:graphicFrameLocks noGrp="1"/>
          </p:cNvGraphicFramePr>
          <p:nvPr>
            <p:ph idx="1"/>
          </p:nvPr>
        </p:nvGraphicFramePr>
        <p:xfrm>
          <a:off x="990599" y="1905000"/>
          <a:ext cx="7467600" cy="4359276"/>
        </p:xfrm>
        <a:graphic>
          <a:graphicData uri="http://schemas.openxmlformats.org/drawingml/2006/table">
            <a:tbl>
              <a:tblPr/>
              <a:tblGrid>
                <a:gridCol w="2336800"/>
                <a:gridCol w="2565400"/>
                <a:gridCol w="2565400"/>
              </a:tblGrid>
              <a:tr h="8080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Mom</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Dad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Offspring Blood Group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AA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BB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100% AB</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BO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OO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50% each of B or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OO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OO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100%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OO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AO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dirty="0" smtClean="0">
                          <a:ln>
                            <a:noFill/>
                          </a:ln>
                          <a:solidFill>
                            <a:schemeClr val="tx1"/>
                          </a:solidFill>
                          <a:effectLst/>
                          <a:latin typeface="Arial" charset="0"/>
                        </a:rPr>
                        <a:t>50% each of A or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Group O</a:t>
            </a:r>
          </a:p>
        </p:txBody>
      </p:sp>
      <p:sp>
        <p:nvSpPr>
          <p:cNvPr id="13315" name="Rectangle 3"/>
          <p:cNvSpPr>
            <a:spLocks noGrp="1" noChangeArrowheads="1"/>
          </p:cNvSpPr>
          <p:nvPr>
            <p:ph type="body" sz="half" idx="1"/>
          </p:nvPr>
        </p:nvSpPr>
        <p:spPr>
          <a:xfrm>
            <a:off x="762000" y="1905000"/>
            <a:ext cx="5410200" cy="4038600"/>
          </a:xfrm>
        </p:spPr>
        <p:txBody>
          <a:bodyPr/>
          <a:lstStyle/>
          <a:p>
            <a:pPr eaLnBrk="1" hangingPunct="1"/>
            <a:r>
              <a:rPr lang="en-US" sz="2700" smtClean="0"/>
              <a:t>Approximately 45% of the population is group O.</a:t>
            </a:r>
          </a:p>
          <a:p>
            <a:pPr eaLnBrk="1" hangingPunct="1"/>
            <a:r>
              <a:rPr lang="en-US" sz="2700" smtClean="0"/>
              <a:t>No A or B antigens present, think of as “0” antigens present.</a:t>
            </a:r>
          </a:p>
          <a:p>
            <a:pPr eaLnBrk="1" hangingPunct="1"/>
            <a:r>
              <a:rPr lang="en-US" sz="2700" smtClean="0"/>
              <a:t>These individuals form potent anti-A and anti-B antibodies which circulate in the blood plasma at all times.</a:t>
            </a:r>
          </a:p>
        </p:txBody>
      </p:sp>
      <p:sp>
        <p:nvSpPr>
          <p:cNvPr id="13316" name="Rectangle 6"/>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3317" name="Picture 7" descr="groupO"/>
          <p:cNvPicPr>
            <a:picLocks noGrp="1" noChangeAspect="1" noChangeArrowheads="1"/>
          </p:cNvPicPr>
          <p:nvPr>
            <p:ph sz="half" idx="2"/>
          </p:nvPr>
        </p:nvPicPr>
        <p:blipFill>
          <a:blip r:embed="rId2"/>
          <a:srcRect/>
          <a:stretch>
            <a:fillRect/>
          </a:stretch>
        </p:blipFill>
        <p:spPr>
          <a:xfrm>
            <a:off x="6553200" y="2057400"/>
            <a:ext cx="1628775" cy="3276600"/>
          </a:xfrm>
          <a:noFill/>
        </p:spPr>
      </p:pic>
    </p:spTree>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Grp="1" noChangeArrowheads="1"/>
          </p:cNvSpPr>
          <p:nvPr>
            <p:ph type="title"/>
          </p:nvPr>
        </p:nvSpPr>
        <p:spPr/>
        <p:txBody>
          <a:bodyPr/>
          <a:lstStyle/>
          <a:p>
            <a:pPr eaLnBrk="1" hangingPunct="1"/>
            <a:r>
              <a:rPr lang="en-US" smtClean="0"/>
              <a:t>Group A</a:t>
            </a:r>
          </a:p>
        </p:txBody>
      </p:sp>
      <p:sp>
        <p:nvSpPr>
          <p:cNvPr id="14339" name="Rectangle 5"/>
          <p:cNvSpPr>
            <a:spLocks noGrp="1" noChangeArrowheads="1"/>
          </p:cNvSpPr>
          <p:nvPr>
            <p:ph type="body" sz="half" idx="1"/>
          </p:nvPr>
        </p:nvSpPr>
        <p:spPr>
          <a:xfrm>
            <a:off x="762000" y="1905000"/>
            <a:ext cx="4572000" cy="4038600"/>
          </a:xfrm>
        </p:spPr>
        <p:txBody>
          <a:bodyPr/>
          <a:lstStyle/>
          <a:p>
            <a:pPr eaLnBrk="1" hangingPunct="1"/>
            <a:r>
              <a:rPr lang="en-US" sz="2700" smtClean="0"/>
              <a:t>Approximately 40% of the population is group A.</a:t>
            </a:r>
          </a:p>
          <a:p>
            <a:pPr eaLnBrk="1" hangingPunct="1"/>
            <a:r>
              <a:rPr lang="en-US" sz="2700" smtClean="0"/>
              <a:t>No B antigens present.</a:t>
            </a:r>
          </a:p>
          <a:p>
            <a:pPr eaLnBrk="1" hangingPunct="1"/>
            <a:r>
              <a:rPr lang="en-US" sz="2700" smtClean="0"/>
              <a:t>These individuals form potent anti-B antibodies which circulate in the blood plasma at all times.</a:t>
            </a:r>
          </a:p>
          <a:p>
            <a:pPr eaLnBrk="1" hangingPunct="1"/>
            <a:endParaRPr lang="en-US" sz="2700" smtClean="0"/>
          </a:p>
        </p:txBody>
      </p:sp>
      <p:pic>
        <p:nvPicPr>
          <p:cNvPr id="14340" name="Picture 7" descr="groupA"/>
          <p:cNvPicPr>
            <a:picLocks noGrp="1" noChangeAspect="1" noChangeArrowheads="1"/>
          </p:cNvPicPr>
          <p:nvPr>
            <p:ph sz="half" idx="2"/>
          </p:nvPr>
        </p:nvPicPr>
        <p:blipFill>
          <a:blip r:embed="rId2"/>
          <a:srcRect/>
          <a:stretch>
            <a:fillRect/>
          </a:stretch>
        </p:blipFill>
        <p:spPr>
          <a:xfrm>
            <a:off x="5757863" y="2286000"/>
            <a:ext cx="1817687" cy="3657600"/>
          </a:xfrm>
          <a:noFill/>
        </p:spPr>
      </p:pic>
    </p:spTree>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Grp="1" noChangeArrowheads="1"/>
          </p:cNvSpPr>
          <p:nvPr>
            <p:ph type="title"/>
          </p:nvPr>
        </p:nvSpPr>
        <p:spPr/>
        <p:txBody>
          <a:bodyPr/>
          <a:lstStyle/>
          <a:p>
            <a:pPr eaLnBrk="1" hangingPunct="1"/>
            <a:r>
              <a:rPr lang="en-US" smtClean="0"/>
              <a:t>Group B</a:t>
            </a:r>
          </a:p>
        </p:txBody>
      </p:sp>
      <p:sp>
        <p:nvSpPr>
          <p:cNvPr id="15363" name="Rectangle 5"/>
          <p:cNvSpPr>
            <a:spLocks noGrp="1" noChangeArrowheads="1"/>
          </p:cNvSpPr>
          <p:nvPr>
            <p:ph type="body" sz="half" idx="1"/>
          </p:nvPr>
        </p:nvSpPr>
        <p:spPr>
          <a:xfrm>
            <a:off x="838200" y="1905000"/>
            <a:ext cx="5181600" cy="4038600"/>
          </a:xfrm>
        </p:spPr>
        <p:txBody>
          <a:bodyPr/>
          <a:lstStyle/>
          <a:p>
            <a:pPr eaLnBrk="1" hangingPunct="1"/>
            <a:r>
              <a:rPr lang="en-US" sz="2700" smtClean="0"/>
              <a:t>Approximately 11% of the population is group B.</a:t>
            </a:r>
          </a:p>
          <a:p>
            <a:pPr eaLnBrk="1" hangingPunct="1"/>
            <a:r>
              <a:rPr lang="en-US" sz="2700" smtClean="0"/>
              <a:t>No A antigens present.</a:t>
            </a:r>
          </a:p>
          <a:p>
            <a:pPr eaLnBrk="1" hangingPunct="1"/>
            <a:r>
              <a:rPr lang="en-US" sz="2700" smtClean="0"/>
              <a:t>These individuals form potent anti-A antibodies which circulate in the blood plasma at all times.</a:t>
            </a:r>
          </a:p>
        </p:txBody>
      </p:sp>
      <p:sp>
        <p:nvSpPr>
          <p:cNvPr id="15364"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5365" name="Picture 9" descr="groupB"/>
          <p:cNvPicPr>
            <a:picLocks noGrp="1" noChangeAspect="1" noChangeArrowheads="1"/>
          </p:cNvPicPr>
          <p:nvPr>
            <p:ph sz="half" idx="2"/>
          </p:nvPr>
        </p:nvPicPr>
        <p:blipFill>
          <a:blip r:embed="rId2"/>
          <a:srcRect/>
          <a:stretch>
            <a:fillRect/>
          </a:stretch>
        </p:blipFill>
        <p:spPr>
          <a:xfrm>
            <a:off x="6518275" y="2057400"/>
            <a:ext cx="1703388" cy="3429000"/>
          </a:xfrm>
          <a:noFill/>
        </p:spPr>
      </p:pic>
    </p:spTree>
  </p:cSld>
  <p:clrMapOvr>
    <a:masterClrMapping/>
  </p:clrMapOvr>
  <p:timing>
    <p:tnLst>
      <p:par>
        <p:cTn id="1" dur="indefinite" restart="never" nodeType="tmRoot"/>
      </p:par>
    </p:tnLst>
  </p:timing>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title"/>
          </p:nvPr>
        </p:nvSpPr>
        <p:spPr/>
        <p:txBody>
          <a:bodyPr/>
          <a:lstStyle/>
          <a:p>
            <a:pPr eaLnBrk="1" hangingPunct="1"/>
            <a:r>
              <a:rPr lang="en-US" smtClean="0"/>
              <a:t>Group AB</a:t>
            </a:r>
          </a:p>
        </p:txBody>
      </p:sp>
      <p:sp>
        <p:nvSpPr>
          <p:cNvPr id="16387" name="Rectangle 5"/>
          <p:cNvSpPr>
            <a:spLocks noGrp="1" noChangeArrowheads="1"/>
          </p:cNvSpPr>
          <p:nvPr>
            <p:ph type="body" sz="half" idx="1"/>
          </p:nvPr>
        </p:nvSpPr>
        <p:spPr>
          <a:xfrm>
            <a:off x="762000" y="1905000"/>
            <a:ext cx="4724400" cy="4038600"/>
          </a:xfrm>
        </p:spPr>
        <p:txBody>
          <a:bodyPr/>
          <a:lstStyle/>
          <a:p>
            <a:pPr eaLnBrk="1" hangingPunct="1">
              <a:lnSpc>
                <a:spcPct val="90000"/>
              </a:lnSpc>
            </a:pPr>
            <a:r>
              <a:rPr lang="en-US" sz="2700" smtClean="0"/>
              <a:t>Approximately 4% of the population is group AB.</a:t>
            </a:r>
          </a:p>
          <a:p>
            <a:pPr eaLnBrk="1" hangingPunct="1">
              <a:lnSpc>
                <a:spcPct val="90000"/>
              </a:lnSpc>
            </a:pPr>
            <a:r>
              <a:rPr lang="en-US" sz="2700" smtClean="0"/>
              <a:t>Both A and B antigens present.</a:t>
            </a:r>
          </a:p>
          <a:p>
            <a:pPr eaLnBrk="1" hangingPunct="1">
              <a:lnSpc>
                <a:spcPct val="90000"/>
              </a:lnSpc>
            </a:pPr>
            <a:r>
              <a:rPr lang="en-US" sz="2700" smtClean="0"/>
              <a:t>These individuals possess no ABO antibodies.</a:t>
            </a:r>
          </a:p>
          <a:p>
            <a:pPr eaLnBrk="1" hangingPunct="1">
              <a:lnSpc>
                <a:spcPct val="90000"/>
              </a:lnSpc>
            </a:pPr>
            <a:r>
              <a:rPr lang="en-US" sz="2700" smtClean="0"/>
              <a:t>NOTE:  This slide is in error as it only illustrates presence of one antigen not 2.</a:t>
            </a:r>
          </a:p>
        </p:txBody>
      </p:sp>
      <p:sp>
        <p:nvSpPr>
          <p:cNvPr id="16388" name="Rectangle 8"/>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endParaRPr lang="en-US"/>
          </a:p>
        </p:txBody>
      </p:sp>
      <p:pic>
        <p:nvPicPr>
          <p:cNvPr id="16389" name="Picture 9" descr="groupAB"/>
          <p:cNvPicPr>
            <a:picLocks noGrp="1" noChangeAspect="1" noChangeArrowheads="1"/>
          </p:cNvPicPr>
          <p:nvPr>
            <p:ph sz="half" idx="2"/>
          </p:nvPr>
        </p:nvPicPr>
        <p:blipFill>
          <a:blip r:embed="rId2"/>
          <a:srcRect/>
          <a:stretch>
            <a:fillRect/>
          </a:stretch>
        </p:blipFill>
        <p:spPr>
          <a:xfrm>
            <a:off x="6442075" y="2286000"/>
            <a:ext cx="1665288" cy="3352800"/>
          </a:xfrm>
          <a:noFill/>
        </p:spPr>
      </p:pic>
    </p:spTree>
  </p:cSld>
  <p:clrMapOvr>
    <a:masterClrMapping/>
  </p:clrMapOvr>
  <p:timing>
    <p:tnLst>
      <p:par>
        <p:cTn id="1" dur="indefinite" restart="never" nodeType="tmRoot"/>
      </p:par>
    </p:tnLst>
  </p:timing>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smtClean="0"/>
              <a:t>Summary</a:t>
            </a:r>
          </a:p>
        </p:txBody>
      </p:sp>
      <p:graphicFrame>
        <p:nvGraphicFramePr>
          <p:cNvPr id="61520" name="Group 80"/>
          <p:cNvGraphicFramePr>
            <a:graphicFrameLocks noGrp="1"/>
          </p:cNvGraphicFramePr>
          <p:nvPr>
            <p:ph idx="1"/>
          </p:nvPr>
        </p:nvGraphicFramePr>
        <p:xfrm>
          <a:off x="533400" y="1905000"/>
          <a:ext cx="8153400" cy="4038602"/>
        </p:xfrm>
        <a:graphic>
          <a:graphicData uri="http://schemas.openxmlformats.org/drawingml/2006/table">
            <a:tbl>
              <a:tblPr/>
              <a:tblGrid>
                <a:gridCol w="1820863"/>
                <a:gridCol w="2057400"/>
                <a:gridCol w="1836737"/>
                <a:gridCol w="2438400"/>
              </a:tblGrid>
              <a:tr h="8080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Blood Group</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Antigens on cell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Antibodies in plasma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000" b="0" i="0" u="none" strike="noStrike" cap="none" normalizeH="0" baseline="0" smtClean="0">
                          <a:ln>
                            <a:noFill/>
                          </a:ln>
                          <a:solidFill>
                            <a:schemeClr val="tx1"/>
                          </a:solidFill>
                          <a:effectLst/>
                          <a:latin typeface="Arial" charset="0"/>
                        </a:rPr>
                        <a:t>Transfuse with group</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Anti-B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A or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6450">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Anti-A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B or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charset="0"/>
                        </a:rPr>
                        <a:t>AB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A and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AB, A, B or 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808038">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1" i="0" u="none" strike="noStrike" cap="none" normalizeH="0" baseline="0" smtClean="0">
                          <a:ln>
                            <a:noFill/>
                          </a:ln>
                          <a:solidFill>
                            <a:schemeClr val="tx1"/>
                          </a:solidFill>
                          <a:effectLst/>
                          <a:latin typeface="Arial" charset="0"/>
                        </a:rPr>
                        <a: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Anti-A &amp; B</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bg2"/>
                        </a:buClr>
                        <a:buSzPct val="70000"/>
                        <a:buFont typeface="Wingdings" pitchFamily="2" charset="2"/>
                        <a:buNone/>
                        <a:tabLst/>
                      </a:pPr>
                      <a:r>
                        <a:rPr kumimoji="0" lang="en-US" sz="2700" b="0" i="0" u="none" strike="noStrike" cap="none" normalizeH="0" baseline="0" smtClean="0">
                          <a:ln>
                            <a:noFill/>
                          </a:ln>
                          <a:solidFill>
                            <a:schemeClr val="tx1"/>
                          </a:solidFill>
                          <a:effectLst/>
                          <a:latin typeface="Arial" charset="0"/>
                        </a:rPr>
                        <a:t>O</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en-US" smtClean="0"/>
              <a:t>Rh (D) Antigen (continued)</a:t>
            </a:r>
          </a:p>
        </p:txBody>
      </p:sp>
      <p:sp>
        <p:nvSpPr>
          <p:cNvPr id="20483" name="Rectangle 3"/>
          <p:cNvSpPr>
            <a:spLocks noGrp="1" noChangeArrowheads="1"/>
          </p:cNvSpPr>
          <p:nvPr>
            <p:ph type="body" idx="1"/>
          </p:nvPr>
        </p:nvSpPr>
        <p:spPr/>
        <p:txBody>
          <a:bodyPr/>
          <a:lstStyle/>
          <a:p>
            <a:pPr eaLnBrk="1" hangingPunct="1">
              <a:lnSpc>
                <a:spcPct val="90000"/>
              </a:lnSpc>
            </a:pPr>
            <a:r>
              <a:rPr lang="en-US" sz="2700" smtClean="0"/>
              <a:t>Unlike the ABO blood group system, individuals who lack the D antigen do not naturally make it.</a:t>
            </a:r>
          </a:p>
          <a:p>
            <a:pPr eaLnBrk="1" hangingPunct="1">
              <a:lnSpc>
                <a:spcPct val="90000"/>
              </a:lnSpc>
            </a:pPr>
            <a:r>
              <a:rPr lang="en-US" sz="2700" smtClean="0"/>
              <a:t>Production of antibody to D requires exposure to the antigen.</a:t>
            </a:r>
          </a:p>
          <a:p>
            <a:pPr eaLnBrk="1" hangingPunct="1">
              <a:lnSpc>
                <a:spcPct val="90000"/>
              </a:lnSpc>
            </a:pPr>
            <a:r>
              <a:rPr lang="en-US" sz="2700" smtClean="0"/>
              <a:t>The D antigen is very immunogenic, ie, individuals exposed to it will very likely make an antibody to it.</a:t>
            </a:r>
          </a:p>
          <a:p>
            <a:pPr eaLnBrk="1" hangingPunct="1">
              <a:lnSpc>
                <a:spcPct val="90000"/>
              </a:lnSpc>
            </a:pPr>
            <a:r>
              <a:rPr lang="en-US" sz="2700" smtClean="0"/>
              <a:t>For this reason all individuals are typed for D, if negative must receive Rh (D) negative blood.</a:t>
            </a:r>
          </a:p>
        </p:txBody>
      </p:sp>
    </p:spTree>
  </p:cSld>
  <p:clrMapOvr>
    <a:masterClrMapping/>
  </p:clrMapOvr>
  <p:timing>
    <p:tnLst>
      <p:par>
        <p:cTn id="1" dur="indefinite" restart="never" nodeType="tmRoot"/>
      </p:par>
    </p:tnLst>
  </p:timing>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smtClean="0"/>
              <a:t>Rh (D) Antigen (continued)</a:t>
            </a:r>
          </a:p>
        </p:txBody>
      </p:sp>
      <p:sp>
        <p:nvSpPr>
          <p:cNvPr id="21507" name="Rectangle 3"/>
          <p:cNvSpPr>
            <a:spLocks noGrp="1" noChangeArrowheads="1"/>
          </p:cNvSpPr>
          <p:nvPr>
            <p:ph type="body" idx="1"/>
          </p:nvPr>
        </p:nvSpPr>
        <p:spPr/>
        <p:txBody>
          <a:bodyPr/>
          <a:lstStyle/>
          <a:p>
            <a:pPr eaLnBrk="1" hangingPunct="1"/>
            <a:r>
              <a:rPr lang="en-US" sz="2700" smtClean="0"/>
              <a:t>The most important patient population to consider is females of child-bearing age.</a:t>
            </a:r>
          </a:p>
          <a:p>
            <a:pPr eaLnBrk="1" hangingPunct="1"/>
            <a:r>
              <a:rPr lang="en-US" sz="2700" smtClean="0"/>
              <a:t>If immunized to Rh (D) antigen the antibody can cross the placenta and destroy Rh (D) positive fetal cells resulting in death.</a:t>
            </a:r>
          </a:p>
          <a:p>
            <a:pPr eaLnBrk="1" hangingPunct="1"/>
            <a:r>
              <a:rPr lang="en-US" sz="2700" smtClean="0"/>
              <a:t>This is why Rh negative women are given Rhogam after birth of Rh positive baby.</a:t>
            </a:r>
          </a:p>
        </p:txBody>
      </p:sp>
    </p:spTree>
  </p:cSld>
  <p:clrMapOvr>
    <a:masterClrMapping/>
  </p:clrMapOvr>
  <p:timing>
    <p:tnLst>
      <p:par>
        <p:cTn id="1" dur="indefinite" restart="never" nodeType="tmRoot"/>
      </p:par>
    </p:tnLst>
  </p:timing>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8" name="Picture 2" descr="Gene interaction ppt "/>
          <p:cNvPicPr>
            <a:picLocks noChangeAspect="1" noChangeArrowheads="1"/>
          </p:cNvPicPr>
          <p:nvPr/>
        </p:nvPicPr>
        <p:blipFill>
          <a:blip r:embed="rId2"/>
          <a:srcRect/>
          <a:stretch>
            <a:fillRect/>
          </a:stretch>
        </p:blipFill>
        <p:spPr bwMode="auto">
          <a:xfrm>
            <a:off x="990600" y="914400"/>
            <a:ext cx="6076950" cy="4562476"/>
          </a:xfrm>
          <a:prstGeom prst="rect">
            <a:avLst/>
          </a:prstGeom>
          <a:noFill/>
        </p:spPr>
      </p:pic>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077218"/>
          </a:xfrm>
          <a:prstGeom prst="rect">
            <a:avLst/>
          </a:prstGeom>
        </p:spPr>
        <p:txBody>
          <a:bodyPr wrap="square">
            <a:spAutoFit/>
          </a:bodyPr>
          <a:lstStyle/>
          <a:p>
            <a:r>
              <a:rPr lang="en-US" sz="3200" b="1" dirty="0" smtClean="0">
                <a:solidFill>
                  <a:srgbClr val="FF0000"/>
                </a:solidFill>
                <a:latin typeface="Times New Roman" pitchFamily="18" charset="0"/>
                <a:cs typeface="Times New Roman" pitchFamily="18" charset="0"/>
              </a:rPr>
              <a:t>Non allelic and non </a:t>
            </a:r>
            <a:r>
              <a:rPr lang="en-US" sz="3200" b="1" dirty="0" err="1" smtClean="0">
                <a:solidFill>
                  <a:srgbClr val="FF0000"/>
                </a:solidFill>
                <a:latin typeface="Times New Roman" pitchFamily="18" charset="0"/>
                <a:cs typeface="Times New Roman" pitchFamily="18" charset="0"/>
              </a:rPr>
              <a:t>epistatic</a:t>
            </a:r>
            <a:r>
              <a:rPr lang="en-US" sz="3200" b="1" dirty="0" smtClean="0">
                <a:solidFill>
                  <a:srgbClr val="FF0000"/>
                </a:solidFill>
                <a:latin typeface="Times New Roman" pitchFamily="18" charset="0"/>
                <a:cs typeface="Times New Roman" pitchFamily="18" charset="0"/>
              </a:rPr>
              <a:t> - comb shapes in fowls</a:t>
            </a:r>
          </a:p>
          <a:p>
            <a:endParaRPr lang="en-US" sz="3200" b="1" dirty="0">
              <a:solidFill>
                <a:srgbClr val="FF0000"/>
              </a:solidFill>
              <a:latin typeface="Times New Roman" pitchFamily="18" charset="0"/>
              <a:cs typeface="Times New Roman" pitchFamily="18" charset="0"/>
            </a:endParaRPr>
          </a:p>
        </p:txBody>
      </p:sp>
      <p:sp>
        <p:nvSpPr>
          <p:cNvPr id="3" name="Rectangle 2"/>
          <p:cNvSpPr/>
          <p:nvPr/>
        </p:nvSpPr>
        <p:spPr>
          <a:xfrm>
            <a:off x="990600" y="685800"/>
            <a:ext cx="7772400" cy="2677656"/>
          </a:xfrm>
          <a:prstGeom prst="rect">
            <a:avLst/>
          </a:prstGeom>
        </p:spPr>
        <p:txBody>
          <a:bodyPr wrap="square">
            <a:spAutoFit/>
          </a:bodyPr>
          <a:lstStyle/>
          <a:p>
            <a:pPr algn="just"/>
            <a:r>
              <a:rPr lang="en-US" sz="2400" dirty="0" smtClean="0">
                <a:latin typeface="Times New Roman" pitchFamily="18" charset="0"/>
                <a:cs typeface="Times New Roman" pitchFamily="18" charset="0"/>
              </a:rPr>
              <a:t>The genes of an individual do not operate isolated from one another, but obviously are functioning in a common cellular environment. Thus, it is expected interactions between genes would occur. Bateson and </a:t>
            </a:r>
            <a:r>
              <a:rPr lang="en-US" sz="2400" dirty="0" err="1" smtClean="0">
                <a:latin typeface="Times New Roman" pitchFamily="18" charset="0"/>
                <a:cs typeface="Times New Roman" pitchFamily="18" charset="0"/>
              </a:rPr>
              <a:t>Punnett</a:t>
            </a:r>
            <a:r>
              <a:rPr lang="en-US" sz="2400" dirty="0" smtClean="0">
                <a:latin typeface="Times New Roman" pitchFamily="18" charset="0"/>
                <a:cs typeface="Times New Roman" pitchFamily="18" charset="0"/>
              </a:rPr>
              <a:t> performed a classical experiment that demonstrated genetic interactions. They analyzed the three comb types of chicken known to exist at that time: </a:t>
            </a:r>
          </a:p>
        </p:txBody>
      </p:sp>
      <p:graphicFrame>
        <p:nvGraphicFramePr>
          <p:cNvPr id="4" name="Table 3"/>
          <p:cNvGraphicFramePr>
            <a:graphicFrameLocks noGrp="1"/>
          </p:cNvGraphicFramePr>
          <p:nvPr/>
        </p:nvGraphicFramePr>
        <p:xfrm>
          <a:off x="2362200" y="3505200"/>
          <a:ext cx="4343400" cy="2971800"/>
        </p:xfrm>
        <a:graphic>
          <a:graphicData uri="http://schemas.openxmlformats.org/drawingml/2006/table">
            <a:tbl>
              <a:tblPr/>
              <a:tblGrid>
                <a:gridCol w="2171700"/>
                <a:gridCol w="2171700"/>
              </a:tblGrid>
              <a:tr h="742950">
                <a:tc>
                  <a:txBody>
                    <a:bodyPr/>
                    <a:lstStyle/>
                    <a:p>
                      <a:r>
                        <a:rPr lang="en-US" dirty="0"/>
                        <a:t>Chicken Varieties</a:t>
                      </a:r>
                    </a:p>
                  </a:txBody>
                  <a:tcPr marL="19050" marR="19050" marT="19050" marB="19050" anchor="ctr">
                    <a:lnL>
                      <a:noFill/>
                    </a:lnL>
                    <a:lnR>
                      <a:noFill/>
                    </a:lnR>
                    <a:lnT>
                      <a:noFill/>
                    </a:lnT>
                    <a:lnB>
                      <a:noFill/>
                    </a:lnB>
                  </a:tcPr>
                </a:tc>
                <a:tc>
                  <a:txBody>
                    <a:bodyPr/>
                    <a:lstStyle/>
                    <a:p>
                      <a:r>
                        <a:rPr lang="en-US"/>
                        <a:t>Phenotype </a:t>
                      </a:r>
                    </a:p>
                  </a:txBody>
                  <a:tcPr marL="19050" marR="19050" marT="19050" marB="19050" anchor="ctr">
                    <a:lnL>
                      <a:noFill/>
                    </a:lnL>
                    <a:lnR>
                      <a:noFill/>
                    </a:lnR>
                    <a:lnT>
                      <a:noFill/>
                    </a:lnT>
                    <a:lnB>
                      <a:noFill/>
                    </a:lnB>
                  </a:tcPr>
                </a:tc>
              </a:tr>
              <a:tr h="742950">
                <a:tc>
                  <a:txBody>
                    <a:bodyPr/>
                    <a:lstStyle/>
                    <a:p>
                      <a:r>
                        <a:rPr lang="en-US"/>
                        <a:t>Wyandotte</a:t>
                      </a:r>
                    </a:p>
                  </a:txBody>
                  <a:tcPr marL="19050" marR="19050" marT="19050" marB="19050" anchor="ctr">
                    <a:lnL>
                      <a:noFill/>
                    </a:lnL>
                    <a:lnR>
                      <a:noFill/>
                    </a:lnR>
                    <a:lnT>
                      <a:noFill/>
                    </a:lnT>
                    <a:lnB>
                      <a:noFill/>
                    </a:lnB>
                  </a:tcPr>
                </a:tc>
                <a:tc>
                  <a:txBody>
                    <a:bodyPr/>
                    <a:lstStyle/>
                    <a:p>
                      <a:r>
                        <a:rPr lang="en-US"/>
                        <a:t>Rose Comb</a:t>
                      </a:r>
                    </a:p>
                  </a:txBody>
                  <a:tcPr marL="19050" marR="19050" marT="19050" marB="19050" anchor="ctr">
                    <a:lnL>
                      <a:noFill/>
                    </a:lnL>
                    <a:lnR>
                      <a:noFill/>
                    </a:lnR>
                    <a:lnT>
                      <a:noFill/>
                    </a:lnT>
                    <a:lnB>
                      <a:noFill/>
                    </a:lnB>
                  </a:tcPr>
                </a:tc>
              </a:tr>
              <a:tr h="742950">
                <a:tc>
                  <a:txBody>
                    <a:bodyPr/>
                    <a:lstStyle/>
                    <a:p>
                      <a:r>
                        <a:rPr lang="en-US"/>
                        <a:t>Brahmas</a:t>
                      </a:r>
                    </a:p>
                  </a:txBody>
                  <a:tcPr marL="19050" marR="19050" marT="19050" marB="19050" anchor="ctr">
                    <a:lnL>
                      <a:noFill/>
                    </a:lnL>
                    <a:lnR>
                      <a:noFill/>
                    </a:lnR>
                    <a:lnT>
                      <a:noFill/>
                    </a:lnT>
                    <a:lnB>
                      <a:noFill/>
                    </a:lnB>
                  </a:tcPr>
                </a:tc>
                <a:tc>
                  <a:txBody>
                    <a:bodyPr/>
                    <a:lstStyle/>
                    <a:p>
                      <a:r>
                        <a:rPr lang="en-US"/>
                        <a:t>Pea Comb</a:t>
                      </a:r>
                    </a:p>
                  </a:txBody>
                  <a:tcPr marL="19050" marR="19050" marT="19050" marB="19050" anchor="ctr">
                    <a:lnL>
                      <a:noFill/>
                    </a:lnL>
                    <a:lnR>
                      <a:noFill/>
                    </a:lnR>
                    <a:lnT>
                      <a:noFill/>
                    </a:lnT>
                    <a:lnB>
                      <a:noFill/>
                    </a:lnB>
                  </a:tcPr>
                </a:tc>
              </a:tr>
              <a:tr h="742950">
                <a:tc>
                  <a:txBody>
                    <a:bodyPr/>
                    <a:lstStyle/>
                    <a:p>
                      <a:r>
                        <a:rPr lang="en-US" dirty="0"/>
                        <a:t>Leghorns</a:t>
                      </a:r>
                    </a:p>
                  </a:txBody>
                  <a:tcPr marL="19050" marR="19050" marT="19050" marB="19050" anchor="ctr">
                    <a:lnL>
                      <a:noFill/>
                    </a:lnL>
                    <a:lnR>
                      <a:noFill/>
                    </a:lnR>
                    <a:lnT>
                      <a:noFill/>
                    </a:lnT>
                    <a:lnB>
                      <a:noFill/>
                    </a:lnB>
                  </a:tcPr>
                </a:tc>
                <a:tc>
                  <a:txBody>
                    <a:bodyPr/>
                    <a:lstStyle/>
                    <a:p>
                      <a:r>
                        <a:rPr lang="en-US" dirty="0"/>
                        <a:t>Single Comb</a:t>
                      </a:r>
                    </a:p>
                  </a:txBody>
                  <a:tcPr marL="19050" marR="19050" marT="19050" marB="19050" anchor="ctr">
                    <a:lnL>
                      <a:noFill/>
                    </a:lnL>
                    <a:lnR>
                      <a:noFill/>
                    </a:lnR>
                    <a:lnT>
                      <a:noFill/>
                    </a:lnT>
                    <a:lnB>
                      <a:noFill/>
                    </a:lnB>
                  </a:tcPr>
                </a:tc>
              </a:tr>
            </a:tbl>
          </a:graphicData>
        </a:graphic>
      </p:graphicFrame>
      <p:sp>
        <p:nvSpPr>
          <p:cNvPr id="7372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9"/>
          <p:cNvSpPr>
            <a:spLocks noGrp="1" noChangeArrowheads="1"/>
          </p:cNvSpPr>
          <p:nvPr>
            <p:ph type="title"/>
          </p:nvPr>
        </p:nvSpPr>
        <p:spPr>
          <a:xfrm>
            <a:off x="2743200" y="115888"/>
            <a:ext cx="4967288" cy="441325"/>
          </a:xfrm>
        </p:spPr>
        <p:txBody>
          <a:bodyPr>
            <a:normAutofit fontScale="90000"/>
          </a:bodyPr>
          <a:lstStyle/>
          <a:p>
            <a:pPr eaLnBrk="1" hangingPunct="1"/>
            <a:r>
              <a:rPr lang="en-US" altLang="en-US" sz="3200" b="1" dirty="0" smtClean="0">
                <a:solidFill>
                  <a:srgbClr val="0070C0"/>
                </a:solidFill>
                <a:latin typeface="Times New Roman" pitchFamily="18" charset="0"/>
              </a:rPr>
              <a:t>Blue-white screening system</a:t>
            </a:r>
          </a:p>
        </p:txBody>
      </p:sp>
      <p:sp>
        <p:nvSpPr>
          <p:cNvPr id="17411" name="Rectangle 10"/>
          <p:cNvSpPr>
            <a:spLocks noGrp="1" noChangeArrowheads="1"/>
          </p:cNvSpPr>
          <p:nvPr>
            <p:ph type="body" sz="half" idx="1"/>
          </p:nvPr>
        </p:nvSpPr>
        <p:spPr>
          <a:xfrm>
            <a:off x="990600" y="631825"/>
            <a:ext cx="7772400" cy="5768975"/>
          </a:xfrm>
        </p:spPr>
        <p:txBody>
          <a:bodyPr>
            <a:noAutofit/>
          </a:bodyPr>
          <a:lstStyle/>
          <a:p>
            <a:pPr eaLnBrk="1" hangingPunct="1">
              <a:lnSpc>
                <a:spcPct val="90000"/>
              </a:lnSpc>
              <a:defRPr/>
            </a:pPr>
            <a:endParaRPr lang="en-US" sz="1800" dirty="0" smtClean="0">
              <a:latin typeface="Times New Roman" pitchFamily="18" charset="0"/>
            </a:endParaRPr>
          </a:p>
          <a:p>
            <a:pPr marL="342900" lvl="1" indent="-342900" eaLnBrk="1" hangingPunct="1">
              <a:lnSpc>
                <a:spcPct val="90000"/>
              </a:lnSpc>
              <a:buFontTx/>
              <a:buNone/>
              <a:defRPr/>
            </a:pPr>
            <a:r>
              <a:rPr lang="en-US" sz="1800" b="1" dirty="0" smtClean="0">
                <a:latin typeface="Times New Roman" pitchFamily="18" charset="0"/>
              </a:rPr>
              <a:t>1. Plasmid vector contains the genes for:</a:t>
            </a:r>
          </a:p>
          <a:p>
            <a:pPr marL="457200" lvl="1" indent="0" eaLnBrk="1" hangingPunct="1">
              <a:lnSpc>
                <a:spcPct val="90000"/>
              </a:lnSpc>
              <a:buFontTx/>
              <a:buNone/>
              <a:defRPr/>
            </a:pPr>
            <a:r>
              <a:rPr lang="en-US" sz="1800" b="1" dirty="0" smtClean="0">
                <a:latin typeface="Times New Roman" pitchFamily="18" charset="0"/>
              </a:rPr>
              <a:t> </a:t>
            </a:r>
            <a:r>
              <a:rPr lang="en-US" sz="1800" b="1" dirty="0" err="1" smtClean="0">
                <a:latin typeface="Times New Roman" pitchFamily="18" charset="0"/>
              </a:rPr>
              <a:t>amp</a:t>
            </a:r>
            <a:r>
              <a:rPr lang="en-US" sz="1800" b="1" baseline="30000" dirty="0" err="1" smtClean="0">
                <a:latin typeface="Times New Roman" pitchFamily="18" charset="0"/>
              </a:rPr>
              <a:t>R</a:t>
            </a:r>
            <a:r>
              <a:rPr lang="en-US" sz="1800" b="1" dirty="0" smtClean="0">
                <a:latin typeface="Times New Roman" pitchFamily="18" charset="0"/>
              </a:rPr>
              <a:t> </a:t>
            </a:r>
            <a:r>
              <a:rPr lang="en-US" sz="1800" dirty="0" smtClean="0">
                <a:latin typeface="Times New Roman" pitchFamily="18" charset="0"/>
              </a:rPr>
              <a:t>(</a:t>
            </a:r>
            <a:r>
              <a:rPr lang="en-US" sz="1800" dirty="0" err="1" smtClean="0">
                <a:latin typeface="Times New Roman" pitchFamily="18" charset="0"/>
              </a:rPr>
              <a:t>ampicillin</a:t>
            </a:r>
            <a:r>
              <a:rPr lang="en-US" sz="1800" dirty="0" smtClean="0">
                <a:latin typeface="Times New Roman" pitchFamily="18" charset="0"/>
              </a:rPr>
              <a:t> resistance) </a:t>
            </a:r>
          </a:p>
          <a:p>
            <a:pPr eaLnBrk="1" hangingPunct="1">
              <a:lnSpc>
                <a:spcPct val="90000"/>
              </a:lnSpc>
              <a:defRPr/>
            </a:pPr>
            <a:endParaRPr lang="en-US" sz="1800" dirty="0" smtClean="0">
              <a:latin typeface="Times New Roman" pitchFamily="18" charset="0"/>
            </a:endParaRPr>
          </a:p>
          <a:p>
            <a:pPr eaLnBrk="1" hangingPunct="1">
              <a:lnSpc>
                <a:spcPct val="90000"/>
              </a:lnSpc>
              <a:defRPr/>
            </a:pPr>
            <a:endParaRPr lang="en-US" sz="1800" dirty="0" smtClean="0">
              <a:latin typeface="Times New Roman" pitchFamily="18" charset="0"/>
            </a:endParaRPr>
          </a:p>
          <a:p>
            <a:pPr eaLnBrk="1" hangingPunct="1">
              <a:lnSpc>
                <a:spcPct val="90000"/>
              </a:lnSpc>
              <a:defRPr/>
            </a:pPr>
            <a:endParaRPr lang="en-US" sz="1800" dirty="0" smtClean="0">
              <a:latin typeface="Times New Roman" pitchFamily="18" charset="0"/>
            </a:endParaRPr>
          </a:p>
          <a:p>
            <a:pPr eaLnBrk="1" hangingPunct="1">
              <a:lnSpc>
                <a:spcPct val="90000"/>
              </a:lnSpc>
              <a:defRPr/>
            </a:pPr>
            <a:endParaRPr lang="en-US" sz="1800" dirty="0" smtClean="0">
              <a:latin typeface="Times New Roman" pitchFamily="18" charset="0"/>
            </a:endParaRPr>
          </a:p>
          <a:p>
            <a:pPr eaLnBrk="1" hangingPunct="1">
              <a:lnSpc>
                <a:spcPct val="90000"/>
              </a:lnSpc>
              <a:defRPr/>
            </a:pPr>
            <a:endParaRPr lang="en-US" sz="1800" dirty="0" smtClean="0">
              <a:latin typeface="Times New Roman" pitchFamily="18" charset="0"/>
            </a:endParaRPr>
          </a:p>
          <a:p>
            <a:pPr eaLnBrk="1" hangingPunct="1">
              <a:lnSpc>
                <a:spcPct val="90000"/>
              </a:lnSpc>
              <a:defRPr/>
            </a:pPr>
            <a:endParaRPr lang="en-US" sz="1800" dirty="0" smtClean="0">
              <a:latin typeface="Times New Roman" pitchFamily="18" charset="0"/>
            </a:endParaRPr>
          </a:p>
          <a:p>
            <a:pPr marL="0" indent="0" eaLnBrk="1" hangingPunct="1">
              <a:lnSpc>
                <a:spcPct val="90000"/>
              </a:lnSpc>
              <a:buFontTx/>
              <a:buNone/>
              <a:defRPr/>
            </a:pPr>
            <a:r>
              <a:rPr lang="en-US" sz="1800" dirty="0" smtClean="0">
                <a:latin typeface="Times New Roman" pitchFamily="18" charset="0"/>
              </a:rPr>
              <a:t>                                                                                                          </a:t>
            </a:r>
          </a:p>
          <a:p>
            <a:pPr eaLnBrk="1" hangingPunct="1">
              <a:lnSpc>
                <a:spcPct val="90000"/>
              </a:lnSpc>
              <a:defRPr/>
            </a:pPr>
            <a:endParaRPr lang="en-US" sz="1800" dirty="0" smtClean="0">
              <a:latin typeface="Times New Roman" pitchFamily="18" charset="0"/>
            </a:endParaRPr>
          </a:p>
          <a:p>
            <a:pPr lvl="1" eaLnBrk="1" hangingPunct="1">
              <a:lnSpc>
                <a:spcPct val="90000"/>
              </a:lnSpc>
              <a:defRPr/>
            </a:pPr>
            <a:r>
              <a:rPr lang="en-US" sz="1800" dirty="0" smtClean="0">
                <a:latin typeface="Times New Roman" pitchFamily="18" charset="0"/>
              </a:rPr>
              <a:t>The cloning site (restriction enzymes site) is  inserted into the </a:t>
            </a:r>
            <a:r>
              <a:rPr lang="el-GR" sz="1800" dirty="0" smtClean="0">
                <a:latin typeface="Times New Roman" pitchFamily="18" charset="0"/>
                <a:cs typeface="Times New Roman" pitchFamily="18" charset="0"/>
              </a:rPr>
              <a:t>β</a:t>
            </a:r>
            <a:r>
              <a:rPr lang="en-US" sz="1800" dirty="0" smtClean="0">
                <a:latin typeface="Times New Roman" pitchFamily="18" charset="0"/>
              </a:rPr>
              <a:t>-</a:t>
            </a:r>
            <a:r>
              <a:rPr lang="en-US" sz="1800" dirty="0" err="1" smtClean="0">
                <a:latin typeface="Times New Roman" pitchFamily="18" charset="0"/>
              </a:rPr>
              <a:t>galactosidase</a:t>
            </a:r>
            <a:r>
              <a:rPr lang="en-US" sz="1800" dirty="0" smtClean="0">
                <a:latin typeface="Times New Roman" pitchFamily="18" charset="0"/>
              </a:rPr>
              <a:t> gene.</a:t>
            </a:r>
          </a:p>
          <a:p>
            <a:pPr lvl="1" eaLnBrk="1" hangingPunct="1">
              <a:lnSpc>
                <a:spcPct val="90000"/>
              </a:lnSpc>
              <a:defRPr/>
            </a:pPr>
            <a:r>
              <a:rPr lang="en-US" sz="1800" dirty="0" smtClean="0">
                <a:latin typeface="Times New Roman" pitchFamily="18" charset="0"/>
              </a:rPr>
              <a:t> Cloning the desired gene at that site </a:t>
            </a:r>
            <a:r>
              <a:rPr lang="en-US" sz="1800" u="sng" dirty="0" smtClean="0">
                <a:latin typeface="Times New Roman" pitchFamily="18" charset="0"/>
              </a:rPr>
              <a:t>destroys </a:t>
            </a:r>
            <a:r>
              <a:rPr lang="el-GR" sz="1800" u="sng" dirty="0" smtClean="0">
                <a:latin typeface="Times New Roman" pitchFamily="18" charset="0"/>
                <a:cs typeface="Times New Roman" pitchFamily="18" charset="0"/>
              </a:rPr>
              <a:t>β</a:t>
            </a:r>
            <a:r>
              <a:rPr lang="en-US" sz="1800" u="sng" dirty="0" smtClean="0">
                <a:latin typeface="Times New Roman" pitchFamily="18" charset="0"/>
              </a:rPr>
              <a:t>-</a:t>
            </a:r>
            <a:r>
              <a:rPr lang="en-US" sz="1800" u="sng" dirty="0" err="1" smtClean="0">
                <a:latin typeface="Times New Roman" pitchFamily="18" charset="0"/>
              </a:rPr>
              <a:t>galactosidase</a:t>
            </a:r>
            <a:r>
              <a:rPr lang="en-US" sz="1800" u="sng" dirty="0" smtClean="0">
                <a:latin typeface="Times New Roman" pitchFamily="18" charset="0"/>
              </a:rPr>
              <a:t>  </a:t>
            </a:r>
            <a:r>
              <a:rPr lang="en-US" sz="1800" dirty="0" smtClean="0">
                <a:latin typeface="Times New Roman" pitchFamily="18" charset="0"/>
              </a:rPr>
              <a:t>gene. </a:t>
            </a:r>
          </a:p>
          <a:p>
            <a:pPr lvl="1" eaLnBrk="1" hangingPunct="1">
              <a:lnSpc>
                <a:spcPct val="90000"/>
              </a:lnSpc>
              <a:defRPr/>
            </a:pPr>
            <a:endParaRPr lang="en-US" sz="1800" dirty="0" smtClean="0">
              <a:latin typeface="Times New Roman" pitchFamily="18" charset="0"/>
            </a:endParaRPr>
          </a:p>
          <a:p>
            <a:pPr lvl="1" eaLnBrk="1" hangingPunct="1">
              <a:lnSpc>
                <a:spcPct val="90000"/>
              </a:lnSpc>
              <a:defRPr/>
            </a:pPr>
            <a:endParaRPr lang="en-US" sz="1800" dirty="0" smtClean="0">
              <a:latin typeface="Times New Roman" pitchFamily="18" charset="0"/>
            </a:endParaRPr>
          </a:p>
          <a:p>
            <a:pPr lvl="1" eaLnBrk="1" hangingPunct="1">
              <a:lnSpc>
                <a:spcPct val="90000"/>
              </a:lnSpc>
              <a:defRPr/>
            </a:pPr>
            <a:endParaRPr lang="en-US" sz="1800" dirty="0" smtClean="0">
              <a:latin typeface="Times New Roman" pitchFamily="18" charset="0"/>
            </a:endParaRPr>
          </a:p>
          <a:p>
            <a:pPr eaLnBrk="1" hangingPunct="1">
              <a:lnSpc>
                <a:spcPct val="90000"/>
              </a:lnSpc>
              <a:defRPr/>
            </a:pPr>
            <a:endParaRPr lang="en-US" sz="1800" dirty="0" smtClean="0">
              <a:latin typeface="Times New Roman" pitchFamily="18" charset="0"/>
            </a:endParaRPr>
          </a:p>
          <a:p>
            <a:pPr eaLnBrk="1" hangingPunct="1">
              <a:lnSpc>
                <a:spcPct val="90000"/>
              </a:lnSpc>
              <a:defRPr/>
            </a:pPr>
            <a:endParaRPr lang="en-US" sz="1800" dirty="0" smtClean="0">
              <a:latin typeface="Times New Roman" pitchFamily="18" charset="0"/>
            </a:endParaRPr>
          </a:p>
          <a:p>
            <a:pPr eaLnBrk="1" hangingPunct="1">
              <a:lnSpc>
                <a:spcPct val="90000"/>
              </a:lnSpc>
              <a:defRPr/>
            </a:pPr>
            <a:endParaRPr lang="en-US" sz="1800" dirty="0" smtClean="0">
              <a:latin typeface="Times New Roman" pitchFamily="18" charset="0"/>
            </a:endParaRPr>
          </a:p>
          <a:p>
            <a:pPr marL="0" indent="0" eaLnBrk="1" hangingPunct="1">
              <a:lnSpc>
                <a:spcPct val="90000"/>
              </a:lnSpc>
              <a:buFontTx/>
              <a:buNone/>
              <a:defRPr/>
            </a:pPr>
            <a:r>
              <a:rPr lang="en-US" sz="1800" dirty="0" smtClean="0">
                <a:latin typeface="Times New Roman" pitchFamily="18" charset="0"/>
              </a:rPr>
              <a:t>                                          </a:t>
            </a:r>
          </a:p>
        </p:txBody>
      </p:sp>
      <p:pic>
        <p:nvPicPr>
          <p:cNvPr id="19460" name="Picture 12" descr="figure_09_03_labeled"/>
          <p:cNvPicPr>
            <a:picLocks noGrp="1" noChangeAspect="1" noChangeArrowheads="1"/>
          </p:cNvPicPr>
          <p:nvPr>
            <p:ph sz="quarter" idx="2"/>
          </p:nvPr>
        </p:nvPicPr>
        <p:blipFill>
          <a:blip r:embed="rId2"/>
          <a:srcRect b="2411"/>
          <a:stretch>
            <a:fillRect/>
          </a:stretch>
        </p:blipFill>
        <p:spPr>
          <a:xfrm>
            <a:off x="1516063" y="1912938"/>
            <a:ext cx="2817812" cy="2185987"/>
          </a:xfrm>
          <a:noFill/>
        </p:spPr>
      </p:pic>
      <p:grpSp>
        <p:nvGrpSpPr>
          <p:cNvPr id="2" name="Group 24"/>
          <p:cNvGrpSpPr>
            <a:grpSpLocks/>
          </p:cNvGrpSpPr>
          <p:nvPr/>
        </p:nvGrpSpPr>
        <p:grpSpPr bwMode="auto">
          <a:xfrm>
            <a:off x="6070600" y="3794125"/>
            <a:ext cx="1844675" cy="9525"/>
            <a:chOff x="3306" y="1106"/>
            <a:chExt cx="1162" cy="6"/>
          </a:xfrm>
        </p:grpSpPr>
        <p:sp>
          <p:nvSpPr>
            <p:cNvPr id="19482" name="Line 18"/>
            <p:cNvSpPr>
              <a:spLocks noChangeShapeType="1"/>
            </p:cNvSpPr>
            <p:nvPr/>
          </p:nvSpPr>
          <p:spPr bwMode="auto">
            <a:xfrm>
              <a:off x="3306" y="1112"/>
              <a:ext cx="213" cy="0"/>
            </a:xfrm>
            <a:prstGeom prst="line">
              <a:avLst/>
            </a:prstGeom>
            <a:noFill/>
            <a:ln w="76200">
              <a:solidFill>
                <a:srgbClr val="FFCCFF"/>
              </a:solidFill>
              <a:round/>
              <a:headEnd/>
              <a:tailEnd/>
            </a:ln>
            <a:effectLst/>
          </p:spPr>
          <p:txBody>
            <a:bodyPr wrap="none"/>
            <a:lstStyle/>
            <a:p>
              <a:endParaRPr lang="en-US"/>
            </a:p>
          </p:txBody>
        </p:sp>
        <p:sp>
          <p:nvSpPr>
            <p:cNvPr id="19483" name="Line 19"/>
            <p:cNvSpPr>
              <a:spLocks noChangeShapeType="1"/>
            </p:cNvSpPr>
            <p:nvPr/>
          </p:nvSpPr>
          <p:spPr bwMode="auto">
            <a:xfrm>
              <a:off x="3513" y="1106"/>
              <a:ext cx="214" cy="1"/>
            </a:xfrm>
            <a:prstGeom prst="line">
              <a:avLst/>
            </a:prstGeom>
            <a:noFill/>
            <a:ln w="76200">
              <a:solidFill>
                <a:srgbClr val="FF00FF"/>
              </a:solidFill>
              <a:round/>
              <a:headEnd/>
              <a:tailEnd/>
            </a:ln>
            <a:effectLst/>
          </p:spPr>
          <p:txBody>
            <a:bodyPr wrap="none"/>
            <a:lstStyle/>
            <a:p>
              <a:endParaRPr lang="en-US"/>
            </a:p>
          </p:txBody>
        </p:sp>
        <p:sp>
          <p:nvSpPr>
            <p:cNvPr id="19484" name="Line 20"/>
            <p:cNvSpPr>
              <a:spLocks noChangeShapeType="1"/>
            </p:cNvSpPr>
            <p:nvPr/>
          </p:nvSpPr>
          <p:spPr bwMode="auto">
            <a:xfrm>
              <a:off x="3734" y="1108"/>
              <a:ext cx="734" cy="0"/>
            </a:xfrm>
            <a:prstGeom prst="line">
              <a:avLst/>
            </a:prstGeom>
            <a:noFill/>
            <a:ln w="76200">
              <a:solidFill>
                <a:srgbClr val="CC66FF"/>
              </a:solidFill>
              <a:round/>
              <a:headEnd/>
              <a:tailEnd/>
            </a:ln>
            <a:effectLst/>
          </p:spPr>
          <p:txBody>
            <a:bodyPr wrap="none"/>
            <a:lstStyle/>
            <a:p>
              <a:endParaRPr lang="en-US"/>
            </a:p>
          </p:txBody>
        </p:sp>
      </p:grpSp>
      <p:sp>
        <p:nvSpPr>
          <p:cNvPr id="19462" name="Text Box 21"/>
          <p:cNvSpPr txBox="1">
            <a:spLocks noChangeArrowheads="1"/>
          </p:cNvSpPr>
          <p:nvPr/>
        </p:nvSpPr>
        <p:spPr bwMode="auto">
          <a:xfrm>
            <a:off x="6070600" y="3427413"/>
            <a:ext cx="1657350" cy="366712"/>
          </a:xfrm>
          <a:prstGeom prst="rect">
            <a:avLst/>
          </a:prstGeom>
          <a:noFill/>
          <a:ln w="9525">
            <a:noFill/>
            <a:miter lim="800000"/>
            <a:headEnd/>
            <a:tailEnd/>
          </a:ln>
          <a:effectLst/>
        </p:spPr>
        <p:txBody>
          <a:bodyPr wrap="none">
            <a:spAutoFit/>
          </a:bodyPr>
          <a:lstStyle/>
          <a:p>
            <a:pPr eaLnBrk="1" hangingPunct="1"/>
            <a:r>
              <a:rPr lang="en-US" altLang="en-US"/>
              <a:t>P   O       </a:t>
            </a:r>
            <a:r>
              <a:rPr lang="en-US" altLang="en-US" i="1"/>
              <a:t>LacZ</a:t>
            </a:r>
            <a:endParaRPr lang="bg-BG" altLang="en-US" i="1"/>
          </a:p>
        </p:txBody>
      </p:sp>
      <p:sp>
        <p:nvSpPr>
          <p:cNvPr id="19463" name="Line 22"/>
          <p:cNvSpPr>
            <a:spLocks noChangeShapeType="1"/>
          </p:cNvSpPr>
          <p:nvPr/>
        </p:nvSpPr>
        <p:spPr bwMode="auto">
          <a:xfrm flipV="1">
            <a:off x="7546975" y="1400175"/>
            <a:ext cx="0" cy="0"/>
          </a:xfrm>
          <a:prstGeom prst="line">
            <a:avLst/>
          </a:prstGeom>
          <a:noFill/>
          <a:ln w="9525">
            <a:solidFill>
              <a:schemeClr val="tx1"/>
            </a:solidFill>
            <a:round/>
            <a:headEnd/>
            <a:tailEnd type="triangle" w="med" len="med"/>
          </a:ln>
          <a:effectLst/>
        </p:spPr>
        <p:txBody>
          <a:bodyPr wrap="none"/>
          <a:lstStyle/>
          <a:p>
            <a:endParaRPr lang="en-US"/>
          </a:p>
        </p:txBody>
      </p:sp>
      <p:sp>
        <p:nvSpPr>
          <p:cNvPr id="19464" name="Text Box 23"/>
          <p:cNvSpPr txBox="1">
            <a:spLocks noChangeArrowheads="1"/>
          </p:cNvSpPr>
          <p:nvPr/>
        </p:nvSpPr>
        <p:spPr bwMode="auto">
          <a:xfrm>
            <a:off x="6329363" y="4071938"/>
            <a:ext cx="1677987" cy="274637"/>
          </a:xfrm>
          <a:prstGeom prst="rect">
            <a:avLst/>
          </a:prstGeom>
          <a:noFill/>
          <a:ln w="9525">
            <a:noFill/>
            <a:miter lim="800000"/>
            <a:headEnd/>
            <a:tailEnd/>
          </a:ln>
          <a:effectLst/>
        </p:spPr>
        <p:txBody>
          <a:bodyPr wrap="none">
            <a:spAutoFit/>
          </a:bodyPr>
          <a:lstStyle/>
          <a:p>
            <a:pPr eaLnBrk="1" hangingPunct="1"/>
            <a:r>
              <a:rPr lang="en-US" altLang="en-US" sz="1200"/>
              <a:t>Cloning restriction site</a:t>
            </a:r>
            <a:endParaRPr lang="bg-BG" altLang="en-US" sz="1200"/>
          </a:p>
        </p:txBody>
      </p:sp>
      <p:grpSp>
        <p:nvGrpSpPr>
          <p:cNvPr id="3" name="Group 37"/>
          <p:cNvGrpSpPr>
            <a:grpSpLocks/>
          </p:cNvGrpSpPr>
          <p:nvPr/>
        </p:nvGrpSpPr>
        <p:grpSpPr bwMode="auto">
          <a:xfrm>
            <a:off x="1565275" y="5875338"/>
            <a:ext cx="2444750" cy="87312"/>
            <a:chOff x="229" y="3645"/>
            <a:chExt cx="1540" cy="55"/>
          </a:xfrm>
        </p:grpSpPr>
        <p:sp>
          <p:nvSpPr>
            <p:cNvPr id="19476" name="Line 29"/>
            <p:cNvSpPr>
              <a:spLocks noChangeShapeType="1"/>
            </p:cNvSpPr>
            <p:nvPr/>
          </p:nvSpPr>
          <p:spPr bwMode="auto">
            <a:xfrm>
              <a:off x="1288" y="3665"/>
              <a:ext cx="481" cy="8"/>
            </a:xfrm>
            <a:prstGeom prst="line">
              <a:avLst/>
            </a:prstGeom>
            <a:noFill/>
            <a:ln w="76200">
              <a:solidFill>
                <a:srgbClr val="CC66FF"/>
              </a:solidFill>
              <a:round/>
              <a:headEnd/>
              <a:tailEnd/>
            </a:ln>
            <a:effectLst/>
          </p:spPr>
          <p:txBody>
            <a:bodyPr wrap="none"/>
            <a:lstStyle/>
            <a:p>
              <a:endParaRPr lang="en-US"/>
            </a:p>
          </p:txBody>
        </p:sp>
        <p:grpSp>
          <p:nvGrpSpPr>
            <p:cNvPr id="4" name="Group 35"/>
            <p:cNvGrpSpPr>
              <a:grpSpLocks/>
            </p:cNvGrpSpPr>
            <p:nvPr/>
          </p:nvGrpSpPr>
          <p:grpSpPr bwMode="auto">
            <a:xfrm>
              <a:off x="229" y="3645"/>
              <a:ext cx="1057" cy="55"/>
              <a:chOff x="3054" y="1112"/>
              <a:chExt cx="1057" cy="55"/>
            </a:xfrm>
          </p:grpSpPr>
          <p:sp>
            <p:nvSpPr>
              <p:cNvPr id="19478" name="Line 27"/>
              <p:cNvSpPr>
                <a:spLocks noChangeShapeType="1"/>
              </p:cNvSpPr>
              <p:nvPr/>
            </p:nvSpPr>
            <p:spPr bwMode="auto">
              <a:xfrm>
                <a:off x="3054" y="1128"/>
                <a:ext cx="213" cy="0"/>
              </a:xfrm>
              <a:prstGeom prst="line">
                <a:avLst/>
              </a:prstGeom>
              <a:noFill/>
              <a:ln w="76200">
                <a:solidFill>
                  <a:srgbClr val="FFCCFF"/>
                </a:solidFill>
                <a:round/>
                <a:headEnd/>
                <a:tailEnd/>
              </a:ln>
              <a:effectLst/>
            </p:spPr>
            <p:txBody>
              <a:bodyPr wrap="none"/>
              <a:lstStyle/>
              <a:p>
                <a:endParaRPr lang="en-US"/>
              </a:p>
            </p:txBody>
          </p:sp>
          <p:sp>
            <p:nvSpPr>
              <p:cNvPr id="19479" name="Line 28"/>
              <p:cNvSpPr>
                <a:spLocks noChangeShapeType="1"/>
              </p:cNvSpPr>
              <p:nvPr/>
            </p:nvSpPr>
            <p:spPr bwMode="auto">
              <a:xfrm>
                <a:off x="3270" y="1130"/>
                <a:ext cx="214" cy="2"/>
              </a:xfrm>
              <a:prstGeom prst="line">
                <a:avLst/>
              </a:prstGeom>
              <a:noFill/>
              <a:ln w="76200">
                <a:solidFill>
                  <a:srgbClr val="FF00FF"/>
                </a:solidFill>
                <a:round/>
                <a:headEnd/>
                <a:tailEnd/>
              </a:ln>
              <a:effectLst/>
            </p:spPr>
            <p:txBody>
              <a:bodyPr wrap="none"/>
              <a:lstStyle/>
              <a:p>
                <a:endParaRPr lang="en-US"/>
              </a:p>
            </p:txBody>
          </p:sp>
          <p:sp>
            <p:nvSpPr>
              <p:cNvPr id="19480" name="Rectangle 32"/>
              <p:cNvSpPr>
                <a:spLocks noChangeArrowheads="1"/>
              </p:cNvSpPr>
              <p:nvPr/>
            </p:nvSpPr>
            <p:spPr bwMode="auto">
              <a:xfrm>
                <a:off x="3485" y="1112"/>
                <a:ext cx="27" cy="55"/>
              </a:xfrm>
              <a:prstGeom prst="rect">
                <a:avLst/>
              </a:prstGeom>
              <a:solidFill>
                <a:srgbClr val="CC66FF"/>
              </a:solidFill>
              <a:ln w="9525">
                <a:solidFill>
                  <a:srgbClr val="CC66FF"/>
                </a:solidFill>
                <a:miter lim="800000"/>
                <a:headEnd/>
                <a:tailEnd/>
              </a:ln>
              <a:effectLst/>
            </p:spPr>
            <p:txBody>
              <a:bodyPr wrap="none" anchor="ctr"/>
              <a:lstStyle/>
              <a:p>
                <a:pPr algn="ctr" eaLnBrk="1" hangingPunct="1"/>
                <a:endParaRPr lang="bg-BG" altLang="en-US">
                  <a:solidFill>
                    <a:srgbClr val="CC66FF"/>
                  </a:solidFill>
                </a:endParaRPr>
              </a:p>
            </p:txBody>
          </p:sp>
          <p:sp>
            <p:nvSpPr>
              <p:cNvPr id="19481" name="Line 33"/>
              <p:cNvSpPr>
                <a:spLocks noChangeShapeType="1"/>
              </p:cNvSpPr>
              <p:nvPr/>
            </p:nvSpPr>
            <p:spPr bwMode="auto">
              <a:xfrm>
                <a:off x="3519" y="1136"/>
                <a:ext cx="592" cy="0"/>
              </a:xfrm>
              <a:prstGeom prst="line">
                <a:avLst/>
              </a:prstGeom>
              <a:noFill/>
              <a:ln w="76200">
                <a:solidFill>
                  <a:schemeClr val="folHlink"/>
                </a:solidFill>
                <a:round/>
                <a:headEnd/>
                <a:tailEnd/>
              </a:ln>
              <a:effectLst/>
            </p:spPr>
            <p:txBody>
              <a:bodyPr wrap="none"/>
              <a:lstStyle/>
              <a:p>
                <a:endParaRPr lang="en-US"/>
              </a:p>
            </p:txBody>
          </p:sp>
        </p:grpSp>
      </p:grpSp>
      <p:sp>
        <p:nvSpPr>
          <p:cNvPr id="19466" name="Text Box 36"/>
          <p:cNvSpPr txBox="1">
            <a:spLocks noChangeArrowheads="1"/>
          </p:cNvSpPr>
          <p:nvPr/>
        </p:nvSpPr>
        <p:spPr bwMode="auto">
          <a:xfrm>
            <a:off x="1516063" y="5451475"/>
            <a:ext cx="2697162" cy="366713"/>
          </a:xfrm>
          <a:prstGeom prst="rect">
            <a:avLst/>
          </a:prstGeom>
          <a:noFill/>
          <a:ln w="9525">
            <a:noFill/>
            <a:miter lim="800000"/>
            <a:headEnd/>
            <a:tailEnd/>
          </a:ln>
          <a:effectLst/>
        </p:spPr>
        <p:txBody>
          <a:bodyPr>
            <a:spAutoFit/>
          </a:bodyPr>
          <a:lstStyle/>
          <a:p>
            <a:pPr eaLnBrk="1" hangingPunct="1"/>
            <a:r>
              <a:rPr lang="en-US" altLang="en-US"/>
              <a:t>P   O   </a:t>
            </a:r>
            <a:r>
              <a:rPr lang="en-US" altLang="en-US" sz="900">
                <a:latin typeface="Times New Roman" pitchFamily="18" charset="0"/>
              </a:rPr>
              <a:t>Desired gene</a:t>
            </a:r>
            <a:r>
              <a:rPr lang="en-US" altLang="en-US"/>
              <a:t>      </a:t>
            </a:r>
            <a:r>
              <a:rPr lang="en-US" altLang="en-US" sz="1200" i="1">
                <a:cs typeface="Arial" charset="0"/>
              </a:rPr>
              <a:t>~</a:t>
            </a:r>
            <a:r>
              <a:rPr lang="en-US" altLang="en-US" sz="1200" i="1"/>
              <a:t> Lac Z</a:t>
            </a:r>
            <a:endParaRPr lang="bg-BG" altLang="en-US" sz="1200" i="1"/>
          </a:p>
        </p:txBody>
      </p:sp>
      <p:cxnSp>
        <p:nvCxnSpPr>
          <p:cNvPr id="19467" name="Straight Arrow Connector 2"/>
          <p:cNvCxnSpPr>
            <a:cxnSpLocks noChangeShapeType="1"/>
          </p:cNvCxnSpPr>
          <p:nvPr/>
        </p:nvCxnSpPr>
        <p:spPr bwMode="auto">
          <a:xfrm flipH="1">
            <a:off x="1735138" y="1774825"/>
            <a:ext cx="280987" cy="763588"/>
          </a:xfrm>
          <a:prstGeom prst="straightConnector1">
            <a:avLst/>
          </a:prstGeom>
          <a:noFill/>
          <a:ln w="9525" algn="ctr">
            <a:solidFill>
              <a:schemeClr val="tx1"/>
            </a:solidFill>
            <a:round/>
            <a:headEnd/>
            <a:tailEnd type="arrow" w="med" len="med"/>
          </a:ln>
          <a:effectLst/>
        </p:spPr>
      </p:cxnSp>
      <p:cxnSp>
        <p:nvCxnSpPr>
          <p:cNvPr id="19468" name="Straight Arrow Connector 6"/>
          <p:cNvCxnSpPr>
            <a:cxnSpLocks noChangeShapeType="1"/>
          </p:cNvCxnSpPr>
          <p:nvPr/>
        </p:nvCxnSpPr>
        <p:spPr bwMode="auto">
          <a:xfrm flipH="1" flipV="1">
            <a:off x="4213225" y="2900363"/>
            <a:ext cx="365125" cy="723900"/>
          </a:xfrm>
          <a:prstGeom prst="straightConnector1">
            <a:avLst/>
          </a:prstGeom>
          <a:noFill/>
          <a:ln w="9525" algn="ctr">
            <a:solidFill>
              <a:schemeClr val="tx1"/>
            </a:solidFill>
            <a:round/>
            <a:headEnd/>
            <a:tailEnd type="arrow" w="med" len="med"/>
          </a:ln>
          <a:effectLst/>
        </p:spPr>
      </p:cxnSp>
      <p:sp>
        <p:nvSpPr>
          <p:cNvPr id="19469" name="TextBox 11"/>
          <p:cNvSpPr txBox="1">
            <a:spLocks noChangeArrowheads="1"/>
          </p:cNvSpPr>
          <p:nvPr/>
        </p:nvSpPr>
        <p:spPr bwMode="auto">
          <a:xfrm>
            <a:off x="3932238" y="3624263"/>
            <a:ext cx="1293812" cy="341312"/>
          </a:xfrm>
          <a:prstGeom prst="rect">
            <a:avLst/>
          </a:prstGeom>
          <a:noFill/>
          <a:ln w="9525">
            <a:noFill/>
            <a:miter lim="800000"/>
            <a:headEnd/>
            <a:tailEnd/>
          </a:ln>
        </p:spPr>
        <p:txBody>
          <a:bodyPr wrap="none">
            <a:spAutoFit/>
          </a:bodyPr>
          <a:lstStyle/>
          <a:p>
            <a:pPr eaLnBrk="1" hangingPunct="1">
              <a:lnSpc>
                <a:spcPct val="90000"/>
              </a:lnSpc>
            </a:pPr>
            <a:r>
              <a:rPr lang="en-US" altLang="en-US" b="1">
                <a:latin typeface="Times New Roman" pitchFamily="18" charset="0"/>
              </a:rPr>
              <a:t>cloning site</a:t>
            </a:r>
          </a:p>
        </p:txBody>
      </p:sp>
      <p:sp>
        <p:nvSpPr>
          <p:cNvPr id="19470" name="TextBox 12"/>
          <p:cNvSpPr txBox="1">
            <a:spLocks noChangeArrowheads="1"/>
          </p:cNvSpPr>
          <p:nvPr/>
        </p:nvSpPr>
        <p:spPr bwMode="auto">
          <a:xfrm>
            <a:off x="4213225" y="1971675"/>
            <a:ext cx="2954338" cy="369888"/>
          </a:xfrm>
          <a:prstGeom prst="rect">
            <a:avLst/>
          </a:prstGeom>
          <a:noFill/>
          <a:ln w="9525">
            <a:noFill/>
            <a:miter lim="800000"/>
            <a:headEnd/>
            <a:tailEnd/>
          </a:ln>
        </p:spPr>
        <p:txBody>
          <a:bodyPr wrap="none">
            <a:spAutoFit/>
          </a:bodyPr>
          <a:lstStyle/>
          <a:p>
            <a:pPr eaLnBrk="1" hangingPunct="1"/>
            <a:r>
              <a:rPr lang="en-US" altLang="en-US" b="1" i="1">
                <a:latin typeface="Times New Roman" pitchFamily="18" charset="0"/>
              </a:rPr>
              <a:t>Lac Z</a:t>
            </a:r>
            <a:r>
              <a:rPr lang="en-US" altLang="en-US" b="1">
                <a:latin typeface="Times New Roman" pitchFamily="18" charset="0"/>
              </a:rPr>
              <a:t> (</a:t>
            </a:r>
            <a:r>
              <a:rPr lang="el-GR" altLang="en-US" b="1">
                <a:latin typeface="Times New Roman" pitchFamily="18" charset="0"/>
                <a:cs typeface="Times New Roman" pitchFamily="18" charset="0"/>
              </a:rPr>
              <a:t>β</a:t>
            </a:r>
            <a:r>
              <a:rPr lang="en-US" altLang="en-US" b="1">
                <a:latin typeface="Times New Roman" pitchFamily="18" charset="0"/>
              </a:rPr>
              <a:t>-galactosidase) gene</a:t>
            </a:r>
            <a:endParaRPr lang="en-US" altLang="en-US"/>
          </a:p>
        </p:txBody>
      </p:sp>
      <p:cxnSp>
        <p:nvCxnSpPr>
          <p:cNvPr id="19471" name="Straight Arrow Connector 17"/>
          <p:cNvCxnSpPr>
            <a:cxnSpLocks noChangeShapeType="1"/>
            <a:stCxn id="19470" idx="1"/>
          </p:cNvCxnSpPr>
          <p:nvPr/>
        </p:nvCxnSpPr>
        <p:spPr bwMode="auto">
          <a:xfrm flipH="1">
            <a:off x="3932238" y="2157413"/>
            <a:ext cx="280987" cy="101600"/>
          </a:xfrm>
          <a:prstGeom prst="straightConnector1">
            <a:avLst/>
          </a:prstGeom>
          <a:noFill/>
          <a:ln w="9525" algn="ctr">
            <a:solidFill>
              <a:schemeClr val="tx1"/>
            </a:solidFill>
            <a:round/>
            <a:headEnd/>
            <a:tailEnd type="arrow" w="med" len="med"/>
          </a:ln>
          <a:effectLst/>
        </p:spPr>
      </p:cxnSp>
      <p:cxnSp>
        <p:nvCxnSpPr>
          <p:cNvPr id="19472" name="Straight Arrow Connector 19"/>
          <p:cNvCxnSpPr>
            <a:cxnSpLocks noChangeShapeType="1"/>
          </p:cNvCxnSpPr>
          <p:nvPr/>
        </p:nvCxnSpPr>
        <p:spPr bwMode="auto">
          <a:xfrm>
            <a:off x="6899275" y="3965575"/>
            <a:ext cx="0" cy="0"/>
          </a:xfrm>
          <a:prstGeom prst="straightConnector1">
            <a:avLst/>
          </a:prstGeom>
          <a:noFill/>
          <a:ln w="9525" algn="ctr">
            <a:solidFill>
              <a:schemeClr val="tx1"/>
            </a:solidFill>
            <a:round/>
            <a:headEnd/>
            <a:tailEnd type="arrow" w="med" len="med"/>
          </a:ln>
          <a:effectLst/>
        </p:spPr>
      </p:cxnSp>
      <p:cxnSp>
        <p:nvCxnSpPr>
          <p:cNvPr id="19473" name="Straight Arrow Connector 21"/>
          <p:cNvCxnSpPr>
            <a:cxnSpLocks noChangeShapeType="1"/>
          </p:cNvCxnSpPr>
          <p:nvPr/>
        </p:nvCxnSpPr>
        <p:spPr bwMode="auto">
          <a:xfrm>
            <a:off x="3932238" y="2900363"/>
            <a:ext cx="2049462" cy="903287"/>
          </a:xfrm>
          <a:prstGeom prst="straightConnector1">
            <a:avLst/>
          </a:prstGeom>
          <a:noFill/>
          <a:ln w="9525" algn="ctr">
            <a:solidFill>
              <a:schemeClr val="tx1"/>
            </a:solidFill>
            <a:round/>
            <a:headEnd/>
            <a:tailEnd type="arrow" w="med" len="med"/>
          </a:ln>
          <a:effectLst/>
        </p:spPr>
      </p:cxnSp>
      <p:cxnSp>
        <p:nvCxnSpPr>
          <p:cNvPr id="19474" name="Straight Arrow Connector 24"/>
          <p:cNvCxnSpPr>
            <a:cxnSpLocks noChangeShapeType="1"/>
          </p:cNvCxnSpPr>
          <p:nvPr/>
        </p:nvCxnSpPr>
        <p:spPr bwMode="auto">
          <a:xfrm>
            <a:off x="3629025" y="2157413"/>
            <a:ext cx="4286250" cy="1543050"/>
          </a:xfrm>
          <a:prstGeom prst="straightConnector1">
            <a:avLst/>
          </a:prstGeom>
          <a:noFill/>
          <a:ln w="9525" algn="ctr">
            <a:solidFill>
              <a:schemeClr val="tx1"/>
            </a:solidFill>
            <a:round/>
            <a:headEnd/>
            <a:tailEnd type="arrow" w="med" len="med"/>
          </a:ln>
          <a:effectLst/>
        </p:spPr>
      </p:cxnSp>
      <p:cxnSp>
        <p:nvCxnSpPr>
          <p:cNvPr id="19475" name="Straight Arrow Connector 27"/>
          <p:cNvCxnSpPr>
            <a:cxnSpLocks noChangeShapeType="1"/>
          </p:cNvCxnSpPr>
          <p:nvPr/>
        </p:nvCxnSpPr>
        <p:spPr bwMode="auto">
          <a:xfrm flipV="1">
            <a:off x="6881813" y="3883025"/>
            <a:ext cx="0" cy="188913"/>
          </a:xfrm>
          <a:prstGeom prst="straightConnector1">
            <a:avLst/>
          </a:prstGeom>
          <a:noFill/>
          <a:ln w="9525" algn="ctr">
            <a:solidFill>
              <a:schemeClr val="tx1"/>
            </a:solidFill>
            <a:round/>
            <a:headEnd/>
            <a:tailEnd type="arrow" w="med" len="med"/>
          </a:ln>
          <a:effectLst/>
        </p:spPr>
      </p:cxnSp>
    </p:spTree>
  </p:cSld>
  <p:clrMapOvr>
    <a:masterClrMapping/>
  </p:clrMapOvr>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1" name="AutoShape 5" descr="https://www.ndsu.edu/pubweb/%7Emcclean/plsc431/mendel/chick1.gif"/>
          <p:cNvSpPr>
            <a:spLocks noChangeAspect="1" noChangeArrowheads="1"/>
          </p:cNvSpPr>
          <p:nvPr/>
        </p:nvSpPr>
        <p:spPr bwMode="auto">
          <a:xfrm>
            <a:off x="155575" y="-647700"/>
            <a:ext cx="2886075" cy="1352550"/>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8182" name="Picture 6"/>
          <p:cNvPicPr>
            <a:picLocks noChangeAspect="1" noChangeArrowheads="1"/>
          </p:cNvPicPr>
          <p:nvPr/>
        </p:nvPicPr>
        <p:blipFill>
          <a:blip r:embed="rId2"/>
          <a:srcRect/>
          <a:stretch>
            <a:fillRect/>
          </a:stretch>
        </p:blipFill>
        <p:spPr bwMode="auto">
          <a:xfrm>
            <a:off x="1295400" y="381000"/>
            <a:ext cx="7162800" cy="5943600"/>
          </a:xfrm>
          <a:prstGeom prst="rect">
            <a:avLst/>
          </a:prstGeom>
          <a:noFill/>
          <a:ln w="9525">
            <a:noFill/>
            <a:miter lim="800000"/>
            <a:headEnd/>
            <a:tailEnd/>
          </a:ln>
          <a:effectLst/>
        </p:spPr>
      </p:pic>
    </p:spTree>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AutoShape 2" descr="https://www.ndsu.edu/pubweb/%7Emcclean/plsc431/mendel/2-fig15a.gif"/>
          <p:cNvSpPr>
            <a:spLocks noChangeAspect="1" noChangeArrowheads="1"/>
          </p:cNvSpPr>
          <p:nvPr/>
        </p:nvSpPr>
        <p:spPr bwMode="auto">
          <a:xfrm>
            <a:off x="155575" y="-395288"/>
            <a:ext cx="3105150" cy="8382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7156" name="AutoShape 4" descr="https://www.ndsu.edu/pubweb/~mcclean/plsc431/mendel/2-fig15a.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77158" name="AutoShape 6" descr="https://www.ndsu.edu/pubweb/~mcclean/plsc431/mendel/2-fig15a.gif"/>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77159" name="Picture 7"/>
          <p:cNvPicPr>
            <a:picLocks noChangeAspect="1" noChangeArrowheads="1"/>
          </p:cNvPicPr>
          <p:nvPr/>
        </p:nvPicPr>
        <p:blipFill>
          <a:blip r:embed="rId2"/>
          <a:srcRect/>
          <a:stretch>
            <a:fillRect/>
          </a:stretch>
        </p:blipFill>
        <p:spPr bwMode="auto">
          <a:xfrm>
            <a:off x="2362200" y="152400"/>
            <a:ext cx="4191000" cy="2590800"/>
          </a:xfrm>
          <a:prstGeom prst="rect">
            <a:avLst/>
          </a:prstGeom>
          <a:noFill/>
          <a:ln w="9525">
            <a:noFill/>
            <a:miter lim="800000"/>
            <a:headEnd/>
            <a:tailEnd/>
          </a:ln>
          <a:effectLst/>
        </p:spPr>
      </p:pic>
      <p:sp>
        <p:nvSpPr>
          <p:cNvPr id="6" name="Rectangle 5"/>
          <p:cNvSpPr/>
          <p:nvPr/>
        </p:nvSpPr>
        <p:spPr>
          <a:xfrm>
            <a:off x="1066800" y="3048000"/>
            <a:ext cx="8077200" cy="3785652"/>
          </a:xfrm>
          <a:prstGeom prst="rect">
            <a:avLst/>
          </a:prstGeom>
        </p:spPr>
        <p:txBody>
          <a:bodyPr wrap="square">
            <a:spAutoFit/>
          </a:bodyPr>
          <a:lstStyle/>
          <a:p>
            <a:pPr algn="just"/>
            <a:r>
              <a:rPr lang="en-US" sz="2400" b="1" dirty="0" smtClean="0">
                <a:solidFill>
                  <a:srgbClr val="FF0000"/>
                </a:solidFill>
              </a:rPr>
              <a:t>Dominant </a:t>
            </a:r>
            <a:r>
              <a:rPr lang="en-US" sz="2400" b="1" dirty="0" err="1" smtClean="0">
                <a:solidFill>
                  <a:srgbClr val="FF0000"/>
                </a:solidFill>
              </a:rPr>
              <a:t>epistasis</a:t>
            </a:r>
            <a:r>
              <a:rPr lang="en-US" sz="2400" b="1" dirty="0" smtClean="0">
                <a:solidFill>
                  <a:srgbClr val="FF0000"/>
                </a:solidFill>
              </a:rPr>
              <a:t> (9: 3: 3: 1):</a:t>
            </a:r>
            <a:endParaRPr lang="en-US" sz="2400" dirty="0" smtClean="0">
              <a:solidFill>
                <a:srgbClr val="FF0000"/>
              </a:solidFill>
              <a:latin typeface="Times New Roman" pitchFamily="18" charset="0"/>
              <a:cs typeface="Times New Roman" pitchFamily="18" charset="0"/>
            </a:endParaRPr>
          </a:p>
          <a:p>
            <a:pPr algn="just"/>
            <a:r>
              <a:rPr lang="en-US" sz="2400" dirty="0" smtClean="0">
                <a:solidFill>
                  <a:srgbClr val="FF0000"/>
                </a:solidFill>
                <a:latin typeface="Times New Roman" pitchFamily="18" charset="0"/>
                <a:cs typeface="Times New Roman" pitchFamily="18" charset="0"/>
              </a:rPr>
              <a:t>Result</a:t>
            </a:r>
            <a:r>
              <a:rPr lang="en-US" sz="2400" dirty="0" smtClean="0">
                <a:latin typeface="Times New Roman" pitchFamily="18" charset="0"/>
                <a:cs typeface="Times New Roman" pitchFamily="18" charset="0"/>
              </a:rPr>
              <a:t>: </a:t>
            </a:r>
          </a:p>
          <a:p>
            <a:pPr algn="just"/>
            <a:r>
              <a:rPr lang="en-US" sz="2400" dirty="0" smtClean="0">
                <a:latin typeface="Times New Roman" pitchFamily="18" charset="0"/>
                <a:cs typeface="Times New Roman" pitchFamily="18" charset="0"/>
              </a:rPr>
              <a:t>The F</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differed from both parents and two new phenotypes not seen in the parents appeared in the F</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How can this result be explained? The first clue is the F</a:t>
            </a:r>
            <a:r>
              <a:rPr lang="en-US" sz="2400" baseline="-25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ratio. We have seen this ratio before when the F</a:t>
            </a:r>
            <a:r>
              <a:rPr lang="en-US" sz="2400" baseline="-25000" dirty="0" smtClean="0">
                <a:latin typeface="Times New Roman" pitchFamily="18" charset="0"/>
                <a:cs typeface="Times New Roman" pitchFamily="18" charset="0"/>
              </a:rPr>
              <a:t>1</a:t>
            </a:r>
            <a:r>
              <a:rPr lang="en-US" sz="2400" dirty="0" smtClean="0">
                <a:latin typeface="Times New Roman" pitchFamily="18" charset="0"/>
                <a:cs typeface="Times New Roman" pitchFamily="18" charset="0"/>
              </a:rPr>
              <a:t> from a </a:t>
            </a:r>
            <a:r>
              <a:rPr lang="en-US" sz="2400" dirty="0" err="1" smtClean="0">
                <a:latin typeface="Times New Roman" pitchFamily="18" charset="0"/>
                <a:cs typeface="Times New Roman" pitchFamily="18" charset="0"/>
              </a:rPr>
              <a:t>dihybrid</a:t>
            </a:r>
            <a:r>
              <a:rPr lang="en-US" sz="2400" dirty="0" smtClean="0">
                <a:latin typeface="Times New Roman" pitchFamily="18" charset="0"/>
                <a:cs typeface="Times New Roman" pitchFamily="18" charset="0"/>
              </a:rPr>
              <a:t> cross is </a:t>
            </a:r>
            <a:r>
              <a:rPr lang="en-US" sz="2400" dirty="0" err="1" smtClean="0">
                <a:latin typeface="Times New Roman" pitchFamily="18" charset="0"/>
                <a:cs typeface="Times New Roman" pitchFamily="18" charset="0"/>
              </a:rPr>
              <a:t>selfed</a:t>
            </a:r>
            <a:r>
              <a:rPr lang="en-US" sz="2400" dirty="0" smtClean="0">
                <a:latin typeface="Times New Roman" pitchFamily="18" charset="0"/>
                <a:cs typeface="Times New Roman" pitchFamily="18" charset="0"/>
              </a:rPr>
              <a:t> (or </a:t>
            </a:r>
            <a:r>
              <a:rPr lang="en-US" sz="2400" dirty="0" err="1" smtClean="0">
                <a:latin typeface="Times New Roman" pitchFamily="18" charset="0"/>
                <a:cs typeface="Times New Roman" pitchFamily="18" charset="0"/>
              </a:rPr>
              <a:t>intermated</a:t>
            </a:r>
            <a:r>
              <a:rPr lang="en-US" sz="2400" dirty="0" smtClean="0">
                <a:latin typeface="Times New Roman" pitchFamily="18" charset="0"/>
                <a:cs typeface="Times New Roman" pitchFamily="18" charset="0"/>
              </a:rPr>
              <a:t>). This observation suggests that two genes may control the phenotype of the comb. The gene interactions and genotypes were determined by performing the appropriate testcrosses.</a:t>
            </a:r>
            <a:endParaRPr lang="en-US" sz="2400" dirty="0">
              <a:latin typeface="Times New Roman" pitchFamily="18" charset="0"/>
              <a:cs typeface="Times New Roman" pitchFamily="18" charset="0"/>
            </a:endParaRPr>
          </a:p>
        </p:txBody>
      </p:sp>
    </p:spTree>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646331"/>
          </a:xfrm>
          <a:prstGeom prst="rect">
            <a:avLst/>
          </a:prstGeom>
        </p:spPr>
        <p:txBody>
          <a:bodyPr wrap="square">
            <a:spAutoFit/>
          </a:bodyPr>
          <a:lstStyle/>
          <a:p>
            <a:r>
              <a:rPr lang="en-US" dirty="0" smtClean="0"/>
              <a:t>A series of experiments demonstrated that the genotypes controlling the various comb phenotypes are as follows</a:t>
            </a:r>
            <a:endParaRPr lang="en-US" dirty="0"/>
          </a:p>
        </p:txBody>
      </p:sp>
      <p:graphicFrame>
        <p:nvGraphicFramePr>
          <p:cNvPr id="3" name="Table 2"/>
          <p:cNvGraphicFramePr>
            <a:graphicFrameLocks noGrp="1"/>
          </p:cNvGraphicFramePr>
          <p:nvPr/>
        </p:nvGraphicFramePr>
        <p:xfrm>
          <a:off x="1295400" y="838200"/>
          <a:ext cx="4800600" cy="3886200"/>
        </p:xfrm>
        <a:graphic>
          <a:graphicData uri="http://schemas.openxmlformats.org/drawingml/2006/table">
            <a:tbl>
              <a:tblPr/>
              <a:tblGrid>
                <a:gridCol w="1600200"/>
                <a:gridCol w="1600200"/>
                <a:gridCol w="1600200"/>
              </a:tblGrid>
              <a:tr h="777240">
                <a:tc>
                  <a:txBody>
                    <a:bodyPr/>
                    <a:lstStyle/>
                    <a:p>
                      <a:r>
                        <a:rPr lang="en-US" dirty="0"/>
                        <a:t>Phenotypes </a:t>
                      </a:r>
                    </a:p>
                  </a:txBody>
                  <a:tcPr marL="19050" marR="19050" marT="19050" marB="19050" anchor="ctr">
                    <a:lnL>
                      <a:noFill/>
                    </a:lnL>
                    <a:lnR>
                      <a:noFill/>
                    </a:lnR>
                    <a:lnT>
                      <a:noFill/>
                    </a:lnT>
                    <a:lnB>
                      <a:noFill/>
                    </a:lnB>
                  </a:tcPr>
                </a:tc>
                <a:tc>
                  <a:txBody>
                    <a:bodyPr/>
                    <a:lstStyle/>
                    <a:p>
                      <a:r>
                        <a:rPr lang="en-US"/>
                        <a:t>Genotypes </a:t>
                      </a:r>
                    </a:p>
                  </a:txBody>
                  <a:tcPr marL="19050" marR="19050" marT="19050" marB="19050" anchor="ctr">
                    <a:lnL>
                      <a:noFill/>
                    </a:lnL>
                    <a:lnR>
                      <a:noFill/>
                    </a:lnR>
                    <a:lnT>
                      <a:noFill/>
                    </a:lnT>
                    <a:lnB>
                      <a:noFill/>
                    </a:lnB>
                  </a:tcPr>
                </a:tc>
                <a:tc>
                  <a:txBody>
                    <a:bodyPr/>
                    <a:lstStyle/>
                    <a:p>
                      <a:r>
                        <a:rPr lang="en-US"/>
                        <a:t>Frequency </a:t>
                      </a:r>
                    </a:p>
                  </a:txBody>
                  <a:tcPr marL="19050" marR="19050" marT="19050" marB="19050" anchor="ctr">
                    <a:lnL>
                      <a:noFill/>
                    </a:lnL>
                    <a:lnR>
                      <a:noFill/>
                    </a:lnR>
                    <a:lnT>
                      <a:noFill/>
                    </a:lnT>
                    <a:lnB>
                      <a:noFill/>
                    </a:lnB>
                  </a:tcPr>
                </a:tc>
              </a:tr>
              <a:tr h="777240">
                <a:tc>
                  <a:txBody>
                    <a:bodyPr/>
                    <a:lstStyle/>
                    <a:p>
                      <a:r>
                        <a:rPr lang="en-US"/>
                        <a:t>Walnut </a:t>
                      </a:r>
                    </a:p>
                  </a:txBody>
                  <a:tcPr marL="19050" marR="19050" marT="19050" marB="19050" anchor="ctr">
                    <a:lnL>
                      <a:noFill/>
                    </a:lnL>
                    <a:lnR>
                      <a:noFill/>
                    </a:lnR>
                    <a:lnT>
                      <a:noFill/>
                    </a:lnT>
                    <a:lnB>
                      <a:noFill/>
                    </a:lnB>
                  </a:tcPr>
                </a:tc>
                <a:tc>
                  <a:txBody>
                    <a:bodyPr/>
                    <a:lstStyle/>
                    <a:p>
                      <a:r>
                        <a:rPr lang="en-US" i="1"/>
                        <a:t>R_P_</a:t>
                      </a:r>
                      <a:r>
                        <a:rPr lang="en-US"/>
                        <a:t> </a:t>
                      </a:r>
                    </a:p>
                  </a:txBody>
                  <a:tcPr marL="19050" marR="19050" marT="19050" marB="19050" anchor="ctr">
                    <a:lnL>
                      <a:noFill/>
                    </a:lnL>
                    <a:lnR>
                      <a:noFill/>
                    </a:lnR>
                    <a:lnT>
                      <a:noFill/>
                    </a:lnT>
                    <a:lnB>
                      <a:noFill/>
                    </a:lnB>
                  </a:tcPr>
                </a:tc>
                <a:tc>
                  <a:txBody>
                    <a:bodyPr/>
                    <a:lstStyle/>
                    <a:p>
                      <a:r>
                        <a:rPr lang="en-US"/>
                        <a:t>9/16 </a:t>
                      </a:r>
                    </a:p>
                  </a:txBody>
                  <a:tcPr marL="19050" marR="19050" marT="19050" marB="19050" anchor="ctr">
                    <a:lnL>
                      <a:noFill/>
                    </a:lnL>
                    <a:lnR>
                      <a:noFill/>
                    </a:lnR>
                    <a:lnT>
                      <a:noFill/>
                    </a:lnT>
                    <a:lnB>
                      <a:noFill/>
                    </a:lnB>
                  </a:tcPr>
                </a:tc>
              </a:tr>
              <a:tr h="777240">
                <a:tc>
                  <a:txBody>
                    <a:bodyPr/>
                    <a:lstStyle/>
                    <a:p>
                      <a:r>
                        <a:rPr lang="en-US"/>
                        <a:t>Rose </a:t>
                      </a:r>
                    </a:p>
                  </a:txBody>
                  <a:tcPr marL="19050" marR="19050" marT="19050" marB="19050" anchor="ctr">
                    <a:lnL>
                      <a:noFill/>
                    </a:lnL>
                    <a:lnR>
                      <a:noFill/>
                    </a:lnR>
                    <a:lnT>
                      <a:noFill/>
                    </a:lnT>
                    <a:lnB>
                      <a:noFill/>
                    </a:lnB>
                  </a:tcPr>
                </a:tc>
                <a:tc>
                  <a:txBody>
                    <a:bodyPr/>
                    <a:lstStyle/>
                    <a:p>
                      <a:r>
                        <a:rPr lang="en-US" i="1" dirty="0" err="1" smtClean="0"/>
                        <a:t>R_pp</a:t>
                      </a:r>
                      <a:r>
                        <a:rPr lang="en-US" dirty="0" smtClean="0"/>
                        <a:t> </a:t>
                      </a:r>
                      <a:endParaRPr lang="en-US" dirty="0"/>
                    </a:p>
                  </a:txBody>
                  <a:tcPr marL="19050" marR="19050" marT="19050" marB="19050" anchor="ctr">
                    <a:lnL>
                      <a:noFill/>
                    </a:lnL>
                    <a:lnR>
                      <a:noFill/>
                    </a:lnR>
                    <a:lnT>
                      <a:noFill/>
                    </a:lnT>
                    <a:lnB>
                      <a:noFill/>
                    </a:lnB>
                  </a:tcPr>
                </a:tc>
                <a:tc>
                  <a:txBody>
                    <a:bodyPr/>
                    <a:lstStyle/>
                    <a:p>
                      <a:r>
                        <a:rPr lang="en-US" dirty="0"/>
                        <a:t>3/16 </a:t>
                      </a:r>
                    </a:p>
                  </a:txBody>
                  <a:tcPr marL="19050" marR="19050" marT="19050" marB="19050" anchor="ctr">
                    <a:lnL>
                      <a:noFill/>
                    </a:lnL>
                    <a:lnR>
                      <a:noFill/>
                    </a:lnR>
                    <a:lnT>
                      <a:noFill/>
                    </a:lnT>
                    <a:lnB>
                      <a:noFill/>
                    </a:lnB>
                  </a:tcPr>
                </a:tc>
              </a:tr>
              <a:tr h="777240">
                <a:tc>
                  <a:txBody>
                    <a:bodyPr/>
                    <a:lstStyle/>
                    <a:p>
                      <a:r>
                        <a:rPr lang="en-US"/>
                        <a:t>Pea </a:t>
                      </a:r>
                    </a:p>
                  </a:txBody>
                  <a:tcPr marL="19050" marR="19050" marT="19050" marB="19050" anchor="ctr">
                    <a:lnL>
                      <a:noFill/>
                    </a:lnL>
                    <a:lnR>
                      <a:noFill/>
                    </a:lnR>
                    <a:lnT>
                      <a:noFill/>
                    </a:lnT>
                    <a:lnB>
                      <a:noFill/>
                    </a:lnB>
                  </a:tcPr>
                </a:tc>
                <a:tc>
                  <a:txBody>
                    <a:bodyPr/>
                    <a:lstStyle/>
                    <a:p>
                      <a:r>
                        <a:rPr lang="en-US" i="1"/>
                        <a:t>rrP_</a:t>
                      </a:r>
                      <a:r>
                        <a:rPr lang="en-US"/>
                        <a:t> </a:t>
                      </a:r>
                    </a:p>
                  </a:txBody>
                  <a:tcPr marL="19050" marR="19050" marT="19050" marB="19050" anchor="ctr">
                    <a:lnL>
                      <a:noFill/>
                    </a:lnL>
                    <a:lnR>
                      <a:noFill/>
                    </a:lnR>
                    <a:lnT>
                      <a:noFill/>
                    </a:lnT>
                    <a:lnB>
                      <a:noFill/>
                    </a:lnB>
                  </a:tcPr>
                </a:tc>
                <a:tc>
                  <a:txBody>
                    <a:bodyPr/>
                    <a:lstStyle/>
                    <a:p>
                      <a:r>
                        <a:rPr lang="en-US" dirty="0"/>
                        <a:t>3/16 </a:t>
                      </a:r>
                    </a:p>
                  </a:txBody>
                  <a:tcPr marL="19050" marR="19050" marT="19050" marB="19050" anchor="ctr">
                    <a:lnL>
                      <a:noFill/>
                    </a:lnL>
                    <a:lnR>
                      <a:noFill/>
                    </a:lnR>
                    <a:lnT>
                      <a:noFill/>
                    </a:lnT>
                    <a:lnB>
                      <a:noFill/>
                    </a:lnB>
                  </a:tcPr>
                </a:tc>
              </a:tr>
              <a:tr h="777240">
                <a:tc>
                  <a:txBody>
                    <a:bodyPr/>
                    <a:lstStyle/>
                    <a:p>
                      <a:r>
                        <a:rPr lang="en-US"/>
                        <a:t>Single </a:t>
                      </a:r>
                    </a:p>
                  </a:txBody>
                  <a:tcPr marL="19050" marR="19050" marT="19050" marB="19050" anchor="ctr">
                    <a:lnL>
                      <a:noFill/>
                    </a:lnL>
                    <a:lnR>
                      <a:noFill/>
                    </a:lnR>
                    <a:lnT>
                      <a:noFill/>
                    </a:lnT>
                    <a:lnB>
                      <a:noFill/>
                    </a:lnB>
                  </a:tcPr>
                </a:tc>
                <a:tc>
                  <a:txBody>
                    <a:bodyPr/>
                    <a:lstStyle/>
                    <a:p>
                      <a:r>
                        <a:rPr lang="en-US" i="1"/>
                        <a:t>rrpp</a:t>
                      </a:r>
                      <a:r>
                        <a:rPr lang="en-US"/>
                        <a:t> </a:t>
                      </a:r>
                    </a:p>
                  </a:txBody>
                  <a:tcPr marL="19050" marR="19050" marT="19050" marB="19050" anchor="ctr">
                    <a:lnL>
                      <a:noFill/>
                    </a:lnL>
                    <a:lnR>
                      <a:noFill/>
                    </a:lnR>
                    <a:lnT>
                      <a:noFill/>
                    </a:lnT>
                    <a:lnB>
                      <a:noFill/>
                    </a:lnB>
                  </a:tcPr>
                </a:tc>
                <a:tc>
                  <a:txBody>
                    <a:bodyPr/>
                    <a:lstStyle/>
                    <a:p>
                      <a:r>
                        <a:rPr lang="en-US" dirty="0"/>
                        <a:t>1/16</a:t>
                      </a:r>
                    </a:p>
                  </a:txBody>
                  <a:tcPr marL="19050" marR="19050" marT="19050" marB="19050" anchor="ctr">
                    <a:lnL>
                      <a:noFill/>
                    </a:lnL>
                    <a:lnR>
                      <a:noFill/>
                    </a:lnR>
                    <a:lnT>
                      <a:noFill/>
                    </a:lnT>
                    <a:lnB>
                      <a:noFill/>
                    </a:lnB>
                  </a:tcPr>
                </a:tc>
              </a:tr>
            </a:tbl>
          </a:graphicData>
        </a:graphic>
      </p:graphicFrame>
      <p:sp>
        <p:nvSpPr>
          <p:cNvPr id="17612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1143000" y="4953000"/>
            <a:ext cx="7620000" cy="1477328"/>
          </a:xfrm>
          <a:prstGeom prst="rect">
            <a:avLst/>
          </a:prstGeom>
        </p:spPr>
        <p:txBody>
          <a:bodyPr wrap="square">
            <a:spAutoFit/>
          </a:bodyPr>
          <a:lstStyle/>
          <a:p>
            <a:r>
              <a:rPr lang="en-US" dirty="0" smtClean="0"/>
              <a:t>It was later shown that the genotypes of the initial parents were:</a:t>
            </a:r>
          </a:p>
          <a:p>
            <a:r>
              <a:rPr lang="en-US" dirty="0" smtClean="0"/>
              <a:t> </a:t>
            </a:r>
          </a:p>
          <a:p>
            <a:r>
              <a:rPr lang="en-US" b="1" dirty="0" smtClean="0"/>
              <a:t>Rose</a:t>
            </a:r>
            <a:r>
              <a:rPr lang="en-US" dirty="0" smtClean="0"/>
              <a:t> = </a:t>
            </a:r>
            <a:r>
              <a:rPr lang="en-US" i="1" dirty="0" err="1" smtClean="0"/>
              <a:t>RRpp</a:t>
            </a:r>
            <a:endParaRPr lang="en-US" dirty="0" smtClean="0"/>
          </a:p>
          <a:p>
            <a:endParaRPr lang="en-US" dirty="0" smtClean="0"/>
          </a:p>
          <a:p>
            <a:r>
              <a:rPr lang="en-US" b="1" dirty="0" smtClean="0"/>
              <a:t>Pea</a:t>
            </a:r>
            <a:r>
              <a:rPr lang="en-US" dirty="0" smtClean="0"/>
              <a:t> = </a:t>
            </a:r>
            <a:r>
              <a:rPr lang="en-US" i="1" dirty="0" err="1" smtClean="0"/>
              <a:t>rrPP</a:t>
            </a:r>
            <a:r>
              <a:rPr lang="en-US" dirty="0" smtClean="0"/>
              <a:t> </a:t>
            </a:r>
            <a:endParaRPr lang="en-US" dirty="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0402" name="Picture 2" descr="http://cdn.yourarticlelibrary.com/wp-content/uploads/2013/08/clip_image002_thumb71.jpg"/>
          <p:cNvPicPr>
            <a:picLocks noChangeAspect="1" noChangeArrowheads="1"/>
          </p:cNvPicPr>
          <p:nvPr/>
        </p:nvPicPr>
        <p:blipFill>
          <a:blip r:embed="rId2"/>
          <a:srcRect/>
          <a:stretch>
            <a:fillRect/>
          </a:stretch>
        </p:blipFill>
        <p:spPr bwMode="auto">
          <a:xfrm>
            <a:off x="1143000" y="685800"/>
            <a:ext cx="7311628" cy="5257800"/>
          </a:xfrm>
          <a:prstGeom prst="rect">
            <a:avLst/>
          </a:prstGeom>
          <a:noFill/>
        </p:spPr>
      </p:pic>
    </p:spTree>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AutoShape 2" descr="https://www.ndsu.edu/pubweb/%7Emcclean/plsc431/mendel/2-fig17a.gif"/>
          <p:cNvSpPr>
            <a:spLocks noChangeAspect="1" noChangeArrowheads="1"/>
          </p:cNvSpPr>
          <p:nvPr/>
        </p:nvSpPr>
        <p:spPr bwMode="auto">
          <a:xfrm>
            <a:off x="155575" y="-762000"/>
            <a:ext cx="3143250" cy="1876425"/>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4" name="Rectangle 3"/>
          <p:cNvSpPr/>
          <p:nvPr/>
        </p:nvSpPr>
        <p:spPr>
          <a:xfrm>
            <a:off x="1143000" y="457200"/>
            <a:ext cx="3849002" cy="369332"/>
          </a:xfrm>
          <a:prstGeom prst="rect">
            <a:avLst/>
          </a:prstGeom>
        </p:spPr>
        <p:txBody>
          <a:bodyPr wrap="none">
            <a:spAutoFit/>
          </a:bodyPr>
          <a:lstStyle/>
          <a:p>
            <a:r>
              <a:rPr lang="en-US" dirty="0" smtClean="0"/>
              <a:t>Therefore, </a:t>
            </a:r>
            <a:r>
              <a:rPr lang="en-US" dirty="0" err="1" smtClean="0"/>
              <a:t>genotypically</a:t>
            </a:r>
            <a:r>
              <a:rPr lang="en-US" dirty="0" smtClean="0"/>
              <a:t> the cross was: </a:t>
            </a:r>
            <a:endParaRPr lang="en-US" dirty="0"/>
          </a:p>
        </p:txBody>
      </p:sp>
      <p:pic>
        <p:nvPicPr>
          <p:cNvPr id="175107" name="Picture 3"/>
          <p:cNvPicPr>
            <a:picLocks noChangeAspect="1" noChangeArrowheads="1"/>
          </p:cNvPicPr>
          <p:nvPr/>
        </p:nvPicPr>
        <p:blipFill>
          <a:blip r:embed="rId2"/>
          <a:srcRect/>
          <a:stretch>
            <a:fillRect/>
          </a:stretch>
        </p:blipFill>
        <p:spPr bwMode="auto">
          <a:xfrm>
            <a:off x="5105400" y="228600"/>
            <a:ext cx="3143250" cy="3505200"/>
          </a:xfrm>
          <a:prstGeom prst="rect">
            <a:avLst/>
          </a:prstGeom>
          <a:noFill/>
          <a:ln w="9525">
            <a:noFill/>
            <a:miter lim="800000"/>
            <a:headEnd/>
            <a:tailEnd/>
          </a:ln>
          <a:effectLst/>
        </p:spPr>
      </p:pic>
      <p:sp>
        <p:nvSpPr>
          <p:cNvPr id="6" name="Rectangle 5"/>
          <p:cNvSpPr/>
          <p:nvPr/>
        </p:nvSpPr>
        <p:spPr>
          <a:xfrm>
            <a:off x="1219200" y="4114800"/>
            <a:ext cx="7620000" cy="1631216"/>
          </a:xfrm>
          <a:prstGeom prst="rect">
            <a:avLst/>
          </a:prstGeom>
        </p:spPr>
        <p:txBody>
          <a:bodyPr wrap="square">
            <a:spAutoFit/>
          </a:bodyPr>
          <a:lstStyle/>
          <a:p>
            <a:pPr algn="just"/>
            <a:r>
              <a:rPr lang="en-US" sz="2000" dirty="0" smtClean="0">
                <a:latin typeface="Times New Roman" pitchFamily="18" charset="0"/>
                <a:cs typeface="Times New Roman" pitchFamily="18" charset="0"/>
              </a:rPr>
              <a:t>The development of any individual is obviously the expression of all the genes that are a part of its genetic makeup. Therefore, it is not an unexpected conclusion that more than one gene could be responsible for the expression of a single phenotype. We will now discuss this situation. First let's give a definition. </a:t>
            </a:r>
            <a:endParaRPr lang="en-US" sz="2000" dirty="0">
              <a:latin typeface="Times New Roman" pitchFamily="18" charset="0"/>
              <a:cs typeface="Times New Roman" pitchFamily="18" charset="0"/>
            </a:endParaRPr>
          </a:p>
        </p:txBody>
      </p:sp>
    </p:spTree>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8077200" cy="2554545"/>
          </a:xfrm>
          <a:prstGeom prst="rect">
            <a:avLst/>
          </a:prstGeom>
        </p:spPr>
        <p:txBody>
          <a:bodyPr wrap="square">
            <a:spAutoFit/>
          </a:bodyPr>
          <a:lstStyle/>
          <a:p>
            <a:pPr algn="just"/>
            <a:r>
              <a:rPr lang="en-US" sz="2000" b="1" dirty="0" smtClean="0">
                <a:solidFill>
                  <a:srgbClr val="FF0000"/>
                </a:solidFill>
                <a:latin typeface="Times New Roman" pitchFamily="18" charset="0"/>
                <a:cs typeface="Times New Roman" pitchFamily="18" charset="0"/>
              </a:rPr>
              <a:t>Duplicate gene or </a:t>
            </a:r>
            <a:r>
              <a:rPr lang="en-US" sz="2000" b="1" dirty="0" err="1" smtClean="0">
                <a:solidFill>
                  <a:srgbClr val="FF0000"/>
                </a:solidFill>
                <a:latin typeface="Times New Roman" pitchFamily="18" charset="0"/>
                <a:cs typeface="Times New Roman" pitchFamily="18" charset="0"/>
              </a:rPr>
              <a:t>Dulpicate</a:t>
            </a:r>
            <a:r>
              <a:rPr lang="en-US" sz="2000" b="1" dirty="0" smtClean="0">
                <a:solidFill>
                  <a:srgbClr val="FF0000"/>
                </a:solidFill>
                <a:latin typeface="Times New Roman" pitchFamily="18" charset="0"/>
                <a:cs typeface="Times New Roman" pitchFamily="18" charset="0"/>
              </a:rPr>
              <a:t> dominant </a:t>
            </a:r>
            <a:r>
              <a:rPr lang="en-US" sz="2000" b="1" dirty="0" err="1" smtClean="0">
                <a:solidFill>
                  <a:srgbClr val="FF0000"/>
                </a:solidFill>
                <a:latin typeface="Times New Roman" pitchFamily="18" charset="0"/>
                <a:cs typeface="Times New Roman" pitchFamily="18" charset="0"/>
              </a:rPr>
              <a:t>epistasis</a:t>
            </a:r>
            <a:r>
              <a:rPr lang="en-US" sz="2000" b="1" dirty="0" smtClean="0">
                <a:solidFill>
                  <a:srgbClr val="FF0000"/>
                </a:solidFill>
                <a:latin typeface="Times New Roman" pitchFamily="18" charset="0"/>
                <a:cs typeface="Times New Roman" pitchFamily="18" charset="0"/>
              </a:rPr>
              <a:t> </a:t>
            </a:r>
            <a:r>
              <a:rPr lang="en-US" sz="2000" dirty="0" smtClean="0">
                <a:solidFill>
                  <a:srgbClr val="FF0000"/>
                </a:solidFill>
              </a:rPr>
              <a:t>15:1 Ratio </a:t>
            </a:r>
            <a:endParaRPr lang="en-US" sz="2000" b="1" dirty="0" smtClean="0">
              <a:solidFill>
                <a:srgbClr val="FF0000"/>
              </a:solidFill>
              <a:latin typeface="Times New Roman" pitchFamily="18" charset="0"/>
              <a:cs typeface="Times New Roman" pitchFamily="18" charset="0"/>
            </a:endParaRPr>
          </a:p>
          <a:p>
            <a:pPr algn="just"/>
            <a:r>
              <a:rPr lang="en-US" sz="2000" b="1" dirty="0" err="1" smtClean="0">
                <a:latin typeface="Times New Roman" pitchFamily="18" charset="0"/>
                <a:cs typeface="Times New Roman" pitchFamily="18" charset="0"/>
              </a:rPr>
              <a:t>Epistasis</a:t>
            </a:r>
            <a:r>
              <a:rPr lang="en-US" sz="2000" dirty="0" smtClean="0">
                <a:latin typeface="Times New Roman" pitchFamily="18" charset="0"/>
                <a:cs typeface="Times New Roman" pitchFamily="18" charset="0"/>
              </a:rPr>
              <a:t> - the interaction between two or more genes to control a single phenotype </a:t>
            </a:r>
          </a:p>
          <a:p>
            <a:pPr algn="just"/>
            <a:r>
              <a:rPr lang="en-US" sz="2000" dirty="0" smtClean="0">
                <a:latin typeface="Times New Roman" pitchFamily="18" charset="0"/>
                <a:cs typeface="Times New Roman" pitchFamily="18" charset="0"/>
              </a:rPr>
              <a:t>The interactions of the two genes which control comb type was revealed because we could identify and recognize the 9:3:3:1. Other genetic interactions were identified because the results of crossing two </a:t>
            </a:r>
            <a:r>
              <a:rPr lang="en-US" sz="2000" dirty="0" err="1" smtClean="0">
                <a:latin typeface="Times New Roman" pitchFamily="18" charset="0"/>
                <a:cs typeface="Times New Roman" pitchFamily="18" charset="0"/>
              </a:rPr>
              <a:t>dihybrids</a:t>
            </a:r>
            <a:r>
              <a:rPr lang="en-US" sz="2000" dirty="0" smtClean="0">
                <a:latin typeface="Times New Roman" pitchFamily="18" charset="0"/>
                <a:cs typeface="Times New Roman" pitchFamily="18" charset="0"/>
              </a:rPr>
              <a:t> produced a modified </a:t>
            </a:r>
            <a:r>
              <a:rPr lang="en-US" sz="2000" dirty="0" err="1" smtClean="0">
                <a:latin typeface="Times New Roman" pitchFamily="18" charset="0"/>
                <a:cs typeface="Times New Roman" pitchFamily="18" charset="0"/>
              </a:rPr>
              <a:t>Mendelian</a:t>
            </a:r>
            <a:r>
              <a:rPr lang="en-US" sz="2000" dirty="0" smtClean="0">
                <a:latin typeface="Times New Roman" pitchFamily="18" charset="0"/>
                <a:cs typeface="Times New Roman" pitchFamily="18" charset="0"/>
              </a:rPr>
              <a:t> ratio. All of the results are modifications of the 9:3:3:1 ratio. </a:t>
            </a:r>
            <a:endParaRPr lang="en-US" sz="2000" dirty="0">
              <a:latin typeface="Times New Roman" pitchFamily="18" charset="0"/>
              <a:cs typeface="Times New Roman" pitchFamily="18" charset="0"/>
            </a:endParaRPr>
          </a:p>
        </p:txBody>
      </p:sp>
      <p:sp>
        <p:nvSpPr>
          <p:cNvPr id="3" name="Rectangle 2"/>
          <p:cNvSpPr/>
          <p:nvPr/>
        </p:nvSpPr>
        <p:spPr>
          <a:xfrm>
            <a:off x="1828800" y="2590800"/>
            <a:ext cx="4572000" cy="923330"/>
          </a:xfrm>
          <a:prstGeom prst="rect">
            <a:avLst/>
          </a:prstGeom>
        </p:spPr>
        <p:txBody>
          <a:bodyPr>
            <a:spAutoFit/>
          </a:bodyPr>
          <a:lstStyle/>
          <a:p>
            <a:r>
              <a:rPr lang="en-US" b="1" dirty="0" smtClean="0"/>
              <a:t>Example 1</a:t>
            </a:r>
            <a:r>
              <a:rPr lang="en-US" dirty="0" smtClean="0"/>
              <a:t>: </a:t>
            </a:r>
          </a:p>
          <a:p>
            <a:r>
              <a:rPr lang="en-US" dirty="0" smtClean="0">
                <a:solidFill>
                  <a:srgbClr val="FF0000"/>
                </a:solidFill>
              </a:rPr>
              <a:t>15:1 Ratio </a:t>
            </a:r>
            <a:r>
              <a:rPr lang="en-US" dirty="0" smtClean="0"/>
              <a:t/>
            </a:r>
            <a:br>
              <a:rPr lang="en-US" dirty="0" smtClean="0"/>
            </a:br>
            <a:r>
              <a:rPr lang="en-US" b="1" dirty="0" smtClean="0"/>
              <a:t>Phenotypes:</a:t>
            </a:r>
            <a:r>
              <a:rPr lang="en-US" dirty="0" smtClean="0"/>
              <a:t> Kernel Color in Wheat </a:t>
            </a:r>
            <a:endParaRPr lang="en-US" dirty="0"/>
          </a:p>
        </p:txBody>
      </p:sp>
      <p:pic>
        <p:nvPicPr>
          <p:cNvPr id="174081" name="Picture 1"/>
          <p:cNvPicPr>
            <a:picLocks noChangeAspect="1" noChangeArrowheads="1"/>
          </p:cNvPicPr>
          <p:nvPr/>
        </p:nvPicPr>
        <p:blipFill>
          <a:blip r:embed="rId2"/>
          <a:srcRect/>
          <a:stretch>
            <a:fillRect/>
          </a:stretch>
        </p:blipFill>
        <p:spPr bwMode="auto">
          <a:xfrm>
            <a:off x="6096000" y="2514600"/>
            <a:ext cx="2286000" cy="2286000"/>
          </a:xfrm>
          <a:prstGeom prst="rect">
            <a:avLst/>
          </a:prstGeom>
          <a:noFill/>
          <a:ln w="9525">
            <a:noFill/>
            <a:miter lim="800000"/>
            <a:headEnd/>
            <a:tailEnd/>
          </a:ln>
          <a:effectLst/>
        </p:spPr>
      </p:pic>
      <p:pic>
        <p:nvPicPr>
          <p:cNvPr id="174082" name="Picture 2"/>
          <p:cNvPicPr>
            <a:picLocks noChangeAspect="1" noChangeArrowheads="1"/>
          </p:cNvPicPr>
          <p:nvPr/>
        </p:nvPicPr>
        <p:blipFill>
          <a:blip r:embed="rId3"/>
          <a:srcRect/>
          <a:stretch>
            <a:fillRect/>
          </a:stretch>
        </p:blipFill>
        <p:spPr bwMode="auto">
          <a:xfrm>
            <a:off x="1752600" y="3733800"/>
            <a:ext cx="2543175" cy="2743200"/>
          </a:xfrm>
          <a:prstGeom prst="rect">
            <a:avLst/>
          </a:prstGeom>
          <a:noFill/>
          <a:ln w="9525">
            <a:noFill/>
            <a:miter lim="800000"/>
            <a:headEnd/>
            <a:tailEnd/>
          </a:ln>
          <a:effectLst/>
        </p:spPr>
      </p:pic>
    </p:spTree>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371600" y="152400"/>
          <a:ext cx="6629400" cy="4191000"/>
        </p:xfrm>
        <a:graphic>
          <a:graphicData uri="http://schemas.openxmlformats.org/drawingml/2006/table">
            <a:tbl>
              <a:tblPr/>
              <a:tblGrid>
                <a:gridCol w="2209800"/>
                <a:gridCol w="2209800"/>
                <a:gridCol w="2209800"/>
              </a:tblGrid>
              <a:tr h="446315">
                <a:tc>
                  <a:txBody>
                    <a:bodyPr/>
                    <a:lstStyle/>
                    <a:p>
                      <a:r>
                        <a:rPr lang="en-US" dirty="0"/>
                        <a:t>Genotype </a:t>
                      </a:r>
                    </a:p>
                  </a:txBody>
                  <a:tcPr marL="19050" marR="19050" marT="19050" marB="19050" anchor="ctr">
                    <a:lnL>
                      <a:noFill/>
                    </a:lnL>
                    <a:lnR>
                      <a:noFill/>
                    </a:lnR>
                    <a:lnT>
                      <a:noFill/>
                    </a:lnT>
                    <a:lnB>
                      <a:noFill/>
                    </a:lnB>
                  </a:tcPr>
                </a:tc>
                <a:tc>
                  <a:txBody>
                    <a:bodyPr/>
                    <a:lstStyle/>
                    <a:p>
                      <a:r>
                        <a:rPr lang="en-US"/>
                        <a:t>Kernel Phenotype </a:t>
                      </a:r>
                    </a:p>
                  </a:txBody>
                  <a:tcPr marL="19050" marR="19050" marT="19050" marB="19050" anchor="ctr">
                    <a:lnL>
                      <a:noFill/>
                    </a:lnL>
                    <a:lnR>
                      <a:noFill/>
                    </a:lnR>
                    <a:lnT>
                      <a:noFill/>
                    </a:lnT>
                    <a:lnB>
                      <a:noFill/>
                    </a:lnB>
                  </a:tcPr>
                </a:tc>
                <a:tc>
                  <a:txBody>
                    <a:bodyPr/>
                    <a:lstStyle/>
                    <a:p>
                      <a:r>
                        <a:rPr lang="en-US"/>
                        <a:t>Enzymatic Activities </a:t>
                      </a:r>
                    </a:p>
                  </a:txBody>
                  <a:tcPr marL="19050" marR="19050" marT="19050" marB="19050" anchor="ctr">
                    <a:lnL>
                      <a:noFill/>
                    </a:lnL>
                    <a:lnR>
                      <a:noFill/>
                    </a:lnR>
                    <a:lnT>
                      <a:noFill/>
                    </a:lnT>
                    <a:lnB>
                      <a:noFill/>
                    </a:lnB>
                  </a:tcPr>
                </a:tc>
              </a:tr>
              <a:tr h="838200">
                <a:tc>
                  <a:txBody>
                    <a:bodyPr/>
                    <a:lstStyle/>
                    <a:p>
                      <a:r>
                        <a:rPr lang="en-US"/>
                        <a:t>9 </a:t>
                      </a:r>
                      <a:r>
                        <a:rPr lang="en-US" i="1"/>
                        <a:t>A_B_</a:t>
                      </a:r>
                      <a:r>
                        <a:rPr lang="en-US"/>
                        <a:t> </a:t>
                      </a:r>
                    </a:p>
                  </a:txBody>
                  <a:tcPr marL="19050" marR="19050" marT="19050" marB="19050" anchor="ctr">
                    <a:lnL>
                      <a:noFill/>
                    </a:lnL>
                    <a:lnR>
                      <a:noFill/>
                    </a:lnR>
                    <a:lnT>
                      <a:noFill/>
                    </a:lnT>
                    <a:lnB>
                      <a:noFill/>
                    </a:lnB>
                  </a:tcPr>
                </a:tc>
                <a:tc>
                  <a:txBody>
                    <a:bodyPr/>
                    <a:lstStyle/>
                    <a:p>
                      <a:r>
                        <a:rPr lang="en-US"/>
                        <a:t>colored kernels </a:t>
                      </a:r>
                    </a:p>
                  </a:txBody>
                  <a:tcPr marL="19050" marR="19050" marT="19050" marB="19050" anchor="ctr">
                    <a:lnL>
                      <a:noFill/>
                    </a:lnL>
                    <a:lnR>
                      <a:noFill/>
                    </a:lnR>
                    <a:lnT>
                      <a:noFill/>
                    </a:lnT>
                    <a:lnB>
                      <a:noFill/>
                    </a:lnB>
                  </a:tcPr>
                </a:tc>
                <a:tc>
                  <a:txBody>
                    <a:bodyPr/>
                    <a:lstStyle/>
                    <a:p>
                      <a:r>
                        <a:rPr lang="en-US"/>
                        <a:t>functional enzymes from both genes </a:t>
                      </a:r>
                    </a:p>
                  </a:txBody>
                  <a:tcPr marL="19050" marR="19050" marT="19050" marB="19050" anchor="ctr">
                    <a:lnL>
                      <a:noFill/>
                    </a:lnL>
                    <a:lnR>
                      <a:noFill/>
                    </a:lnR>
                    <a:lnT>
                      <a:noFill/>
                    </a:lnT>
                    <a:lnB>
                      <a:noFill/>
                    </a:lnB>
                  </a:tcPr>
                </a:tc>
              </a:tr>
              <a:tr h="838200">
                <a:tc>
                  <a:txBody>
                    <a:bodyPr/>
                    <a:lstStyle/>
                    <a:p>
                      <a:r>
                        <a:rPr lang="en-US"/>
                        <a:t>3 </a:t>
                      </a:r>
                      <a:r>
                        <a:rPr lang="en-US" i="1"/>
                        <a:t>A_bb</a:t>
                      </a:r>
                      <a:r>
                        <a:rPr lang="en-US"/>
                        <a:t> </a:t>
                      </a:r>
                    </a:p>
                  </a:txBody>
                  <a:tcPr marL="19050" marR="19050" marT="19050" marB="19050" anchor="ctr">
                    <a:lnL>
                      <a:noFill/>
                    </a:lnL>
                    <a:lnR>
                      <a:noFill/>
                    </a:lnR>
                    <a:lnT>
                      <a:noFill/>
                    </a:lnT>
                    <a:lnB>
                      <a:noFill/>
                    </a:lnB>
                  </a:tcPr>
                </a:tc>
                <a:tc>
                  <a:txBody>
                    <a:bodyPr/>
                    <a:lstStyle/>
                    <a:p>
                      <a:r>
                        <a:rPr lang="en-US" dirty="0"/>
                        <a:t>colored kernels </a:t>
                      </a:r>
                    </a:p>
                  </a:txBody>
                  <a:tcPr marL="19050" marR="19050" marT="19050" marB="19050" anchor="ctr">
                    <a:lnL>
                      <a:noFill/>
                    </a:lnL>
                    <a:lnR>
                      <a:noFill/>
                    </a:lnR>
                    <a:lnT>
                      <a:noFill/>
                    </a:lnT>
                    <a:lnB>
                      <a:noFill/>
                    </a:lnB>
                  </a:tcPr>
                </a:tc>
                <a:tc>
                  <a:txBody>
                    <a:bodyPr/>
                    <a:lstStyle/>
                    <a:p>
                      <a:r>
                        <a:rPr lang="en-US"/>
                        <a:t>functional enzyme from the </a:t>
                      </a:r>
                      <a:r>
                        <a:rPr lang="en-US" i="1"/>
                        <a:t>A</a:t>
                      </a:r>
                      <a:r>
                        <a:rPr lang="en-US"/>
                        <a:t> gene pair </a:t>
                      </a:r>
                    </a:p>
                  </a:txBody>
                  <a:tcPr marL="19050" marR="19050" marT="19050" marB="19050" anchor="ctr">
                    <a:lnL>
                      <a:noFill/>
                    </a:lnL>
                    <a:lnR>
                      <a:noFill/>
                    </a:lnR>
                    <a:lnT>
                      <a:noFill/>
                    </a:lnT>
                    <a:lnB>
                      <a:noFill/>
                    </a:lnB>
                  </a:tcPr>
                </a:tc>
              </a:tr>
              <a:tr h="838200">
                <a:tc>
                  <a:txBody>
                    <a:bodyPr/>
                    <a:lstStyle/>
                    <a:p>
                      <a:r>
                        <a:rPr lang="en-US"/>
                        <a:t>3 </a:t>
                      </a:r>
                      <a:r>
                        <a:rPr lang="en-US" i="1"/>
                        <a:t>aaB_</a:t>
                      </a:r>
                      <a:r>
                        <a:rPr lang="en-US"/>
                        <a:t> </a:t>
                      </a:r>
                    </a:p>
                  </a:txBody>
                  <a:tcPr marL="19050" marR="19050" marT="19050" marB="19050" anchor="ctr">
                    <a:lnL>
                      <a:noFill/>
                    </a:lnL>
                    <a:lnR>
                      <a:noFill/>
                    </a:lnR>
                    <a:lnT>
                      <a:noFill/>
                    </a:lnT>
                    <a:lnB>
                      <a:noFill/>
                    </a:lnB>
                  </a:tcPr>
                </a:tc>
                <a:tc>
                  <a:txBody>
                    <a:bodyPr/>
                    <a:lstStyle/>
                    <a:p>
                      <a:r>
                        <a:rPr lang="en-US" dirty="0"/>
                        <a:t>colored kernels </a:t>
                      </a:r>
                    </a:p>
                  </a:txBody>
                  <a:tcPr marL="19050" marR="19050" marT="19050" marB="19050" anchor="ctr">
                    <a:lnL>
                      <a:noFill/>
                    </a:lnL>
                    <a:lnR>
                      <a:noFill/>
                    </a:lnR>
                    <a:lnT>
                      <a:noFill/>
                    </a:lnT>
                    <a:lnB>
                      <a:noFill/>
                    </a:lnB>
                  </a:tcPr>
                </a:tc>
                <a:tc>
                  <a:txBody>
                    <a:bodyPr/>
                    <a:lstStyle/>
                    <a:p>
                      <a:r>
                        <a:rPr lang="en-US"/>
                        <a:t>functional enzyme from the </a:t>
                      </a:r>
                      <a:r>
                        <a:rPr lang="en-US" i="1"/>
                        <a:t>B</a:t>
                      </a:r>
                      <a:r>
                        <a:rPr lang="en-US"/>
                        <a:t> gene pair </a:t>
                      </a:r>
                    </a:p>
                  </a:txBody>
                  <a:tcPr marL="19050" marR="19050" marT="19050" marB="19050" anchor="ctr">
                    <a:lnL>
                      <a:noFill/>
                    </a:lnL>
                    <a:lnR>
                      <a:noFill/>
                    </a:lnR>
                    <a:lnT>
                      <a:noFill/>
                    </a:lnT>
                    <a:lnB>
                      <a:noFill/>
                    </a:lnB>
                  </a:tcPr>
                </a:tc>
              </a:tr>
              <a:tr h="1230085">
                <a:tc>
                  <a:txBody>
                    <a:bodyPr/>
                    <a:lstStyle/>
                    <a:p>
                      <a:r>
                        <a:rPr lang="en-US"/>
                        <a:t>1 </a:t>
                      </a:r>
                      <a:r>
                        <a:rPr lang="en-US" i="1"/>
                        <a:t>aabb</a:t>
                      </a:r>
                      <a:r>
                        <a:rPr lang="en-US"/>
                        <a:t> </a:t>
                      </a:r>
                    </a:p>
                  </a:txBody>
                  <a:tcPr marL="19050" marR="19050" marT="19050" marB="19050" anchor="ctr">
                    <a:lnL>
                      <a:noFill/>
                    </a:lnL>
                    <a:lnR>
                      <a:noFill/>
                    </a:lnR>
                    <a:lnT>
                      <a:noFill/>
                    </a:lnT>
                    <a:lnB>
                      <a:noFill/>
                    </a:lnB>
                  </a:tcPr>
                </a:tc>
                <a:tc>
                  <a:txBody>
                    <a:bodyPr/>
                    <a:lstStyle/>
                    <a:p>
                      <a:r>
                        <a:rPr lang="en-US"/>
                        <a:t>colorless kernels </a:t>
                      </a:r>
                    </a:p>
                  </a:txBody>
                  <a:tcPr marL="19050" marR="19050" marT="19050" marB="19050" anchor="ctr">
                    <a:lnL>
                      <a:noFill/>
                    </a:lnL>
                    <a:lnR>
                      <a:noFill/>
                    </a:lnR>
                    <a:lnT>
                      <a:noFill/>
                    </a:lnT>
                    <a:lnB>
                      <a:noFill/>
                    </a:lnB>
                  </a:tcPr>
                </a:tc>
                <a:tc>
                  <a:txBody>
                    <a:bodyPr/>
                    <a:lstStyle/>
                    <a:p>
                      <a:r>
                        <a:rPr lang="en-US" dirty="0"/>
                        <a:t>non-functional enzymes produced at both genes</a:t>
                      </a:r>
                    </a:p>
                  </a:txBody>
                  <a:tcPr marL="19050" marR="19050" marT="19050" marB="19050" anchor="ctr">
                    <a:lnL>
                      <a:noFill/>
                    </a:lnL>
                    <a:lnR>
                      <a:noFill/>
                    </a:lnR>
                    <a:lnT>
                      <a:noFill/>
                    </a:lnT>
                    <a:lnB>
                      <a:noFill/>
                    </a:lnB>
                  </a:tcPr>
                </a:tc>
              </a:tr>
            </a:tbl>
          </a:graphicData>
        </a:graphic>
      </p:graphicFrame>
      <p:sp>
        <p:nvSpPr>
          <p:cNvPr id="17305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990600" y="4953000"/>
            <a:ext cx="8001000" cy="1323439"/>
          </a:xfrm>
          <a:prstGeom prst="rect">
            <a:avLst/>
          </a:prstGeom>
        </p:spPr>
        <p:txBody>
          <a:bodyPr wrap="square">
            <a:spAutoFit/>
          </a:bodyPr>
          <a:lstStyle/>
          <a:p>
            <a:pPr algn="just"/>
            <a:r>
              <a:rPr lang="en-US" sz="2000" dirty="0" smtClean="0">
                <a:latin typeface="Times New Roman" pitchFamily="18" charset="0"/>
                <a:cs typeface="Times New Roman" pitchFamily="18" charset="0"/>
              </a:rPr>
              <a:t>If we sum the three different genotypes that will produce a colored kernel we can see that we can achieve a 15:1 ratio. Because either of the genes can provide the wild type phenotype, this interaction is called duplicate gene action. </a:t>
            </a:r>
            <a:endParaRPr lang="en-US" sz="2000" dirty="0">
              <a:latin typeface="Times New Roman" pitchFamily="18" charset="0"/>
              <a:cs typeface="Times New Roman" pitchFamily="18" charset="0"/>
            </a:endParaRPr>
          </a:p>
        </p:txBody>
      </p:sp>
    </p:spTree>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1754326"/>
          </a:xfrm>
          <a:prstGeom prst="rect">
            <a:avLst/>
          </a:prstGeom>
        </p:spPr>
        <p:txBody>
          <a:bodyPr wrap="square">
            <a:spAutoFit/>
          </a:bodyPr>
          <a:lstStyle/>
          <a:p>
            <a:r>
              <a:rPr lang="en-US" b="1" dirty="0" smtClean="0">
                <a:solidFill>
                  <a:srgbClr val="FF0000"/>
                </a:solidFill>
              </a:rPr>
              <a:t>Complimentary factor ratio</a:t>
            </a:r>
          </a:p>
          <a:p>
            <a:r>
              <a:rPr lang="en-US" dirty="0" smtClean="0">
                <a:solidFill>
                  <a:srgbClr val="FF0000"/>
                </a:solidFill>
              </a:rPr>
              <a:t>9:7 Ratio </a:t>
            </a:r>
            <a:r>
              <a:rPr lang="en-US" dirty="0" smtClean="0"/>
              <a:t/>
            </a:r>
            <a:br>
              <a:rPr lang="en-US" dirty="0" smtClean="0"/>
            </a:br>
            <a:r>
              <a:rPr lang="en-US" b="1" dirty="0" smtClean="0"/>
              <a:t>Example:</a:t>
            </a:r>
            <a:r>
              <a:rPr lang="en-US" dirty="0" smtClean="0"/>
              <a:t> Flower color in sweet pea </a:t>
            </a:r>
          </a:p>
          <a:p>
            <a:r>
              <a:rPr lang="en-US" dirty="0" smtClean="0"/>
              <a:t>If two genes are involved in a specific pathway and functional products from both are required for expression, then one recessive allelic pair at either allelic pair would result in the mutant phenotype. This is graphically shown in the following diagram. </a:t>
            </a:r>
            <a:endParaRPr lang="en-US" dirty="0"/>
          </a:p>
        </p:txBody>
      </p:sp>
      <p:pic>
        <p:nvPicPr>
          <p:cNvPr id="172033" name="Picture 1"/>
          <p:cNvPicPr>
            <a:picLocks noChangeAspect="1" noChangeArrowheads="1"/>
          </p:cNvPicPr>
          <p:nvPr/>
        </p:nvPicPr>
        <p:blipFill>
          <a:blip r:embed="rId2"/>
          <a:srcRect/>
          <a:stretch>
            <a:fillRect/>
          </a:stretch>
        </p:blipFill>
        <p:spPr bwMode="auto">
          <a:xfrm>
            <a:off x="2895600" y="2362200"/>
            <a:ext cx="3886200" cy="1568116"/>
          </a:xfrm>
          <a:prstGeom prst="rect">
            <a:avLst/>
          </a:prstGeom>
          <a:noFill/>
          <a:ln w="9525">
            <a:noFill/>
            <a:miter lim="800000"/>
            <a:headEnd/>
            <a:tailEnd/>
          </a:ln>
          <a:effectLst/>
        </p:spPr>
      </p:pic>
      <p:sp>
        <p:nvSpPr>
          <p:cNvPr id="4" name="Rectangle 3"/>
          <p:cNvSpPr/>
          <p:nvPr/>
        </p:nvSpPr>
        <p:spPr>
          <a:xfrm>
            <a:off x="1066800" y="3995678"/>
            <a:ext cx="7924800" cy="1938992"/>
          </a:xfrm>
          <a:prstGeom prst="rect">
            <a:avLst/>
          </a:prstGeom>
        </p:spPr>
        <p:txBody>
          <a:bodyPr wrap="square">
            <a:spAutoFit/>
          </a:bodyPr>
          <a:lstStyle/>
          <a:p>
            <a:pPr algn="just"/>
            <a:r>
              <a:rPr lang="en-US" sz="2000" dirty="0" smtClean="0">
                <a:latin typeface="Times New Roman" pitchFamily="18" charset="0"/>
                <a:cs typeface="Times New Roman" pitchFamily="18" charset="0"/>
              </a:rPr>
              <a:t>If a pure line pea plant with colored flowers (genotype = </a:t>
            </a:r>
            <a:r>
              <a:rPr lang="en-US" sz="2000" i="1" dirty="0" smtClean="0">
                <a:latin typeface="Times New Roman" pitchFamily="18" charset="0"/>
                <a:cs typeface="Times New Roman" pitchFamily="18" charset="0"/>
              </a:rPr>
              <a:t>CCPP</a:t>
            </a:r>
            <a:r>
              <a:rPr lang="en-US" sz="2000" dirty="0" smtClean="0">
                <a:latin typeface="Times New Roman" pitchFamily="18" charset="0"/>
                <a:cs typeface="Times New Roman" pitchFamily="18" charset="0"/>
              </a:rPr>
              <a:t>) is crossed to pure line, homozygous recessive plant with white flowers, the F</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plant will have colored flowers and a </a:t>
            </a:r>
            <a:r>
              <a:rPr lang="en-US" sz="2000" i="1" dirty="0" err="1" smtClean="0">
                <a:latin typeface="Times New Roman" pitchFamily="18" charset="0"/>
                <a:cs typeface="Times New Roman" pitchFamily="18" charset="0"/>
              </a:rPr>
              <a:t>CcPp</a:t>
            </a:r>
            <a:r>
              <a:rPr lang="en-US" sz="2000" dirty="0" smtClean="0">
                <a:latin typeface="Times New Roman" pitchFamily="18" charset="0"/>
                <a:cs typeface="Times New Roman" pitchFamily="18" charset="0"/>
              </a:rPr>
              <a:t> genotype. The normal ratio from </a:t>
            </a:r>
            <a:r>
              <a:rPr lang="en-US" sz="2000" dirty="0" err="1" smtClean="0">
                <a:latin typeface="Times New Roman" pitchFamily="18" charset="0"/>
                <a:cs typeface="Times New Roman" pitchFamily="18" charset="0"/>
              </a:rPr>
              <a:t>selfing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dihybrid</a:t>
            </a:r>
            <a:r>
              <a:rPr lang="en-US" sz="2000" dirty="0" smtClean="0">
                <a:latin typeface="Times New Roman" pitchFamily="18" charset="0"/>
                <a:cs typeface="Times New Roman" pitchFamily="18" charset="0"/>
              </a:rPr>
              <a:t> is 9:3:3:1, but </a:t>
            </a:r>
            <a:r>
              <a:rPr lang="en-US" sz="2000" dirty="0" err="1" smtClean="0">
                <a:latin typeface="Times New Roman" pitchFamily="18" charset="0"/>
                <a:cs typeface="Times New Roman" pitchFamily="18" charset="0"/>
              </a:rPr>
              <a:t>epistatic</a:t>
            </a:r>
            <a:r>
              <a:rPr lang="en-US" sz="2000" dirty="0" smtClean="0">
                <a:latin typeface="Times New Roman" pitchFamily="18" charset="0"/>
                <a:cs typeface="Times New Roman" pitchFamily="18" charset="0"/>
              </a:rPr>
              <a:t> interactions of the </a:t>
            </a:r>
            <a:r>
              <a:rPr lang="en-US" sz="2000" i="1" dirty="0" smtClean="0">
                <a:latin typeface="Times New Roman" pitchFamily="18" charset="0"/>
                <a:cs typeface="Times New Roman" pitchFamily="18" charset="0"/>
              </a:rPr>
              <a:t>C</a:t>
            </a:r>
            <a:r>
              <a:rPr lang="en-US" sz="2000" dirty="0" smtClean="0">
                <a:latin typeface="Times New Roman" pitchFamily="18" charset="0"/>
                <a:cs typeface="Times New Roman" pitchFamily="18" charset="0"/>
              </a:rPr>
              <a:t> and </a:t>
            </a:r>
            <a:r>
              <a:rPr lang="en-US" sz="2000" i="1" dirty="0" smtClean="0">
                <a:latin typeface="Times New Roman" pitchFamily="18" charset="0"/>
                <a:cs typeface="Times New Roman" pitchFamily="18" charset="0"/>
              </a:rPr>
              <a:t>P</a:t>
            </a:r>
            <a:r>
              <a:rPr lang="en-US" sz="2000" dirty="0" smtClean="0">
                <a:latin typeface="Times New Roman" pitchFamily="18" charset="0"/>
                <a:cs typeface="Times New Roman" pitchFamily="18" charset="0"/>
              </a:rPr>
              <a:t> genes will give a modified 9:7 ratio. The following table describes the interactions for each genotype and how the ratio occurs. </a:t>
            </a:r>
            <a:endParaRPr lang="en-US" sz="2000" dirty="0">
              <a:latin typeface="Times New Roman" pitchFamily="18" charset="0"/>
              <a:cs typeface="Times New Roman" pitchFamily="18" charset="0"/>
            </a:endParaRPr>
          </a:p>
        </p:txBody>
      </p:sp>
    </p:spTree>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1447800" y="0"/>
          <a:ext cx="6858000" cy="3482340"/>
        </p:xfrm>
        <a:graphic>
          <a:graphicData uri="http://schemas.openxmlformats.org/drawingml/2006/table">
            <a:tbl>
              <a:tblPr/>
              <a:tblGrid>
                <a:gridCol w="2286000"/>
                <a:gridCol w="2286000"/>
                <a:gridCol w="2286000"/>
              </a:tblGrid>
              <a:tr h="0">
                <a:tc>
                  <a:txBody>
                    <a:bodyPr/>
                    <a:lstStyle/>
                    <a:p>
                      <a:r>
                        <a:rPr lang="en-US"/>
                        <a:t>Genotype</a:t>
                      </a:r>
                    </a:p>
                  </a:txBody>
                  <a:tcPr marL="19050" marR="19050" marT="19050" marB="19050" anchor="ctr">
                    <a:lnL>
                      <a:noFill/>
                    </a:lnL>
                    <a:lnR>
                      <a:noFill/>
                    </a:lnR>
                    <a:lnT>
                      <a:noFill/>
                    </a:lnT>
                    <a:lnB>
                      <a:noFill/>
                    </a:lnB>
                  </a:tcPr>
                </a:tc>
                <a:tc>
                  <a:txBody>
                    <a:bodyPr/>
                    <a:lstStyle/>
                    <a:p>
                      <a:r>
                        <a:rPr lang="en-US"/>
                        <a:t>Flower Color</a:t>
                      </a:r>
                    </a:p>
                  </a:txBody>
                  <a:tcPr marL="19050" marR="19050" marT="19050" marB="19050" anchor="ctr">
                    <a:lnL>
                      <a:noFill/>
                    </a:lnL>
                    <a:lnR>
                      <a:noFill/>
                    </a:lnR>
                    <a:lnT>
                      <a:noFill/>
                    </a:lnT>
                    <a:lnB>
                      <a:noFill/>
                    </a:lnB>
                  </a:tcPr>
                </a:tc>
                <a:tc>
                  <a:txBody>
                    <a:bodyPr/>
                    <a:lstStyle/>
                    <a:p>
                      <a:r>
                        <a:rPr lang="en-US"/>
                        <a:t>Enzyme Activities/TH&gt; </a:t>
                      </a:r>
                    </a:p>
                  </a:txBody>
                  <a:tcPr marL="19050" marR="19050" marT="19050" marB="19050" anchor="ctr">
                    <a:lnL>
                      <a:noFill/>
                    </a:lnL>
                    <a:lnR>
                      <a:noFill/>
                    </a:lnR>
                    <a:lnT>
                      <a:noFill/>
                    </a:lnT>
                    <a:lnB>
                      <a:noFill/>
                    </a:lnB>
                  </a:tcPr>
                </a:tc>
              </a:tr>
              <a:tr h="0">
                <a:tc>
                  <a:txBody>
                    <a:bodyPr/>
                    <a:lstStyle/>
                    <a:p>
                      <a:r>
                        <a:rPr lang="en-US"/>
                        <a:t>9 </a:t>
                      </a:r>
                      <a:r>
                        <a:rPr lang="en-US" i="1"/>
                        <a:t>C_P_</a:t>
                      </a:r>
                      <a:endParaRPr lang="en-US"/>
                    </a:p>
                  </a:txBody>
                  <a:tcPr marL="19050" marR="19050" marT="19050" marB="19050">
                    <a:lnL>
                      <a:noFill/>
                    </a:lnL>
                    <a:lnR>
                      <a:noFill/>
                    </a:lnR>
                    <a:lnT>
                      <a:noFill/>
                    </a:lnT>
                    <a:lnB>
                      <a:noFill/>
                    </a:lnB>
                  </a:tcPr>
                </a:tc>
                <a:tc>
                  <a:txBody>
                    <a:bodyPr/>
                    <a:lstStyle/>
                    <a:p>
                      <a:r>
                        <a:rPr lang="en-US"/>
                        <a:t>Flowers colored;</a:t>
                      </a:r>
                      <a:br>
                        <a:rPr lang="en-US"/>
                      </a:br>
                      <a:r>
                        <a:rPr lang="en-US"/>
                        <a:t>anthocyanin produced</a:t>
                      </a:r>
                    </a:p>
                  </a:txBody>
                  <a:tcPr marL="19050" marR="19050" marT="19050" marB="19050">
                    <a:lnL>
                      <a:noFill/>
                    </a:lnL>
                    <a:lnR>
                      <a:noFill/>
                    </a:lnR>
                    <a:lnT>
                      <a:noFill/>
                    </a:lnT>
                    <a:lnB>
                      <a:noFill/>
                    </a:lnB>
                  </a:tcPr>
                </a:tc>
                <a:tc>
                  <a:txBody>
                    <a:bodyPr/>
                    <a:lstStyle/>
                    <a:p>
                      <a:r>
                        <a:rPr lang="en-US"/>
                        <a:t>Functional enzymes from both genes</a:t>
                      </a:r>
                    </a:p>
                  </a:txBody>
                  <a:tcPr marL="19050" marR="19050" marT="19050" marB="19050">
                    <a:lnL>
                      <a:noFill/>
                    </a:lnL>
                    <a:lnR>
                      <a:noFill/>
                    </a:lnR>
                    <a:lnT>
                      <a:noFill/>
                    </a:lnT>
                    <a:lnB>
                      <a:noFill/>
                    </a:lnB>
                  </a:tcPr>
                </a:tc>
              </a:tr>
              <a:tr h="0">
                <a:tc>
                  <a:txBody>
                    <a:bodyPr/>
                    <a:lstStyle/>
                    <a:p>
                      <a:r>
                        <a:rPr lang="en-US"/>
                        <a:t>3 </a:t>
                      </a:r>
                      <a:r>
                        <a:rPr lang="en-US" i="1"/>
                        <a:t>C_pp</a:t>
                      </a:r>
                      <a:endParaRPr lang="en-US"/>
                    </a:p>
                  </a:txBody>
                  <a:tcPr marL="19050" marR="19050" marT="19050" marB="19050">
                    <a:lnL>
                      <a:noFill/>
                    </a:lnL>
                    <a:lnR>
                      <a:noFill/>
                    </a:lnR>
                    <a:lnT>
                      <a:noFill/>
                    </a:lnT>
                    <a:lnB>
                      <a:noFill/>
                    </a:lnB>
                  </a:tcPr>
                </a:tc>
                <a:tc>
                  <a:txBody>
                    <a:bodyPr/>
                    <a:lstStyle/>
                    <a:p>
                      <a:r>
                        <a:rPr lang="en-US"/>
                        <a:t>Flowers white;</a:t>
                      </a:r>
                      <a:br>
                        <a:rPr lang="en-US"/>
                      </a:br>
                      <a:r>
                        <a:rPr lang="en-US"/>
                        <a:t>no anthocyanin produced</a:t>
                      </a:r>
                    </a:p>
                  </a:txBody>
                  <a:tcPr marL="19050" marR="19050" marT="19050" marB="19050">
                    <a:lnL>
                      <a:noFill/>
                    </a:lnL>
                    <a:lnR>
                      <a:noFill/>
                    </a:lnR>
                    <a:lnT>
                      <a:noFill/>
                    </a:lnT>
                    <a:lnB>
                      <a:noFill/>
                    </a:lnB>
                  </a:tcPr>
                </a:tc>
                <a:tc>
                  <a:txBody>
                    <a:bodyPr/>
                    <a:lstStyle/>
                    <a:p>
                      <a:r>
                        <a:rPr lang="en-US"/>
                        <a:t>p enzyme non-functional</a:t>
                      </a:r>
                    </a:p>
                  </a:txBody>
                  <a:tcPr marL="19050" marR="19050" marT="19050" marB="19050">
                    <a:lnL>
                      <a:noFill/>
                    </a:lnL>
                    <a:lnR>
                      <a:noFill/>
                    </a:lnR>
                    <a:lnT>
                      <a:noFill/>
                    </a:lnT>
                    <a:lnB>
                      <a:noFill/>
                    </a:lnB>
                  </a:tcPr>
                </a:tc>
              </a:tr>
              <a:tr h="0">
                <a:tc>
                  <a:txBody>
                    <a:bodyPr/>
                    <a:lstStyle/>
                    <a:p>
                      <a:r>
                        <a:rPr lang="en-US"/>
                        <a:t>3 </a:t>
                      </a:r>
                      <a:r>
                        <a:rPr lang="en-US" i="1"/>
                        <a:t>ccP_</a:t>
                      </a:r>
                      <a:endParaRPr lang="en-US"/>
                    </a:p>
                  </a:txBody>
                  <a:tcPr marL="19050" marR="19050" marT="19050" marB="19050">
                    <a:lnL>
                      <a:noFill/>
                    </a:lnL>
                    <a:lnR>
                      <a:noFill/>
                    </a:lnR>
                    <a:lnT>
                      <a:noFill/>
                    </a:lnT>
                    <a:lnB>
                      <a:noFill/>
                    </a:lnB>
                  </a:tcPr>
                </a:tc>
                <a:tc>
                  <a:txBody>
                    <a:bodyPr/>
                    <a:lstStyle/>
                    <a:p>
                      <a:r>
                        <a:rPr lang="en-US"/>
                        <a:t>Flowers white;</a:t>
                      </a:r>
                      <a:br>
                        <a:rPr lang="en-US"/>
                      </a:br>
                      <a:r>
                        <a:rPr lang="en-US"/>
                        <a:t>no anthocyanin produced</a:t>
                      </a:r>
                    </a:p>
                  </a:txBody>
                  <a:tcPr marL="19050" marR="19050" marT="19050" marB="19050">
                    <a:lnL>
                      <a:noFill/>
                    </a:lnL>
                    <a:lnR>
                      <a:noFill/>
                    </a:lnR>
                    <a:lnT>
                      <a:noFill/>
                    </a:lnT>
                    <a:lnB>
                      <a:noFill/>
                    </a:lnB>
                  </a:tcPr>
                </a:tc>
                <a:tc>
                  <a:txBody>
                    <a:bodyPr/>
                    <a:lstStyle/>
                    <a:p>
                      <a:r>
                        <a:rPr lang="en-US"/>
                        <a:t>c enzyme non-functional</a:t>
                      </a:r>
                    </a:p>
                  </a:txBody>
                  <a:tcPr marL="19050" marR="19050" marT="19050" marB="19050">
                    <a:lnL>
                      <a:noFill/>
                    </a:lnL>
                    <a:lnR>
                      <a:noFill/>
                    </a:lnR>
                    <a:lnT>
                      <a:noFill/>
                    </a:lnT>
                    <a:lnB>
                      <a:noFill/>
                    </a:lnB>
                  </a:tcPr>
                </a:tc>
              </a:tr>
              <a:tr h="0">
                <a:tc>
                  <a:txBody>
                    <a:bodyPr/>
                    <a:lstStyle/>
                    <a:p>
                      <a:r>
                        <a:rPr lang="en-US"/>
                        <a:t>1 </a:t>
                      </a:r>
                      <a:r>
                        <a:rPr lang="en-US" i="1"/>
                        <a:t>ccpp</a:t>
                      </a:r>
                      <a:r>
                        <a:rPr lang="en-US"/>
                        <a:t> </a:t>
                      </a:r>
                    </a:p>
                  </a:txBody>
                  <a:tcPr marL="19050" marR="19050" marT="19050" marB="19050">
                    <a:lnL>
                      <a:noFill/>
                    </a:lnL>
                    <a:lnR>
                      <a:noFill/>
                    </a:lnR>
                    <a:lnT>
                      <a:noFill/>
                    </a:lnT>
                    <a:lnB>
                      <a:noFill/>
                    </a:lnB>
                  </a:tcPr>
                </a:tc>
                <a:tc>
                  <a:txBody>
                    <a:bodyPr/>
                    <a:lstStyle/>
                    <a:p>
                      <a:r>
                        <a:rPr lang="en-US"/>
                        <a:t>Flowers white;</a:t>
                      </a:r>
                      <a:br>
                        <a:rPr lang="en-US"/>
                      </a:br>
                      <a:r>
                        <a:rPr lang="en-US"/>
                        <a:t>no anthocyanin produced</a:t>
                      </a:r>
                    </a:p>
                  </a:txBody>
                  <a:tcPr marL="19050" marR="19050" marT="19050" marB="19050">
                    <a:lnL>
                      <a:noFill/>
                    </a:lnL>
                    <a:lnR>
                      <a:noFill/>
                    </a:lnR>
                    <a:lnT>
                      <a:noFill/>
                    </a:lnT>
                    <a:lnB>
                      <a:noFill/>
                    </a:lnB>
                  </a:tcPr>
                </a:tc>
                <a:tc>
                  <a:txBody>
                    <a:bodyPr/>
                    <a:lstStyle/>
                    <a:p>
                      <a:r>
                        <a:rPr lang="en-US" dirty="0"/>
                        <a:t>c and p enzymes non-functional</a:t>
                      </a:r>
                    </a:p>
                  </a:txBody>
                  <a:tcPr marL="19050" marR="19050" marT="19050" marB="19050">
                    <a:lnL>
                      <a:noFill/>
                    </a:lnL>
                    <a:lnR>
                      <a:noFill/>
                    </a:lnR>
                    <a:lnT>
                      <a:noFill/>
                    </a:lnT>
                    <a:lnB>
                      <a:noFill/>
                    </a:lnB>
                  </a:tcPr>
                </a:tc>
              </a:tr>
            </a:tbl>
          </a:graphicData>
        </a:graphic>
      </p:graphicFrame>
      <p:sp>
        <p:nvSpPr>
          <p:cNvPr id="171009"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4" name="Rectangle 3"/>
          <p:cNvSpPr/>
          <p:nvPr/>
        </p:nvSpPr>
        <p:spPr>
          <a:xfrm>
            <a:off x="1371600" y="4495800"/>
            <a:ext cx="7467600" cy="707886"/>
          </a:xfrm>
          <a:prstGeom prst="rect">
            <a:avLst/>
          </a:prstGeom>
        </p:spPr>
        <p:txBody>
          <a:bodyPr wrap="square">
            <a:spAutoFit/>
          </a:bodyPr>
          <a:lstStyle/>
          <a:p>
            <a:pPr algn="just"/>
            <a:r>
              <a:rPr lang="en-US" sz="2000" dirty="0" smtClean="0">
                <a:latin typeface="Times New Roman" pitchFamily="18" charset="0"/>
                <a:cs typeface="Times New Roman" pitchFamily="18" charset="0"/>
              </a:rPr>
              <a:t>Because both genes are required for the correct phenotype, this </a:t>
            </a:r>
            <a:r>
              <a:rPr lang="en-US" sz="2000" dirty="0" err="1" smtClean="0">
                <a:latin typeface="Times New Roman" pitchFamily="18" charset="0"/>
                <a:cs typeface="Times New Roman" pitchFamily="18" charset="0"/>
              </a:rPr>
              <a:t>epistatic</a:t>
            </a:r>
            <a:r>
              <a:rPr lang="en-US" sz="2000" dirty="0" smtClean="0">
                <a:latin typeface="Times New Roman" pitchFamily="18" charset="0"/>
                <a:cs typeface="Times New Roman" pitchFamily="18" charset="0"/>
              </a:rPr>
              <a:t> interaction is called </a:t>
            </a:r>
            <a:r>
              <a:rPr lang="en-US" sz="2000" b="1" dirty="0" smtClean="0">
                <a:latin typeface="Times New Roman" pitchFamily="18" charset="0"/>
                <a:cs typeface="Times New Roman" pitchFamily="18" charset="0"/>
              </a:rPr>
              <a:t>complementary gene action</a:t>
            </a:r>
            <a:r>
              <a:rPr lang="en-US" sz="200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p:txBody>
      </p:sp>
    </p:spTree>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6" name="Picture 2" descr="http://cdn.yourarticlelibrary.com/wp-content/uploads/2013/08/clip_image006_thumb31.jpg"/>
          <p:cNvPicPr>
            <a:picLocks noChangeAspect="1" noChangeArrowheads="1"/>
          </p:cNvPicPr>
          <p:nvPr/>
        </p:nvPicPr>
        <p:blipFill>
          <a:blip r:embed="rId2"/>
          <a:srcRect/>
          <a:stretch>
            <a:fillRect/>
          </a:stretch>
        </p:blipFill>
        <p:spPr bwMode="auto">
          <a:xfrm>
            <a:off x="457199" y="228600"/>
            <a:ext cx="8422105" cy="6096000"/>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828799" y="101600"/>
            <a:ext cx="5368925" cy="554038"/>
          </a:xfrm>
        </p:spPr>
        <p:txBody>
          <a:bodyPr>
            <a:normAutofit fontScale="90000"/>
          </a:bodyPr>
          <a:lstStyle/>
          <a:p>
            <a:pPr eaLnBrk="1" hangingPunct="1"/>
            <a:r>
              <a:rPr lang="en-US" altLang="en-US" sz="3200" dirty="0" smtClean="0">
                <a:solidFill>
                  <a:srgbClr val="FF0000"/>
                </a:solidFill>
                <a:latin typeface="Times New Roman" pitchFamily="18" charset="0"/>
              </a:rPr>
              <a:t>Blue-white screening system</a:t>
            </a:r>
            <a:endParaRPr lang="bg-BG" altLang="en-US" sz="3200" dirty="0" smtClean="0">
              <a:solidFill>
                <a:srgbClr val="FF0000"/>
              </a:solidFill>
              <a:latin typeface="Times New Roman" pitchFamily="18" charset="0"/>
            </a:endParaRPr>
          </a:p>
        </p:txBody>
      </p:sp>
      <p:sp>
        <p:nvSpPr>
          <p:cNvPr id="20483" name="Rectangle 3"/>
          <p:cNvSpPr>
            <a:spLocks noGrp="1" noChangeArrowheads="1"/>
          </p:cNvSpPr>
          <p:nvPr>
            <p:ph type="body" sz="half" idx="1"/>
          </p:nvPr>
        </p:nvSpPr>
        <p:spPr>
          <a:xfrm>
            <a:off x="152400" y="609600"/>
            <a:ext cx="6704012" cy="6046787"/>
          </a:xfrm>
        </p:spPr>
        <p:txBody>
          <a:bodyPr/>
          <a:lstStyle/>
          <a:p>
            <a:pPr eaLnBrk="1" hangingPunct="1">
              <a:buFontTx/>
              <a:buNone/>
              <a:defRPr/>
            </a:pPr>
            <a:r>
              <a:rPr lang="en-US" sz="2000" b="1" dirty="0" smtClean="0">
                <a:latin typeface="Times New Roman" pitchFamily="18" charset="0"/>
              </a:rPr>
              <a:t>2. </a:t>
            </a:r>
            <a:r>
              <a:rPr lang="bg-BG" sz="2000" b="1" dirty="0" smtClean="0">
                <a:latin typeface="Times New Roman" pitchFamily="18" charset="0"/>
              </a:rPr>
              <a:t>The vector is then transformed into </a:t>
            </a:r>
            <a:r>
              <a:rPr lang="en-US" sz="2000" b="1" dirty="0" smtClean="0">
                <a:latin typeface="Times New Roman" pitchFamily="18" charset="0"/>
              </a:rPr>
              <a:t>host  </a:t>
            </a:r>
            <a:r>
              <a:rPr lang="bg-BG" sz="2000" b="1" dirty="0" smtClean="0">
                <a:latin typeface="Times New Roman" pitchFamily="18" charset="0"/>
              </a:rPr>
              <a:t>competent cell (bacteria). </a:t>
            </a:r>
            <a:endParaRPr lang="en-US" sz="2000" b="1" dirty="0" smtClean="0">
              <a:latin typeface="Times New Roman" pitchFamily="18" charset="0"/>
            </a:endParaRPr>
          </a:p>
          <a:p>
            <a:pPr lvl="2" eaLnBrk="1" hangingPunct="1">
              <a:defRPr/>
            </a:pPr>
            <a:r>
              <a:rPr lang="en-US" sz="1600" dirty="0" smtClean="0">
                <a:latin typeface="Times New Roman" pitchFamily="18" charset="0"/>
              </a:rPr>
              <a:t>Host is </a:t>
            </a:r>
            <a:r>
              <a:rPr lang="en-US" sz="1600" b="1" dirty="0" smtClean="0">
                <a:latin typeface="Times New Roman" pitchFamily="18" charset="0"/>
              </a:rPr>
              <a:t>sensitive to ampicillin</a:t>
            </a:r>
            <a:endParaRPr lang="en-US" sz="1600" dirty="0" smtClean="0">
              <a:latin typeface="Times New Roman" pitchFamily="18" charset="0"/>
            </a:endParaRPr>
          </a:p>
          <a:p>
            <a:pPr lvl="2" eaLnBrk="1" hangingPunct="1">
              <a:defRPr/>
            </a:pPr>
            <a:r>
              <a:rPr lang="en-US" sz="1600" dirty="0" smtClean="0">
                <a:latin typeface="Times New Roman" pitchFamily="18" charset="0"/>
              </a:rPr>
              <a:t>Host is </a:t>
            </a:r>
            <a:r>
              <a:rPr lang="bg-BG" sz="1600" b="1" dirty="0" smtClean="0">
                <a:latin typeface="Times New Roman" pitchFamily="18" charset="0"/>
              </a:rPr>
              <a:t>β-galactosidase</a:t>
            </a:r>
            <a:r>
              <a:rPr lang="en-US" sz="1600" b="1" dirty="0" smtClean="0">
                <a:latin typeface="Times New Roman" pitchFamily="18" charset="0"/>
              </a:rPr>
              <a:t> negative </a:t>
            </a:r>
            <a:r>
              <a:rPr lang="en-US" sz="1600" dirty="0" smtClean="0">
                <a:latin typeface="Times New Roman" pitchFamily="18" charset="0"/>
              </a:rPr>
              <a:t>(do not carry LacZ gene)</a:t>
            </a:r>
          </a:p>
          <a:p>
            <a:pPr marL="0" indent="0" eaLnBrk="1" hangingPunct="1">
              <a:buFontTx/>
              <a:buNone/>
              <a:defRPr/>
            </a:pPr>
            <a:r>
              <a:rPr lang="en-US" sz="2000" b="1" dirty="0" smtClean="0">
                <a:latin typeface="Times New Roman" pitchFamily="18" charset="0"/>
              </a:rPr>
              <a:t>3. </a:t>
            </a:r>
            <a:r>
              <a:rPr lang="bg-BG" sz="2000" b="1" dirty="0" smtClean="0">
                <a:latin typeface="Times New Roman" pitchFamily="18" charset="0"/>
              </a:rPr>
              <a:t>The </a:t>
            </a:r>
            <a:r>
              <a:rPr lang="en-US" sz="2000" b="1" dirty="0" smtClean="0">
                <a:latin typeface="Times New Roman" pitchFamily="18" charset="0"/>
              </a:rPr>
              <a:t>transformed </a:t>
            </a:r>
            <a:r>
              <a:rPr lang="bg-BG" sz="2000" b="1" dirty="0" smtClean="0">
                <a:latin typeface="Times New Roman" pitchFamily="18" charset="0"/>
              </a:rPr>
              <a:t> cells are grown in the presence of</a:t>
            </a:r>
            <a:r>
              <a:rPr lang="en-US" sz="2000" b="1" dirty="0" smtClean="0">
                <a:latin typeface="Times New Roman" pitchFamily="18" charset="0"/>
              </a:rPr>
              <a:t>:</a:t>
            </a:r>
          </a:p>
          <a:p>
            <a:pPr lvl="2" eaLnBrk="1" hangingPunct="1">
              <a:defRPr/>
            </a:pPr>
            <a:r>
              <a:rPr lang="en-US" sz="1600" b="1" dirty="0" smtClean="0">
                <a:latin typeface="Times New Roman" pitchFamily="18" charset="0"/>
              </a:rPr>
              <a:t>ampicillin</a:t>
            </a:r>
            <a:r>
              <a:rPr lang="bg-BG" sz="1600" b="1" dirty="0" smtClean="0">
                <a:latin typeface="Times New Roman" pitchFamily="18" charset="0"/>
              </a:rPr>
              <a:t>. </a:t>
            </a:r>
            <a:endParaRPr lang="en-US" sz="1600" b="1" dirty="0" smtClean="0">
              <a:latin typeface="Times New Roman" pitchFamily="18" charset="0"/>
            </a:endParaRPr>
          </a:p>
          <a:p>
            <a:pPr lvl="2" eaLnBrk="1" hangingPunct="1">
              <a:defRPr/>
            </a:pPr>
            <a:r>
              <a:rPr lang="bg-BG" sz="1400" b="1" dirty="0" smtClean="0">
                <a:latin typeface="Times New Roman" pitchFamily="18" charset="0"/>
              </a:rPr>
              <a:t> </a:t>
            </a:r>
            <a:r>
              <a:rPr lang="bg-BG" sz="1600" b="1" dirty="0" smtClean="0">
                <a:latin typeface="Times New Roman" pitchFamily="18" charset="0"/>
              </a:rPr>
              <a:t>X-gal</a:t>
            </a:r>
            <a:r>
              <a:rPr lang="en-US" sz="1600" b="1" dirty="0" smtClean="0">
                <a:latin typeface="Times New Roman" pitchFamily="18" charset="0"/>
              </a:rPr>
              <a:t> </a:t>
            </a:r>
            <a:r>
              <a:rPr lang="en-US" sz="1600" dirty="0" smtClean="0">
                <a:latin typeface="Times New Roman" pitchFamily="18" charset="0"/>
              </a:rPr>
              <a:t>– substrate for </a:t>
            </a:r>
            <a:r>
              <a:rPr lang="bg-BG" sz="1600" dirty="0" smtClean="0">
                <a:latin typeface="Times New Roman" pitchFamily="18" charset="0"/>
              </a:rPr>
              <a:t>β-galactosidase</a:t>
            </a:r>
            <a:endParaRPr lang="en-US" sz="1600" dirty="0" smtClean="0">
              <a:latin typeface="Times New Roman" pitchFamily="18" charset="0"/>
            </a:endParaRPr>
          </a:p>
          <a:p>
            <a:pPr lvl="3" eaLnBrk="1" hangingPunct="1">
              <a:defRPr/>
            </a:pPr>
            <a:r>
              <a:rPr lang="bg-BG" sz="1600" dirty="0" smtClean="0">
                <a:latin typeface="Times New Roman" pitchFamily="18" charset="0"/>
              </a:rPr>
              <a:t>a colourless modified galactose sugar</a:t>
            </a:r>
            <a:r>
              <a:rPr lang="en-US" sz="1600" dirty="0" smtClean="0">
                <a:latin typeface="Times New Roman" pitchFamily="18" charset="0"/>
              </a:rPr>
              <a:t> </a:t>
            </a:r>
          </a:p>
          <a:p>
            <a:pPr lvl="3" eaLnBrk="1" hangingPunct="1">
              <a:defRPr/>
            </a:pPr>
            <a:r>
              <a:rPr lang="en-US" sz="1600" dirty="0" smtClean="0">
                <a:latin typeface="Times New Roman" pitchFamily="18" charset="0"/>
              </a:rPr>
              <a:t>When </a:t>
            </a:r>
            <a:r>
              <a:rPr lang="bg-BG" sz="1600" dirty="0" smtClean="0">
                <a:latin typeface="Times New Roman" pitchFamily="18" charset="0"/>
              </a:rPr>
              <a:t>metabolized by β-galactosidase form an insoluble product (5-bromo-4 chloroindole) which is bright </a:t>
            </a:r>
            <a:r>
              <a:rPr lang="bg-BG" sz="1600" b="1" dirty="0" smtClean="0">
                <a:latin typeface="Times New Roman" pitchFamily="18" charset="0"/>
              </a:rPr>
              <a:t>blue,</a:t>
            </a:r>
            <a:r>
              <a:rPr lang="bg-BG" sz="1600" dirty="0" smtClean="0">
                <a:latin typeface="Times New Roman" pitchFamily="18" charset="0"/>
              </a:rPr>
              <a:t> and thus functions as an indicator </a:t>
            </a:r>
            <a:endParaRPr lang="en-US" sz="1600" dirty="0" smtClean="0">
              <a:latin typeface="Times New Roman" pitchFamily="18" charset="0"/>
            </a:endParaRPr>
          </a:p>
          <a:p>
            <a:pPr marL="0" indent="0" eaLnBrk="1" hangingPunct="1">
              <a:buFontTx/>
              <a:buNone/>
              <a:defRPr/>
            </a:pPr>
            <a:r>
              <a:rPr lang="en-US" sz="2000" b="1" dirty="0" smtClean="0">
                <a:latin typeface="Times New Roman" pitchFamily="18" charset="0"/>
              </a:rPr>
              <a:t>4. Results</a:t>
            </a:r>
          </a:p>
          <a:p>
            <a:pPr lvl="1" eaLnBrk="1" hangingPunct="1">
              <a:defRPr/>
            </a:pPr>
            <a:r>
              <a:rPr lang="en-US" sz="1600" dirty="0" smtClean="0">
                <a:latin typeface="Times New Roman" pitchFamily="18" charset="0"/>
              </a:rPr>
              <a:t>Clones lacking the vector will not grow. </a:t>
            </a:r>
          </a:p>
          <a:p>
            <a:pPr lvl="1" eaLnBrk="1" hangingPunct="1">
              <a:defRPr/>
            </a:pPr>
            <a:r>
              <a:rPr lang="en-US" sz="1600" dirty="0" smtClean="0">
                <a:latin typeface="Times New Roman" pitchFamily="18" charset="0"/>
              </a:rPr>
              <a:t>Clones containing the vector without the new gene will be </a:t>
            </a:r>
            <a:r>
              <a:rPr lang="en-US" sz="1600" b="1" dirty="0" smtClean="0">
                <a:latin typeface="Times New Roman" pitchFamily="18" charset="0"/>
              </a:rPr>
              <a:t>resistant to ampicillin, able to metabolized X-gal and </a:t>
            </a:r>
            <a:r>
              <a:rPr lang="en-US" sz="1600" dirty="0" smtClean="0">
                <a:latin typeface="Times New Roman" pitchFamily="18" charset="0"/>
              </a:rPr>
              <a:t>will </a:t>
            </a:r>
            <a:r>
              <a:rPr lang="en-US" sz="1600" b="1" dirty="0" smtClean="0">
                <a:solidFill>
                  <a:srgbClr val="0070C0"/>
                </a:solidFill>
                <a:latin typeface="Times New Roman" pitchFamily="18" charset="0"/>
              </a:rPr>
              <a:t>be blue. </a:t>
            </a:r>
            <a:endParaRPr lang="bg-BG" sz="1600" b="1" dirty="0" smtClean="0">
              <a:solidFill>
                <a:srgbClr val="0070C0"/>
              </a:solidFill>
              <a:latin typeface="Times New Roman" pitchFamily="18" charset="0"/>
            </a:endParaRPr>
          </a:p>
          <a:p>
            <a:pPr lvl="1" eaLnBrk="1" hangingPunct="1">
              <a:defRPr/>
            </a:pPr>
            <a:r>
              <a:rPr lang="en-US" sz="1600" dirty="0" smtClean="0">
                <a:latin typeface="Times New Roman" pitchFamily="18" charset="0"/>
              </a:rPr>
              <a:t>Clones containing the recombinant vector will be </a:t>
            </a:r>
            <a:r>
              <a:rPr lang="en-US" sz="1600" b="1" dirty="0" smtClean="0">
                <a:latin typeface="Times New Roman" pitchFamily="18" charset="0"/>
              </a:rPr>
              <a:t>resistant to ampicillin </a:t>
            </a:r>
            <a:r>
              <a:rPr lang="en-US" sz="1600" dirty="0" smtClean="0">
                <a:latin typeface="Times New Roman" pitchFamily="18" charset="0"/>
              </a:rPr>
              <a:t>and </a:t>
            </a:r>
            <a:r>
              <a:rPr lang="en-US" sz="1600" b="1" dirty="0" smtClean="0">
                <a:latin typeface="Times New Roman" pitchFamily="18" charset="0"/>
              </a:rPr>
              <a:t>unable to   hydrolyze X-gal</a:t>
            </a:r>
            <a:r>
              <a:rPr lang="en-US" sz="1600" dirty="0" smtClean="0">
                <a:latin typeface="Times New Roman" pitchFamily="18" charset="0"/>
              </a:rPr>
              <a:t> (</a:t>
            </a:r>
            <a:r>
              <a:rPr lang="en-US" sz="1600" u="sng" dirty="0" smtClean="0">
                <a:latin typeface="Times New Roman" pitchFamily="18" charset="0"/>
              </a:rPr>
              <a:t>white colonies</a:t>
            </a:r>
            <a:r>
              <a:rPr lang="en-US" sz="1600" dirty="0" smtClean="0">
                <a:latin typeface="Times New Roman" pitchFamily="18" charset="0"/>
              </a:rPr>
              <a:t>). </a:t>
            </a:r>
          </a:p>
          <a:p>
            <a:pPr eaLnBrk="1" hangingPunct="1">
              <a:defRPr/>
            </a:pPr>
            <a:r>
              <a:rPr lang="bg-BG" sz="2000" dirty="0" smtClean="0">
                <a:latin typeface="Times New Roman" pitchFamily="18" charset="0"/>
              </a:rPr>
              <a:t>If the ligation was successful, the bacterial colony will be white; if not, the colony will be blue. </a:t>
            </a:r>
            <a:endParaRPr lang="en-US" sz="2000" dirty="0" smtClean="0">
              <a:latin typeface="Times New Roman" pitchFamily="18" charset="0"/>
            </a:endParaRPr>
          </a:p>
          <a:p>
            <a:pPr eaLnBrk="1" hangingPunct="1">
              <a:defRPr/>
            </a:pPr>
            <a:endParaRPr lang="en-US" sz="2000" dirty="0" smtClean="0">
              <a:latin typeface="Times New Roman" pitchFamily="18" charset="0"/>
            </a:endParaRPr>
          </a:p>
          <a:p>
            <a:pPr eaLnBrk="1" hangingPunct="1">
              <a:defRPr/>
            </a:pPr>
            <a:endParaRPr lang="bg-BG" sz="2000" dirty="0" smtClean="0">
              <a:latin typeface="Times New Roman" pitchFamily="18" charset="0"/>
            </a:endParaRPr>
          </a:p>
        </p:txBody>
      </p:sp>
      <p:pic>
        <p:nvPicPr>
          <p:cNvPr id="20484" name="Picture 4" descr="bluwhite"/>
          <p:cNvPicPr>
            <a:picLocks noGrp="1" noChangeAspect="1" noChangeArrowheads="1"/>
          </p:cNvPicPr>
          <p:nvPr>
            <p:ph sz="quarter" idx="2"/>
          </p:nvPr>
        </p:nvPicPr>
        <p:blipFill>
          <a:blip r:embed="rId3"/>
          <a:srcRect/>
          <a:stretch>
            <a:fillRect/>
          </a:stretch>
        </p:blipFill>
        <p:spPr>
          <a:xfrm>
            <a:off x="6786558" y="0"/>
            <a:ext cx="2170117" cy="6858000"/>
          </a:xfrm>
          <a:noFill/>
        </p:spPr>
      </p:pic>
      <p:pic>
        <p:nvPicPr>
          <p:cNvPr id="7" name="Picture 6" descr="Blue-white_test"/>
          <p:cNvPicPr>
            <a:picLocks noChangeAspect="1" noChangeArrowheads="1"/>
          </p:cNvPicPr>
          <p:nvPr/>
        </p:nvPicPr>
        <p:blipFill>
          <a:blip r:embed="rId4"/>
          <a:srcRect/>
          <a:stretch>
            <a:fillRect/>
          </a:stretch>
        </p:blipFill>
        <p:spPr>
          <a:xfrm>
            <a:off x="7467600" y="6096000"/>
            <a:ext cx="1066800" cy="762000"/>
          </a:xfrm>
          <a:prstGeom prst="rect">
            <a:avLst/>
          </a:prstGeom>
          <a:noFill/>
        </p:spPr>
      </p:pic>
    </p:spTree>
  </p:cSld>
  <p:clrMapOvr>
    <a:masterClrMapping/>
  </p:clrMapOvr>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8077200" cy="3170099"/>
          </a:xfrm>
          <a:prstGeom prst="rect">
            <a:avLst/>
          </a:prstGeom>
        </p:spPr>
        <p:txBody>
          <a:bodyPr wrap="square">
            <a:spAutoFit/>
          </a:bodyPr>
          <a:lstStyle/>
          <a:p>
            <a:r>
              <a:rPr lang="en-US" sz="2000" b="1" dirty="0" smtClean="0">
                <a:solidFill>
                  <a:srgbClr val="FF0000"/>
                </a:solidFill>
              </a:rPr>
              <a:t>Dominant </a:t>
            </a:r>
            <a:r>
              <a:rPr lang="en-US" sz="2000" b="1" dirty="0" err="1" smtClean="0">
                <a:solidFill>
                  <a:srgbClr val="FF0000"/>
                </a:solidFill>
              </a:rPr>
              <a:t>epistasis</a:t>
            </a:r>
            <a:r>
              <a:rPr lang="en-US" sz="2000" b="1" dirty="0" smtClean="0">
                <a:solidFill>
                  <a:srgbClr val="FF0000"/>
                </a:solidFill>
              </a:rPr>
              <a:t> </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12:3:1  Ratio </a:t>
            </a:r>
          </a:p>
          <a:p>
            <a:pPr algn="just"/>
            <a:r>
              <a:rPr lang="en-US" sz="2000" b="1" dirty="0" smtClean="0">
                <a:latin typeface="Times New Roman" pitchFamily="18" charset="0"/>
                <a:cs typeface="Times New Roman" pitchFamily="18" charset="0"/>
              </a:rPr>
              <a:t>Phenotype:</a:t>
            </a:r>
            <a:r>
              <a:rPr lang="en-US" sz="2000" dirty="0" smtClean="0">
                <a:latin typeface="Times New Roman" pitchFamily="18" charset="0"/>
                <a:cs typeface="Times New Roman" pitchFamily="18" charset="0"/>
              </a:rPr>
              <a:t> Fruit Color in Squash </a:t>
            </a:r>
          </a:p>
          <a:p>
            <a:pPr algn="just"/>
            <a:r>
              <a:rPr lang="en-US" sz="2000" dirty="0" smtClean="0">
                <a:latin typeface="Times New Roman" pitchFamily="18" charset="0"/>
                <a:cs typeface="Times New Roman" pitchFamily="18" charset="0"/>
              </a:rPr>
              <a:t>With this interaction, color is recessive to no color at one allelic pair. This recessive allele must be expressed before the specific color allele at a second locus is expressed. At the first gene white colored squash is dominant to colored squash, and the gene symbols are </a:t>
            </a:r>
            <a:r>
              <a:rPr lang="en-US" sz="2000" i="1" dirty="0"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=white and </a:t>
            </a:r>
            <a:r>
              <a:rPr lang="en-US" sz="2000" i="1" dirty="0" smtClean="0">
                <a:latin typeface="Times New Roman" pitchFamily="18" charset="0"/>
                <a:cs typeface="Times New Roman" pitchFamily="18" charset="0"/>
              </a:rPr>
              <a:t>w</a:t>
            </a:r>
            <a:r>
              <a:rPr lang="en-US" sz="2000" dirty="0" smtClean="0">
                <a:latin typeface="Times New Roman" pitchFamily="18" charset="0"/>
                <a:cs typeface="Times New Roman" pitchFamily="18" charset="0"/>
              </a:rPr>
              <a:t>=colored. At the second gene yellow is dominant to green, and the symbols used are </a:t>
            </a:r>
            <a:r>
              <a:rPr lang="en-US" sz="2000" i="1" dirty="0" smtClean="0">
                <a:latin typeface="Times New Roman" pitchFamily="18" charset="0"/>
                <a:cs typeface="Times New Roman" pitchFamily="18" charset="0"/>
              </a:rPr>
              <a:t>G</a:t>
            </a:r>
            <a:r>
              <a:rPr lang="en-US" sz="2000" dirty="0" smtClean="0">
                <a:latin typeface="Times New Roman" pitchFamily="18" charset="0"/>
                <a:cs typeface="Times New Roman" pitchFamily="18" charset="0"/>
              </a:rPr>
              <a:t>=yellow, </a:t>
            </a:r>
            <a:r>
              <a:rPr lang="en-US" sz="2000" i="1" dirty="0" smtClean="0">
                <a:latin typeface="Times New Roman" pitchFamily="18" charset="0"/>
                <a:cs typeface="Times New Roman" pitchFamily="18" charset="0"/>
              </a:rPr>
              <a:t>g</a:t>
            </a:r>
            <a:r>
              <a:rPr lang="en-US" sz="2000" dirty="0" smtClean="0">
                <a:latin typeface="Times New Roman" pitchFamily="18" charset="0"/>
                <a:cs typeface="Times New Roman" pitchFamily="18" charset="0"/>
              </a:rPr>
              <a:t>=green. If the </a:t>
            </a:r>
            <a:r>
              <a:rPr lang="en-US" sz="2000" dirty="0" err="1" smtClean="0">
                <a:latin typeface="Times New Roman" pitchFamily="18" charset="0"/>
                <a:cs typeface="Times New Roman" pitchFamily="18" charset="0"/>
              </a:rPr>
              <a:t>dihybrid</a:t>
            </a:r>
            <a:r>
              <a:rPr lang="en-US" sz="2000" dirty="0" smtClean="0">
                <a:latin typeface="Times New Roman" pitchFamily="18" charset="0"/>
                <a:cs typeface="Times New Roman" pitchFamily="18" charset="0"/>
              </a:rPr>
              <a:t> is </a:t>
            </a:r>
            <a:r>
              <a:rPr lang="en-US" sz="2000" dirty="0" err="1" smtClean="0">
                <a:latin typeface="Times New Roman" pitchFamily="18" charset="0"/>
                <a:cs typeface="Times New Roman" pitchFamily="18" charset="0"/>
              </a:rPr>
              <a:t>selfed</a:t>
            </a:r>
            <a:r>
              <a:rPr lang="en-US" sz="2000" dirty="0" smtClean="0">
                <a:latin typeface="Times New Roman" pitchFamily="18" charset="0"/>
                <a:cs typeface="Times New Roman" pitchFamily="18" charset="0"/>
              </a:rPr>
              <a:t>, three phenotypes are produced in a 12:3:1 ratio. The following table explains how this ratio is obtained. </a:t>
            </a:r>
            <a:endParaRPr lang="en-US" sz="2000" dirty="0">
              <a:latin typeface="Times New Roman" pitchFamily="18" charset="0"/>
              <a:cs typeface="Times New Roman" pitchFamily="18" charset="0"/>
            </a:endParaRPr>
          </a:p>
        </p:txBody>
      </p:sp>
      <p:sp>
        <p:nvSpPr>
          <p:cNvPr id="169986" name="AutoShape 2" descr="https://www.ndsu.edu/pubweb/%7Emcclean/plsc431/mendel/squash.gif"/>
          <p:cNvSpPr>
            <a:spLocks noChangeAspect="1" noChangeArrowheads="1"/>
          </p:cNvSpPr>
          <p:nvPr/>
        </p:nvSpPr>
        <p:spPr bwMode="auto">
          <a:xfrm>
            <a:off x="155575" y="-647700"/>
            <a:ext cx="1905000" cy="1362075"/>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 name="Picture 1"/>
          <p:cNvPicPr>
            <a:picLocks noChangeAspect="1" noChangeArrowheads="1"/>
          </p:cNvPicPr>
          <p:nvPr/>
        </p:nvPicPr>
        <p:blipFill>
          <a:blip r:embed="rId2"/>
          <a:srcRect/>
          <a:stretch>
            <a:fillRect/>
          </a:stretch>
        </p:blipFill>
        <p:spPr bwMode="auto">
          <a:xfrm>
            <a:off x="2438400" y="3352800"/>
            <a:ext cx="4419600" cy="3160014"/>
          </a:xfrm>
          <a:prstGeom prst="rect">
            <a:avLst/>
          </a:prstGeom>
          <a:noFill/>
          <a:ln w="9525">
            <a:noFill/>
            <a:miter lim="800000"/>
            <a:headEnd/>
            <a:tailEnd/>
          </a:ln>
          <a:effectLst/>
        </p:spPr>
      </p:pic>
      <p:sp>
        <p:nvSpPr>
          <p:cNvPr id="5" name="Rectangle 4"/>
          <p:cNvSpPr/>
          <p:nvPr/>
        </p:nvSpPr>
        <p:spPr>
          <a:xfrm>
            <a:off x="3276600" y="6488668"/>
            <a:ext cx="2628797" cy="369332"/>
          </a:xfrm>
          <a:prstGeom prst="rect">
            <a:avLst/>
          </a:prstGeom>
        </p:spPr>
        <p:txBody>
          <a:bodyPr wrap="none">
            <a:spAutoFit/>
          </a:bodyPr>
          <a:lstStyle/>
          <a:p>
            <a:r>
              <a:rPr lang="en-US" b="1" dirty="0" smtClean="0"/>
              <a:t>Shapes of Squash Fruit</a:t>
            </a:r>
            <a:endParaRPr lang="en-US" dirty="0"/>
          </a:p>
        </p:txBody>
      </p:sp>
    </p:spTree>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371600" y="304800"/>
          <a:ext cx="7391400" cy="3208020"/>
        </p:xfrm>
        <a:graphic>
          <a:graphicData uri="http://schemas.openxmlformats.org/drawingml/2006/table">
            <a:tbl>
              <a:tblPr/>
              <a:tblGrid>
                <a:gridCol w="2463800"/>
                <a:gridCol w="2463800"/>
                <a:gridCol w="2463800"/>
              </a:tblGrid>
              <a:tr h="0">
                <a:tc>
                  <a:txBody>
                    <a:bodyPr/>
                    <a:lstStyle/>
                    <a:p>
                      <a:r>
                        <a:rPr lang="en-US"/>
                        <a:t>Genotype </a:t>
                      </a:r>
                    </a:p>
                  </a:txBody>
                  <a:tcPr marL="19050" marR="19050" marT="19050" marB="19050" anchor="ctr">
                    <a:lnL>
                      <a:noFill/>
                    </a:lnL>
                    <a:lnR>
                      <a:noFill/>
                    </a:lnR>
                    <a:lnT>
                      <a:noFill/>
                    </a:lnT>
                    <a:lnB>
                      <a:noFill/>
                    </a:lnB>
                  </a:tcPr>
                </a:tc>
                <a:tc>
                  <a:txBody>
                    <a:bodyPr/>
                    <a:lstStyle/>
                    <a:p>
                      <a:r>
                        <a:rPr lang="en-US"/>
                        <a:t>Fruit Color </a:t>
                      </a:r>
                    </a:p>
                  </a:txBody>
                  <a:tcPr marL="19050" marR="19050" marT="19050" marB="19050" anchor="ctr">
                    <a:lnL>
                      <a:noFill/>
                    </a:lnL>
                    <a:lnR>
                      <a:noFill/>
                    </a:lnR>
                    <a:lnT>
                      <a:noFill/>
                    </a:lnT>
                    <a:lnB>
                      <a:noFill/>
                    </a:lnB>
                  </a:tcPr>
                </a:tc>
                <a:tc>
                  <a:txBody>
                    <a:bodyPr/>
                    <a:lstStyle/>
                    <a:p>
                      <a:r>
                        <a:rPr lang="en-US"/>
                        <a:t>Gene Actions </a:t>
                      </a:r>
                    </a:p>
                  </a:txBody>
                  <a:tcPr marL="19050" marR="19050" marT="19050" marB="19050" anchor="ctr">
                    <a:lnL>
                      <a:noFill/>
                    </a:lnL>
                    <a:lnR>
                      <a:noFill/>
                    </a:lnR>
                    <a:lnT>
                      <a:noFill/>
                    </a:lnT>
                    <a:lnB>
                      <a:noFill/>
                    </a:lnB>
                  </a:tcPr>
                </a:tc>
              </a:tr>
              <a:tr h="0">
                <a:tc>
                  <a:txBody>
                    <a:bodyPr/>
                    <a:lstStyle/>
                    <a:p>
                      <a:r>
                        <a:rPr lang="en-US"/>
                        <a:t>9 </a:t>
                      </a:r>
                      <a:r>
                        <a:rPr lang="en-US" i="1"/>
                        <a:t>W_G_</a:t>
                      </a:r>
                      <a:r>
                        <a:rPr lang="en-US"/>
                        <a:t> </a:t>
                      </a:r>
                    </a:p>
                  </a:txBody>
                  <a:tcPr marL="19050" marR="19050" marT="19050" marB="19050" anchor="ctr">
                    <a:lnL>
                      <a:noFill/>
                    </a:lnL>
                    <a:lnR>
                      <a:noFill/>
                    </a:lnR>
                    <a:lnT>
                      <a:noFill/>
                    </a:lnT>
                    <a:lnB>
                      <a:noFill/>
                    </a:lnB>
                  </a:tcPr>
                </a:tc>
                <a:tc>
                  <a:txBody>
                    <a:bodyPr/>
                    <a:lstStyle/>
                    <a:p>
                      <a:r>
                        <a:rPr lang="en-US"/>
                        <a:t>White </a:t>
                      </a:r>
                    </a:p>
                  </a:txBody>
                  <a:tcPr marL="19050" marR="19050" marT="19050" marB="19050" anchor="ctr">
                    <a:lnL>
                      <a:noFill/>
                    </a:lnL>
                    <a:lnR>
                      <a:noFill/>
                    </a:lnR>
                    <a:lnT>
                      <a:noFill/>
                    </a:lnT>
                    <a:lnB>
                      <a:noFill/>
                    </a:lnB>
                  </a:tcPr>
                </a:tc>
                <a:tc>
                  <a:txBody>
                    <a:bodyPr/>
                    <a:lstStyle/>
                    <a:p>
                      <a:r>
                        <a:rPr lang="en-US"/>
                        <a:t>Dominant white allele negates effect of </a:t>
                      </a:r>
                      <a:r>
                        <a:rPr lang="en-US" i="1"/>
                        <a:t>G</a:t>
                      </a:r>
                      <a:r>
                        <a:rPr lang="en-US"/>
                        <a:t> allele </a:t>
                      </a:r>
                    </a:p>
                  </a:txBody>
                  <a:tcPr marL="19050" marR="19050" marT="19050" marB="19050" anchor="ctr">
                    <a:lnL>
                      <a:noFill/>
                    </a:lnL>
                    <a:lnR>
                      <a:noFill/>
                    </a:lnR>
                    <a:lnT>
                      <a:noFill/>
                    </a:lnT>
                    <a:lnB>
                      <a:noFill/>
                    </a:lnB>
                  </a:tcPr>
                </a:tc>
              </a:tr>
              <a:tr h="0">
                <a:tc>
                  <a:txBody>
                    <a:bodyPr/>
                    <a:lstStyle/>
                    <a:p>
                      <a:r>
                        <a:rPr lang="en-US"/>
                        <a:t>3 </a:t>
                      </a:r>
                      <a:r>
                        <a:rPr lang="en-US" i="1"/>
                        <a:t>W_gg</a:t>
                      </a:r>
                      <a:r>
                        <a:rPr lang="en-US"/>
                        <a:t> </a:t>
                      </a:r>
                    </a:p>
                  </a:txBody>
                  <a:tcPr marL="19050" marR="19050" marT="19050" marB="19050" anchor="ctr">
                    <a:lnL>
                      <a:noFill/>
                    </a:lnL>
                    <a:lnR>
                      <a:noFill/>
                    </a:lnR>
                    <a:lnT>
                      <a:noFill/>
                    </a:lnT>
                    <a:lnB>
                      <a:noFill/>
                    </a:lnB>
                  </a:tcPr>
                </a:tc>
                <a:tc>
                  <a:txBody>
                    <a:bodyPr/>
                    <a:lstStyle/>
                    <a:p>
                      <a:r>
                        <a:rPr lang="en-US"/>
                        <a:t>White </a:t>
                      </a:r>
                    </a:p>
                  </a:txBody>
                  <a:tcPr marL="19050" marR="19050" marT="19050" marB="19050" anchor="ctr">
                    <a:lnL>
                      <a:noFill/>
                    </a:lnL>
                    <a:lnR>
                      <a:noFill/>
                    </a:lnR>
                    <a:lnT>
                      <a:noFill/>
                    </a:lnT>
                    <a:lnB>
                      <a:noFill/>
                    </a:lnB>
                  </a:tcPr>
                </a:tc>
                <a:tc>
                  <a:txBody>
                    <a:bodyPr/>
                    <a:lstStyle/>
                    <a:p>
                      <a:r>
                        <a:rPr lang="en-US"/>
                        <a:t>Dominant white allele negates effect of </a:t>
                      </a:r>
                      <a:r>
                        <a:rPr lang="en-US" i="1"/>
                        <a:t>G</a:t>
                      </a:r>
                      <a:r>
                        <a:rPr lang="en-US"/>
                        <a:t> allele </a:t>
                      </a:r>
                    </a:p>
                  </a:txBody>
                  <a:tcPr marL="19050" marR="19050" marT="19050" marB="19050" anchor="ctr">
                    <a:lnL>
                      <a:noFill/>
                    </a:lnL>
                    <a:lnR>
                      <a:noFill/>
                    </a:lnR>
                    <a:lnT>
                      <a:noFill/>
                    </a:lnT>
                    <a:lnB>
                      <a:noFill/>
                    </a:lnB>
                  </a:tcPr>
                </a:tc>
              </a:tr>
              <a:tr h="0">
                <a:tc>
                  <a:txBody>
                    <a:bodyPr/>
                    <a:lstStyle/>
                    <a:p>
                      <a:r>
                        <a:rPr lang="en-US"/>
                        <a:t>3 </a:t>
                      </a:r>
                      <a:r>
                        <a:rPr lang="en-US" i="1"/>
                        <a:t>wwG_</a:t>
                      </a:r>
                      <a:r>
                        <a:rPr lang="en-US"/>
                        <a:t> </a:t>
                      </a:r>
                    </a:p>
                  </a:txBody>
                  <a:tcPr marL="19050" marR="19050" marT="19050" marB="19050" anchor="ctr">
                    <a:lnL>
                      <a:noFill/>
                    </a:lnL>
                    <a:lnR>
                      <a:noFill/>
                    </a:lnR>
                    <a:lnT>
                      <a:noFill/>
                    </a:lnT>
                    <a:lnB>
                      <a:noFill/>
                    </a:lnB>
                  </a:tcPr>
                </a:tc>
                <a:tc>
                  <a:txBody>
                    <a:bodyPr/>
                    <a:lstStyle/>
                    <a:p>
                      <a:r>
                        <a:rPr lang="en-US"/>
                        <a:t>Yellow </a:t>
                      </a:r>
                    </a:p>
                  </a:txBody>
                  <a:tcPr marL="19050" marR="19050" marT="19050" marB="19050" anchor="ctr">
                    <a:lnL>
                      <a:noFill/>
                    </a:lnL>
                    <a:lnR>
                      <a:noFill/>
                    </a:lnR>
                    <a:lnT>
                      <a:noFill/>
                    </a:lnT>
                    <a:lnB>
                      <a:noFill/>
                    </a:lnB>
                  </a:tcPr>
                </a:tc>
                <a:tc>
                  <a:txBody>
                    <a:bodyPr/>
                    <a:lstStyle/>
                    <a:p>
                      <a:r>
                        <a:rPr lang="en-US"/>
                        <a:t>Recessive color allele allows yellow allele expression </a:t>
                      </a:r>
                    </a:p>
                  </a:txBody>
                  <a:tcPr marL="19050" marR="19050" marT="19050" marB="19050" anchor="ctr">
                    <a:lnL>
                      <a:noFill/>
                    </a:lnL>
                    <a:lnR>
                      <a:noFill/>
                    </a:lnR>
                    <a:lnT>
                      <a:noFill/>
                    </a:lnT>
                    <a:lnB>
                      <a:noFill/>
                    </a:lnB>
                  </a:tcPr>
                </a:tc>
              </a:tr>
              <a:tr h="0">
                <a:tc>
                  <a:txBody>
                    <a:bodyPr/>
                    <a:lstStyle/>
                    <a:p>
                      <a:r>
                        <a:rPr lang="en-US" i="1"/>
                        <a:t>1 wwgg</a:t>
                      </a:r>
                      <a:r>
                        <a:rPr lang="en-US"/>
                        <a:t> </a:t>
                      </a:r>
                    </a:p>
                  </a:txBody>
                  <a:tcPr marL="19050" marR="19050" marT="19050" marB="19050" anchor="ctr">
                    <a:lnL>
                      <a:noFill/>
                    </a:lnL>
                    <a:lnR>
                      <a:noFill/>
                    </a:lnR>
                    <a:lnT>
                      <a:noFill/>
                    </a:lnT>
                    <a:lnB>
                      <a:noFill/>
                    </a:lnB>
                  </a:tcPr>
                </a:tc>
                <a:tc>
                  <a:txBody>
                    <a:bodyPr/>
                    <a:lstStyle/>
                    <a:p>
                      <a:r>
                        <a:rPr lang="en-US"/>
                        <a:t>Green </a:t>
                      </a:r>
                    </a:p>
                  </a:txBody>
                  <a:tcPr marL="19050" marR="19050" marT="19050" marB="19050" anchor="ctr">
                    <a:lnL>
                      <a:noFill/>
                    </a:lnL>
                    <a:lnR>
                      <a:noFill/>
                    </a:lnR>
                    <a:lnT>
                      <a:noFill/>
                    </a:lnT>
                    <a:lnB>
                      <a:noFill/>
                    </a:lnB>
                  </a:tcPr>
                </a:tc>
                <a:tc>
                  <a:txBody>
                    <a:bodyPr/>
                    <a:lstStyle/>
                    <a:p>
                      <a:r>
                        <a:rPr lang="en-US" dirty="0"/>
                        <a:t>Recessive color allele allows green allele expression</a:t>
                      </a:r>
                    </a:p>
                  </a:txBody>
                  <a:tcPr marL="19050" marR="19050" marT="19050" marB="19050" anchor="ctr">
                    <a:lnL>
                      <a:noFill/>
                    </a:lnL>
                    <a:lnR>
                      <a:noFill/>
                    </a:lnR>
                    <a:lnT>
                      <a:noFill/>
                    </a:lnT>
                    <a:lnB>
                      <a:noFill/>
                    </a:lnB>
                  </a:tcPr>
                </a:tc>
              </a:tr>
            </a:tbl>
          </a:graphicData>
        </a:graphic>
      </p:graphicFrame>
      <p:sp>
        <p:nvSpPr>
          <p:cNvPr id="16896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5" name="Rectangle 4"/>
          <p:cNvSpPr/>
          <p:nvPr/>
        </p:nvSpPr>
        <p:spPr>
          <a:xfrm>
            <a:off x="1295400" y="4267200"/>
            <a:ext cx="7391400" cy="646331"/>
          </a:xfrm>
          <a:prstGeom prst="rect">
            <a:avLst/>
          </a:prstGeom>
        </p:spPr>
        <p:txBody>
          <a:bodyPr wrap="square">
            <a:spAutoFit/>
          </a:bodyPr>
          <a:lstStyle/>
          <a:p>
            <a:r>
              <a:rPr lang="en-US" dirty="0" smtClean="0"/>
              <a:t>Because the presence of the dominant </a:t>
            </a:r>
            <a:r>
              <a:rPr lang="en-US" i="1" dirty="0" smtClean="0"/>
              <a:t>W</a:t>
            </a:r>
            <a:r>
              <a:rPr lang="en-US" dirty="0" smtClean="0"/>
              <a:t> allele masks the effects of either the </a:t>
            </a:r>
            <a:r>
              <a:rPr lang="en-US" i="1" dirty="0" smtClean="0"/>
              <a:t>G</a:t>
            </a:r>
            <a:r>
              <a:rPr lang="en-US" dirty="0" smtClean="0"/>
              <a:t> or </a:t>
            </a:r>
            <a:r>
              <a:rPr lang="en-US" i="1" dirty="0" smtClean="0"/>
              <a:t>g</a:t>
            </a:r>
            <a:r>
              <a:rPr lang="en-US" dirty="0" smtClean="0"/>
              <a:t> allele, this type of interaction is called </a:t>
            </a:r>
            <a:r>
              <a:rPr lang="en-US" b="1" dirty="0" smtClean="0"/>
              <a:t>dominant </a:t>
            </a:r>
            <a:r>
              <a:rPr lang="en-US" b="1" dirty="0" err="1" smtClean="0"/>
              <a:t>epistasis</a:t>
            </a:r>
            <a:r>
              <a:rPr lang="en-US" dirty="0" smtClean="0"/>
              <a:t>. </a:t>
            </a:r>
            <a:endParaRPr lang="en-US" dirty="0"/>
          </a:p>
        </p:txBody>
      </p:sp>
    </p:spTree>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66800" y="0"/>
            <a:ext cx="8077200" cy="3170099"/>
          </a:xfrm>
          <a:prstGeom prst="rect">
            <a:avLst/>
          </a:prstGeom>
        </p:spPr>
        <p:txBody>
          <a:bodyPr wrap="square">
            <a:spAutoFit/>
          </a:bodyPr>
          <a:lstStyle/>
          <a:p>
            <a:r>
              <a:rPr lang="en-US" sz="2000" b="1" dirty="0" smtClean="0">
                <a:solidFill>
                  <a:srgbClr val="FF0000"/>
                </a:solidFill>
              </a:rPr>
              <a:t>Dominant and recessive interaction</a:t>
            </a:r>
            <a:endParaRPr lang="en-US" sz="2000" dirty="0" smtClean="0">
              <a:solidFill>
                <a:srgbClr val="FF0000"/>
              </a:solidFill>
              <a:latin typeface="Times New Roman" pitchFamily="18" charset="0"/>
              <a:cs typeface="Times New Roman" pitchFamily="18" charset="0"/>
            </a:endParaRPr>
          </a:p>
          <a:p>
            <a:r>
              <a:rPr lang="en-US" sz="2000" dirty="0" smtClean="0">
                <a:solidFill>
                  <a:srgbClr val="FF0000"/>
                </a:solidFill>
                <a:latin typeface="Times New Roman" pitchFamily="18" charset="0"/>
                <a:cs typeface="Times New Roman" pitchFamily="18" charset="0"/>
              </a:rPr>
              <a:t>13:3 ratio </a:t>
            </a:r>
            <a:r>
              <a:rPr lang="en-US" sz="2000" dirty="0" smtClean="0">
                <a:latin typeface="Times New Roman" pitchFamily="18" charset="0"/>
                <a:cs typeface="Times New Roman" pitchFamily="18" charset="0"/>
              </a:rPr>
              <a:t/>
            </a:r>
            <a:br>
              <a:rPr lang="en-US" sz="2000" dirty="0" smtClean="0">
                <a:latin typeface="Times New Roman" pitchFamily="18" charset="0"/>
                <a:cs typeface="Times New Roman" pitchFamily="18" charset="0"/>
              </a:rPr>
            </a:br>
            <a:r>
              <a:rPr lang="en-US" sz="2000" b="1" dirty="0" smtClean="0">
                <a:latin typeface="Times New Roman" pitchFamily="18" charset="0"/>
                <a:cs typeface="Times New Roman" pitchFamily="18" charset="0"/>
              </a:rPr>
              <a:t>Phenotype:</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Malvidin</a:t>
            </a:r>
            <a:r>
              <a:rPr lang="en-US" sz="2000" dirty="0" smtClean="0">
                <a:latin typeface="Times New Roman" pitchFamily="18" charset="0"/>
                <a:cs typeface="Times New Roman" pitchFamily="18" charset="0"/>
              </a:rPr>
              <a:t> production in </a:t>
            </a:r>
            <a:r>
              <a:rPr lang="en-US" sz="2000" i="1" dirty="0" err="1" smtClean="0">
                <a:latin typeface="Times New Roman" pitchFamily="18" charset="0"/>
                <a:cs typeface="Times New Roman" pitchFamily="18" charset="0"/>
              </a:rPr>
              <a:t>Primula</a:t>
            </a:r>
            <a:r>
              <a:rPr lang="en-US" sz="2000" dirty="0" smtClean="0">
                <a:latin typeface="Times New Roman" pitchFamily="18" charset="0"/>
                <a:cs typeface="Times New Roman" pitchFamily="18" charset="0"/>
              </a:rPr>
              <a:t> </a:t>
            </a:r>
          </a:p>
          <a:p>
            <a:pPr algn="just"/>
            <a:r>
              <a:rPr lang="en-US" sz="2000" dirty="0" smtClean="0">
                <a:latin typeface="Times New Roman" pitchFamily="18" charset="0"/>
                <a:cs typeface="Times New Roman" pitchFamily="18" charset="0"/>
              </a:rPr>
              <a:t>Certain genes have the ability to suppress the expression of a gene at a second locus. The production of the chemical </a:t>
            </a:r>
            <a:r>
              <a:rPr lang="en-US" sz="2000" dirty="0" err="1" smtClean="0">
                <a:latin typeface="Times New Roman" pitchFamily="18" charset="0"/>
                <a:cs typeface="Times New Roman" pitchFamily="18" charset="0"/>
              </a:rPr>
              <a:t>malvidin</a:t>
            </a:r>
            <a:r>
              <a:rPr lang="en-US" sz="2000" dirty="0" smtClean="0">
                <a:latin typeface="Times New Roman" pitchFamily="18" charset="0"/>
                <a:cs typeface="Times New Roman" pitchFamily="18" charset="0"/>
              </a:rPr>
              <a:t> in the plant </a:t>
            </a:r>
            <a:r>
              <a:rPr lang="en-US" sz="2000" i="1" dirty="0" err="1" smtClean="0">
                <a:latin typeface="Times New Roman" pitchFamily="18" charset="0"/>
                <a:cs typeface="Times New Roman" pitchFamily="18" charset="0"/>
              </a:rPr>
              <a:t>Primula</a:t>
            </a:r>
            <a:r>
              <a:rPr lang="en-US" sz="2000" dirty="0" smtClean="0">
                <a:latin typeface="Times New Roman" pitchFamily="18" charset="0"/>
                <a:cs typeface="Times New Roman" pitchFamily="18" charset="0"/>
              </a:rPr>
              <a:t> is an example. Both the synthesis of the chemical (controlled by the </a:t>
            </a:r>
            <a:r>
              <a:rPr lang="en-US" sz="2000" i="1" dirty="0" smtClean="0">
                <a:latin typeface="Times New Roman" pitchFamily="18" charset="0"/>
                <a:cs typeface="Times New Roman" pitchFamily="18" charset="0"/>
              </a:rPr>
              <a:t>K</a:t>
            </a:r>
            <a:r>
              <a:rPr lang="en-US" sz="2000" dirty="0" smtClean="0">
                <a:latin typeface="Times New Roman" pitchFamily="18" charset="0"/>
                <a:cs typeface="Times New Roman" pitchFamily="18" charset="0"/>
              </a:rPr>
              <a:t> gene) and the suppression of synthesis at the </a:t>
            </a:r>
            <a:r>
              <a:rPr lang="en-US" sz="2000" i="1" dirty="0" smtClean="0">
                <a:latin typeface="Times New Roman" pitchFamily="18" charset="0"/>
                <a:cs typeface="Times New Roman" pitchFamily="18" charset="0"/>
              </a:rPr>
              <a:t>K</a:t>
            </a:r>
            <a:r>
              <a:rPr lang="en-US" sz="2000" dirty="0" smtClean="0">
                <a:latin typeface="Times New Roman" pitchFamily="18" charset="0"/>
                <a:cs typeface="Times New Roman" pitchFamily="18" charset="0"/>
              </a:rPr>
              <a:t> gene (controlled by the </a:t>
            </a:r>
            <a:r>
              <a:rPr lang="en-US" sz="2000" i="1"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rPr>
              <a:t> gene) are dominant traits. The F</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plant with the genotype </a:t>
            </a:r>
            <a:r>
              <a:rPr lang="en-US" sz="2000" i="1" dirty="0" err="1" smtClean="0">
                <a:latin typeface="Times New Roman" pitchFamily="18" charset="0"/>
                <a:cs typeface="Times New Roman" pitchFamily="18" charset="0"/>
              </a:rPr>
              <a:t>KkDd</a:t>
            </a:r>
            <a:r>
              <a:rPr lang="en-US" sz="2000" dirty="0" smtClean="0">
                <a:latin typeface="Times New Roman" pitchFamily="18" charset="0"/>
                <a:cs typeface="Times New Roman" pitchFamily="18" charset="0"/>
              </a:rPr>
              <a:t> will not produce </a:t>
            </a:r>
            <a:r>
              <a:rPr lang="en-US" sz="2000" dirty="0" err="1" smtClean="0">
                <a:latin typeface="Times New Roman" pitchFamily="18" charset="0"/>
                <a:cs typeface="Times New Roman" pitchFamily="18" charset="0"/>
              </a:rPr>
              <a:t>malvidin</a:t>
            </a:r>
            <a:r>
              <a:rPr lang="en-US" sz="2000" dirty="0" smtClean="0">
                <a:latin typeface="Times New Roman" pitchFamily="18" charset="0"/>
                <a:cs typeface="Times New Roman" pitchFamily="18" charset="0"/>
              </a:rPr>
              <a:t> because of the presence of the dominant </a:t>
            </a:r>
            <a:r>
              <a:rPr lang="en-US" sz="2000" i="1"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rPr>
              <a:t> allele. What will be the distribution of the F</a:t>
            </a:r>
            <a:r>
              <a:rPr lang="en-US" sz="2000" baseline="-25000" dirty="0" smtClean="0">
                <a:latin typeface="Times New Roman" pitchFamily="18" charset="0"/>
                <a:cs typeface="Times New Roman" pitchFamily="18" charset="0"/>
              </a:rPr>
              <a:t>2</a:t>
            </a:r>
            <a:r>
              <a:rPr lang="en-US" sz="2000" dirty="0" smtClean="0">
                <a:latin typeface="Times New Roman" pitchFamily="18" charset="0"/>
                <a:cs typeface="Times New Roman" pitchFamily="18" charset="0"/>
              </a:rPr>
              <a:t> phenotypes after the F</a:t>
            </a:r>
            <a:r>
              <a:rPr lang="en-US" sz="2000" baseline="-25000" dirty="0" smtClean="0">
                <a:latin typeface="Times New Roman" pitchFamily="18" charset="0"/>
                <a:cs typeface="Times New Roman" pitchFamily="18" charset="0"/>
              </a:rPr>
              <a:t>1</a:t>
            </a:r>
            <a:r>
              <a:rPr lang="en-US" sz="2000" dirty="0" smtClean="0">
                <a:latin typeface="Times New Roman" pitchFamily="18" charset="0"/>
                <a:cs typeface="Times New Roman" pitchFamily="18" charset="0"/>
              </a:rPr>
              <a:t> was crossed? </a:t>
            </a:r>
            <a:endParaRPr lang="en-US" sz="2000"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1295400" y="3352800"/>
          <a:ext cx="6858000" cy="3048000"/>
        </p:xfrm>
        <a:graphic>
          <a:graphicData uri="http://schemas.openxmlformats.org/drawingml/2006/table">
            <a:tbl>
              <a:tblPr/>
              <a:tblGrid>
                <a:gridCol w="3429000"/>
                <a:gridCol w="3429000"/>
              </a:tblGrid>
              <a:tr h="609600">
                <a:tc>
                  <a:txBody>
                    <a:bodyPr/>
                    <a:lstStyle/>
                    <a:p>
                      <a:r>
                        <a:rPr lang="en-US"/>
                        <a:t>Genotype </a:t>
                      </a:r>
                    </a:p>
                  </a:txBody>
                  <a:tcPr marL="19050" marR="19050" marT="19050" marB="19050" anchor="ctr">
                    <a:lnL>
                      <a:noFill/>
                    </a:lnL>
                    <a:lnR>
                      <a:noFill/>
                    </a:lnR>
                    <a:lnT>
                      <a:noFill/>
                    </a:lnT>
                    <a:lnB>
                      <a:noFill/>
                    </a:lnB>
                  </a:tcPr>
                </a:tc>
                <a:tc>
                  <a:txBody>
                    <a:bodyPr/>
                    <a:lstStyle/>
                    <a:p>
                      <a:r>
                        <a:rPr lang="en-US"/>
                        <a:t>Phenotype and genetic explanation </a:t>
                      </a:r>
                    </a:p>
                  </a:txBody>
                  <a:tcPr marL="19050" marR="19050" marT="19050" marB="19050" anchor="ctr">
                    <a:lnL>
                      <a:noFill/>
                    </a:lnL>
                    <a:lnR>
                      <a:noFill/>
                    </a:lnR>
                    <a:lnT>
                      <a:noFill/>
                    </a:lnT>
                    <a:lnB>
                      <a:noFill/>
                    </a:lnB>
                  </a:tcPr>
                </a:tc>
              </a:tr>
              <a:tr h="609600">
                <a:tc>
                  <a:txBody>
                    <a:bodyPr/>
                    <a:lstStyle/>
                    <a:p>
                      <a:r>
                        <a:rPr lang="en-US"/>
                        <a:t>9 </a:t>
                      </a:r>
                      <a:r>
                        <a:rPr lang="en-US" i="1"/>
                        <a:t>K_D_</a:t>
                      </a:r>
                      <a:r>
                        <a:rPr lang="en-US"/>
                        <a:t> </a:t>
                      </a:r>
                    </a:p>
                  </a:txBody>
                  <a:tcPr marL="19050" marR="19050" marT="19050" marB="19050" anchor="ctr">
                    <a:lnL>
                      <a:noFill/>
                    </a:lnL>
                    <a:lnR>
                      <a:noFill/>
                    </a:lnR>
                    <a:lnT>
                      <a:noFill/>
                    </a:lnT>
                    <a:lnB>
                      <a:noFill/>
                    </a:lnB>
                  </a:tcPr>
                </a:tc>
                <a:tc>
                  <a:txBody>
                    <a:bodyPr/>
                    <a:lstStyle/>
                    <a:p>
                      <a:r>
                        <a:rPr lang="en-US"/>
                        <a:t>no malvidin because dominant </a:t>
                      </a:r>
                      <a:r>
                        <a:rPr lang="en-US" i="1"/>
                        <a:t>D</a:t>
                      </a:r>
                      <a:r>
                        <a:rPr lang="en-US"/>
                        <a:t> allele is present </a:t>
                      </a:r>
                    </a:p>
                  </a:txBody>
                  <a:tcPr marL="19050" marR="19050" marT="19050" marB="19050" anchor="ctr">
                    <a:lnL>
                      <a:noFill/>
                    </a:lnL>
                    <a:lnR>
                      <a:noFill/>
                    </a:lnR>
                    <a:lnT>
                      <a:noFill/>
                    </a:lnT>
                    <a:lnB>
                      <a:noFill/>
                    </a:lnB>
                  </a:tcPr>
                </a:tc>
              </a:tr>
              <a:tr h="609600">
                <a:tc>
                  <a:txBody>
                    <a:bodyPr/>
                    <a:lstStyle/>
                    <a:p>
                      <a:r>
                        <a:rPr lang="en-US"/>
                        <a:t>3 </a:t>
                      </a:r>
                      <a:r>
                        <a:rPr lang="en-US" i="1"/>
                        <a:t>K_dd</a:t>
                      </a:r>
                      <a:r>
                        <a:rPr lang="en-US"/>
                        <a:t> </a:t>
                      </a:r>
                    </a:p>
                  </a:txBody>
                  <a:tcPr marL="19050" marR="19050" marT="19050" marB="19050" anchor="ctr">
                    <a:lnL>
                      <a:noFill/>
                    </a:lnL>
                    <a:lnR>
                      <a:noFill/>
                    </a:lnR>
                    <a:lnT>
                      <a:noFill/>
                    </a:lnT>
                    <a:lnB>
                      <a:noFill/>
                    </a:lnB>
                  </a:tcPr>
                </a:tc>
                <a:tc>
                  <a:txBody>
                    <a:bodyPr/>
                    <a:lstStyle/>
                    <a:p>
                      <a:r>
                        <a:rPr lang="en-US"/>
                        <a:t>malvidin productions because dominant </a:t>
                      </a:r>
                      <a:r>
                        <a:rPr lang="en-US" i="1"/>
                        <a:t>K</a:t>
                      </a:r>
                      <a:r>
                        <a:rPr lang="en-US"/>
                        <a:t> allele present </a:t>
                      </a:r>
                    </a:p>
                  </a:txBody>
                  <a:tcPr marL="19050" marR="19050" marT="19050" marB="19050" anchor="ctr">
                    <a:lnL>
                      <a:noFill/>
                    </a:lnL>
                    <a:lnR>
                      <a:noFill/>
                    </a:lnR>
                    <a:lnT>
                      <a:noFill/>
                    </a:lnT>
                    <a:lnB>
                      <a:noFill/>
                    </a:lnB>
                  </a:tcPr>
                </a:tc>
              </a:tr>
              <a:tr h="609600">
                <a:tc>
                  <a:txBody>
                    <a:bodyPr/>
                    <a:lstStyle/>
                    <a:p>
                      <a:r>
                        <a:rPr lang="en-US"/>
                        <a:t>3 </a:t>
                      </a:r>
                      <a:r>
                        <a:rPr lang="en-US" i="1"/>
                        <a:t>kkD_</a:t>
                      </a:r>
                      <a:r>
                        <a:rPr lang="en-US"/>
                        <a:t> </a:t>
                      </a:r>
                    </a:p>
                  </a:txBody>
                  <a:tcPr marL="19050" marR="19050" marT="19050" marB="19050" anchor="ctr">
                    <a:lnL>
                      <a:noFill/>
                    </a:lnL>
                    <a:lnR>
                      <a:noFill/>
                    </a:lnR>
                    <a:lnT>
                      <a:noFill/>
                    </a:lnT>
                    <a:lnB>
                      <a:noFill/>
                    </a:lnB>
                  </a:tcPr>
                </a:tc>
                <a:tc>
                  <a:txBody>
                    <a:bodyPr/>
                    <a:lstStyle/>
                    <a:p>
                      <a:r>
                        <a:rPr lang="en-US"/>
                        <a:t>no malvidin because recessive </a:t>
                      </a:r>
                      <a:r>
                        <a:rPr lang="en-US" i="1"/>
                        <a:t>k</a:t>
                      </a:r>
                      <a:r>
                        <a:rPr lang="en-US"/>
                        <a:t> and dominant D alleles present </a:t>
                      </a:r>
                    </a:p>
                  </a:txBody>
                  <a:tcPr marL="19050" marR="19050" marT="19050" marB="19050" anchor="ctr">
                    <a:lnL>
                      <a:noFill/>
                    </a:lnL>
                    <a:lnR>
                      <a:noFill/>
                    </a:lnR>
                    <a:lnT>
                      <a:noFill/>
                    </a:lnT>
                    <a:lnB>
                      <a:noFill/>
                    </a:lnB>
                  </a:tcPr>
                </a:tc>
              </a:tr>
              <a:tr h="609600">
                <a:tc>
                  <a:txBody>
                    <a:bodyPr/>
                    <a:lstStyle/>
                    <a:p>
                      <a:r>
                        <a:rPr lang="en-US"/>
                        <a:t>1 </a:t>
                      </a:r>
                      <a:r>
                        <a:rPr lang="en-US" i="1"/>
                        <a:t>kkdd</a:t>
                      </a:r>
                      <a:r>
                        <a:rPr lang="en-US"/>
                        <a:t> </a:t>
                      </a:r>
                    </a:p>
                  </a:txBody>
                  <a:tcPr marL="19050" marR="19050" marT="19050" marB="19050" anchor="ctr">
                    <a:lnL>
                      <a:noFill/>
                    </a:lnL>
                    <a:lnR>
                      <a:noFill/>
                    </a:lnR>
                    <a:lnT>
                      <a:noFill/>
                    </a:lnT>
                    <a:lnB>
                      <a:noFill/>
                    </a:lnB>
                  </a:tcPr>
                </a:tc>
                <a:tc>
                  <a:txBody>
                    <a:bodyPr/>
                    <a:lstStyle/>
                    <a:p>
                      <a:r>
                        <a:rPr lang="en-US" dirty="0"/>
                        <a:t>no </a:t>
                      </a:r>
                      <a:r>
                        <a:rPr lang="en-US" dirty="0" err="1"/>
                        <a:t>malvidin</a:t>
                      </a:r>
                      <a:r>
                        <a:rPr lang="en-US" dirty="0"/>
                        <a:t> because recessive </a:t>
                      </a:r>
                      <a:r>
                        <a:rPr lang="en-US" i="1" dirty="0"/>
                        <a:t>k</a:t>
                      </a:r>
                      <a:r>
                        <a:rPr lang="en-US" dirty="0"/>
                        <a:t> allele present</a:t>
                      </a:r>
                    </a:p>
                  </a:txBody>
                  <a:tcPr marL="19050" marR="19050" marT="19050" marB="19050" anchor="ctr">
                    <a:lnL>
                      <a:noFill/>
                    </a:lnL>
                    <a:lnR>
                      <a:noFill/>
                    </a:lnR>
                    <a:lnT>
                      <a:noFill/>
                    </a:lnT>
                    <a:lnB>
                      <a:noFill/>
                    </a:lnB>
                  </a:tcPr>
                </a:tc>
              </a:tr>
            </a:tbl>
          </a:graphicData>
        </a:graphic>
      </p:graphicFrame>
      <p:sp>
        <p:nvSpPr>
          <p:cNvPr id="229377"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2862322"/>
          </a:xfrm>
          <a:prstGeom prst="rect">
            <a:avLst/>
          </a:prstGeom>
        </p:spPr>
        <p:txBody>
          <a:bodyPr wrap="square">
            <a:spAutoFit/>
          </a:bodyPr>
          <a:lstStyle/>
          <a:p>
            <a:pPr algn="just"/>
            <a:r>
              <a:rPr lang="en-US" sz="2000" dirty="0" smtClean="0">
                <a:latin typeface="Times New Roman" pitchFamily="18" charset="0"/>
                <a:cs typeface="Times New Roman" pitchFamily="18" charset="0"/>
              </a:rPr>
              <a:t>The ratio from the above table is 13 no </a:t>
            </a:r>
            <a:r>
              <a:rPr lang="en-US" sz="2000" dirty="0" err="1" smtClean="0">
                <a:latin typeface="Times New Roman" pitchFamily="18" charset="0"/>
                <a:cs typeface="Times New Roman" pitchFamily="18" charset="0"/>
              </a:rPr>
              <a:t>malvidin</a:t>
            </a:r>
            <a:r>
              <a:rPr lang="en-US" sz="2000" dirty="0" smtClean="0">
                <a:latin typeface="Times New Roman" pitchFamily="18" charset="0"/>
                <a:cs typeface="Times New Roman" pitchFamily="18" charset="0"/>
              </a:rPr>
              <a:t> production to 3 </a:t>
            </a:r>
            <a:r>
              <a:rPr lang="en-US" sz="2000" dirty="0" err="1" smtClean="0">
                <a:latin typeface="Times New Roman" pitchFamily="18" charset="0"/>
                <a:cs typeface="Times New Roman" pitchFamily="18" charset="0"/>
              </a:rPr>
              <a:t>malvidin</a:t>
            </a:r>
            <a:r>
              <a:rPr lang="en-US" sz="2000" dirty="0" smtClean="0">
                <a:latin typeface="Times New Roman" pitchFamily="18" charset="0"/>
                <a:cs typeface="Times New Roman" pitchFamily="18" charset="0"/>
              </a:rPr>
              <a:t> production. Because the action of the dominant </a:t>
            </a:r>
            <a:r>
              <a:rPr lang="en-US" sz="2000" i="1" dirty="0" smtClean="0">
                <a:latin typeface="Times New Roman" pitchFamily="18" charset="0"/>
                <a:cs typeface="Times New Roman" pitchFamily="18" charset="0"/>
              </a:rPr>
              <a:t>D</a:t>
            </a:r>
            <a:r>
              <a:rPr lang="en-US" sz="2000" dirty="0" smtClean="0">
                <a:latin typeface="Times New Roman" pitchFamily="18" charset="0"/>
                <a:cs typeface="Times New Roman" pitchFamily="18" charset="0"/>
              </a:rPr>
              <a:t> allele masks the genes at the </a:t>
            </a:r>
            <a:r>
              <a:rPr lang="en-US" sz="2000" i="1" dirty="0" smtClean="0">
                <a:latin typeface="Times New Roman" pitchFamily="18" charset="0"/>
                <a:cs typeface="Times New Roman" pitchFamily="18" charset="0"/>
              </a:rPr>
              <a:t>K</a:t>
            </a:r>
            <a:r>
              <a:rPr lang="en-US" sz="2000" dirty="0" smtClean="0">
                <a:latin typeface="Times New Roman" pitchFamily="18" charset="0"/>
                <a:cs typeface="Times New Roman" pitchFamily="18" charset="0"/>
              </a:rPr>
              <a:t> locus, this interaction is termed </a:t>
            </a:r>
            <a:r>
              <a:rPr lang="en-US" sz="2000" b="1" dirty="0" smtClean="0">
                <a:latin typeface="Times New Roman" pitchFamily="18" charset="0"/>
                <a:cs typeface="Times New Roman" pitchFamily="18" charset="0"/>
              </a:rPr>
              <a:t>dominant suppression </a:t>
            </a:r>
            <a:r>
              <a:rPr lang="en-US" sz="2000" b="1" dirty="0" err="1" smtClean="0">
                <a:latin typeface="Times New Roman" pitchFamily="18" charset="0"/>
                <a:cs typeface="Times New Roman" pitchFamily="18" charset="0"/>
              </a:rPr>
              <a:t>epistasis</a:t>
            </a:r>
            <a:r>
              <a:rPr lang="en-US" sz="2000" dirty="0" smtClean="0">
                <a:latin typeface="Times New Roman" pitchFamily="18" charset="0"/>
                <a:cs typeface="Times New Roman" pitchFamily="18" charset="0"/>
              </a:rPr>
              <a:t>. </a:t>
            </a:r>
          </a:p>
          <a:p>
            <a:pPr algn="just"/>
            <a:r>
              <a:rPr lang="en-US" sz="2000" b="1" dirty="0" smtClean="0">
                <a:latin typeface="Times New Roman" pitchFamily="18" charset="0"/>
                <a:cs typeface="Times New Roman" pitchFamily="18" charset="0"/>
              </a:rPr>
              <a:t>Suppressor</a:t>
            </a:r>
            <a:r>
              <a:rPr lang="en-US" sz="2000" dirty="0" smtClean="0">
                <a:latin typeface="Times New Roman" pitchFamily="18" charset="0"/>
                <a:cs typeface="Times New Roman" pitchFamily="18" charset="0"/>
              </a:rPr>
              <a:t> - a genetic factor that prevents the expression of alleles at a second locus; this is an example of </a:t>
            </a:r>
            <a:r>
              <a:rPr lang="en-US" sz="2000" dirty="0" err="1" smtClean="0">
                <a:latin typeface="Times New Roman" pitchFamily="18" charset="0"/>
                <a:cs typeface="Times New Roman" pitchFamily="18" charset="0"/>
              </a:rPr>
              <a:t>epistatic</a:t>
            </a:r>
            <a:r>
              <a:rPr lang="en-US" sz="2000" dirty="0" smtClean="0">
                <a:latin typeface="Times New Roman" pitchFamily="18" charset="0"/>
                <a:cs typeface="Times New Roman" pitchFamily="18" charset="0"/>
              </a:rPr>
              <a:t> interaction </a:t>
            </a:r>
          </a:p>
          <a:p>
            <a:pPr algn="just"/>
            <a:r>
              <a:rPr lang="en-US" sz="2000" dirty="0" smtClean="0">
                <a:latin typeface="Times New Roman" pitchFamily="18" charset="0"/>
                <a:cs typeface="Times New Roman" pitchFamily="18" charset="0"/>
              </a:rPr>
              <a:t>Remember that </a:t>
            </a:r>
            <a:r>
              <a:rPr lang="en-US" sz="2000" dirty="0" err="1" smtClean="0">
                <a:latin typeface="Times New Roman" pitchFamily="18" charset="0"/>
                <a:cs typeface="Times New Roman" pitchFamily="18" charset="0"/>
              </a:rPr>
              <a:t>epistasis</a:t>
            </a:r>
            <a:r>
              <a:rPr lang="en-US" sz="2000" dirty="0" smtClean="0">
                <a:latin typeface="Times New Roman" pitchFamily="18" charset="0"/>
                <a:cs typeface="Times New Roman" pitchFamily="18" charset="0"/>
              </a:rPr>
              <a:t> is the interaction between different genes. If one allele or allelic pair masks the expression of an allele at the second gene, that allele or allelic pair is </a:t>
            </a:r>
            <a:r>
              <a:rPr lang="en-US" sz="2000" dirty="0" err="1" smtClean="0">
                <a:latin typeface="Times New Roman" pitchFamily="18" charset="0"/>
                <a:cs typeface="Times New Roman" pitchFamily="18" charset="0"/>
              </a:rPr>
              <a:t>epistatic</a:t>
            </a:r>
            <a:r>
              <a:rPr lang="en-US" sz="2000" dirty="0" smtClean="0">
                <a:latin typeface="Times New Roman" pitchFamily="18" charset="0"/>
                <a:cs typeface="Times New Roman" pitchFamily="18" charset="0"/>
              </a:rPr>
              <a:t> to the second gene. Therefore, the following table summarizes the four </a:t>
            </a:r>
            <a:r>
              <a:rPr lang="en-US" sz="2000" dirty="0" err="1" smtClean="0">
                <a:latin typeface="Times New Roman" pitchFamily="18" charset="0"/>
                <a:cs typeface="Times New Roman" pitchFamily="18" charset="0"/>
              </a:rPr>
              <a:t>epistatic</a:t>
            </a:r>
            <a:r>
              <a:rPr lang="en-US" sz="2000" dirty="0" smtClean="0">
                <a:latin typeface="Times New Roman" pitchFamily="18" charset="0"/>
                <a:cs typeface="Times New Roman" pitchFamily="18" charset="0"/>
              </a:rPr>
              <a:t> interactions discussed above. </a:t>
            </a:r>
            <a:endParaRPr lang="en-US" sz="2000" dirty="0">
              <a:latin typeface="Times New Roman" pitchFamily="18" charset="0"/>
              <a:cs typeface="Times New Roman" pitchFamily="18" charset="0"/>
            </a:endParaRPr>
          </a:p>
        </p:txBody>
      </p:sp>
      <p:graphicFrame>
        <p:nvGraphicFramePr>
          <p:cNvPr id="3" name="Table 2"/>
          <p:cNvGraphicFramePr>
            <a:graphicFrameLocks noGrp="1"/>
          </p:cNvGraphicFramePr>
          <p:nvPr/>
        </p:nvGraphicFramePr>
        <p:xfrm>
          <a:off x="1219200" y="2971800"/>
          <a:ext cx="7467600" cy="3657601"/>
        </p:xfrm>
        <a:graphic>
          <a:graphicData uri="http://schemas.openxmlformats.org/drawingml/2006/table">
            <a:tbl>
              <a:tblPr/>
              <a:tblGrid>
                <a:gridCol w="2489200"/>
                <a:gridCol w="2489200"/>
                <a:gridCol w="2489200"/>
              </a:tblGrid>
              <a:tr h="479111">
                <a:tc>
                  <a:txBody>
                    <a:bodyPr/>
                    <a:lstStyle/>
                    <a:p>
                      <a:r>
                        <a:rPr lang="en-US"/>
                        <a:t>Example </a:t>
                      </a:r>
                    </a:p>
                  </a:txBody>
                  <a:tcPr marL="19050" marR="19050" marT="19050" marB="19050" anchor="ctr">
                    <a:lnL>
                      <a:noFill/>
                    </a:lnL>
                    <a:lnR>
                      <a:noFill/>
                    </a:lnR>
                    <a:lnT>
                      <a:noFill/>
                    </a:lnT>
                    <a:lnB>
                      <a:noFill/>
                    </a:lnB>
                  </a:tcPr>
                </a:tc>
                <a:tc>
                  <a:txBody>
                    <a:bodyPr/>
                    <a:lstStyle/>
                    <a:p>
                      <a:r>
                        <a:rPr lang="en-US"/>
                        <a:t>Allelic Interactions </a:t>
                      </a:r>
                    </a:p>
                  </a:txBody>
                  <a:tcPr marL="19050" marR="19050" marT="19050" marB="19050" anchor="ctr">
                    <a:lnL>
                      <a:noFill/>
                    </a:lnL>
                    <a:lnR>
                      <a:noFill/>
                    </a:lnR>
                    <a:lnT>
                      <a:noFill/>
                    </a:lnT>
                    <a:lnB>
                      <a:noFill/>
                    </a:lnB>
                  </a:tcPr>
                </a:tc>
                <a:tc>
                  <a:txBody>
                    <a:bodyPr/>
                    <a:lstStyle/>
                    <a:p>
                      <a:r>
                        <a:rPr lang="en-US"/>
                        <a:t>Type of Epistasis </a:t>
                      </a:r>
                    </a:p>
                  </a:txBody>
                  <a:tcPr marL="19050" marR="19050" marT="19050" marB="19050" anchor="ctr">
                    <a:lnL>
                      <a:noFill/>
                    </a:lnL>
                    <a:lnR>
                      <a:noFill/>
                    </a:lnR>
                    <a:lnT>
                      <a:noFill/>
                    </a:lnT>
                    <a:lnB>
                      <a:noFill/>
                    </a:lnB>
                  </a:tcPr>
                </a:tc>
              </a:tr>
              <a:tr h="899793">
                <a:tc>
                  <a:txBody>
                    <a:bodyPr/>
                    <a:lstStyle/>
                    <a:p>
                      <a:r>
                        <a:rPr lang="en-US"/>
                        <a:t>Wheat kernel color </a:t>
                      </a:r>
                    </a:p>
                  </a:txBody>
                  <a:tcPr marL="19050" marR="19050" marT="19050" marB="19050">
                    <a:lnL>
                      <a:noFill/>
                    </a:lnL>
                    <a:lnR>
                      <a:noFill/>
                    </a:lnR>
                    <a:lnT>
                      <a:noFill/>
                    </a:lnT>
                    <a:lnB>
                      <a:noFill/>
                    </a:lnB>
                  </a:tcPr>
                </a:tc>
                <a:tc>
                  <a:txBody>
                    <a:bodyPr/>
                    <a:lstStyle/>
                    <a:p>
                      <a:r>
                        <a:rPr lang="en-US" i="1"/>
                        <a:t>A</a:t>
                      </a:r>
                      <a:r>
                        <a:rPr lang="en-US"/>
                        <a:t> epistatic to </a:t>
                      </a:r>
                      <a:r>
                        <a:rPr lang="en-US" i="1"/>
                        <a:t>B</a:t>
                      </a:r>
                      <a:r>
                        <a:rPr lang="en-US"/>
                        <a:t>, </a:t>
                      </a:r>
                      <a:r>
                        <a:rPr lang="en-US" i="1"/>
                        <a:t>b</a:t>
                      </a:r>
                      <a:r>
                        <a:rPr lang="en-US"/>
                        <a:t/>
                      </a:r>
                      <a:br>
                        <a:rPr lang="en-US"/>
                      </a:br>
                      <a:r>
                        <a:rPr lang="en-US" i="1"/>
                        <a:t>B</a:t>
                      </a:r>
                      <a:r>
                        <a:rPr lang="en-US"/>
                        <a:t> epistatic to </a:t>
                      </a:r>
                      <a:r>
                        <a:rPr lang="en-US" i="1"/>
                        <a:t>A</a:t>
                      </a:r>
                      <a:r>
                        <a:rPr lang="en-US"/>
                        <a:t>, </a:t>
                      </a:r>
                      <a:r>
                        <a:rPr lang="en-US" i="1"/>
                        <a:t>a</a:t>
                      </a:r>
                      <a:r>
                        <a:rPr lang="en-US"/>
                        <a:t> </a:t>
                      </a:r>
                    </a:p>
                  </a:txBody>
                  <a:tcPr marL="19050" marR="19050" marT="19050" marB="19050">
                    <a:lnL>
                      <a:noFill/>
                    </a:lnL>
                    <a:lnR>
                      <a:noFill/>
                    </a:lnR>
                    <a:lnT>
                      <a:noFill/>
                    </a:lnT>
                    <a:lnB>
                      <a:noFill/>
                    </a:lnB>
                  </a:tcPr>
                </a:tc>
                <a:tc>
                  <a:txBody>
                    <a:bodyPr/>
                    <a:lstStyle/>
                    <a:p>
                      <a:r>
                        <a:rPr lang="en-US"/>
                        <a:t>Duplicate genes </a:t>
                      </a:r>
                    </a:p>
                  </a:txBody>
                  <a:tcPr marL="19050" marR="19050" marT="19050" marB="19050">
                    <a:lnL>
                      <a:noFill/>
                    </a:lnL>
                    <a:lnR>
                      <a:noFill/>
                    </a:lnR>
                    <a:lnT>
                      <a:noFill/>
                    </a:lnT>
                    <a:lnB>
                      <a:noFill/>
                    </a:lnB>
                  </a:tcPr>
                </a:tc>
              </a:tr>
              <a:tr h="899793">
                <a:tc>
                  <a:txBody>
                    <a:bodyPr/>
                    <a:lstStyle/>
                    <a:p>
                      <a:r>
                        <a:rPr lang="en-US"/>
                        <a:t>Sweet pea flower color </a:t>
                      </a:r>
                    </a:p>
                  </a:txBody>
                  <a:tcPr marL="19050" marR="19050" marT="19050" marB="19050">
                    <a:lnL>
                      <a:noFill/>
                    </a:lnL>
                    <a:lnR>
                      <a:noFill/>
                    </a:lnR>
                    <a:lnT>
                      <a:noFill/>
                    </a:lnT>
                    <a:lnB>
                      <a:noFill/>
                    </a:lnB>
                  </a:tcPr>
                </a:tc>
                <a:tc>
                  <a:txBody>
                    <a:bodyPr/>
                    <a:lstStyle/>
                    <a:p>
                      <a:r>
                        <a:rPr lang="en-US" i="1"/>
                        <a:t>cc</a:t>
                      </a:r>
                      <a:r>
                        <a:rPr lang="en-US"/>
                        <a:t> epistatic to </a:t>
                      </a:r>
                      <a:r>
                        <a:rPr lang="en-US" i="1"/>
                        <a:t>P</a:t>
                      </a:r>
                      <a:r>
                        <a:rPr lang="en-US"/>
                        <a:t>, </a:t>
                      </a:r>
                      <a:r>
                        <a:rPr lang="en-US" i="1"/>
                        <a:t>p</a:t>
                      </a:r>
                      <a:r>
                        <a:rPr lang="en-US"/>
                        <a:t/>
                      </a:r>
                      <a:br>
                        <a:rPr lang="en-US"/>
                      </a:br>
                      <a:r>
                        <a:rPr lang="en-US" i="1"/>
                        <a:t>pp</a:t>
                      </a:r>
                      <a:r>
                        <a:rPr lang="en-US"/>
                        <a:t> epistatic to </a:t>
                      </a:r>
                      <a:r>
                        <a:rPr lang="en-US" i="1"/>
                        <a:t>C</a:t>
                      </a:r>
                      <a:r>
                        <a:rPr lang="en-US"/>
                        <a:t>, </a:t>
                      </a:r>
                      <a:r>
                        <a:rPr lang="en-US" i="1"/>
                        <a:t>c</a:t>
                      </a:r>
                      <a:r>
                        <a:rPr lang="en-US"/>
                        <a:t> </a:t>
                      </a:r>
                    </a:p>
                  </a:txBody>
                  <a:tcPr marL="19050" marR="19050" marT="19050" marB="19050">
                    <a:lnL>
                      <a:noFill/>
                    </a:lnL>
                    <a:lnR>
                      <a:noFill/>
                    </a:lnR>
                    <a:lnT>
                      <a:noFill/>
                    </a:lnT>
                    <a:lnB>
                      <a:noFill/>
                    </a:lnB>
                  </a:tcPr>
                </a:tc>
                <a:tc>
                  <a:txBody>
                    <a:bodyPr/>
                    <a:lstStyle/>
                    <a:p>
                      <a:r>
                        <a:rPr lang="en-US"/>
                        <a:t>Complementary gene action </a:t>
                      </a:r>
                    </a:p>
                  </a:txBody>
                  <a:tcPr marL="19050" marR="19050" marT="19050" marB="19050">
                    <a:lnL>
                      <a:noFill/>
                    </a:lnL>
                    <a:lnR>
                      <a:noFill/>
                    </a:lnR>
                    <a:lnT>
                      <a:noFill/>
                    </a:lnT>
                    <a:lnB>
                      <a:noFill/>
                    </a:lnB>
                  </a:tcPr>
                </a:tc>
              </a:tr>
              <a:tr h="479111">
                <a:tc>
                  <a:txBody>
                    <a:bodyPr/>
                    <a:lstStyle/>
                    <a:p>
                      <a:r>
                        <a:rPr lang="en-US"/>
                        <a:t>Squash Fruit Color </a:t>
                      </a:r>
                    </a:p>
                  </a:txBody>
                  <a:tcPr marL="19050" marR="19050" marT="19050" marB="19050" anchor="ctr">
                    <a:lnL>
                      <a:noFill/>
                    </a:lnL>
                    <a:lnR>
                      <a:noFill/>
                    </a:lnR>
                    <a:lnT>
                      <a:noFill/>
                    </a:lnT>
                    <a:lnB>
                      <a:noFill/>
                    </a:lnB>
                  </a:tcPr>
                </a:tc>
                <a:tc>
                  <a:txBody>
                    <a:bodyPr/>
                    <a:lstStyle/>
                    <a:p>
                      <a:r>
                        <a:rPr lang="en-US" i="1"/>
                        <a:t>W</a:t>
                      </a:r>
                      <a:r>
                        <a:rPr lang="en-US"/>
                        <a:t> epistatic to </a:t>
                      </a:r>
                      <a:r>
                        <a:rPr lang="en-US" i="1"/>
                        <a:t>G</a:t>
                      </a:r>
                      <a:r>
                        <a:rPr lang="en-US"/>
                        <a:t>, </a:t>
                      </a:r>
                      <a:r>
                        <a:rPr lang="en-US" i="1"/>
                        <a:t>g</a:t>
                      </a:r>
                      <a:r>
                        <a:rPr lang="en-US"/>
                        <a:t> </a:t>
                      </a:r>
                    </a:p>
                  </a:txBody>
                  <a:tcPr marL="19050" marR="19050" marT="19050" marB="19050" anchor="ctr">
                    <a:lnL>
                      <a:noFill/>
                    </a:lnL>
                    <a:lnR>
                      <a:noFill/>
                    </a:lnR>
                    <a:lnT>
                      <a:noFill/>
                    </a:lnT>
                    <a:lnB>
                      <a:noFill/>
                    </a:lnB>
                  </a:tcPr>
                </a:tc>
                <a:tc>
                  <a:txBody>
                    <a:bodyPr/>
                    <a:lstStyle/>
                    <a:p>
                      <a:r>
                        <a:rPr lang="en-US"/>
                        <a:t>Dominant epistasis </a:t>
                      </a:r>
                    </a:p>
                  </a:txBody>
                  <a:tcPr marL="19050" marR="19050" marT="19050" marB="19050" anchor="ctr">
                    <a:lnL>
                      <a:noFill/>
                    </a:lnL>
                    <a:lnR>
                      <a:noFill/>
                    </a:lnR>
                    <a:lnT>
                      <a:noFill/>
                    </a:lnT>
                    <a:lnB>
                      <a:noFill/>
                    </a:lnB>
                  </a:tcPr>
                </a:tc>
              </a:tr>
              <a:tr h="899793">
                <a:tc>
                  <a:txBody>
                    <a:bodyPr/>
                    <a:lstStyle/>
                    <a:p>
                      <a:r>
                        <a:rPr lang="en-US"/>
                        <a:t>Primula malvidin production </a:t>
                      </a:r>
                    </a:p>
                  </a:txBody>
                  <a:tcPr marL="19050" marR="19050" marT="19050" marB="19050" anchor="ctr">
                    <a:lnL>
                      <a:noFill/>
                    </a:lnL>
                    <a:lnR>
                      <a:noFill/>
                    </a:lnR>
                    <a:lnT>
                      <a:noFill/>
                    </a:lnT>
                    <a:lnB>
                      <a:noFill/>
                    </a:lnB>
                  </a:tcPr>
                </a:tc>
                <a:tc>
                  <a:txBody>
                    <a:bodyPr/>
                    <a:lstStyle/>
                    <a:p>
                      <a:r>
                        <a:rPr lang="en-US" i="1"/>
                        <a:t>D</a:t>
                      </a:r>
                      <a:r>
                        <a:rPr lang="en-US"/>
                        <a:t> epistatic to </a:t>
                      </a:r>
                      <a:r>
                        <a:rPr lang="en-US" i="1"/>
                        <a:t>K</a:t>
                      </a:r>
                      <a:r>
                        <a:rPr lang="en-US"/>
                        <a:t>, </a:t>
                      </a:r>
                      <a:r>
                        <a:rPr lang="en-US" i="1"/>
                        <a:t>k</a:t>
                      </a:r>
                      <a:r>
                        <a:rPr lang="en-US"/>
                        <a:t> </a:t>
                      </a:r>
                    </a:p>
                  </a:txBody>
                  <a:tcPr marL="19050" marR="19050" marT="19050" marB="19050" anchor="ctr">
                    <a:lnL>
                      <a:noFill/>
                    </a:lnL>
                    <a:lnR>
                      <a:noFill/>
                    </a:lnR>
                    <a:lnT>
                      <a:noFill/>
                    </a:lnT>
                    <a:lnB>
                      <a:noFill/>
                    </a:lnB>
                  </a:tcPr>
                </a:tc>
                <a:tc>
                  <a:txBody>
                    <a:bodyPr/>
                    <a:lstStyle/>
                    <a:p>
                      <a:r>
                        <a:rPr lang="en-US" dirty="0"/>
                        <a:t>Dominant suppression</a:t>
                      </a:r>
                    </a:p>
                  </a:txBody>
                  <a:tcPr marL="19050" marR="19050" marT="19050" marB="19050" anchor="ctr">
                    <a:lnL>
                      <a:noFill/>
                    </a:lnL>
                    <a:lnR>
                      <a:noFill/>
                    </a:lnR>
                    <a:lnT>
                      <a:noFill/>
                    </a:lnT>
                    <a:lnB>
                      <a:noFill/>
                    </a:lnB>
                  </a:tcPr>
                </a:tc>
              </a:tr>
            </a:tbl>
          </a:graphicData>
        </a:graphic>
      </p:graphicFrame>
      <p:sp>
        <p:nvSpPr>
          <p:cNvPr id="228353" name="Rectangle 1"/>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Tree>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0"/>
            <a:ext cx="8153400" cy="1938992"/>
          </a:xfrm>
          <a:prstGeom prst="rect">
            <a:avLst/>
          </a:prstGeom>
        </p:spPr>
        <p:txBody>
          <a:bodyPr wrap="square">
            <a:spAutoFit/>
          </a:bodyPr>
          <a:lstStyle/>
          <a:p>
            <a:pPr algn="just"/>
            <a:r>
              <a:rPr lang="en-US" sz="2000" b="1" dirty="0" smtClean="0">
                <a:solidFill>
                  <a:srgbClr val="FF0000"/>
                </a:solidFill>
                <a:latin typeface="Times New Roman" pitchFamily="18" charset="0"/>
                <a:cs typeface="Times New Roman" pitchFamily="18" charset="0"/>
              </a:rPr>
              <a:t>Recessive </a:t>
            </a:r>
            <a:r>
              <a:rPr lang="en-US" sz="2000" b="1" dirty="0" err="1" smtClean="0">
                <a:solidFill>
                  <a:srgbClr val="FF0000"/>
                </a:solidFill>
                <a:latin typeface="Times New Roman" pitchFamily="18" charset="0"/>
                <a:cs typeface="Times New Roman" pitchFamily="18" charset="0"/>
              </a:rPr>
              <a:t>epistasis</a:t>
            </a:r>
            <a:r>
              <a:rPr lang="en-US" sz="2000" b="1" dirty="0" smtClean="0">
                <a:solidFill>
                  <a:srgbClr val="FF0000"/>
                </a:solidFill>
                <a:latin typeface="Times New Roman" pitchFamily="18" charset="0"/>
                <a:cs typeface="Times New Roman" pitchFamily="18" charset="0"/>
              </a:rPr>
              <a:t> </a:t>
            </a:r>
          </a:p>
          <a:p>
            <a:pPr algn="just"/>
            <a:r>
              <a:rPr lang="en-US" sz="2000" b="1" dirty="0" smtClean="0">
                <a:solidFill>
                  <a:srgbClr val="FF0000"/>
                </a:solidFill>
                <a:latin typeface="Times New Roman" pitchFamily="18" charset="0"/>
                <a:cs typeface="Times New Roman" pitchFamily="18" charset="0"/>
              </a:rPr>
              <a:t>(9:3:4): </a:t>
            </a:r>
          </a:p>
          <a:p>
            <a:pPr algn="just"/>
            <a:r>
              <a:rPr lang="en-US" sz="2000" dirty="0" smtClean="0">
                <a:latin typeface="Times New Roman" pitchFamily="18" charset="0"/>
                <a:cs typeface="Times New Roman" pitchFamily="18" charset="0"/>
              </a:rPr>
              <a:t>Recessive alleles at one locus (</a:t>
            </a:r>
            <a:r>
              <a:rPr lang="en-US" sz="2000" dirty="0" err="1" smtClean="0">
                <a:latin typeface="Times New Roman" pitchFamily="18" charset="0"/>
                <a:cs typeface="Times New Roman" pitchFamily="18" charset="0"/>
              </a:rPr>
              <a:t>aa</a:t>
            </a:r>
            <a:r>
              <a:rPr lang="en-US" sz="2000" dirty="0" smtClean="0">
                <a:latin typeface="Times New Roman" pitchFamily="18" charset="0"/>
                <a:cs typeface="Times New Roman" pitchFamily="18" charset="0"/>
              </a:rPr>
              <a:t>) mask the phenotypic expression of other gene locus (BB, Bb or bb) such </a:t>
            </a:r>
            <a:r>
              <a:rPr lang="en-US" sz="2000" dirty="0" err="1" smtClean="0">
                <a:latin typeface="Times New Roman" pitchFamily="18" charset="0"/>
                <a:cs typeface="Times New Roman" pitchFamily="18" charset="0"/>
              </a:rPr>
              <a:t>epistasis</a:t>
            </a:r>
            <a:r>
              <a:rPr lang="en-US" sz="2000" dirty="0" smtClean="0">
                <a:latin typeface="Times New Roman" pitchFamily="18" charset="0"/>
                <a:cs typeface="Times New Roman" pitchFamily="18" charset="0"/>
              </a:rPr>
              <a:t> is called recessive </a:t>
            </a:r>
            <a:r>
              <a:rPr lang="en-US" sz="2000" dirty="0" err="1" smtClean="0">
                <a:latin typeface="Times New Roman" pitchFamily="18" charset="0"/>
                <a:cs typeface="Times New Roman" pitchFamily="18" charset="0"/>
              </a:rPr>
              <a:t>epistasis</a:t>
            </a:r>
            <a:r>
              <a:rPr lang="en-US" sz="2000" dirty="0" smtClean="0">
                <a:latin typeface="Times New Roman" pitchFamily="18" charset="0"/>
                <a:cs typeface="Times New Roman" pitchFamily="18" charset="0"/>
              </a:rPr>
              <a:t>. The alleles of ‘B’ locus express themselves only when </a:t>
            </a:r>
            <a:r>
              <a:rPr lang="en-US" sz="2000" dirty="0" err="1" smtClean="0">
                <a:latin typeface="Times New Roman" pitchFamily="18" charset="0"/>
                <a:cs typeface="Times New Roman" pitchFamily="18" charset="0"/>
              </a:rPr>
              <a:t>epistatic</a:t>
            </a:r>
            <a:r>
              <a:rPr lang="en-US" sz="2000" dirty="0" smtClean="0">
                <a:latin typeface="Times New Roman" pitchFamily="18" charset="0"/>
                <a:cs typeface="Times New Roman" pitchFamily="18" charset="0"/>
              </a:rPr>
              <a:t> locus ‘A’ has dominant allele like AA or </a:t>
            </a:r>
            <a:r>
              <a:rPr lang="en-US" sz="2000" dirty="0" err="1" smtClean="0">
                <a:latin typeface="Times New Roman" pitchFamily="18" charset="0"/>
                <a:cs typeface="Times New Roman" pitchFamily="18" charset="0"/>
              </a:rPr>
              <a:t>Aa</a:t>
            </a:r>
            <a:r>
              <a:rPr lang="en-US" sz="2000" dirty="0" smtClean="0">
                <a:latin typeface="Times New Roman" pitchFamily="18" charset="0"/>
                <a:cs typeface="Times New Roman" pitchFamily="18" charset="0"/>
              </a:rPr>
              <a:t>. The phenotypic ratio is 9: 3: 4.</a:t>
            </a:r>
            <a:endParaRPr lang="en-US" sz="2000" dirty="0">
              <a:latin typeface="Times New Roman" pitchFamily="18" charset="0"/>
              <a:cs typeface="Times New Roman" pitchFamily="18" charset="0"/>
            </a:endParaRPr>
          </a:p>
        </p:txBody>
      </p:sp>
      <p:sp>
        <p:nvSpPr>
          <p:cNvPr id="3" name="Rectangle 2"/>
          <p:cNvSpPr/>
          <p:nvPr/>
        </p:nvSpPr>
        <p:spPr>
          <a:xfrm>
            <a:off x="2286000" y="1905000"/>
            <a:ext cx="4572000" cy="1477328"/>
          </a:xfrm>
          <a:prstGeom prst="rect">
            <a:avLst/>
          </a:prstGeom>
        </p:spPr>
        <p:txBody>
          <a:bodyPr>
            <a:spAutoFit/>
          </a:bodyPr>
          <a:lstStyle/>
          <a:p>
            <a:r>
              <a:rPr lang="en-US" b="1" dirty="0" smtClean="0"/>
              <a:t>Example:</a:t>
            </a:r>
            <a:endParaRPr lang="en-US" dirty="0" smtClean="0"/>
          </a:p>
          <a:p>
            <a:r>
              <a:rPr lang="en-US" dirty="0" smtClean="0"/>
              <a:t>Complete dominance at both gene pairs, but one gene, when homozygous recessive, is </a:t>
            </a:r>
            <a:r>
              <a:rPr lang="en-US" dirty="0" err="1" smtClean="0"/>
              <a:t>epistatic</a:t>
            </a:r>
            <a:r>
              <a:rPr lang="en-US" dirty="0" smtClean="0"/>
              <a:t> to the other.</a:t>
            </a:r>
          </a:p>
          <a:p>
            <a:r>
              <a:rPr lang="en-US" dirty="0" smtClean="0"/>
              <a:t>In Mouse coat </a:t>
            </a:r>
            <a:r>
              <a:rPr lang="en-US" dirty="0" err="1" smtClean="0"/>
              <a:t>colour</a:t>
            </a:r>
            <a:r>
              <a:rPr lang="en-US" dirty="0" smtClean="0"/>
              <a:t>.</a:t>
            </a:r>
            <a:endParaRPr lang="en-US" dirty="0"/>
          </a:p>
        </p:txBody>
      </p:sp>
      <p:sp>
        <p:nvSpPr>
          <p:cNvPr id="4" name="Rectangle 3"/>
          <p:cNvSpPr/>
          <p:nvPr/>
        </p:nvSpPr>
        <p:spPr>
          <a:xfrm>
            <a:off x="1066800" y="4114800"/>
            <a:ext cx="4572000" cy="2308324"/>
          </a:xfrm>
          <a:prstGeom prst="rect">
            <a:avLst/>
          </a:prstGeom>
        </p:spPr>
        <p:txBody>
          <a:bodyPr>
            <a:spAutoFit/>
          </a:bodyPr>
          <a:lstStyle/>
          <a:p>
            <a:r>
              <a:rPr lang="en-US" dirty="0" smtClean="0"/>
              <a:t>Gene pair A: </a:t>
            </a:r>
            <a:r>
              <a:rPr lang="en-US" dirty="0" err="1" smtClean="0"/>
              <a:t>colour</a:t>
            </a:r>
            <a:r>
              <a:rPr lang="en-US" dirty="0" smtClean="0"/>
              <a:t> dominant over albino.</a:t>
            </a:r>
          </a:p>
          <a:p>
            <a:r>
              <a:rPr lang="en-US" dirty="0" smtClean="0"/>
              <a:t>Gene pair ‘B’ agouti </a:t>
            </a:r>
            <a:r>
              <a:rPr lang="en-US" dirty="0" err="1" smtClean="0"/>
              <a:t>colour</a:t>
            </a:r>
            <a:r>
              <a:rPr lang="en-US" dirty="0" smtClean="0"/>
              <a:t> dominant over black.</a:t>
            </a:r>
          </a:p>
          <a:p>
            <a:r>
              <a:rPr lang="en-US" b="1" dirty="0" smtClean="0"/>
              <a:t>Interaction:</a:t>
            </a:r>
            <a:r>
              <a:rPr lang="en-US" dirty="0" smtClean="0"/>
              <a:t> homozygous albino is </a:t>
            </a:r>
            <a:r>
              <a:rPr lang="en-US" dirty="0" err="1" smtClean="0"/>
              <a:t>epistatic</a:t>
            </a:r>
            <a:r>
              <a:rPr lang="en-US" dirty="0" smtClean="0"/>
              <a:t> to </a:t>
            </a:r>
            <a:r>
              <a:rPr lang="en-US" dirty="0" err="1" smtClean="0"/>
              <a:t>aguoti</a:t>
            </a:r>
            <a:r>
              <a:rPr lang="en-US" dirty="0" smtClean="0"/>
              <a:t> and black.</a:t>
            </a:r>
          </a:p>
          <a:p>
            <a:r>
              <a:rPr lang="en-US" dirty="0" smtClean="0"/>
              <a:t>Agouti 9/16</a:t>
            </a:r>
          </a:p>
          <a:p>
            <a:r>
              <a:rPr lang="en-US" dirty="0" smtClean="0"/>
              <a:t>Black 3/16</a:t>
            </a:r>
          </a:p>
          <a:p>
            <a:r>
              <a:rPr lang="en-US" dirty="0" smtClean="0"/>
              <a:t>Albino 4/16</a:t>
            </a:r>
            <a:endParaRPr lang="en-US" dirty="0"/>
          </a:p>
        </p:txBody>
      </p:sp>
    </p:spTree>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6306" name="Picture 2" descr="http://cdn.yourarticlelibrary.com/wp-content/uploads/2013/08/clip_image00446.jpg"/>
          <p:cNvPicPr>
            <a:picLocks noChangeAspect="1" noChangeArrowheads="1"/>
          </p:cNvPicPr>
          <p:nvPr/>
        </p:nvPicPr>
        <p:blipFill>
          <a:blip r:embed="rId2"/>
          <a:srcRect/>
          <a:stretch>
            <a:fillRect/>
          </a:stretch>
        </p:blipFill>
        <p:spPr bwMode="auto">
          <a:xfrm>
            <a:off x="1066800" y="609600"/>
            <a:ext cx="6530837" cy="525780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3"/>
          <p:cNvSpPr>
            <a:spLocks noGrp="1" noChangeArrowheads="1"/>
          </p:cNvSpPr>
          <p:nvPr>
            <p:ph type="title"/>
          </p:nvPr>
        </p:nvSpPr>
        <p:spPr>
          <a:xfrm>
            <a:off x="0" y="109539"/>
            <a:ext cx="5334001" cy="523220"/>
          </a:xfrm>
        </p:spPr>
        <p:txBody>
          <a:bodyPr wrap="square">
            <a:spAutoFit/>
          </a:bodyPr>
          <a:lstStyle/>
          <a:p>
            <a:pPr eaLnBrk="1" hangingPunct="1"/>
            <a:r>
              <a:rPr lang="en-US" altLang="en-US" sz="2800" b="1" dirty="0" smtClean="0">
                <a:solidFill>
                  <a:srgbClr val="0070C0"/>
                </a:solidFill>
                <a:latin typeface="Times New Roman" pitchFamily="18" charset="0"/>
              </a:rPr>
              <a:t>Obtaining DNA – gene of interest</a:t>
            </a:r>
          </a:p>
        </p:txBody>
      </p:sp>
      <p:sp>
        <p:nvSpPr>
          <p:cNvPr id="22531" name="Rectangle 2"/>
          <p:cNvSpPr>
            <a:spLocks noGrp="1" noChangeArrowheads="1"/>
          </p:cNvSpPr>
          <p:nvPr>
            <p:ph type="body" sz="half" idx="1"/>
          </p:nvPr>
        </p:nvSpPr>
        <p:spPr>
          <a:xfrm>
            <a:off x="914400" y="609600"/>
            <a:ext cx="7696200" cy="3277820"/>
          </a:xfrm>
        </p:spPr>
        <p:txBody>
          <a:bodyPr wrap="square">
            <a:spAutoFit/>
          </a:bodyPr>
          <a:lstStyle/>
          <a:p>
            <a:pPr eaLnBrk="1" hangingPunct="1">
              <a:lnSpc>
                <a:spcPct val="90000"/>
              </a:lnSpc>
              <a:buFontTx/>
              <a:buNone/>
            </a:pPr>
            <a:r>
              <a:rPr lang="en-US" altLang="en-US" sz="1800" b="1" dirty="0" smtClean="0">
                <a:latin typeface="Times New Roman" pitchFamily="18" charset="0"/>
              </a:rPr>
              <a:t>1.Gene libraries</a:t>
            </a:r>
            <a:r>
              <a:rPr lang="en-US" altLang="en-US" sz="1800" dirty="0" smtClean="0">
                <a:latin typeface="Times New Roman" pitchFamily="18" charset="0"/>
              </a:rPr>
              <a:t> are made of pieces of </a:t>
            </a:r>
          </a:p>
          <a:p>
            <a:pPr eaLnBrk="1" hangingPunct="1">
              <a:lnSpc>
                <a:spcPct val="90000"/>
              </a:lnSpc>
              <a:buFontTx/>
              <a:buNone/>
            </a:pPr>
            <a:r>
              <a:rPr lang="en-US" altLang="en-US" sz="1800" dirty="0" smtClean="0">
                <a:latin typeface="Times New Roman" pitchFamily="18" charset="0"/>
              </a:rPr>
              <a:t>an entire </a:t>
            </a:r>
            <a:r>
              <a:rPr lang="en-US" altLang="en-US" sz="1800" dirty="0" smtClean="0">
                <a:solidFill>
                  <a:srgbClr val="FF6666"/>
                </a:solidFill>
                <a:latin typeface="Times New Roman" pitchFamily="18" charset="0"/>
              </a:rPr>
              <a:t>genome </a:t>
            </a:r>
            <a:r>
              <a:rPr lang="en-US" altLang="en-US" sz="1800" dirty="0" smtClean="0">
                <a:latin typeface="Times New Roman" pitchFamily="18" charset="0"/>
              </a:rPr>
              <a:t>stored in </a:t>
            </a:r>
            <a:r>
              <a:rPr lang="en-US" altLang="en-US" sz="1800" b="1" dirty="0" smtClean="0">
                <a:latin typeface="Times New Roman" pitchFamily="18" charset="0"/>
              </a:rPr>
              <a:t>plasmids</a:t>
            </a:r>
            <a:r>
              <a:rPr lang="en-US" altLang="en-US" sz="1800" dirty="0" smtClean="0">
                <a:latin typeface="Times New Roman" pitchFamily="18" charset="0"/>
              </a:rPr>
              <a:t> </a:t>
            </a:r>
          </a:p>
          <a:p>
            <a:pPr eaLnBrk="1" hangingPunct="1">
              <a:lnSpc>
                <a:spcPct val="90000"/>
              </a:lnSpc>
              <a:buFontTx/>
              <a:buNone/>
            </a:pPr>
            <a:r>
              <a:rPr lang="en-US" altLang="en-US" sz="1800" dirty="0" smtClean="0">
                <a:latin typeface="Times New Roman" pitchFamily="18" charset="0"/>
              </a:rPr>
              <a:t>or </a:t>
            </a:r>
            <a:r>
              <a:rPr lang="en-US" altLang="en-US" sz="1800" b="1" dirty="0" smtClean="0">
                <a:latin typeface="Times New Roman" pitchFamily="18" charset="0"/>
              </a:rPr>
              <a:t>phages</a:t>
            </a:r>
          </a:p>
          <a:p>
            <a:pPr eaLnBrk="1" hangingPunct="1">
              <a:lnSpc>
                <a:spcPct val="90000"/>
              </a:lnSpc>
              <a:buFontTx/>
              <a:buNone/>
            </a:pPr>
            <a:r>
              <a:rPr lang="en-US" altLang="en-US" sz="1800" b="1" dirty="0" smtClean="0"/>
              <a:t>2. </a:t>
            </a:r>
            <a:r>
              <a:rPr lang="en-US" altLang="en-US" sz="1800" b="1" dirty="0" err="1" smtClean="0">
                <a:latin typeface="Times New Roman" pitchFamily="18" charset="0"/>
              </a:rPr>
              <a:t>cDNA</a:t>
            </a:r>
            <a:r>
              <a:rPr lang="en-US" altLang="en-US" sz="1800" b="1" dirty="0" smtClean="0">
                <a:latin typeface="Times New Roman" pitchFamily="18" charset="0"/>
              </a:rPr>
              <a:t> </a:t>
            </a:r>
            <a:r>
              <a:rPr lang="en-US" altLang="en-US" sz="1800" dirty="0" smtClean="0">
                <a:latin typeface="Times New Roman" pitchFamily="18" charset="0"/>
              </a:rPr>
              <a:t> (complementary DNA) is made </a:t>
            </a:r>
          </a:p>
          <a:p>
            <a:pPr eaLnBrk="1" hangingPunct="1">
              <a:lnSpc>
                <a:spcPct val="90000"/>
              </a:lnSpc>
              <a:buFontTx/>
              <a:buNone/>
            </a:pPr>
            <a:r>
              <a:rPr lang="en-US" altLang="en-US" sz="1800" dirty="0" smtClean="0">
                <a:latin typeface="Times New Roman" pitchFamily="18" charset="0"/>
              </a:rPr>
              <a:t>from mRNA by </a:t>
            </a:r>
            <a:r>
              <a:rPr lang="en-US" altLang="en-US" sz="1800" b="1" dirty="0" smtClean="0">
                <a:latin typeface="Times New Roman" pitchFamily="18" charset="0"/>
              </a:rPr>
              <a:t>reverse transcriptase</a:t>
            </a:r>
          </a:p>
          <a:p>
            <a:pPr eaLnBrk="1" hangingPunct="1">
              <a:lnSpc>
                <a:spcPct val="90000"/>
              </a:lnSpc>
              <a:buFontTx/>
              <a:buNone/>
            </a:pPr>
            <a:r>
              <a:rPr lang="en-US" altLang="en-US" sz="1800" dirty="0" smtClean="0">
                <a:latin typeface="Times New Roman" pitchFamily="18" charset="0"/>
              </a:rPr>
              <a:t>(enzyme found in retroviruses)</a:t>
            </a:r>
          </a:p>
          <a:p>
            <a:pPr eaLnBrk="1" hangingPunct="1">
              <a:lnSpc>
                <a:spcPct val="90000"/>
              </a:lnSpc>
              <a:buFontTx/>
              <a:buNone/>
            </a:pPr>
            <a:r>
              <a:rPr lang="en-US" altLang="en-US" sz="1800" dirty="0" smtClean="0">
                <a:latin typeface="Times New Roman" pitchFamily="18" charset="0"/>
              </a:rPr>
              <a:t>	- </a:t>
            </a:r>
            <a:r>
              <a:rPr lang="en-US" altLang="en-US" sz="1800" dirty="0" err="1" smtClean="0">
                <a:latin typeface="Times New Roman" pitchFamily="18" charset="0"/>
              </a:rPr>
              <a:t>Intron</a:t>
            </a:r>
            <a:r>
              <a:rPr lang="en-US" altLang="en-US" sz="1800" dirty="0" smtClean="0">
                <a:latin typeface="Times New Roman" pitchFamily="18" charset="0"/>
              </a:rPr>
              <a:t> free DNA</a:t>
            </a:r>
            <a:endParaRPr lang="en-US" altLang="en-US" sz="1800" b="1" dirty="0" smtClean="0">
              <a:latin typeface="Times New Roman" pitchFamily="18" charset="0"/>
            </a:endParaRPr>
          </a:p>
          <a:p>
            <a:pPr eaLnBrk="1" hangingPunct="1">
              <a:lnSpc>
                <a:spcPct val="90000"/>
              </a:lnSpc>
              <a:buFontTx/>
              <a:buNone/>
            </a:pPr>
            <a:r>
              <a:rPr lang="en-US" altLang="en-US" sz="1800" b="1" dirty="0" smtClean="0">
                <a:latin typeface="Times New Roman" pitchFamily="18" charset="0"/>
              </a:rPr>
              <a:t>3. Synthetic DNA</a:t>
            </a:r>
            <a:r>
              <a:rPr lang="en-US" altLang="en-US" sz="1800" dirty="0" smtClean="0">
                <a:latin typeface="Times New Roman" pitchFamily="18" charset="0"/>
              </a:rPr>
              <a:t> is made by a DNA synthesis machine</a:t>
            </a:r>
          </a:p>
          <a:p>
            <a:pPr eaLnBrk="1" hangingPunct="1">
              <a:lnSpc>
                <a:spcPct val="90000"/>
              </a:lnSpc>
              <a:buFontTx/>
              <a:buNone/>
            </a:pPr>
            <a:endParaRPr lang="en-US" altLang="en-US" sz="1800" b="1" dirty="0" smtClean="0">
              <a:latin typeface="Times New Roman" pitchFamily="18" charset="0"/>
            </a:endParaRPr>
          </a:p>
          <a:p>
            <a:pPr eaLnBrk="1" hangingPunct="1">
              <a:lnSpc>
                <a:spcPct val="90000"/>
              </a:lnSpc>
              <a:buFontTx/>
              <a:buNone/>
            </a:pPr>
            <a:endParaRPr lang="en-US" altLang="en-US" sz="1800" b="1" dirty="0" smtClean="0">
              <a:latin typeface="Times New Roman" pitchFamily="18" charset="0"/>
            </a:endParaRPr>
          </a:p>
        </p:txBody>
      </p:sp>
      <p:pic>
        <p:nvPicPr>
          <p:cNvPr id="22532" name="Picture 4" descr="09-08_genelibraries_1_l"/>
          <p:cNvPicPr>
            <a:picLocks noChangeAspect="1" noChangeArrowheads="1"/>
          </p:cNvPicPr>
          <p:nvPr/>
        </p:nvPicPr>
        <p:blipFill>
          <a:blip r:embed="rId2"/>
          <a:srcRect/>
          <a:stretch>
            <a:fillRect/>
          </a:stretch>
        </p:blipFill>
        <p:spPr bwMode="auto">
          <a:xfrm>
            <a:off x="6400800" y="457200"/>
            <a:ext cx="2522538" cy="5181600"/>
          </a:xfrm>
          <a:prstGeom prst="rect">
            <a:avLst/>
          </a:prstGeom>
          <a:noFill/>
          <a:ln w="9525">
            <a:noFill/>
            <a:miter lim="800000"/>
            <a:headEnd/>
            <a:tailEnd/>
          </a:ln>
          <a:effectLst/>
        </p:spPr>
      </p:pic>
      <p:pic>
        <p:nvPicPr>
          <p:cNvPr id="22533" name="Picture 5" descr="09-09_makingcdna_1_l"/>
          <p:cNvPicPr>
            <a:picLocks noGrp="1" noChangeAspect="1" noChangeArrowheads="1"/>
          </p:cNvPicPr>
          <p:nvPr>
            <p:ph sz="half" idx="2"/>
          </p:nvPr>
        </p:nvPicPr>
        <p:blipFill>
          <a:blip r:embed="rId3" cstate="print"/>
          <a:srcRect/>
          <a:stretch>
            <a:fillRect/>
          </a:stretch>
        </p:blipFill>
        <p:spPr>
          <a:xfrm>
            <a:off x="0" y="3276600"/>
            <a:ext cx="2132012" cy="3581400"/>
          </a:xfr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13_04"/>
          <p:cNvPicPr>
            <a:picLocks noChangeAspect="1" noChangeArrowheads="1"/>
          </p:cNvPicPr>
          <p:nvPr/>
        </p:nvPicPr>
        <p:blipFill>
          <a:blip r:embed="rId2"/>
          <a:srcRect t="19791" b="16270"/>
          <a:stretch>
            <a:fillRect/>
          </a:stretch>
        </p:blipFill>
        <p:spPr bwMode="auto">
          <a:xfrm>
            <a:off x="304800" y="304800"/>
            <a:ext cx="8382000" cy="54864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
          <p:cNvSpPr>
            <a:spLocks noGrp="1" noChangeArrowheads="1"/>
          </p:cNvSpPr>
          <p:nvPr>
            <p:ph type="title"/>
          </p:nvPr>
        </p:nvSpPr>
        <p:spPr>
          <a:xfrm>
            <a:off x="1219200" y="228600"/>
            <a:ext cx="7443788" cy="249238"/>
          </a:xfrm>
        </p:spPr>
        <p:txBody>
          <a:bodyPr>
            <a:normAutofit fontScale="90000"/>
          </a:bodyPr>
          <a:lstStyle/>
          <a:p>
            <a:pPr eaLnBrk="1" hangingPunct="1"/>
            <a:r>
              <a:rPr lang="en-US" altLang="en-US" sz="3200" b="1" dirty="0" smtClean="0">
                <a:solidFill>
                  <a:srgbClr val="0070C0"/>
                </a:solidFill>
                <a:latin typeface="Times New Roman" pitchFamily="18" charset="0"/>
              </a:rPr>
              <a:t>Screening for the desired Gene</a:t>
            </a:r>
            <a:r>
              <a:rPr lang="en-US" altLang="en-US" sz="3200" b="1" dirty="0" smtClean="0">
                <a:solidFill>
                  <a:srgbClr val="0070C0"/>
                </a:solidFill>
              </a:rPr>
              <a:t> </a:t>
            </a:r>
          </a:p>
        </p:txBody>
      </p:sp>
      <p:sp>
        <p:nvSpPr>
          <p:cNvPr id="23555" name="Rectangle 6"/>
          <p:cNvSpPr>
            <a:spLocks noGrp="1" noChangeArrowheads="1"/>
          </p:cNvSpPr>
          <p:nvPr>
            <p:ph type="body" sz="half" idx="1"/>
          </p:nvPr>
        </p:nvSpPr>
        <p:spPr>
          <a:xfrm>
            <a:off x="0" y="533401"/>
            <a:ext cx="8839200" cy="4648200"/>
          </a:xfrm>
        </p:spPr>
        <p:txBody>
          <a:bodyPr/>
          <a:lstStyle/>
          <a:p>
            <a:pPr eaLnBrk="1" hangingPunct="1"/>
            <a:r>
              <a:rPr lang="en-US" altLang="en-US" sz="2400" dirty="0" smtClean="0">
                <a:latin typeface="Times New Roman" pitchFamily="18" charset="0"/>
              </a:rPr>
              <a:t>Identify the particular cell that contains</a:t>
            </a:r>
            <a:r>
              <a:rPr lang="en-US" altLang="en-US" sz="2400" b="1" dirty="0" smtClean="0">
                <a:latin typeface="Times New Roman" pitchFamily="18" charset="0"/>
              </a:rPr>
              <a:t> </a:t>
            </a:r>
            <a:r>
              <a:rPr lang="en-US" altLang="en-US" sz="2400" dirty="0" smtClean="0">
                <a:latin typeface="Times New Roman" pitchFamily="18" charset="0"/>
              </a:rPr>
              <a:t>the specific gene of interest (</a:t>
            </a:r>
            <a:r>
              <a:rPr lang="en-US" altLang="en-US" sz="2000" dirty="0" smtClean="0">
                <a:latin typeface="Times New Roman" pitchFamily="18" charset="0"/>
              </a:rPr>
              <a:t>Presence of the vector with correct gene of interest)</a:t>
            </a:r>
          </a:p>
          <a:p>
            <a:pPr eaLnBrk="1" hangingPunct="1"/>
            <a:endParaRPr lang="en-US" altLang="en-US" sz="2400" b="1" dirty="0" smtClean="0">
              <a:latin typeface="Times New Roman" pitchFamily="18" charset="0"/>
            </a:endParaRPr>
          </a:p>
          <a:p>
            <a:pPr eaLnBrk="1" hangingPunct="1"/>
            <a:r>
              <a:rPr lang="en-US" altLang="en-US" sz="2400" dirty="0" smtClean="0">
                <a:latin typeface="Times New Roman" pitchFamily="18" charset="0"/>
              </a:rPr>
              <a:t>A short piece of labeled </a:t>
            </a:r>
          </a:p>
          <a:p>
            <a:pPr eaLnBrk="1" hangingPunct="1">
              <a:buFontTx/>
              <a:buNone/>
            </a:pPr>
            <a:r>
              <a:rPr lang="en-US" altLang="en-US" sz="2400" dirty="0" smtClean="0">
                <a:latin typeface="Times New Roman" pitchFamily="18" charset="0"/>
              </a:rPr>
              <a:t>DNA called a </a:t>
            </a:r>
            <a:r>
              <a:rPr lang="en-US" altLang="en-US" sz="2400" b="1" u="sng" dirty="0" smtClean="0">
                <a:latin typeface="Times New Roman" pitchFamily="18" charset="0"/>
              </a:rPr>
              <a:t>DNA probe</a:t>
            </a:r>
            <a:r>
              <a:rPr lang="en-US" altLang="en-US" sz="2400" u="sng" dirty="0" smtClean="0">
                <a:latin typeface="Times New Roman" pitchFamily="18" charset="0"/>
              </a:rPr>
              <a:t> </a:t>
            </a:r>
          </a:p>
          <a:p>
            <a:pPr eaLnBrk="1" hangingPunct="1">
              <a:buFontTx/>
              <a:buNone/>
            </a:pPr>
            <a:r>
              <a:rPr lang="en-US" altLang="en-US" sz="2400" dirty="0" smtClean="0">
                <a:latin typeface="Times New Roman" pitchFamily="18" charset="0"/>
              </a:rPr>
              <a:t>can be used to identify clones </a:t>
            </a:r>
          </a:p>
          <a:p>
            <a:pPr eaLnBrk="1" hangingPunct="1">
              <a:buFontTx/>
              <a:buNone/>
            </a:pPr>
            <a:r>
              <a:rPr lang="en-US" altLang="en-US" sz="2400" dirty="0" smtClean="0">
                <a:latin typeface="Times New Roman" pitchFamily="18" charset="0"/>
              </a:rPr>
              <a:t>carrying the desired gene.</a:t>
            </a:r>
          </a:p>
          <a:p>
            <a:pPr lvl="2" eaLnBrk="1" hangingPunct="1"/>
            <a:r>
              <a:rPr lang="en-US" altLang="en-US" sz="2000" dirty="0" smtClean="0">
                <a:latin typeface="Times New Roman" pitchFamily="18" charset="0"/>
              </a:rPr>
              <a:t>Radioactive labeled</a:t>
            </a:r>
          </a:p>
          <a:p>
            <a:pPr lvl="2" eaLnBrk="1" hangingPunct="1"/>
            <a:r>
              <a:rPr lang="en-US" altLang="en-US" sz="2000" dirty="0" smtClean="0">
                <a:latin typeface="Times New Roman" pitchFamily="18" charset="0"/>
              </a:rPr>
              <a:t>Fluorescent labeled</a:t>
            </a:r>
          </a:p>
        </p:txBody>
      </p:sp>
      <p:sp>
        <p:nvSpPr>
          <p:cNvPr id="23558" name="Text Box 13"/>
          <p:cNvSpPr txBox="1">
            <a:spLocks noChangeArrowheads="1"/>
          </p:cNvSpPr>
          <p:nvPr/>
        </p:nvSpPr>
        <p:spPr bwMode="auto">
          <a:xfrm>
            <a:off x="396875" y="4818063"/>
            <a:ext cx="4075113" cy="1262062"/>
          </a:xfrm>
          <a:prstGeom prst="rect">
            <a:avLst/>
          </a:prstGeom>
          <a:noFill/>
          <a:ln w="9525">
            <a:noFill/>
            <a:miter lim="800000"/>
            <a:headEnd/>
            <a:tailEnd/>
          </a:ln>
          <a:effectLst/>
        </p:spPr>
        <p:txBody>
          <a:bodyPr wrap="none">
            <a:spAutoFit/>
          </a:bodyPr>
          <a:lstStyle/>
          <a:p>
            <a:pPr eaLnBrk="1" hangingPunct="1"/>
            <a:endParaRPr lang="en-US" altLang="en-US" dirty="0"/>
          </a:p>
          <a:p>
            <a:pPr eaLnBrk="1" hangingPunct="1"/>
            <a:r>
              <a:rPr lang="en-US" altLang="en-US" dirty="0">
                <a:latin typeface="Times New Roman" pitchFamily="18" charset="0"/>
              </a:rPr>
              <a:t>Labeled DNA probe ( </a:t>
            </a:r>
            <a:r>
              <a:rPr lang="en-US" altLang="en-US" baseline="30000" dirty="0">
                <a:latin typeface="Times New Roman" pitchFamily="18" charset="0"/>
              </a:rPr>
              <a:t>32</a:t>
            </a:r>
            <a:r>
              <a:rPr lang="en-US" altLang="en-US" dirty="0">
                <a:latin typeface="Times New Roman" pitchFamily="18" charset="0"/>
              </a:rPr>
              <a:t>P or fluorescence)</a:t>
            </a:r>
          </a:p>
          <a:p>
            <a:pPr eaLnBrk="1" hangingPunct="1"/>
            <a:r>
              <a:rPr lang="en-US" altLang="en-US" dirty="0"/>
              <a:t>5’  </a:t>
            </a:r>
            <a:r>
              <a:rPr lang="en-US" altLang="en-US" sz="4000" dirty="0">
                <a:solidFill>
                  <a:srgbClr val="FF0000"/>
                </a:solidFill>
              </a:rPr>
              <a:t>*</a:t>
            </a:r>
            <a:r>
              <a:rPr lang="en-US" altLang="en-US" dirty="0"/>
              <a:t>AGGCTTGTACTTTGGCGG  3’</a:t>
            </a:r>
            <a:endParaRPr lang="bg-BG" altLang="en-US" dirty="0"/>
          </a:p>
        </p:txBody>
      </p:sp>
      <p:sp>
        <p:nvSpPr>
          <p:cNvPr id="7" name="Content Placeholder 6"/>
          <p:cNvSpPr>
            <a:spLocks noGrp="1"/>
          </p:cNvSpPr>
          <p:nvPr>
            <p:ph sz="quarter" idx="2"/>
          </p:nvPr>
        </p:nvSpPr>
        <p:spPr/>
        <p:txBody>
          <a:bodyPr/>
          <a:lstStyle/>
          <a:p>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2"/>
          <a:srcRect b="39792"/>
          <a:stretch>
            <a:fillRect/>
          </a:stretch>
        </p:blipFill>
        <p:spPr bwMode="auto">
          <a:xfrm>
            <a:off x="990600" y="0"/>
            <a:ext cx="7696200" cy="3581400"/>
          </a:xfrm>
          <a:prstGeom prst="rect">
            <a:avLst/>
          </a:prstGeom>
          <a:noFill/>
          <a:ln w="9525">
            <a:noFill/>
            <a:miter lim="800000"/>
            <a:headEnd/>
            <a:tailEnd/>
          </a:ln>
        </p:spPr>
      </p:pic>
      <p:pic>
        <p:nvPicPr>
          <p:cNvPr id="7" name="Picture 7"/>
          <p:cNvPicPr>
            <a:picLocks noGrp="1" noChangeAspect="1" noChangeArrowheads="1"/>
          </p:cNvPicPr>
          <p:nvPr>
            <p:ph sz="quarter" idx="2"/>
          </p:nvPr>
        </p:nvPicPr>
        <p:blipFill>
          <a:blip r:embed="rId2"/>
          <a:srcRect t="60042" b="3397"/>
          <a:stretch>
            <a:fillRect/>
          </a:stretch>
        </p:blipFill>
        <p:spPr>
          <a:xfrm>
            <a:off x="1055426" y="3604203"/>
            <a:ext cx="7250374" cy="3253797"/>
          </a:xfr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a:spLocks noGrp="1" noChangeArrowheads="1"/>
          </p:cNvSpPr>
          <p:nvPr>
            <p:ph type="title"/>
          </p:nvPr>
        </p:nvSpPr>
        <p:spPr>
          <a:xfrm>
            <a:off x="1295399" y="211138"/>
            <a:ext cx="7237413" cy="523875"/>
          </a:xfrm>
        </p:spPr>
        <p:txBody>
          <a:bodyPr wrap="square">
            <a:spAutoFit/>
          </a:bodyPr>
          <a:lstStyle/>
          <a:p>
            <a:pPr eaLnBrk="1" hangingPunct="1"/>
            <a:r>
              <a:rPr lang="en-US" altLang="en-US" sz="2800" b="1" dirty="0" smtClean="0">
                <a:solidFill>
                  <a:srgbClr val="0070C0"/>
                </a:solidFill>
                <a:latin typeface="Times New Roman" pitchFamily="18" charset="0"/>
              </a:rPr>
              <a:t>C</a:t>
            </a:r>
            <a:r>
              <a:rPr lang="bg-BG" altLang="en-US" sz="2800" b="1" dirty="0" smtClean="0">
                <a:solidFill>
                  <a:srgbClr val="0070C0"/>
                </a:solidFill>
                <a:latin typeface="Times New Roman" pitchFamily="18" charset="0"/>
              </a:rPr>
              <a:t>opying the genetic material of interest</a:t>
            </a:r>
            <a:r>
              <a:rPr lang="en-US" altLang="en-US" sz="2800" b="1" dirty="0" smtClean="0">
                <a:solidFill>
                  <a:srgbClr val="0070C0"/>
                </a:solidFill>
                <a:latin typeface="Times New Roman" pitchFamily="18" charset="0"/>
              </a:rPr>
              <a:t> - PCR</a:t>
            </a:r>
          </a:p>
        </p:txBody>
      </p:sp>
      <p:sp>
        <p:nvSpPr>
          <p:cNvPr id="24579" name="Rectangle 2"/>
          <p:cNvSpPr>
            <a:spLocks noGrp="1" noChangeArrowheads="1"/>
          </p:cNvSpPr>
          <p:nvPr>
            <p:ph type="body" sz="half" idx="1"/>
          </p:nvPr>
        </p:nvSpPr>
        <p:spPr>
          <a:xfrm>
            <a:off x="990600" y="838200"/>
            <a:ext cx="7829550" cy="4016484"/>
          </a:xfrm>
        </p:spPr>
        <p:txBody>
          <a:bodyPr wrap="square">
            <a:spAutoFit/>
          </a:bodyPr>
          <a:lstStyle/>
          <a:p>
            <a:pPr eaLnBrk="1" hangingPunct="1"/>
            <a:r>
              <a:rPr lang="en-US" altLang="en-US" sz="2400" b="1" dirty="0" smtClean="0">
                <a:latin typeface="Times New Roman" pitchFamily="18" charset="0"/>
              </a:rPr>
              <a:t>Polymerase Chain Reaction</a:t>
            </a:r>
            <a:r>
              <a:rPr lang="en-US" altLang="en-US" sz="2400" dirty="0" smtClean="0">
                <a:latin typeface="Times New Roman" pitchFamily="18" charset="0"/>
              </a:rPr>
              <a:t> (</a:t>
            </a:r>
            <a:r>
              <a:rPr lang="en-US" altLang="en-US" sz="2400" b="1" dirty="0" smtClean="0">
                <a:latin typeface="Times New Roman" pitchFamily="18" charset="0"/>
              </a:rPr>
              <a:t>PCR</a:t>
            </a:r>
            <a:r>
              <a:rPr lang="en-US" altLang="en-US" sz="2400" dirty="0" smtClean="0">
                <a:latin typeface="Times New Roman" pitchFamily="18" charset="0"/>
              </a:rPr>
              <a:t>) </a:t>
            </a:r>
          </a:p>
          <a:p>
            <a:pPr lvl="1" eaLnBrk="1" hangingPunct="1"/>
            <a:r>
              <a:rPr lang="en-US" altLang="en-US" sz="2000" dirty="0" smtClean="0">
                <a:latin typeface="Times New Roman" pitchFamily="18" charset="0"/>
              </a:rPr>
              <a:t>A reaction to make multiple copies of a piece of DNA </a:t>
            </a:r>
            <a:r>
              <a:rPr lang="en-US" altLang="en-US" sz="2000" b="1" dirty="0" err="1" smtClean="0">
                <a:latin typeface="Times New Roman" pitchFamily="18" charset="0"/>
              </a:rPr>
              <a:t>enzymatically</a:t>
            </a:r>
            <a:endParaRPr lang="en-US" altLang="en-US" sz="2000" b="1" dirty="0" smtClean="0">
              <a:latin typeface="Times New Roman" pitchFamily="18" charset="0"/>
            </a:endParaRPr>
          </a:p>
          <a:p>
            <a:pPr eaLnBrk="1" hangingPunct="1"/>
            <a:r>
              <a:rPr lang="en-US" altLang="en-US" sz="2000" b="1" dirty="0" smtClean="0">
                <a:latin typeface="Times New Roman" pitchFamily="18" charset="0"/>
              </a:rPr>
              <a:t>Polymerase</a:t>
            </a:r>
            <a:r>
              <a:rPr lang="en-US" altLang="en-US" sz="2000" dirty="0" smtClean="0">
                <a:latin typeface="Times New Roman" pitchFamily="18" charset="0"/>
              </a:rPr>
              <a:t>  –  enzyme is </a:t>
            </a:r>
            <a:r>
              <a:rPr lang="en-US" altLang="en-US" sz="2000" b="1" dirty="0" smtClean="0">
                <a:latin typeface="Times New Roman" pitchFamily="18" charset="0"/>
              </a:rPr>
              <a:t>DNA polymerase</a:t>
            </a:r>
            <a:r>
              <a:rPr lang="en-US" altLang="en-US" sz="2000" dirty="0" smtClean="0">
                <a:latin typeface="Times New Roman" pitchFamily="18" charset="0"/>
              </a:rPr>
              <a:t> from</a:t>
            </a:r>
            <a:r>
              <a:rPr lang="en-US" altLang="en-US" sz="2000" i="1" dirty="0" smtClean="0">
                <a:latin typeface="Times New Roman" pitchFamily="18" charset="0"/>
              </a:rPr>
              <a:t> </a:t>
            </a:r>
            <a:r>
              <a:rPr lang="en-US" altLang="en-US" sz="2000" i="1" dirty="0" err="1" smtClean="0">
                <a:latin typeface="Times New Roman" pitchFamily="18" charset="0"/>
              </a:rPr>
              <a:t>Thermus</a:t>
            </a:r>
            <a:r>
              <a:rPr lang="en-US" altLang="en-US" sz="2000" i="1" dirty="0" smtClean="0">
                <a:latin typeface="Times New Roman" pitchFamily="18" charset="0"/>
              </a:rPr>
              <a:t> </a:t>
            </a:r>
            <a:r>
              <a:rPr lang="en-US" altLang="en-US" sz="2000" i="1" dirty="0" err="1" smtClean="0">
                <a:latin typeface="Times New Roman" pitchFamily="18" charset="0"/>
              </a:rPr>
              <a:t>aquaticus</a:t>
            </a:r>
            <a:r>
              <a:rPr lang="en-US" altLang="en-US" sz="2000" i="1" dirty="0" smtClean="0">
                <a:latin typeface="Times New Roman" pitchFamily="18" charset="0"/>
              </a:rPr>
              <a:t>  –  </a:t>
            </a:r>
            <a:r>
              <a:rPr lang="en-US" altLang="en-US" sz="2000" b="1" dirty="0" err="1" smtClean="0">
                <a:latin typeface="Times New Roman" pitchFamily="18" charset="0"/>
              </a:rPr>
              <a:t>Taq</a:t>
            </a:r>
            <a:r>
              <a:rPr lang="en-US" altLang="en-US" sz="2000" b="1" dirty="0" smtClean="0">
                <a:latin typeface="Times New Roman" pitchFamily="18" charset="0"/>
              </a:rPr>
              <a:t> polymerase </a:t>
            </a:r>
          </a:p>
          <a:p>
            <a:pPr lvl="1" eaLnBrk="1" hangingPunct="1"/>
            <a:r>
              <a:rPr lang="bg-BG" altLang="en-US" sz="2000" dirty="0" smtClean="0">
                <a:latin typeface="Times New Roman" pitchFamily="18" charset="0"/>
              </a:rPr>
              <a:t>Taq's optimum temperature for activity is 75-80°C</a:t>
            </a:r>
            <a:endParaRPr lang="en-US" altLang="en-US" sz="2000" dirty="0" smtClean="0">
              <a:latin typeface="Times New Roman" pitchFamily="18" charset="0"/>
            </a:endParaRPr>
          </a:p>
          <a:p>
            <a:pPr lvl="1" eaLnBrk="1" hangingPunct="1"/>
            <a:r>
              <a:rPr lang="en-US" altLang="en-US" sz="2000" dirty="0" smtClean="0">
                <a:latin typeface="Times New Roman" pitchFamily="18" charset="0"/>
              </a:rPr>
              <a:t>C</a:t>
            </a:r>
            <a:r>
              <a:rPr lang="bg-BG" altLang="en-US" sz="2000" dirty="0" smtClean="0">
                <a:latin typeface="Times New Roman" pitchFamily="18" charset="0"/>
              </a:rPr>
              <a:t>an replicate a 1000 base pair strand of DNA in less than 10 seconds at 72°C</a:t>
            </a:r>
            <a:endParaRPr lang="en-US" altLang="en-US" sz="2000" dirty="0" smtClean="0">
              <a:latin typeface="Times New Roman" pitchFamily="18" charset="0"/>
            </a:endParaRPr>
          </a:p>
          <a:p>
            <a:pPr eaLnBrk="1" hangingPunct="1"/>
            <a:r>
              <a:rPr lang="en-US" altLang="en-US" sz="2000" b="1" dirty="0" smtClean="0">
                <a:latin typeface="Times New Roman" pitchFamily="18" charset="0"/>
              </a:rPr>
              <a:t>Chain – </a:t>
            </a:r>
            <a:r>
              <a:rPr lang="en-US" altLang="en-US" sz="2000" dirty="0" smtClean="0">
                <a:latin typeface="Times New Roman" pitchFamily="18" charset="0"/>
              </a:rPr>
              <a:t>chain of</a:t>
            </a:r>
            <a:r>
              <a:rPr lang="en-US" altLang="en-US" sz="2000" b="1" dirty="0" smtClean="0">
                <a:latin typeface="Times New Roman" pitchFamily="18" charset="0"/>
              </a:rPr>
              <a:t> </a:t>
            </a:r>
            <a:r>
              <a:rPr lang="en-US" altLang="en-US" sz="2000" dirty="0" smtClean="0">
                <a:latin typeface="Times New Roman" pitchFamily="18" charset="0"/>
              </a:rPr>
              <a:t>cycles of multiplication</a:t>
            </a:r>
          </a:p>
          <a:p>
            <a:pPr eaLnBrk="1" hangingPunct="1"/>
            <a:endParaRPr lang="en-US" altLang="en-US" sz="1800" dirty="0" smtClean="0">
              <a:latin typeface="Times New Roman" pitchFamily="18" charset="0"/>
            </a:endParaRPr>
          </a:p>
          <a:p>
            <a:pPr eaLnBrk="1" hangingPunct="1"/>
            <a:endParaRPr lang="en-US" altLang="en-US" sz="1800" dirty="0" smtClean="0"/>
          </a:p>
        </p:txBody>
      </p:sp>
      <p:pic>
        <p:nvPicPr>
          <p:cNvPr id="24580" name="Picture 4"/>
          <p:cNvPicPr>
            <a:picLocks noGrp="1" noChangeAspect="1" noChangeArrowheads="1"/>
          </p:cNvPicPr>
          <p:nvPr>
            <p:ph sz="half" idx="2"/>
          </p:nvPr>
        </p:nvPicPr>
        <p:blipFill>
          <a:blip r:embed="rId2"/>
          <a:srcRect b="5167"/>
          <a:stretch>
            <a:fillRect/>
          </a:stretch>
        </p:blipFill>
        <p:spPr>
          <a:xfrm>
            <a:off x="5791200" y="3581400"/>
            <a:ext cx="2773362" cy="3276600"/>
          </a:xfrm>
          <a:noFill/>
        </p:spPr>
      </p:pic>
      <p:sp>
        <p:nvSpPr>
          <p:cNvPr id="24581" name="Text Box 6"/>
          <p:cNvSpPr txBox="1">
            <a:spLocks noChangeArrowheads="1"/>
          </p:cNvSpPr>
          <p:nvPr/>
        </p:nvSpPr>
        <p:spPr bwMode="auto">
          <a:xfrm>
            <a:off x="2057400" y="5029200"/>
            <a:ext cx="3508375" cy="1187450"/>
          </a:xfrm>
          <a:prstGeom prst="rect">
            <a:avLst/>
          </a:prstGeom>
          <a:noFill/>
          <a:ln w="9525">
            <a:noFill/>
            <a:miter lim="800000"/>
            <a:headEnd/>
            <a:tailEnd/>
          </a:ln>
          <a:effectLst/>
        </p:spPr>
        <p:txBody>
          <a:bodyPr wrap="none">
            <a:spAutoFit/>
          </a:bodyPr>
          <a:lstStyle/>
          <a:p>
            <a:r>
              <a:rPr lang="en-US" altLang="en-US" sz="2400" b="1" i="1" dirty="0">
                <a:latin typeface="Times New Roman" pitchFamily="18" charset="0"/>
              </a:rPr>
              <a:t>DNA-</a:t>
            </a:r>
          </a:p>
          <a:p>
            <a:r>
              <a:rPr lang="en-US" altLang="en-US" sz="2400" b="1" i="1" dirty="0">
                <a:latin typeface="Times New Roman" pitchFamily="18" charset="0"/>
              </a:rPr>
              <a:t>Dissociation temperature</a:t>
            </a:r>
          </a:p>
          <a:p>
            <a:r>
              <a:rPr lang="en-US" altLang="en-US" sz="2400" b="1" i="1" dirty="0">
                <a:latin typeface="Times New Roman" pitchFamily="18" charset="0"/>
              </a:rPr>
              <a:t>Hybridization temperature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82588" y="200025"/>
            <a:ext cx="8229600" cy="579438"/>
          </a:xfrm>
        </p:spPr>
        <p:txBody>
          <a:bodyPr>
            <a:spAutoFit/>
          </a:bodyPr>
          <a:lstStyle/>
          <a:p>
            <a:pPr eaLnBrk="1" hangingPunct="1"/>
            <a:r>
              <a:rPr lang="en-US" altLang="en-US" sz="3200" dirty="0" smtClean="0">
                <a:latin typeface="Times New Roman" pitchFamily="18" charset="0"/>
              </a:rPr>
              <a:t>PCR amplify DNA to detectable levels </a:t>
            </a:r>
          </a:p>
        </p:txBody>
      </p:sp>
      <p:pic>
        <p:nvPicPr>
          <p:cNvPr id="25604" name="Picture 4"/>
          <p:cNvPicPr>
            <a:picLocks noChangeAspect="1" noChangeArrowheads="1"/>
          </p:cNvPicPr>
          <p:nvPr/>
        </p:nvPicPr>
        <p:blipFill>
          <a:blip r:embed="rId2"/>
          <a:srcRect r="6726" b="43724"/>
          <a:stretch>
            <a:fillRect/>
          </a:stretch>
        </p:blipFill>
        <p:spPr bwMode="auto">
          <a:xfrm>
            <a:off x="4497388" y="869950"/>
            <a:ext cx="4498975" cy="2347913"/>
          </a:xfrm>
          <a:prstGeom prst="rect">
            <a:avLst/>
          </a:prstGeom>
          <a:noFill/>
          <a:ln w="9525">
            <a:noFill/>
            <a:miter lim="800000"/>
            <a:headEnd/>
            <a:tailEnd/>
          </a:ln>
        </p:spPr>
      </p:pic>
      <p:pic>
        <p:nvPicPr>
          <p:cNvPr id="25605" name="Picture 5"/>
          <p:cNvPicPr>
            <a:picLocks noGrp="1" noChangeAspect="1" noChangeArrowheads="1"/>
          </p:cNvPicPr>
          <p:nvPr>
            <p:ph idx="1"/>
          </p:nvPr>
        </p:nvPicPr>
        <p:blipFill>
          <a:blip r:embed="rId2"/>
          <a:srcRect t="55959" b="3229"/>
          <a:stretch>
            <a:fillRect/>
          </a:stretch>
        </p:blipFill>
        <p:spPr>
          <a:xfrm>
            <a:off x="4095750" y="3960813"/>
            <a:ext cx="4841875" cy="2401887"/>
          </a:xfrm>
          <a:noFill/>
        </p:spPr>
      </p:pic>
      <p:sp>
        <p:nvSpPr>
          <p:cNvPr id="25606" name="Text Box 6"/>
          <p:cNvSpPr txBox="1">
            <a:spLocks noChangeArrowheads="1"/>
          </p:cNvSpPr>
          <p:nvPr/>
        </p:nvSpPr>
        <p:spPr bwMode="auto">
          <a:xfrm>
            <a:off x="0" y="744539"/>
            <a:ext cx="8915400" cy="6093976"/>
          </a:xfrm>
          <a:prstGeom prst="rect">
            <a:avLst/>
          </a:prstGeom>
          <a:noFill/>
          <a:ln w="9525">
            <a:noFill/>
            <a:miter lim="800000"/>
            <a:headEnd/>
            <a:tailEnd/>
          </a:ln>
          <a:effectLst/>
        </p:spPr>
        <p:txBody>
          <a:bodyPr wrap="square">
            <a:spAutoFit/>
          </a:bodyPr>
          <a:lstStyle/>
          <a:p>
            <a:r>
              <a:rPr lang="en-US" altLang="en-US" sz="1500" b="1" i="1" dirty="0">
                <a:solidFill>
                  <a:srgbClr val="FF0000"/>
                </a:solidFill>
                <a:latin typeface="Times New Roman" pitchFamily="18" charset="0"/>
              </a:rPr>
              <a:t>PCR reaction mixture :</a:t>
            </a:r>
          </a:p>
          <a:p>
            <a:endParaRPr lang="en-US" altLang="en-US" sz="1500" b="1" i="1" dirty="0">
              <a:latin typeface="Times New Roman" pitchFamily="18" charset="0"/>
            </a:endParaRPr>
          </a:p>
          <a:p>
            <a:r>
              <a:rPr lang="en-US" altLang="en-US" sz="1500" b="1" i="1" dirty="0">
                <a:latin typeface="Times New Roman" pitchFamily="18" charset="0"/>
              </a:rPr>
              <a:t>1. Target DNA  (template)</a:t>
            </a:r>
          </a:p>
          <a:p>
            <a:r>
              <a:rPr lang="en-US" altLang="en-US" sz="1500" b="1" i="1" dirty="0">
                <a:latin typeface="Times New Roman" pitchFamily="18" charset="0"/>
              </a:rPr>
              <a:t>2. Short primers- to hybridize to the 5’ end </a:t>
            </a:r>
          </a:p>
          <a:p>
            <a:r>
              <a:rPr lang="en-US" altLang="en-US" sz="1500" b="1" i="1" dirty="0">
                <a:latin typeface="Times New Roman" pitchFamily="18" charset="0"/>
              </a:rPr>
              <a:t>of each DNA strand </a:t>
            </a:r>
          </a:p>
          <a:p>
            <a:r>
              <a:rPr lang="en-US" altLang="en-US" sz="1500" b="1" i="1" dirty="0">
                <a:latin typeface="Times New Roman" pitchFamily="18" charset="0"/>
              </a:rPr>
              <a:t>3. four NTP – ATP, GTP, TTP, and CTP</a:t>
            </a:r>
          </a:p>
          <a:p>
            <a:r>
              <a:rPr lang="en-US" altLang="en-US" sz="1500" b="1" i="1" dirty="0">
                <a:latin typeface="Times New Roman" pitchFamily="18" charset="0"/>
              </a:rPr>
              <a:t>4. Buffer</a:t>
            </a:r>
          </a:p>
          <a:p>
            <a:r>
              <a:rPr lang="en-US" altLang="en-US" sz="1500" b="1" i="1" dirty="0">
                <a:latin typeface="Times New Roman" pitchFamily="18" charset="0"/>
              </a:rPr>
              <a:t>5. DNA </a:t>
            </a:r>
            <a:r>
              <a:rPr lang="en-US" altLang="en-US" sz="1500" b="1" i="1" dirty="0" err="1">
                <a:latin typeface="Times New Roman" pitchFamily="18" charset="0"/>
              </a:rPr>
              <a:t>Taq</a:t>
            </a:r>
            <a:r>
              <a:rPr lang="en-US" altLang="en-US" sz="1500" b="1" i="1" dirty="0">
                <a:latin typeface="Times New Roman" pitchFamily="18" charset="0"/>
              </a:rPr>
              <a:t> Polymerase (enzyme)</a:t>
            </a:r>
          </a:p>
          <a:p>
            <a:endParaRPr lang="en-US" altLang="en-US" sz="1500" b="1" i="1" dirty="0">
              <a:latin typeface="Times New Roman" pitchFamily="18" charset="0"/>
            </a:endParaRPr>
          </a:p>
          <a:p>
            <a:r>
              <a:rPr lang="en-US" altLang="en-US" sz="1500" b="1" i="1" dirty="0">
                <a:solidFill>
                  <a:srgbClr val="FF0000"/>
                </a:solidFill>
                <a:latin typeface="Times New Roman" pitchFamily="18" charset="0"/>
              </a:rPr>
              <a:t>Cycle program in PCR machine:</a:t>
            </a:r>
          </a:p>
          <a:p>
            <a:endParaRPr lang="en-US" altLang="en-US" sz="1500" b="1" i="1" dirty="0">
              <a:solidFill>
                <a:srgbClr val="FF0000"/>
              </a:solidFill>
              <a:latin typeface="Times New Roman" pitchFamily="18" charset="0"/>
            </a:endParaRPr>
          </a:p>
          <a:p>
            <a:r>
              <a:rPr lang="en-US" altLang="en-US" sz="1500" b="1" i="1" dirty="0">
                <a:latin typeface="Times New Roman" pitchFamily="18" charset="0"/>
              </a:rPr>
              <a:t>1. </a:t>
            </a:r>
            <a:r>
              <a:rPr lang="en-US" altLang="en-US" sz="1500" b="1" i="1" dirty="0" err="1">
                <a:latin typeface="Times New Roman" pitchFamily="18" charset="0"/>
              </a:rPr>
              <a:t>Denaturation</a:t>
            </a:r>
            <a:r>
              <a:rPr lang="en-US" altLang="en-US" sz="1500" b="1" i="1" dirty="0">
                <a:latin typeface="Times New Roman" pitchFamily="18" charset="0"/>
              </a:rPr>
              <a:t>  -95</a:t>
            </a:r>
            <a:r>
              <a:rPr lang="en-US" altLang="en-US" sz="1500" b="1" i="1" dirty="0">
                <a:latin typeface="Times New Roman" pitchFamily="18" charset="0"/>
                <a:cs typeface="Times New Roman" pitchFamily="18" charset="0"/>
              </a:rPr>
              <a:t>ºC</a:t>
            </a:r>
            <a:r>
              <a:rPr lang="en-US" altLang="en-US" sz="1500" b="1" i="1" dirty="0">
                <a:latin typeface="Times New Roman" pitchFamily="18" charset="0"/>
              </a:rPr>
              <a:t>                 </a:t>
            </a:r>
          </a:p>
          <a:p>
            <a:r>
              <a:rPr lang="en-US" altLang="en-US" sz="1500" b="1" i="1" dirty="0">
                <a:latin typeface="Times New Roman" pitchFamily="18" charset="0"/>
              </a:rPr>
              <a:t>2. Annealing  (hybridization)- 60-65 </a:t>
            </a:r>
            <a:r>
              <a:rPr lang="en-US" altLang="en-US" sz="1500" b="1" i="1" dirty="0">
                <a:latin typeface="Times New Roman" pitchFamily="18" charset="0"/>
                <a:cs typeface="Times New Roman" pitchFamily="18" charset="0"/>
              </a:rPr>
              <a:t>ºC</a:t>
            </a:r>
            <a:r>
              <a:rPr lang="en-US" altLang="en-US" sz="1500" b="1" i="1" dirty="0">
                <a:latin typeface="Times New Roman" pitchFamily="18" charset="0"/>
              </a:rPr>
              <a:t> </a:t>
            </a:r>
          </a:p>
          <a:p>
            <a:r>
              <a:rPr lang="en-US" altLang="en-US" sz="1500" b="1" i="1" dirty="0">
                <a:latin typeface="Times New Roman" pitchFamily="18" charset="0"/>
              </a:rPr>
              <a:t>3. Polymerase reaction -72 </a:t>
            </a:r>
            <a:r>
              <a:rPr lang="en-US" altLang="en-US" sz="1500" b="1" i="1" dirty="0">
                <a:latin typeface="Times New Roman" pitchFamily="18" charset="0"/>
                <a:cs typeface="Times New Roman" pitchFamily="18" charset="0"/>
              </a:rPr>
              <a:t>ºC</a:t>
            </a:r>
            <a:r>
              <a:rPr lang="en-US" altLang="en-US" sz="1500" b="1" i="1" dirty="0">
                <a:latin typeface="Times New Roman" pitchFamily="18" charset="0"/>
              </a:rPr>
              <a:t> </a:t>
            </a:r>
          </a:p>
          <a:p>
            <a:endParaRPr lang="en-US" altLang="en-US" sz="1500" b="1" i="1" dirty="0">
              <a:latin typeface="Times New Roman" pitchFamily="18" charset="0"/>
            </a:endParaRPr>
          </a:p>
          <a:p>
            <a:r>
              <a:rPr lang="en-US" altLang="en-US" sz="1500" b="1" i="1" dirty="0">
                <a:solidFill>
                  <a:srgbClr val="FF0000"/>
                </a:solidFill>
                <a:latin typeface="Times New Roman" pitchFamily="18" charset="0"/>
              </a:rPr>
              <a:t>Product</a:t>
            </a:r>
          </a:p>
          <a:p>
            <a:pPr lvl="3" eaLnBrk="1" hangingPunct="1"/>
            <a:r>
              <a:rPr lang="en-US" altLang="en-US" sz="1500" b="1" dirty="0">
                <a:latin typeface="Times New Roman" pitchFamily="18" charset="0"/>
              </a:rPr>
              <a:t>Start with 1 molecule</a:t>
            </a:r>
          </a:p>
          <a:p>
            <a:pPr lvl="3" eaLnBrk="1" hangingPunct="1"/>
            <a:r>
              <a:rPr lang="en-US" altLang="en-US" sz="1500" b="1" dirty="0">
                <a:latin typeface="Times New Roman" pitchFamily="18" charset="0"/>
              </a:rPr>
              <a:t>First cycle – 2 molecules</a:t>
            </a:r>
          </a:p>
          <a:p>
            <a:pPr lvl="3" eaLnBrk="1" hangingPunct="1"/>
            <a:r>
              <a:rPr lang="en-US" altLang="en-US" sz="1500" b="1" dirty="0">
                <a:latin typeface="Times New Roman" pitchFamily="18" charset="0"/>
              </a:rPr>
              <a:t>Second cycle – 4 molecules</a:t>
            </a:r>
          </a:p>
          <a:p>
            <a:pPr lvl="3" eaLnBrk="1" hangingPunct="1"/>
            <a:r>
              <a:rPr lang="en-US" altLang="en-US" sz="1500" b="1" dirty="0">
                <a:latin typeface="Times New Roman" pitchFamily="18" charset="0"/>
              </a:rPr>
              <a:t>…</a:t>
            </a:r>
          </a:p>
          <a:p>
            <a:pPr lvl="3" eaLnBrk="1" hangingPunct="1"/>
            <a:r>
              <a:rPr lang="en-US" altLang="en-US" sz="1500" b="1" dirty="0">
                <a:latin typeface="Times New Roman" pitchFamily="18" charset="0"/>
              </a:rPr>
              <a:t>….</a:t>
            </a:r>
          </a:p>
          <a:p>
            <a:pPr lvl="3" eaLnBrk="1" hangingPunct="1"/>
            <a:r>
              <a:rPr lang="en-US" altLang="en-US" sz="1500" b="1" dirty="0">
                <a:latin typeface="Times New Roman" pitchFamily="18" charset="0"/>
              </a:rPr>
              <a:t>Finished after 30 cycles – 1,073,741,842 molecules</a:t>
            </a:r>
          </a:p>
          <a:p>
            <a:pPr eaLnBrk="1" hangingPunct="1"/>
            <a:endParaRPr lang="en-US" altLang="en-US" sz="1500" dirty="0">
              <a:latin typeface="Times New Roman" pitchFamily="18" charset="0"/>
            </a:endParaRPr>
          </a:p>
          <a:p>
            <a:endParaRPr lang="en-US" altLang="en-US" sz="1500" b="1" i="1" dirty="0">
              <a:latin typeface="Times New Roman" pitchFamily="18" charset="0"/>
            </a:endParaRPr>
          </a:p>
          <a:p>
            <a:pPr>
              <a:buFontTx/>
              <a:buChar char="-"/>
            </a:pPr>
            <a:endParaRPr lang="en-US" altLang="en-US" sz="1500" b="1" i="1" dirty="0">
              <a:latin typeface="Times New Roman" pitchFamily="18" charset="0"/>
            </a:endParaRPr>
          </a:p>
          <a:p>
            <a:pPr>
              <a:buFontTx/>
              <a:buChar char="-"/>
            </a:pPr>
            <a:endParaRPr lang="en-US" altLang="en-US" sz="1500" i="1" dirty="0">
              <a:latin typeface="Times New Roman" pitchFamily="18" charset="0"/>
            </a:endParaRPr>
          </a:p>
        </p:txBody>
      </p:sp>
      <p:sp>
        <p:nvSpPr>
          <p:cNvPr id="25607" name="Text Box 7"/>
          <p:cNvSpPr txBox="1">
            <a:spLocks noChangeArrowheads="1"/>
          </p:cNvSpPr>
          <p:nvPr/>
        </p:nvSpPr>
        <p:spPr bwMode="auto">
          <a:xfrm>
            <a:off x="4805363" y="5118100"/>
            <a:ext cx="947737" cy="336550"/>
          </a:xfrm>
          <a:prstGeom prst="rect">
            <a:avLst/>
          </a:prstGeom>
          <a:noFill/>
          <a:ln w="9525">
            <a:noFill/>
            <a:miter lim="800000"/>
            <a:headEnd/>
            <a:tailEnd/>
          </a:ln>
          <a:effectLst/>
        </p:spPr>
        <p:txBody>
          <a:bodyPr wrap="none">
            <a:spAutoFit/>
          </a:bodyPr>
          <a:lstStyle/>
          <a:p>
            <a:pPr eaLnBrk="1" hangingPunct="1"/>
            <a:r>
              <a:rPr lang="en-US" altLang="en-US" sz="1600" b="1">
                <a:latin typeface="Times New Roman" pitchFamily="18" charset="0"/>
              </a:rPr>
              <a:t>30 cycles</a:t>
            </a:r>
            <a:endParaRPr lang="bg-BG" altLang="en-US" sz="1600" b="1">
              <a:latin typeface="Times New Roman" pitchFamily="18"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46088" y="112713"/>
            <a:ext cx="8229600" cy="392112"/>
          </a:xfrm>
        </p:spPr>
        <p:txBody>
          <a:bodyPr>
            <a:normAutofit fontScale="90000"/>
          </a:bodyPr>
          <a:lstStyle/>
          <a:p>
            <a:pPr eaLnBrk="1" hangingPunct="1"/>
            <a:r>
              <a:rPr lang="en-US" altLang="en-US" sz="3200" b="1" smtClean="0">
                <a:solidFill>
                  <a:srgbClr val="0070C0"/>
                </a:solidFill>
                <a:latin typeface="Times New Roman" pitchFamily="18" charset="0"/>
              </a:rPr>
              <a:t>DNA sequencing </a:t>
            </a:r>
            <a:r>
              <a:rPr lang="en-US" altLang="en-US" sz="3200" b="1" smtClean="0">
                <a:solidFill>
                  <a:srgbClr val="0070C0"/>
                </a:solidFill>
                <a:latin typeface="Times New Roman" pitchFamily="18" charset="0"/>
                <a:cs typeface="Times New Roman" pitchFamily="18" charset="0"/>
              </a:rPr>
              <a:t> </a:t>
            </a:r>
            <a:r>
              <a:rPr lang="en-US" altLang="en-US" smtClean="0">
                <a:solidFill>
                  <a:srgbClr val="0070C0"/>
                </a:solidFill>
              </a:rPr>
              <a:t> </a:t>
            </a:r>
          </a:p>
        </p:txBody>
      </p:sp>
      <p:sp>
        <p:nvSpPr>
          <p:cNvPr id="24579" name="Rectangle 3"/>
          <p:cNvSpPr>
            <a:spLocks noGrp="1" noChangeArrowheads="1"/>
          </p:cNvSpPr>
          <p:nvPr>
            <p:ph type="body" idx="1"/>
          </p:nvPr>
        </p:nvSpPr>
        <p:spPr>
          <a:xfrm>
            <a:off x="1066800" y="838200"/>
            <a:ext cx="5638800" cy="2209800"/>
          </a:xfrm>
        </p:spPr>
        <p:txBody>
          <a:bodyPr>
            <a:normAutofit/>
          </a:bodyPr>
          <a:lstStyle/>
          <a:p>
            <a:pPr eaLnBrk="1" hangingPunct="1">
              <a:lnSpc>
                <a:spcPct val="80000"/>
              </a:lnSpc>
              <a:buFontTx/>
              <a:buNone/>
              <a:defRPr/>
            </a:pPr>
            <a:endParaRPr lang="en-US" sz="1200" dirty="0" smtClean="0">
              <a:latin typeface="Times New Roman" pitchFamily="18" charset="0"/>
              <a:cs typeface="Times New Roman" pitchFamily="18" charset="0"/>
            </a:endParaRPr>
          </a:p>
          <a:p>
            <a:pPr eaLnBrk="1" hangingPunct="1">
              <a:lnSpc>
                <a:spcPct val="80000"/>
              </a:lnSpc>
              <a:defRPr/>
            </a:pPr>
            <a:r>
              <a:rPr lang="en-US" sz="2400" b="1" dirty="0" smtClean="0">
                <a:latin typeface="Times New Roman" pitchFamily="18" charset="0"/>
              </a:rPr>
              <a:t>DNA sequencing </a:t>
            </a:r>
            <a:r>
              <a:rPr lang="en-US" sz="2400" dirty="0" smtClean="0">
                <a:latin typeface="Times New Roman" pitchFamily="18" charset="0"/>
                <a:cs typeface="Times New Roman" pitchFamily="18" charset="0"/>
              </a:rPr>
              <a:t>- </a:t>
            </a:r>
            <a:r>
              <a:rPr lang="en-US" sz="2400" dirty="0">
                <a:latin typeface="Times New Roman" panose="02020603050405020304" pitchFamily="18" charset="0"/>
                <a:cs typeface="Times New Roman" panose="02020603050405020304" pitchFamily="18" charset="0"/>
              </a:rPr>
              <a:t>is the process of </a:t>
            </a:r>
            <a:endParaRPr lang="en-US" sz="2400" dirty="0" smtClean="0">
              <a:latin typeface="Times New Roman" panose="02020603050405020304" pitchFamily="18" charset="0"/>
              <a:cs typeface="Times New Roman" panose="02020603050405020304" pitchFamily="18" charset="0"/>
            </a:endParaRPr>
          </a:p>
          <a:p>
            <a:pPr marL="457200" lvl="1" indent="0" eaLnBrk="1" hangingPunct="1">
              <a:lnSpc>
                <a:spcPct val="80000"/>
              </a:lnSpc>
              <a:buFontTx/>
              <a:buNone/>
              <a:defRPr/>
            </a:pPr>
            <a:r>
              <a:rPr lang="en-US" sz="2400" dirty="0" smtClean="0">
                <a:latin typeface="Times New Roman" panose="02020603050405020304" pitchFamily="18" charset="0"/>
                <a:cs typeface="Times New Roman" panose="02020603050405020304" pitchFamily="18" charset="0"/>
              </a:rPr>
              <a:t>determining </a:t>
            </a:r>
            <a:r>
              <a:rPr lang="en-US" sz="2400" dirty="0">
                <a:latin typeface="Times New Roman" panose="02020603050405020304" pitchFamily="18" charset="0"/>
                <a:cs typeface="Times New Roman" panose="02020603050405020304" pitchFamily="18" charset="0"/>
              </a:rPr>
              <a:t>the precise order of nucleotides </a:t>
            </a:r>
            <a:endParaRPr lang="en-US" sz="2400" dirty="0" smtClean="0">
              <a:latin typeface="Times New Roman" panose="02020603050405020304" pitchFamily="18" charset="0"/>
              <a:cs typeface="Times New Roman" panose="02020603050405020304" pitchFamily="18" charset="0"/>
            </a:endParaRPr>
          </a:p>
          <a:p>
            <a:pPr marL="457200" lvl="1" indent="0" eaLnBrk="1" hangingPunct="1">
              <a:lnSpc>
                <a:spcPct val="80000"/>
              </a:lnSpc>
              <a:buFontTx/>
              <a:buNone/>
              <a:defRPr/>
            </a:pPr>
            <a:r>
              <a:rPr lang="en-US" sz="2400" dirty="0" smtClean="0">
                <a:latin typeface="Times New Roman" panose="02020603050405020304" pitchFamily="18" charset="0"/>
                <a:cs typeface="Times New Roman" panose="02020603050405020304" pitchFamily="18" charset="0"/>
              </a:rPr>
              <a:t>within </a:t>
            </a:r>
            <a:r>
              <a:rPr lang="en-US" sz="2400" dirty="0">
                <a:latin typeface="Times New Roman" panose="02020603050405020304" pitchFamily="18" charset="0"/>
                <a:cs typeface="Times New Roman" panose="02020603050405020304" pitchFamily="18" charset="0"/>
              </a:rPr>
              <a:t>a DNA </a:t>
            </a:r>
            <a:r>
              <a:rPr lang="en-US" sz="2400" dirty="0" smtClean="0">
                <a:latin typeface="Times New Roman" pitchFamily="18" charset="0"/>
                <a:cs typeface="Times New Roman" pitchFamily="18" charset="0"/>
              </a:rPr>
              <a:t>molecule</a:t>
            </a:r>
          </a:p>
          <a:p>
            <a:pPr marL="457200" lvl="1" indent="0" eaLnBrk="1" hangingPunct="1">
              <a:lnSpc>
                <a:spcPct val="80000"/>
              </a:lnSpc>
              <a:buFontTx/>
              <a:buNone/>
              <a:defRPr/>
            </a:pPr>
            <a:r>
              <a:rPr lang="en-US" sz="2400" dirty="0" smtClean="0">
                <a:latin typeface="Times New Roman" pitchFamily="18" charset="0"/>
                <a:cs typeface="Times New Roman" pitchFamily="18" charset="0"/>
              </a:rPr>
              <a:t>  ( A, G, C and T in a molecule of DNA)</a:t>
            </a:r>
          </a:p>
          <a:p>
            <a:pPr lvl="1" eaLnBrk="1" hangingPunct="1">
              <a:lnSpc>
                <a:spcPct val="80000"/>
              </a:lnSpc>
              <a:defRPr/>
            </a:pPr>
            <a:endParaRPr lang="en-US" sz="2400" dirty="0" smtClean="0">
              <a:latin typeface="Times New Roman" pitchFamily="18" charset="0"/>
              <a:cs typeface="Times New Roman" pitchFamily="18" charset="0"/>
            </a:endParaRPr>
          </a:p>
          <a:p>
            <a:pPr lvl="2" eaLnBrk="1" hangingPunct="1">
              <a:lnSpc>
                <a:spcPct val="80000"/>
              </a:lnSpc>
              <a:defRPr/>
            </a:pPr>
            <a:endParaRPr lang="en-US" dirty="0" smtClean="0">
              <a:latin typeface="Times New Roman" pitchFamily="18" charset="0"/>
            </a:endParaRPr>
          </a:p>
        </p:txBody>
      </p:sp>
      <p:pic>
        <p:nvPicPr>
          <p:cNvPr id="26628" name="Picture 3"/>
          <p:cNvPicPr>
            <a:picLocks noChangeAspect="1"/>
          </p:cNvPicPr>
          <p:nvPr/>
        </p:nvPicPr>
        <p:blipFill>
          <a:blip r:embed="rId2"/>
          <a:srcRect/>
          <a:stretch>
            <a:fillRect/>
          </a:stretch>
        </p:blipFill>
        <p:spPr bwMode="auto">
          <a:xfrm>
            <a:off x="6888163" y="622300"/>
            <a:ext cx="1982787" cy="56149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62000" y="228600"/>
            <a:ext cx="8229600" cy="392112"/>
          </a:xfrm>
        </p:spPr>
        <p:txBody>
          <a:bodyPr>
            <a:normAutofit fontScale="90000"/>
          </a:bodyPr>
          <a:lstStyle/>
          <a:p>
            <a:pPr eaLnBrk="1" hangingPunct="1"/>
            <a:r>
              <a:rPr lang="en-US" altLang="en-US" sz="3200" dirty="0" smtClean="0">
                <a:solidFill>
                  <a:srgbClr val="0070C0"/>
                </a:solidFill>
                <a:latin typeface="Times New Roman" pitchFamily="18" charset="0"/>
                <a:cs typeface="Times New Roman" pitchFamily="18" charset="0"/>
              </a:rPr>
              <a:t>Applications of recombinant DNA technology</a:t>
            </a:r>
            <a:r>
              <a:rPr lang="en-US" altLang="en-US" sz="3200" b="1" dirty="0" smtClean="0">
                <a:solidFill>
                  <a:srgbClr val="0070C0"/>
                </a:solidFill>
                <a:latin typeface="Times New Roman" pitchFamily="18" charset="0"/>
                <a:cs typeface="Times New Roman" pitchFamily="18" charset="0"/>
              </a:rPr>
              <a:t> </a:t>
            </a:r>
            <a:r>
              <a:rPr lang="en-US" altLang="en-US" dirty="0" smtClean="0">
                <a:solidFill>
                  <a:srgbClr val="0070C0"/>
                </a:solidFill>
              </a:rPr>
              <a:t> </a:t>
            </a:r>
          </a:p>
        </p:txBody>
      </p:sp>
      <p:sp>
        <p:nvSpPr>
          <p:cNvPr id="24579" name="Rectangle 3"/>
          <p:cNvSpPr>
            <a:spLocks noGrp="1" noChangeArrowheads="1"/>
          </p:cNvSpPr>
          <p:nvPr>
            <p:ph type="body" idx="1"/>
          </p:nvPr>
        </p:nvSpPr>
        <p:spPr>
          <a:xfrm>
            <a:off x="1066800" y="762000"/>
            <a:ext cx="7831138" cy="6096000"/>
          </a:xfrm>
        </p:spPr>
        <p:txBody>
          <a:bodyPr/>
          <a:lstStyle/>
          <a:p>
            <a:pPr eaLnBrk="1" hangingPunct="1">
              <a:lnSpc>
                <a:spcPct val="80000"/>
              </a:lnSpc>
              <a:buFontTx/>
              <a:buNone/>
              <a:defRPr/>
            </a:pPr>
            <a:endParaRPr lang="en-US" sz="1200" dirty="0" smtClean="0">
              <a:latin typeface="Times New Roman" pitchFamily="18" charset="0"/>
              <a:cs typeface="Times New Roman" pitchFamily="18" charset="0"/>
            </a:endParaRPr>
          </a:p>
          <a:p>
            <a:pPr marL="0" indent="0" eaLnBrk="1" hangingPunct="1">
              <a:lnSpc>
                <a:spcPct val="80000"/>
              </a:lnSpc>
              <a:buFontTx/>
              <a:buNone/>
              <a:defRPr/>
            </a:pPr>
            <a:r>
              <a:rPr lang="en-US" sz="2400" b="1" dirty="0" smtClean="0">
                <a:latin typeface="Times New Roman" pitchFamily="18" charset="0"/>
              </a:rPr>
              <a:t>1. Scientific</a:t>
            </a:r>
            <a:r>
              <a:rPr lang="en-US" sz="2400" dirty="0" smtClean="0">
                <a:latin typeface="Times New Roman" pitchFamily="18" charset="0"/>
              </a:rPr>
              <a:t> applications </a:t>
            </a:r>
            <a:endParaRPr lang="en-US" sz="2400" b="1" dirty="0" smtClean="0">
              <a:latin typeface="Times New Roman" pitchFamily="18" charset="0"/>
              <a:cs typeface="Times New Roman" pitchFamily="18" charset="0"/>
            </a:endParaRPr>
          </a:p>
          <a:p>
            <a:pPr lvl="1" eaLnBrk="1" hangingPunct="1">
              <a:lnSpc>
                <a:spcPct val="80000"/>
              </a:lnSpc>
              <a:defRPr/>
            </a:pPr>
            <a:r>
              <a:rPr lang="en-US" sz="2400" b="1" dirty="0" smtClean="0">
                <a:latin typeface="Times New Roman" pitchFamily="18" charset="0"/>
                <a:cs typeface="Times New Roman" pitchFamily="18" charset="0"/>
              </a:rPr>
              <a:t>Many copies of </a:t>
            </a:r>
            <a:r>
              <a:rPr lang="en-US" sz="2400" dirty="0" smtClean="0">
                <a:latin typeface="Times New Roman" pitchFamily="18" charset="0"/>
                <a:cs typeface="Times New Roman" pitchFamily="18" charset="0"/>
              </a:rPr>
              <a:t>DNA can be produced</a:t>
            </a:r>
            <a:endParaRPr lang="en-US" sz="2400" b="1" dirty="0" smtClean="0">
              <a:latin typeface="Times New Roman" pitchFamily="18" charset="0"/>
              <a:cs typeface="Times New Roman" pitchFamily="18" charset="0"/>
            </a:endParaRPr>
          </a:p>
          <a:p>
            <a:pPr lvl="1" eaLnBrk="1" hangingPunct="1">
              <a:lnSpc>
                <a:spcPct val="80000"/>
              </a:lnSpc>
              <a:defRPr/>
            </a:pPr>
            <a:r>
              <a:rPr lang="en-US" sz="2400" dirty="0" smtClean="0">
                <a:latin typeface="Times New Roman" pitchFamily="18" charset="0"/>
                <a:cs typeface="Times New Roman" pitchFamily="18" charset="0"/>
              </a:rPr>
              <a:t>Increase </a:t>
            </a:r>
            <a:r>
              <a:rPr lang="en-US" sz="2400" b="1" dirty="0" smtClean="0">
                <a:latin typeface="Times New Roman" pitchFamily="18" charset="0"/>
                <a:cs typeface="Times New Roman" pitchFamily="18" charset="0"/>
              </a:rPr>
              <a:t>understanding of DNA</a:t>
            </a:r>
          </a:p>
          <a:p>
            <a:pPr lvl="1" eaLnBrk="1" hangingPunct="1">
              <a:lnSpc>
                <a:spcPct val="80000"/>
              </a:lnSpc>
              <a:defRPr/>
            </a:pPr>
            <a:r>
              <a:rPr lang="en-US" sz="2400" dirty="0" smtClean="0">
                <a:latin typeface="Times New Roman" pitchFamily="18" charset="0"/>
              </a:rPr>
              <a:t>Identify </a:t>
            </a:r>
            <a:r>
              <a:rPr lang="en-US" sz="2400" b="1" dirty="0" smtClean="0">
                <a:latin typeface="Times New Roman" pitchFamily="18" charset="0"/>
              </a:rPr>
              <a:t>mutations</a:t>
            </a:r>
            <a:r>
              <a:rPr lang="en-US" sz="2400" dirty="0" smtClean="0">
                <a:latin typeface="Times New Roman" pitchFamily="18" charset="0"/>
              </a:rPr>
              <a:t> in DNA</a:t>
            </a:r>
          </a:p>
          <a:p>
            <a:pPr lvl="1" eaLnBrk="1" hangingPunct="1">
              <a:lnSpc>
                <a:spcPct val="80000"/>
              </a:lnSpc>
              <a:defRPr/>
            </a:pPr>
            <a:r>
              <a:rPr lang="en-US" sz="2400" b="1" dirty="0" smtClean="0">
                <a:latin typeface="Times New Roman" pitchFamily="18" charset="0"/>
                <a:cs typeface="Times New Roman" pitchFamily="18" charset="0"/>
              </a:rPr>
              <a:t>Alter the phenotype</a:t>
            </a:r>
            <a:r>
              <a:rPr lang="en-US" sz="2400" dirty="0" smtClean="0">
                <a:latin typeface="Times New Roman" pitchFamily="18" charset="0"/>
                <a:cs typeface="Times New Roman" pitchFamily="18" charset="0"/>
              </a:rPr>
              <a:t> of an organism</a:t>
            </a:r>
            <a:r>
              <a:rPr lang="en-US" sz="2400" dirty="0" smtClean="0">
                <a:latin typeface="Times New Roman" pitchFamily="18" charset="0"/>
              </a:rPr>
              <a:t> </a:t>
            </a:r>
          </a:p>
          <a:p>
            <a:pPr lvl="1" eaLnBrk="1" hangingPunct="1">
              <a:lnSpc>
                <a:spcPct val="80000"/>
              </a:lnSpc>
              <a:defRPr/>
            </a:pPr>
            <a:r>
              <a:rPr lang="en-US" sz="2400" b="1" dirty="0" smtClean="0">
                <a:latin typeface="Times New Roman" pitchFamily="18" charset="0"/>
                <a:cs typeface="Times New Roman" pitchFamily="18" charset="0"/>
              </a:rPr>
              <a:t>Bioinformatics</a:t>
            </a:r>
            <a:r>
              <a:rPr lang="en-US" sz="2400" dirty="0" smtClean="0">
                <a:latin typeface="Times New Roman" pitchFamily="18" charset="0"/>
                <a:cs typeface="Times New Roman" pitchFamily="18" charset="0"/>
              </a:rPr>
              <a:t> is the use of computer applications to </a:t>
            </a:r>
            <a:r>
              <a:rPr lang="en-US" sz="2400" dirty="0">
                <a:latin typeface="Times New Roman" pitchFamily="18" charset="0"/>
                <a:cs typeface="Times New Roman" pitchFamily="18" charset="0"/>
              </a:rPr>
              <a:t>study genetic data; </a:t>
            </a:r>
          </a:p>
          <a:p>
            <a:pPr lvl="1" eaLnBrk="1" hangingPunct="1">
              <a:lnSpc>
                <a:spcPct val="80000"/>
              </a:lnSpc>
              <a:defRPr/>
            </a:pPr>
            <a:r>
              <a:rPr lang="en-US" sz="2400" b="1" dirty="0">
                <a:latin typeface="Times New Roman" pitchFamily="18" charset="0"/>
                <a:cs typeface="Times New Roman" pitchFamily="18" charset="0"/>
              </a:rPr>
              <a:t>Proteomics</a:t>
            </a:r>
            <a:r>
              <a:rPr lang="en-US" sz="2400" dirty="0">
                <a:latin typeface="Times New Roman" pitchFamily="18" charset="0"/>
                <a:cs typeface="Times New Roman" pitchFamily="18" charset="0"/>
              </a:rPr>
              <a:t> – proteomics is the study of a </a:t>
            </a:r>
            <a:r>
              <a:rPr lang="en-US" sz="2400" dirty="0" smtClean="0">
                <a:latin typeface="Times New Roman" pitchFamily="18" charset="0"/>
                <a:cs typeface="Times New Roman" pitchFamily="18" charset="0"/>
              </a:rPr>
              <a:t>cell’s  proteins.</a:t>
            </a:r>
          </a:p>
          <a:p>
            <a:pPr lvl="2" eaLnBrk="1" hangingPunct="1">
              <a:lnSpc>
                <a:spcPct val="80000"/>
              </a:lnSpc>
              <a:defRPr/>
            </a:pPr>
            <a:r>
              <a:rPr lang="en-US" sz="2000" dirty="0" smtClean="0">
                <a:latin typeface="Times New Roman" pitchFamily="18" charset="0"/>
                <a:cs typeface="Times New Roman" pitchFamily="18" charset="0"/>
              </a:rPr>
              <a:t>determination </a:t>
            </a:r>
            <a:r>
              <a:rPr lang="en-US" sz="2000" dirty="0">
                <a:latin typeface="Times New Roman" pitchFamily="18" charset="0"/>
                <a:cs typeface="Times New Roman" pitchFamily="18" charset="0"/>
              </a:rPr>
              <a:t>of all the proteins expressing in the cell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46088" y="112713"/>
            <a:ext cx="8229600" cy="392112"/>
          </a:xfrm>
        </p:spPr>
        <p:txBody>
          <a:bodyPr>
            <a:normAutofit fontScale="90000"/>
          </a:bodyPr>
          <a:lstStyle/>
          <a:p>
            <a:pPr eaLnBrk="1" hangingPunct="1"/>
            <a:r>
              <a:rPr lang="en-US" altLang="en-US" sz="3200" smtClean="0">
                <a:solidFill>
                  <a:srgbClr val="0070C0"/>
                </a:solidFill>
                <a:latin typeface="Times New Roman" pitchFamily="18" charset="0"/>
                <a:cs typeface="Times New Roman" pitchFamily="18" charset="0"/>
              </a:rPr>
              <a:t>Applications of recombinant DNA technology</a:t>
            </a:r>
            <a:r>
              <a:rPr lang="en-US" altLang="en-US" sz="3200" b="1" smtClean="0">
                <a:solidFill>
                  <a:srgbClr val="0070C0"/>
                </a:solidFill>
                <a:latin typeface="Times New Roman" pitchFamily="18" charset="0"/>
                <a:cs typeface="Times New Roman" pitchFamily="18" charset="0"/>
              </a:rPr>
              <a:t> </a:t>
            </a:r>
            <a:r>
              <a:rPr lang="en-US" altLang="en-US" smtClean="0">
                <a:solidFill>
                  <a:srgbClr val="0070C0"/>
                </a:solidFill>
              </a:rPr>
              <a:t> </a:t>
            </a:r>
          </a:p>
        </p:txBody>
      </p:sp>
      <p:sp>
        <p:nvSpPr>
          <p:cNvPr id="24579" name="Rectangle 3"/>
          <p:cNvSpPr>
            <a:spLocks noGrp="1" noChangeArrowheads="1"/>
          </p:cNvSpPr>
          <p:nvPr>
            <p:ph type="body" idx="1"/>
          </p:nvPr>
        </p:nvSpPr>
        <p:spPr>
          <a:xfrm>
            <a:off x="0" y="647700"/>
            <a:ext cx="8599488" cy="5680075"/>
          </a:xfrm>
        </p:spPr>
        <p:txBody>
          <a:bodyPr/>
          <a:lstStyle/>
          <a:p>
            <a:pPr eaLnBrk="1" hangingPunct="1">
              <a:lnSpc>
                <a:spcPct val="80000"/>
              </a:lnSpc>
              <a:buFontTx/>
              <a:buNone/>
              <a:defRPr/>
            </a:pPr>
            <a:endParaRPr lang="en-US" sz="1200" dirty="0" smtClean="0">
              <a:latin typeface="Times New Roman" pitchFamily="18" charset="0"/>
              <a:cs typeface="Times New Roman" pitchFamily="18" charset="0"/>
            </a:endParaRPr>
          </a:p>
          <a:p>
            <a:pPr eaLnBrk="1" hangingPunct="1">
              <a:lnSpc>
                <a:spcPct val="80000"/>
              </a:lnSpc>
              <a:defRPr/>
            </a:pPr>
            <a:r>
              <a:rPr lang="en-US" altLang="en-US" sz="2400" b="1" dirty="0" smtClean="0">
                <a:latin typeface="Times New Roman" pitchFamily="18" charset="0"/>
                <a:cs typeface="Times New Roman" pitchFamily="18" charset="0"/>
              </a:rPr>
              <a:t>Shotgun </a:t>
            </a:r>
            <a:r>
              <a:rPr lang="en-US" altLang="en-US" sz="2400" b="1" dirty="0">
                <a:latin typeface="Times New Roman" pitchFamily="18" charset="0"/>
                <a:cs typeface="Times New Roman" pitchFamily="18" charset="0"/>
              </a:rPr>
              <a:t>sequencing </a:t>
            </a:r>
            <a:r>
              <a:rPr lang="en-US" alt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Recombinant </a:t>
            </a:r>
            <a:r>
              <a:rPr lang="en-US" sz="2400" dirty="0">
                <a:latin typeface="Times New Roman" pitchFamily="18" charset="0"/>
                <a:cs typeface="Times New Roman" pitchFamily="18" charset="0"/>
              </a:rPr>
              <a:t>DNA techniques were used to map the human genome through the </a:t>
            </a:r>
            <a:r>
              <a:rPr lang="en-US" sz="2400" b="1" dirty="0">
                <a:latin typeface="Times New Roman" pitchFamily="18" charset="0"/>
                <a:cs typeface="Times New Roman" pitchFamily="18" charset="0"/>
              </a:rPr>
              <a:t>Human Genome Project</a:t>
            </a:r>
            <a:r>
              <a:rPr lang="en-US" sz="2400" dirty="0">
                <a:latin typeface="Times New Roman" pitchFamily="18" charset="0"/>
                <a:cs typeface="Times New Roman" pitchFamily="18" charset="0"/>
              </a:rPr>
              <a:t> </a:t>
            </a:r>
          </a:p>
          <a:p>
            <a:pPr lvl="1" eaLnBrk="1" hangingPunct="1">
              <a:lnSpc>
                <a:spcPct val="80000"/>
              </a:lnSpc>
              <a:buFontTx/>
              <a:buChar char="-"/>
              <a:defRPr/>
            </a:pPr>
            <a:r>
              <a:rPr lang="en-US" sz="1800" dirty="0">
                <a:latin typeface="Times New Roman" pitchFamily="18" charset="0"/>
              </a:rPr>
              <a:t>has 24 distinct chromosomes (22 autosomal + X + Y) </a:t>
            </a:r>
          </a:p>
          <a:p>
            <a:pPr lvl="1" eaLnBrk="1" hangingPunct="1">
              <a:lnSpc>
                <a:spcPct val="80000"/>
              </a:lnSpc>
              <a:buFontTx/>
              <a:buChar char="-"/>
              <a:defRPr/>
            </a:pPr>
            <a:r>
              <a:rPr lang="en-US" sz="1800" dirty="0">
                <a:latin typeface="Times New Roman" pitchFamily="18" charset="0"/>
              </a:rPr>
              <a:t>with a total of approximately 3 billion DNA base pairs</a:t>
            </a:r>
          </a:p>
          <a:p>
            <a:pPr lvl="1" eaLnBrk="1" hangingPunct="1">
              <a:lnSpc>
                <a:spcPct val="80000"/>
              </a:lnSpc>
              <a:defRPr/>
            </a:pPr>
            <a:r>
              <a:rPr lang="en-US" sz="1800" dirty="0">
                <a:latin typeface="Times New Roman" pitchFamily="18" charset="0"/>
              </a:rPr>
              <a:t>containing an estimated 20,000–25,000 genes</a:t>
            </a:r>
          </a:p>
          <a:p>
            <a:pPr lvl="1" eaLnBrk="1" hangingPunct="1">
              <a:lnSpc>
                <a:spcPct val="80000"/>
              </a:lnSpc>
              <a:defRPr/>
            </a:pPr>
            <a:r>
              <a:rPr lang="en-US" sz="1800" dirty="0">
                <a:latin typeface="Times New Roman" pitchFamily="18" charset="0"/>
              </a:rPr>
              <a:t>with only about 1.5-2% coding for proteins </a:t>
            </a:r>
          </a:p>
          <a:p>
            <a:pPr lvl="1" eaLnBrk="1" hangingPunct="1">
              <a:lnSpc>
                <a:spcPct val="80000"/>
              </a:lnSpc>
              <a:defRPr/>
            </a:pPr>
            <a:r>
              <a:rPr lang="en-US" sz="1800" dirty="0">
                <a:latin typeface="Times New Roman" pitchFamily="18" charset="0"/>
              </a:rPr>
              <a:t>the rest comprised by RNA genes, regulatory </a:t>
            </a:r>
            <a:endParaRPr lang="en-US" sz="1800" dirty="0" smtClean="0">
              <a:latin typeface="Times New Roman" pitchFamily="18" charset="0"/>
            </a:endParaRPr>
          </a:p>
          <a:p>
            <a:pPr marL="457200" lvl="1" indent="0" eaLnBrk="1" hangingPunct="1">
              <a:lnSpc>
                <a:spcPct val="80000"/>
              </a:lnSpc>
              <a:buFontTx/>
              <a:buNone/>
              <a:defRPr/>
            </a:pPr>
            <a:r>
              <a:rPr lang="en-US" sz="1800" dirty="0" smtClean="0">
                <a:latin typeface="Times New Roman" pitchFamily="18" charset="0"/>
              </a:rPr>
              <a:t>sequences</a:t>
            </a:r>
            <a:r>
              <a:rPr lang="en-US" sz="1800" dirty="0">
                <a:latin typeface="Times New Roman" pitchFamily="18" charset="0"/>
              </a:rPr>
              <a:t>, introns and controversially so-called </a:t>
            </a:r>
            <a:endParaRPr lang="en-US" sz="1800" dirty="0" smtClean="0">
              <a:latin typeface="Times New Roman" pitchFamily="18" charset="0"/>
            </a:endParaRPr>
          </a:p>
          <a:p>
            <a:pPr marL="457200" lvl="1" indent="0" eaLnBrk="1" hangingPunct="1">
              <a:lnSpc>
                <a:spcPct val="80000"/>
              </a:lnSpc>
              <a:buFontTx/>
              <a:buNone/>
              <a:defRPr/>
            </a:pPr>
            <a:r>
              <a:rPr lang="en-US" sz="1800" dirty="0" smtClean="0">
                <a:latin typeface="Times New Roman" pitchFamily="18" charset="0"/>
              </a:rPr>
              <a:t>junk </a:t>
            </a:r>
            <a:r>
              <a:rPr lang="en-US" sz="1800" dirty="0">
                <a:latin typeface="Times New Roman" pitchFamily="18" charset="0"/>
              </a:rPr>
              <a:t>DNA</a:t>
            </a:r>
          </a:p>
          <a:p>
            <a:pPr marL="914400" lvl="2" indent="0" eaLnBrk="1" hangingPunct="1">
              <a:lnSpc>
                <a:spcPct val="80000"/>
              </a:lnSpc>
              <a:buFontTx/>
              <a:buNone/>
              <a:defRPr/>
            </a:pPr>
            <a:endParaRPr lang="en-US" sz="2000" dirty="0" smtClean="0">
              <a:latin typeface="Times New Roman" pitchFamily="18" charset="0"/>
            </a:endParaRPr>
          </a:p>
          <a:p>
            <a:pPr marL="914400" lvl="2" indent="0" eaLnBrk="1" hangingPunct="1">
              <a:lnSpc>
                <a:spcPct val="80000"/>
              </a:lnSpc>
              <a:buFontTx/>
              <a:buNone/>
              <a:defRPr/>
            </a:pPr>
            <a:endParaRPr lang="en-US" sz="2000" dirty="0">
              <a:latin typeface="Times New Roman" pitchFamily="18" charset="0"/>
            </a:endParaRPr>
          </a:p>
          <a:p>
            <a:pPr marL="914400" lvl="2" indent="0" eaLnBrk="1" hangingPunct="1">
              <a:lnSpc>
                <a:spcPct val="80000"/>
              </a:lnSpc>
              <a:buFontTx/>
              <a:buNone/>
              <a:defRPr/>
            </a:pPr>
            <a:endParaRPr lang="en-US" sz="2000" dirty="0">
              <a:latin typeface="Times New Roman" pitchFamily="18" charset="0"/>
            </a:endParaRPr>
          </a:p>
          <a:p>
            <a:pPr lvl="1" eaLnBrk="1" hangingPunct="1">
              <a:lnSpc>
                <a:spcPct val="80000"/>
              </a:lnSpc>
              <a:defRPr/>
            </a:pPr>
            <a:r>
              <a:rPr lang="en-US" sz="2000" dirty="0">
                <a:latin typeface="Times New Roman" pitchFamily="18" charset="0"/>
                <a:cs typeface="Times New Roman" pitchFamily="18" charset="0"/>
              </a:rPr>
              <a:t>This </a:t>
            </a:r>
            <a:r>
              <a:rPr lang="en-US" sz="2000" dirty="0" smtClean="0">
                <a:latin typeface="Times New Roman" pitchFamily="18" charset="0"/>
                <a:cs typeface="Times New Roman" pitchFamily="18" charset="0"/>
              </a:rPr>
              <a:t>provides </a:t>
            </a:r>
            <a:r>
              <a:rPr lang="en-US" sz="2000" dirty="0">
                <a:latin typeface="Times New Roman" pitchFamily="18" charset="0"/>
                <a:cs typeface="Times New Roman" pitchFamily="18" charset="0"/>
              </a:rPr>
              <a:t>tools for diagnosis </a:t>
            </a:r>
            <a:r>
              <a:rPr lang="en-US" sz="2000" dirty="0" smtClean="0">
                <a:latin typeface="Times New Roman" pitchFamily="18" charset="0"/>
                <a:cs typeface="Times New Roman" pitchFamily="18" charset="0"/>
              </a:rPr>
              <a:t>and</a:t>
            </a:r>
          </a:p>
          <a:p>
            <a:pPr marL="457200" lvl="1" indent="0" eaLnBrk="1" hangingPunct="1">
              <a:lnSpc>
                <a:spcPct val="80000"/>
              </a:lnSpc>
              <a:buFontTx/>
              <a:buNone/>
              <a:defRPr/>
            </a:pPr>
            <a:r>
              <a:rPr lang="en-US" sz="2000" dirty="0" smtClean="0">
                <a:latin typeface="Times New Roman" pitchFamily="18" charset="0"/>
                <a:cs typeface="Times New Roman" pitchFamily="18" charset="0"/>
              </a:rPr>
              <a:t>possibly the  </a:t>
            </a:r>
            <a:r>
              <a:rPr lang="en-US" sz="2000" dirty="0">
                <a:latin typeface="Times New Roman" pitchFamily="18" charset="0"/>
                <a:cs typeface="Times New Roman" pitchFamily="18" charset="0"/>
              </a:rPr>
              <a:t>repair of genetic diseases</a:t>
            </a:r>
          </a:p>
          <a:p>
            <a:pPr eaLnBrk="1" hangingPunct="1">
              <a:lnSpc>
                <a:spcPct val="80000"/>
              </a:lnSpc>
              <a:defRPr/>
            </a:pPr>
            <a:endParaRPr lang="en-US" sz="2400" dirty="0" smtClean="0">
              <a:latin typeface="Times New Roman" pitchFamily="18" charset="0"/>
            </a:endParaRPr>
          </a:p>
          <a:p>
            <a:pPr lvl="2" eaLnBrk="1" hangingPunct="1">
              <a:lnSpc>
                <a:spcPct val="80000"/>
              </a:lnSpc>
              <a:defRPr/>
            </a:pPr>
            <a:endParaRPr lang="en-US" dirty="0" smtClean="0">
              <a:latin typeface="Times New Roman" pitchFamily="18" charset="0"/>
            </a:endParaRPr>
          </a:p>
        </p:txBody>
      </p:sp>
      <p:pic>
        <p:nvPicPr>
          <p:cNvPr id="28676" name="Picture 3"/>
          <p:cNvPicPr>
            <a:picLocks noChangeAspect="1"/>
          </p:cNvPicPr>
          <p:nvPr/>
        </p:nvPicPr>
        <p:blipFill>
          <a:blip r:embed="rId2"/>
          <a:srcRect/>
          <a:stretch>
            <a:fillRect/>
          </a:stretch>
        </p:blipFill>
        <p:spPr bwMode="auto">
          <a:xfrm>
            <a:off x="5389563" y="2074863"/>
            <a:ext cx="3316287" cy="4448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4"/>
          <p:cNvSpPr>
            <a:spLocks noGrp="1" noChangeArrowheads="1"/>
          </p:cNvSpPr>
          <p:nvPr>
            <p:ph type="title"/>
          </p:nvPr>
        </p:nvSpPr>
        <p:spPr>
          <a:xfrm>
            <a:off x="457200" y="165100"/>
            <a:ext cx="8686800" cy="417513"/>
          </a:xfrm>
          <a:noFill/>
        </p:spPr>
        <p:txBody>
          <a:bodyPr>
            <a:normAutofit fontScale="90000"/>
          </a:bodyPr>
          <a:lstStyle/>
          <a:p>
            <a:pPr algn="l" eaLnBrk="1" hangingPunct="1"/>
            <a:r>
              <a:rPr lang="en-US" altLang="en-US" sz="3200" smtClean="0">
                <a:solidFill>
                  <a:srgbClr val="0070C0"/>
                </a:solidFill>
                <a:latin typeface="Times New Roman" pitchFamily="18" charset="0"/>
              </a:rPr>
              <a:t>Applications of recombinant DNA technology</a:t>
            </a:r>
            <a:r>
              <a:rPr lang="en-US" altLang="en-US" sz="3200" b="1" smtClean="0">
                <a:solidFill>
                  <a:srgbClr val="0070C0"/>
                </a:solidFill>
                <a:latin typeface="Times New Roman" pitchFamily="18" charset="0"/>
              </a:rPr>
              <a:t> </a:t>
            </a:r>
            <a:r>
              <a:rPr lang="en-US" altLang="en-US" smtClean="0">
                <a:solidFill>
                  <a:srgbClr val="0070C0"/>
                </a:solidFill>
              </a:rPr>
              <a:t> </a:t>
            </a:r>
          </a:p>
        </p:txBody>
      </p:sp>
      <p:sp>
        <p:nvSpPr>
          <p:cNvPr id="29699" name="Rectangle 3"/>
          <p:cNvSpPr>
            <a:spLocks noGrp="1" noChangeArrowheads="1"/>
          </p:cNvSpPr>
          <p:nvPr>
            <p:ph type="body" sz="half" idx="1"/>
          </p:nvPr>
        </p:nvSpPr>
        <p:spPr>
          <a:xfrm>
            <a:off x="381000" y="914400"/>
            <a:ext cx="3848100" cy="5476875"/>
          </a:xfrm>
        </p:spPr>
        <p:txBody>
          <a:bodyPr/>
          <a:lstStyle/>
          <a:p>
            <a:pPr marL="0" indent="0" eaLnBrk="1" hangingPunct="1">
              <a:buFontTx/>
              <a:buNone/>
            </a:pPr>
            <a:r>
              <a:rPr lang="en-US" altLang="en-US" sz="2400" b="1" dirty="0" smtClean="0">
                <a:latin typeface="Times New Roman" pitchFamily="18" charset="0"/>
              </a:rPr>
              <a:t>2. Diagnose genetic disease </a:t>
            </a:r>
          </a:p>
          <a:p>
            <a:pPr lvl="1" eaLnBrk="1" hangingPunct="1"/>
            <a:r>
              <a:rPr lang="bg-BG" altLang="en-US" sz="1800" b="1" dirty="0" smtClean="0">
                <a:latin typeface="Times New Roman" pitchFamily="18" charset="0"/>
              </a:rPr>
              <a:t>RFLP analysis</a:t>
            </a:r>
            <a:r>
              <a:rPr lang="en-US" altLang="en-US" sz="1800" b="1" dirty="0" smtClean="0">
                <a:latin typeface="Times New Roman" pitchFamily="18" charset="0"/>
              </a:rPr>
              <a:t> </a:t>
            </a:r>
            <a:r>
              <a:rPr lang="en-US" altLang="en-US" sz="1800" dirty="0" smtClean="0">
                <a:latin typeface="Times New Roman" pitchFamily="18" charset="0"/>
              </a:rPr>
              <a:t>(</a:t>
            </a:r>
            <a:r>
              <a:rPr lang="bg-BG" altLang="en-US" sz="1800" dirty="0" smtClean="0">
                <a:latin typeface="Times New Roman" pitchFamily="18" charset="0"/>
              </a:rPr>
              <a:t>Restriction fragment length polymorphism</a:t>
            </a:r>
            <a:r>
              <a:rPr lang="en-US" altLang="en-US" sz="1800" dirty="0" smtClean="0">
                <a:latin typeface="Times New Roman" pitchFamily="18" charset="0"/>
              </a:rPr>
              <a:t>)</a:t>
            </a:r>
            <a:endParaRPr lang="bg-BG" altLang="en-US" sz="1800" dirty="0" smtClean="0">
              <a:latin typeface="Times New Roman" pitchFamily="18" charset="0"/>
            </a:endParaRPr>
          </a:p>
          <a:p>
            <a:pPr lvl="2" eaLnBrk="1" hangingPunct="1"/>
            <a:r>
              <a:rPr lang="bg-BG" altLang="en-US" sz="1800" dirty="0" smtClean="0">
                <a:latin typeface="Times New Roman" pitchFamily="18" charset="0"/>
              </a:rPr>
              <a:t>DNA profiling involved restriction enzyme digestion, followed by Southern blot analysis</a:t>
            </a:r>
            <a:endParaRPr lang="en-US" altLang="en-US" sz="1800" dirty="0" smtClean="0">
              <a:latin typeface="Times New Roman" pitchFamily="18" charset="0"/>
            </a:endParaRPr>
          </a:p>
          <a:p>
            <a:pPr lvl="1" eaLnBrk="1" hangingPunct="1"/>
            <a:r>
              <a:rPr lang="en-US" altLang="en-US" sz="2000" b="1" dirty="0" smtClean="0">
                <a:latin typeface="Times New Roman" pitchFamily="18" charset="0"/>
              </a:rPr>
              <a:t>Southern blotting</a:t>
            </a:r>
            <a:r>
              <a:rPr lang="en-US" altLang="en-US" sz="2000" dirty="0" smtClean="0">
                <a:latin typeface="Times New Roman" pitchFamily="18" charset="0"/>
              </a:rPr>
              <a:t> is used </a:t>
            </a:r>
            <a:r>
              <a:rPr lang="bg-BG" altLang="en-US" sz="2000" dirty="0" smtClean="0">
                <a:latin typeface="Times New Roman" pitchFamily="18" charset="0"/>
              </a:rPr>
              <a:t>for detection of a specific DNA sequence in DNA samp</a:t>
            </a:r>
            <a:r>
              <a:rPr lang="en-US" altLang="en-US" sz="2000" dirty="0" smtClean="0">
                <a:latin typeface="Times New Roman" pitchFamily="18" charset="0"/>
              </a:rPr>
              <a:t>le </a:t>
            </a:r>
          </a:p>
          <a:p>
            <a:pPr lvl="2" eaLnBrk="1" hangingPunct="1"/>
            <a:r>
              <a:rPr lang="en-US" altLang="en-US" sz="1800" b="1" dirty="0" smtClean="0">
                <a:latin typeface="Times New Roman" pitchFamily="18" charset="0"/>
              </a:rPr>
              <a:t>DNA probes</a:t>
            </a:r>
            <a:r>
              <a:rPr lang="en-US" altLang="en-US" sz="1800" dirty="0" smtClean="0">
                <a:latin typeface="Times New Roman" pitchFamily="18" charset="0"/>
              </a:rPr>
              <a:t> can be used to quickly identify a pathogen in body tissue or food.</a:t>
            </a:r>
          </a:p>
          <a:p>
            <a:pPr lvl="1" eaLnBrk="1" hangingPunct="1"/>
            <a:r>
              <a:rPr lang="en-US" altLang="en-US" sz="2000" b="1" dirty="0" smtClean="0">
                <a:latin typeface="Times New Roman" pitchFamily="18" charset="0"/>
              </a:rPr>
              <a:t>PCR analysis </a:t>
            </a:r>
            <a:r>
              <a:rPr lang="en-US" altLang="en-US" sz="2000" dirty="0" smtClean="0">
                <a:latin typeface="Times New Roman" pitchFamily="18" charset="0"/>
              </a:rPr>
              <a:t>with specific primers</a:t>
            </a:r>
          </a:p>
          <a:p>
            <a:pPr lvl="1" eaLnBrk="1" hangingPunct="1"/>
            <a:endParaRPr lang="en-US" altLang="en-US" sz="2200" dirty="0" smtClean="0">
              <a:latin typeface="Times New Roman" pitchFamily="18" charset="0"/>
            </a:endParaRPr>
          </a:p>
        </p:txBody>
      </p:sp>
      <p:pic>
        <p:nvPicPr>
          <p:cNvPr id="29700" name="Picture 1"/>
          <p:cNvPicPr>
            <a:picLocks noChangeAspect="1"/>
          </p:cNvPicPr>
          <p:nvPr/>
        </p:nvPicPr>
        <p:blipFill>
          <a:blip r:embed="rId2"/>
          <a:srcRect/>
          <a:stretch>
            <a:fillRect/>
          </a:stretch>
        </p:blipFill>
        <p:spPr bwMode="auto">
          <a:xfrm>
            <a:off x="4267200" y="914400"/>
            <a:ext cx="4572000" cy="563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title"/>
          </p:nvPr>
        </p:nvSpPr>
        <p:spPr>
          <a:xfrm>
            <a:off x="3124200" y="1"/>
            <a:ext cx="2819400" cy="381000"/>
          </a:xfrm>
          <a:noFill/>
        </p:spPr>
        <p:txBody>
          <a:bodyPr>
            <a:normAutofit fontScale="90000"/>
          </a:bodyPr>
          <a:lstStyle/>
          <a:p>
            <a:pPr eaLnBrk="1" hangingPunct="1"/>
            <a:r>
              <a:rPr lang="en-US" altLang="en-US" sz="3200" dirty="0" smtClean="0">
                <a:latin typeface="Times New Roman" pitchFamily="18" charset="0"/>
              </a:rPr>
              <a:t>Southern blotting</a:t>
            </a:r>
            <a:r>
              <a:rPr lang="en-US" altLang="en-US" dirty="0" smtClean="0">
                <a:solidFill>
                  <a:srgbClr val="0070C0"/>
                </a:solidFill>
              </a:rPr>
              <a:t> </a:t>
            </a:r>
          </a:p>
        </p:txBody>
      </p:sp>
      <p:grpSp>
        <p:nvGrpSpPr>
          <p:cNvPr id="2" name="Group 10"/>
          <p:cNvGrpSpPr>
            <a:grpSpLocks/>
          </p:cNvGrpSpPr>
          <p:nvPr/>
        </p:nvGrpSpPr>
        <p:grpSpPr bwMode="auto">
          <a:xfrm>
            <a:off x="0" y="533400"/>
            <a:ext cx="9144000" cy="6096000"/>
            <a:chOff x="2967" y="482"/>
            <a:chExt cx="2465" cy="2668"/>
          </a:xfrm>
        </p:grpSpPr>
        <p:pic>
          <p:nvPicPr>
            <p:cNvPr id="30725" name="Picture 7"/>
            <p:cNvPicPr>
              <a:picLocks noChangeAspect="1" noChangeArrowheads="1"/>
            </p:cNvPicPr>
            <p:nvPr/>
          </p:nvPicPr>
          <p:blipFill>
            <a:blip r:embed="rId2"/>
            <a:srcRect b="6207"/>
            <a:stretch>
              <a:fillRect/>
            </a:stretch>
          </p:blipFill>
          <p:spPr bwMode="auto">
            <a:xfrm>
              <a:off x="2967" y="482"/>
              <a:ext cx="2465" cy="941"/>
            </a:xfrm>
            <a:prstGeom prst="rect">
              <a:avLst/>
            </a:prstGeom>
            <a:noFill/>
            <a:ln w="9525">
              <a:noFill/>
              <a:miter lim="800000"/>
              <a:headEnd/>
              <a:tailEnd/>
            </a:ln>
            <a:effectLst/>
          </p:spPr>
        </p:pic>
        <p:pic>
          <p:nvPicPr>
            <p:cNvPr id="30726" name="Picture 9"/>
            <p:cNvPicPr>
              <a:picLocks noChangeAspect="1" noChangeArrowheads="1"/>
            </p:cNvPicPr>
            <p:nvPr/>
          </p:nvPicPr>
          <p:blipFill>
            <a:blip r:embed="rId3"/>
            <a:srcRect b="6021"/>
            <a:stretch>
              <a:fillRect/>
            </a:stretch>
          </p:blipFill>
          <p:spPr bwMode="auto">
            <a:xfrm>
              <a:off x="2975" y="1475"/>
              <a:ext cx="2422" cy="1675"/>
            </a:xfrm>
            <a:prstGeom prst="rect">
              <a:avLst/>
            </a:prstGeom>
            <a:noFill/>
            <a:ln w="9525">
              <a:noFill/>
              <a:miter lim="800000"/>
              <a:headEnd/>
              <a:tailEnd/>
            </a:ln>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body" idx="1"/>
          </p:nvPr>
        </p:nvSpPr>
        <p:spPr>
          <a:xfrm>
            <a:off x="838200" y="1143000"/>
            <a:ext cx="7924800" cy="4154984"/>
          </a:xfrm>
        </p:spPr>
        <p:txBody>
          <a:bodyPr wrap="square">
            <a:spAutoFit/>
          </a:bodyPr>
          <a:lstStyle/>
          <a:p>
            <a:pPr marL="0" indent="0" eaLnBrk="1" hangingPunct="1">
              <a:buFontTx/>
              <a:buNone/>
              <a:defRPr/>
            </a:pPr>
            <a:r>
              <a:rPr lang="en-US" sz="2400" dirty="0" smtClean="0">
                <a:latin typeface="Times New Roman" pitchFamily="18" charset="0"/>
                <a:cs typeface="Times New Roman" pitchFamily="18" charset="0"/>
              </a:rPr>
              <a:t>3. Recombinant DNA techniques can be used to for genetic </a:t>
            </a:r>
            <a:r>
              <a:rPr lang="en-US" sz="2400" b="1" dirty="0" smtClean="0">
                <a:latin typeface="Times New Roman" pitchFamily="18" charset="0"/>
                <a:cs typeface="Times New Roman" pitchFamily="18" charset="0"/>
              </a:rPr>
              <a:t>fingerprinting </a:t>
            </a:r>
            <a:r>
              <a:rPr lang="en-US" sz="2400" b="1" dirty="0" smtClean="0">
                <a:latin typeface="Times New Roman" pitchFamily="18" charset="0"/>
              </a:rPr>
              <a:t>identification</a:t>
            </a:r>
          </a:p>
          <a:p>
            <a:pPr eaLnBrk="1" hangingPunct="1">
              <a:defRPr/>
            </a:pPr>
            <a:r>
              <a:rPr lang="en-US" sz="2400" b="1" dirty="0" smtClean="0">
                <a:latin typeface="Times New Roman" pitchFamily="18" charset="0"/>
              </a:rPr>
              <a:t>Forensic microbiology -</a:t>
            </a:r>
            <a:r>
              <a:rPr lang="en-US" sz="18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use </a:t>
            </a:r>
          </a:p>
          <a:p>
            <a:pPr marL="0" indent="0" eaLnBrk="1" hangingPunct="1">
              <a:buFontTx/>
              <a:buNone/>
              <a:defRPr/>
            </a:pPr>
            <a:r>
              <a:rPr lang="en-US" sz="2400" b="1" dirty="0">
                <a:latin typeface="Times New Roman" pitchFamily="18" charset="0"/>
                <a:cs typeface="Times New Roman" pitchFamily="18" charset="0"/>
              </a:rPr>
              <a:t> </a:t>
            </a:r>
            <a:r>
              <a:rPr lang="en-US" sz="2400" b="1" dirty="0" smtClean="0">
                <a:latin typeface="Times New Roman" pitchFamily="18" charset="0"/>
                <a:cs typeface="Times New Roman" pitchFamily="18" charset="0"/>
              </a:rPr>
              <a:t>    DNA fingerprinting</a:t>
            </a:r>
            <a:r>
              <a:rPr lang="en-US" sz="2400" dirty="0" smtClean="0">
                <a:latin typeface="Times New Roman" pitchFamily="18" charset="0"/>
                <a:cs typeface="Times New Roman" pitchFamily="18" charset="0"/>
              </a:rPr>
              <a:t> to identify </a:t>
            </a:r>
          </a:p>
          <a:p>
            <a:pPr marL="0" indent="0" eaLnBrk="1" hangingPunct="1">
              <a:buFontTx/>
              <a:buNone/>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the source of bacterial or viral </a:t>
            </a:r>
          </a:p>
          <a:p>
            <a:pPr marL="0" indent="0" eaLnBrk="1" hangingPunct="1">
              <a:buFontTx/>
              <a:buNone/>
              <a:defRPr/>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    pathogens.</a:t>
            </a:r>
          </a:p>
          <a:p>
            <a:pPr lvl="1" eaLnBrk="1" hangingPunct="1">
              <a:defRPr/>
            </a:pPr>
            <a:r>
              <a:rPr lang="bg-BG" sz="2000" dirty="0" smtClean="0">
                <a:latin typeface="Times New Roman" pitchFamily="18" charset="0"/>
              </a:rPr>
              <a:t>bioterrorism attacks </a:t>
            </a:r>
            <a:r>
              <a:rPr lang="en-US" sz="2000" dirty="0" smtClean="0">
                <a:latin typeface="Times New Roman" pitchFamily="18" charset="0"/>
              </a:rPr>
              <a:t> (</a:t>
            </a:r>
            <a:r>
              <a:rPr lang="en-US" sz="2000" dirty="0" smtClean="0">
                <a:latin typeface="Times New Roman" pitchFamily="18" charset="0"/>
                <a:ea typeface="ＭＳ Ｐゴシック" pitchFamily="34" charset="-128"/>
                <a:cs typeface="Times New Roman" pitchFamily="18" charset="0"/>
              </a:rPr>
              <a:t>Anthrax in U.S. Mail</a:t>
            </a:r>
            <a:r>
              <a:rPr lang="en-US" sz="2000" dirty="0" smtClean="0">
                <a:ea typeface="ＭＳ Ｐゴシック" pitchFamily="34" charset="-128"/>
              </a:rPr>
              <a:t>)</a:t>
            </a:r>
            <a:endParaRPr lang="bg-BG" sz="2000" dirty="0" smtClean="0">
              <a:latin typeface="Times New Roman" pitchFamily="18" charset="0"/>
            </a:endParaRPr>
          </a:p>
          <a:p>
            <a:pPr lvl="1" eaLnBrk="1" hangingPunct="1">
              <a:defRPr/>
            </a:pPr>
            <a:r>
              <a:rPr lang="bg-BG" sz="2000" dirty="0" smtClean="0">
                <a:latin typeface="Times New Roman" pitchFamily="18" charset="0"/>
              </a:rPr>
              <a:t>medical negligence </a:t>
            </a:r>
            <a:r>
              <a:rPr lang="en-US" sz="2000" dirty="0" smtClean="0">
                <a:latin typeface="Times New Roman" pitchFamily="18" charset="0"/>
              </a:rPr>
              <a:t>(</a:t>
            </a:r>
            <a:r>
              <a:rPr lang="en-US" sz="2000" dirty="0" smtClean="0">
                <a:latin typeface="Times New Roman" pitchFamily="18" charset="0"/>
                <a:ea typeface="ＭＳ Ｐゴシック" pitchFamily="34" charset="-128"/>
                <a:cs typeface="Times New Roman" pitchFamily="18" charset="0"/>
              </a:rPr>
              <a:t>Tracing HIV to </a:t>
            </a:r>
          </a:p>
          <a:p>
            <a:pPr marL="457200" lvl="1" indent="0" eaLnBrk="1" hangingPunct="1">
              <a:buFontTx/>
              <a:buNone/>
              <a:defRPr/>
            </a:pPr>
            <a:r>
              <a:rPr lang="en-US" sz="2000" dirty="0" smtClean="0">
                <a:latin typeface="Times New Roman" pitchFamily="18" charset="0"/>
                <a:ea typeface="ＭＳ Ｐゴシック" pitchFamily="34" charset="-128"/>
                <a:cs typeface="Times New Roman" pitchFamily="18" charset="0"/>
              </a:rPr>
              <a:t>a physician who injected it)</a:t>
            </a:r>
            <a:endParaRPr lang="bg-BG" sz="2000" dirty="0" smtClean="0">
              <a:latin typeface="Times New Roman" pitchFamily="18" charset="0"/>
            </a:endParaRPr>
          </a:p>
          <a:p>
            <a:pPr lvl="1" eaLnBrk="1" hangingPunct="1">
              <a:defRPr/>
            </a:pPr>
            <a:r>
              <a:rPr lang="bg-BG" sz="2000" dirty="0" smtClean="0">
                <a:latin typeface="Times New Roman" pitchFamily="18" charset="0"/>
              </a:rPr>
              <a:t>outbreaks of foodborne</a:t>
            </a:r>
            <a:r>
              <a:rPr lang="en-US" sz="2000" dirty="0" smtClean="0">
                <a:latin typeface="Times New Roman" pitchFamily="18" charset="0"/>
              </a:rPr>
              <a:t> </a:t>
            </a:r>
            <a:r>
              <a:rPr lang="bg-BG" sz="2000" dirty="0" smtClean="0">
                <a:latin typeface="Times New Roman" pitchFamily="18" charset="0"/>
              </a:rPr>
              <a:t>diseases </a:t>
            </a:r>
            <a:endParaRPr lang="en-US" sz="2000" dirty="0" smtClean="0">
              <a:latin typeface="Times New Roman" pitchFamily="18" charset="0"/>
              <a:cs typeface="Times New Roman" pitchFamily="18" charset="0"/>
            </a:endParaRPr>
          </a:p>
        </p:txBody>
      </p:sp>
      <p:pic>
        <p:nvPicPr>
          <p:cNvPr id="31748" name="Picture 5"/>
          <p:cNvPicPr>
            <a:picLocks noChangeAspect="1" noChangeArrowheads="1"/>
          </p:cNvPicPr>
          <p:nvPr/>
        </p:nvPicPr>
        <p:blipFill>
          <a:blip r:embed="rId2"/>
          <a:srcRect b="3563"/>
          <a:stretch>
            <a:fillRect/>
          </a:stretch>
        </p:blipFill>
        <p:spPr bwMode="auto">
          <a:xfrm>
            <a:off x="6172200" y="1828800"/>
            <a:ext cx="2971800" cy="4800600"/>
          </a:xfrm>
          <a:prstGeom prst="rect">
            <a:avLst/>
          </a:prstGeom>
          <a:noFill/>
          <a:ln w="9525">
            <a:noFill/>
            <a:miter lim="800000"/>
            <a:headEnd/>
            <a:tailEnd/>
          </a:ln>
        </p:spPr>
      </p:pic>
      <p:sp>
        <p:nvSpPr>
          <p:cNvPr id="31749" name="Rectangle 6"/>
          <p:cNvSpPr>
            <a:spLocks noGrp="1" noChangeArrowheads="1"/>
          </p:cNvSpPr>
          <p:nvPr>
            <p:ph type="title"/>
          </p:nvPr>
        </p:nvSpPr>
        <p:spPr>
          <a:xfrm>
            <a:off x="1066800" y="228600"/>
            <a:ext cx="7848600" cy="523220"/>
          </a:xfrm>
          <a:noFill/>
        </p:spPr>
        <p:txBody>
          <a:bodyPr wrap="square">
            <a:spAutoFit/>
          </a:bodyPr>
          <a:lstStyle/>
          <a:p>
            <a:pPr algn="l" eaLnBrk="1" hangingPunct="1"/>
            <a:r>
              <a:rPr lang="en-US" altLang="en-US" sz="2800" dirty="0" smtClean="0">
                <a:solidFill>
                  <a:srgbClr val="0070C0"/>
                </a:solidFill>
                <a:latin typeface="Times New Roman" pitchFamily="18" charset="0"/>
              </a:rPr>
              <a:t>Applications of recombinant DNA technology</a:t>
            </a:r>
            <a:r>
              <a:rPr lang="en-US" altLang="en-US" sz="2800" b="1" dirty="0" smtClean="0">
                <a:solidFill>
                  <a:srgbClr val="0070C0"/>
                </a:solidFill>
                <a:latin typeface="Times New Roman" pitchFamily="18" charset="0"/>
              </a:rPr>
              <a:t> </a:t>
            </a:r>
            <a:r>
              <a:rPr lang="en-US" altLang="en-US" sz="2800" dirty="0" smtClean="0">
                <a:solidFill>
                  <a:srgbClr val="0070C0"/>
                </a:solidFill>
              </a:rPr>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47800" y="304800"/>
            <a:ext cx="4572000" cy="3693319"/>
          </a:xfrm>
          <a:prstGeom prst="rect">
            <a:avLst/>
          </a:prstGeom>
        </p:spPr>
        <p:txBody>
          <a:bodyPr>
            <a:spAutoFit/>
          </a:bodyPr>
          <a:lstStyle/>
          <a:p>
            <a:r>
              <a:rPr lang="en-US" dirty="0" smtClean="0">
                <a:solidFill>
                  <a:srgbClr val="FF0000"/>
                </a:solidFill>
              </a:rPr>
              <a:t>Restriction Enzymes</a:t>
            </a:r>
          </a:p>
          <a:p>
            <a:r>
              <a:rPr lang="en-US" dirty="0" smtClean="0"/>
              <a:t>Bacteria produce many different restriction enzymes that cut genetic material at different sites.</a:t>
            </a:r>
          </a:p>
          <a:p>
            <a:pPr>
              <a:buFontTx/>
              <a:buNone/>
            </a:pPr>
            <a:r>
              <a:rPr lang="en-US" dirty="0" smtClean="0"/>
              <a:t>Some make “blunt” ends: ATTC     GGATC</a:t>
            </a:r>
          </a:p>
          <a:p>
            <a:pPr>
              <a:buFontTx/>
              <a:buNone/>
            </a:pPr>
            <a:r>
              <a:rPr lang="en-US" dirty="0" smtClean="0"/>
              <a:t>					  	 TAAG     CCTAG</a:t>
            </a:r>
          </a:p>
          <a:p>
            <a:pPr>
              <a:buFontTx/>
              <a:buNone/>
            </a:pPr>
            <a:endParaRPr lang="en-US" dirty="0" smtClean="0"/>
          </a:p>
          <a:p>
            <a:pPr>
              <a:buFontTx/>
              <a:buNone/>
            </a:pPr>
            <a:r>
              <a:rPr lang="en-US" dirty="0" smtClean="0"/>
              <a:t>Some make “sticky” ends: ATTCGG         ATC</a:t>
            </a:r>
          </a:p>
          <a:p>
            <a:pPr>
              <a:buFontTx/>
              <a:buNone/>
            </a:pPr>
            <a:r>
              <a:rPr lang="en-US" dirty="0" smtClean="0"/>
              <a:t>						  TAA         GCCTAG</a:t>
            </a:r>
            <a:br>
              <a:rPr lang="en-US" dirty="0" smtClean="0"/>
            </a:br>
            <a:r>
              <a:rPr lang="en-US" dirty="0" smtClean="0"/>
              <a:t/>
            </a:r>
            <a:br>
              <a:rPr lang="en-US" dirty="0" smtClean="0"/>
            </a:br>
            <a:r>
              <a:rPr lang="en-US" dirty="0" smtClean="0"/>
              <a:t>These pieces are </a:t>
            </a:r>
            <a:r>
              <a:rPr lang="en-US" b="1" dirty="0" smtClean="0"/>
              <a:t>restriction fragments</a:t>
            </a:r>
            <a:r>
              <a:rPr lang="en-US" dirty="0" smtClean="0"/>
              <a:t>.</a:t>
            </a:r>
            <a:endParaRPr lang="en-US" dirty="0"/>
          </a:p>
        </p:txBody>
      </p:sp>
      <p:pic>
        <p:nvPicPr>
          <p:cNvPr id="3" name="Picture 2" descr="TO13_06"/>
          <p:cNvPicPr>
            <a:picLocks noChangeAspect="1" noChangeArrowheads="1"/>
          </p:cNvPicPr>
          <p:nvPr/>
        </p:nvPicPr>
        <p:blipFill>
          <a:blip r:embed="rId2"/>
          <a:srcRect t="15117" r="6708" b="17442"/>
          <a:stretch>
            <a:fillRect/>
          </a:stretch>
        </p:blipFill>
        <p:spPr bwMode="auto">
          <a:xfrm>
            <a:off x="5105400" y="2819400"/>
            <a:ext cx="3733800" cy="3492828"/>
          </a:xfrm>
          <a:prstGeom prst="rect">
            <a:avLst/>
          </a:prstGeom>
          <a:noFill/>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body" idx="1"/>
          </p:nvPr>
        </p:nvSpPr>
        <p:spPr>
          <a:xfrm>
            <a:off x="990599" y="777875"/>
            <a:ext cx="7788275" cy="3243263"/>
          </a:xfrm>
        </p:spPr>
        <p:txBody>
          <a:bodyPr wrap="square">
            <a:spAutoFit/>
          </a:bodyPr>
          <a:lstStyle/>
          <a:p>
            <a:pPr marL="0" indent="0" eaLnBrk="1" hangingPunct="1">
              <a:buFontTx/>
              <a:buNone/>
            </a:pPr>
            <a:r>
              <a:rPr lang="en-US" altLang="en-US" sz="2400" b="1" dirty="0" smtClean="0">
                <a:latin typeface="Times New Roman" pitchFamily="18" charset="0"/>
              </a:rPr>
              <a:t>4. Agricultural Applications</a:t>
            </a:r>
            <a:r>
              <a:rPr lang="en-US" altLang="en-US" sz="2600" b="1" dirty="0" smtClean="0">
                <a:latin typeface="Times New Roman" pitchFamily="18" charset="0"/>
                <a:cs typeface="Times New Roman" pitchFamily="18" charset="0"/>
              </a:rPr>
              <a:t> </a:t>
            </a:r>
          </a:p>
          <a:p>
            <a:pPr lvl="1" eaLnBrk="1" hangingPunct="1"/>
            <a:r>
              <a:rPr lang="en-US" altLang="en-US" sz="2200" dirty="0" smtClean="0">
                <a:latin typeface="Times New Roman" pitchFamily="18" charset="0"/>
                <a:cs typeface="Times New Roman" pitchFamily="18" charset="0"/>
              </a:rPr>
              <a:t>Cells from plants with desirable characteristics can be cloned to produce many identical cells, </a:t>
            </a:r>
            <a:r>
              <a:rPr lang="en-US" altLang="en-US" sz="1900" dirty="0" smtClean="0">
                <a:latin typeface="Times New Roman" pitchFamily="18" charset="0"/>
                <a:cs typeface="Times New Roman" pitchFamily="18" charset="0"/>
              </a:rPr>
              <a:t>then can  </a:t>
            </a:r>
            <a:r>
              <a:rPr lang="en-US" altLang="en-US" sz="2000" dirty="0" smtClean="0">
                <a:latin typeface="Times New Roman" pitchFamily="18" charset="0"/>
                <a:cs typeface="Times New Roman" pitchFamily="18" charset="0"/>
              </a:rPr>
              <a:t>be used to produce whole plants from which seeds can be harvested.</a:t>
            </a:r>
          </a:p>
          <a:p>
            <a:pPr lvl="1"/>
            <a:r>
              <a:rPr lang="en-GB" altLang="en-US" sz="2000" dirty="0" smtClean="0">
                <a:latin typeface="Times New Roman" pitchFamily="18" charset="0"/>
                <a:cs typeface="Times New Roman" pitchFamily="18" charset="0"/>
              </a:rPr>
              <a:t>Some bacteria can  transfer genes to unrelated species  </a:t>
            </a:r>
          </a:p>
          <a:p>
            <a:pPr lvl="2"/>
            <a:r>
              <a:rPr lang="en-US" altLang="en-US" sz="1600" i="1" dirty="0" err="1" smtClean="0">
                <a:latin typeface="Times New Roman" pitchFamily="18" charset="0"/>
              </a:rPr>
              <a:t>Agrobacterium</a:t>
            </a:r>
            <a:r>
              <a:rPr lang="en-US" altLang="en-US" sz="1600" i="1" dirty="0" smtClean="0">
                <a:latin typeface="Times New Roman" pitchFamily="18" charset="0"/>
              </a:rPr>
              <a:t> </a:t>
            </a:r>
            <a:r>
              <a:rPr lang="en-US" altLang="en-US" sz="1600" i="1" dirty="0" err="1" smtClean="0">
                <a:latin typeface="Times New Roman" pitchFamily="18" charset="0"/>
              </a:rPr>
              <a:t>tumefaciens</a:t>
            </a:r>
            <a:r>
              <a:rPr lang="en-US" altLang="en-US" sz="1600" i="1" dirty="0" smtClean="0">
                <a:latin typeface="Times New Roman" pitchFamily="18" charset="0"/>
              </a:rPr>
              <a:t> -  </a:t>
            </a:r>
            <a:r>
              <a:rPr lang="en-US" altLang="en-US" sz="1600" dirty="0" smtClean="0">
                <a:latin typeface="Times New Roman" pitchFamily="18" charset="0"/>
              </a:rPr>
              <a:t>a</a:t>
            </a:r>
            <a:r>
              <a:rPr lang="en-US" altLang="en-US" sz="1600" i="1" dirty="0" smtClean="0">
                <a:latin typeface="Times New Roman" pitchFamily="18" charset="0"/>
              </a:rPr>
              <a:t> </a:t>
            </a:r>
            <a:r>
              <a:rPr lang="en-US" altLang="en-US" sz="1600" dirty="0" smtClean="0">
                <a:latin typeface="Times New Roman" pitchFamily="18" charset="0"/>
              </a:rPr>
              <a:t>plant pathogen</a:t>
            </a:r>
          </a:p>
          <a:p>
            <a:pPr lvl="2"/>
            <a:r>
              <a:rPr lang="en-US" altLang="en-US" sz="1600" dirty="0" smtClean="0">
                <a:latin typeface="Times New Roman" pitchFamily="18" charset="0"/>
              </a:rPr>
              <a:t>Cause tumors in plants</a:t>
            </a:r>
          </a:p>
          <a:p>
            <a:pPr lvl="2"/>
            <a:r>
              <a:rPr lang="en-GB" altLang="en-US" sz="2000" b="1" dirty="0" smtClean="0">
                <a:latin typeface="Times New Roman" pitchFamily="18" charset="0"/>
                <a:cs typeface="Times New Roman" pitchFamily="18" charset="0"/>
              </a:rPr>
              <a:t>Natural genetic engineer</a:t>
            </a:r>
          </a:p>
          <a:p>
            <a:pPr lvl="2"/>
            <a:endParaRPr lang="en-GB" altLang="en-US" sz="2000" b="1" dirty="0" smtClean="0">
              <a:latin typeface="Times New Roman" pitchFamily="18" charset="0"/>
              <a:cs typeface="Times New Roman" pitchFamily="18" charset="0"/>
            </a:endParaRPr>
          </a:p>
        </p:txBody>
      </p:sp>
      <p:sp>
        <p:nvSpPr>
          <p:cNvPr id="32771" name="Rectangle 4"/>
          <p:cNvSpPr>
            <a:spLocks noGrp="1" noChangeArrowheads="1"/>
          </p:cNvSpPr>
          <p:nvPr>
            <p:ph type="title"/>
          </p:nvPr>
        </p:nvSpPr>
        <p:spPr>
          <a:xfrm>
            <a:off x="990601" y="0"/>
            <a:ext cx="8153399" cy="754053"/>
          </a:xfrm>
          <a:noFill/>
        </p:spPr>
        <p:txBody>
          <a:bodyPr wrap="square">
            <a:spAutoFit/>
          </a:bodyPr>
          <a:lstStyle/>
          <a:p>
            <a:pPr algn="l" eaLnBrk="1" hangingPunct="1"/>
            <a:r>
              <a:rPr lang="en-US" altLang="en-US" sz="3200" dirty="0" smtClean="0">
                <a:solidFill>
                  <a:srgbClr val="0070C0"/>
                </a:solidFill>
                <a:latin typeface="Times New Roman" pitchFamily="18" charset="0"/>
              </a:rPr>
              <a:t>Applications of recombinant DNA technology</a:t>
            </a:r>
            <a:r>
              <a:rPr lang="en-US" altLang="en-US" sz="3200" b="1" dirty="0" smtClean="0">
                <a:solidFill>
                  <a:srgbClr val="0070C0"/>
                </a:solidFill>
                <a:latin typeface="Times New Roman" pitchFamily="18" charset="0"/>
              </a:rPr>
              <a:t> </a:t>
            </a:r>
            <a:r>
              <a:rPr lang="en-US" altLang="en-US" dirty="0" smtClean="0">
                <a:solidFill>
                  <a:srgbClr val="0070C0"/>
                </a:solidFill>
              </a:rPr>
              <a:t> </a:t>
            </a:r>
          </a:p>
        </p:txBody>
      </p:sp>
      <p:pic>
        <p:nvPicPr>
          <p:cNvPr id="32772" name="Picture 2"/>
          <p:cNvPicPr>
            <a:picLocks noChangeAspect="1"/>
          </p:cNvPicPr>
          <p:nvPr/>
        </p:nvPicPr>
        <p:blipFill>
          <a:blip r:embed="rId2"/>
          <a:srcRect/>
          <a:stretch>
            <a:fillRect/>
          </a:stretch>
        </p:blipFill>
        <p:spPr bwMode="auto">
          <a:xfrm>
            <a:off x="1104900" y="3657601"/>
            <a:ext cx="7353300" cy="3030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430213" y="123825"/>
            <a:ext cx="8229600" cy="600075"/>
          </a:xfrm>
        </p:spPr>
        <p:txBody>
          <a:bodyPr/>
          <a:lstStyle/>
          <a:p>
            <a:r>
              <a:rPr lang="en-GB" altLang="en-US" sz="3200" smtClean="0">
                <a:solidFill>
                  <a:schemeClr val="tx1"/>
                </a:solidFill>
                <a:latin typeface="Times New Roman" pitchFamily="18" charset="0"/>
                <a:cs typeface="Times New Roman" pitchFamily="18" charset="0"/>
              </a:rPr>
              <a:t>Genetic engineering manipulation</a:t>
            </a:r>
            <a:endParaRPr lang="en-US" altLang="en-US" sz="3200" smtClean="0">
              <a:solidFill>
                <a:schemeClr val="tx1"/>
              </a:solidFill>
              <a:latin typeface="Times New Roman" pitchFamily="18" charset="0"/>
              <a:cs typeface="Times New Roman" pitchFamily="18" charset="0"/>
            </a:endParaRPr>
          </a:p>
        </p:txBody>
      </p:sp>
      <p:pic>
        <p:nvPicPr>
          <p:cNvPr id="33795" name="Content Placeholder 5"/>
          <p:cNvPicPr>
            <a:picLocks noGrp="1" noChangeAspect="1"/>
          </p:cNvPicPr>
          <p:nvPr>
            <p:ph idx="1"/>
          </p:nvPr>
        </p:nvPicPr>
        <p:blipFill>
          <a:blip r:embed="rId2"/>
          <a:srcRect/>
          <a:stretch>
            <a:fillRect/>
          </a:stretch>
        </p:blipFill>
        <p:spPr>
          <a:xfrm>
            <a:off x="641350" y="1084263"/>
            <a:ext cx="7288213" cy="3133725"/>
          </a:xfrm>
        </p:spPr>
      </p:pic>
      <p:sp>
        <p:nvSpPr>
          <p:cNvPr id="33796" name="TextBox 6"/>
          <p:cNvSpPr txBox="1">
            <a:spLocks noChangeArrowheads="1"/>
          </p:cNvSpPr>
          <p:nvPr/>
        </p:nvSpPr>
        <p:spPr bwMode="auto">
          <a:xfrm>
            <a:off x="6932613" y="2970213"/>
            <a:ext cx="735012" cy="369887"/>
          </a:xfrm>
          <a:prstGeom prst="rect">
            <a:avLst/>
          </a:prstGeom>
          <a:noFill/>
          <a:ln w="9525">
            <a:noFill/>
            <a:miter lim="800000"/>
            <a:headEnd/>
            <a:tailEnd/>
          </a:ln>
        </p:spPr>
        <p:txBody>
          <a:bodyPr wrap="none">
            <a:spAutoFit/>
          </a:bodyPr>
          <a:lstStyle/>
          <a:p>
            <a:pPr eaLnBrk="1" hangingPunct="1"/>
            <a:r>
              <a:rPr lang="en-GB" altLang="en-US" b="1">
                <a:solidFill>
                  <a:srgbClr val="FF0000"/>
                </a:solidFill>
              </a:rPr>
              <a:t>GMO</a:t>
            </a:r>
            <a:endParaRPr lang="en-US" altLang="en-US" b="1">
              <a:solidFill>
                <a:srgbClr val="FF0000"/>
              </a:solidFill>
            </a:endParaRPr>
          </a:p>
        </p:txBody>
      </p:sp>
      <p:cxnSp>
        <p:nvCxnSpPr>
          <p:cNvPr id="33797" name="Straight Arrow Connector 8"/>
          <p:cNvCxnSpPr>
            <a:cxnSpLocks noChangeShapeType="1"/>
          </p:cNvCxnSpPr>
          <p:nvPr/>
        </p:nvCxnSpPr>
        <p:spPr bwMode="auto">
          <a:xfrm flipH="1" flipV="1">
            <a:off x="6499225" y="3073400"/>
            <a:ext cx="269875" cy="165100"/>
          </a:xfrm>
          <a:prstGeom prst="straightConnector1">
            <a:avLst/>
          </a:prstGeom>
          <a:noFill/>
          <a:ln w="57150" algn="ctr">
            <a:solidFill>
              <a:srgbClr val="FF0000"/>
            </a:solidFill>
            <a:round/>
            <a:headEnd/>
            <a:tailEnd type="triangle" w="med" len="med"/>
          </a:ln>
          <a:effectLst/>
        </p:spPr>
      </p:cxnSp>
      <p:sp>
        <p:nvSpPr>
          <p:cNvPr id="33798" name="TextBox 1"/>
          <p:cNvSpPr txBox="1">
            <a:spLocks noChangeArrowheads="1"/>
          </p:cNvSpPr>
          <p:nvPr/>
        </p:nvSpPr>
        <p:spPr bwMode="auto">
          <a:xfrm>
            <a:off x="5045075" y="714375"/>
            <a:ext cx="3449638" cy="369888"/>
          </a:xfrm>
          <a:prstGeom prst="rect">
            <a:avLst/>
          </a:prstGeom>
          <a:noFill/>
          <a:ln w="9525">
            <a:noFill/>
            <a:miter lim="800000"/>
            <a:headEnd/>
            <a:tailEnd/>
          </a:ln>
        </p:spPr>
        <p:txBody>
          <a:bodyPr>
            <a:spAutoFit/>
          </a:bodyPr>
          <a:lstStyle/>
          <a:p>
            <a:pPr eaLnBrk="1" hangingPunct="1"/>
            <a:r>
              <a:rPr lang="en-US" altLang="en-US" b="1">
                <a:solidFill>
                  <a:srgbClr val="FF0000"/>
                </a:solidFill>
              </a:rPr>
              <a:t>Site of insertion foreign DNA</a:t>
            </a:r>
          </a:p>
        </p:txBody>
      </p:sp>
      <p:cxnSp>
        <p:nvCxnSpPr>
          <p:cNvPr id="33799" name="Straight Arrow Connector 3"/>
          <p:cNvCxnSpPr>
            <a:cxnSpLocks noChangeShapeType="1"/>
          </p:cNvCxnSpPr>
          <p:nvPr/>
        </p:nvCxnSpPr>
        <p:spPr bwMode="auto">
          <a:xfrm>
            <a:off x="6769100" y="1000125"/>
            <a:ext cx="0" cy="185738"/>
          </a:xfrm>
          <a:prstGeom prst="straightConnector1">
            <a:avLst/>
          </a:prstGeom>
          <a:noFill/>
          <a:ln w="9525" algn="ctr">
            <a:solidFill>
              <a:srgbClr val="FF0000"/>
            </a:solidFill>
            <a:round/>
            <a:headEnd/>
            <a:tailEnd type="arrow" w="med" len="med"/>
          </a:ln>
          <a:effectLst/>
        </p:spPr>
      </p:cxnSp>
      <p:cxnSp>
        <p:nvCxnSpPr>
          <p:cNvPr id="33800" name="Straight Arrow Connector 8"/>
          <p:cNvCxnSpPr>
            <a:cxnSpLocks noChangeShapeType="1"/>
          </p:cNvCxnSpPr>
          <p:nvPr/>
        </p:nvCxnSpPr>
        <p:spPr bwMode="auto">
          <a:xfrm>
            <a:off x="7553325" y="1908175"/>
            <a:ext cx="0" cy="184150"/>
          </a:xfrm>
          <a:prstGeom prst="straightConnector1">
            <a:avLst/>
          </a:prstGeom>
          <a:noFill/>
          <a:ln w="9525" algn="ctr">
            <a:solidFill>
              <a:srgbClr val="FF0000"/>
            </a:solidFill>
            <a:round/>
            <a:headEnd/>
            <a:tailEnd type="arrow" w="med" len="med"/>
          </a:ln>
          <a:effectLst/>
        </p:spPr>
      </p:cxnSp>
      <p:sp>
        <p:nvSpPr>
          <p:cNvPr id="33801" name="TextBox 5"/>
          <p:cNvSpPr txBox="1">
            <a:spLocks noChangeArrowheads="1"/>
          </p:cNvSpPr>
          <p:nvPr/>
        </p:nvSpPr>
        <p:spPr bwMode="auto">
          <a:xfrm>
            <a:off x="7667625" y="1816100"/>
            <a:ext cx="1211263" cy="369888"/>
          </a:xfrm>
          <a:prstGeom prst="rect">
            <a:avLst/>
          </a:prstGeom>
          <a:noFill/>
          <a:ln w="9525">
            <a:noFill/>
            <a:miter lim="800000"/>
            <a:headEnd/>
            <a:tailEnd/>
          </a:ln>
        </p:spPr>
        <p:txBody>
          <a:bodyPr wrap="none">
            <a:spAutoFit/>
          </a:bodyPr>
          <a:lstStyle/>
          <a:p>
            <a:pPr eaLnBrk="1" hangingPunct="1"/>
            <a:r>
              <a:rPr lang="en-US" altLang="en-US" b="1">
                <a:solidFill>
                  <a:srgbClr val="FF0000"/>
                </a:solidFill>
              </a:rPr>
              <a:t>Selection</a:t>
            </a:r>
          </a:p>
        </p:txBody>
      </p:sp>
      <p:sp>
        <p:nvSpPr>
          <p:cNvPr id="33802" name="Rectangle 1"/>
          <p:cNvSpPr>
            <a:spLocks noChangeArrowheads="1"/>
          </p:cNvSpPr>
          <p:nvPr/>
        </p:nvSpPr>
        <p:spPr bwMode="auto">
          <a:xfrm>
            <a:off x="457200" y="4217988"/>
            <a:ext cx="8421688" cy="2308324"/>
          </a:xfrm>
          <a:prstGeom prst="rect">
            <a:avLst/>
          </a:prstGeom>
          <a:noFill/>
          <a:ln w="9525">
            <a:noFill/>
            <a:miter lim="800000"/>
            <a:headEnd/>
            <a:tailEnd/>
          </a:ln>
        </p:spPr>
        <p:txBody>
          <a:bodyPr wrap="square">
            <a:spAutoFit/>
          </a:bodyPr>
          <a:lstStyle/>
          <a:p>
            <a:pPr marL="800100" lvl="1" indent="-342900" eaLnBrk="1" hangingPunct="1">
              <a:buFont typeface="Arial" charset="0"/>
              <a:buChar char="•"/>
            </a:pPr>
            <a:r>
              <a:rPr lang="en-US" altLang="en-US" sz="2400" dirty="0">
                <a:latin typeface="Times New Roman" pitchFamily="18" charset="0"/>
                <a:cs typeface="Times New Roman" pitchFamily="18" charset="0"/>
              </a:rPr>
              <a:t>Genes for resistance to  herbicide </a:t>
            </a:r>
            <a:r>
              <a:rPr lang="en-US" altLang="en-US" sz="2400" dirty="0" err="1">
                <a:latin typeface="Times New Roman" pitchFamily="18" charset="0"/>
                <a:cs typeface="Times New Roman" pitchFamily="18" charset="0"/>
              </a:rPr>
              <a:t>glyphosate</a:t>
            </a:r>
            <a:r>
              <a:rPr lang="en-US" altLang="en-US" sz="2400" dirty="0">
                <a:latin typeface="Times New Roman" pitchFamily="18" charset="0"/>
                <a:cs typeface="Times New Roman" pitchFamily="18" charset="0"/>
              </a:rPr>
              <a:t>, Bt toxin, and </a:t>
            </a:r>
            <a:r>
              <a:rPr lang="en-US" altLang="en-US" sz="2400" dirty="0" err="1">
                <a:latin typeface="Times New Roman" pitchFamily="18" charset="0"/>
                <a:cs typeface="Times New Roman" pitchFamily="18" charset="0"/>
              </a:rPr>
              <a:t>pectinase</a:t>
            </a:r>
            <a:r>
              <a:rPr lang="en-US" altLang="en-US" sz="2400" dirty="0">
                <a:latin typeface="Times New Roman" pitchFamily="18" charset="0"/>
                <a:cs typeface="Times New Roman" pitchFamily="18" charset="0"/>
              </a:rPr>
              <a:t> suppression have been engineered into crop plants.</a:t>
            </a:r>
          </a:p>
          <a:p>
            <a:pPr marL="800100" lvl="1" indent="-342900" eaLnBrk="1" hangingPunct="1">
              <a:buFont typeface="Arial" charset="0"/>
              <a:buChar char="•"/>
            </a:pPr>
            <a:r>
              <a:rPr lang="en-US" altLang="en-US" sz="2400" dirty="0">
                <a:latin typeface="Times New Roman" pitchFamily="18" charset="0"/>
                <a:cs typeface="Times New Roman" pitchFamily="18" charset="0"/>
              </a:rPr>
              <a:t>Genetically modified </a:t>
            </a:r>
            <a:r>
              <a:rPr lang="en-US" altLang="en-US" sz="2400" i="1" dirty="0" err="1">
                <a:latin typeface="Times New Roman" pitchFamily="18" charset="0"/>
                <a:cs typeface="Times New Roman" pitchFamily="18" charset="0"/>
              </a:rPr>
              <a:t>Rhizobium</a:t>
            </a:r>
            <a:r>
              <a:rPr lang="en-US" altLang="en-US" sz="2400" dirty="0">
                <a:latin typeface="Times New Roman" pitchFamily="18" charset="0"/>
                <a:cs typeface="Times New Roman" pitchFamily="18" charset="0"/>
              </a:rPr>
              <a:t> has enhanced nitrogen fixation.</a:t>
            </a:r>
          </a:p>
          <a:p>
            <a:pPr marL="800100" lvl="1" indent="-342900" eaLnBrk="1" hangingPunct="1">
              <a:buFont typeface="Arial" charset="0"/>
              <a:buChar char="•"/>
            </a:pPr>
            <a:r>
              <a:rPr lang="en-US" altLang="en-US" sz="2400" dirty="0">
                <a:latin typeface="Times New Roman" pitchFamily="18" charset="0"/>
                <a:cs typeface="Times New Roman" pitchFamily="18" charset="0"/>
              </a:rPr>
              <a:t>Genetically modified </a:t>
            </a:r>
            <a:r>
              <a:rPr lang="en-US" altLang="en-US" sz="2400" i="1" dirty="0">
                <a:latin typeface="Times New Roman" pitchFamily="18" charset="0"/>
                <a:cs typeface="Times New Roman" pitchFamily="18" charset="0"/>
              </a:rPr>
              <a:t>Pseudomonas</a:t>
            </a:r>
            <a:r>
              <a:rPr lang="en-US" altLang="en-US" sz="2400" dirty="0">
                <a:latin typeface="Times New Roman" pitchFamily="18" charset="0"/>
                <a:cs typeface="Times New Roman" pitchFamily="18" charset="0"/>
              </a:rPr>
              <a:t> is a biological insecticide that produces </a:t>
            </a:r>
            <a:r>
              <a:rPr lang="en-US" altLang="en-US" sz="2400" i="1" dirty="0">
                <a:latin typeface="Times New Roman" pitchFamily="18" charset="0"/>
                <a:cs typeface="Times New Roman" pitchFamily="18" charset="0"/>
              </a:rPr>
              <a:t>Bacillus </a:t>
            </a:r>
            <a:r>
              <a:rPr lang="en-US" altLang="en-US" sz="2400" i="1" dirty="0" err="1">
                <a:latin typeface="Times New Roman" pitchFamily="18" charset="0"/>
                <a:cs typeface="Times New Roman" pitchFamily="18" charset="0"/>
              </a:rPr>
              <a:t>thuringiensis</a:t>
            </a:r>
            <a:r>
              <a:rPr lang="en-US" altLang="en-US" sz="2400" dirty="0">
                <a:latin typeface="Times New Roman" pitchFamily="18" charset="0"/>
                <a:cs typeface="Times New Roman" pitchFamily="18" charset="0"/>
              </a:rPr>
              <a:t> toxin</a:t>
            </a:r>
            <a:r>
              <a:rPr lang="en-US" altLang="en-US" sz="2400" dirty="0">
                <a:cs typeface="Times New Roman" pitchFamily="18" charset="0"/>
              </a:rPr>
              <a: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Rectangle 3"/>
          <p:cNvSpPr>
            <a:spLocks noGrp="1" noChangeArrowheads="1"/>
          </p:cNvSpPr>
          <p:nvPr>
            <p:ph idx="1"/>
          </p:nvPr>
        </p:nvSpPr>
        <p:spPr>
          <a:xfrm>
            <a:off x="990600" y="1104900"/>
            <a:ext cx="7696200" cy="4525963"/>
          </a:xfrm>
        </p:spPr>
        <p:txBody>
          <a:bodyPr/>
          <a:lstStyle/>
          <a:p>
            <a:pPr marL="0" indent="0" eaLnBrk="1" hangingPunct="1">
              <a:buFontTx/>
              <a:buNone/>
              <a:defRPr/>
            </a:pPr>
            <a:r>
              <a:rPr lang="en-US" sz="2400" b="1" dirty="0" smtClean="0">
                <a:latin typeface="Times New Roman" pitchFamily="18" charset="0"/>
                <a:ea typeface="ＭＳ Ｐゴシック" pitchFamily="34" charset="-128"/>
                <a:cs typeface="Times New Roman" pitchFamily="18" charset="0"/>
              </a:rPr>
              <a:t>5. Nanotechnology</a:t>
            </a:r>
          </a:p>
          <a:p>
            <a:pPr eaLnBrk="1" hangingPunct="1">
              <a:defRPr/>
            </a:pPr>
            <a:r>
              <a:rPr lang="en-US" sz="2400" dirty="0" smtClean="0">
                <a:latin typeface="Times New Roman" pitchFamily="18" charset="0"/>
                <a:ea typeface="ＭＳ Ｐゴシック" pitchFamily="34" charset="-128"/>
                <a:cs typeface="Times New Roman" pitchFamily="18" charset="0"/>
              </a:rPr>
              <a:t>Bacteria can make molecule-sized particles</a:t>
            </a:r>
          </a:p>
          <a:p>
            <a:pPr lvl="1" eaLnBrk="1" hangingPunct="1">
              <a:defRPr/>
            </a:pPr>
            <a:r>
              <a:rPr lang="en-US" sz="2000" i="1" dirty="0" smtClean="0">
                <a:latin typeface="Times New Roman" pitchFamily="18" charset="0"/>
                <a:ea typeface="ＭＳ Ｐゴシック" pitchFamily="34" charset="-128"/>
                <a:cs typeface="Times New Roman" pitchFamily="18" charset="0"/>
              </a:rPr>
              <a:t>Bacillus </a:t>
            </a:r>
            <a:r>
              <a:rPr lang="en-US" sz="2000" dirty="0" smtClean="0">
                <a:latin typeface="Times New Roman" pitchFamily="18" charset="0"/>
                <a:ea typeface="ＭＳ Ｐゴシック" pitchFamily="34" charset="-128"/>
                <a:cs typeface="Times New Roman" pitchFamily="18" charset="0"/>
              </a:rPr>
              <a:t>cells growing on selenium form chains of elemental selenium</a:t>
            </a:r>
          </a:p>
        </p:txBody>
      </p:sp>
      <p:pic>
        <p:nvPicPr>
          <p:cNvPr id="34819" name="Picture 1" descr="H:\48496 Tortora IRDVD\Working Files 48496\JPEG\ch09_unlabeled\figure_09_18_unlabeled.jpg"/>
          <p:cNvPicPr>
            <a:picLocks noChangeAspect="1" noChangeArrowheads="1"/>
          </p:cNvPicPr>
          <p:nvPr/>
        </p:nvPicPr>
        <p:blipFill>
          <a:blip r:embed="rId2"/>
          <a:srcRect b="2773"/>
          <a:stretch>
            <a:fillRect/>
          </a:stretch>
        </p:blipFill>
        <p:spPr bwMode="auto">
          <a:xfrm>
            <a:off x="2736850" y="2668588"/>
            <a:ext cx="2717800" cy="3967162"/>
          </a:xfrm>
          <a:prstGeom prst="rect">
            <a:avLst/>
          </a:prstGeom>
          <a:noFill/>
          <a:ln w="9525">
            <a:noFill/>
            <a:miter lim="800000"/>
            <a:headEnd/>
            <a:tailEnd/>
          </a:ln>
        </p:spPr>
      </p:pic>
      <p:sp>
        <p:nvSpPr>
          <p:cNvPr id="34820" name="Rectangle 4"/>
          <p:cNvSpPr>
            <a:spLocks noGrp="1" noChangeArrowheads="1"/>
          </p:cNvSpPr>
          <p:nvPr>
            <p:ph type="title"/>
          </p:nvPr>
        </p:nvSpPr>
        <p:spPr>
          <a:xfrm>
            <a:off x="392113" y="80963"/>
            <a:ext cx="8229600" cy="1143000"/>
          </a:xfrm>
          <a:noFill/>
        </p:spPr>
        <p:txBody>
          <a:bodyPr>
            <a:spAutoFit/>
          </a:bodyPr>
          <a:lstStyle/>
          <a:p>
            <a:pPr algn="l" eaLnBrk="1" hangingPunct="1"/>
            <a:r>
              <a:rPr lang="en-US" altLang="en-US" sz="3200" smtClean="0">
                <a:solidFill>
                  <a:srgbClr val="0070C0"/>
                </a:solidFill>
                <a:latin typeface="Times New Roman" pitchFamily="18" charset="0"/>
              </a:rPr>
              <a:t>Applications of recombinant DNA technology</a:t>
            </a:r>
            <a:r>
              <a:rPr lang="en-US" altLang="en-US" sz="3200" b="1" smtClean="0">
                <a:solidFill>
                  <a:srgbClr val="0070C0"/>
                </a:solidFill>
                <a:latin typeface="Times New Roman" pitchFamily="18" charset="0"/>
              </a:rPr>
              <a:t> </a:t>
            </a:r>
            <a:r>
              <a:rPr lang="en-US" altLang="en-US" smtClean="0">
                <a:solidFill>
                  <a:srgbClr val="0070C0"/>
                </a:solidFill>
              </a:rPr>
              <a:t>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1026"/>
          <p:cNvSpPr>
            <a:spLocks noGrp="1" noChangeArrowheads="1"/>
          </p:cNvSpPr>
          <p:nvPr>
            <p:ph type="body" idx="1"/>
          </p:nvPr>
        </p:nvSpPr>
        <p:spPr>
          <a:xfrm>
            <a:off x="685800" y="762001"/>
            <a:ext cx="8305800" cy="5973943"/>
          </a:xfrm>
        </p:spPr>
        <p:txBody>
          <a:bodyPr wrap="square">
            <a:spAutoFit/>
          </a:bodyPr>
          <a:lstStyle/>
          <a:p>
            <a:pPr marL="0" indent="0" eaLnBrk="1" hangingPunct="1">
              <a:buFontTx/>
              <a:buNone/>
            </a:pPr>
            <a:r>
              <a:rPr lang="en-US" altLang="en-US" sz="1900" b="1" dirty="0" smtClean="0">
                <a:latin typeface="Times New Roman" pitchFamily="18" charset="0"/>
              </a:rPr>
              <a:t>6. Therapeutic Applications</a:t>
            </a:r>
            <a:r>
              <a:rPr lang="en-US" altLang="en-US" sz="1900" b="1" dirty="0" smtClean="0">
                <a:latin typeface="Times New Roman" pitchFamily="18" charset="0"/>
                <a:cs typeface="Times New Roman" pitchFamily="18" charset="0"/>
              </a:rPr>
              <a:t> </a:t>
            </a:r>
          </a:p>
          <a:p>
            <a:pPr lvl="1" eaLnBrk="1" hangingPunct="1"/>
            <a:r>
              <a:rPr lang="en-US" altLang="en-US" sz="1900" dirty="0" smtClean="0">
                <a:latin typeface="Times New Roman" pitchFamily="18" charset="0"/>
                <a:cs typeface="Times New Roman" pitchFamily="18" charset="0"/>
              </a:rPr>
              <a:t>Produce human proteins – hormones and enzymes</a:t>
            </a:r>
          </a:p>
          <a:p>
            <a:pPr lvl="2" eaLnBrk="1" hangingPunct="1"/>
            <a:r>
              <a:rPr lang="en-US" altLang="en-US" sz="1900" dirty="0" smtClean="0">
                <a:latin typeface="Times New Roman" pitchFamily="18" charset="0"/>
                <a:ea typeface="MS PGothic" pitchFamily="34" charset="-128"/>
                <a:cs typeface="Times New Roman" pitchFamily="18" charset="0"/>
              </a:rPr>
              <a:t>Insulin</a:t>
            </a:r>
          </a:p>
          <a:p>
            <a:pPr lvl="2" eaLnBrk="1" hangingPunct="1"/>
            <a:r>
              <a:rPr lang="en-US" altLang="en-US" sz="1900" dirty="0" err="1" smtClean="0">
                <a:latin typeface="Times New Roman" pitchFamily="18" charset="0"/>
                <a:ea typeface="MS PGothic" pitchFamily="34" charset="-128"/>
                <a:cs typeface="Times New Roman" pitchFamily="18" charset="0"/>
              </a:rPr>
              <a:t>hGH</a:t>
            </a:r>
            <a:endParaRPr lang="en-US" altLang="en-US" sz="1900" dirty="0" smtClean="0">
              <a:latin typeface="Times New Roman" pitchFamily="18" charset="0"/>
              <a:ea typeface="MS PGothic" pitchFamily="34" charset="-128"/>
              <a:cs typeface="Times New Roman" pitchFamily="18" charset="0"/>
            </a:endParaRPr>
          </a:p>
          <a:p>
            <a:pPr lvl="2" eaLnBrk="1" hangingPunct="1"/>
            <a:r>
              <a:rPr lang="en-US" altLang="en-US" sz="1900" dirty="0" smtClean="0">
                <a:latin typeface="Times New Roman" pitchFamily="18" charset="0"/>
                <a:ea typeface="MS PGothic" pitchFamily="34" charset="-128"/>
                <a:cs typeface="Times New Roman" pitchFamily="18" charset="0"/>
              </a:rPr>
              <a:t>INF</a:t>
            </a:r>
            <a:r>
              <a:rPr lang="el-GR" altLang="en-US" sz="1900" dirty="0" smtClean="0">
                <a:latin typeface="Times New Roman" pitchFamily="18" charset="0"/>
                <a:ea typeface="MS PGothic" pitchFamily="34" charset="-128"/>
                <a:cs typeface="Times New Roman" pitchFamily="18" charset="0"/>
              </a:rPr>
              <a:t>α</a:t>
            </a:r>
            <a:r>
              <a:rPr lang="en-US" altLang="en-US" sz="1900" dirty="0" smtClean="0">
                <a:latin typeface="Times New Roman" pitchFamily="18" charset="0"/>
                <a:ea typeface="MS PGothic" pitchFamily="34" charset="-128"/>
                <a:cs typeface="Times New Roman" pitchFamily="18" charset="0"/>
              </a:rPr>
              <a:t>, INF</a:t>
            </a:r>
            <a:r>
              <a:rPr lang="el-GR" altLang="en-US" sz="1900" dirty="0" smtClean="0">
                <a:latin typeface="Times New Roman" pitchFamily="18" charset="0"/>
                <a:ea typeface="MS PGothic" pitchFamily="34" charset="-128"/>
                <a:cs typeface="Times New Roman" pitchFamily="18" charset="0"/>
              </a:rPr>
              <a:t>β</a:t>
            </a:r>
            <a:r>
              <a:rPr lang="en-US" altLang="en-US" sz="1900" dirty="0" smtClean="0">
                <a:latin typeface="Times New Roman" pitchFamily="18" charset="0"/>
                <a:ea typeface="MS PGothic" pitchFamily="34" charset="-128"/>
                <a:cs typeface="Times New Roman" pitchFamily="18" charset="0"/>
              </a:rPr>
              <a:t> and INF</a:t>
            </a:r>
            <a:r>
              <a:rPr lang="el-GR" altLang="en-US" sz="1900" dirty="0" smtClean="0">
                <a:latin typeface="Times New Roman" pitchFamily="18" charset="0"/>
                <a:ea typeface="MS PGothic" pitchFamily="34" charset="-128"/>
                <a:cs typeface="Times New Roman" pitchFamily="18" charset="0"/>
              </a:rPr>
              <a:t>γ</a:t>
            </a:r>
            <a:endParaRPr lang="en-US" altLang="en-US" sz="1900" dirty="0" smtClean="0">
              <a:latin typeface="Times New Roman" pitchFamily="18" charset="0"/>
              <a:ea typeface="MS PGothic" pitchFamily="34" charset="-128"/>
              <a:cs typeface="Times New Roman" pitchFamily="18" charset="0"/>
            </a:endParaRPr>
          </a:p>
          <a:p>
            <a:pPr lvl="1" eaLnBrk="1" hangingPunct="1"/>
            <a:r>
              <a:rPr lang="en-US" altLang="en-US" sz="1900" b="1" dirty="0" smtClean="0">
                <a:latin typeface="Times New Roman" pitchFamily="18" charset="0"/>
                <a:cs typeface="Times New Roman" pitchFamily="18" charset="0"/>
              </a:rPr>
              <a:t>Vaccines </a:t>
            </a:r>
          </a:p>
          <a:p>
            <a:pPr lvl="2" eaLnBrk="1" hangingPunct="1"/>
            <a:r>
              <a:rPr lang="en-US" altLang="en-US" sz="1900" b="1" dirty="0" smtClean="0">
                <a:latin typeface="Times New Roman" pitchFamily="18" charset="0"/>
                <a:cs typeface="Times New Roman" pitchFamily="18" charset="0"/>
              </a:rPr>
              <a:t>Cells</a:t>
            </a:r>
            <a:r>
              <a:rPr lang="en-US" altLang="en-US" sz="1900" dirty="0" smtClean="0">
                <a:latin typeface="Times New Roman" pitchFamily="18" charset="0"/>
                <a:cs typeface="Times New Roman" pitchFamily="18" charset="0"/>
              </a:rPr>
              <a:t> and </a:t>
            </a:r>
            <a:r>
              <a:rPr lang="en-US" altLang="en-US" sz="1900" b="1" dirty="0" smtClean="0">
                <a:latin typeface="Times New Roman" pitchFamily="18" charset="0"/>
                <a:cs typeface="Times New Roman" pitchFamily="18" charset="0"/>
              </a:rPr>
              <a:t>viruses</a:t>
            </a:r>
            <a:r>
              <a:rPr lang="en-US" altLang="en-US" sz="1900" dirty="0" smtClean="0">
                <a:latin typeface="Times New Roman" pitchFamily="18" charset="0"/>
                <a:cs typeface="Times New Roman" pitchFamily="18" charset="0"/>
              </a:rPr>
              <a:t> can be modified to produce a pathogen’s surface protein </a:t>
            </a:r>
          </a:p>
          <a:p>
            <a:pPr lvl="3" eaLnBrk="1" hangingPunct="1"/>
            <a:r>
              <a:rPr lang="en-US" altLang="en-US" sz="1900" dirty="0" smtClean="0">
                <a:latin typeface="Times New Roman" pitchFamily="18" charset="0"/>
                <a:ea typeface="MS PGothic" pitchFamily="34" charset="-128"/>
              </a:rPr>
              <a:t>Influenza</a:t>
            </a:r>
          </a:p>
          <a:p>
            <a:pPr lvl="3" eaLnBrk="1" hangingPunct="1"/>
            <a:r>
              <a:rPr lang="en-US" altLang="en-US" sz="1900" dirty="0" smtClean="0">
                <a:latin typeface="Times New Roman" pitchFamily="18" charset="0"/>
                <a:ea typeface="MS PGothic" pitchFamily="34" charset="-128"/>
              </a:rPr>
              <a:t>Hepatitis B</a:t>
            </a:r>
          </a:p>
          <a:p>
            <a:pPr lvl="3" eaLnBrk="1" hangingPunct="1"/>
            <a:r>
              <a:rPr lang="en-US" altLang="en-US" sz="1900" dirty="0" smtClean="0">
                <a:latin typeface="Times New Roman" pitchFamily="18" charset="0"/>
                <a:ea typeface="MS PGothic" pitchFamily="34" charset="-128"/>
              </a:rPr>
              <a:t>Cervical cancer vaccine</a:t>
            </a:r>
            <a:endParaRPr lang="en-US" altLang="en-US" sz="1900" dirty="0" smtClean="0">
              <a:latin typeface="Times New Roman" pitchFamily="18" charset="0"/>
              <a:cs typeface="Times New Roman" pitchFamily="18" charset="0"/>
            </a:endParaRPr>
          </a:p>
          <a:p>
            <a:pPr lvl="2" eaLnBrk="1" hangingPunct="1"/>
            <a:r>
              <a:rPr lang="en-US" altLang="en-US" sz="1900" dirty="0" smtClean="0">
                <a:latin typeface="Times New Roman" pitchFamily="18" charset="0"/>
                <a:ea typeface="MS PGothic" pitchFamily="34" charset="-128"/>
              </a:rPr>
              <a:t>Nonpathogenic viruses carrying genes for pathogen’s antigens as </a:t>
            </a:r>
            <a:r>
              <a:rPr lang="en-US" altLang="en-US" sz="1900" b="1" dirty="0" smtClean="0">
                <a:latin typeface="Times New Roman" pitchFamily="18" charset="0"/>
                <a:ea typeface="MS PGothic" pitchFamily="34" charset="-128"/>
              </a:rPr>
              <a:t>DNA vaccines </a:t>
            </a:r>
          </a:p>
          <a:p>
            <a:pPr lvl="2" eaLnBrk="1" hangingPunct="1"/>
            <a:r>
              <a:rPr lang="en-US" altLang="en-US" sz="1900" dirty="0" smtClean="0">
                <a:latin typeface="Times New Roman" pitchFamily="18" charset="0"/>
                <a:cs typeface="Times New Roman" pitchFamily="18" charset="0"/>
              </a:rPr>
              <a:t>DNA vaccines consist of circular </a:t>
            </a:r>
            <a:r>
              <a:rPr lang="en-US" altLang="en-US" sz="1900" dirty="0" err="1" smtClean="0">
                <a:latin typeface="Times New Roman" pitchFamily="18" charset="0"/>
                <a:cs typeface="Times New Roman" pitchFamily="18" charset="0"/>
              </a:rPr>
              <a:t>rDNA</a:t>
            </a:r>
            <a:r>
              <a:rPr lang="en-US" altLang="en-US" sz="1900" dirty="0" smtClean="0">
                <a:latin typeface="Times New Roman" pitchFamily="18" charset="0"/>
                <a:cs typeface="Times New Roman" pitchFamily="18" charset="0"/>
              </a:rPr>
              <a:t> </a:t>
            </a:r>
          </a:p>
          <a:p>
            <a:pPr lvl="1" eaLnBrk="1" hangingPunct="1"/>
            <a:r>
              <a:rPr lang="en-US" altLang="en-US" sz="1900" b="1" dirty="0" smtClean="0">
                <a:latin typeface="Times New Roman" pitchFamily="18" charset="0"/>
                <a:cs typeface="Times New Roman" pitchFamily="18" charset="0"/>
              </a:rPr>
              <a:t>Gene therapy</a:t>
            </a:r>
            <a:r>
              <a:rPr lang="en-US" altLang="en-US" sz="1900" dirty="0" smtClean="0">
                <a:latin typeface="Times New Roman" pitchFamily="18" charset="0"/>
                <a:cs typeface="Times New Roman" pitchFamily="18" charset="0"/>
              </a:rPr>
              <a:t> can be used to cure genetic diseases by </a:t>
            </a:r>
            <a:r>
              <a:rPr lang="en-US" altLang="en-US" sz="1900" b="1" dirty="0" smtClean="0">
                <a:latin typeface="Times New Roman" pitchFamily="18" charset="0"/>
                <a:cs typeface="Times New Roman" pitchFamily="18" charset="0"/>
              </a:rPr>
              <a:t>replacing the defective or missing gene</a:t>
            </a:r>
            <a:r>
              <a:rPr lang="en-US" altLang="en-US" sz="1900" dirty="0" smtClean="0">
                <a:latin typeface="Times New Roman" pitchFamily="18" charset="0"/>
                <a:cs typeface="Times New Roman" pitchFamily="18" charset="0"/>
              </a:rPr>
              <a:t>.</a:t>
            </a:r>
          </a:p>
          <a:p>
            <a:pPr lvl="1" eaLnBrk="1" hangingPunct="1"/>
            <a:r>
              <a:rPr lang="en-US" altLang="en-US" sz="1900" b="1" dirty="0" smtClean="0">
                <a:latin typeface="Times New Roman" pitchFamily="18" charset="0"/>
                <a:cs typeface="Times New Roman" pitchFamily="18" charset="0"/>
              </a:rPr>
              <a:t>Gene silencing</a:t>
            </a:r>
            <a:r>
              <a:rPr lang="en-US" altLang="en-US" sz="1900" dirty="0" smtClean="0">
                <a:latin typeface="Times New Roman" pitchFamily="18" charset="0"/>
                <a:cs typeface="Times New Roman" pitchFamily="18" charset="0"/>
              </a:rPr>
              <a:t> – RNA interference - </a:t>
            </a:r>
            <a:r>
              <a:rPr lang="en-US" altLang="en-US" sz="1900" dirty="0" err="1" smtClean="0">
                <a:latin typeface="Times New Roman" pitchFamily="18" charset="0"/>
                <a:cs typeface="Times New Roman" pitchFamily="18" charset="0"/>
              </a:rPr>
              <a:t>siRNA</a:t>
            </a:r>
            <a:r>
              <a:rPr lang="en-US" altLang="en-US" sz="1900" dirty="0" smtClean="0">
                <a:latin typeface="Times New Roman" pitchFamily="18" charset="0"/>
                <a:cs typeface="Times New Roman" pitchFamily="18" charset="0"/>
              </a:rPr>
              <a:t> or </a:t>
            </a:r>
            <a:r>
              <a:rPr lang="en-US" altLang="en-US" sz="1900" dirty="0" err="1" smtClean="0">
                <a:latin typeface="Times New Roman" pitchFamily="18" charset="0"/>
                <a:cs typeface="Times New Roman" pitchFamily="18" charset="0"/>
              </a:rPr>
              <a:t>microRNA</a:t>
            </a:r>
            <a:endParaRPr lang="en-US" altLang="en-US" sz="1900" dirty="0" smtClean="0">
              <a:latin typeface="Times New Roman" pitchFamily="18" charset="0"/>
              <a:cs typeface="Times New Roman" pitchFamily="18" charset="0"/>
            </a:endParaRPr>
          </a:p>
          <a:p>
            <a:pPr marL="0" indent="0" eaLnBrk="1" hangingPunct="1">
              <a:buFontTx/>
              <a:buNone/>
            </a:pPr>
            <a:endParaRPr lang="en-US" altLang="en-US" sz="1900" dirty="0" smtClean="0">
              <a:latin typeface="Times New Roman" pitchFamily="18" charset="0"/>
              <a:cs typeface="Times New Roman" pitchFamily="18" charset="0"/>
            </a:endParaRPr>
          </a:p>
        </p:txBody>
      </p:sp>
      <p:sp>
        <p:nvSpPr>
          <p:cNvPr id="35843" name="Rectangle 1028"/>
          <p:cNvSpPr>
            <a:spLocks noChangeArrowheads="1"/>
          </p:cNvSpPr>
          <p:nvPr/>
        </p:nvSpPr>
        <p:spPr bwMode="auto">
          <a:xfrm>
            <a:off x="381000" y="228600"/>
            <a:ext cx="7102475" cy="523220"/>
          </a:xfrm>
          <a:prstGeom prst="rect">
            <a:avLst/>
          </a:prstGeom>
          <a:noFill/>
          <a:ln w="9525">
            <a:noFill/>
            <a:miter lim="800000"/>
            <a:headEnd/>
            <a:tailEnd/>
          </a:ln>
          <a:effectLst/>
        </p:spPr>
        <p:txBody>
          <a:bodyPr wrap="square" anchor="ctr">
            <a:spAutoFit/>
          </a:bodyPr>
          <a:lstStyle/>
          <a:p>
            <a:pPr eaLnBrk="1" hangingPunct="1"/>
            <a:r>
              <a:rPr lang="en-US" altLang="en-US" sz="2800" dirty="0">
                <a:solidFill>
                  <a:srgbClr val="0070C0"/>
                </a:solidFill>
                <a:latin typeface="Times New Roman" pitchFamily="18" charset="0"/>
              </a:rPr>
              <a:t>Applications of recombinant DNA technology</a:t>
            </a:r>
            <a:r>
              <a:rPr lang="en-US" altLang="en-US" sz="2800" b="1" dirty="0">
                <a:solidFill>
                  <a:srgbClr val="0070C0"/>
                </a:solidFill>
                <a:latin typeface="Times New Roman" pitchFamily="18" charset="0"/>
              </a:rPr>
              <a:t> </a:t>
            </a:r>
            <a:r>
              <a:rPr lang="en-US" altLang="en-US" sz="2800" dirty="0">
                <a:solidFill>
                  <a:srgbClr val="0070C0"/>
                </a:solidFill>
              </a:rPr>
              <a:t>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48496 Tortora IRDVD\Working Files 48496\JPEG\ch09_unlabeled\figure_09_14_unlabeled.jpg"/>
          <p:cNvPicPr>
            <a:picLocks noChangeAspect="1" noChangeArrowheads="1"/>
          </p:cNvPicPr>
          <p:nvPr/>
        </p:nvPicPr>
        <p:blipFill>
          <a:blip r:embed="rId2"/>
          <a:srcRect b="2773"/>
          <a:stretch>
            <a:fillRect/>
          </a:stretch>
        </p:blipFill>
        <p:spPr bwMode="auto">
          <a:xfrm>
            <a:off x="1992313" y="303213"/>
            <a:ext cx="5157787" cy="6400800"/>
          </a:xfrm>
          <a:prstGeom prst="rect">
            <a:avLst/>
          </a:prstGeom>
          <a:noFill/>
          <a:ln w="9525">
            <a:noFill/>
            <a:miter lim="800000"/>
            <a:headEnd/>
            <a:tailEnd/>
          </a:ln>
        </p:spPr>
      </p:pic>
      <p:sp>
        <p:nvSpPr>
          <p:cNvPr id="36867" name="Rectangle 3"/>
          <p:cNvSpPr>
            <a:spLocks noChangeArrowheads="1"/>
          </p:cNvSpPr>
          <p:nvPr/>
        </p:nvSpPr>
        <p:spPr bwMode="auto">
          <a:xfrm>
            <a:off x="819150" y="560388"/>
            <a:ext cx="981075" cy="338137"/>
          </a:xfrm>
          <a:prstGeom prst="rect">
            <a:avLst/>
          </a:prstGeom>
          <a:noFill/>
          <a:ln w="9525">
            <a:noFill/>
            <a:miter lim="800000"/>
            <a:headEnd/>
            <a:tailEnd/>
          </a:ln>
        </p:spPr>
        <p:txBody>
          <a:bodyPr wrap="none">
            <a:spAutoFit/>
          </a:bodyPr>
          <a:lstStyle/>
          <a:p>
            <a:pPr algn="r" eaLnBrk="1" hangingPunct="1"/>
            <a:r>
              <a:rPr lang="en-US" altLang="en-US" sz="1600"/>
              <a:t>Nucleus</a:t>
            </a:r>
          </a:p>
        </p:txBody>
      </p:sp>
      <p:sp>
        <p:nvSpPr>
          <p:cNvPr id="36868" name="Rectangle 4"/>
          <p:cNvSpPr>
            <a:spLocks noChangeArrowheads="1"/>
          </p:cNvSpPr>
          <p:nvPr/>
        </p:nvSpPr>
        <p:spPr bwMode="auto">
          <a:xfrm>
            <a:off x="566738" y="4718050"/>
            <a:ext cx="1233487" cy="339725"/>
          </a:xfrm>
          <a:prstGeom prst="rect">
            <a:avLst/>
          </a:prstGeom>
          <a:noFill/>
          <a:ln w="9525">
            <a:noFill/>
            <a:miter lim="800000"/>
            <a:headEnd/>
            <a:tailEnd/>
          </a:ln>
        </p:spPr>
        <p:txBody>
          <a:bodyPr wrap="none">
            <a:spAutoFit/>
          </a:bodyPr>
          <a:lstStyle/>
          <a:p>
            <a:pPr algn="r" eaLnBrk="1" hangingPunct="1"/>
            <a:r>
              <a:rPr lang="en-US" altLang="en-US" sz="1600"/>
              <a:t>Cytoplasm</a:t>
            </a:r>
          </a:p>
        </p:txBody>
      </p:sp>
      <p:sp>
        <p:nvSpPr>
          <p:cNvPr id="36869" name="Rectangle 5"/>
          <p:cNvSpPr>
            <a:spLocks noChangeArrowheads="1"/>
          </p:cNvSpPr>
          <p:nvPr/>
        </p:nvSpPr>
        <p:spPr bwMode="auto">
          <a:xfrm>
            <a:off x="2279650" y="673100"/>
            <a:ext cx="677863" cy="339725"/>
          </a:xfrm>
          <a:prstGeom prst="rect">
            <a:avLst/>
          </a:prstGeom>
          <a:noFill/>
          <a:ln w="9525">
            <a:noFill/>
            <a:miter lim="800000"/>
            <a:headEnd/>
            <a:tailEnd/>
          </a:ln>
        </p:spPr>
        <p:txBody>
          <a:bodyPr wrap="none">
            <a:spAutoFit/>
          </a:bodyPr>
          <a:lstStyle/>
          <a:p>
            <a:pPr eaLnBrk="1" hangingPunct="1"/>
            <a:r>
              <a:rPr lang="en-US" altLang="en-US" sz="1600"/>
              <a:t>DNA </a:t>
            </a:r>
          </a:p>
        </p:txBody>
      </p:sp>
      <p:sp>
        <p:nvSpPr>
          <p:cNvPr id="36870" name="Rectangle 6"/>
          <p:cNvSpPr>
            <a:spLocks noChangeArrowheads="1"/>
          </p:cNvSpPr>
          <p:nvPr/>
        </p:nvSpPr>
        <p:spPr bwMode="auto">
          <a:xfrm>
            <a:off x="2279650" y="1827213"/>
            <a:ext cx="1131888" cy="584200"/>
          </a:xfrm>
          <a:prstGeom prst="rect">
            <a:avLst/>
          </a:prstGeom>
          <a:noFill/>
          <a:ln w="9525">
            <a:noFill/>
            <a:miter lim="800000"/>
            <a:headEnd/>
            <a:tailEnd/>
          </a:ln>
        </p:spPr>
        <p:txBody>
          <a:bodyPr wrap="none">
            <a:spAutoFit/>
          </a:bodyPr>
          <a:lstStyle/>
          <a:p>
            <a:pPr eaLnBrk="1" hangingPunct="1"/>
            <a:r>
              <a:rPr lang="en-US" altLang="en-US" sz="1600"/>
              <a:t>RNA </a:t>
            </a:r>
            <a:br>
              <a:rPr lang="en-US" altLang="en-US" sz="1600"/>
            </a:br>
            <a:r>
              <a:rPr lang="en-US" altLang="en-US" sz="1600"/>
              <a:t>transcript</a:t>
            </a:r>
          </a:p>
        </p:txBody>
      </p:sp>
      <p:sp>
        <p:nvSpPr>
          <p:cNvPr id="36871" name="Rectangle 7"/>
          <p:cNvSpPr>
            <a:spLocks noChangeArrowheads="1"/>
          </p:cNvSpPr>
          <p:nvPr/>
        </p:nvSpPr>
        <p:spPr bwMode="auto">
          <a:xfrm>
            <a:off x="2279650" y="2960688"/>
            <a:ext cx="809625" cy="339725"/>
          </a:xfrm>
          <a:prstGeom prst="rect">
            <a:avLst/>
          </a:prstGeom>
          <a:noFill/>
          <a:ln w="9525">
            <a:noFill/>
            <a:miter lim="800000"/>
            <a:headEnd/>
            <a:tailEnd/>
          </a:ln>
        </p:spPr>
        <p:txBody>
          <a:bodyPr wrap="none">
            <a:spAutoFit/>
          </a:bodyPr>
          <a:lstStyle/>
          <a:p>
            <a:pPr eaLnBrk="1" hangingPunct="1"/>
            <a:r>
              <a:rPr lang="en-US" altLang="en-US" sz="1600"/>
              <a:t>mRNA</a:t>
            </a:r>
          </a:p>
        </p:txBody>
      </p:sp>
      <p:sp>
        <p:nvSpPr>
          <p:cNvPr id="36872" name="Rectangle 2"/>
          <p:cNvSpPr txBox="1">
            <a:spLocks/>
          </p:cNvSpPr>
          <p:nvPr/>
        </p:nvSpPr>
        <p:spPr bwMode="auto">
          <a:xfrm>
            <a:off x="4652963" y="893763"/>
            <a:ext cx="2497137" cy="1150937"/>
          </a:xfrm>
          <a:prstGeom prst="rect">
            <a:avLst/>
          </a:prstGeom>
          <a:noFill/>
          <a:ln w="9525">
            <a:noFill/>
            <a:miter lim="800000"/>
            <a:headEnd/>
            <a:tailEnd/>
          </a:ln>
        </p:spPr>
        <p:txBody>
          <a:bodyPr/>
          <a:lstStyle/>
          <a:p>
            <a:pPr eaLnBrk="1" hangingPunct="1"/>
            <a:r>
              <a:rPr lang="en-US" altLang="en-US" sz="1600" b="1">
                <a:ea typeface="MS PGothic" pitchFamily="34" charset="-128"/>
              </a:rPr>
              <a:t>An abnormal gene, cancer gene, or virus gene is transcribed in a host cell.</a:t>
            </a:r>
          </a:p>
        </p:txBody>
      </p:sp>
      <p:sp>
        <p:nvSpPr>
          <p:cNvPr id="36873" name="Rectangle 2"/>
          <p:cNvSpPr txBox="1">
            <a:spLocks/>
          </p:cNvSpPr>
          <p:nvPr/>
        </p:nvSpPr>
        <p:spPr bwMode="auto">
          <a:xfrm>
            <a:off x="4652963" y="3948113"/>
            <a:ext cx="1439862" cy="585787"/>
          </a:xfrm>
          <a:prstGeom prst="rect">
            <a:avLst/>
          </a:prstGeom>
          <a:noFill/>
          <a:ln w="9525">
            <a:noFill/>
            <a:miter lim="800000"/>
            <a:headEnd/>
            <a:tailEnd/>
          </a:ln>
        </p:spPr>
        <p:txBody>
          <a:bodyPr>
            <a:spAutoFit/>
          </a:bodyPr>
          <a:lstStyle/>
          <a:p>
            <a:pPr eaLnBrk="1" hangingPunct="1"/>
            <a:r>
              <a:rPr lang="en-US" altLang="en-US" sz="1600" b="1">
                <a:ea typeface="MS PGothic" pitchFamily="34" charset="-128"/>
              </a:rPr>
              <a:t>siRNA binds </a:t>
            </a:r>
            <a:br>
              <a:rPr lang="en-US" altLang="en-US" sz="1600" b="1">
                <a:ea typeface="MS PGothic" pitchFamily="34" charset="-128"/>
              </a:rPr>
            </a:br>
            <a:r>
              <a:rPr lang="en-US" altLang="en-US" sz="1600" b="1">
                <a:ea typeface="MS PGothic" pitchFamily="34" charset="-128"/>
              </a:rPr>
              <a:t>mRNA.</a:t>
            </a:r>
          </a:p>
        </p:txBody>
      </p:sp>
      <p:sp>
        <p:nvSpPr>
          <p:cNvPr id="36874" name="Rectangle 2"/>
          <p:cNvSpPr txBox="1">
            <a:spLocks/>
          </p:cNvSpPr>
          <p:nvPr/>
        </p:nvSpPr>
        <p:spPr bwMode="auto">
          <a:xfrm>
            <a:off x="4652963" y="4887913"/>
            <a:ext cx="1589087" cy="830262"/>
          </a:xfrm>
          <a:prstGeom prst="rect">
            <a:avLst/>
          </a:prstGeom>
          <a:noFill/>
          <a:ln w="9525">
            <a:noFill/>
            <a:miter lim="800000"/>
            <a:headEnd/>
            <a:tailEnd/>
          </a:ln>
        </p:spPr>
        <p:txBody>
          <a:bodyPr>
            <a:spAutoFit/>
          </a:bodyPr>
          <a:lstStyle/>
          <a:p>
            <a:pPr eaLnBrk="1" hangingPunct="1"/>
            <a:r>
              <a:rPr lang="en-US" altLang="en-US" sz="1600" b="1">
                <a:ea typeface="MS PGothic" pitchFamily="34" charset="-128"/>
              </a:rPr>
              <a:t>RISC breaks down the RNA complex.</a:t>
            </a:r>
          </a:p>
        </p:txBody>
      </p:sp>
      <p:sp>
        <p:nvSpPr>
          <p:cNvPr id="36875" name="Rectangle 2"/>
          <p:cNvSpPr txBox="1">
            <a:spLocks/>
          </p:cNvSpPr>
          <p:nvPr/>
        </p:nvSpPr>
        <p:spPr bwMode="auto">
          <a:xfrm>
            <a:off x="4652963" y="6054725"/>
            <a:ext cx="2141537" cy="585788"/>
          </a:xfrm>
          <a:prstGeom prst="rect">
            <a:avLst/>
          </a:prstGeom>
          <a:noFill/>
          <a:ln w="9525">
            <a:noFill/>
            <a:miter lim="800000"/>
            <a:headEnd/>
            <a:tailEnd/>
          </a:ln>
        </p:spPr>
        <p:txBody>
          <a:bodyPr>
            <a:spAutoFit/>
          </a:bodyPr>
          <a:lstStyle/>
          <a:p>
            <a:pPr eaLnBrk="1" hangingPunct="1"/>
            <a:r>
              <a:rPr lang="en-US" altLang="en-US" sz="1600" b="1">
                <a:ea typeface="MS PGothic" pitchFamily="34" charset="-128"/>
              </a:rPr>
              <a:t>No protein expression occurs.</a:t>
            </a:r>
          </a:p>
        </p:txBody>
      </p:sp>
      <p:sp>
        <p:nvSpPr>
          <p:cNvPr id="36876" name="Rectangle 2"/>
          <p:cNvSpPr>
            <a:spLocks noChangeArrowheads="1"/>
          </p:cNvSpPr>
          <p:nvPr/>
        </p:nvSpPr>
        <p:spPr bwMode="auto">
          <a:xfrm>
            <a:off x="5918200" y="3573463"/>
            <a:ext cx="693738" cy="307975"/>
          </a:xfrm>
          <a:prstGeom prst="rect">
            <a:avLst/>
          </a:prstGeom>
          <a:noFill/>
          <a:ln w="9525">
            <a:noFill/>
            <a:miter lim="800000"/>
            <a:headEnd/>
            <a:tailEnd/>
          </a:ln>
        </p:spPr>
        <p:txBody>
          <a:bodyPr wrap="none">
            <a:spAutoFit/>
          </a:bodyPr>
          <a:lstStyle/>
          <a:p>
            <a:pPr eaLnBrk="1" hangingPunct="1"/>
            <a:r>
              <a:rPr lang="en-US" altLang="en-US" sz="1400"/>
              <a:t>siRNA</a:t>
            </a:r>
          </a:p>
        </p:txBody>
      </p:sp>
      <p:sp>
        <p:nvSpPr>
          <p:cNvPr id="36877" name="Rectangle 2"/>
          <p:cNvSpPr txBox="1">
            <a:spLocks/>
          </p:cNvSpPr>
          <p:nvPr/>
        </p:nvSpPr>
        <p:spPr bwMode="auto">
          <a:xfrm>
            <a:off x="0" y="85725"/>
            <a:ext cx="8915400" cy="304800"/>
          </a:xfrm>
          <a:prstGeom prst="rect">
            <a:avLst/>
          </a:prstGeom>
          <a:noFill/>
          <a:ln w="9525">
            <a:noFill/>
            <a:miter lim="800000"/>
            <a:headEnd/>
            <a:tailEnd/>
          </a:ln>
        </p:spPr>
        <p:txBody>
          <a:bodyPr/>
          <a:lstStyle/>
          <a:p>
            <a:pPr eaLnBrk="1" hangingPunct="1"/>
            <a:endParaRPr lang="en-US" altLang="en-US" sz="1400" b="1" dirty="0">
              <a:ea typeface="MS PGothic" pitchFamily="34" charset="-128"/>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body" idx="1"/>
          </p:nvPr>
        </p:nvSpPr>
        <p:spPr>
          <a:xfrm>
            <a:off x="990600" y="941388"/>
            <a:ext cx="7620000" cy="5493812"/>
          </a:xfrm>
        </p:spPr>
        <p:txBody>
          <a:bodyPr wrap="square">
            <a:spAutoFit/>
          </a:bodyPr>
          <a:lstStyle/>
          <a:p>
            <a:pPr eaLnBrk="1" hangingPunct="1">
              <a:lnSpc>
                <a:spcPct val="90000"/>
              </a:lnSpc>
            </a:pPr>
            <a:r>
              <a:rPr lang="en-US" altLang="en-US" sz="2400" b="1" dirty="0" smtClean="0">
                <a:latin typeface="Times New Roman" pitchFamily="18" charset="0"/>
                <a:cs typeface="Times New Roman" pitchFamily="18" charset="0"/>
              </a:rPr>
              <a:t>Accidental release</a:t>
            </a:r>
            <a:r>
              <a:rPr lang="en-US" altLang="en-US" sz="2400" dirty="0" smtClean="0">
                <a:latin typeface="Times New Roman" pitchFamily="18" charset="0"/>
                <a:cs typeface="Times New Roman" pitchFamily="18" charset="0"/>
              </a:rPr>
              <a:t>  - strict safety standards are used to avoid it </a:t>
            </a:r>
          </a:p>
          <a:p>
            <a:pPr lvl="1" eaLnBrk="1" hangingPunct="1">
              <a:lnSpc>
                <a:spcPct val="90000"/>
              </a:lnSpc>
            </a:pPr>
            <a:r>
              <a:rPr lang="en-US" altLang="en-US" sz="2000" dirty="0" smtClean="0">
                <a:latin typeface="Times New Roman" pitchFamily="18" charset="0"/>
                <a:cs typeface="Times New Roman" pitchFamily="18" charset="0"/>
              </a:rPr>
              <a:t>Some microbes used in recombinant DNA cloning have been altered so that they </a:t>
            </a:r>
            <a:r>
              <a:rPr lang="en-US" altLang="en-US" sz="2000" b="1" dirty="0" smtClean="0">
                <a:latin typeface="Times New Roman" pitchFamily="18" charset="0"/>
                <a:cs typeface="Times New Roman" pitchFamily="18" charset="0"/>
              </a:rPr>
              <a:t>cannot survive outside the laboratory</a:t>
            </a:r>
            <a:r>
              <a:rPr lang="en-US" altLang="en-US" sz="2000" dirty="0" smtClean="0">
                <a:latin typeface="Times New Roman" pitchFamily="18" charset="0"/>
                <a:cs typeface="Times New Roman" pitchFamily="18" charset="0"/>
              </a:rPr>
              <a:t>.</a:t>
            </a:r>
          </a:p>
          <a:p>
            <a:pPr lvl="1" eaLnBrk="1" hangingPunct="1">
              <a:lnSpc>
                <a:spcPct val="90000"/>
              </a:lnSpc>
            </a:pPr>
            <a:r>
              <a:rPr lang="en-US" altLang="en-US" sz="2000" dirty="0" smtClean="0">
                <a:latin typeface="Times New Roman" pitchFamily="18" charset="0"/>
                <a:cs typeface="Times New Roman" pitchFamily="18" charset="0"/>
              </a:rPr>
              <a:t>Microorganisms intended for use in the environment may be modified to </a:t>
            </a:r>
            <a:r>
              <a:rPr lang="en-US" altLang="en-US" sz="2000" b="1" dirty="0" smtClean="0">
                <a:latin typeface="Times New Roman" pitchFamily="18" charset="0"/>
                <a:cs typeface="Times New Roman" pitchFamily="18" charset="0"/>
              </a:rPr>
              <a:t>contain suicide genes</a:t>
            </a:r>
            <a:r>
              <a:rPr lang="en-US" altLang="en-US" sz="2000" dirty="0" smtClean="0">
                <a:latin typeface="Times New Roman" pitchFamily="18" charset="0"/>
                <a:cs typeface="Times New Roman" pitchFamily="18" charset="0"/>
              </a:rPr>
              <a:t> so that the organisms do not persist in the environment.</a:t>
            </a:r>
          </a:p>
          <a:p>
            <a:pPr eaLnBrk="1" hangingPunct="1">
              <a:lnSpc>
                <a:spcPct val="90000"/>
              </a:lnSpc>
            </a:pPr>
            <a:endParaRPr lang="en-US" altLang="en-US" sz="2000" dirty="0" smtClean="0">
              <a:latin typeface="Times New Roman" pitchFamily="18" charset="0"/>
              <a:cs typeface="Times New Roman" pitchFamily="18" charset="0"/>
            </a:endParaRPr>
          </a:p>
          <a:p>
            <a:pPr eaLnBrk="1" hangingPunct="1">
              <a:lnSpc>
                <a:spcPct val="90000"/>
              </a:lnSpc>
            </a:pPr>
            <a:r>
              <a:rPr lang="en-US" altLang="en-US" sz="2400" b="1" dirty="0" smtClean="0">
                <a:latin typeface="Times New Roman" pitchFamily="18" charset="0"/>
                <a:cs typeface="Times New Roman" pitchFamily="18" charset="0"/>
              </a:rPr>
              <a:t>Ethical questions </a:t>
            </a:r>
          </a:p>
          <a:p>
            <a:pPr lvl="1" eaLnBrk="1" hangingPunct="1">
              <a:lnSpc>
                <a:spcPct val="90000"/>
              </a:lnSpc>
            </a:pPr>
            <a:r>
              <a:rPr lang="en-US" altLang="en-US" sz="2000" dirty="0" smtClean="0">
                <a:latin typeface="Times New Roman" pitchFamily="18" charset="0"/>
                <a:cs typeface="Times New Roman" pitchFamily="18" charset="0"/>
              </a:rPr>
              <a:t>Should employers and insurance companies have access to a person’s genetic records? </a:t>
            </a:r>
          </a:p>
          <a:p>
            <a:pPr lvl="1" eaLnBrk="1" hangingPunct="1">
              <a:lnSpc>
                <a:spcPct val="90000"/>
              </a:lnSpc>
            </a:pPr>
            <a:r>
              <a:rPr lang="en-US" altLang="en-US" sz="2000" dirty="0" smtClean="0">
                <a:latin typeface="Times New Roman" pitchFamily="18" charset="0"/>
                <a:cs typeface="Times New Roman" pitchFamily="18" charset="0"/>
              </a:rPr>
              <a:t>Will some people be targeted for either breeding or sterilization? </a:t>
            </a:r>
          </a:p>
          <a:p>
            <a:pPr lvl="1" eaLnBrk="1" hangingPunct="1">
              <a:lnSpc>
                <a:spcPct val="90000"/>
              </a:lnSpc>
            </a:pPr>
            <a:r>
              <a:rPr lang="en-US" altLang="en-US" sz="2000" dirty="0" smtClean="0">
                <a:latin typeface="Times New Roman" pitchFamily="18" charset="0"/>
                <a:cs typeface="Times New Roman" pitchFamily="18" charset="0"/>
              </a:rPr>
              <a:t>Will genetic counseling be available to everyone?</a:t>
            </a:r>
          </a:p>
          <a:p>
            <a:pPr lvl="1" eaLnBrk="1" hangingPunct="1">
              <a:lnSpc>
                <a:spcPct val="90000"/>
              </a:lnSpc>
            </a:pPr>
            <a:endParaRPr lang="en-US" altLang="en-US" sz="2000" dirty="0" smtClean="0">
              <a:latin typeface="Times New Roman" pitchFamily="18" charset="0"/>
              <a:cs typeface="Times New Roman" pitchFamily="18" charset="0"/>
            </a:endParaRPr>
          </a:p>
          <a:p>
            <a:pPr eaLnBrk="1" hangingPunct="1">
              <a:lnSpc>
                <a:spcPct val="90000"/>
              </a:lnSpc>
            </a:pPr>
            <a:r>
              <a:rPr lang="en-US" altLang="en-US" sz="2400" b="1" dirty="0" smtClean="0">
                <a:latin typeface="Times New Roman" pitchFamily="18" charset="0"/>
                <a:cs typeface="Times New Roman" pitchFamily="18" charset="0"/>
              </a:rPr>
              <a:t>GMO</a:t>
            </a:r>
            <a:r>
              <a:rPr lang="en-US" altLang="en-US" sz="2400" dirty="0" smtClean="0">
                <a:latin typeface="Times New Roman" pitchFamily="18" charset="0"/>
                <a:cs typeface="Times New Roman" pitchFamily="18" charset="0"/>
              </a:rPr>
              <a:t> - Genetically modified crops must be safe for consumption and for release in the environment.</a:t>
            </a:r>
            <a:endParaRPr lang="en-US" altLang="en-US" sz="2400" dirty="0" smtClean="0">
              <a:latin typeface="Times New Roman" pitchFamily="18" charset="0"/>
            </a:endParaRPr>
          </a:p>
        </p:txBody>
      </p:sp>
      <p:sp>
        <p:nvSpPr>
          <p:cNvPr id="37891" name="Rectangle 3"/>
          <p:cNvSpPr>
            <a:spLocks noGrp="1" noChangeArrowheads="1"/>
          </p:cNvSpPr>
          <p:nvPr>
            <p:ph type="title"/>
          </p:nvPr>
        </p:nvSpPr>
        <p:spPr>
          <a:xfrm>
            <a:off x="2209800" y="152400"/>
            <a:ext cx="4360862" cy="579437"/>
          </a:xfrm>
        </p:spPr>
        <p:txBody>
          <a:bodyPr wrap="square">
            <a:spAutoFit/>
          </a:bodyPr>
          <a:lstStyle/>
          <a:p>
            <a:pPr eaLnBrk="1" hangingPunct="1"/>
            <a:r>
              <a:rPr lang="en-US" altLang="en-US" sz="3200" dirty="0" smtClean="0">
                <a:solidFill>
                  <a:srgbClr val="0070C0"/>
                </a:solidFill>
                <a:latin typeface="Times New Roman" pitchFamily="18" charset="0"/>
              </a:rPr>
              <a:t>Safety Issues and Ethics</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t>Definitions of the gene</a:t>
            </a:r>
          </a:p>
        </p:txBody>
      </p:sp>
      <p:sp>
        <p:nvSpPr>
          <p:cNvPr id="3075" name="Rectangle 3"/>
          <p:cNvSpPr>
            <a:spLocks noGrp="1" noChangeArrowheads="1"/>
          </p:cNvSpPr>
          <p:nvPr>
            <p:ph type="body" idx="1"/>
          </p:nvPr>
        </p:nvSpPr>
        <p:spPr/>
        <p:txBody>
          <a:bodyPr/>
          <a:lstStyle/>
          <a:p>
            <a:pPr>
              <a:lnSpc>
                <a:spcPct val="90000"/>
              </a:lnSpc>
            </a:pPr>
            <a:r>
              <a:rPr lang="en-US"/>
              <a:t>The gene is to genetics what the atom is to chemistry.</a:t>
            </a:r>
          </a:p>
          <a:p>
            <a:pPr>
              <a:lnSpc>
                <a:spcPct val="90000"/>
              </a:lnSpc>
            </a:pPr>
            <a:r>
              <a:rPr lang="en-US"/>
              <a:t>The gene is the unit of genetic information that controls a specific aspect of the phenotype.</a:t>
            </a:r>
          </a:p>
          <a:p>
            <a:pPr>
              <a:lnSpc>
                <a:spcPct val="90000"/>
              </a:lnSpc>
            </a:pPr>
            <a:r>
              <a:rPr lang="en-US"/>
              <a:t>The gene is the unit of genetic information that specifies the synthesis of one polypeptide.</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143000" y="2971800"/>
            <a:ext cx="7772400" cy="1143000"/>
          </a:xfrm>
        </p:spPr>
        <p:txBody>
          <a:bodyPr>
            <a:normAutofit fontScale="90000"/>
          </a:bodyPr>
          <a:lstStyle/>
          <a:p>
            <a:r>
              <a:rPr lang="en-US" dirty="0"/>
              <a:t>How has the concept of a gene developed in the minds of geneticists?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1066800" y="1981200"/>
            <a:ext cx="7772400" cy="1143000"/>
          </a:xfrm>
        </p:spPr>
        <p:txBody>
          <a:bodyPr/>
          <a:lstStyle/>
          <a:p>
            <a:r>
              <a:rPr lang="en-US" dirty="0"/>
              <a:t>Mendel (1866)</a:t>
            </a:r>
          </a:p>
        </p:txBody>
      </p:sp>
      <p:sp>
        <p:nvSpPr>
          <p:cNvPr id="5123" name="Rectangle 3"/>
          <p:cNvSpPr>
            <a:spLocks noGrp="1" noChangeArrowheads="1"/>
          </p:cNvSpPr>
          <p:nvPr>
            <p:ph type="subTitle" idx="1"/>
          </p:nvPr>
        </p:nvSpPr>
        <p:spPr>
          <a:xfrm>
            <a:off x="1371600" y="3429000"/>
            <a:ext cx="6400800" cy="1752600"/>
          </a:xfrm>
        </p:spPr>
        <p:txBody>
          <a:bodyPr/>
          <a:lstStyle/>
          <a:p>
            <a:r>
              <a:rPr lang="en-US"/>
              <a:t>Inheritance is governed by “characters” or “constant factors” that each controls a phenotypic trait such as flower colour.</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0"/>
            <a:ext cx="8229600" cy="792162"/>
          </a:xfrm>
        </p:spPr>
        <p:txBody>
          <a:bodyPr/>
          <a:lstStyle/>
          <a:p>
            <a:r>
              <a:rPr lang="en-US" sz="3600" dirty="0" err="1"/>
              <a:t>Garrod</a:t>
            </a:r>
            <a:r>
              <a:rPr lang="en-US" sz="3600" dirty="0"/>
              <a:t> (1909) </a:t>
            </a:r>
            <a:r>
              <a:rPr lang="en-US" sz="3600" i="1" dirty="0"/>
              <a:t>Inborn errors of Metabolism</a:t>
            </a:r>
            <a:endParaRPr lang="en-US" dirty="0"/>
          </a:p>
        </p:txBody>
      </p:sp>
      <p:sp>
        <p:nvSpPr>
          <p:cNvPr id="6147" name="Rectangle 3"/>
          <p:cNvSpPr>
            <a:spLocks noGrp="1" noChangeArrowheads="1"/>
          </p:cNvSpPr>
          <p:nvPr>
            <p:ph type="body" sz="half" idx="1"/>
          </p:nvPr>
        </p:nvSpPr>
        <p:spPr>
          <a:xfrm>
            <a:off x="762000" y="1752600"/>
            <a:ext cx="4114800" cy="5105400"/>
          </a:xfrm>
        </p:spPr>
        <p:txBody>
          <a:bodyPr>
            <a:normAutofit/>
          </a:bodyPr>
          <a:lstStyle/>
          <a:p>
            <a:r>
              <a:rPr lang="en-US" sz="2400" dirty="0"/>
              <a:t>Inherited human metabolic disorders such as </a:t>
            </a:r>
            <a:r>
              <a:rPr lang="en-US" sz="2400" dirty="0" err="1"/>
              <a:t>alkaptonuria</a:t>
            </a:r>
            <a:r>
              <a:rPr lang="en-US" sz="2400" dirty="0"/>
              <a:t> result from alternative metabolism.</a:t>
            </a:r>
            <a:endParaRPr lang="en-US" sz="2800" dirty="0"/>
          </a:p>
          <a:p>
            <a:r>
              <a:rPr lang="en-US" sz="2400" dirty="0"/>
              <a:t>Individual genes can mutate to cause a specific metabolic block.  Concept later elaborated as “one gene-one enzyme”.</a:t>
            </a:r>
          </a:p>
          <a:p>
            <a:r>
              <a:rPr lang="en-US" sz="2400" dirty="0"/>
              <a:t>Over 4,000 inherited genetic disorders have now been described.</a:t>
            </a:r>
          </a:p>
        </p:txBody>
      </p:sp>
      <p:pic>
        <p:nvPicPr>
          <p:cNvPr id="6148" name="Picture 4"/>
          <p:cNvPicPr>
            <a:picLocks noGrp="1" noChangeArrowheads="1"/>
          </p:cNvPicPr>
          <p:nvPr>
            <p:ph sz="half" idx="2"/>
          </p:nvPr>
        </p:nvPicPr>
        <p:blipFill>
          <a:blip r:embed="rId3"/>
          <a:srcRect/>
          <a:stretch>
            <a:fillRect/>
          </a:stretch>
        </p:blipFill>
        <p:spPr>
          <a:xfrm>
            <a:off x="5029200" y="762000"/>
            <a:ext cx="3290888" cy="6096000"/>
          </a:xfr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95400" y="381000"/>
            <a:ext cx="7315200" cy="5355312"/>
          </a:xfrm>
          <a:prstGeom prst="rect">
            <a:avLst/>
          </a:prstGeom>
        </p:spPr>
        <p:txBody>
          <a:bodyPr wrap="square">
            <a:spAutoFit/>
          </a:bodyPr>
          <a:lstStyle/>
          <a:p>
            <a:pPr>
              <a:buFontTx/>
              <a:buNone/>
            </a:pPr>
            <a:r>
              <a:rPr lang="en-US" dirty="0" smtClean="0"/>
              <a:t>For recombinant DNA to be useful, we needed to be able to </a:t>
            </a:r>
            <a:r>
              <a:rPr lang="en-US" b="1" dirty="0" smtClean="0"/>
              <a:t>produce large quantities of a gene.</a:t>
            </a:r>
            <a:r>
              <a:rPr lang="en-US" dirty="0" smtClean="0"/>
              <a:t> </a:t>
            </a:r>
          </a:p>
          <a:p>
            <a:pPr>
              <a:buFontTx/>
              <a:buNone/>
            </a:pPr>
            <a:r>
              <a:rPr lang="en-US" dirty="0" smtClean="0"/>
              <a:t>One way is to use plasmids.</a:t>
            </a:r>
          </a:p>
          <a:p>
            <a:pPr>
              <a:buFontTx/>
              <a:buNone/>
            </a:pPr>
            <a:r>
              <a:rPr lang="en-US" dirty="0" smtClean="0"/>
              <a:t>A plasmid can be cut down to an origin of replication and one or more genes for </a:t>
            </a:r>
            <a:r>
              <a:rPr lang="en-US" b="1" dirty="0" smtClean="0"/>
              <a:t>antibiotic resistance</a:t>
            </a:r>
            <a:r>
              <a:rPr lang="en-US" dirty="0" smtClean="0"/>
              <a:t>.</a:t>
            </a:r>
          </a:p>
          <a:p>
            <a:pPr>
              <a:buFontTx/>
              <a:buNone/>
            </a:pPr>
            <a:r>
              <a:rPr lang="en-US" dirty="0" smtClean="0"/>
              <a:t>Now any other gene can be inserted into the plasmid and the bacterium will copy it.</a:t>
            </a:r>
          </a:p>
          <a:p>
            <a:pPr marL="609600" indent="-609600"/>
            <a:r>
              <a:rPr lang="en-US" dirty="0" smtClean="0">
                <a:solidFill>
                  <a:srgbClr val="FF0000"/>
                </a:solidFill>
              </a:rPr>
              <a:t>PCR – polymerase chain reaction</a:t>
            </a:r>
          </a:p>
          <a:p>
            <a:pPr marL="609600" indent="-609600"/>
            <a:r>
              <a:rPr lang="en-US" dirty="0" smtClean="0"/>
              <a:t>Now we can easily copy or </a:t>
            </a:r>
            <a:r>
              <a:rPr lang="en-US" b="1" dirty="0" smtClean="0"/>
              <a:t>amplify</a:t>
            </a:r>
            <a:r>
              <a:rPr lang="en-US" dirty="0" smtClean="0"/>
              <a:t> DNA in the lab.</a:t>
            </a:r>
          </a:p>
          <a:p>
            <a:pPr marL="609600" indent="-609600">
              <a:buFontTx/>
              <a:buAutoNum type="arabicPeriod"/>
            </a:pPr>
            <a:r>
              <a:rPr lang="en-US" dirty="0" smtClean="0"/>
              <a:t>Produce two </a:t>
            </a:r>
            <a:r>
              <a:rPr lang="en-US" dirty="0" err="1" smtClean="0"/>
              <a:t>oligonucleotides</a:t>
            </a:r>
            <a:r>
              <a:rPr lang="en-US" dirty="0" smtClean="0"/>
              <a:t> that match up with the DNA before and after the DNA you want to copy.</a:t>
            </a:r>
          </a:p>
          <a:p>
            <a:pPr marL="609600" indent="-609600">
              <a:buFontTx/>
              <a:buAutoNum type="arabicPeriod"/>
            </a:pPr>
            <a:r>
              <a:rPr lang="en-US" dirty="0" smtClean="0"/>
              <a:t>Heat DNA to break the hydrogen bonds and open the DNA.</a:t>
            </a:r>
          </a:p>
          <a:p>
            <a:pPr>
              <a:buFontTx/>
              <a:buNone/>
            </a:pPr>
            <a:r>
              <a:rPr lang="en-US" dirty="0" smtClean="0"/>
              <a:t>3. Add </a:t>
            </a:r>
            <a:r>
              <a:rPr lang="en-US" dirty="0" err="1" smtClean="0"/>
              <a:t>oligonucleotides</a:t>
            </a:r>
            <a:r>
              <a:rPr lang="en-US" dirty="0" smtClean="0"/>
              <a:t> (primers)</a:t>
            </a:r>
          </a:p>
          <a:p>
            <a:pPr>
              <a:buFontTx/>
              <a:buNone/>
            </a:pPr>
            <a:r>
              <a:rPr lang="en-US" dirty="0" smtClean="0"/>
              <a:t>4. Cool, allowing primers to bind to DNA</a:t>
            </a:r>
          </a:p>
          <a:p>
            <a:pPr>
              <a:buFontTx/>
              <a:buNone/>
            </a:pPr>
            <a:r>
              <a:rPr lang="en-US" dirty="0" smtClean="0"/>
              <a:t>5. Add nucleotides and DNA polymerase.</a:t>
            </a:r>
          </a:p>
          <a:p>
            <a:pPr>
              <a:buFontTx/>
              <a:buNone/>
            </a:pPr>
            <a:r>
              <a:rPr lang="en-US" dirty="0" smtClean="0"/>
              <a:t>6. Repeat</a:t>
            </a:r>
          </a:p>
          <a:p>
            <a:pPr>
              <a:buFontTx/>
              <a:buNone/>
            </a:pPr>
            <a:endParaRPr lang="en-US" dirty="0" smtClean="0"/>
          </a:p>
          <a:p>
            <a:pPr>
              <a:buFontTx/>
              <a:buNone/>
            </a:pPr>
            <a:r>
              <a:rPr lang="en-US" dirty="0" smtClean="0"/>
              <a:t>Can  now do the whole thing at higher temperatures using the more stable enzymes from </a:t>
            </a:r>
            <a:r>
              <a:rPr lang="en-US" i="1" dirty="0" smtClean="0"/>
              <a:t>Thermos </a:t>
            </a:r>
            <a:r>
              <a:rPr lang="en-US" i="1" dirty="0" err="1" smtClean="0"/>
              <a:t>aquaticus</a:t>
            </a:r>
            <a:endParaRPr lang="en-US" dirty="0"/>
          </a:p>
        </p:txBody>
      </p:sp>
      <p:sp>
        <p:nvSpPr>
          <p:cNvPr id="3" name="Rectangle 2"/>
          <p:cNvSpPr/>
          <p:nvPr/>
        </p:nvSpPr>
        <p:spPr>
          <a:xfrm>
            <a:off x="1371600" y="2895600"/>
            <a:ext cx="6477000" cy="646331"/>
          </a:xfrm>
          <a:prstGeom prst="rect">
            <a:avLst/>
          </a:prstGeom>
        </p:spPr>
        <p:txBody>
          <a:bodyPr wrap="square">
            <a:spAutoFit/>
          </a:bodyPr>
          <a:lstStyle/>
          <a:p>
            <a:pPr marL="609600" indent="-609600"/>
            <a:endParaRPr lang="en-US" i="1" dirty="0" smtClean="0"/>
          </a:p>
          <a:p>
            <a:pPr marL="609600" indent="-609600">
              <a:buFontTx/>
              <a:buAutoNum type="arabicPeriod"/>
            </a:pPr>
            <a:endParaRPr 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066800" y="0"/>
            <a:ext cx="7772400" cy="1143000"/>
          </a:xfrm>
        </p:spPr>
        <p:txBody>
          <a:bodyPr>
            <a:normAutofit fontScale="90000"/>
          </a:bodyPr>
          <a:lstStyle/>
          <a:p>
            <a:r>
              <a:rPr lang="en-US" sz="4000" dirty="0"/>
              <a:t>Metabolic mutations in </a:t>
            </a:r>
            <a:r>
              <a:rPr lang="en-US" sz="4000" i="1" dirty="0"/>
              <a:t>Drosophila</a:t>
            </a:r>
            <a:r>
              <a:rPr lang="en-US" sz="4000" dirty="0"/>
              <a:t> (Beadle and </a:t>
            </a:r>
            <a:r>
              <a:rPr lang="en-US" sz="4000" dirty="0" err="1"/>
              <a:t>Ephrussi</a:t>
            </a:r>
            <a:r>
              <a:rPr lang="en-US" sz="4000" dirty="0"/>
              <a:t>)</a:t>
            </a:r>
            <a:endParaRPr lang="en-US" dirty="0"/>
          </a:p>
        </p:txBody>
      </p:sp>
      <p:sp>
        <p:nvSpPr>
          <p:cNvPr id="7171" name="Rectangle 3"/>
          <p:cNvSpPr>
            <a:spLocks noGrp="1" noChangeArrowheads="1"/>
          </p:cNvSpPr>
          <p:nvPr>
            <p:ph type="body" sz="half" idx="2"/>
          </p:nvPr>
        </p:nvSpPr>
        <p:spPr>
          <a:xfrm>
            <a:off x="5029200" y="609600"/>
            <a:ext cx="4114800" cy="6248400"/>
          </a:xfrm>
        </p:spPr>
        <p:txBody>
          <a:bodyPr>
            <a:noAutofit/>
          </a:bodyPr>
          <a:lstStyle/>
          <a:p>
            <a:pPr>
              <a:lnSpc>
                <a:spcPct val="90000"/>
              </a:lnSpc>
            </a:pPr>
            <a:r>
              <a:rPr lang="en-US" sz="2400" dirty="0"/>
              <a:t>Fly eyes are normally dark red because of two pigments, one bright red and one brown.</a:t>
            </a:r>
          </a:p>
          <a:p>
            <a:pPr>
              <a:lnSpc>
                <a:spcPct val="90000"/>
              </a:lnSpc>
            </a:pPr>
            <a:r>
              <a:rPr lang="en-US" sz="2400" dirty="0"/>
              <a:t>Mutants in </a:t>
            </a:r>
            <a:r>
              <a:rPr lang="en-US" sz="2400" i="1" dirty="0"/>
              <a:t>v</a:t>
            </a:r>
            <a:r>
              <a:rPr lang="en-US" sz="2400" dirty="0"/>
              <a:t> or </a:t>
            </a:r>
            <a:r>
              <a:rPr lang="en-US" sz="2400" i="1" dirty="0" err="1"/>
              <a:t>cn</a:t>
            </a:r>
            <a:r>
              <a:rPr lang="en-US" sz="2400" dirty="0"/>
              <a:t> have bright red eyes because they lack brown pigment.</a:t>
            </a:r>
          </a:p>
          <a:p>
            <a:pPr>
              <a:lnSpc>
                <a:spcPct val="90000"/>
              </a:lnSpc>
            </a:pPr>
            <a:r>
              <a:rPr lang="en-US" sz="2400" dirty="0"/>
              <a:t>Disk transplantation experiments showed that wild-type hosts produce a diffusible substance than can allow </a:t>
            </a:r>
            <a:r>
              <a:rPr lang="en-US" sz="2400" i="1" dirty="0"/>
              <a:t>v</a:t>
            </a:r>
            <a:r>
              <a:rPr lang="en-US" sz="2400" dirty="0"/>
              <a:t> or </a:t>
            </a:r>
            <a:r>
              <a:rPr lang="en-US" sz="2400" i="1" dirty="0" err="1"/>
              <a:t>cn</a:t>
            </a:r>
            <a:r>
              <a:rPr lang="en-US" sz="2400" dirty="0"/>
              <a:t> disks to form dark red eyes.</a:t>
            </a:r>
          </a:p>
          <a:p>
            <a:pPr>
              <a:lnSpc>
                <a:spcPct val="90000"/>
              </a:lnSpc>
            </a:pPr>
            <a:r>
              <a:rPr lang="en-US" sz="2400" i="1" dirty="0"/>
              <a:t>v</a:t>
            </a:r>
            <a:r>
              <a:rPr lang="en-US" sz="2400" dirty="0"/>
              <a:t> disks transplanted into </a:t>
            </a:r>
            <a:r>
              <a:rPr lang="en-US" sz="2400" i="1" dirty="0" err="1"/>
              <a:t>cn</a:t>
            </a:r>
            <a:r>
              <a:rPr lang="en-US" sz="2400" dirty="0"/>
              <a:t> hosts also develop normally, but </a:t>
            </a:r>
            <a:r>
              <a:rPr lang="en-US" sz="2400" i="1" dirty="0" err="1"/>
              <a:t>cn</a:t>
            </a:r>
            <a:r>
              <a:rPr lang="en-US" sz="2400" dirty="0"/>
              <a:t> disks transplanted into </a:t>
            </a:r>
            <a:r>
              <a:rPr lang="en-US" sz="2400" i="1" dirty="0"/>
              <a:t>v</a:t>
            </a:r>
            <a:r>
              <a:rPr lang="en-US" sz="2400" dirty="0"/>
              <a:t> hosts still develop bright red eyes!</a:t>
            </a:r>
          </a:p>
        </p:txBody>
      </p:sp>
      <p:pic>
        <p:nvPicPr>
          <p:cNvPr id="7172" name="Picture 4"/>
          <p:cNvPicPr>
            <a:picLocks noGrp="1" noChangeArrowheads="1"/>
          </p:cNvPicPr>
          <p:nvPr>
            <p:ph sz="half" idx="1"/>
          </p:nvPr>
        </p:nvPicPr>
        <p:blipFill>
          <a:blip r:embed="rId3"/>
          <a:srcRect/>
          <a:stretch>
            <a:fillRect/>
          </a:stretch>
        </p:blipFill>
        <p:spPr>
          <a:xfrm>
            <a:off x="990600" y="1219200"/>
            <a:ext cx="3219450" cy="5486400"/>
          </a:xfrm>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43000" y="0"/>
            <a:ext cx="7498080" cy="1143000"/>
          </a:xfrm>
        </p:spPr>
        <p:txBody>
          <a:bodyPr>
            <a:normAutofit fontScale="90000"/>
          </a:bodyPr>
          <a:lstStyle/>
          <a:p>
            <a:r>
              <a:rPr lang="en-US" sz="3600" dirty="0"/>
              <a:t>Explanation:  </a:t>
            </a:r>
            <a:r>
              <a:rPr lang="en-US" sz="3600" i="1" dirty="0"/>
              <a:t>v</a:t>
            </a:r>
            <a:r>
              <a:rPr lang="en-US" sz="3600" dirty="0"/>
              <a:t> and </a:t>
            </a:r>
            <a:r>
              <a:rPr lang="en-US" sz="3600" i="1" dirty="0" err="1"/>
              <a:t>cn</a:t>
            </a:r>
            <a:r>
              <a:rPr lang="en-US" sz="3600" dirty="0"/>
              <a:t> affect different steps of the same metabolic pathway</a:t>
            </a:r>
            <a:endParaRPr lang="en-US" dirty="0"/>
          </a:p>
        </p:txBody>
      </p:sp>
      <p:pic>
        <p:nvPicPr>
          <p:cNvPr id="16387" name="Picture 3"/>
          <p:cNvPicPr>
            <a:picLocks noGrp="1" noChangeAspect="1" noChangeArrowheads="1"/>
          </p:cNvPicPr>
          <p:nvPr>
            <p:ph idx="1"/>
          </p:nvPr>
        </p:nvPicPr>
        <p:blipFill>
          <a:blip r:embed="rId3"/>
          <a:srcRect/>
          <a:stretch>
            <a:fillRect/>
          </a:stretch>
        </p:blipFill>
        <p:spPr>
          <a:xfrm>
            <a:off x="0" y="1143000"/>
            <a:ext cx="9144000" cy="5715000"/>
          </a:xfrm>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219200" y="0"/>
            <a:ext cx="7498080" cy="1143000"/>
          </a:xfrm>
        </p:spPr>
        <p:txBody>
          <a:bodyPr>
            <a:normAutofit fontScale="90000"/>
          </a:bodyPr>
          <a:lstStyle/>
          <a:p>
            <a:r>
              <a:rPr lang="en-US" sz="4000" dirty="0"/>
              <a:t>We now know the precise pathway.</a:t>
            </a:r>
            <a:endParaRPr lang="en-US" dirty="0"/>
          </a:p>
        </p:txBody>
      </p:sp>
      <p:pic>
        <p:nvPicPr>
          <p:cNvPr id="8195" name="Picture 3"/>
          <p:cNvPicPr>
            <a:picLocks noGrp="1" noChangeArrowheads="1"/>
          </p:cNvPicPr>
          <p:nvPr>
            <p:ph idx="1"/>
          </p:nvPr>
        </p:nvPicPr>
        <p:blipFill>
          <a:blip r:embed="rId3"/>
          <a:srcRect/>
          <a:stretch>
            <a:fillRect/>
          </a:stretch>
        </p:blipFill>
        <p:spPr>
          <a:xfrm>
            <a:off x="1066800" y="838200"/>
            <a:ext cx="6781800" cy="5791200"/>
          </a:xfrm>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228600" y="0"/>
            <a:ext cx="8915400" cy="609600"/>
          </a:xfrm>
        </p:spPr>
        <p:txBody>
          <a:bodyPr>
            <a:normAutofit fontScale="90000"/>
          </a:bodyPr>
          <a:lstStyle/>
          <a:p>
            <a:r>
              <a:rPr lang="en-US" sz="3600" dirty="0"/>
              <a:t>Beadle and Tatum (1942)--One Gene, One Enzyme</a:t>
            </a:r>
            <a:endParaRPr lang="en-US" dirty="0"/>
          </a:p>
        </p:txBody>
      </p:sp>
      <p:sp>
        <p:nvSpPr>
          <p:cNvPr id="9219" name="Rectangle 3"/>
          <p:cNvSpPr>
            <a:spLocks noGrp="1" noChangeArrowheads="1"/>
          </p:cNvSpPr>
          <p:nvPr>
            <p:ph type="body" sz="half" idx="2"/>
          </p:nvPr>
        </p:nvSpPr>
        <p:spPr>
          <a:xfrm>
            <a:off x="5029200" y="838200"/>
            <a:ext cx="4114800" cy="6019800"/>
          </a:xfrm>
        </p:spPr>
        <p:txBody>
          <a:bodyPr>
            <a:noAutofit/>
          </a:bodyPr>
          <a:lstStyle/>
          <a:p>
            <a:r>
              <a:rPr lang="en-US" sz="2400" dirty="0"/>
              <a:t>Bread mold </a:t>
            </a:r>
            <a:r>
              <a:rPr lang="en-US" sz="2400" i="1" dirty="0" err="1"/>
              <a:t>Neurospora</a:t>
            </a:r>
            <a:r>
              <a:rPr lang="en-US" sz="2400" dirty="0"/>
              <a:t> can normally grow on minimal media, because it can synthesize most essential metabolites.</a:t>
            </a:r>
          </a:p>
          <a:p>
            <a:r>
              <a:rPr lang="en-US" sz="2400" dirty="0"/>
              <a:t>If this biosynthesis is under genetic control, then mutants in those genes would require additional metabolites in their media.</a:t>
            </a:r>
          </a:p>
          <a:p>
            <a:r>
              <a:rPr lang="en-US" sz="2400" dirty="0"/>
              <a:t>This was tested by irradiating </a:t>
            </a:r>
            <a:r>
              <a:rPr lang="en-US" sz="2400" i="1" dirty="0" err="1"/>
              <a:t>Neurospora</a:t>
            </a:r>
            <a:r>
              <a:rPr lang="en-US" sz="2400" dirty="0"/>
              <a:t> spores and screening the cells they produced for additional nutritional requirements (</a:t>
            </a:r>
            <a:r>
              <a:rPr lang="en-US" sz="2400" b="1" dirty="0" err="1"/>
              <a:t>auxotrophs</a:t>
            </a:r>
            <a:r>
              <a:rPr lang="en-US" sz="2400" dirty="0"/>
              <a:t>).</a:t>
            </a:r>
          </a:p>
        </p:txBody>
      </p:sp>
      <p:pic>
        <p:nvPicPr>
          <p:cNvPr id="9220" name="Picture 4"/>
          <p:cNvPicPr>
            <a:picLocks noGrp="1" noChangeArrowheads="1"/>
          </p:cNvPicPr>
          <p:nvPr>
            <p:ph sz="half" idx="1"/>
          </p:nvPr>
        </p:nvPicPr>
        <p:blipFill>
          <a:blip r:embed="rId3"/>
          <a:srcRect/>
          <a:stretch>
            <a:fillRect/>
          </a:stretch>
        </p:blipFill>
        <p:spPr>
          <a:xfrm>
            <a:off x="0" y="609600"/>
            <a:ext cx="5181600" cy="6248400"/>
          </a:xfrm>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66800" y="0"/>
            <a:ext cx="7498080" cy="1143000"/>
          </a:xfrm>
        </p:spPr>
        <p:txBody>
          <a:bodyPr>
            <a:normAutofit fontScale="90000"/>
          </a:bodyPr>
          <a:lstStyle/>
          <a:p>
            <a:r>
              <a:rPr lang="en-US" sz="3600" dirty="0"/>
              <a:t>Are genes both the basic functional unit and the smallest genetic structural unit?</a:t>
            </a:r>
            <a:endParaRPr lang="en-US" dirty="0"/>
          </a:p>
        </p:txBody>
      </p:sp>
      <p:sp>
        <p:nvSpPr>
          <p:cNvPr id="11267" name="Rectangle 3"/>
          <p:cNvSpPr>
            <a:spLocks noGrp="1" noChangeArrowheads="1"/>
          </p:cNvSpPr>
          <p:nvPr>
            <p:ph type="body" idx="1"/>
          </p:nvPr>
        </p:nvSpPr>
        <p:spPr>
          <a:xfrm>
            <a:off x="1219200" y="1295400"/>
            <a:ext cx="7498080" cy="5257800"/>
          </a:xfrm>
        </p:spPr>
        <p:txBody>
          <a:bodyPr/>
          <a:lstStyle/>
          <a:p>
            <a:r>
              <a:rPr lang="en-US" dirty="0"/>
              <a:t>Until 1940, the gene was considered as the basic unit of genetic information as defined by three criteria.</a:t>
            </a:r>
          </a:p>
          <a:p>
            <a:pPr lvl="1"/>
            <a:r>
              <a:rPr lang="en-US" dirty="0"/>
              <a:t>The </a:t>
            </a:r>
            <a:r>
              <a:rPr lang="en-US" b="1" dirty="0"/>
              <a:t>unit of function</a:t>
            </a:r>
            <a:r>
              <a:rPr lang="en-US" dirty="0"/>
              <a:t>, controlling the inheritance of one “character” or phenotypic attribute.</a:t>
            </a:r>
          </a:p>
          <a:p>
            <a:pPr lvl="1"/>
            <a:r>
              <a:rPr lang="en-US" dirty="0"/>
              <a:t>The </a:t>
            </a:r>
            <a:r>
              <a:rPr lang="en-US" b="1" dirty="0"/>
              <a:t>unit of structure</a:t>
            </a:r>
            <a:r>
              <a:rPr lang="en-US" dirty="0"/>
              <a:t>, operationally defined by </a:t>
            </a:r>
            <a:r>
              <a:rPr lang="en-US" i="1" dirty="0"/>
              <a:t>recombination</a:t>
            </a:r>
            <a:r>
              <a:rPr lang="en-US" dirty="0"/>
              <a:t> and by </a:t>
            </a:r>
            <a:r>
              <a:rPr lang="en-US" i="1" dirty="0"/>
              <a:t>mutation</a:t>
            </a:r>
            <a:r>
              <a:rPr lang="en-US" dirty="0"/>
              <a:t>.</a:t>
            </a:r>
          </a:p>
        </p:txBody>
      </p:sp>
      <p:pic>
        <p:nvPicPr>
          <p:cNvPr id="12290" name="Picture 2" descr="http://condor.depaul.edu/mfiddler/hyphen/images/rna-dna-diag.jpg"/>
          <p:cNvPicPr>
            <a:picLocks noChangeAspect="1" noChangeArrowheads="1"/>
          </p:cNvPicPr>
          <p:nvPr/>
        </p:nvPicPr>
        <p:blipFill>
          <a:blip r:embed="rId3"/>
          <a:srcRect/>
          <a:stretch>
            <a:fillRect/>
          </a:stretch>
        </p:blipFill>
        <p:spPr bwMode="auto">
          <a:xfrm>
            <a:off x="1905000" y="6019800"/>
            <a:ext cx="3810000" cy="333376"/>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28600" y="0"/>
            <a:ext cx="8686800" cy="609600"/>
          </a:xfrm>
        </p:spPr>
        <p:txBody>
          <a:bodyPr>
            <a:normAutofit fontScale="90000"/>
          </a:bodyPr>
          <a:lstStyle/>
          <a:p>
            <a:r>
              <a:rPr lang="en-US" sz="3600" dirty="0"/>
              <a:t>Oliver (1940) - </a:t>
            </a:r>
            <a:r>
              <a:rPr lang="en-US" sz="3600" dirty="0" err="1"/>
              <a:t>intergenic</a:t>
            </a:r>
            <a:r>
              <a:rPr lang="en-US" sz="3600" dirty="0"/>
              <a:t> recombination at </a:t>
            </a:r>
            <a:r>
              <a:rPr lang="en-US" sz="3600" i="1" dirty="0"/>
              <a:t>lozenge</a:t>
            </a:r>
            <a:endParaRPr lang="en-US" dirty="0"/>
          </a:p>
        </p:txBody>
      </p:sp>
      <p:sp>
        <p:nvSpPr>
          <p:cNvPr id="12291" name="Rectangle 3"/>
          <p:cNvSpPr>
            <a:spLocks noGrp="1" noChangeArrowheads="1"/>
          </p:cNvSpPr>
          <p:nvPr>
            <p:ph type="body" idx="1"/>
          </p:nvPr>
        </p:nvSpPr>
        <p:spPr>
          <a:xfrm>
            <a:off x="1066800" y="838200"/>
            <a:ext cx="8077200" cy="6019800"/>
          </a:xfrm>
        </p:spPr>
        <p:txBody>
          <a:bodyPr>
            <a:noAutofit/>
          </a:bodyPr>
          <a:lstStyle/>
          <a:p>
            <a:r>
              <a:rPr lang="en-US" sz="3000" dirty="0"/>
              <a:t>Mutations in </a:t>
            </a:r>
            <a:r>
              <a:rPr lang="en-US" sz="3000" i="1" dirty="0"/>
              <a:t>lozenge</a:t>
            </a:r>
            <a:r>
              <a:rPr lang="en-US" sz="3000" dirty="0"/>
              <a:t> affect eye shape in </a:t>
            </a:r>
            <a:r>
              <a:rPr lang="en-US" sz="3000" i="1" dirty="0"/>
              <a:t>Drosophila</a:t>
            </a:r>
            <a:r>
              <a:rPr lang="en-US" sz="3000" dirty="0"/>
              <a:t>.</a:t>
            </a:r>
          </a:p>
          <a:p>
            <a:r>
              <a:rPr lang="en-US" sz="3000" dirty="0"/>
              <a:t>Two mutations, </a:t>
            </a:r>
            <a:r>
              <a:rPr lang="en-US" sz="3000" i="1" dirty="0" err="1"/>
              <a:t>lz</a:t>
            </a:r>
            <a:r>
              <a:rPr lang="en-US" sz="3000" i="1" baseline="30000" dirty="0" err="1"/>
              <a:t>s</a:t>
            </a:r>
            <a:r>
              <a:rPr lang="en-US" sz="3000" dirty="0"/>
              <a:t> and </a:t>
            </a:r>
            <a:r>
              <a:rPr lang="en-US" sz="3000" i="1" dirty="0" err="1"/>
              <a:t>lz</a:t>
            </a:r>
            <a:r>
              <a:rPr lang="en-US" sz="3000" i="1" baseline="30000" dirty="0" err="1"/>
              <a:t>g</a:t>
            </a:r>
            <a:r>
              <a:rPr lang="en-US" sz="3000" dirty="0"/>
              <a:t>, were considered alleles of the same gene because </a:t>
            </a:r>
            <a:r>
              <a:rPr lang="en-US" sz="3000" i="1" dirty="0" err="1"/>
              <a:t>lz</a:t>
            </a:r>
            <a:r>
              <a:rPr lang="en-US" sz="3000" i="1" baseline="30000" dirty="0" err="1"/>
              <a:t>s</a:t>
            </a:r>
            <a:r>
              <a:rPr lang="en-US" sz="3000" dirty="0"/>
              <a:t>/</a:t>
            </a:r>
            <a:r>
              <a:rPr lang="en-US" sz="3000" i="1" dirty="0" err="1"/>
              <a:t>lz</a:t>
            </a:r>
            <a:r>
              <a:rPr lang="en-US" sz="3000" i="1" baseline="30000" dirty="0" err="1"/>
              <a:t>g</a:t>
            </a:r>
            <a:r>
              <a:rPr lang="en-US" sz="3000" dirty="0"/>
              <a:t> </a:t>
            </a:r>
            <a:r>
              <a:rPr lang="en-US" sz="3000" dirty="0" err="1"/>
              <a:t>heterozygotes</a:t>
            </a:r>
            <a:r>
              <a:rPr lang="en-US" sz="3000" dirty="0"/>
              <a:t> have lozenge, not wild-type, eyes.</a:t>
            </a:r>
          </a:p>
          <a:p>
            <a:r>
              <a:rPr lang="en-US" sz="3000" dirty="0"/>
              <a:t>But when </a:t>
            </a:r>
            <a:r>
              <a:rPr lang="en-US" sz="3000" i="1" dirty="0" err="1"/>
              <a:t>lz</a:t>
            </a:r>
            <a:r>
              <a:rPr lang="en-US" sz="3000" i="1" baseline="30000" dirty="0" err="1"/>
              <a:t>s</a:t>
            </a:r>
            <a:r>
              <a:rPr lang="en-US" sz="3000" dirty="0"/>
              <a:t>/</a:t>
            </a:r>
            <a:r>
              <a:rPr lang="en-US" sz="3000" i="1" dirty="0" err="1"/>
              <a:t>lz</a:t>
            </a:r>
            <a:r>
              <a:rPr lang="en-US" sz="3000" i="1" baseline="30000" dirty="0" err="1"/>
              <a:t>g</a:t>
            </a:r>
            <a:r>
              <a:rPr lang="en-US" sz="3000" dirty="0"/>
              <a:t> females are crossed to </a:t>
            </a:r>
            <a:r>
              <a:rPr lang="en-US" sz="3000" i="1" dirty="0" err="1"/>
              <a:t>lz</a:t>
            </a:r>
            <a:r>
              <a:rPr lang="en-US" sz="3000" i="1" baseline="30000" dirty="0" err="1"/>
              <a:t>s</a:t>
            </a:r>
            <a:r>
              <a:rPr lang="en-US" sz="3000" dirty="0"/>
              <a:t> or </a:t>
            </a:r>
            <a:r>
              <a:rPr lang="en-US" sz="3000" i="1" dirty="0" err="1"/>
              <a:t>lz</a:t>
            </a:r>
            <a:r>
              <a:rPr lang="en-US" sz="3000" i="1" baseline="30000" dirty="0" err="1"/>
              <a:t>g</a:t>
            </a:r>
            <a:r>
              <a:rPr lang="en-US" sz="3000" i="1" baseline="30000" dirty="0"/>
              <a:t> </a:t>
            </a:r>
            <a:r>
              <a:rPr lang="en-US" sz="3000" dirty="0"/>
              <a:t>males, about 0.2% of the progeny are wild-type!</a:t>
            </a:r>
          </a:p>
          <a:p>
            <a:r>
              <a:rPr lang="en-US" sz="3000" dirty="0"/>
              <a:t>These must result from recombination between </a:t>
            </a:r>
            <a:r>
              <a:rPr lang="en-US" sz="3000" i="1" dirty="0" err="1"/>
              <a:t>lz</a:t>
            </a:r>
            <a:r>
              <a:rPr lang="en-US" sz="3000" i="1" baseline="30000" dirty="0" err="1"/>
              <a:t>s</a:t>
            </a:r>
            <a:r>
              <a:rPr lang="en-US" sz="3000" dirty="0"/>
              <a:t> and </a:t>
            </a:r>
            <a:r>
              <a:rPr lang="en-US" sz="3000" i="1" dirty="0" err="1"/>
              <a:t>lz</a:t>
            </a:r>
            <a:r>
              <a:rPr lang="en-US" sz="3000" i="1" baseline="30000" dirty="0" err="1"/>
              <a:t>g</a:t>
            </a:r>
            <a:r>
              <a:rPr lang="en-US" sz="3000" i="1" baseline="30000" dirty="0"/>
              <a:t> </a:t>
            </a:r>
            <a:r>
              <a:rPr lang="en-US" sz="3000" dirty="0"/>
              <a:t>, because the wild-type progeny always had recombinant flanking markers.  Also, the frequency of 0.2% is much higher than the reversion rate of the mutations.</a:t>
            </a: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914400" y="2667000"/>
            <a:ext cx="7772400" cy="1143000"/>
          </a:xfrm>
        </p:spPr>
        <p:txBody>
          <a:bodyPr>
            <a:normAutofit fontScale="90000"/>
          </a:bodyPr>
          <a:lstStyle/>
          <a:p>
            <a:r>
              <a:rPr lang="en-US" sz="4000" dirty="0"/>
              <a:t>Further studies of </a:t>
            </a:r>
            <a:r>
              <a:rPr lang="en-US" sz="4000" dirty="0" err="1"/>
              <a:t>intergenic</a:t>
            </a:r>
            <a:r>
              <a:rPr lang="en-US" sz="4000" dirty="0"/>
              <a:t> recombination in </a:t>
            </a:r>
            <a:r>
              <a:rPr lang="en-US" sz="4000" dirty="0" err="1"/>
              <a:t>bacteriophage</a:t>
            </a:r>
            <a:r>
              <a:rPr lang="en-US" sz="4000" dirty="0"/>
              <a:t> and bacteria (where billions, instead of thousands, of progeny can be analyzed) showed that recombination occurs between adjacent nucleotide pairs.</a:t>
            </a:r>
            <a:endParaRPr 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0" y="0"/>
            <a:ext cx="9144000" cy="1143000"/>
          </a:xfrm>
        </p:spPr>
        <p:txBody>
          <a:bodyPr>
            <a:normAutofit fontScale="90000"/>
          </a:bodyPr>
          <a:lstStyle/>
          <a:p>
            <a:r>
              <a:rPr lang="en-US" dirty="0"/>
              <a:t>So the nucleotide, not the gene, is the basic unit of genetic structure.</a:t>
            </a:r>
          </a:p>
        </p:txBody>
      </p:sp>
      <p:pic>
        <p:nvPicPr>
          <p:cNvPr id="3" name="Picture 2" descr="2. Genes and genomes&#10;The Genome - complete set of DNA for an organism&#10;A comparison of genomes&#10;Organism&#10;&#10;Amount of&#10;DNA&#10;&#10;No ..."/>
          <p:cNvPicPr>
            <a:picLocks noChangeAspect="1" noChangeArrowheads="1"/>
          </p:cNvPicPr>
          <p:nvPr/>
        </p:nvPicPr>
        <p:blipFill>
          <a:blip r:embed="rId3"/>
          <a:srcRect/>
          <a:stretch>
            <a:fillRect/>
          </a:stretch>
        </p:blipFill>
        <p:spPr bwMode="auto">
          <a:xfrm>
            <a:off x="0" y="1142999"/>
            <a:ext cx="9144000" cy="5720973"/>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normAutofit fontScale="90000"/>
          </a:bodyPr>
          <a:lstStyle/>
          <a:p>
            <a:r>
              <a:rPr lang="en-US" sz="4000"/>
              <a:t>The coding sequence of a gene and its polypeptide product are colinear</a:t>
            </a:r>
            <a:endParaRPr lang="en-US"/>
          </a:p>
        </p:txBody>
      </p:sp>
      <p:pic>
        <p:nvPicPr>
          <p:cNvPr id="15363" name="Picture 3"/>
          <p:cNvPicPr>
            <a:picLocks noGrp="1" noChangeArrowheads="1"/>
          </p:cNvPicPr>
          <p:nvPr>
            <p:ph idx="1"/>
          </p:nvPr>
        </p:nvPicPr>
        <p:blipFill>
          <a:blip r:embed="rId3"/>
          <a:srcRect/>
          <a:stretch>
            <a:fillRect/>
          </a:stretch>
        </p:blipFill>
        <p:spPr>
          <a:xfrm>
            <a:off x="1581150" y="1981200"/>
            <a:ext cx="5981700" cy="4114800"/>
          </a:xfrm>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t>Summary</a:t>
            </a:r>
          </a:p>
        </p:txBody>
      </p:sp>
      <p:sp>
        <p:nvSpPr>
          <p:cNvPr id="10243" name="Rectangle 3"/>
          <p:cNvSpPr>
            <a:spLocks noGrp="1" noChangeArrowheads="1"/>
          </p:cNvSpPr>
          <p:nvPr>
            <p:ph type="body" idx="1"/>
          </p:nvPr>
        </p:nvSpPr>
        <p:spPr/>
        <p:txBody>
          <a:bodyPr/>
          <a:lstStyle/>
          <a:p>
            <a:r>
              <a:rPr lang="en-US"/>
              <a:t>Mendel’s work established the concept of the gene.</a:t>
            </a:r>
          </a:p>
          <a:p>
            <a:r>
              <a:rPr lang="en-US"/>
              <a:t>This concept has evolved from:</a:t>
            </a:r>
          </a:p>
          <a:p>
            <a:pPr lvl="1"/>
            <a:r>
              <a:rPr lang="en-US"/>
              <a:t> the unit that can mutate to cause a specific block in metabolism… </a:t>
            </a:r>
          </a:p>
          <a:p>
            <a:pPr lvl="1"/>
            <a:r>
              <a:rPr lang="en-US"/>
              <a:t> to the unit specifying one enzyme…</a:t>
            </a:r>
          </a:p>
          <a:p>
            <a:pPr lvl="1"/>
            <a:r>
              <a:rPr lang="en-US"/>
              <a:t> to the sequence of nucleotide pairs in DNA encoding one polypeptide chain.</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TO13_02B"/>
          <p:cNvPicPr>
            <a:picLocks noChangeAspect="1" noChangeArrowheads="1"/>
          </p:cNvPicPr>
          <p:nvPr/>
        </p:nvPicPr>
        <p:blipFill>
          <a:blip r:embed="rId2"/>
          <a:srcRect l="3841" t="10001" b="10001"/>
          <a:stretch>
            <a:fillRect/>
          </a:stretch>
        </p:blipFill>
        <p:spPr bwMode="auto">
          <a:xfrm>
            <a:off x="152400" y="228600"/>
            <a:ext cx="8610600" cy="6480322"/>
          </a:xfrm>
          <a:prstGeom prst="rect">
            <a:avLst/>
          </a:prstGeom>
          <a:noFill/>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Fig. 16-1&#10;&#10;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henylketonuria &lt;ul&gt;&lt;li&gt;PKU is an inherited disorder that increases the levels of phenylalanine in the blood &lt;/li&gt;&lt;/ul&gt;&lt;ul..."/>
          <p:cNvPicPr>
            <a:picLocks noChangeAspect="1" noChangeArrowheads="1"/>
          </p:cNvPicPr>
          <p:nvPr/>
        </p:nvPicPr>
        <p:blipFill>
          <a:blip r:embed="rId2"/>
          <a:srcRect/>
          <a:stretch>
            <a:fillRect/>
          </a:stretch>
        </p:blipFill>
        <p:spPr bwMode="auto">
          <a:xfrm>
            <a:off x="-152400" y="0"/>
            <a:ext cx="9296400" cy="6858000"/>
          </a:xfrm>
          <a:prstGeom prst="rect">
            <a:avLst/>
          </a:prstGeom>
          <a:noFill/>
        </p:spPr>
      </p:pic>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Metabolic pathway "/>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ymptom &lt;ul&gt;&lt;li&gt;Early diagnosis is essential because symptoms are not obvious in a newborn infant.  &lt;/li&gt;&lt;/ul&gt;&lt;ul&gt;&lt;li&gt;Ment..."/>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Other symptoms may include &lt;ul&gt;&lt;li&gt;Delayed mental and social skills &lt;/li&gt;&lt;/ul&gt;&lt;ul&gt;&lt;li&gt;Head size significantly below normal..."/>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descr="Diagnosis of Phenylketonuria &lt;ul&gt;&lt;li&gt;PKU is normally detected using the HPLC test &lt;/li&gt;&lt;/ul&gt;&lt;ul&gt;&lt;li&gt;Guthrie test &lt;/li&gt;&lt;/ul..."/>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descr="Guthrie test "/>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lt;ul&gt;&lt;li&gt;A small drop of blood is taken from the heel of a newborn  and applied to a card  &lt;/li&gt;&lt;/ul&gt;&lt;ul&gt;&lt;li&gt;A small portio..."/>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Treatment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ku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O13_02A"/>
          <p:cNvPicPr>
            <a:picLocks noChangeAspect="1" noChangeArrowheads="1"/>
          </p:cNvPicPr>
          <p:nvPr/>
        </p:nvPicPr>
        <p:blipFill>
          <a:blip r:embed="rId2"/>
          <a:srcRect l="6306" t="18990" r="7207" b="20398"/>
          <a:stretch>
            <a:fillRect/>
          </a:stretch>
        </p:blipFill>
        <p:spPr bwMode="auto">
          <a:xfrm>
            <a:off x="381000" y="228600"/>
            <a:ext cx="8458200" cy="3276600"/>
          </a:xfrm>
          <a:prstGeom prst="rect">
            <a:avLst/>
          </a:prstGeom>
          <a:noFill/>
        </p:spPr>
      </p:pic>
      <p:sp>
        <p:nvSpPr>
          <p:cNvPr id="3" name="Rectangle 2"/>
          <p:cNvSpPr/>
          <p:nvPr/>
        </p:nvSpPr>
        <p:spPr>
          <a:xfrm>
            <a:off x="228600" y="3810000"/>
            <a:ext cx="8686800" cy="2862322"/>
          </a:xfrm>
          <a:prstGeom prst="rect">
            <a:avLst/>
          </a:prstGeom>
        </p:spPr>
        <p:txBody>
          <a:bodyPr wrap="square">
            <a:spAutoFit/>
          </a:bodyPr>
          <a:lstStyle/>
          <a:p>
            <a:r>
              <a:rPr lang="en-US" dirty="0" smtClean="0"/>
              <a:t>PCR can be applied to :</a:t>
            </a:r>
          </a:p>
          <a:p>
            <a:pPr lvl="1"/>
            <a:r>
              <a:rPr lang="en-US" dirty="0" smtClean="0"/>
              <a:t>Amplifying DNA in a drop of blood</a:t>
            </a:r>
          </a:p>
          <a:p>
            <a:pPr lvl="1"/>
            <a:r>
              <a:rPr lang="en-US" dirty="0" smtClean="0"/>
              <a:t>Find DNA from the HIV virus</a:t>
            </a:r>
          </a:p>
          <a:p>
            <a:pPr lvl="1"/>
            <a:r>
              <a:rPr lang="en-US" dirty="0" smtClean="0"/>
              <a:t>Find early signs of cancer</a:t>
            </a:r>
          </a:p>
          <a:p>
            <a:pPr lvl="1"/>
            <a:r>
              <a:rPr lang="en-US" dirty="0" smtClean="0"/>
              <a:t>Find genetic defects in human embryos</a:t>
            </a:r>
          </a:p>
          <a:p>
            <a:pPr lvl="1"/>
            <a:r>
              <a:rPr lang="en-US" dirty="0" smtClean="0"/>
              <a:t>Examine the DNA of ancient organisms</a:t>
            </a:r>
          </a:p>
          <a:p>
            <a:pPr>
              <a:buFontTx/>
              <a:buNone/>
            </a:pPr>
            <a:r>
              <a:rPr lang="en-US" dirty="0" smtClean="0"/>
              <a:t>If we want to put eukaryotic DNA into prokaryotic DNA we have one more problem:</a:t>
            </a:r>
          </a:p>
          <a:p>
            <a:pPr>
              <a:buFontTx/>
              <a:buNone/>
            </a:pPr>
            <a:r>
              <a:rPr lang="en-US" dirty="0" err="1" smtClean="0"/>
              <a:t>Introns</a:t>
            </a:r>
            <a:r>
              <a:rPr lang="en-US" dirty="0" smtClean="0"/>
              <a:t>! Bacteria do not have a means for dealing with </a:t>
            </a:r>
            <a:r>
              <a:rPr lang="en-US" dirty="0" err="1" smtClean="0"/>
              <a:t>introns</a:t>
            </a:r>
            <a:r>
              <a:rPr lang="en-US" dirty="0" smtClean="0"/>
              <a:t>, so we must give them a copy of a gene without </a:t>
            </a:r>
            <a:r>
              <a:rPr lang="en-US" dirty="0" err="1" smtClean="0"/>
              <a:t>introns</a:t>
            </a:r>
            <a:r>
              <a:rPr lang="en-US" dirty="0" smtClean="0"/>
              <a:t> in it.</a:t>
            </a:r>
          </a:p>
          <a:p>
            <a:pPr lvl="1"/>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lt;ul&gt;&lt;li&gt;Alkaptonuria &lt;/li&gt;&lt;/ul&gt;"/>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Alkaptonuria &lt;ul&gt;&lt;li&gt;Alkaptonuria -black urine disease  is a rare inherited genetic disorder of phenylalanine and tyrosine..."/>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 "/>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What genes are related to alkaptonuria? &lt;ul&gt;&lt;li&gt;Mutations in the HGD gene cause alkaptonuria. &lt;/li&gt;&lt;/ul&gt;&lt;ul&gt;&lt;li&gt;The HGD ge..."/>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ow do people inherit alkaptonuria? &lt;ul&gt;&lt;li&gt;This condition is inherited in an autosomal recessive pattern &lt;/li&gt;&lt;/ul&gt;&lt;ul&gt;&lt;l..."/>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 "/>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Signs and symptoms &lt;ul&gt;&lt;li&gt;It is asymptomatic, but later &lt;/li&gt;&lt;/ul&gt;&lt;ul&gt;&lt;li&gt;sclera of the eyes may be pigmented &lt;/li&gt;&lt;/ul&gt;&lt;..."/>
          <p:cNvPicPr>
            <a:picLocks noChangeAspect="1" noChangeArrowheads="1"/>
          </p:cNvPicPr>
          <p:nvPr/>
        </p:nvPicPr>
        <p:blipFill>
          <a:blip r:embed="rId2"/>
          <a:srcRect/>
          <a:stretch>
            <a:fillRect/>
          </a:stretch>
        </p:blipFill>
        <p:spPr bwMode="auto">
          <a:xfrm>
            <a:off x="0" y="-1"/>
            <a:ext cx="9144000" cy="6878097"/>
          </a:xfrm>
          <a:prstGeom prst="rect">
            <a:avLst/>
          </a:prstGeom>
          <a:noFill/>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 "/>
          <p:cNvPicPr>
            <a:picLocks noChangeAspect="1" noChangeArrowheads="1"/>
          </p:cNvPicPr>
          <p:nvPr/>
        </p:nvPicPr>
        <p:blipFill>
          <a:blip r:embed="rId2"/>
          <a:srcRect/>
          <a:stretch>
            <a:fillRect/>
          </a:stretch>
        </p:blipFill>
        <p:spPr bwMode="auto">
          <a:xfrm>
            <a:off x="0" y="0"/>
            <a:ext cx="4267199" cy="4191000"/>
          </a:xfrm>
          <a:prstGeom prst="rect">
            <a:avLst/>
          </a:prstGeom>
          <a:noFill/>
        </p:spPr>
      </p:pic>
      <p:pic>
        <p:nvPicPr>
          <p:cNvPr id="32772" name="Picture 4" descr=" "/>
          <p:cNvPicPr>
            <a:picLocks noChangeAspect="1" noChangeArrowheads="1"/>
          </p:cNvPicPr>
          <p:nvPr/>
        </p:nvPicPr>
        <p:blipFill>
          <a:blip r:embed="rId3"/>
          <a:srcRect/>
          <a:stretch>
            <a:fillRect/>
          </a:stretch>
        </p:blipFill>
        <p:spPr bwMode="auto">
          <a:xfrm>
            <a:off x="4648200" y="2514601"/>
            <a:ext cx="4495800" cy="4343400"/>
          </a:xfrm>
          <a:prstGeom prst="rect">
            <a:avLst/>
          </a:prstGeom>
          <a:noFill/>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nosis &lt;ul&gt;&lt;li&gt;Diagnostic testing can be performed using paper chromatography and thin layer chromatography &lt;/li&gt;&lt;/ul&gt;&lt;..."/>
          <p:cNvPicPr>
            <a:picLocks noChangeAspect="1" noChangeArrowheads="1"/>
          </p:cNvPicPr>
          <p:nvPr/>
        </p:nvPicPr>
        <p:blipFill>
          <a:blip r:embed="rId2"/>
          <a:srcRect/>
          <a:stretch>
            <a:fillRect/>
          </a:stretch>
        </p:blipFill>
        <p:spPr bwMode="auto">
          <a:xfrm>
            <a:off x="-1" y="0"/>
            <a:ext cx="9144001" cy="6858000"/>
          </a:xfrm>
          <a:prstGeom prst="rect">
            <a:avLst/>
          </a:prstGeom>
          <a:noFill/>
        </p:spPr>
      </p:pic>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2" name="Picture 2" descr="Treatment &lt;ul&gt;&lt;li&gt;No treatment demonstrated to reduce the complications. &lt;/li&gt;&lt;/ul&gt;&lt;ul&gt;&lt;li&gt;Recommended treatments include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3000" y="304800"/>
            <a:ext cx="7696200" cy="3693319"/>
          </a:xfrm>
          <a:prstGeom prst="rect">
            <a:avLst/>
          </a:prstGeom>
        </p:spPr>
        <p:txBody>
          <a:bodyPr wrap="square">
            <a:spAutoFit/>
          </a:bodyPr>
          <a:lstStyle/>
          <a:p>
            <a:pPr>
              <a:buFontTx/>
              <a:buNone/>
            </a:pPr>
            <a:r>
              <a:rPr lang="en-US" dirty="0" smtClean="0"/>
              <a:t>Start with mature mRNA.</a:t>
            </a:r>
          </a:p>
          <a:p>
            <a:pPr>
              <a:buFontTx/>
              <a:buNone/>
            </a:pPr>
            <a:r>
              <a:rPr lang="en-US" dirty="0" smtClean="0"/>
              <a:t>Use reverse transcriptase to copy it into DNA.</a:t>
            </a:r>
          </a:p>
          <a:p>
            <a:pPr>
              <a:buFontTx/>
              <a:buNone/>
            </a:pPr>
            <a:r>
              <a:rPr lang="en-US" dirty="0" smtClean="0"/>
              <a:t>This DNA is called complimentary or </a:t>
            </a:r>
            <a:r>
              <a:rPr lang="en-US" dirty="0" err="1" smtClean="0"/>
              <a:t>cDNA</a:t>
            </a:r>
            <a:r>
              <a:rPr lang="en-US" dirty="0" smtClean="0"/>
              <a:t>.</a:t>
            </a:r>
          </a:p>
          <a:p>
            <a:pPr>
              <a:buFontTx/>
              <a:buNone/>
            </a:pPr>
            <a:r>
              <a:rPr lang="en-US" dirty="0" smtClean="0"/>
              <a:t>	</a:t>
            </a:r>
          </a:p>
          <a:p>
            <a:pPr>
              <a:buFontTx/>
              <a:buNone/>
            </a:pPr>
            <a:r>
              <a:rPr lang="en-US" dirty="0" smtClean="0"/>
              <a:t>Unfortunately, some proteins need to be modified after they are translated, which can only be done in eukaryotic cells.</a:t>
            </a:r>
          </a:p>
          <a:p>
            <a:pPr>
              <a:buFontTx/>
              <a:buNone/>
            </a:pPr>
            <a:endParaRPr lang="en-US" dirty="0" smtClean="0"/>
          </a:p>
          <a:p>
            <a:pPr>
              <a:buFontTx/>
              <a:buNone/>
            </a:pPr>
            <a:r>
              <a:rPr lang="en-US" dirty="0" smtClean="0"/>
              <a:t>To get our gene into another cell we need a </a:t>
            </a:r>
            <a:r>
              <a:rPr lang="en-US" b="1" dirty="0" smtClean="0"/>
              <a:t>vector</a:t>
            </a:r>
            <a:r>
              <a:rPr lang="en-US" dirty="0" smtClean="0"/>
              <a:t> – a means to carry it there.</a:t>
            </a:r>
          </a:p>
          <a:p>
            <a:pPr>
              <a:buFontTx/>
              <a:buNone/>
            </a:pPr>
            <a:r>
              <a:rPr lang="en-US" dirty="0" smtClean="0"/>
              <a:t>This vector can be a plasmid or virus or another means of carrying the DNA into cells.</a:t>
            </a:r>
          </a:p>
          <a:p>
            <a:pPr>
              <a:buFontTx/>
              <a:buNone/>
            </a:pPr>
            <a:r>
              <a:rPr lang="en-US" dirty="0" smtClean="0"/>
              <a:t>Now we can have bacterial or eukaryotic cells making useful proteins – purer vaccines, enzymes, drugs and human proteins.</a:t>
            </a:r>
          </a:p>
          <a:p>
            <a:pPr>
              <a:buFontTx/>
              <a:buNone/>
            </a:pPr>
            <a:endParaRPr lang="en-US" dirty="0"/>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8" name="Picture 2" descr="&lt;ul&gt;&lt;li&gt;Albinism &lt;/li&gt;&lt;/ul&gt;"/>
          <p:cNvPicPr>
            <a:picLocks noChangeAspect="1" noChangeArrowheads="1"/>
          </p:cNvPicPr>
          <p:nvPr/>
        </p:nvPicPr>
        <p:blipFill>
          <a:blip r:embed="rId2"/>
          <a:srcRect/>
          <a:stretch>
            <a:fillRect/>
          </a:stretch>
        </p:blipFill>
        <p:spPr bwMode="auto">
          <a:xfrm>
            <a:off x="0" y="0"/>
            <a:ext cx="9144000" cy="6858001"/>
          </a:xfrm>
          <a:prstGeom prst="rect">
            <a:avLst/>
          </a:prstGeom>
          <a:noFill/>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4" name="Picture 2" descr="&lt;ul&gt;&lt;li&gt;Albinism  is a congenital disorder. &lt;/li&gt;&lt;/ul&gt;&lt;ul&gt;&lt;li&gt;complete or partial absence of pigment in the skin, hair and..."/>
          <p:cNvPicPr>
            <a:picLocks noChangeAspect="1" noChangeArrowheads="1"/>
          </p:cNvPicPr>
          <p:nvPr/>
        </p:nvPicPr>
        <p:blipFill>
          <a:blip r:embed="rId2"/>
          <a:srcRect/>
          <a:stretch>
            <a:fillRect/>
          </a:stretch>
        </p:blipFill>
        <p:spPr bwMode="auto">
          <a:xfrm>
            <a:off x="0" y="0"/>
            <a:ext cx="9144000" cy="6845440"/>
          </a:xfrm>
          <a:prstGeom prst="rect">
            <a:avLst/>
          </a:prstGeom>
          <a:noFill/>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70" name="Picture 2" descr="causes &lt;ul&gt;&lt;li&gt;Most forms of albinism are due to recessive alleles (genes) passed from both parents of an individual, thou..."/>
          <p:cNvPicPr>
            <a:picLocks noChangeAspect="1" noChangeArrowheads="1"/>
          </p:cNvPicPr>
          <p:nvPr/>
        </p:nvPicPr>
        <p:blipFill>
          <a:blip r:embed="rId2"/>
          <a:srcRect/>
          <a:stretch>
            <a:fillRect/>
          </a:stretch>
        </p:blipFill>
        <p:spPr bwMode="auto">
          <a:xfrm>
            <a:off x="0" y="0"/>
            <a:ext cx="8991600" cy="6858000"/>
          </a:xfrm>
          <a:prstGeom prst="rect">
            <a:avLst/>
          </a:prstGeom>
          <a:noFill/>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Types &lt;ul&gt;&lt;li&gt;Two types  &lt;/li&gt;&lt;/ul&gt;&lt;ul&gt;&lt;li&gt;Oculocutaneous albinism  &lt;/li&gt;&lt;/ul&gt;&lt;ul&gt;&lt;li&gt;Ocular albinism &lt;/li&gt;&lt;/ul&gt;"/>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lt;ul&gt;&lt;li&gt;In oculocutaneous albinism  pigment is lacking in the eyes, skin and hair. &lt;/li&gt;&lt;/ul&gt;&lt;ul&gt;&lt;li&gt;In ocular albinism, o..."/>
          <p:cNvPicPr>
            <a:picLocks noChangeAspect="1" noChangeArrowheads="1"/>
          </p:cNvPicPr>
          <p:nvPr/>
        </p:nvPicPr>
        <p:blipFill>
          <a:blip r:embed="rId2"/>
          <a:srcRect/>
          <a:stretch>
            <a:fillRect/>
          </a:stretch>
        </p:blipFill>
        <p:spPr bwMode="auto">
          <a:xfrm>
            <a:off x="0" y="0"/>
            <a:ext cx="9144000" cy="6705600"/>
          </a:xfrm>
          <a:prstGeom prst="rect">
            <a:avLst/>
          </a:prstGeom>
          <a:noFill/>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8" name="Picture 2" descr=" "/>
          <p:cNvPicPr>
            <a:picLocks noChangeAspect="1" noChangeArrowheads="1"/>
          </p:cNvPicPr>
          <p:nvPr/>
        </p:nvPicPr>
        <p:blipFill>
          <a:blip r:embed="rId2"/>
          <a:srcRect/>
          <a:stretch>
            <a:fillRect/>
          </a:stretch>
        </p:blipFill>
        <p:spPr bwMode="auto">
          <a:xfrm>
            <a:off x="0" y="0"/>
            <a:ext cx="9144000" cy="6858000"/>
          </a:xfrm>
          <a:prstGeom prst="rect">
            <a:avLst/>
          </a:prstGeom>
          <a:noFill/>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4" name="Picture 2" descr="Symptom &lt;ul&gt;&lt;li&gt;Light hair  &lt;/li&gt;&lt;/ul&gt;&lt;ul&gt;&lt;li&gt;Light skin  &lt;/li&gt;&lt;/ul&gt;&lt;ul&gt;&lt;li&gt;Light-colored eyes  &lt;/li&gt;&lt;/ul&gt;&lt;ul&gt;&lt;li&gt;Reduced ..."/>
          <p:cNvPicPr>
            <a:picLocks noChangeAspect="1" noChangeArrowheads="1"/>
          </p:cNvPicPr>
          <p:nvPr/>
        </p:nvPicPr>
        <p:blipFill>
          <a:blip r:embed="rId2"/>
          <a:srcRect/>
          <a:stretch>
            <a:fillRect/>
          </a:stretch>
        </p:blipFill>
        <p:spPr bwMode="auto">
          <a:xfrm>
            <a:off x="0" y="0"/>
            <a:ext cx="9143998" cy="6858000"/>
          </a:xfrm>
          <a:prstGeom prst="rect">
            <a:avLst/>
          </a:prstGeom>
          <a:noFill/>
        </p:spPr>
      </p:pic>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2" descr=" "/>
          <p:cNvPicPr>
            <a:picLocks noChangeAspect="1" noChangeArrowheads="1"/>
          </p:cNvPicPr>
          <p:nvPr/>
        </p:nvPicPr>
        <p:blipFill>
          <a:blip r:embed="rId2"/>
          <a:srcRect/>
          <a:stretch>
            <a:fillRect/>
          </a:stretch>
        </p:blipFill>
        <p:spPr bwMode="auto">
          <a:xfrm>
            <a:off x="990600" y="0"/>
            <a:ext cx="6553200" cy="3352800"/>
          </a:xfrm>
          <a:prstGeom prst="rect">
            <a:avLst/>
          </a:prstGeom>
          <a:noFill/>
        </p:spPr>
      </p:pic>
      <p:pic>
        <p:nvPicPr>
          <p:cNvPr id="104452" name="Picture 4" descr=" "/>
          <p:cNvPicPr>
            <a:picLocks noChangeAspect="1" noChangeArrowheads="1"/>
          </p:cNvPicPr>
          <p:nvPr/>
        </p:nvPicPr>
        <p:blipFill>
          <a:blip r:embed="rId3"/>
          <a:srcRect/>
          <a:stretch>
            <a:fillRect/>
          </a:stretch>
        </p:blipFill>
        <p:spPr bwMode="auto">
          <a:xfrm>
            <a:off x="838200" y="3143249"/>
            <a:ext cx="7086600" cy="3714751"/>
          </a:xfrm>
          <a:prstGeom prst="rect">
            <a:avLst/>
          </a:prstGeom>
          <a:noFill/>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2"/>
          <p:cNvSpPr txBox="1">
            <a:spLocks noChangeArrowheads="1"/>
          </p:cNvSpPr>
          <p:nvPr/>
        </p:nvSpPr>
        <p:spPr bwMode="auto">
          <a:xfrm>
            <a:off x="0" y="838200"/>
            <a:ext cx="9144000" cy="6001643"/>
          </a:xfrm>
          <a:prstGeom prst="rect">
            <a:avLst/>
          </a:prstGeom>
          <a:noFill/>
          <a:ln w="9525">
            <a:noFill/>
            <a:miter lim="800000"/>
            <a:headEnd/>
            <a:tailEnd/>
          </a:ln>
        </p:spPr>
        <p:txBody>
          <a:bodyPr wrap="square">
            <a:spAutoFit/>
          </a:bodyPr>
          <a:lstStyle/>
          <a:p>
            <a:r>
              <a:rPr lang="en-US" sz="2400" b="1" dirty="0">
                <a:solidFill>
                  <a:srgbClr val="000000"/>
                </a:solidFill>
                <a:latin typeface="Comic Sans MS" charset="0"/>
              </a:rPr>
              <a:t>Genetic counseling</a:t>
            </a:r>
            <a:r>
              <a:rPr lang="en-US" sz="2400" dirty="0">
                <a:solidFill>
                  <a:srgbClr val="000000"/>
                </a:solidFill>
                <a:latin typeface="Comic Sans MS" charset="0"/>
              </a:rPr>
              <a:t> is a process, involving an individual or family, with the goal of evaluating, confirming, diagnosing or excluding a genetic condition.</a:t>
            </a:r>
          </a:p>
          <a:p>
            <a:endParaRPr lang="en-US" sz="2400" dirty="0">
              <a:solidFill>
                <a:srgbClr val="000000"/>
              </a:solidFill>
              <a:latin typeface="Comic Sans MS" charset="0"/>
            </a:endParaRPr>
          </a:p>
          <a:p>
            <a:r>
              <a:rPr lang="en-US" sz="2400" dirty="0">
                <a:solidFill>
                  <a:srgbClr val="000000"/>
                </a:solidFill>
                <a:latin typeface="Comic Sans MS" charset="0"/>
              </a:rPr>
              <a:t>A </a:t>
            </a:r>
            <a:r>
              <a:rPr lang="en-US" sz="2400" b="1" dirty="0">
                <a:solidFill>
                  <a:srgbClr val="000000"/>
                </a:solidFill>
                <a:latin typeface="Comic Sans MS" charset="0"/>
              </a:rPr>
              <a:t>genetic counselor</a:t>
            </a:r>
            <a:r>
              <a:rPr lang="en-US" sz="2400" dirty="0">
                <a:solidFill>
                  <a:srgbClr val="000000"/>
                </a:solidFill>
                <a:latin typeface="Comic Sans MS" charset="0"/>
              </a:rPr>
              <a:t> can help by providing information about the pros and cons of the test and discussing the social and emotional aspects of testing.</a:t>
            </a:r>
          </a:p>
          <a:p>
            <a:endParaRPr lang="en-US" sz="2400" dirty="0">
              <a:solidFill>
                <a:srgbClr val="000000"/>
              </a:solidFill>
              <a:latin typeface="Comic Sans MS" charset="0"/>
            </a:endParaRPr>
          </a:p>
          <a:p>
            <a:r>
              <a:rPr lang="en-US" sz="2400" b="1" dirty="0">
                <a:solidFill>
                  <a:srgbClr val="000000"/>
                </a:solidFill>
                <a:latin typeface="Comic Sans MS" charset="0"/>
              </a:rPr>
              <a:t>Genetic counseling may involve:</a:t>
            </a:r>
            <a:endParaRPr lang="en-US" sz="2400" dirty="0">
              <a:solidFill>
                <a:srgbClr val="000000"/>
              </a:solidFill>
              <a:latin typeface="Comic Sans MS" charset="0"/>
            </a:endParaRPr>
          </a:p>
          <a:p>
            <a:r>
              <a:rPr lang="en-US" sz="2400" dirty="0">
                <a:solidFill>
                  <a:srgbClr val="000000"/>
                </a:solidFill>
                <a:latin typeface="Comic Sans MS" charset="0"/>
              </a:rPr>
              <a:t>discussion of natural history and the role of heredity; </a:t>
            </a:r>
          </a:p>
          <a:p>
            <a:endParaRPr lang="en-US" sz="2400" dirty="0">
              <a:solidFill>
                <a:srgbClr val="000000"/>
              </a:solidFill>
              <a:latin typeface="Comic Sans MS" charset="0"/>
            </a:endParaRPr>
          </a:p>
          <a:p>
            <a:r>
              <a:rPr lang="en-US" sz="2400" dirty="0">
                <a:solidFill>
                  <a:srgbClr val="000000"/>
                </a:solidFill>
                <a:latin typeface="Comic Sans MS" charset="0"/>
              </a:rPr>
              <a:t>identification of medical management issues; </a:t>
            </a:r>
          </a:p>
          <a:p>
            <a:endParaRPr lang="en-US" sz="2400" dirty="0">
              <a:solidFill>
                <a:srgbClr val="000000"/>
              </a:solidFill>
              <a:latin typeface="Comic Sans MS" charset="0"/>
            </a:endParaRPr>
          </a:p>
          <a:p>
            <a:r>
              <a:rPr lang="en-US" sz="2400" dirty="0">
                <a:solidFill>
                  <a:srgbClr val="000000"/>
                </a:solidFill>
                <a:latin typeface="Comic Sans MS" charset="0"/>
              </a:rPr>
              <a:t>calculation and communication of genetic risks; </a:t>
            </a:r>
          </a:p>
          <a:p>
            <a:endParaRPr lang="en-US" sz="2400" dirty="0">
              <a:solidFill>
                <a:srgbClr val="000000"/>
              </a:solidFill>
              <a:latin typeface="Comic Sans MS" charset="0"/>
            </a:endParaRPr>
          </a:p>
          <a:p>
            <a:r>
              <a:rPr lang="en-US" sz="2400" dirty="0">
                <a:solidFill>
                  <a:srgbClr val="000000"/>
                </a:solidFill>
                <a:latin typeface="Comic Sans MS" charset="0"/>
              </a:rPr>
              <a:t>provision of or referral for mental and social support</a:t>
            </a:r>
          </a:p>
        </p:txBody>
      </p:sp>
      <p:sp>
        <p:nvSpPr>
          <p:cNvPr id="23555" name="Text Box 4"/>
          <p:cNvSpPr txBox="1">
            <a:spLocks noChangeArrowheads="1"/>
          </p:cNvSpPr>
          <p:nvPr/>
        </p:nvSpPr>
        <p:spPr bwMode="auto">
          <a:xfrm>
            <a:off x="2438400" y="228600"/>
            <a:ext cx="4235450" cy="641350"/>
          </a:xfrm>
          <a:prstGeom prst="rect">
            <a:avLst/>
          </a:prstGeom>
          <a:noFill/>
          <a:ln w="9525">
            <a:noFill/>
            <a:miter lim="800000"/>
            <a:headEnd/>
            <a:tailEnd/>
          </a:ln>
        </p:spPr>
        <p:txBody>
          <a:bodyPr wrap="none">
            <a:spAutoFit/>
          </a:bodyPr>
          <a:lstStyle/>
          <a:p>
            <a:r>
              <a:rPr lang="en-US" sz="3600" b="1" dirty="0">
                <a:solidFill>
                  <a:srgbClr val="000000"/>
                </a:solidFill>
                <a:latin typeface="Comic Sans MS" charset="0"/>
              </a:rPr>
              <a:t>Genetic Counseling</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bwMode="auto">
          <a:xfrm>
            <a:off x="922338" y="685800"/>
            <a:ext cx="7324725"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200" smtClean="0">
                <a:solidFill>
                  <a:srgbClr val="0070C0"/>
                </a:solidFill>
                <a:ea typeface="ＭＳ Ｐゴシック" charset="-128"/>
              </a:rPr>
              <a:t>SEX DETERMINATION </a:t>
            </a:r>
          </a:p>
        </p:txBody>
      </p:sp>
      <p:sp>
        <p:nvSpPr>
          <p:cNvPr id="17411" name="Content Placeholder 2"/>
          <p:cNvSpPr>
            <a:spLocks noGrp="1"/>
          </p:cNvSpPr>
          <p:nvPr>
            <p:ph sz="half" idx="1"/>
          </p:nvPr>
        </p:nvSpPr>
        <p:spPr bwMode="auto">
          <a:xfrm>
            <a:off x="1071563" y="1600200"/>
            <a:ext cx="7005637"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mtClean="0">
                <a:ea typeface="ＭＳ Ｐゴシック" charset="-128"/>
              </a:rPr>
              <a:t>The sex of an individual is determined by the sex chromosomes contributed to the zygote by the sperm and the egg</a:t>
            </a:r>
          </a:p>
        </p:txBody>
      </p:sp>
      <p:pic>
        <p:nvPicPr>
          <p:cNvPr id="17412" name="Picture 6"/>
          <p:cNvPicPr>
            <a:picLocks noChangeAspect="1"/>
          </p:cNvPicPr>
          <p:nvPr/>
        </p:nvPicPr>
        <p:blipFill>
          <a:blip r:embed="rId2"/>
          <a:srcRect/>
          <a:stretch>
            <a:fillRect/>
          </a:stretch>
        </p:blipFill>
        <p:spPr bwMode="auto">
          <a:xfrm>
            <a:off x="2743200" y="3124200"/>
            <a:ext cx="3213100" cy="30527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1524000" y="228600"/>
            <a:ext cx="4953000" cy="792162"/>
          </a:xfrm>
        </p:spPr>
        <p:txBody>
          <a:bodyPr>
            <a:normAutofit fontScale="90000"/>
          </a:bodyPr>
          <a:lstStyle/>
          <a:p>
            <a:pPr eaLnBrk="1" hangingPunct="1"/>
            <a:r>
              <a:rPr lang="en-US" altLang="en-US" sz="3200" b="1" dirty="0" smtClean="0">
                <a:solidFill>
                  <a:srgbClr val="0070C0"/>
                </a:solidFill>
                <a:latin typeface="Times New Roman" pitchFamily="18" charset="0"/>
              </a:rPr>
              <a:t>Tools for Genetic engineering </a:t>
            </a:r>
            <a:br>
              <a:rPr lang="en-US" altLang="en-US" sz="3200" b="1" dirty="0" smtClean="0">
                <a:solidFill>
                  <a:srgbClr val="0070C0"/>
                </a:solidFill>
                <a:latin typeface="Times New Roman" pitchFamily="18" charset="0"/>
              </a:rPr>
            </a:br>
            <a:r>
              <a:rPr lang="en-US" altLang="en-US" sz="3200" b="1" dirty="0" smtClean="0">
                <a:solidFill>
                  <a:srgbClr val="FF0000"/>
                </a:solidFill>
                <a:latin typeface="Times New Roman" pitchFamily="18" charset="0"/>
              </a:rPr>
              <a:t>1. Restriction Enzymes</a:t>
            </a:r>
          </a:p>
        </p:txBody>
      </p:sp>
      <p:sp>
        <p:nvSpPr>
          <p:cNvPr id="7171" name="Rectangle 1027"/>
          <p:cNvSpPr>
            <a:spLocks noGrp="1" noChangeArrowheads="1"/>
          </p:cNvSpPr>
          <p:nvPr>
            <p:ph type="body" sz="half" idx="1"/>
          </p:nvPr>
        </p:nvSpPr>
        <p:spPr>
          <a:xfrm>
            <a:off x="152400" y="1295400"/>
            <a:ext cx="8686800" cy="5167312"/>
          </a:xfrm>
        </p:spPr>
        <p:txBody>
          <a:bodyPr/>
          <a:lstStyle/>
          <a:p>
            <a:pPr eaLnBrk="1" hangingPunct="1">
              <a:lnSpc>
                <a:spcPct val="80000"/>
              </a:lnSpc>
              <a:defRPr/>
            </a:pPr>
            <a:r>
              <a:rPr lang="en-US" sz="2400" b="1" dirty="0" smtClean="0">
                <a:latin typeface="Times New Roman" pitchFamily="18" charset="0"/>
              </a:rPr>
              <a:t>Naturally produced by bacteria – restriction endonucleases</a:t>
            </a:r>
          </a:p>
          <a:p>
            <a:pPr lvl="1" eaLnBrk="1" hangingPunct="1">
              <a:lnSpc>
                <a:spcPct val="80000"/>
              </a:lnSpc>
              <a:defRPr/>
            </a:pPr>
            <a:r>
              <a:rPr lang="en-US" sz="2000" b="1" dirty="0" smtClean="0">
                <a:latin typeface="Times New Roman" pitchFamily="18" charset="0"/>
              </a:rPr>
              <a:t>Natural function</a:t>
            </a:r>
            <a:r>
              <a:rPr lang="en-US" sz="2000" dirty="0" smtClean="0">
                <a:latin typeface="Times New Roman" pitchFamily="18" charset="0"/>
              </a:rPr>
              <a:t> - destroy bacteriophage DNA in bacterial cells</a:t>
            </a:r>
          </a:p>
          <a:p>
            <a:pPr lvl="1" eaLnBrk="1" hangingPunct="1">
              <a:lnSpc>
                <a:spcPct val="80000"/>
              </a:lnSpc>
              <a:defRPr/>
            </a:pPr>
            <a:r>
              <a:rPr lang="en-US" sz="2000" dirty="0" smtClean="0">
                <a:latin typeface="Times New Roman" pitchFamily="18" charset="0"/>
              </a:rPr>
              <a:t>Cannot digest host DNA with methylated C (cytosine)</a:t>
            </a:r>
            <a:endParaRPr lang="en-US" sz="2000" dirty="0" smtClean="0">
              <a:latin typeface="Times New Roman" pitchFamily="18" charset="0"/>
              <a:cs typeface="Times New Roman" pitchFamily="18" charset="0"/>
            </a:endParaRPr>
          </a:p>
          <a:p>
            <a:pPr eaLnBrk="1" hangingPunct="1">
              <a:lnSpc>
                <a:spcPct val="80000"/>
              </a:lnSpc>
              <a:defRPr/>
            </a:pPr>
            <a:r>
              <a:rPr lang="en-US" sz="2400" b="1" dirty="0" smtClean="0">
                <a:latin typeface="Times New Roman" pitchFamily="18" charset="0"/>
                <a:cs typeface="Times New Roman" pitchFamily="18" charset="0"/>
              </a:rPr>
              <a:t>A restriction enzyme </a:t>
            </a:r>
          </a:p>
          <a:p>
            <a:pPr lvl="1" eaLnBrk="1" hangingPunct="1">
              <a:lnSpc>
                <a:spcPct val="80000"/>
              </a:lnSpc>
              <a:defRPr/>
            </a:pPr>
            <a:r>
              <a:rPr lang="en-US" sz="2000" b="1" dirty="0" smtClean="0">
                <a:latin typeface="Times New Roman" pitchFamily="18" charset="0"/>
                <a:cs typeface="Times New Roman" pitchFamily="18" charset="0"/>
              </a:rPr>
              <a:t>Substrate –DNA -</a:t>
            </a:r>
            <a:r>
              <a:rPr lang="en-US" sz="2000" dirty="0" smtClean="0">
                <a:latin typeface="Times New Roman" pitchFamily="18" charset="0"/>
                <a:cs typeface="Times New Roman" pitchFamily="18" charset="0"/>
              </a:rPr>
              <a:t>recognizes one particular nucleotide sequence in DNA</a:t>
            </a:r>
            <a:r>
              <a:rPr lang="en-US" sz="2000" b="1" dirty="0" smtClean="0">
                <a:latin typeface="Times New Roman" pitchFamily="18" charset="0"/>
              </a:rPr>
              <a:t> </a:t>
            </a:r>
            <a:r>
              <a:rPr lang="en-US" sz="2000" dirty="0" smtClean="0">
                <a:latin typeface="Times New Roman" pitchFamily="18" charset="0"/>
                <a:cs typeface="Times New Roman" pitchFamily="18" charset="0"/>
              </a:rPr>
              <a:t>and </a:t>
            </a:r>
            <a:r>
              <a:rPr lang="en-US" sz="2000" b="1" dirty="0" smtClean="0">
                <a:latin typeface="Times New Roman" pitchFamily="18" charset="0"/>
                <a:cs typeface="Times New Roman" pitchFamily="18" charset="0"/>
              </a:rPr>
              <a:t>cuts </a:t>
            </a:r>
            <a:r>
              <a:rPr lang="en-US" sz="2000" dirty="0" smtClean="0">
                <a:latin typeface="Times New Roman" pitchFamily="18" charset="0"/>
                <a:cs typeface="Times New Roman" pitchFamily="18" charset="0"/>
              </a:rPr>
              <a:t>the DNA molecule (breaks down the bond between two nucleotides) </a:t>
            </a:r>
          </a:p>
          <a:p>
            <a:pPr eaLnBrk="1" hangingPunct="1">
              <a:lnSpc>
                <a:spcPct val="80000"/>
              </a:lnSpc>
              <a:defRPr/>
            </a:pPr>
            <a:endParaRPr lang="en-US" sz="2400" dirty="0" smtClean="0">
              <a:latin typeface="Times New Roman" pitchFamily="18" charset="0"/>
              <a:cs typeface="Times New Roman" pitchFamily="18" charset="0"/>
            </a:endParaRPr>
          </a:p>
          <a:p>
            <a:pPr eaLnBrk="1" hangingPunct="1">
              <a:lnSpc>
                <a:spcPct val="80000"/>
              </a:lnSpc>
              <a:defRPr/>
            </a:pPr>
            <a:endParaRPr lang="en-US" sz="2400" dirty="0" smtClean="0">
              <a:latin typeface="Times New Roman" pitchFamily="18" charset="0"/>
              <a:cs typeface="Times New Roman" pitchFamily="18" charset="0"/>
            </a:endParaRPr>
          </a:p>
          <a:p>
            <a:pPr eaLnBrk="1" hangingPunct="1">
              <a:lnSpc>
                <a:spcPct val="80000"/>
              </a:lnSpc>
              <a:defRPr/>
            </a:pPr>
            <a:endParaRPr lang="en-US" sz="2400" dirty="0" smtClean="0">
              <a:latin typeface="Times New Roman" pitchFamily="18" charset="0"/>
              <a:cs typeface="Times New Roman" pitchFamily="18" charset="0"/>
            </a:endParaRPr>
          </a:p>
          <a:p>
            <a:pPr eaLnBrk="1" hangingPunct="1">
              <a:lnSpc>
                <a:spcPct val="80000"/>
              </a:lnSpc>
              <a:defRPr/>
            </a:pPr>
            <a:endParaRPr lang="en-US" sz="2000" dirty="0" smtClean="0">
              <a:latin typeface="Times New Roman" pitchFamily="18" charset="0"/>
              <a:cs typeface="Times New Roman" pitchFamily="18" charset="0"/>
            </a:endParaRPr>
          </a:p>
          <a:p>
            <a:pPr eaLnBrk="1" hangingPunct="1">
              <a:lnSpc>
                <a:spcPct val="80000"/>
              </a:lnSpc>
              <a:defRPr/>
            </a:pPr>
            <a:endParaRPr lang="en-US" sz="2000" dirty="0" smtClean="0">
              <a:cs typeface="Times New Roman" pitchFamily="18" charset="0"/>
            </a:endParaRPr>
          </a:p>
          <a:p>
            <a:pPr eaLnBrk="1" hangingPunct="1">
              <a:lnSpc>
                <a:spcPct val="80000"/>
              </a:lnSpc>
              <a:buNone/>
              <a:defRPr/>
            </a:pPr>
            <a:endParaRPr lang="en-US" sz="2000" dirty="0" smtClean="0">
              <a:cs typeface="Times New Roman" pitchFamily="18" charset="0"/>
            </a:endParaRPr>
          </a:p>
          <a:p>
            <a:pPr eaLnBrk="1" hangingPunct="1">
              <a:lnSpc>
                <a:spcPct val="80000"/>
              </a:lnSpc>
              <a:defRPr/>
            </a:pPr>
            <a:r>
              <a:rPr lang="en-US" sz="2400" dirty="0" smtClean="0">
                <a:latin typeface="Times New Roman" pitchFamily="18" charset="0"/>
                <a:cs typeface="Times New Roman" pitchFamily="18" charset="0"/>
              </a:rPr>
              <a:t>Prepackaged kits are available for </a:t>
            </a:r>
            <a:r>
              <a:rPr lang="en-US" sz="2400" dirty="0" err="1" smtClean="0">
                <a:latin typeface="Times New Roman" pitchFamily="18" charset="0"/>
                <a:cs typeface="Times New Roman" pitchFamily="18" charset="0"/>
              </a:rPr>
              <a:t>rDNA</a:t>
            </a:r>
            <a:r>
              <a:rPr lang="en-US" sz="2400" dirty="0" smtClean="0">
                <a:latin typeface="Times New Roman" pitchFamily="18" charset="0"/>
                <a:cs typeface="Times New Roman" pitchFamily="18" charset="0"/>
              </a:rPr>
              <a:t> techniques</a:t>
            </a:r>
          </a:p>
        </p:txBody>
      </p:sp>
      <p:pic>
        <p:nvPicPr>
          <p:cNvPr id="10244" name="Picture 1028" descr="175px-EcoRI_restriction_enzyme_recognition_site_svg"/>
          <p:cNvPicPr>
            <a:picLocks noChangeAspect="1" noChangeArrowheads="1"/>
          </p:cNvPicPr>
          <p:nvPr/>
        </p:nvPicPr>
        <p:blipFill>
          <a:blip r:embed="rId2"/>
          <a:srcRect/>
          <a:stretch>
            <a:fillRect/>
          </a:stretch>
        </p:blipFill>
        <p:spPr bwMode="auto">
          <a:xfrm>
            <a:off x="838200" y="4157663"/>
            <a:ext cx="2000250" cy="800100"/>
          </a:xfrm>
          <a:prstGeom prst="rect">
            <a:avLst/>
          </a:prstGeom>
          <a:noFill/>
          <a:ln w="9525">
            <a:noFill/>
            <a:miter lim="800000"/>
            <a:headEnd/>
            <a:tailEnd/>
          </a:ln>
        </p:spPr>
      </p:pic>
      <p:pic>
        <p:nvPicPr>
          <p:cNvPr id="10245" name="Picture 1029" descr="165px-SmaI_restriction_enzyme_recognition_site_svg"/>
          <p:cNvPicPr>
            <a:picLocks noChangeAspect="1" noChangeArrowheads="1"/>
          </p:cNvPicPr>
          <p:nvPr/>
        </p:nvPicPr>
        <p:blipFill>
          <a:blip r:embed="rId3"/>
          <a:srcRect/>
          <a:stretch>
            <a:fillRect/>
          </a:stretch>
        </p:blipFill>
        <p:spPr bwMode="auto">
          <a:xfrm>
            <a:off x="5164138" y="4157663"/>
            <a:ext cx="1885950" cy="800100"/>
          </a:xfrm>
          <a:prstGeom prst="rect">
            <a:avLst/>
          </a:prstGeom>
          <a:noFill/>
          <a:ln w="9525">
            <a:noFill/>
            <a:miter lim="800000"/>
            <a:headEnd/>
            <a:tailEnd/>
          </a:ln>
        </p:spPr>
      </p:pic>
      <p:sp>
        <p:nvSpPr>
          <p:cNvPr id="10246" name="Text Box 1032"/>
          <p:cNvSpPr txBox="1">
            <a:spLocks noChangeArrowheads="1"/>
          </p:cNvSpPr>
          <p:nvPr/>
        </p:nvSpPr>
        <p:spPr bwMode="auto">
          <a:xfrm>
            <a:off x="963613" y="3457575"/>
            <a:ext cx="1374775" cy="396875"/>
          </a:xfrm>
          <a:prstGeom prst="rect">
            <a:avLst/>
          </a:prstGeom>
          <a:noFill/>
          <a:ln w="9525">
            <a:noFill/>
            <a:miter lim="800000"/>
            <a:headEnd/>
            <a:tailEnd/>
          </a:ln>
          <a:effectLst/>
        </p:spPr>
        <p:txBody>
          <a:bodyPr wrap="none">
            <a:spAutoFit/>
          </a:bodyPr>
          <a:lstStyle/>
          <a:p>
            <a:pPr eaLnBrk="1" hangingPunct="1"/>
            <a:r>
              <a:rPr lang="en-US" altLang="en-US" sz="2000" b="1">
                <a:latin typeface="Times New Roman" pitchFamily="18" charset="0"/>
              </a:rPr>
              <a:t>sticky ends</a:t>
            </a:r>
            <a:endParaRPr lang="bg-BG" altLang="en-US" sz="2000" b="1">
              <a:latin typeface="Times New Roman" pitchFamily="18" charset="0"/>
            </a:endParaRPr>
          </a:p>
        </p:txBody>
      </p:sp>
      <p:sp>
        <p:nvSpPr>
          <p:cNvPr id="10247" name="Text Box 1034"/>
          <p:cNvSpPr txBox="1">
            <a:spLocks noChangeArrowheads="1"/>
          </p:cNvSpPr>
          <p:nvPr/>
        </p:nvSpPr>
        <p:spPr bwMode="auto">
          <a:xfrm>
            <a:off x="5287963" y="3427413"/>
            <a:ext cx="1319212" cy="396875"/>
          </a:xfrm>
          <a:prstGeom prst="rect">
            <a:avLst/>
          </a:prstGeom>
          <a:noFill/>
          <a:ln w="9525">
            <a:noFill/>
            <a:miter lim="800000"/>
            <a:headEnd/>
            <a:tailEnd/>
          </a:ln>
          <a:effectLst/>
        </p:spPr>
        <p:txBody>
          <a:bodyPr wrap="none">
            <a:spAutoFit/>
          </a:bodyPr>
          <a:lstStyle/>
          <a:p>
            <a:pPr eaLnBrk="1" hangingPunct="1"/>
            <a:r>
              <a:rPr lang="en-US" altLang="en-US" sz="2000" b="1">
                <a:latin typeface="Times New Roman" pitchFamily="18" charset="0"/>
              </a:rPr>
              <a:t>blunt ends</a:t>
            </a:r>
            <a:endParaRPr lang="bg-BG" altLang="en-US" sz="2000" b="1">
              <a:latin typeface="Times New Roman" pitchFamily="18" charset="0"/>
            </a:endParaRPr>
          </a:p>
        </p:txBody>
      </p:sp>
      <p:pic>
        <p:nvPicPr>
          <p:cNvPr id="10248" name="Picture 1035" descr="scissors1brgb"/>
          <p:cNvPicPr>
            <a:picLocks noGrp="1" noChangeAspect="1" noChangeArrowheads="1"/>
          </p:cNvPicPr>
          <p:nvPr>
            <p:ph sz="half" idx="2"/>
          </p:nvPr>
        </p:nvPicPr>
        <p:blipFill>
          <a:blip r:embed="rId4"/>
          <a:srcRect/>
          <a:stretch>
            <a:fillRect/>
          </a:stretch>
        </p:blipFill>
        <p:spPr>
          <a:xfrm>
            <a:off x="3451225" y="4157663"/>
            <a:ext cx="1416050" cy="927100"/>
          </a:xfrm>
          <a:noFill/>
        </p:spPr>
      </p:pic>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6"/>
          <p:cNvPicPr>
            <a:picLocks noChangeAspect="1"/>
          </p:cNvPicPr>
          <p:nvPr/>
        </p:nvPicPr>
        <p:blipFill>
          <a:blip r:embed="rId2"/>
          <a:srcRect/>
          <a:stretch>
            <a:fillRect/>
          </a:stretch>
        </p:blipFill>
        <p:spPr bwMode="auto">
          <a:xfrm>
            <a:off x="2743200" y="3124200"/>
            <a:ext cx="3213100" cy="3052763"/>
          </a:xfrm>
          <a:prstGeom prst="rect">
            <a:avLst/>
          </a:prstGeom>
          <a:noFill/>
          <a:ln w="9525">
            <a:noFill/>
            <a:miter lim="800000"/>
            <a:headEnd/>
            <a:tailEnd/>
          </a:ln>
        </p:spPr>
      </p:pic>
      <p:sp>
        <p:nvSpPr>
          <p:cNvPr id="18435" name="Title 1"/>
          <p:cNvSpPr>
            <a:spLocks noGrp="1"/>
          </p:cNvSpPr>
          <p:nvPr>
            <p:ph type="title"/>
          </p:nvPr>
        </p:nvSpPr>
        <p:spPr bwMode="auto">
          <a:xfrm>
            <a:off x="922338" y="685800"/>
            <a:ext cx="7324725"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200" smtClean="0">
                <a:solidFill>
                  <a:srgbClr val="0070C0"/>
                </a:solidFill>
                <a:ea typeface="ＭＳ Ｐゴシック" charset="-128"/>
              </a:rPr>
              <a:t>SEX DETERMINATION </a:t>
            </a:r>
          </a:p>
        </p:txBody>
      </p:sp>
      <p:sp>
        <p:nvSpPr>
          <p:cNvPr id="18436" name="Content Placeholder 2"/>
          <p:cNvSpPr>
            <a:spLocks noGrp="1"/>
          </p:cNvSpPr>
          <p:nvPr>
            <p:ph sz="half" idx="1"/>
          </p:nvPr>
        </p:nvSpPr>
        <p:spPr bwMode="auto">
          <a:xfrm>
            <a:off x="1071563" y="1600200"/>
            <a:ext cx="7005637"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mtClean="0">
                <a:ea typeface="ＭＳ Ｐゴシック" charset="-128"/>
              </a:rPr>
              <a:t>An egg can donate an X </a:t>
            </a:r>
          </a:p>
          <a:p>
            <a:pPr eaLnBrk="1" hangingPunct="1"/>
            <a:r>
              <a:rPr lang="en-CA" smtClean="0">
                <a:ea typeface="ＭＳ Ｐゴシック" charset="-128"/>
              </a:rPr>
              <a:t>A sperm can donate an X or Y</a:t>
            </a:r>
          </a:p>
          <a:p>
            <a:pPr eaLnBrk="1" hangingPunct="1"/>
            <a:r>
              <a:rPr lang="en-CA" smtClean="0">
                <a:ea typeface="ＭＳ Ｐゴシック" charset="-128"/>
              </a:rPr>
              <a:t>Therefore the sperm determines the sex of a child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bwMode="auto">
          <a:xfrm>
            <a:off x="922338" y="685800"/>
            <a:ext cx="7324725"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200" smtClean="0">
                <a:solidFill>
                  <a:srgbClr val="0070C0"/>
                </a:solidFill>
                <a:ea typeface="ＭＳ Ｐゴシック" charset="-128"/>
              </a:rPr>
              <a:t>SEX-LINKED INHERITANCE</a:t>
            </a:r>
          </a:p>
        </p:txBody>
      </p:sp>
      <p:sp>
        <p:nvSpPr>
          <p:cNvPr id="19459" name="Content Placeholder 2"/>
          <p:cNvSpPr>
            <a:spLocks noGrp="1"/>
          </p:cNvSpPr>
          <p:nvPr>
            <p:ph sz="half" idx="1"/>
          </p:nvPr>
        </p:nvSpPr>
        <p:spPr bwMode="auto">
          <a:xfrm>
            <a:off x="1071563" y="1600200"/>
            <a:ext cx="3571875"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mtClean="0">
                <a:ea typeface="ＭＳ Ｐゴシック" charset="-128"/>
              </a:rPr>
              <a:t>Using fruit flies as test subjects, Thomas Morgan studied eye colour using simple monohybrid crosses.  </a:t>
            </a:r>
          </a:p>
          <a:p>
            <a:pPr eaLnBrk="1" hangingPunct="1"/>
            <a:r>
              <a:rPr lang="en-CA" smtClean="0">
                <a:ea typeface="ＭＳ Ｐゴシック" charset="-128"/>
              </a:rPr>
              <a:t>Red eyes (R) are dominant over white eyes (r).</a:t>
            </a:r>
          </a:p>
        </p:txBody>
      </p:sp>
      <p:pic>
        <p:nvPicPr>
          <p:cNvPr id="5" name="Content Placeholder 4" descr="network0101-big.jpg"/>
          <p:cNvPicPr>
            <a:picLocks noGrp="1" noChangeAspect="1"/>
          </p:cNvPicPr>
          <p:nvPr>
            <p:ph sz="half" idx="2"/>
          </p:nvPr>
        </p:nvPicPr>
        <p:blipFill>
          <a:blip r:embed="rId2"/>
          <a:stretch>
            <a:fillRect/>
          </a:stretch>
        </p:blipFill>
        <p:spPr>
          <a:xfrm>
            <a:off x="4500562" y="1785926"/>
            <a:ext cx="3525359" cy="3552041"/>
          </a:xfrm>
          <a:effectLst>
            <a:softEdge rad="112500"/>
          </a:effectLst>
        </p:spPr>
      </p:pic>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bwMode="auto">
          <a:xfrm>
            <a:off x="922338" y="685800"/>
            <a:ext cx="7324725"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200" smtClean="0">
                <a:solidFill>
                  <a:srgbClr val="0070C0"/>
                </a:solidFill>
                <a:ea typeface="ＭＳ Ｐゴシック" charset="-128"/>
              </a:rPr>
              <a:t>SEX-LINKED INHERITANCE</a:t>
            </a:r>
          </a:p>
        </p:txBody>
      </p:sp>
      <p:sp>
        <p:nvSpPr>
          <p:cNvPr id="20483" name="Content Placeholder 2"/>
          <p:cNvSpPr>
            <a:spLocks noGrp="1"/>
          </p:cNvSpPr>
          <p:nvPr>
            <p:ph sz="half" idx="1"/>
          </p:nvPr>
        </p:nvSpPr>
        <p:spPr bwMode="auto">
          <a:xfrm>
            <a:off x="1071563" y="1600200"/>
            <a:ext cx="3424237" cy="45259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r>
              <a:rPr lang="en-CA" sz="2600" smtClean="0">
                <a:ea typeface="ＭＳ Ｐゴシック" charset="-128"/>
              </a:rPr>
              <a:t>When he crossed purebred white-eyed males with red-eyed females, he was unable to produce a female with white eyes.  </a:t>
            </a:r>
          </a:p>
          <a:p>
            <a:pPr eaLnBrk="1" hangingPunct="1"/>
            <a:r>
              <a:rPr lang="en-CA" sz="2600" smtClean="0">
                <a:ea typeface="ＭＳ Ｐゴシック" charset="-128"/>
              </a:rPr>
              <a:t>He concluded that the gene must be located on the </a:t>
            </a:r>
            <a:r>
              <a:rPr lang="en-CA" sz="2600" smtClean="0">
                <a:solidFill>
                  <a:srgbClr val="D02300"/>
                </a:solidFill>
                <a:ea typeface="ＭＳ Ｐゴシック" charset="-128"/>
              </a:rPr>
              <a:t>X chromosome</a:t>
            </a:r>
            <a:r>
              <a:rPr lang="en-CA" sz="2600" smtClean="0">
                <a:ea typeface="ＭＳ Ｐゴシック" charset="-128"/>
              </a:rPr>
              <a:t>.</a:t>
            </a:r>
          </a:p>
        </p:txBody>
      </p:sp>
      <p:pic>
        <p:nvPicPr>
          <p:cNvPr id="20484" name="Content Placeholder 4" descr="5_28hi.jpg"/>
          <p:cNvPicPr>
            <a:picLocks noGrp="1" noChangeAspect="1"/>
          </p:cNvPicPr>
          <p:nvPr>
            <p:ph sz="half" idx="2"/>
          </p:nvPr>
        </p:nvPicPr>
        <p:blipFill>
          <a:blip r:embed="rId2"/>
          <a:srcRect/>
          <a:stretch>
            <a:fillRect/>
          </a:stretch>
        </p:blipFill>
        <p:spPr bwMode="auto">
          <a:xfrm>
            <a:off x="4572000" y="1928813"/>
            <a:ext cx="3352800" cy="3436937"/>
          </a:xfrm>
          <a:noFill/>
          <a:ln>
            <a:miter lim="800000"/>
            <a:headEnd/>
            <a:tailEnd/>
          </a:ln>
        </p:spPr>
      </p:pic>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bwMode="auto">
          <a:xfrm>
            <a:off x="922338" y="685800"/>
            <a:ext cx="7324725"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200" smtClean="0">
                <a:solidFill>
                  <a:srgbClr val="0070C0"/>
                </a:solidFill>
                <a:ea typeface="ＭＳ Ｐゴシック" charset="-128"/>
              </a:rPr>
              <a:t>SEX-LINKED INHERITANCE</a:t>
            </a:r>
          </a:p>
        </p:txBody>
      </p:sp>
      <p:sp>
        <p:nvSpPr>
          <p:cNvPr id="21507" name="Content Placeholder 2"/>
          <p:cNvSpPr>
            <a:spLocks noGrp="1"/>
          </p:cNvSpPr>
          <p:nvPr>
            <p:ph sz="half" idx="1"/>
          </p:nvPr>
        </p:nvSpPr>
        <p:spPr bwMode="auto">
          <a:xfrm>
            <a:off x="1071563" y="1600200"/>
            <a:ext cx="3214687"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mtClean="0">
                <a:ea typeface="ＭＳ Ｐゴシック" charset="-128"/>
              </a:rPr>
              <a:t>Some traits are located on the </a:t>
            </a:r>
            <a:r>
              <a:rPr lang="en-CA" smtClean="0">
                <a:solidFill>
                  <a:srgbClr val="D02300"/>
                </a:solidFill>
                <a:ea typeface="ＭＳ Ｐゴシック" charset="-128"/>
              </a:rPr>
              <a:t>sex chromosomes</a:t>
            </a:r>
            <a:r>
              <a:rPr lang="en-CA" smtClean="0">
                <a:ea typeface="ＭＳ Ｐゴシック" charset="-128"/>
              </a:rPr>
              <a:t>, so the inheritance of these traits depends on the sex of the parent carrying the trait.</a:t>
            </a:r>
          </a:p>
        </p:txBody>
      </p:sp>
      <p:pic>
        <p:nvPicPr>
          <p:cNvPr id="21508" name="Content Placeholder 4" descr="Sex-linked_01.gif"/>
          <p:cNvPicPr>
            <a:picLocks noGrp="1" noChangeAspect="1"/>
          </p:cNvPicPr>
          <p:nvPr>
            <p:ph sz="half" idx="2"/>
          </p:nvPr>
        </p:nvPicPr>
        <p:blipFill>
          <a:blip r:embed="rId2"/>
          <a:srcRect/>
          <a:stretch>
            <a:fillRect/>
          </a:stretch>
        </p:blipFill>
        <p:spPr bwMode="auto">
          <a:xfrm>
            <a:off x="4214813" y="1571625"/>
            <a:ext cx="3929062" cy="3643313"/>
          </a:xfrm>
          <a:noFill/>
          <a:ln>
            <a:miter lim="800000"/>
            <a:headEnd/>
            <a:tailEnd/>
          </a:ln>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bwMode="auto">
          <a:xfrm>
            <a:off x="922338" y="685800"/>
            <a:ext cx="7324725"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200" smtClean="0">
                <a:solidFill>
                  <a:srgbClr val="0070C0"/>
                </a:solidFill>
                <a:ea typeface="ＭＳ Ｐゴシック" charset="-128"/>
              </a:rPr>
              <a:t>SEX-LINKED INHERITANCE</a:t>
            </a:r>
          </a:p>
        </p:txBody>
      </p:sp>
      <p:sp>
        <p:nvSpPr>
          <p:cNvPr id="22531" name="Content Placeholder 2"/>
          <p:cNvSpPr>
            <a:spLocks noGrp="1"/>
          </p:cNvSpPr>
          <p:nvPr>
            <p:ph sz="half" idx="1"/>
          </p:nvPr>
        </p:nvSpPr>
        <p:spPr bwMode="auto">
          <a:xfrm>
            <a:off x="1071563" y="1600200"/>
            <a:ext cx="3643312"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mtClean="0">
                <a:ea typeface="ＭＳ Ｐゴシック" charset="-128"/>
              </a:rPr>
              <a:t>Most known sex-linked traits are    </a:t>
            </a:r>
            <a:r>
              <a:rPr lang="en-CA" smtClean="0">
                <a:solidFill>
                  <a:srgbClr val="D02300"/>
                </a:solidFill>
                <a:ea typeface="ＭＳ Ｐゴシック" charset="-128"/>
              </a:rPr>
              <a:t>X-linked</a:t>
            </a:r>
            <a:r>
              <a:rPr lang="en-CA" smtClean="0">
                <a:ea typeface="ＭＳ Ｐゴシック" charset="-128"/>
              </a:rPr>
              <a:t> (carried  on the X chromosome).  This is probably because the X chromosome is much larger than the Y chromosome.</a:t>
            </a:r>
          </a:p>
        </p:txBody>
      </p:sp>
      <p:pic>
        <p:nvPicPr>
          <p:cNvPr id="22532" name="Content Placeholder 4" descr="xandy.jpg"/>
          <p:cNvPicPr>
            <a:picLocks noGrp="1" noChangeAspect="1"/>
          </p:cNvPicPr>
          <p:nvPr>
            <p:ph sz="half" idx="2"/>
          </p:nvPr>
        </p:nvPicPr>
        <p:blipFill>
          <a:blip r:embed="rId2"/>
          <a:srcRect/>
          <a:stretch>
            <a:fillRect/>
          </a:stretch>
        </p:blipFill>
        <p:spPr bwMode="auto">
          <a:xfrm>
            <a:off x="4857750" y="1643063"/>
            <a:ext cx="2995613" cy="3987800"/>
          </a:xfrm>
          <a:noFill/>
          <a:ln>
            <a:miter lim="800000"/>
            <a:headEnd/>
            <a:tailEnd/>
          </a:ln>
        </p:spPr>
      </p:pic>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6"/>
          <p:cNvSpPr>
            <a:spLocks noGrp="1" noChangeArrowheads="1"/>
          </p:cNvSpPr>
          <p:nvPr>
            <p:ph type="title"/>
          </p:nvPr>
        </p:nvSpPr>
        <p:spPr bwMode="auto">
          <a:xfrm>
            <a:off x="468313" y="692150"/>
            <a:ext cx="8229600" cy="11430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600" smtClean="0">
                <a:solidFill>
                  <a:srgbClr val="0070C0"/>
                </a:solidFill>
                <a:ea typeface="ＭＳ Ｐゴシック" charset="-128"/>
              </a:rPr>
              <a:t>SEX-LINKED DISORDERS</a:t>
            </a:r>
          </a:p>
        </p:txBody>
      </p:sp>
      <p:sp>
        <p:nvSpPr>
          <p:cNvPr id="23555" name="Rectangle 3"/>
          <p:cNvSpPr>
            <a:spLocks noGrp="1" noChangeArrowheads="1"/>
          </p:cNvSpPr>
          <p:nvPr>
            <p:ph idx="1"/>
          </p:nvPr>
        </p:nvSpPr>
        <p:spPr bwMode="auto">
          <a:xfrm>
            <a:off x="1116013" y="1989138"/>
            <a:ext cx="6635750" cy="3703637"/>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lnSpc>
                <a:spcPct val="80000"/>
              </a:lnSpc>
            </a:pPr>
            <a:r>
              <a:rPr lang="en-US" sz="2800" smtClean="0">
                <a:ea typeface="ＭＳ Ｐゴシック" charset="-128"/>
              </a:rPr>
              <a:t>Some sex-linked traits are associated with disorders.</a:t>
            </a:r>
          </a:p>
          <a:p>
            <a:pPr eaLnBrk="1" hangingPunct="1">
              <a:lnSpc>
                <a:spcPct val="80000"/>
              </a:lnSpc>
            </a:pPr>
            <a:r>
              <a:rPr lang="en-US" sz="2800" smtClean="0">
                <a:ea typeface="ＭＳ Ｐゴシック" charset="-128"/>
              </a:rPr>
              <a:t>Most are found on the X chromosome, Y-linked disorders are rare.</a:t>
            </a:r>
          </a:p>
          <a:p>
            <a:pPr eaLnBrk="1" hangingPunct="1">
              <a:lnSpc>
                <a:spcPct val="80000"/>
              </a:lnSpc>
            </a:pPr>
            <a:r>
              <a:rPr lang="en-US" sz="2800" smtClean="0">
                <a:ea typeface="ＭＳ Ｐゴシック" charset="-128"/>
              </a:rPr>
              <a:t>Males are at a much greater risk for inheriting sex-disorders because they only inherit one X, so if the X has the allele for the disorder, they will suffer from the disorder.</a:t>
            </a:r>
          </a:p>
          <a:p>
            <a:pPr eaLnBrk="1" hangingPunct="1">
              <a:lnSpc>
                <a:spcPct val="80000"/>
              </a:lnSpc>
            </a:pPr>
            <a:r>
              <a:rPr lang="en-US" sz="2800" smtClean="0">
                <a:ea typeface="ＭＳ Ｐゴシック" charset="-128"/>
              </a:rPr>
              <a:t>Recessive </a:t>
            </a:r>
            <a:r>
              <a:rPr lang="en-US" sz="2800" b="1" smtClean="0">
                <a:ea typeface="ＭＳ Ｐゴシック" charset="-128"/>
              </a:rPr>
              <a:t>lethal</a:t>
            </a:r>
            <a:r>
              <a:rPr lang="en-US" sz="2800" smtClean="0">
                <a:ea typeface="ＭＳ Ｐゴシック" charset="-128"/>
              </a:rPr>
              <a:t> X-linked traits result in death.</a:t>
            </a: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bwMode="auto">
          <a:xfrm>
            <a:off x="395288" y="620713"/>
            <a:ext cx="8229600" cy="1143000"/>
          </a:xfrm>
          <a:noFill/>
          <a:ln>
            <a:miter lim="800000"/>
            <a:headEnd/>
            <a:tailEnd/>
          </a:ln>
        </p:spPr>
        <p:txBody>
          <a:bodyPr vert="horz" wrap="square" lIns="91440" tIns="45720" rIns="91440" bIns="45720" numCol="1" anchor="t" anchorCtr="0" compatLnSpc="1">
            <a:prstTxWarp prst="textNoShape">
              <a:avLst/>
            </a:prstTxWarp>
            <a:normAutofit fontScale="90000"/>
          </a:bodyPr>
          <a:lstStyle/>
          <a:p>
            <a:pPr eaLnBrk="1" hangingPunct="1"/>
            <a:r>
              <a:rPr lang="en-CA" sz="4200" smtClean="0">
                <a:solidFill>
                  <a:srgbClr val="0070C0"/>
                </a:solidFill>
                <a:ea typeface="ＭＳ Ｐゴシック" charset="-128"/>
              </a:rPr>
              <a:t>EXAMPLES OF SEX-LINKED TRAITS and DISORDERS</a:t>
            </a:r>
          </a:p>
        </p:txBody>
      </p:sp>
      <p:sp>
        <p:nvSpPr>
          <p:cNvPr id="24579" name="Rectangle 3"/>
          <p:cNvSpPr>
            <a:spLocks noGrp="1" noChangeArrowheads="1"/>
          </p:cNvSpPr>
          <p:nvPr>
            <p:ph idx="1"/>
          </p:nvPr>
        </p:nvSpPr>
        <p:spPr bwMode="auto">
          <a:xfrm>
            <a:off x="971550" y="1916113"/>
            <a:ext cx="7056438" cy="421005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US" sz="2800" smtClean="0">
                <a:ea typeface="ＭＳ Ｐゴシック" charset="-128"/>
              </a:rPr>
              <a:t>Male pattern baldness, red-green colour blindness, myopia, night blindness, hemophilia</a:t>
            </a:r>
            <a:endParaRPr lang="en-CA" sz="2800" smtClean="0">
              <a:ea typeface="ＭＳ Ｐゴシック" charset="-128"/>
            </a:endParaRPr>
          </a:p>
        </p:txBody>
      </p:sp>
      <p:pic>
        <p:nvPicPr>
          <p:cNvPr id="24580" name="Picture 5" descr="color_blindness"/>
          <p:cNvPicPr>
            <a:picLocks noChangeAspect="1" noChangeArrowheads="1"/>
          </p:cNvPicPr>
          <p:nvPr/>
        </p:nvPicPr>
        <p:blipFill>
          <a:blip r:embed="rId2"/>
          <a:srcRect/>
          <a:stretch>
            <a:fillRect/>
          </a:stretch>
        </p:blipFill>
        <p:spPr bwMode="auto">
          <a:xfrm>
            <a:off x="4067175" y="2852738"/>
            <a:ext cx="3455988" cy="33797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bwMode="auto">
          <a:xfrm>
            <a:off x="922338" y="685800"/>
            <a:ext cx="7324725" cy="914400"/>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200" smtClean="0">
                <a:solidFill>
                  <a:srgbClr val="0070C0"/>
                </a:solidFill>
                <a:ea typeface="ＭＳ Ｐゴシック" charset="-128"/>
              </a:rPr>
              <a:t>SEX-LINKED INHERITANCE</a:t>
            </a:r>
          </a:p>
        </p:txBody>
      </p:sp>
      <p:sp>
        <p:nvSpPr>
          <p:cNvPr id="25603" name="Text Placeholder 7"/>
          <p:cNvSpPr>
            <a:spLocks noGrp="1"/>
          </p:cNvSpPr>
          <p:nvPr>
            <p:ph sz="half" idx="1"/>
          </p:nvPr>
        </p:nvSpPr>
        <p:spPr bwMode="auto">
          <a:xfrm>
            <a:off x="1143000" y="1600200"/>
            <a:ext cx="5516563" cy="4525963"/>
          </a:xfrm>
          <a:noFill/>
          <a:ln>
            <a:miter lim="800000"/>
            <a:headEnd/>
            <a:tailEnd/>
          </a:ln>
        </p:spPr>
        <p:txBody>
          <a:bodyPr vert="horz" wrap="square" lIns="91440" tIns="45720" rIns="91440" bIns="45720" numCol="1" anchor="t" anchorCtr="0" compatLnSpc="1">
            <a:prstTxWarp prst="textNoShape">
              <a:avLst/>
            </a:prstTxWarp>
            <a:normAutofit lnSpcReduction="10000"/>
          </a:bodyPr>
          <a:lstStyle/>
          <a:p>
            <a:pPr eaLnBrk="1" hangingPunct="1">
              <a:buFontTx/>
              <a:buNone/>
            </a:pPr>
            <a:r>
              <a:rPr lang="en-CA" smtClean="0">
                <a:ea typeface="ＭＳ Ｐゴシック" charset="-128"/>
              </a:rPr>
              <a:t>Punnett squares are used to predict the outcome of sex-linked inheritance.  </a:t>
            </a:r>
          </a:p>
          <a:p>
            <a:pPr eaLnBrk="1" hangingPunct="1">
              <a:buFontTx/>
              <a:buNone/>
            </a:pPr>
            <a:r>
              <a:rPr lang="en-CA" smtClean="0">
                <a:ea typeface="ＭＳ Ｐゴシック" charset="-128"/>
              </a:rPr>
              <a:t>Assume the trait is X-linked unless told otherwise!</a:t>
            </a:r>
          </a:p>
          <a:p>
            <a:pPr eaLnBrk="1" hangingPunct="1">
              <a:buFontTx/>
              <a:buNone/>
            </a:pPr>
            <a:r>
              <a:rPr lang="en-US" smtClean="0">
                <a:ea typeface="ＭＳ Ｐゴシック" charset="-128"/>
              </a:rPr>
              <a:t>Most disorders are recessive, some are dominant, the question will tell you.</a:t>
            </a:r>
          </a:p>
          <a:p>
            <a:pPr eaLnBrk="1" hangingPunct="1">
              <a:buFontTx/>
              <a:buNone/>
            </a:pPr>
            <a:r>
              <a:rPr lang="en-US" smtClean="0">
                <a:ea typeface="ＭＳ Ｐゴシック" charset="-128"/>
              </a:rPr>
              <a:t>A “carrier” is a female who is heterozygous for the trait.</a:t>
            </a:r>
            <a:endParaRPr lang="en-CA" smtClean="0">
              <a:ea typeface="ＭＳ Ｐゴシック" charset="-128"/>
            </a:endParaRPr>
          </a:p>
        </p:txBody>
      </p:sp>
      <p:pic>
        <p:nvPicPr>
          <p:cNvPr id="25604" name="Content Placeholder 9" descr="punnett_xy.gif"/>
          <p:cNvPicPr>
            <a:picLocks noGrp="1" noChangeAspect="1"/>
          </p:cNvPicPr>
          <p:nvPr>
            <p:ph sz="half" idx="2"/>
          </p:nvPr>
        </p:nvPicPr>
        <p:blipFill>
          <a:blip r:embed="rId2"/>
          <a:srcRect/>
          <a:stretch>
            <a:fillRect/>
          </a:stretch>
        </p:blipFill>
        <p:spPr bwMode="auto">
          <a:xfrm>
            <a:off x="6276975" y="4267200"/>
            <a:ext cx="2867025" cy="2241550"/>
          </a:xfrm>
          <a:noFill/>
          <a:ln>
            <a:miter lim="800000"/>
            <a:headEnd/>
            <a:tailEnd/>
          </a:ln>
        </p:spPr>
      </p:pic>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bwMode="auto">
          <a:xfrm>
            <a:off x="785813" y="714375"/>
            <a:ext cx="7696200" cy="808038"/>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z="4200" smtClean="0">
                <a:solidFill>
                  <a:srgbClr val="3366FF"/>
                </a:solidFill>
                <a:ea typeface="ＭＳ Ｐゴシック" charset="-128"/>
              </a:rPr>
              <a:t>EXAMPLE</a:t>
            </a:r>
          </a:p>
        </p:txBody>
      </p:sp>
      <p:sp>
        <p:nvSpPr>
          <p:cNvPr id="26627" name="Content Placeholder 4"/>
          <p:cNvSpPr>
            <a:spLocks noGrp="1"/>
          </p:cNvSpPr>
          <p:nvPr>
            <p:ph idx="1"/>
          </p:nvPr>
        </p:nvSpPr>
        <p:spPr bwMode="auto">
          <a:xfrm>
            <a:off x="1071563" y="1600200"/>
            <a:ext cx="6929437" cy="4525963"/>
          </a:xfrm>
          <a:noFill/>
          <a:ln>
            <a:miter lim="800000"/>
            <a:headEnd/>
            <a:tailEnd/>
          </a:ln>
        </p:spPr>
        <p:txBody>
          <a:bodyPr vert="horz" wrap="square" lIns="91440" tIns="45720" rIns="91440" bIns="45720" numCol="1" anchor="t" anchorCtr="0" compatLnSpc="1">
            <a:prstTxWarp prst="textNoShape">
              <a:avLst/>
            </a:prstTxWarp>
          </a:bodyPr>
          <a:lstStyle/>
          <a:p>
            <a:pPr eaLnBrk="1" hangingPunct="1">
              <a:buFontTx/>
              <a:buNone/>
            </a:pPr>
            <a:endParaRPr lang="en-CA" smtClean="0">
              <a:ea typeface="ＭＳ Ｐゴシック" charset="-128"/>
            </a:endParaRPr>
          </a:p>
          <a:p>
            <a:pPr eaLnBrk="1" hangingPunct="1"/>
            <a:r>
              <a:rPr lang="en-CA" smtClean="0">
                <a:ea typeface="ＭＳ Ｐゴシック" charset="-128"/>
              </a:rPr>
              <a:t>Hemophilia is a recessive X-linked trait.  What is the probability of a couple having a hemophiliac child if the man does not have hemophilia and the woman is a carrier?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ea typeface="ＭＳ Ｐゴシック" charset="-128"/>
              </a:rPr>
              <a:t>Sex determination</a:t>
            </a:r>
          </a:p>
        </p:txBody>
      </p:sp>
      <p:sp>
        <p:nvSpPr>
          <p:cNvPr id="28675" name="Content Placeholder 2"/>
          <p:cNvSpPr>
            <a:spLocks noGrp="1"/>
          </p:cNvSpPr>
          <p:nvPr>
            <p:ph idx="1"/>
          </p:nvPr>
        </p:nvSpPr>
        <p:spPr bwMode="auto">
          <a:noFill/>
          <a:ln>
            <a:miter lim="800000"/>
            <a:headEnd/>
            <a:tailEnd/>
          </a:ln>
        </p:spPr>
        <p:txBody>
          <a:bodyPr vert="horz" wrap="square" lIns="91440" tIns="45720" rIns="91440" bIns="45720" numCol="1" anchor="t" anchorCtr="0" compatLnSpc="1">
            <a:prstTxWarp prst="textNoShape">
              <a:avLst/>
            </a:prstTxWarp>
          </a:bodyPr>
          <a:lstStyle/>
          <a:p>
            <a:r>
              <a:rPr lang="en-US" smtClean="0">
                <a:ea typeface="ＭＳ Ｐゴシック" charset="-128"/>
                <a:hlinkClick r:id="rId2"/>
              </a:rPr>
              <a:t>TED Ed - Sex Determination</a:t>
            </a:r>
            <a:endParaRPr lang="en-US" smtClean="0">
              <a:ea typeface="ＭＳ Ｐゴシック"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txBox="1">
            <a:spLocks/>
          </p:cNvSpPr>
          <p:nvPr/>
        </p:nvSpPr>
        <p:spPr bwMode="auto">
          <a:xfrm>
            <a:off x="0" y="85725"/>
            <a:ext cx="8915400" cy="304800"/>
          </a:xfrm>
          <a:prstGeom prst="rect">
            <a:avLst/>
          </a:prstGeom>
          <a:noFill/>
          <a:ln w="9525">
            <a:noFill/>
            <a:miter lim="800000"/>
            <a:headEnd/>
            <a:tailEnd/>
          </a:ln>
        </p:spPr>
        <p:txBody>
          <a:bodyPr/>
          <a:lstStyle/>
          <a:p>
            <a:pPr eaLnBrk="1" hangingPunct="1"/>
            <a:endParaRPr lang="en-US" altLang="en-US" sz="1400" b="1" dirty="0">
              <a:solidFill>
                <a:srgbClr val="000000"/>
              </a:solidFill>
              <a:ea typeface="MS PGothic" pitchFamily="34" charset="-128"/>
            </a:endParaRPr>
          </a:p>
        </p:txBody>
      </p:sp>
      <p:pic>
        <p:nvPicPr>
          <p:cNvPr id="11267" name="Picture 2" descr="H:\48496 Tortora IRDVD\Working Files 48496\JPEG\ch09_unlabeled\table_09_01_unlabeled.jpg"/>
          <p:cNvPicPr>
            <a:picLocks noChangeAspect="1" noChangeArrowheads="1"/>
          </p:cNvPicPr>
          <p:nvPr/>
        </p:nvPicPr>
        <p:blipFill>
          <a:blip r:embed="rId2"/>
          <a:srcRect t="-2" b="2959"/>
          <a:stretch>
            <a:fillRect/>
          </a:stretch>
        </p:blipFill>
        <p:spPr bwMode="auto">
          <a:xfrm>
            <a:off x="381000" y="228600"/>
            <a:ext cx="8229600" cy="617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ctrTitle" sz="quarter"/>
          </p:nvPr>
        </p:nvSpPr>
        <p:spPr bwMode="auto">
          <a:xfrm>
            <a:off x="468313" y="333375"/>
            <a:ext cx="8229600" cy="1736725"/>
          </a:xfrm>
          <a:noFill/>
          <a:ln>
            <a:miter lim="800000"/>
            <a:headEnd/>
            <a:tailEnd/>
          </a:ln>
        </p:spPr>
        <p:txBody>
          <a:bodyPr vert="horz" wrap="square" lIns="91440" tIns="45720" rIns="91440" bIns="45720" numCol="1" anchor="t" anchorCtr="0" compatLnSpc="1">
            <a:prstTxWarp prst="textNoShape">
              <a:avLst/>
            </a:prstTxWarp>
          </a:bodyPr>
          <a:lstStyle/>
          <a:p>
            <a:pPr eaLnBrk="1" hangingPunct="1"/>
            <a:r>
              <a:rPr lang="en-CA" smtClean="0">
                <a:solidFill>
                  <a:srgbClr val="0099FF"/>
                </a:solidFill>
                <a:ea typeface="ＭＳ Ｐゴシック" charset="-128"/>
              </a:rPr>
              <a:t>Patterns of Inheritance</a:t>
            </a:r>
            <a:endParaRPr lang="en-US" smtClean="0">
              <a:solidFill>
                <a:srgbClr val="0099FF"/>
              </a:solidFill>
              <a:ea typeface="ＭＳ Ｐゴシック" charset="-128"/>
            </a:endParaRPr>
          </a:p>
        </p:txBody>
      </p:sp>
      <p:pic>
        <p:nvPicPr>
          <p:cNvPr id="29699" name="Picture 4" descr="biol_03_img0331"/>
          <p:cNvPicPr>
            <a:picLocks noChangeAspect="1" noChangeArrowheads="1"/>
          </p:cNvPicPr>
          <p:nvPr/>
        </p:nvPicPr>
        <p:blipFill>
          <a:blip r:embed="rId2"/>
          <a:srcRect/>
          <a:stretch>
            <a:fillRect/>
          </a:stretch>
        </p:blipFill>
        <p:spPr bwMode="auto">
          <a:xfrm>
            <a:off x="1258888" y="1844675"/>
            <a:ext cx="6578600" cy="4368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3"/>
          <p:cNvSpPr>
            <a:spLocks noGrp="1" noChangeArrowheads="1"/>
          </p:cNvSpPr>
          <p:nvPr>
            <p:ph idx="1"/>
          </p:nvPr>
        </p:nvSpPr>
        <p:spPr>
          <a:xfrm>
            <a:off x="698500" y="609600"/>
            <a:ext cx="7772400" cy="5170488"/>
          </a:xfrm>
        </p:spPr>
        <p:txBody>
          <a:bodyPr/>
          <a:lstStyle/>
          <a:p>
            <a:pPr eaLnBrk="1" hangingPunct="1"/>
            <a:r>
              <a:rPr lang="en-US" smtClean="0"/>
              <a:t>What is the only way for a female to show a recessive sex-linked trait?</a:t>
            </a:r>
          </a:p>
          <a:p>
            <a:pPr lvl="1" eaLnBrk="1" hangingPunct="1"/>
            <a:r>
              <a:rPr lang="en-US" smtClean="0"/>
              <a:t>She must inherit a recessive trait from both her mother and father. (her father must have the disorder)</a:t>
            </a:r>
          </a:p>
          <a:p>
            <a:pPr eaLnBrk="1" hangingPunct="1"/>
            <a:r>
              <a:rPr lang="en-US" smtClean="0"/>
              <a:t>How does a male show a recessive sex-linked trait?</a:t>
            </a:r>
          </a:p>
          <a:p>
            <a:pPr lvl="1" eaLnBrk="1" hangingPunct="1"/>
            <a:r>
              <a:rPr lang="en-US" smtClean="0"/>
              <a:t>He must inherit the recessive trait from his mother.  He gets the Y from his father so it has no bearing on a sex-linked disorder. </a:t>
            </a:r>
          </a:p>
        </p:txBody>
      </p:sp>
      <p:pic>
        <p:nvPicPr>
          <p:cNvPr id="26627" name="Picture 5" descr="http://img.sparknotes.com/content/testprep/bookimgs/sat2/biology/0004/questioncross2.gif"/>
          <p:cNvPicPr>
            <a:picLocks noChangeAspect="1" noChangeArrowheads="1"/>
          </p:cNvPicPr>
          <p:nvPr/>
        </p:nvPicPr>
        <p:blipFill>
          <a:blip r:embed="rId3"/>
          <a:srcRect/>
          <a:stretch>
            <a:fillRect/>
          </a:stretch>
        </p:blipFill>
        <p:spPr bwMode="auto">
          <a:xfrm>
            <a:off x="7086600" y="4876800"/>
            <a:ext cx="1473200" cy="16414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3" descr="http://www.csupomona.edu/~biology/bio110/inherit/fig11.gif"/>
          <p:cNvPicPr>
            <a:picLocks noChangeAspect="1" noChangeArrowheads="1"/>
          </p:cNvPicPr>
          <p:nvPr/>
        </p:nvPicPr>
        <p:blipFill>
          <a:blip r:embed="rId2"/>
          <a:srcRect/>
          <a:stretch>
            <a:fillRect/>
          </a:stretch>
        </p:blipFill>
        <p:spPr bwMode="auto">
          <a:xfrm>
            <a:off x="1600200" y="228600"/>
            <a:ext cx="5505450" cy="6400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mtClean="0"/>
              <a:t>Sex Chromosomes</a:t>
            </a:r>
          </a:p>
        </p:txBody>
      </p:sp>
      <p:sp>
        <p:nvSpPr>
          <p:cNvPr id="7171" name="Rectangle 3"/>
          <p:cNvSpPr>
            <a:spLocks noGrp="1" noChangeArrowheads="1"/>
          </p:cNvSpPr>
          <p:nvPr>
            <p:ph idx="1"/>
          </p:nvPr>
        </p:nvSpPr>
        <p:spPr/>
        <p:txBody>
          <a:bodyPr/>
          <a:lstStyle/>
          <a:p>
            <a:pPr eaLnBrk="1" hangingPunct="1"/>
            <a:r>
              <a:rPr lang="en-US" smtClean="0"/>
              <a:t>Females have two complementary sex chromosomes: XX</a:t>
            </a:r>
          </a:p>
          <a:p>
            <a:pPr eaLnBrk="1" hangingPunct="1"/>
            <a:r>
              <a:rPr lang="en-US" smtClean="0"/>
              <a:t>Males have 2 non-complementary sex chromosomes: XY</a:t>
            </a:r>
          </a:p>
          <a:p>
            <a:pPr lvl="1" eaLnBrk="1" hangingPunct="1"/>
            <a:r>
              <a:rPr lang="en-US" smtClean="0"/>
              <a:t>Blood clotting</a:t>
            </a:r>
          </a:p>
        </p:txBody>
      </p:sp>
      <p:pic>
        <p:nvPicPr>
          <p:cNvPr id="7172" name="Picture 5" descr="http://tbn0.google.com/images?q=tbn:k-vIKblVPT7eqM:http://www.in-gender.com/cs/blogs/gender_selection_news/y-chromosome.jpg">
            <a:hlinkClick r:id="rId2"/>
          </p:cNvPr>
          <p:cNvPicPr>
            <a:picLocks noChangeAspect="1" noChangeArrowheads="1"/>
          </p:cNvPicPr>
          <p:nvPr/>
        </p:nvPicPr>
        <p:blipFill>
          <a:blip r:embed="rId3"/>
          <a:srcRect/>
          <a:stretch>
            <a:fillRect/>
          </a:stretch>
        </p:blipFill>
        <p:spPr bwMode="auto">
          <a:xfrm>
            <a:off x="5486400" y="3505200"/>
            <a:ext cx="2605088" cy="2651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mtClean="0"/>
              <a:t>The Y chromosome</a:t>
            </a:r>
          </a:p>
        </p:txBody>
      </p:sp>
      <p:sp>
        <p:nvSpPr>
          <p:cNvPr id="8195" name="Rectangle 3"/>
          <p:cNvSpPr>
            <a:spLocks noGrp="1" noChangeArrowheads="1"/>
          </p:cNvSpPr>
          <p:nvPr>
            <p:ph idx="1"/>
          </p:nvPr>
        </p:nvSpPr>
        <p:spPr/>
        <p:txBody>
          <a:bodyPr/>
          <a:lstStyle/>
          <a:p>
            <a:pPr eaLnBrk="1" hangingPunct="1"/>
            <a:r>
              <a:rPr lang="en-US" smtClean="0"/>
              <a:t>The Y chromosome is much smaller than the X.</a:t>
            </a:r>
          </a:p>
          <a:p>
            <a:pPr eaLnBrk="1" hangingPunct="1"/>
            <a:r>
              <a:rPr lang="en-US" smtClean="0"/>
              <a:t>It carries a small number of genes, most of which are for “male characteristics”</a:t>
            </a:r>
          </a:p>
        </p:txBody>
      </p:sp>
      <p:pic>
        <p:nvPicPr>
          <p:cNvPr id="8196" name="Picture 5" descr="http://tbn0.google.com/images?q=tbn:BjmQuk8FchOqlM:http://www.astrographics.com/GalleryPrints/Display/GP2061.jpg">
            <a:hlinkClick r:id="rId2"/>
          </p:cNvPr>
          <p:cNvPicPr>
            <a:picLocks noChangeAspect="1" noChangeArrowheads="1"/>
          </p:cNvPicPr>
          <p:nvPr/>
        </p:nvPicPr>
        <p:blipFill>
          <a:blip r:embed="rId3"/>
          <a:srcRect/>
          <a:stretch>
            <a:fillRect/>
          </a:stretch>
        </p:blipFill>
        <p:spPr bwMode="auto">
          <a:xfrm>
            <a:off x="914400" y="4191000"/>
            <a:ext cx="1992313" cy="1992313"/>
          </a:xfrm>
          <a:prstGeom prst="rect">
            <a:avLst/>
          </a:prstGeom>
          <a:noFill/>
          <a:ln w="9525">
            <a:noFill/>
            <a:miter lim="800000"/>
            <a:headEnd/>
            <a:tailEnd/>
          </a:ln>
        </p:spPr>
      </p:pic>
      <p:pic>
        <p:nvPicPr>
          <p:cNvPr id="8197" name="Picture 7" descr="http://tbn0.google.com/images?q=tbn:4laiPfiz7o5XVM:http://www.thednastore.com/images/pins/ychromosome.jpe">
            <a:hlinkClick r:id="rId4"/>
          </p:cNvPr>
          <p:cNvPicPr>
            <a:picLocks noChangeAspect="1" noChangeArrowheads="1"/>
          </p:cNvPicPr>
          <p:nvPr/>
        </p:nvPicPr>
        <p:blipFill>
          <a:blip r:embed="rId5"/>
          <a:srcRect/>
          <a:stretch>
            <a:fillRect/>
          </a:stretch>
        </p:blipFill>
        <p:spPr bwMode="auto">
          <a:xfrm>
            <a:off x="5410200" y="4419600"/>
            <a:ext cx="1981200" cy="18700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3" descr="http://teachers.oregon.k12.wi.us/cowan/Images/Y%20chromosome%20genes.JPG"/>
          <p:cNvPicPr>
            <a:picLocks noChangeAspect="1" noChangeArrowheads="1"/>
          </p:cNvPicPr>
          <p:nvPr/>
        </p:nvPicPr>
        <p:blipFill>
          <a:blip r:embed="rId2"/>
          <a:srcRect/>
          <a:stretch>
            <a:fillRect/>
          </a:stretch>
        </p:blipFill>
        <p:spPr bwMode="auto">
          <a:xfrm>
            <a:off x="2209800" y="304800"/>
            <a:ext cx="5006975" cy="6332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X chromosome</a:t>
            </a:r>
          </a:p>
        </p:txBody>
      </p:sp>
      <p:sp>
        <p:nvSpPr>
          <p:cNvPr id="10243" name="Rectangle 3"/>
          <p:cNvSpPr>
            <a:spLocks noGrp="1" noChangeArrowheads="1"/>
          </p:cNvSpPr>
          <p:nvPr>
            <p:ph idx="1"/>
          </p:nvPr>
        </p:nvSpPr>
        <p:spPr>
          <a:xfrm>
            <a:off x="698500" y="1665288"/>
            <a:ext cx="7772400" cy="4583112"/>
          </a:xfrm>
        </p:spPr>
        <p:txBody>
          <a:bodyPr/>
          <a:lstStyle/>
          <a:p>
            <a:pPr eaLnBrk="1" hangingPunct="1"/>
            <a:r>
              <a:rPr lang="en-US" smtClean="0"/>
              <a:t>All human eggs contain the X chromosome.</a:t>
            </a:r>
          </a:p>
          <a:p>
            <a:pPr eaLnBrk="1" hangingPunct="1"/>
            <a:r>
              <a:rPr lang="en-US" smtClean="0"/>
              <a:t>The X chromosome contains genes that code for all aspects of femaleness and genes unrelated to gender.</a:t>
            </a:r>
          </a:p>
          <a:p>
            <a:pPr eaLnBrk="1" hangingPunct="1"/>
            <a:r>
              <a:rPr lang="en-US" smtClean="0"/>
              <a:t>Including genes for:</a:t>
            </a:r>
          </a:p>
          <a:p>
            <a:pPr lvl="1" eaLnBrk="1" hangingPunct="1"/>
            <a:r>
              <a:rPr lang="en-US" smtClean="0"/>
              <a:t>Vision</a:t>
            </a:r>
            <a:r>
              <a:rPr lang="en-US" smtClean="0">
                <a:solidFill>
                  <a:srgbClr val="000000"/>
                </a:solidFill>
                <a:latin typeface="Arial" charset="0"/>
                <a:cs typeface="Arial" charset="0"/>
                <a:hlinkClick r:id="rId2"/>
              </a:rPr>
              <a:t> </a:t>
            </a:r>
            <a:endParaRPr lang="en-US" smtClean="0"/>
          </a:p>
          <a:p>
            <a:pPr lvl="1" eaLnBrk="1" hangingPunct="1"/>
            <a:r>
              <a:rPr lang="en-US" smtClean="0"/>
              <a:t>Immunity</a:t>
            </a:r>
          </a:p>
        </p:txBody>
      </p:sp>
      <p:pic>
        <p:nvPicPr>
          <p:cNvPr id="10244" name="Picture 5" descr="http://tbn0.google.com/images?q=tbn:W1pLJw-9-O7mLM:http://newsimg.bbc.co.uk/media/images/40932000/jpg/_40932757_x_indigo_instruments203.jpg">
            <a:hlinkClick r:id="rId2"/>
          </p:cNvPr>
          <p:cNvPicPr>
            <a:picLocks noChangeAspect="1" noChangeArrowheads="1"/>
          </p:cNvPicPr>
          <p:nvPr/>
        </p:nvPicPr>
        <p:blipFill>
          <a:blip r:embed="rId3"/>
          <a:srcRect/>
          <a:stretch>
            <a:fillRect/>
          </a:stretch>
        </p:blipFill>
        <p:spPr bwMode="auto">
          <a:xfrm>
            <a:off x="7010400" y="3733800"/>
            <a:ext cx="1555750" cy="2667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Sex-Linked Genes</a:t>
            </a:r>
          </a:p>
        </p:txBody>
      </p:sp>
      <p:sp>
        <p:nvSpPr>
          <p:cNvPr id="11267" name="Rectangle 3"/>
          <p:cNvSpPr>
            <a:spLocks noGrp="1" noChangeArrowheads="1"/>
          </p:cNvSpPr>
          <p:nvPr>
            <p:ph idx="1"/>
          </p:nvPr>
        </p:nvSpPr>
        <p:spPr>
          <a:xfrm>
            <a:off x="533400" y="1665288"/>
            <a:ext cx="8077200" cy="4659312"/>
          </a:xfrm>
        </p:spPr>
        <p:txBody>
          <a:bodyPr>
            <a:normAutofit lnSpcReduction="10000"/>
          </a:bodyPr>
          <a:lstStyle/>
          <a:p>
            <a:pPr eaLnBrk="1" hangingPunct="1"/>
            <a:r>
              <a:rPr lang="en-US" smtClean="0"/>
              <a:t>Genes unrelated to gender on the X chromosome.</a:t>
            </a:r>
          </a:p>
          <a:p>
            <a:pPr eaLnBrk="1" hangingPunct="1"/>
            <a:r>
              <a:rPr lang="en-US" smtClean="0"/>
              <a:t>Females have </a:t>
            </a:r>
            <a:r>
              <a:rPr lang="en-US" b="1" smtClean="0"/>
              <a:t>two</a:t>
            </a:r>
            <a:r>
              <a:rPr lang="en-US" smtClean="0"/>
              <a:t> X chromosomes (so they can be heterozygous or homozygous for each of these genes) </a:t>
            </a:r>
          </a:p>
          <a:p>
            <a:pPr eaLnBrk="1" hangingPunct="1"/>
            <a:r>
              <a:rPr lang="en-US" smtClean="0"/>
              <a:t>Males have </a:t>
            </a:r>
            <a:r>
              <a:rPr lang="en-US" b="1" smtClean="0"/>
              <a:t>one copy</a:t>
            </a:r>
            <a:r>
              <a:rPr lang="en-US" smtClean="0"/>
              <a:t> of the sex-linked genes.</a:t>
            </a:r>
          </a:p>
          <a:p>
            <a:pPr eaLnBrk="1" hangingPunct="1"/>
            <a:r>
              <a:rPr lang="en-US" smtClean="0"/>
              <a:t>Thus, the male is referred to as </a:t>
            </a:r>
            <a:r>
              <a:rPr lang="en-US" b="1" smtClean="0"/>
              <a:t>hemizygous</a:t>
            </a:r>
            <a:r>
              <a:rPr lang="en-US" smtClean="0"/>
              <a:t>.</a:t>
            </a:r>
          </a:p>
        </p:txBody>
      </p:sp>
      <p:pic>
        <p:nvPicPr>
          <p:cNvPr id="11268" name="Picture 5" descr="http://anthro.palomar.edu/biobasis/images/homologous_and_hemizygous.gif"/>
          <p:cNvPicPr>
            <a:picLocks noChangeAspect="1" noChangeArrowheads="1"/>
          </p:cNvPicPr>
          <p:nvPr/>
        </p:nvPicPr>
        <p:blipFill>
          <a:blip r:embed="rId2"/>
          <a:srcRect/>
          <a:stretch>
            <a:fillRect/>
          </a:stretch>
        </p:blipFill>
        <p:spPr bwMode="auto">
          <a:xfrm>
            <a:off x="6934200" y="669925"/>
            <a:ext cx="1752600" cy="12271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mtClean="0"/>
              <a:t>Hemophilia</a:t>
            </a:r>
          </a:p>
        </p:txBody>
      </p:sp>
      <p:sp>
        <p:nvSpPr>
          <p:cNvPr id="10243" name="Rectangle 3"/>
          <p:cNvSpPr>
            <a:spLocks noGrp="1" noChangeArrowheads="1"/>
          </p:cNvSpPr>
          <p:nvPr>
            <p:ph idx="1"/>
          </p:nvPr>
        </p:nvSpPr>
        <p:spPr>
          <a:xfrm>
            <a:off x="698500" y="1905000"/>
            <a:ext cx="7772400" cy="4343400"/>
          </a:xfrm>
        </p:spPr>
        <p:txBody>
          <a:bodyPr>
            <a:normAutofit lnSpcReduction="10000"/>
          </a:bodyPr>
          <a:lstStyle/>
          <a:p>
            <a:pPr marL="274320" indent="-274320" eaLnBrk="1" fontAlgn="auto" hangingPunct="1">
              <a:lnSpc>
                <a:spcPct val="90000"/>
              </a:lnSpc>
              <a:spcAft>
                <a:spcPts val="0"/>
              </a:spcAft>
              <a:buClr>
                <a:schemeClr val="accent3"/>
              </a:buClr>
              <a:buFont typeface="Wingdings 2"/>
              <a:buChar char=""/>
              <a:defRPr/>
            </a:pPr>
            <a:r>
              <a:rPr lang="en-US" sz="2800" dirty="0" smtClean="0"/>
              <a:t>A blood disorder where the blood does not clot properly.</a:t>
            </a:r>
          </a:p>
          <a:p>
            <a:pPr marL="274320" indent="-274320" eaLnBrk="1" fontAlgn="auto" hangingPunct="1">
              <a:lnSpc>
                <a:spcPct val="90000"/>
              </a:lnSpc>
              <a:spcAft>
                <a:spcPts val="0"/>
              </a:spcAft>
              <a:buClr>
                <a:schemeClr val="accent3"/>
              </a:buClr>
              <a:buFont typeface="Wingdings 2"/>
              <a:buChar char=""/>
              <a:defRPr/>
            </a:pPr>
            <a:r>
              <a:rPr lang="en-US" sz="2800" dirty="0" smtClean="0"/>
              <a:t> A minor cut can cause serious injury and demand medical attention. </a:t>
            </a:r>
          </a:p>
          <a:p>
            <a:pPr marL="274320" indent="-274320" eaLnBrk="1" fontAlgn="auto" hangingPunct="1">
              <a:lnSpc>
                <a:spcPct val="90000"/>
              </a:lnSpc>
              <a:spcAft>
                <a:spcPts val="0"/>
              </a:spcAft>
              <a:buClr>
                <a:schemeClr val="accent3"/>
              </a:buClr>
              <a:buFont typeface="Wingdings 2"/>
              <a:buChar char=""/>
              <a:defRPr/>
            </a:pPr>
            <a:r>
              <a:rPr lang="en-US" sz="2800" dirty="0" smtClean="0"/>
              <a:t>Bleeding into the joints, internal bleeding and deep cuts can be fatal for hemophiliacs.</a:t>
            </a:r>
          </a:p>
          <a:p>
            <a:pPr marL="274320" indent="-274320" eaLnBrk="1" fontAlgn="auto" hangingPunct="1">
              <a:lnSpc>
                <a:spcPct val="90000"/>
              </a:lnSpc>
              <a:spcAft>
                <a:spcPts val="0"/>
              </a:spcAft>
              <a:buClr>
                <a:schemeClr val="accent3"/>
              </a:buClr>
              <a:buFont typeface="Wingdings 2"/>
              <a:buChar char=""/>
              <a:defRPr/>
            </a:pPr>
            <a:r>
              <a:rPr lang="en-US" sz="2800" dirty="0" smtClean="0"/>
              <a:t>Genetic lack of one of the clotting factors produced by the liver.</a:t>
            </a:r>
          </a:p>
          <a:p>
            <a:pPr marL="274320" indent="-274320" eaLnBrk="1" fontAlgn="auto" hangingPunct="1">
              <a:lnSpc>
                <a:spcPct val="90000"/>
              </a:lnSpc>
              <a:spcAft>
                <a:spcPts val="0"/>
              </a:spcAft>
              <a:buClr>
                <a:schemeClr val="accent3"/>
              </a:buClr>
              <a:buFont typeface="Wingdings 2"/>
              <a:buChar char=""/>
              <a:defRPr/>
            </a:pPr>
            <a:r>
              <a:rPr lang="en-US" sz="2800" dirty="0" smtClean="0"/>
              <a:t>There is no cure for hemophilia but treatment options with clotting factor transfusions are available. </a:t>
            </a:r>
          </a:p>
        </p:txBody>
      </p:sp>
    </p:spTree>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Hemophilia"/>
          <p:cNvPicPr>
            <a:picLocks noChangeAspect="1" noChangeArrowheads="1"/>
          </p:cNvPicPr>
          <p:nvPr/>
        </p:nvPicPr>
        <p:blipFill>
          <a:blip r:embed="rId2"/>
          <a:srcRect/>
          <a:stretch>
            <a:fillRect/>
          </a:stretch>
        </p:blipFill>
        <p:spPr bwMode="auto">
          <a:xfrm>
            <a:off x="838200" y="838200"/>
            <a:ext cx="4021138" cy="5354638"/>
          </a:xfrm>
          <a:prstGeom prst="rect">
            <a:avLst/>
          </a:prstGeom>
          <a:noFill/>
          <a:ln w="9525">
            <a:noFill/>
            <a:miter lim="800000"/>
            <a:headEnd/>
            <a:tailEnd/>
          </a:ln>
        </p:spPr>
      </p:pic>
      <p:pic>
        <p:nvPicPr>
          <p:cNvPr id="13315" name="Picture 5" descr="http://www.genetic-diseases.net/wp-content/uploads/2008/01/hemophilia2.jpg"/>
          <p:cNvPicPr>
            <a:picLocks noChangeAspect="1" noChangeArrowheads="1"/>
          </p:cNvPicPr>
          <p:nvPr/>
        </p:nvPicPr>
        <p:blipFill>
          <a:blip r:embed="rId3"/>
          <a:srcRect/>
          <a:stretch>
            <a:fillRect/>
          </a:stretch>
        </p:blipFill>
        <p:spPr bwMode="auto">
          <a:xfrm>
            <a:off x="5181600" y="838200"/>
            <a:ext cx="2362200" cy="2409825"/>
          </a:xfrm>
          <a:prstGeom prst="rect">
            <a:avLst/>
          </a:prstGeom>
          <a:noFill/>
          <a:ln w="9525">
            <a:noFill/>
            <a:miter lim="800000"/>
            <a:headEnd/>
            <a:tailEnd/>
          </a:ln>
        </p:spPr>
      </p:pic>
      <p:pic>
        <p:nvPicPr>
          <p:cNvPr id="13316" name="Picture 7" descr="http://www.ayushveda.com/tipson/wp-content/uploads/2009/02/hemophilia-types.jpg"/>
          <p:cNvPicPr>
            <a:picLocks noChangeAspect="1" noChangeArrowheads="1"/>
          </p:cNvPicPr>
          <p:nvPr/>
        </p:nvPicPr>
        <p:blipFill>
          <a:blip r:embed="rId4"/>
          <a:srcRect/>
          <a:stretch>
            <a:fillRect/>
          </a:stretch>
        </p:blipFill>
        <p:spPr bwMode="auto">
          <a:xfrm>
            <a:off x="5181600" y="3352800"/>
            <a:ext cx="2857500" cy="29527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479</TotalTime>
  <Words>6588</Words>
  <Application>Microsoft Office PowerPoint</Application>
  <PresentationFormat>On-screen Show (4:3)</PresentationFormat>
  <Paragraphs>875</Paragraphs>
  <Slides>185</Slides>
  <Notes>18</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185</vt:i4>
      </vt:variant>
    </vt:vector>
  </HeadingPairs>
  <TitlesOfParts>
    <vt:vector size="187" baseType="lpstr">
      <vt:lpstr>Solstice</vt:lpstr>
      <vt:lpstr>Document</vt:lpstr>
      <vt:lpstr>Slide 1</vt:lpstr>
      <vt:lpstr>Slide 2</vt:lpstr>
      <vt:lpstr>Slide 3</vt:lpstr>
      <vt:lpstr>Slide 4</vt:lpstr>
      <vt:lpstr>Slide 5</vt:lpstr>
      <vt:lpstr>Slide 6</vt:lpstr>
      <vt:lpstr>Slide 7</vt:lpstr>
      <vt:lpstr>Tools for Genetic engineering  1. Restriction Enzymes</vt:lpstr>
      <vt:lpstr>Slide 9</vt:lpstr>
      <vt:lpstr>Restriction Enzymes</vt:lpstr>
      <vt:lpstr>Tools for Genetic engineering              2. Ligase</vt:lpstr>
      <vt:lpstr>Tools for Genetic engineering               3.  Vectors</vt:lpstr>
      <vt:lpstr> Vectors</vt:lpstr>
      <vt:lpstr>Slide 14</vt:lpstr>
      <vt:lpstr>Insert the naked DNA into a host cell</vt:lpstr>
      <vt:lpstr>Recombinant DNA technology -  Cloning  </vt:lpstr>
      <vt:lpstr>Blue-white screening system</vt:lpstr>
      <vt:lpstr>Blue-white screening system</vt:lpstr>
      <vt:lpstr>Obtaining DNA – gene of interest</vt:lpstr>
      <vt:lpstr>Screening for the desired Gene </vt:lpstr>
      <vt:lpstr>Slide 21</vt:lpstr>
      <vt:lpstr>Copying the genetic material of interest - PCR</vt:lpstr>
      <vt:lpstr>PCR amplify DNA to detectable levels </vt:lpstr>
      <vt:lpstr>DNA sequencing   </vt:lpstr>
      <vt:lpstr>Applications of recombinant DNA technology  </vt:lpstr>
      <vt:lpstr>Applications of recombinant DNA technology  </vt:lpstr>
      <vt:lpstr>Applications of recombinant DNA technology  </vt:lpstr>
      <vt:lpstr>Southern blotting </vt:lpstr>
      <vt:lpstr>Applications of recombinant DNA technology  </vt:lpstr>
      <vt:lpstr>Applications of recombinant DNA technology  </vt:lpstr>
      <vt:lpstr>Genetic engineering manipulation</vt:lpstr>
      <vt:lpstr>Applications of recombinant DNA technology  </vt:lpstr>
      <vt:lpstr>Slide 33</vt:lpstr>
      <vt:lpstr>Slide 34</vt:lpstr>
      <vt:lpstr>Safety Issues and Ethics</vt:lpstr>
      <vt:lpstr>Definitions of the gene</vt:lpstr>
      <vt:lpstr>How has the concept of a gene developed in the minds of geneticists?</vt:lpstr>
      <vt:lpstr>Mendel (1866)</vt:lpstr>
      <vt:lpstr>Garrod (1909) Inborn errors of Metabolism</vt:lpstr>
      <vt:lpstr>Metabolic mutations in Drosophila (Beadle and Ephrussi)</vt:lpstr>
      <vt:lpstr>Explanation:  v and cn affect different steps of the same metabolic pathway</vt:lpstr>
      <vt:lpstr>We now know the precise pathway.</vt:lpstr>
      <vt:lpstr>Beadle and Tatum (1942)--One Gene, One Enzyme</vt:lpstr>
      <vt:lpstr>Are genes both the basic functional unit and the smallest genetic structural unit?</vt:lpstr>
      <vt:lpstr>Oliver (1940) - intergenic recombination at lozenge</vt:lpstr>
      <vt:lpstr>Further studies of intergenic recombination in bacteriophage and bacteria (where billions, instead of thousands, of progeny can be analyzed) showed that recombination occurs between adjacent nucleotide pairs.</vt:lpstr>
      <vt:lpstr>So the nucleotide, not the gene, is the basic unit of genetic structure.</vt:lpstr>
      <vt:lpstr>The coding sequence of a gene and its polypeptide product are colinear</vt:lpstr>
      <vt:lpstr>Summary</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SEX DETERMINATION </vt:lpstr>
      <vt:lpstr>SEX DETERMINATION </vt:lpstr>
      <vt:lpstr>SEX-LINKED INHERITANCE</vt:lpstr>
      <vt:lpstr>SEX-LINKED INHERITANCE</vt:lpstr>
      <vt:lpstr>SEX-LINKED INHERITANCE</vt:lpstr>
      <vt:lpstr>SEX-LINKED INHERITANCE</vt:lpstr>
      <vt:lpstr>SEX-LINKED DISORDERS</vt:lpstr>
      <vt:lpstr>EXAMPLES OF SEX-LINKED TRAITS and DISORDERS</vt:lpstr>
      <vt:lpstr>SEX-LINKED INHERITANCE</vt:lpstr>
      <vt:lpstr>EXAMPLE</vt:lpstr>
      <vt:lpstr>Sex determination</vt:lpstr>
      <vt:lpstr>Patterns of Inheritance</vt:lpstr>
      <vt:lpstr>Slide 91</vt:lpstr>
      <vt:lpstr>Slide 92</vt:lpstr>
      <vt:lpstr>Sex Chromosomes</vt:lpstr>
      <vt:lpstr>The Y chromosome</vt:lpstr>
      <vt:lpstr>Slide 95</vt:lpstr>
      <vt:lpstr>X chromosome</vt:lpstr>
      <vt:lpstr>Sex-Linked Genes</vt:lpstr>
      <vt:lpstr>Hemophilia</vt:lpstr>
      <vt:lpstr>Slide 99</vt:lpstr>
      <vt:lpstr>Slide 100</vt:lpstr>
      <vt:lpstr>Genetics of Hemophilia</vt:lpstr>
      <vt:lpstr>PEDIGREE OF QUEEN VICTORIA</vt:lpstr>
      <vt:lpstr>Slide 103</vt:lpstr>
      <vt:lpstr>Slide 104</vt:lpstr>
      <vt:lpstr>Slide 105</vt:lpstr>
      <vt:lpstr>Slide 106</vt:lpstr>
      <vt:lpstr>Color Blindness</vt:lpstr>
      <vt:lpstr>Slide 108</vt:lpstr>
      <vt:lpstr>Slide 109</vt:lpstr>
      <vt:lpstr>Sex-Linked Inheritance  Punnett Square</vt:lpstr>
      <vt:lpstr>Complete the following  punnett square: </vt:lpstr>
      <vt:lpstr>Slide 112</vt:lpstr>
      <vt:lpstr>Slide 113</vt:lpstr>
      <vt:lpstr>Slide 114</vt:lpstr>
      <vt:lpstr>Slide 115</vt:lpstr>
      <vt:lpstr>Slide 116</vt:lpstr>
      <vt:lpstr>Characteristics of Drosophila melanogaster</vt:lpstr>
      <vt:lpstr>Slide 118</vt:lpstr>
      <vt:lpstr>Slide 119</vt:lpstr>
      <vt:lpstr>Slide 120</vt:lpstr>
      <vt:lpstr>Morgan’s Experiment</vt:lpstr>
      <vt:lpstr>Sex-linked Traits</vt:lpstr>
      <vt:lpstr>Sex-linked Traits</vt:lpstr>
      <vt:lpstr>Slide 124</vt:lpstr>
      <vt:lpstr>Conclusion</vt:lpstr>
      <vt:lpstr>Slide 126</vt:lpstr>
      <vt:lpstr>Slide 127</vt:lpstr>
      <vt:lpstr>Tiger Swallowtail Pterourus glaucus </vt:lpstr>
      <vt:lpstr>Slide 129</vt:lpstr>
      <vt:lpstr>An actual specimen: no photoshop!</vt:lpstr>
      <vt:lpstr>It’s a gynandromorph!</vt:lpstr>
      <vt:lpstr>Vocabulary review</vt:lpstr>
      <vt:lpstr>How does this happen?</vt:lpstr>
      <vt:lpstr>Slide 134</vt:lpstr>
      <vt:lpstr>Example #2</vt:lpstr>
      <vt:lpstr>Another Example: Blue Crab</vt:lpstr>
      <vt:lpstr>Slide 137</vt:lpstr>
      <vt:lpstr>Slide 138</vt:lpstr>
      <vt:lpstr>Slide 139</vt:lpstr>
      <vt:lpstr>Slide 140</vt:lpstr>
      <vt:lpstr>Slide 141</vt:lpstr>
      <vt:lpstr>Slide 142</vt:lpstr>
      <vt:lpstr>Slide 143</vt:lpstr>
      <vt:lpstr>Slide 144</vt:lpstr>
      <vt:lpstr>Slide 145</vt:lpstr>
      <vt:lpstr>Slide 146</vt:lpstr>
      <vt:lpstr>Blood Genetics</vt:lpstr>
      <vt:lpstr>Alleles</vt:lpstr>
      <vt:lpstr>Pheno vs. Geno</vt:lpstr>
      <vt:lpstr>Dominant vs. Recessive Genes</vt:lpstr>
      <vt:lpstr>Slide 151</vt:lpstr>
      <vt:lpstr>Slide 152</vt:lpstr>
      <vt:lpstr>Blood Genetics</vt:lpstr>
      <vt:lpstr>Alleles</vt:lpstr>
      <vt:lpstr>Pheno vs. Geno</vt:lpstr>
      <vt:lpstr>Dominant vs. Recessive Genes</vt:lpstr>
      <vt:lpstr>Inheritance</vt:lpstr>
      <vt:lpstr>Genetics</vt:lpstr>
      <vt:lpstr>Example of Determining Genotype</vt:lpstr>
      <vt:lpstr>Other Examples</vt:lpstr>
      <vt:lpstr>Group O</vt:lpstr>
      <vt:lpstr>Group A</vt:lpstr>
      <vt:lpstr>Group B</vt:lpstr>
      <vt:lpstr>Group AB</vt:lpstr>
      <vt:lpstr>Summary</vt:lpstr>
      <vt:lpstr>Rh (D) Antigen (continued)</vt:lpstr>
      <vt:lpstr>Rh (D) Antigen (continued)</vt:lpstr>
      <vt:lpstr>Slide 168</vt:lpstr>
      <vt:lpstr>Slide 169</vt:lpstr>
      <vt:lpstr>Slide 170</vt:lpstr>
      <vt:lpstr>Slide 171</vt:lpstr>
      <vt:lpstr>Slide 172</vt:lpstr>
      <vt:lpstr>Slide 173</vt:lpstr>
      <vt:lpstr>Slide 174</vt:lpstr>
      <vt:lpstr>Slide 175</vt:lpstr>
      <vt:lpstr>Slide 176</vt:lpstr>
      <vt:lpstr>Slide 177</vt:lpstr>
      <vt:lpstr>Slide 178</vt:lpstr>
      <vt:lpstr>Slide 179</vt:lpstr>
      <vt:lpstr>Slide 180</vt:lpstr>
      <vt:lpstr>Slide 181</vt:lpstr>
      <vt:lpstr>Slide 182</vt:lpstr>
      <vt:lpstr>Slide 183</vt:lpstr>
      <vt:lpstr>Slide 184</vt:lpstr>
      <vt:lpstr>Slide 185</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herbal</cp:lastModifiedBy>
  <cp:revision>151</cp:revision>
  <dcterms:created xsi:type="dcterms:W3CDTF">2006-08-16T00:00:00Z</dcterms:created>
  <dcterms:modified xsi:type="dcterms:W3CDTF">2001-12-31T19:00:09Z</dcterms:modified>
</cp:coreProperties>
</file>