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39"/>
  </p:notesMasterIdLst>
  <p:sldIdLst>
    <p:sldId id="443" r:id="rId2"/>
    <p:sldId id="444" r:id="rId3"/>
    <p:sldId id="445" r:id="rId4"/>
    <p:sldId id="446" r:id="rId5"/>
    <p:sldId id="447" r:id="rId6"/>
    <p:sldId id="448" r:id="rId7"/>
    <p:sldId id="449" r:id="rId8"/>
    <p:sldId id="450" r:id="rId9"/>
    <p:sldId id="451" r:id="rId10"/>
    <p:sldId id="495" r:id="rId11"/>
    <p:sldId id="496" r:id="rId12"/>
    <p:sldId id="497" r:id="rId13"/>
    <p:sldId id="498" r:id="rId14"/>
    <p:sldId id="499" r:id="rId15"/>
    <p:sldId id="500" r:id="rId16"/>
    <p:sldId id="501" r:id="rId17"/>
    <p:sldId id="502" r:id="rId18"/>
    <p:sldId id="503" r:id="rId19"/>
    <p:sldId id="504" r:id="rId20"/>
    <p:sldId id="505" r:id="rId21"/>
    <p:sldId id="452" r:id="rId22"/>
    <p:sldId id="453" r:id="rId23"/>
    <p:sldId id="454" r:id="rId24"/>
    <p:sldId id="455" r:id="rId25"/>
    <p:sldId id="456" r:id="rId26"/>
    <p:sldId id="458" r:id="rId27"/>
    <p:sldId id="462" r:id="rId28"/>
    <p:sldId id="463" r:id="rId29"/>
    <p:sldId id="464" r:id="rId30"/>
    <p:sldId id="465" r:id="rId31"/>
    <p:sldId id="466" r:id="rId32"/>
    <p:sldId id="467" r:id="rId33"/>
    <p:sldId id="468" r:id="rId34"/>
    <p:sldId id="470" r:id="rId35"/>
    <p:sldId id="471" r:id="rId36"/>
    <p:sldId id="472" r:id="rId37"/>
    <p:sldId id="473" r:id="rId38"/>
    <p:sldId id="474" r:id="rId39"/>
    <p:sldId id="475" r:id="rId40"/>
    <p:sldId id="476" r:id="rId41"/>
    <p:sldId id="477" r:id="rId42"/>
    <p:sldId id="478" r:id="rId43"/>
    <p:sldId id="479" r:id="rId44"/>
    <p:sldId id="480" r:id="rId45"/>
    <p:sldId id="481" r:id="rId46"/>
    <p:sldId id="482" r:id="rId47"/>
    <p:sldId id="483" r:id="rId48"/>
    <p:sldId id="494" r:id="rId49"/>
    <p:sldId id="484" r:id="rId50"/>
    <p:sldId id="485" r:id="rId51"/>
    <p:sldId id="486" r:id="rId52"/>
    <p:sldId id="487" r:id="rId53"/>
    <p:sldId id="488" r:id="rId54"/>
    <p:sldId id="489" r:id="rId55"/>
    <p:sldId id="490" r:id="rId56"/>
    <p:sldId id="533" r:id="rId57"/>
    <p:sldId id="534" r:id="rId58"/>
    <p:sldId id="491" r:id="rId59"/>
    <p:sldId id="290" r:id="rId60"/>
    <p:sldId id="291" r:id="rId61"/>
    <p:sldId id="256" r:id="rId62"/>
    <p:sldId id="292" r:id="rId63"/>
    <p:sldId id="257" r:id="rId64"/>
    <p:sldId id="258" r:id="rId65"/>
    <p:sldId id="259" r:id="rId66"/>
    <p:sldId id="260" r:id="rId67"/>
    <p:sldId id="261" r:id="rId68"/>
    <p:sldId id="293" r:id="rId69"/>
    <p:sldId id="294" r:id="rId70"/>
    <p:sldId id="295" r:id="rId71"/>
    <p:sldId id="296" r:id="rId72"/>
    <p:sldId id="297" r:id="rId73"/>
    <p:sldId id="298" r:id="rId74"/>
    <p:sldId id="299" r:id="rId75"/>
    <p:sldId id="300" r:id="rId76"/>
    <p:sldId id="301" r:id="rId77"/>
    <p:sldId id="302" r:id="rId78"/>
    <p:sldId id="303" r:id="rId79"/>
    <p:sldId id="304" r:id="rId80"/>
    <p:sldId id="305" r:id="rId81"/>
    <p:sldId id="306" r:id="rId82"/>
    <p:sldId id="307" r:id="rId83"/>
    <p:sldId id="308" r:id="rId84"/>
    <p:sldId id="263" r:id="rId85"/>
    <p:sldId id="310" r:id="rId86"/>
    <p:sldId id="311" r:id="rId87"/>
    <p:sldId id="312" r:id="rId88"/>
    <p:sldId id="313" r:id="rId89"/>
    <p:sldId id="314" r:id="rId90"/>
    <p:sldId id="315" r:id="rId91"/>
    <p:sldId id="316" r:id="rId92"/>
    <p:sldId id="317" r:id="rId93"/>
    <p:sldId id="318" r:id="rId94"/>
    <p:sldId id="319" r:id="rId95"/>
    <p:sldId id="320" r:id="rId96"/>
    <p:sldId id="321" r:id="rId97"/>
    <p:sldId id="322" r:id="rId98"/>
    <p:sldId id="323" r:id="rId99"/>
    <p:sldId id="324" r:id="rId100"/>
    <p:sldId id="325" r:id="rId101"/>
    <p:sldId id="326" r:id="rId102"/>
    <p:sldId id="327" r:id="rId103"/>
    <p:sldId id="328" r:id="rId104"/>
    <p:sldId id="329" r:id="rId105"/>
    <p:sldId id="330" r:id="rId106"/>
    <p:sldId id="309" r:id="rId107"/>
    <p:sldId id="265" r:id="rId108"/>
    <p:sldId id="336" r:id="rId109"/>
    <p:sldId id="337" r:id="rId110"/>
    <p:sldId id="338" r:id="rId111"/>
    <p:sldId id="339" r:id="rId112"/>
    <p:sldId id="340" r:id="rId113"/>
    <p:sldId id="341" r:id="rId114"/>
    <p:sldId id="342" r:id="rId115"/>
    <p:sldId id="343" r:id="rId116"/>
    <p:sldId id="344" r:id="rId117"/>
    <p:sldId id="345" r:id="rId118"/>
    <p:sldId id="346" r:id="rId119"/>
    <p:sldId id="347" r:id="rId120"/>
    <p:sldId id="348" r:id="rId121"/>
    <p:sldId id="349" r:id="rId122"/>
    <p:sldId id="350" r:id="rId123"/>
    <p:sldId id="351" r:id="rId124"/>
    <p:sldId id="352" r:id="rId125"/>
    <p:sldId id="353" r:id="rId126"/>
    <p:sldId id="335" r:id="rId127"/>
    <p:sldId id="334" r:id="rId128"/>
    <p:sldId id="266" r:id="rId129"/>
    <p:sldId id="354" r:id="rId130"/>
    <p:sldId id="332" r:id="rId131"/>
    <p:sldId id="267" r:id="rId132"/>
    <p:sldId id="270" r:id="rId133"/>
    <p:sldId id="268" r:id="rId134"/>
    <p:sldId id="269" r:id="rId135"/>
    <p:sldId id="355" r:id="rId136"/>
    <p:sldId id="356" r:id="rId137"/>
    <p:sldId id="357" r:id="rId138"/>
    <p:sldId id="358" r:id="rId139"/>
    <p:sldId id="359" r:id="rId140"/>
    <p:sldId id="360" r:id="rId141"/>
    <p:sldId id="361" r:id="rId142"/>
    <p:sldId id="362" r:id="rId143"/>
    <p:sldId id="363" r:id="rId144"/>
    <p:sldId id="364" r:id="rId145"/>
    <p:sldId id="365" r:id="rId146"/>
    <p:sldId id="366" r:id="rId147"/>
    <p:sldId id="271" r:id="rId148"/>
    <p:sldId id="273" r:id="rId149"/>
    <p:sldId id="274" r:id="rId150"/>
    <p:sldId id="275" r:id="rId151"/>
    <p:sldId id="367" r:id="rId152"/>
    <p:sldId id="368" r:id="rId153"/>
    <p:sldId id="276" r:id="rId154"/>
    <p:sldId id="277" r:id="rId155"/>
    <p:sldId id="278" r:id="rId156"/>
    <p:sldId id="279" r:id="rId157"/>
    <p:sldId id="280" r:id="rId158"/>
    <p:sldId id="281" r:id="rId159"/>
    <p:sldId id="282" r:id="rId160"/>
    <p:sldId id="283" r:id="rId161"/>
    <p:sldId id="284" r:id="rId162"/>
    <p:sldId id="285" r:id="rId163"/>
    <p:sldId id="286" r:id="rId164"/>
    <p:sldId id="371" r:id="rId165"/>
    <p:sldId id="372" r:id="rId166"/>
    <p:sldId id="373" r:id="rId167"/>
    <p:sldId id="374" r:id="rId168"/>
    <p:sldId id="287" r:id="rId169"/>
    <p:sldId id="370" r:id="rId170"/>
    <p:sldId id="369" r:id="rId171"/>
    <p:sldId id="288" r:id="rId172"/>
    <p:sldId id="376" r:id="rId173"/>
    <p:sldId id="377" r:id="rId174"/>
    <p:sldId id="378" r:id="rId175"/>
    <p:sldId id="379" r:id="rId176"/>
    <p:sldId id="380" r:id="rId177"/>
    <p:sldId id="381" r:id="rId178"/>
    <p:sldId id="382" r:id="rId179"/>
    <p:sldId id="399" r:id="rId180"/>
    <p:sldId id="384" r:id="rId181"/>
    <p:sldId id="385" r:id="rId182"/>
    <p:sldId id="386" r:id="rId183"/>
    <p:sldId id="387" r:id="rId184"/>
    <p:sldId id="388" r:id="rId185"/>
    <p:sldId id="394" r:id="rId186"/>
    <p:sldId id="395" r:id="rId187"/>
    <p:sldId id="396" r:id="rId188"/>
    <p:sldId id="397" r:id="rId189"/>
    <p:sldId id="398" r:id="rId190"/>
    <p:sldId id="389" r:id="rId191"/>
    <p:sldId id="400" r:id="rId192"/>
    <p:sldId id="390" r:id="rId193"/>
    <p:sldId id="391" r:id="rId194"/>
    <p:sldId id="393" r:id="rId195"/>
    <p:sldId id="375" r:id="rId196"/>
    <p:sldId id="289" r:id="rId197"/>
    <p:sldId id="401" r:id="rId198"/>
    <p:sldId id="402" r:id="rId199"/>
    <p:sldId id="403" r:id="rId200"/>
    <p:sldId id="404" r:id="rId201"/>
    <p:sldId id="411" r:id="rId202"/>
    <p:sldId id="412" r:id="rId203"/>
    <p:sldId id="413" r:id="rId204"/>
    <p:sldId id="414" r:id="rId205"/>
    <p:sldId id="415" r:id="rId206"/>
    <p:sldId id="416" r:id="rId207"/>
    <p:sldId id="409" r:id="rId208"/>
    <p:sldId id="410" r:id="rId209"/>
    <p:sldId id="406" r:id="rId210"/>
    <p:sldId id="506" r:id="rId211"/>
    <p:sldId id="507" r:id="rId212"/>
    <p:sldId id="508" r:id="rId213"/>
    <p:sldId id="509" r:id="rId214"/>
    <p:sldId id="510" r:id="rId215"/>
    <p:sldId id="511" r:id="rId216"/>
    <p:sldId id="512" r:id="rId217"/>
    <p:sldId id="513" r:id="rId218"/>
    <p:sldId id="514" r:id="rId219"/>
    <p:sldId id="515" r:id="rId220"/>
    <p:sldId id="516" r:id="rId221"/>
    <p:sldId id="517" r:id="rId222"/>
    <p:sldId id="518" r:id="rId223"/>
    <p:sldId id="519" r:id="rId224"/>
    <p:sldId id="520" r:id="rId225"/>
    <p:sldId id="521" r:id="rId226"/>
    <p:sldId id="522" r:id="rId227"/>
    <p:sldId id="523" r:id="rId228"/>
    <p:sldId id="524" r:id="rId229"/>
    <p:sldId id="525" r:id="rId230"/>
    <p:sldId id="526" r:id="rId231"/>
    <p:sldId id="527" r:id="rId232"/>
    <p:sldId id="528" r:id="rId233"/>
    <p:sldId id="529" r:id="rId234"/>
    <p:sldId id="530" r:id="rId235"/>
    <p:sldId id="531" r:id="rId236"/>
    <p:sldId id="532" r:id="rId237"/>
    <p:sldId id="469" r:id="rId2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5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presProps" Target="pres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E9DF9-F154-4879-93C8-215297D7E646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74568-7DE4-4D7A-BD27-932AB6B46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6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1059C9-1D25-44AE-9DD9-42084FF3096A}" type="slidenum">
              <a:rPr lang="fr-FR"/>
              <a:pPr/>
              <a:t>121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91709-36EF-4DA6-B616-6E7AAFEF6637}" type="slidenum">
              <a:rPr lang="en-US"/>
              <a:pPr/>
              <a:t>135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B72FB2-0F36-4BBE-8FA4-C796862599C0}" type="slidenum">
              <a:rPr lang="en-US"/>
              <a:pPr/>
              <a:t>136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7D3220-087C-4AF2-B010-6BF76776FCC8}" type="slidenum">
              <a:rPr lang="en-US"/>
              <a:pPr/>
              <a:t>137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1739B-9E3C-4C6B-AD04-E6E32A4BE401}" type="slidenum">
              <a:rPr lang="en-US"/>
              <a:pPr/>
              <a:t>138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B9C877-2C60-46F7-AF8C-90B877E14E2D}" type="slidenum">
              <a:rPr lang="en-US"/>
              <a:pPr/>
              <a:t>139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479EE3-9A9D-49A0-A92F-3D52A940429F}" type="slidenum">
              <a:rPr lang="en-US"/>
              <a:pPr/>
              <a:t>140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A9B20A-8428-430F-A9E8-F4DDF983483D}" type="slidenum">
              <a:rPr lang="en-US"/>
              <a:pPr/>
              <a:t>141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6F34FD-416A-4D10-AB3A-3193EC9DA370}" type="slidenum">
              <a:rPr lang="en-US"/>
              <a:pPr/>
              <a:t>142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7360BA-DC70-43B1-947D-56504DA85BDE}" type="slidenum">
              <a:rPr lang="en-US"/>
              <a:pPr/>
              <a:t>143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AFD7F-2D60-47B2-98FF-0A06471A5610}" type="slidenum">
              <a:rPr lang="en-US"/>
              <a:pPr/>
              <a:t>144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F560ED-41CE-4912-A9ED-4BEE90B9D773}" type="slidenum">
              <a:rPr lang="en-US"/>
              <a:pPr/>
              <a:t>145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65EA32-1458-4D84-9906-AE00B9204CCC}" type="slidenum">
              <a:rPr lang="en-US"/>
              <a:pPr/>
              <a:t>146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DCE0-9AD7-4A22-A3DC-68382321985F}" type="slidenum">
              <a:rPr lang="en-US"/>
              <a:pPr/>
              <a:t>151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RNA Structure &amp; Function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/>
              <a:t>10/31/05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 Dobbs ISU - BCB 444/544X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F07914-7485-4CBA-B464-4AC32FCBA702}" type="slidenum">
              <a:rPr lang="en-US"/>
              <a:pPr/>
              <a:t>170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9BFB813-4DBB-4B40-B1F2-159C82DC84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05F26A3-9CA9-4579-A901-CE7D3DB35E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AC3697F-9E55-4CEB-9F76-809A9E5414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071F50C-24A4-43B7-9375-7C6A09D264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26B2673-E6EE-421C-AC3D-BDADCDFB3A2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01/01/2002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burchill.com/IBbiology/bio_hp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aburchill.com/IBbiology/bio_hp.html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aburchill.com/IBbiology/bio_hp.html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hyperlink" Target="http://www.saburchill.com/IBbiology/bio_hp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saburchill.com/IBbiology/bio_hp.html" TargetMode="External"/><Relationship Id="rId4" Type="http://schemas.openxmlformats.org/officeDocument/2006/relationships/image" Target="../media/image8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aburchill.com/IBbiology/bio_hp.html" TargetMode="External"/><Relationship Id="rId4" Type="http://schemas.openxmlformats.org/officeDocument/2006/relationships/image" Target="../media/image84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aburchill.com/IBbiology/bio_hp.html" TargetMode="External"/><Relationship Id="rId4" Type="http://schemas.openxmlformats.org/officeDocument/2006/relationships/image" Target="../media/image84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dafkurse.de/lernwelt/menschen/virchow/virchow.jpg" TargetMode="Externa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youtube.com/watch?v=x1zw6uRxKYU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rz.uni-hamburg.de/biologie/b_online/e09/09b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5200" y="0"/>
            <a:ext cx="2743200" cy="1371600"/>
          </a:xfrm>
        </p:spPr>
        <p:txBody>
          <a:bodyPr>
            <a:normAutofit fontScale="92500"/>
          </a:bodyPr>
          <a:lstStyle/>
          <a:p>
            <a:r>
              <a:rPr lang="en-US" sz="4400" dirty="0" smtClean="0"/>
              <a:t>The Cell</a:t>
            </a:r>
            <a:endParaRPr lang="en-US" sz="4400" dirty="0" smtClean="0">
              <a:solidFill>
                <a:schemeClr val="hlink"/>
              </a:solidFill>
            </a:endParaRPr>
          </a:p>
          <a:p>
            <a:r>
              <a:rPr lang="en-US" dirty="0" smtClean="0">
                <a:solidFill>
                  <a:schemeClr val="hlink"/>
                </a:solidFill>
              </a:rPr>
              <a:t>The basic unit of life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7.8 Overview of a plant cell.                                  000047A7Macintosh HD                   AE673174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8153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Prophase II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</a:rPr>
              <a:t>same as </a:t>
            </a:r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prophase</a:t>
            </a:r>
            <a:r>
              <a:rPr lang="en-US" smtClean="0">
                <a:ea typeface="ＭＳ Ｐゴシック" charset="-128"/>
              </a:rPr>
              <a:t> in </a:t>
            </a:r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mitosis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079500" y="2832100"/>
            <a:ext cx="6985000" cy="2870200"/>
            <a:chOff x="680" y="1784"/>
            <a:chExt cx="4400" cy="1808"/>
          </a:xfrm>
        </p:grpSpPr>
        <p:sp>
          <p:nvSpPr>
            <p:cNvPr id="74757" name="Freeform 4"/>
            <p:cNvSpPr>
              <a:spLocks/>
            </p:cNvSpPr>
            <p:nvPr/>
          </p:nvSpPr>
          <p:spPr bwMode="auto">
            <a:xfrm>
              <a:off x="1572" y="2676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4758" name="Freeform 5"/>
            <p:cNvSpPr>
              <a:spLocks/>
            </p:cNvSpPr>
            <p:nvPr/>
          </p:nvSpPr>
          <p:spPr bwMode="auto">
            <a:xfrm>
              <a:off x="1716" y="267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4759" name="Oval 6"/>
            <p:cNvSpPr>
              <a:spLocks noChangeArrowheads="1"/>
            </p:cNvSpPr>
            <p:nvPr/>
          </p:nvSpPr>
          <p:spPr bwMode="auto">
            <a:xfrm>
              <a:off x="1684" y="2884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60" name="Freeform 7"/>
            <p:cNvSpPr>
              <a:spLocks/>
            </p:cNvSpPr>
            <p:nvPr/>
          </p:nvSpPr>
          <p:spPr bwMode="auto">
            <a:xfrm>
              <a:off x="3972" y="224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4761" name="Freeform 8"/>
            <p:cNvSpPr>
              <a:spLocks/>
            </p:cNvSpPr>
            <p:nvPr/>
          </p:nvSpPr>
          <p:spPr bwMode="auto">
            <a:xfrm>
              <a:off x="4116" y="2244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4762" name="Oval 9"/>
            <p:cNvSpPr>
              <a:spLocks noChangeArrowheads="1"/>
            </p:cNvSpPr>
            <p:nvPr/>
          </p:nvSpPr>
          <p:spPr bwMode="auto">
            <a:xfrm>
              <a:off x="4084" y="2452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63" name="Freeform 10"/>
            <p:cNvSpPr>
              <a:spLocks/>
            </p:cNvSpPr>
            <p:nvPr/>
          </p:nvSpPr>
          <p:spPr bwMode="auto">
            <a:xfrm>
              <a:off x="1284" y="2196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4764" name="Freeform 11"/>
            <p:cNvSpPr>
              <a:spLocks/>
            </p:cNvSpPr>
            <p:nvPr/>
          </p:nvSpPr>
          <p:spPr bwMode="auto">
            <a:xfrm>
              <a:off x="1428" y="219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4765" name="Oval 12"/>
            <p:cNvSpPr>
              <a:spLocks noChangeArrowheads="1"/>
            </p:cNvSpPr>
            <p:nvPr/>
          </p:nvSpPr>
          <p:spPr bwMode="auto">
            <a:xfrm>
              <a:off x="1396" y="2404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66" name="Freeform 13"/>
            <p:cNvSpPr>
              <a:spLocks/>
            </p:cNvSpPr>
            <p:nvPr/>
          </p:nvSpPr>
          <p:spPr bwMode="auto">
            <a:xfrm>
              <a:off x="4260" y="272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4767" name="Freeform 14"/>
            <p:cNvSpPr>
              <a:spLocks/>
            </p:cNvSpPr>
            <p:nvPr/>
          </p:nvSpPr>
          <p:spPr bwMode="auto">
            <a:xfrm>
              <a:off x="4404" y="2724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4768" name="Oval 15"/>
            <p:cNvSpPr>
              <a:spLocks noChangeArrowheads="1"/>
            </p:cNvSpPr>
            <p:nvPr/>
          </p:nvSpPr>
          <p:spPr bwMode="auto">
            <a:xfrm>
              <a:off x="4372" y="2932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69" name="Oval 16"/>
            <p:cNvSpPr>
              <a:spLocks noChangeArrowheads="1"/>
            </p:cNvSpPr>
            <p:nvPr/>
          </p:nvSpPr>
          <p:spPr bwMode="auto">
            <a:xfrm>
              <a:off x="680" y="1784"/>
              <a:ext cx="1808" cy="176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70" name="Oval 17"/>
            <p:cNvSpPr>
              <a:spLocks noChangeArrowheads="1"/>
            </p:cNvSpPr>
            <p:nvPr/>
          </p:nvSpPr>
          <p:spPr bwMode="auto">
            <a:xfrm>
              <a:off x="3272" y="1832"/>
              <a:ext cx="1808" cy="176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71" name="Rectangle 18"/>
            <p:cNvSpPr>
              <a:spLocks noChangeArrowheads="1"/>
            </p:cNvSpPr>
            <p:nvPr/>
          </p:nvSpPr>
          <p:spPr bwMode="auto">
            <a:xfrm>
              <a:off x="4900" y="2644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72" name="Rectangle 19"/>
            <p:cNvSpPr>
              <a:spLocks noChangeArrowheads="1"/>
            </p:cNvSpPr>
            <p:nvPr/>
          </p:nvSpPr>
          <p:spPr bwMode="auto">
            <a:xfrm>
              <a:off x="4852" y="2548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73" name="Line 20"/>
            <p:cNvSpPr>
              <a:spLocks noChangeShapeType="1"/>
            </p:cNvSpPr>
            <p:nvPr/>
          </p:nvSpPr>
          <p:spPr bwMode="auto">
            <a:xfrm flipV="1">
              <a:off x="4944" y="2396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4" name="Line 21"/>
            <p:cNvSpPr>
              <a:spLocks noChangeShapeType="1"/>
            </p:cNvSpPr>
            <p:nvPr/>
          </p:nvSpPr>
          <p:spPr bwMode="auto">
            <a:xfrm flipV="1">
              <a:off x="4996" y="2492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5" name="Line 22"/>
            <p:cNvSpPr>
              <a:spLocks noChangeShapeType="1"/>
            </p:cNvSpPr>
            <p:nvPr/>
          </p:nvSpPr>
          <p:spPr bwMode="auto">
            <a:xfrm>
              <a:off x="4996" y="264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6" name="Line 23"/>
            <p:cNvSpPr>
              <a:spLocks noChangeShapeType="1"/>
            </p:cNvSpPr>
            <p:nvPr/>
          </p:nvSpPr>
          <p:spPr bwMode="auto">
            <a:xfrm>
              <a:off x="4996" y="274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7" name="Line 24"/>
            <p:cNvSpPr>
              <a:spLocks noChangeShapeType="1"/>
            </p:cNvSpPr>
            <p:nvPr/>
          </p:nvSpPr>
          <p:spPr bwMode="auto">
            <a:xfrm>
              <a:off x="4944" y="2836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8" name="Rectangle 25"/>
            <p:cNvSpPr>
              <a:spLocks noChangeArrowheads="1"/>
            </p:cNvSpPr>
            <p:nvPr/>
          </p:nvSpPr>
          <p:spPr bwMode="auto">
            <a:xfrm>
              <a:off x="2308" y="2644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79" name="Rectangle 26"/>
            <p:cNvSpPr>
              <a:spLocks noChangeArrowheads="1"/>
            </p:cNvSpPr>
            <p:nvPr/>
          </p:nvSpPr>
          <p:spPr bwMode="auto">
            <a:xfrm>
              <a:off x="2260" y="250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80" name="Line 27"/>
            <p:cNvSpPr>
              <a:spLocks noChangeShapeType="1"/>
            </p:cNvSpPr>
            <p:nvPr/>
          </p:nvSpPr>
          <p:spPr bwMode="auto">
            <a:xfrm flipV="1">
              <a:off x="2352" y="2348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1" name="Line 28"/>
            <p:cNvSpPr>
              <a:spLocks noChangeShapeType="1"/>
            </p:cNvSpPr>
            <p:nvPr/>
          </p:nvSpPr>
          <p:spPr bwMode="auto">
            <a:xfrm flipV="1">
              <a:off x="2404" y="2492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2" name="Line 29"/>
            <p:cNvSpPr>
              <a:spLocks noChangeShapeType="1"/>
            </p:cNvSpPr>
            <p:nvPr/>
          </p:nvSpPr>
          <p:spPr bwMode="auto">
            <a:xfrm>
              <a:off x="2404" y="264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3" name="Line 30"/>
            <p:cNvSpPr>
              <a:spLocks noChangeShapeType="1"/>
            </p:cNvSpPr>
            <p:nvPr/>
          </p:nvSpPr>
          <p:spPr bwMode="auto">
            <a:xfrm>
              <a:off x="2404" y="274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Line 31"/>
            <p:cNvSpPr>
              <a:spLocks noChangeShapeType="1"/>
            </p:cNvSpPr>
            <p:nvPr/>
          </p:nvSpPr>
          <p:spPr bwMode="auto">
            <a:xfrm>
              <a:off x="2352" y="2788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Rectangle 32"/>
            <p:cNvSpPr>
              <a:spLocks noChangeArrowheads="1"/>
            </p:cNvSpPr>
            <p:nvPr/>
          </p:nvSpPr>
          <p:spPr bwMode="auto">
            <a:xfrm>
              <a:off x="820" y="2548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86" name="Rectangle 33"/>
            <p:cNvSpPr>
              <a:spLocks noChangeArrowheads="1"/>
            </p:cNvSpPr>
            <p:nvPr/>
          </p:nvSpPr>
          <p:spPr bwMode="auto">
            <a:xfrm>
              <a:off x="820" y="2692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87" name="Line 34"/>
            <p:cNvSpPr>
              <a:spLocks noChangeShapeType="1"/>
            </p:cNvSpPr>
            <p:nvPr/>
          </p:nvSpPr>
          <p:spPr bwMode="auto">
            <a:xfrm flipH="1">
              <a:off x="716" y="2740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Line 35"/>
            <p:cNvSpPr>
              <a:spLocks noChangeShapeType="1"/>
            </p:cNvSpPr>
            <p:nvPr/>
          </p:nvSpPr>
          <p:spPr bwMode="auto">
            <a:xfrm>
              <a:off x="724" y="264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Line 36"/>
            <p:cNvSpPr>
              <a:spLocks noChangeShapeType="1"/>
            </p:cNvSpPr>
            <p:nvPr/>
          </p:nvSpPr>
          <p:spPr bwMode="auto">
            <a:xfrm>
              <a:off x="724" y="250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Line 37"/>
            <p:cNvSpPr>
              <a:spLocks noChangeShapeType="1"/>
            </p:cNvSpPr>
            <p:nvPr/>
          </p:nvSpPr>
          <p:spPr bwMode="auto">
            <a:xfrm flipV="1">
              <a:off x="816" y="2396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Line 38"/>
            <p:cNvSpPr>
              <a:spLocks noChangeShapeType="1"/>
            </p:cNvSpPr>
            <p:nvPr/>
          </p:nvSpPr>
          <p:spPr bwMode="auto">
            <a:xfrm>
              <a:off x="816" y="2788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Line 39"/>
            <p:cNvSpPr>
              <a:spLocks noChangeShapeType="1"/>
            </p:cNvSpPr>
            <p:nvPr/>
          </p:nvSpPr>
          <p:spPr bwMode="auto">
            <a:xfrm flipV="1">
              <a:off x="868" y="2444"/>
              <a:ext cx="568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3" name="Line 40"/>
            <p:cNvSpPr>
              <a:spLocks noChangeShapeType="1"/>
            </p:cNvSpPr>
            <p:nvPr/>
          </p:nvSpPr>
          <p:spPr bwMode="auto">
            <a:xfrm>
              <a:off x="1444" y="2452"/>
              <a:ext cx="808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4" name="Line 41"/>
            <p:cNvSpPr>
              <a:spLocks noChangeShapeType="1"/>
            </p:cNvSpPr>
            <p:nvPr/>
          </p:nvSpPr>
          <p:spPr bwMode="auto">
            <a:xfrm>
              <a:off x="916" y="2692"/>
              <a:ext cx="808" cy="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5" name="Line 42"/>
            <p:cNvSpPr>
              <a:spLocks noChangeShapeType="1"/>
            </p:cNvSpPr>
            <p:nvPr/>
          </p:nvSpPr>
          <p:spPr bwMode="auto">
            <a:xfrm flipV="1">
              <a:off x="1732" y="2684"/>
              <a:ext cx="568" cy="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6" name="Rectangle 43"/>
            <p:cNvSpPr>
              <a:spLocks noChangeArrowheads="1"/>
            </p:cNvSpPr>
            <p:nvPr/>
          </p:nvSpPr>
          <p:spPr bwMode="auto">
            <a:xfrm>
              <a:off x="3412" y="2596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97" name="Rectangle 44"/>
            <p:cNvSpPr>
              <a:spLocks noChangeArrowheads="1"/>
            </p:cNvSpPr>
            <p:nvPr/>
          </p:nvSpPr>
          <p:spPr bwMode="auto">
            <a:xfrm>
              <a:off x="3460" y="274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4798" name="Line 45"/>
            <p:cNvSpPr>
              <a:spLocks noChangeShapeType="1"/>
            </p:cNvSpPr>
            <p:nvPr/>
          </p:nvSpPr>
          <p:spPr bwMode="auto">
            <a:xfrm flipH="1">
              <a:off x="3356" y="2836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9" name="Line 46"/>
            <p:cNvSpPr>
              <a:spLocks noChangeShapeType="1"/>
            </p:cNvSpPr>
            <p:nvPr/>
          </p:nvSpPr>
          <p:spPr bwMode="auto">
            <a:xfrm>
              <a:off x="3316" y="2736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0" name="Line 47"/>
            <p:cNvSpPr>
              <a:spLocks noChangeShapeType="1"/>
            </p:cNvSpPr>
            <p:nvPr/>
          </p:nvSpPr>
          <p:spPr bwMode="auto">
            <a:xfrm>
              <a:off x="3316" y="2596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1" name="Line 48"/>
            <p:cNvSpPr>
              <a:spLocks noChangeShapeType="1"/>
            </p:cNvSpPr>
            <p:nvPr/>
          </p:nvSpPr>
          <p:spPr bwMode="auto">
            <a:xfrm flipV="1">
              <a:off x="3408" y="2444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2" name="Line 49"/>
            <p:cNvSpPr>
              <a:spLocks noChangeShapeType="1"/>
            </p:cNvSpPr>
            <p:nvPr/>
          </p:nvSpPr>
          <p:spPr bwMode="auto">
            <a:xfrm>
              <a:off x="3456" y="2836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3" name="Line 50"/>
            <p:cNvSpPr>
              <a:spLocks noChangeShapeType="1"/>
            </p:cNvSpPr>
            <p:nvPr/>
          </p:nvSpPr>
          <p:spPr bwMode="auto">
            <a:xfrm flipV="1">
              <a:off x="3460" y="2492"/>
              <a:ext cx="664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4" name="Line 51"/>
            <p:cNvSpPr>
              <a:spLocks noChangeShapeType="1"/>
            </p:cNvSpPr>
            <p:nvPr/>
          </p:nvSpPr>
          <p:spPr bwMode="auto">
            <a:xfrm flipH="1" flipV="1">
              <a:off x="4172" y="2492"/>
              <a:ext cx="680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5" name="Line 52"/>
            <p:cNvSpPr>
              <a:spLocks noChangeShapeType="1"/>
            </p:cNvSpPr>
            <p:nvPr/>
          </p:nvSpPr>
          <p:spPr bwMode="auto">
            <a:xfrm>
              <a:off x="3556" y="2788"/>
              <a:ext cx="856" cy="1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6" name="Line 53"/>
            <p:cNvSpPr>
              <a:spLocks noChangeShapeType="1"/>
            </p:cNvSpPr>
            <p:nvPr/>
          </p:nvSpPr>
          <p:spPr bwMode="auto">
            <a:xfrm flipV="1">
              <a:off x="4468" y="2684"/>
              <a:ext cx="472" cy="2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 autoUpdateAnimBg="0"/>
      <p:bldP spid="27651" grpId="0" build="p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Metaphase II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</a:rPr>
              <a:t>same as </a:t>
            </a:r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metaphase</a:t>
            </a:r>
            <a:r>
              <a:rPr lang="en-US" smtClean="0">
                <a:ea typeface="ＭＳ Ｐゴシック" charset="-128"/>
              </a:rPr>
              <a:t> in </a:t>
            </a:r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mitosis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079500" y="2520950"/>
            <a:ext cx="6985000" cy="4014788"/>
            <a:chOff x="680" y="1588"/>
            <a:chExt cx="4400" cy="2529"/>
          </a:xfrm>
        </p:grpSpPr>
        <p:sp>
          <p:nvSpPr>
            <p:cNvPr id="76805" name="Freeform 4"/>
            <p:cNvSpPr>
              <a:spLocks/>
            </p:cNvSpPr>
            <p:nvPr/>
          </p:nvSpPr>
          <p:spPr bwMode="auto">
            <a:xfrm>
              <a:off x="1428" y="2772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6806" name="Freeform 5"/>
            <p:cNvSpPr>
              <a:spLocks/>
            </p:cNvSpPr>
            <p:nvPr/>
          </p:nvSpPr>
          <p:spPr bwMode="auto">
            <a:xfrm>
              <a:off x="1572" y="2772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6807" name="Oval 6"/>
            <p:cNvSpPr>
              <a:spLocks noChangeArrowheads="1"/>
            </p:cNvSpPr>
            <p:nvPr/>
          </p:nvSpPr>
          <p:spPr bwMode="auto">
            <a:xfrm>
              <a:off x="1540" y="2980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08" name="Freeform 7"/>
            <p:cNvSpPr>
              <a:spLocks/>
            </p:cNvSpPr>
            <p:nvPr/>
          </p:nvSpPr>
          <p:spPr bwMode="auto">
            <a:xfrm>
              <a:off x="4020" y="224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6809" name="Freeform 8"/>
            <p:cNvSpPr>
              <a:spLocks/>
            </p:cNvSpPr>
            <p:nvPr/>
          </p:nvSpPr>
          <p:spPr bwMode="auto">
            <a:xfrm>
              <a:off x="4164" y="2244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6810" name="Oval 9"/>
            <p:cNvSpPr>
              <a:spLocks noChangeArrowheads="1"/>
            </p:cNvSpPr>
            <p:nvPr/>
          </p:nvSpPr>
          <p:spPr bwMode="auto">
            <a:xfrm>
              <a:off x="4132" y="2452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11" name="Freeform 10"/>
            <p:cNvSpPr>
              <a:spLocks/>
            </p:cNvSpPr>
            <p:nvPr/>
          </p:nvSpPr>
          <p:spPr bwMode="auto">
            <a:xfrm>
              <a:off x="1428" y="2196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6812" name="Freeform 11"/>
            <p:cNvSpPr>
              <a:spLocks/>
            </p:cNvSpPr>
            <p:nvPr/>
          </p:nvSpPr>
          <p:spPr bwMode="auto">
            <a:xfrm>
              <a:off x="1572" y="219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6813" name="Oval 12"/>
            <p:cNvSpPr>
              <a:spLocks noChangeArrowheads="1"/>
            </p:cNvSpPr>
            <p:nvPr/>
          </p:nvSpPr>
          <p:spPr bwMode="auto">
            <a:xfrm>
              <a:off x="1540" y="2404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14" name="Freeform 13"/>
            <p:cNvSpPr>
              <a:spLocks/>
            </p:cNvSpPr>
            <p:nvPr/>
          </p:nvSpPr>
          <p:spPr bwMode="auto">
            <a:xfrm>
              <a:off x="4020" y="2772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6815" name="Freeform 14"/>
            <p:cNvSpPr>
              <a:spLocks/>
            </p:cNvSpPr>
            <p:nvPr/>
          </p:nvSpPr>
          <p:spPr bwMode="auto">
            <a:xfrm>
              <a:off x="4164" y="2772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6816" name="Oval 15"/>
            <p:cNvSpPr>
              <a:spLocks noChangeArrowheads="1"/>
            </p:cNvSpPr>
            <p:nvPr/>
          </p:nvSpPr>
          <p:spPr bwMode="auto">
            <a:xfrm>
              <a:off x="4132" y="2980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17" name="Oval 16"/>
            <p:cNvSpPr>
              <a:spLocks noChangeArrowheads="1"/>
            </p:cNvSpPr>
            <p:nvPr/>
          </p:nvSpPr>
          <p:spPr bwMode="auto">
            <a:xfrm>
              <a:off x="680" y="1784"/>
              <a:ext cx="1808" cy="176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18" name="Oval 17"/>
            <p:cNvSpPr>
              <a:spLocks noChangeArrowheads="1"/>
            </p:cNvSpPr>
            <p:nvPr/>
          </p:nvSpPr>
          <p:spPr bwMode="auto">
            <a:xfrm>
              <a:off x="3272" y="1832"/>
              <a:ext cx="1808" cy="176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19" name="Rectangle 18"/>
            <p:cNvSpPr>
              <a:spLocks noChangeArrowheads="1"/>
            </p:cNvSpPr>
            <p:nvPr/>
          </p:nvSpPr>
          <p:spPr bwMode="auto">
            <a:xfrm>
              <a:off x="4900" y="2644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20" name="Rectangle 19"/>
            <p:cNvSpPr>
              <a:spLocks noChangeArrowheads="1"/>
            </p:cNvSpPr>
            <p:nvPr/>
          </p:nvSpPr>
          <p:spPr bwMode="auto">
            <a:xfrm>
              <a:off x="4852" y="2548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21" name="Line 20"/>
            <p:cNvSpPr>
              <a:spLocks noChangeShapeType="1"/>
            </p:cNvSpPr>
            <p:nvPr/>
          </p:nvSpPr>
          <p:spPr bwMode="auto">
            <a:xfrm flipV="1">
              <a:off x="4944" y="2396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Line 21"/>
            <p:cNvSpPr>
              <a:spLocks noChangeShapeType="1"/>
            </p:cNvSpPr>
            <p:nvPr/>
          </p:nvSpPr>
          <p:spPr bwMode="auto">
            <a:xfrm flipV="1">
              <a:off x="4996" y="2492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3" name="Line 22"/>
            <p:cNvSpPr>
              <a:spLocks noChangeShapeType="1"/>
            </p:cNvSpPr>
            <p:nvPr/>
          </p:nvSpPr>
          <p:spPr bwMode="auto">
            <a:xfrm>
              <a:off x="4996" y="264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Line 23"/>
            <p:cNvSpPr>
              <a:spLocks noChangeShapeType="1"/>
            </p:cNvSpPr>
            <p:nvPr/>
          </p:nvSpPr>
          <p:spPr bwMode="auto">
            <a:xfrm>
              <a:off x="4996" y="274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5" name="Line 24"/>
            <p:cNvSpPr>
              <a:spLocks noChangeShapeType="1"/>
            </p:cNvSpPr>
            <p:nvPr/>
          </p:nvSpPr>
          <p:spPr bwMode="auto">
            <a:xfrm>
              <a:off x="4944" y="2836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Rectangle 25"/>
            <p:cNvSpPr>
              <a:spLocks noChangeArrowheads="1"/>
            </p:cNvSpPr>
            <p:nvPr/>
          </p:nvSpPr>
          <p:spPr bwMode="auto">
            <a:xfrm>
              <a:off x="2308" y="2644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27" name="Rectangle 26"/>
            <p:cNvSpPr>
              <a:spLocks noChangeArrowheads="1"/>
            </p:cNvSpPr>
            <p:nvPr/>
          </p:nvSpPr>
          <p:spPr bwMode="auto">
            <a:xfrm>
              <a:off x="2260" y="250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28" name="Line 27"/>
            <p:cNvSpPr>
              <a:spLocks noChangeShapeType="1"/>
            </p:cNvSpPr>
            <p:nvPr/>
          </p:nvSpPr>
          <p:spPr bwMode="auto">
            <a:xfrm flipV="1">
              <a:off x="2352" y="2348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9" name="Line 28"/>
            <p:cNvSpPr>
              <a:spLocks noChangeShapeType="1"/>
            </p:cNvSpPr>
            <p:nvPr/>
          </p:nvSpPr>
          <p:spPr bwMode="auto">
            <a:xfrm flipV="1">
              <a:off x="2404" y="2492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0" name="Line 29"/>
            <p:cNvSpPr>
              <a:spLocks noChangeShapeType="1"/>
            </p:cNvSpPr>
            <p:nvPr/>
          </p:nvSpPr>
          <p:spPr bwMode="auto">
            <a:xfrm>
              <a:off x="2404" y="264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1" name="Line 30"/>
            <p:cNvSpPr>
              <a:spLocks noChangeShapeType="1"/>
            </p:cNvSpPr>
            <p:nvPr/>
          </p:nvSpPr>
          <p:spPr bwMode="auto">
            <a:xfrm>
              <a:off x="2404" y="274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2" name="Line 31"/>
            <p:cNvSpPr>
              <a:spLocks noChangeShapeType="1"/>
            </p:cNvSpPr>
            <p:nvPr/>
          </p:nvSpPr>
          <p:spPr bwMode="auto">
            <a:xfrm>
              <a:off x="2352" y="2788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3" name="Rectangle 32"/>
            <p:cNvSpPr>
              <a:spLocks noChangeArrowheads="1"/>
            </p:cNvSpPr>
            <p:nvPr/>
          </p:nvSpPr>
          <p:spPr bwMode="auto">
            <a:xfrm>
              <a:off x="820" y="2548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34" name="Rectangle 33"/>
            <p:cNvSpPr>
              <a:spLocks noChangeArrowheads="1"/>
            </p:cNvSpPr>
            <p:nvPr/>
          </p:nvSpPr>
          <p:spPr bwMode="auto">
            <a:xfrm>
              <a:off x="820" y="2692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35" name="Line 34"/>
            <p:cNvSpPr>
              <a:spLocks noChangeShapeType="1"/>
            </p:cNvSpPr>
            <p:nvPr/>
          </p:nvSpPr>
          <p:spPr bwMode="auto">
            <a:xfrm flipH="1">
              <a:off x="716" y="2740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6" name="Line 35"/>
            <p:cNvSpPr>
              <a:spLocks noChangeShapeType="1"/>
            </p:cNvSpPr>
            <p:nvPr/>
          </p:nvSpPr>
          <p:spPr bwMode="auto">
            <a:xfrm>
              <a:off x="724" y="264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7" name="Line 36"/>
            <p:cNvSpPr>
              <a:spLocks noChangeShapeType="1"/>
            </p:cNvSpPr>
            <p:nvPr/>
          </p:nvSpPr>
          <p:spPr bwMode="auto">
            <a:xfrm>
              <a:off x="724" y="250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8" name="Line 37"/>
            <p:cNvSpPr>
              <a:spLocks noChangeShapeType="1"/>
            </p:cNvSpPr>
            <p:nvPr/>
          </p:nvSpPr>
          <p:spPr bwMode="auto">
            <a:xfrm flipV="1">
              <a:off x="816" y="2396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9" name="Line 38"/>
            <p:cNvSpPr>
              <a:spLocks noChangeShapeType="1"/>
            </p:cNvSpPr>
            <p:nvPr/>
          </p:nvSpPr>
          <p:spPr bwMode="auto">
            <a:xfrm>
              <a:off x="816" y="2788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40" name="Rectangle 39"/>
            <p:cNvSpPr>
              <a:spLocks noChangeArrowheads="1"/>
            </p:cNvSpPr>
            <p:nvPr/>
          </p:nvSpPr>
          <p:spPr bwMode="auto">
            <a:xfrm>
              <a:off x="3412" y="2596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41" name="Rectangle 40"/>
            <p:cNvSpPr>
              <a:spLocks noChangeArrowheads="1"/>
            </p:cNvSpPr>
            <p:nvPr/>
          </p:nvSpPr>
          <p:spPr bwMode="auto">
            <a:xfrm>
              <a:off x="3460" y="274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6842" name="Line 41"/>
            <p:cNvSpPr>
              <a:spLocks noChangeShapeType="1"/>
            </p:cNvSpPr>
            <p:nvPr/>
          </p:nvSpPr>
          <p:spPr bwMode="auto">
            <a:xfrm flipH="1">
              <a:off x="3356" y="2836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43" name="Line 42"/>
            <p:cNvSpPr>
              <a:spLocks noChangeShapeType="1"/>
            </p:cNvSpPr>
            <p:nvPr/>
          </p:nvSpPr>
          <p:spPr bwMode="auto">
            <a:xfrm>
              <a:off x="3316" y="2736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44" name="Line 43"/>
            <p:cNvSpPr>
              <a:spLocks noChangeShapeType="1"/>
            </p:cNvSpPr>
            <p:nvPr/>
          </p:nvSpPr>
          <p:spPr bwMode="auto">
            <a:xfrm>
              <a:off x="3316" y="2596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45" name="Line 44"/>
            <p:cNvSpPr>
              <a:spLocks noChangeShapeType="1"/>
            </p:cNvSpPr>
            <p:nvPr/>
          </p:nvSpPr>
          <p:spPr bwMode="auto">
            <a:xfrm flipV="1">
              <a:off x="3408" y="2444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46" name="Line 45"/>
            <p:cNvSpPr>
              <a:spLocks noChangeShapeType="1"/>
            </p:cNvSpPr>
            <p:nvPr/>
          </p:nvSpPr>
          <p:spPr bwMode="auto">
            <a:xfrm>
              <a:off x="3456" y="2836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47" name="Line 46"/>
            <p:cNvSpPr>
              <a:spLocks noChangeShapeType="1"/>
            </p:cNvSpPr>
            <p:nvPr/>
          </p:nvSpPr>
          <p:spPr bwMode="auto">
            <a:xfrm>
              <a:off x="1584" y="1588"/>
              <a:ext cx="0" cy="2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48" name="Line 47"/>
            <p:cNvSpPr>
              <a:spLocks noChangeShapeType="1"/>
            </p:cNvSpPr>
            <p:nvPr/>
          </p:nvSpPr>
          <p:spPr bwMode="auto">
            <a:xfrm>
              <a:off x="4176" y="1636"/>
              <a:ext cx="0" cy="2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49" name="Line 48"/>
            <p:cNvSpPr>
              <a:spLocks noChangeShapeType="1"/>
            </p:cNvSpPr>
            <p:nvPr/>
          </p:nvSpPr>
          <p:spPr bwMode="auto">
            <a:xfrm flipV="1">
              <a:off x="868" y="2444"/>
              <a:ext cx="712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0" name="Line 49"/>
            <p:cNvSpPr>
              <a:spLocks noChangeShapeType="1"/>
            </p:cNvSpPr>
            <p:nvPr/>
          </p:nvSpPr>
          <p:spPr bwMode="auto">
            <a:xfrm>
              <a:off x="916" y="2740"/>
              <a:ext cx="616" cy="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1" name="Line 50"/>
            <p:cNvSpPr>
              <a:spLocks noChangeShapeType="1"/>
            </p:cNvSpPr>
            <p:nvPr/>
          </p:nvSpPr>
          <p:spPr bwMode="auto">
            <a:xfrm>
              <a:off x="1588" y="2452"/>
              <a:ext cx="712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2" name="Line 51"/>
            <p:cNvSpPr>
              <a:spLocks noChangeShapeType="1"/>
            </p:cNvSpPr>
            <p:nvPr/>
          </p:nvSpPr>
          <p:spPr bwMode="auto">
            <a:xfrm flipV="1">
              <a:off x="1588" y="2684"/>
              <a:ext cx="712" cy="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3" name="Line 52"/>
            <p:cNvSpPr>
              <a:spLocks noChangeShapeType="1"/>
            </p:cNvSpPr>
            <p:nvPr/>
          </p:nvSpPr>
          <p:spPr bwMode="auto">
            <a:xfrm flipV="1">
              <a:off x="3460" y="2492"/>
              <a:ext cx="712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4" name="Line 53"/>
            <p:cNvSpPr>
              <a:spLocks noChangeShapeType="1"/>
            </p:cNvSpPr>
            <p:nvPr/>
          </p:nvSpPr>
          <p:spPr bwMode="auto">
            <a:xfrm>
              <a:off x="3556" y="2788"/>
              <a:ext cx="616" cy="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5" name="Line 54"/>
            <p:cNvSpPr>
              <a:spLocks noChangeShapeType="1"/>
            </p:cNvSpPr>
            <p:nvPr/>
          </p:nvSpPr>
          <p:spPr bwMode="auto">
            <a:xfrm>
              <a:off x="4180" y="2500"/>
              <a:ext cx="712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6" name="Line 55"/>
            <p:cNvSpPr>
              <a:spLocks noChangeShapeType="1"/>
            </p:cNvSpPr>
            <p:nvPr/>
          </p:nvSpPr>
          <p:spPr bwMode="auto">
            <a:xfrm flipV="1">
              <a:off x="4228" y="2684"/>
              <a:ext cx="664" cy="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7" name="Rectangle 56"/>
            <p:cNvSpPr>
              <a:spLocks noChangeArrowheads="1"/>
            </p:cNvSpPr>
            <p:nvPr/>
          </p:nvSpPr>
          <p:spPr bwMode="auto">
            <a:xfrm>
              <a:off x="3447" y="3831"/>
              <a:ext cx="11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endParaRPr lang="en-US" sz="2400" b="1"/>
            </a:p>
          </p:txBody>
        </p:sp>
        <p:sp>
          <p:nvSpPr>
            <p:cNvPr id="76858" name="Rectangle 57"/>
            <p:cNvSpPr>
              <a:spLocks noChangeArrowheads="1"/>
            </p:cNvSpPr>
            <p:nvPr/>
          </p:nvSpPr>
          <p:spPr bwMode="auto">
            <a:xfrm>
              <a:off x="807" y="3831"/>
              <a:ext cx="11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endParaRPr lang="en-US" sz="24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 autoUpdateAnimBg="0"/>
      <p:bldP spid="28675" grpId="0" build="p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Anaphase II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</a:rPr>
              <a:t>same as </a:t>
            </a:r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anaphase</a:t>
            </a:r>
            <a:r>
              <a:rPr lang="en-US" smtClean="0">
                <a:ea typeface="ＭＳ Ｐゴシック" charset="-128"/>
              </a:rPr>
              <a:t> in </a:t>
            </a:r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mitosis</a:t>
            </a:r>
            <a:endParaRPr lang="en-US" smtClean="0">
              <a:ea typeface="ＭＳ Ｐゴシック" charset="-128"/>
            </a:endParaRPr>
          </a:p>
          <a:p>
            <a:r>
              <a:rPr lang="en-US" b="1" smtClean="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sister chromatids separate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774700" y="3441700"/>
            <a:ext cx="7747000" cy="2794000"/>
            <a:chOff x="488" y="2168"/>
            <a:chExt cx="4880" cy="1760"/>
          </a:xfrm>
        </p:grpSpPr>
        <p:sp>
          <p:nvSpPr>
            <p:cNvPr id="78853" name="Freeform 4"/>
            <p:cNvSpPr>
              <a:spLocks/>
            </p:cNvSpPr>
            <p:nvPr/>
          </p:nvSpPr>
          <p:spPr bwMode="auto">
            <a:xfrm>
              <a:off x="1140" y="3012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8854" name="Freeform 5"/>
            <p:cNvSpPr>
              <a:spLocks/>
            </p:cNvSpPr>
            <p:nvPr/>
          </p:nvSpPr>
          <p:spPr bwMode="auto">
            <a:xfrm>
              <a:off x="1764" y="3060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8855" name="Freeform 6"/>
            <p:cNvSpPr>
              <a:spLocks/>
            </p:cNvSpPr>
            <p:nvPr/>
          </p:nvSpPr>
          <p:spPr bwMode="auto">
            <a:xfrm>
              <a:off x="3684" y="2580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8856" name="Freeform 7"/>
            <p:cNvSpPr>
              <a:spLocks/>
            </p:cNvSpPr>
            <p:nvPr/>
          </p:nvSpPr>
          <p:spPr bwMode="auto">
            <a:xfrm>
              <a:off x="4404" y="2580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8857" name="Freeform 8"/>
            <p:cNvSpPr>
              <a:spLocks/>
            </p:cNvSpPr>
            <p:nvPr/>
          </p:nvSpPr>
          <p:spPr bwMode="auto">
            <a:xfrm>
              <a:off x="1092" y="248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8858" name="Freeform 9"/>
            <p:cNvSpPr>
              <a:spLocks/>
            </p:cNvSpPr>
            <p:nvPr/>
          </p:nvSpPr>
          <p:spPr bwMode="auto">
            <a:xfrm>
              <a:off x="1764" y="2532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8859" name="Freeform 10"/>
            <p:cNvSpPr>
              <a:spLocks/>
            </p:cNvSpPr>
            <p:nvPr/>
          </p:nvSpPr>
          <p:spPr bwMode="auto">
            <a:xfrm>
              <a:off x="3732" y="3108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8860" name="Freeform 11"/>
            <p:cNvSpPr>
              <a:spLocks/>
            </p:cNvSpPr>
            <p:nvPr/>
          </p:nvSpPr>
          <p:spPr bwMode="auto">
            <a:xfrm>
              <a:off x="4404" y="315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8861" name="Oval 12"/>
            <p:cNvSpPr>
              <a:spLocks noChangeArrowheads="1"/>
            </p:cNvSpPr>
            <p:nvPr/>
          </p:nvSpPr>
          <p:spPr bwMode="auto">
            <a:xfrm>
              <a:off x="488" y="2168"/>
              <a:ext cx="2240" cy="176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62" name="Oval 13"/>
            <p:cNvSpPr>
              <a:spLocks noChangeArrowheads="1"/>
            </p:cNvSpPr>
            <p:nvPr/>
          </p:nvSpPr>
          <p:spPr bwMode="auto">
            <a:xfrm>
              <a:off x="3080" y="2168"/>
              <a:ext cx="2288" cy="176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63" name="Rectangle 14"/>
            <p:cNvSpPr>
              <a:spLocks noChangeArrowheads="1"/>
            </p:cNvSpPr>
            <p:nvPr/>
          </p:nvSpPr>
          <p:spPr bwMode="auto">
            <a:xfrm>
              <a:off x="4852" y="2980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64" name="Rectangle 15"/>
            <p:cNvSpPr>
              <a:spLocks noChangeArrowheads="1"/>
            </p:cNvSpPr>
            <p:nvPr/>
          </p:nvSpPr>
          <p:spPr bwMode="auto">
            <a:xfrm>
              <a:off x="4804" y="2884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65" name="Line 16"/>
            <p:cNvSpPr>
              <a:spLocks noChangeShapeType="1"/>
            </p:cNvSpPr>
            <p:nvPr/>
          </p:nvSpPr>
          <p:spPr bwMode="auto">
            <a:xfrm flipV="1">
              <a:off x="4896" y="2732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6" name="Line 17"/>
            <p:cNvSpPr>
              <a:spLocks noChangeShapeType="1"/>
            </p:cNvSpPr>
            <p:nvPr/>
          </p:nvSpPr>
          <p:spPr bwMode="auto">
            <a:xfrm flipV="1">
              <a:off x="4948" y="2828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7" name="Line 18"/>
            <p:cNvSpPr>
              <a:spLocks noChangeShapeType="1"/>
            </p:cNvSpPr>
            <p:nvPr/>
          </p:nvSpPr>
          <p:spPr bwMode="auto">
            <a:xfrm>
              <a:off x="4948" y="2976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8" name="Line 19"/>
            <p:cNvSpPr>
              <a:spLocks noChangeShapeType="1"/>
            </p:cNvSpPr>
            <p:nvPr/>
          </p:nvSpPr>
          <p:spPr bwMode="auto">
            <a:xfrm>
              <a:off x="4948" y="3076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9" name="Line 20"/>
            <p:cNvSpPr>
              <a:spLocks noChangeShapeType="1"/>
            </p:cNvSpPr>
            <p:nvPr/>
          </p:nvSpPr>
          <p:spPr bwMode="auto">
            <a:xfrm>
              <a:off x="4896" y="3172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0" name="Rectangle 21"/>
            <p:cNvSpPr>
              <a:spLocks noChangeArrowheads="1"/>
            </p:cNvSpPr>
            <p:nvPr/>
          </p:nvSpPr>
          <p:spPr bwMode="auto">
            <a:xfrm>
              <a:off x="2260" y="3028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71" name="Rectangle 22"/>
            <p:cNvSpPr>
              <a:spLocks noChangeArrowheads="1"/>
            </p:cNvSpPr>
            <p:nvPr/>
          </p:nvSpPr>
          <p:spPr bwMode="auto">
            <a:xfrm>
              <a:off x="2212" y="2884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72" name="Line 23"/>
            <p:cNvSpPr>
              <a:spLocks noChangeShapeType="1"/>
            </p:cNvSpPr>
            <p:nvPr/>
          </p:nvSpPr>
          <p:spPr bwMode="auto">
            <a:xfrm flipV="1">
              <a:off x="2304" y="2732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3" name="Line 24"/>
            <p:cNvSpPr>
              <a:spLocks noChangeShapeType="1"/>
            </p:cNvSpPr>
            <p:nvPr/>
          </p:nvSpPr>
          <p:spPr bwMode="auto">
            <a:xfrm flipV="1">
              <a:off x="2356" y="2876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4" name="Line 25"/>
            <p:cNvSpPr>
              <a:spLocks noChangeShapeType="1"/>
            </p:cNvSpPr>
            <p:nvPr/>
          </p:nvSpPr>
          <p:spPr bwMode="auto">
            <a:xfrm>
              <a:off x="2356" y="3024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5" name="Line 26"/>
            <p:cNvSpPr>
              <a:spLocks noChangeShapeType="1"/>
            </p:cNvSpPr>
            <p:nvPr/>
          </p:nvSpPr>
          <p:spPr bwMode="auto">
            <a:xfrm>
              <a:off x="2356" y="3124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6" name="Line 27"/>
            <p:cNvSpPr>
              <a:spLocks noChangeShapeType="1"/>
            </p:cNvSpPr>
            <p:nvPr/>
          </p:nvSpPr>
          <p:spPr bwMode="auto">
            <a:xfrm>
              <a:off x="2304" y="3172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7" name="Rectangle 28"/>
            <p:cNvSpPr>
              <a:spLocks noChangeArrowheads="1"/>
            </p:cNvSpPr>
            <p:nvPr/>
          </p:nvSpPr>
          <p:spPr bwMode="auto">
            <a:xfrm>
              <a:off x="772" y="2932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78" name="Rectangle 29"/>
            <p:cNvSpPr>
              <a:spLocks noChangeArrowheads="1"/>
            </p:cNvSpPr>
            <p:nvPr/>
          </p:nvSpPr>
          <p:spPr bwMode="auto">
            <a:xfrm>
              <a:off x="772" y="3076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79" name="Line 30"/>
            <p:cNvSpPr>
              <a:spLocks noChangeShapeType="1"/>
            </p:cNvSpPr>
            <p:nvPr/>
          </p:nvSpPr>
          <p:spPr bwMode="auto">
            <a:xfrm flipH="1">
              <a:off x="668" y="3124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80" name="Line 31"/>
            <p:cNvSpPr>
              <a:spLocks noChangeShapeType="1"/>
            </p:cNvSpPr>
            <p:nvPr/>
          </p:nvSpPr>
          <p:spPr bwMode="auto">
            <a:xfrm>
              <a:off x="676" y="3024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81" name="Line 32"/>
            <p:cNvSpPr>
              <a:spLocks noChangeShapeType="1"/>
            </p:cNvSpPr>
            <p:nvPr/>
          </p:nvSpPr>
          <p:spPr bwMode="auto">
            <a:xfrm>
              <a:off x="676" y="2884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82" name="Line 33"/>
            <p:cNvSpPr>
              <a:spLocks noChangeShapeType="1"/>
            </p:cNvSpPr>
            <p:nvPr/>
          </p:nvSpPr>
          <p:spPr bwMode="auto">
            <a:xfrm flipV="1">
              <a:off x="768" y="2780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83" name="Line 34"/>
            <p:cNvSpPr>
              <a:spLocks noChangeShapeType="1"/>
            </p:cNvSpPr>
            <p:nvPr/>
          </p:nvSpPr>
          <p:spPr bwMode="auto">
            <a:xfrm>
              <a:off x="768" y="3172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84" name="Rectangle 35"/>
            <p:cNvSpPr>
              <a:spLocks noChangeArrowheads="1"/>
            </p:cNvSpPr>
            <p:nvPr/>
          </p:nvSpPr>
          <p:spPr bwMode="auto">
            <a:xfrm>
              <a:off x="3364" y="2932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85" name="Rectangle 36"/>
            <p:cNvSpPr>
              <a:spLocks noChangeArrowheads="1"/>
            </p:cNvSpPr>
            <p:nvPr/>
          </p:nvSpPr>
          <p:spPr bwMode="auto">
            <a:xfrm>
              <a:off x="3412" y="3076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86" name="Line 37"/>
            <p:cNvSpPr>
              <a:spLocks noChangeShapeType="1"/>
            </p:cNvSpPr>
            <p:nvPr/>
          </p:nvSpPr>
          <p:spPr bwMode="auto">
            <a:xfrm flipH="1">
              <a:off x="3308" y="3172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87" name="Line 38"/>
            <p:cNvSpPr>
              <a:spLocks noChangeShapeType="1"/>
            </p:cNvSpPr>
            <p:nvPr/>
          </p:nvSpPr>
          <p:spPr bwMode="auto">
            <a:xfrm>
              <a:off x="3268" y="3072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88" name="Line 39"/>
            <p:cNvSpPr>
              <a:spLocks noChangeShapeType="1"/>
            </p:cNvSpPr>
            <p:nvPr/>
          </p:nvSpPr>
          <p:spPr bwMode="auto">
            <a:xfrm>
              <a:off x="3268" y="2932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89" name="Line 40"/>
            <p:cNvSpPr>
              <a:spLocks noChangeShapeType="1"/>
            </p:cNvSpPr>
            <p:nvPr/>
          </p:nvSpPr>
          <p:spPr bwMode="auto">
            <a:xfrm flipV="1">
              <a:off x="3360" y="2780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90" name="Line 41"/>
            <p:cNvSpPr>
              <a:spLocks noChangeShapeType="1"/>
            </p:cNvSpPr>
            <p:nvPr/>
          </p:nvSpPr>
          <p:spPr bwMode="auto">
            <a:xfrm>
              <a:off x="3408" y="3172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91" name="Oval 42"/>
            <p:cNvSpPr>
              <a:spLocks noChangeArrowheads="1"/>
            </p:cNvSpPr>
            <p:nvPr/>
          </p:nvSpPr>
          <p:spPr bwMode="auto">
            <a:xfrm>
              <a:off x="1208" y="2696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92" name="Oval 43"/>
            <p:cNvSpPr>
              <a:spLocks noChangeArrowheads="1"/>
            </p:cNvSpPr>
            <p:nvPr/>
          </p:nvSpPr>
          <p:spPr bwMode="auto">
            <a:xfrm>
              <a:off x="1256" y="3224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93" name="Oval 44"/>
            <p:cNvSpPr>
              <a:spLocks noChangeArrowheads="1"/>
            </p:cNvSpPr>
            <p:nvPr/>
          </p:nvSpPr>
          <p:spPr bwMode="auto">
            <a:xfrm>
              <a:off x="1736" y="2744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94" name="Oval 45"/>
            <p:cNvSpPr>
              <a:spLocks noChangeArrowheads="1"/>
            </p:cNvSpPr>
            <p:nvPr/>
          </p:nvSpPr>
          <p:spPr bwMode="auto">
            <a:xfrm>
              <a:off x="1736" y="3272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95" name="Oval 46"/>
            <p:cNvSpPr>
              <a:spLocks noChangeArrowheads="1"/>
            </p:cNvSpPr>
            <p:nvPr/>
          </p:nvSpPr>
          <p:spPr bwMode="auto">
            <a:xfrm>
              <a:off x="4376" y="3368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96" name="Oval 47"/>
            <p:cNvSpPr>
              <a:spLocks noChangeArrowheads="1"/>
            </p:cNvSpPr>
            <p:nvPr/>
          </p:nvSpPr>
          <p:spPr bwMode="auto">
            <a:xfrm>
              <a:off x="3848" y="3320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97" name="Oval 48"/>
            <p:cNvSpPr>
              <a:spLocks noChangeArrowheads="1"/>
            </p:cNvSpPr>
            <p:nvPr/>
          </p:nvSpPr>
          <p:spPr bwMode="auto">
            <a:xfrm>
              <a:off x="4376" y="2792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98" name="Oval 49"/>
            <p:cNvSpPr>
              <a:spLocks noChangeArrowheads="1"/>
            </p:cNvSpPr>
            <p:nvPr/>
          </p:nvSpPr>
          <p:spPr bwMode="auto">
            <a:xfrm>
              <a:off x="3800" y="2792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78899" name="Line 50"/>
            <p:cNvSpPr>
              <a:spLocks noChangeShapeType="1"/>
            </p:cNvSpPr>
            <p:nvPr/>
          </p:nvSpPr>
          <p:spPr bwMode="auto">
            <a:xfrm flipV="1">
              <a:off x="820" y="2732"/>
              <a:ext cx="376" cy="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0" name="Line 51"/>
            <p:cNvSpPr>
              <a:spLocks noChangeShapeType="1"/>
            </p:cNvSpPr>
            <p:nvPr/>
          </p:nvSpPr>
          <p:spPr bwMode="auto">
            <a:xfrm>
              <a:off x="820" y="3124"/>
              <a:ext cx="424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1" name="Line 52"/>
            <p:cNvSpPr>
              <a:spLocks noChangeShapeType="1"/>
            </p:cNvSpPr>
            <p:nvPr/>
          </p:nvSpPr>
          <p:spPr bwMode="auto">
            <a:xfrm>
              <a:off x="1732" y="2788"/>
              <a:ext cx="52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2" name="Line 53"/>
            <p:cNvSpPr>
              <a:spLocks noChangeShapeType="1"/>
            </p:cNvSpPr>
            <p:nvPr/>
          </p:nvSpPr>
          <p:spPr bwMode="auto">
            <a:xfrm flipV="1">
              <a:off x="1780" y="3068"/>
              <a:ext cx="472" cy="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3" name="Line 54"/>
            <p:cNvSpPr>
              <a:spLocks noChangeShapeType="1"/>
            </p:cNvSpPr>
            <p:nvPr/>
          </p:nvSpPr>
          <p:spPr bwMode="auto">
            <a:xfrm>
              <a:off x="3508" y="3124"/>
              <a:ext cx="328" cy="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4" name="Line 55"/>
            <p:cNvSpPr>
              <a:spLocks noChangeShapeType="1"/>
            </p:cNvSpPr>
            <p:nvPr/>
          </p:nvSpPr>
          <p:spPr bwMode="auto">
            <a:xfrm flipV="1">
              <a:off x="3412" y="2828"/>
              <a:ext cx="376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5" name="Line 56"/>
            <p:cNvSpPr>
              <a:spLocks noChangeShapeType="1"/>
            </p:cNvSpPr>
            <p:nvPr/>
          </p:nvSpPr>
          <p:spPr bwMode="auto">
            <a:xfrm>
              <a:off x="4420" y="2836"/>
              <a:ext cx="424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6" name="Line 57"/>
            <p:cNvSpPr>
              <a:spLocks noChangeShapeType="1"/>
            </p:cNvSpPr>
            <p:nvPr/>
          </p:nvSpPr>
          <p:spPr bwMode="auto">
            <a:xfrm flipV="1">
              <a:off x="4420" y="3020"/>
              <a:ext cx="424" cy="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 autoUpdateAnimBg="0"/>
      <p:bldP spid="29699" grpId="0" build="p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304800"/>
            <a:ext cx="3124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Telophase</a:t>
            </a:r>
            <a:r>
              <a:rPr lang="en-US" b="1" dirty="0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II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458200" cy="41148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Four haploid daughter cells produced</a:t>
            </a:r>
          </a:p>
          <a:p>
            <a:pPr>
              <a:buFontTx/>
              <a:buNone/>
            </a:pPr>
            <a:endParaRPr lang="en-US" sz="1600" dirty="0" smtClean="0">
              <a:ea typeface="ＭＳ Ｐゴシック" charset="-128"/>
            </a:endParaRPr>
          </a:p>
          <a:p>
            <a:pPr>
              <a:buFontTx/>
              <a:buNone/>
            </a:pPr>
            <a:r>
              <a:rPr lang="en-US" sz="2800" dirty="0" smtClean="0">
                <a:ea typeface="ＭＳ Ｐゴシック" charset="-128"/>
              </a:rPr>
              <a:t>			</a:t>
            </a:r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gametes = sperm or egg</a:t>
            </a: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838200" y="2362200"/>
            <a:ext cx="7392988" cy="1887538"/>
            <a:chOff x="288" y="900"/>
            <a:chExt cx="4945" cy="1573"/>
          </a:xfrm>
        </p:grpSpPr>
        <p:sp>
          <p:nvSpPr>
            <p:cNvPr id="80901" name="Freeform 3"/>
            <p:cNvSpPr>
              <a:spLocks/>
            </p:cNvSpPr>
            <p:nvPr/>
          </p:nvSpPr>
          <p:spPr bwMode="auto">
            <a:xfrm>
              <a:off x="1092" y="1668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02" name="Freeform 4"/>
            <p:cNvSpPr>
              <a:spLocks/>
            </p:cNvSpPr>
            <p:nvPr/>
          </p:nvSpPr>
          <p:spPr bwMode="auto">
            <a:xfrm>
              <a:off x="1716" y="171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03" name="Freeform 5"/>
            <p:cNvSpPr>
              <a:spLocks/>
            </p:cNvSpPr>
            <p:nvPr/>
          </p:nvSpPr>
          <p:spPr bwMode="auto">
            <a:xfrm>
              <a:off x="3636" y="1236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04" name="Freeform 6"/>
            <p:cNvSpPr>
              <a:spLocks/>
            </p:cNvSpPr>
            <p:nvPr/>
          </p:nvSpPr>
          <p:spPr bwMode="auto">
            <a:xfrm>
              <a:off x="4356" y="123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05" name="Freeform 7"/>
            <p:cNvSpPr>
              <a:spLocks/>
            </p:cNvSpPr>
            <p:nvPr/>
          </p:nvSpPr>
          <p:spPr bwMode="auto">
            <a:xfrm>
              <a:off x="1044" y="1140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06" name="Freeform 8"/>
            <p:cNvSpPr>
              <a:spLocks/>
            </p:cNvSpPr>
            <p:nvPr/>
          </p:nvSpPr>
          <p:spPr bwMode="auto">
            <a:xfrm>
              <a:off x="1716" y="1188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07" name="Freeform 9"/>
            <p:cNvSpPr>
              <a:spLocks/>
            </p:cNvSpPr>
            <p:nvPr/>
          </p:nvSpPr>
          <p:spPr bwMode="auto">
            <a:xfrm>
              <a:off x="3684" y="176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08" name="Freeform 10"/>
            <p:cNvSpPr>
              <a:spLocks/>
            </p:cNvSpPr>
            <p:nvPr/>
          </p:nvSpPr>
          <p:spPr bwMode="auto">
            <a:xfrm>
              <a:off x="4356" y="1812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09" name="Rectangle 11"/>
            <p:cNvSpPr>
              <a:spLocks noChangeArrowheads="1"/>
            </p:cNvSpPr>
            <p:nvPr/>
          </p:nvSpPr>
          <p:spPr bwMode="auto">
            <a:xfrm>
              <a:off x="4804" y="1636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10" name="Rectangle 12"/>
            <p:cNvSpPr>
              <a:spLocks noChangeArrowheads="1"/>
            </p:cNvSpPr>
            <p:nvPr/>
          </p:nvSpPr>
          <p:spPr bwMode="auto">
            <a:xfrm>
              <a:off x="4756" y="154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11" name="Line 13"/>
            <p:cNvSpPr>
              <a:spLocks noChangeShapeType="1"/>
            </p:cNvSpPr>
            <p:nvPr/>
          </p:nvSpPr>
          <p:spPr bwMode="auto">
            <a:xfrm flipV="1">
              <a:off x="4848" y="1388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2" name="Line 14"/>
            <p:cNvSpPr>
              <a:spLocks noChangeShapeType="1"/>
            </p:cNvSpPr>
            <p:nvPr/>
          </p:nvSpPr>
          <p:spPr bwMode="auto">
            <a:xfrm flipV="1">
              <a:off x="4900" y="1484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3" name="Line 15"/>
            <p:cNvSpPr>
              <a:spLocks noChangeShapeType="1"/>
            </p:cNvSpPr>
            <p:nvPr/>
          </p:nvSpPr>
          <p:spPr bwMode="auto">
            <a:xfrm>
              <a:off x="4900" y="1632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4" name="Line 16"/>
            <p:cNvSpPr>
              <a:spLocks noChangeShapeType="1"/>
            </p:cNvSpPr>
            <p:nvPr/>
          </p:nvSpPr>
          <p:spPr bwMode="auto">
            <a:xfrm>
              <a:off x="4900" y="1732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5" name="Line 17"/>
            <p:cNvSpPr>
              <a:spLocks noChangeShapeType="1"/>
            </p:cNvSpPr>
            <p:nvPr/>
          </p:nvSpPr>
          <p:spPr bwMode="auto">
            <a:xfrm>
              <a:off x="4848" y="1828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6" name="Rectangle 18"/>
            <p:cNvSpPr>
              <a:spLocks noChangeArrowheads="1"/>
            </p:cNvSpPr>
            <p:nvPr/>
          </p:nvSpPr>
          <p:spPr bwMode="auto">
            <a:xfrm>
              <a:off x="2212" y="1684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17" name="Rectangle 19"/>
            <p:cNvSpPr>
              <a:spLocks noChangeArrowheads="1"/>
            </p:cNvSpPr>
            <p:nvPr/>
          </p:nvSpPr>
          <p:spPr bwMode="auto">
            <a:xfrm>
              <a:off x="2164" y="154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18" name="Line 20"/>
            <p:cNvSpPr>
              <a:spLocks noChangeShapeType="1"/>
            </p:cNvSpPr>
            <p:nvPr/>
          </p:nvSpPr>
          <p:spPr bwMode="auto">
            <a:xfrm flipV="1">
              <a:off x="2256" y="1388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Line 21"/>
            <p:cNvSpPr>
              <a:spLocks noChangeShapeType="1"/>
            </p:cNvSpPr>
            <p:nvPr/>
          </p:nvSpPr>
          <p:spPr bwMode="auto">
            <a:xfrm flipV="1">
              <a:off x="2308" y="1532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0" name="Line 22"/>
            <p:cNvSpPr>
              <a:spLocks noChangeShapeType="1"/>
            </p:cNvSpPr>
            <p:nvPr/>
          </p:nvSpPr>
          <p:spPr bwMode="auto">
            <a:xfrm>
              <a:off x="2308" y="168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1" name="Line 23"/>
            <p:cNvSpPr>
              <a:spLocks noChangeShapeType="1"/>
            </p:cNvSpPr>
            <p:nvPr/>
          </p:nvSpPr>
          <p:spPr bwMode="auto">
            <a:xfrm>
              <a:off x="2308" y="178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2" name="Line 24"/>
            <p:cNvSpPr>
              <a:spLocks noChangeShapeType="1"/>
            </p:cNvSpPr>
            <p:nvPr/>
          </p:nvSpPr>
          <p:spPr bwMode="auto">
            <a:xfrm>
              <a:off x="2256" y="1828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3" name="Rectangle 25"/>
            <p:cNvSpPr>
              <a:spLocks noChangeArrowheads="1"/>
            </p:cNvSpPr>
            <p:nvPr/>
          </p:nvSpPr>
          <p:spPr bwMode="auto">
            <a:xfrm>
              <a:off x="724" y="1588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24" name="Rectangle 26"/>
            <p:cNvSpPr>
              <a:spLocks noChangeArrowheads="1"/>
            </p:cNvSpPr>
            <p:nvPr/>
          </p:nvSpPr>
          <p:spPr bwMode="auto">
            <a:xfrm>
              <a:off x="724" y="1732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25" name="Line 27"/>
            <p:cNvSpPr>
              <a:spLocks noChangeShapeType="1"/>
            </p:cNvSpPr>
            <p:nvPr/>
          </p:nvSpPr>
          <p:spPr bwMode="auto">
            <a:xfrm flipH="1">
              <a:off x="620" y="1780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6" name="Line 28"/>
            <p:cNvSpPr>
              <a:spLocks noChangeShapeType="1"/>
            </p:cNvSpPr>
            <p:nvPr/>
          </p:nvSpPr>
          <p:spPr bwMode="auto">
            <a:xfrm>
              <a:off x="628" y="168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7" name="Line 29"/>
            <p:cNvSpPr>
              <a:spLocks noChangeShapeType="1"/>
            </p:cNvSpPr>
            <p:nvPr/>
          </p:nvSpPr>
          <p:spPr bwMode="auto">
            <a:xfrm>
              <a:off x="628" y="154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8" name="Line 30"/>
            <p:cNvSpPr>
              <a:spLocks noChangeShapeType="1"/>
            </p:cNvSpPr>
            <p:nvPr/>
          </p:nvSpPr>
          <p:spPr bwMode="auto">
            <a:xfrm flipV="1">
              <a:off x="720" y="1436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9" name="Line 31"/>
            <p:cNvSpPr>
              <a:spLocks noChangeShapeType="1"/>
            </p:cNvSpPr>
            <p:nvPr/>
          </p:nvSpPr>
          <p:spPr bwMode="auto">
            <a:xfrm>
              <a:off x="720" y="1828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0" name="Rectangle 32"/>
            <p:cNvSpPr>
              <a:spLocks noChangeArrowheads="1"/>
            </p:cNvSpPr>
            <p:nvPr/>
          </p:nvSpPr>
          <p:spPr bwMode="auto">
            <a:xfrm>
              <a:off x="3316" y="1588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31" name="Rectangle 33"/>
            <p:cNvSpPr>
              <a:spLocks noChangeArrowheads="1"/>
            </p:cNvSpPr>
            <p:nvPr/>
          </p:nvSpPr>
          <p:spPr bwMode="auto">
            <a:xfrm>
              <a:off x="3364" y="1732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32" name="Line 34"/>
            <p:cNvSpPr>
              <a:spLocks noChangeShapeType="1"/>
            </p:cNvSpPr>
            <p:nvPr/>
          </p:nvSpPr>
          <p:spPr bwMode="auto">
            <a:xfrm flipH="1">
              <a:off x="3260" y="1828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3" name="Line 35"/>
            <p:cNvSpPr>
              <a:spLocks noChangeShapeType="1"/>
            </p:cNvSpPr>
            <p:nvPr/>
          </p:nvSpPr>
          <p:spPr bwMode="auto">
            <a:xfrm>
              <a:off x="3220" y="1728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4" name="Line 36"/>
            <p:cNvSpPr>
              <a:spLocks noChangeShapeType="1"/>
            </p:cNvSpPr>
            <p:nvPr/>
          </p:nvSpPr>
          <p:spPr bwMode="auto">
            <a:xfrm>
              <a:off x="3220" y="1588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5" name="Line 37"/>
            <p:cNvSpPr>
              <a:spLocks noChangeShapeType="1"/>
            </p:cNvSpPr>
            <p:nvPr/>
          </p:nvSpPr>
          <p:spPr bwMode="auto">
            <a:xfrm flipV="1">
              <a:off x="3312" y="1436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6" name="Line 38"/>
            <p:cNvSpPr>
              <a:spLocks noChangeShapeType="1"/>
            </p:cNvSpPr>
            <p:nvPr/>
          </p:nvSpPr>
          <p:spPr bwMode="auto">
            <a:xfrm>
              <a:off x="3360" y="1828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7" name="Oval 39"/>
            <p:cNvSpPr>
              <a:spLocks noChangeArrowheads="1"/>
            </p:cNvSpPr>
            <p:nvPr/>
          </p:nvSpPr>
          <p:spPr bwMode="auto">
            <a:xfrm>
              <a:off x="1160" y="1352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38" name="Oval 40"/>
            <p:cNvSpPr>
              <a:spLocks noChangeArrowheads="1"/>
            </p:cNvSpPr>
            <p:nvPr/>
          </p:nvSpPr>
          <p:spPr bwMode="auto">
            <a:xfrm>
              <a:off x="1208" y="1880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39" name="Oval 41"/>
            <p:cNvSpPr>
              <a:spLocks noChangeArrowheads="1"/>
            </p:cNvSpPr>
            <p:nvPr/>
          </p:nvSpPr>
          <p:spPr bwMode="auto">
            <a:xfrm>
              <a:off x="1688" y="1400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40" name="Oval 42"/>
            <p:cNvSpPr>
              <a:spLocks noChangeArrowheads="1"/>
            </p:cNvSpPr>
            <p:nvPr/>
          </p:nvSpPr>
          <p:spPr bwMode="auto">
            <a:xfrm>
              <a:off x="1688" y="1928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41" name="Oval 43"/>
            <p:cNvSpPr>
              <a:spLocks noChangeArrowheads="1"/>
            </p:cNvSpPr>
            <p:nvPr/>
          </p:nvSpPr>
          <p:spPr bwMode="auto">
            <a:xfrm>
              <a:off x="4328" y="2024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42" name="Oval 44"/>
            <p:cNvSpPr>
              <a:spLocks noChangeArrowheads="1"/>
            </p:cNvSpPr>
            <p:nvPr/>
          </p:nvSpPr>
          <p:spPr bwMode="auto">
            <a:xfrm>
              <a:off x="3800" y="1976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43" name="Oval 45"/>
            <p:cNvSpPr>
              <a:spLocks noChangeArrowheads="1"/>
            </p:cNvSpPr>
            <p:nvPr/>
          </p:nvSpPr>
          <p:spPr bwMode="auto">
            <a:xfrm>
              <a:off x="4328" y="1448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44" name="Oval 46"/>
            <p:cNvSpPr>
              <a:spLocks noChangeArrowheads="1"/>
            </p:cNvSpPr>
            <p:nvPr/>
          </p:nvSpPr>
          <p:spPr bwMode="auto">
            <a:xfrm>
              <a:off x="3752" y="1448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45" name="Line 47"/>
            <p:cNvSpPr>
              <a:spLocks noChangeShapeType="1"/>
            </p:cNvSpPr>
            <p:nvPr/>
          </p:nvSpPr>
          <p:spPr bwMode="auto">
            <a:xfrm flipV="1">
              <a:off x="772" y="1388"/>
              <a:ext cx="376" cy="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46" name="Line 48"/>
            <p:cNvSpPr>
              <a:spLocks noChangeShapeType="1"/>
            </p:cNvSpPr>
            <p:nvPr/>
          </p:nvSpPr>
          <p:spPr bwMode="auto">
            <a:xfrm>
              <a:off x="772" y="1780"/>
              <a:ext cx="424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47" name="Line 49"/>
            <p:cNvSpPr>
              <a:spLocks noChangeShapeType="1"/>
            </p:cNvSpPr>
            <p:nvPr/>
          </p:nvSpPr>
          <p:spPr bwMode="auto">
            <a:xfrm>
              <a:off x="1684" y="1444"/>
              <a:ext cx="52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48" name="Line 50"/>
            <p:cNvSpPr>
              <a:spLocks noChangeShapeType="1"/>
            </p:cNvSpPr>
            <p:nvPr/>
          </p:nvSpPr>
          <p:spPr bwMode="auto">
            <a:xfrm flipV="1">
              <a:off x="1732" y="1724"/>
              <a:ext cx="472" cy="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49" name="Line 51"/>
            <p:cNvSpPr>
              <a:spLocks noChangeShapeType="1"/>
            </p:cNvSpPr>
            <p:nvPr/>
          </p:nvSpPr>
          <p:spPr bwMode="auto">
            <a:xfrm>
              <a:off x="3460" y="1780"/>
              <a:ext cx="328" cy="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0" name="Line 52"/>
            <p:cNvSpPr>
              <a:spLocks noChangeShapeType="1"/>
            </p:cNvSpPr>
            <p:nvPr/>
          </p:nvSpPr>
          <p:spPr bwMode="auto">
            <a:xfrm flipV="1">
              <a:off x="3364" y="1484"/>
              <a:ext cx="376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1" name="Line 53"/>
            <p:cNvSpPr>
              <a:spLocks noChangeShapeType="1"/>
            </p:cNvSpPr>
            <p:nvPr/>
          </p:nvSpPr>
          <p:spPr bwMode="auto">
            <a:xfrm>
              <a:off x="4372" y="1492"/>
              <a:ext cx="424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2" name="Line 54"/>
            <p:cNvSpPr>
              <a:spLocks noChangeShapeType="1"/>
            </p:cNvSpPr>
            <p:nvPr/>
          </p:nvSpPr>
          <p:spPr bwMode="auto">
            <a:xfrm flipV="1">
              <a:off x="4372" y="1676"/>
              <a:ext cx="424" cy="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3" name="Freeform 55"/>
            <p:cNvSpPr>
              <a:spLocks/>
            </p:cNvSpPr>
            <p:nvPr/>
          </p:nvSpPr>
          <p:spPr bwMode="auto">
            <a:xfrm>
              <a:off x="288" y="900"/>
              <a:ext cx="2353" cy="1525"/>
            </a:xfrm>
            <a:custGeom>
              <a:avLst/>
              <a:gdLst>
                <a:gd name="T0" fmla="*/ 1152 w 2353"/>
                <a:gd name="T1" fmla="*/ 1332 h 1525"/>
                <a:gd name="T2" fmla="*/ 1056 w 2353"/>
                <a:gd name="T3" fmla="*/ 1404 h 1525"/>
                <a:gd name="T4" fmla="*/ 936 w 2353"/>
                <a:gd name="T5" fmla="*/ 1464 h 1525"/>
                <a:gd name="T6" fmla="*/ 828 w 2353"/>
                <a:gd name="T7" fmla="*/ 1500 h 1525"/>
                <a:gd name="T8" fmla="*/ 708 w 2353"/>
                <a:gd name="T9" fmla="*/ 1512 h 1525"/>
                <a:gd name="T10" fmla="*/ 588 w 2353"/>
                <a:gd name="T11" fmla="*/ 1524 h 1525"/>
                <a:gd name="T12" fmla="*/ 480 w 2353"/>
                <a:gd name="T13" fmla="*/ 1524 h 1525"/>
                <a:gd name="T14" fmla="*/ 372 w 2353"/>
                <a:gd name="T15" fmla="*/ 1512 h 1525"/>
                <a:gd name="T16" fmla="*/ 264 w 2353"/>
                <a:gd name="T17" fmla="*/ 1476 h 1525"/>
                <a:gd name="T18" fmla="*/ 168 w 2353"/>
                <a:gd name="T19" fmla="*/ 1404 h 1525"/>
                <a:gd name="T20" fmla="*/ 84 w 2353"/>
                <a:gd name="T21" fmla="*/ 1296 h 1525"/>
                <a:gd name="T22" fmla="*/ 48 w 2353"/>
                <a:gd name="T23" fmla="*/ 1188 h 1525"/>
                <a:gd name="T24" fmla="*/ 12 w 2353"/>
                <a:gd name="T25" fmla="*/ 1056 h 1525"/>
                <a:gd name="T26" fmla="*/ 0 w 2353"/>
                <a:gd name="T27" fmla="*/ 912 h 1525"/>
                <a:gd name="T28" fmla="*/ 0 w 2353"/>
                <a:gd name="T29" fmla="*/ 792 h 1525"/>
                <a:gd name="T30" fmla="*/ 0 w 2353"/>
                <a:gd name="T31" fmla="*/ 660 h 1525"/>
                <a:gd name="T32" fmla="*/ 0 w 2353"/>
                <a:gd name="T33" fmla="*/ 540 h 1525"/>
                <a:gd name="T34" fmla="*/ 24 w 2353"/>
                <a:gd name="T35" fmla="*/ 396 h 1525"/>
                <a:gd name="T36" fmla="*/ 72 w 2353"/>
                <a:gd name="T37" fmla="*/ 276 h 1525"/>
                <a:gd name="T38" fmla="*/ 144 w 2353"/>
                <a:gd name="T39" fmla="*/ 168 h 1525"/>
                <a:gd name="T40" fmla="*/ 240 w 2353"/>
                <a:gd name="T41" fmla="*/ 84 h 1525"/>
                <a:gd name="T42" fmla="*/ 348 w 2353"/>
                <a:gd name="T43" fmla="*/ 24 h 1525"/>
                <a:gd name="T44" fmla="*/ 456 w 2353"/>
                <a:gd name="T45" fmla="*/ 0 h 1525"/>
                <a:gd name="T46" fmla="*/ 588 w 2353"/>
                <a:gd name="T47" fmla="*/ 0 h 1525"/>
                <a:gd name="T48" fmla="*/ 732 w 2353"/>
                <a:gd name="T49" fmla="*/ 0 h 1525"/>
                <a:gd name="T50" fmla="*/ 852 w 2353"/>
                <a:gd name="T51" fmla="*/ 24 h 1525"/>
                <a:gd name="T52" fmla="*/ 972 w 2353"/>
                <a:gd name="T53" fmla="*/ 84 h 1525"/>
                <a:gd name="T54" fmla="*/ 1080 w 2353"/>
                <a:gd name="T55" fmla="*/ 168 h 1525"/>
                <a:gd name="T56" fmla="*/ 1128 w 2353"/>
                <a:gd name="T57" fmla="*/ 276 h 1525"/>
                <a:gd name="T58" fmla="*/ 1140 w 2353"/>
                <a:gd name="T59" fmla="*/ 384 h 1525"/>
                <a:gd name="T60" fmla="*/ 1188 w 2353"/>
                <a:gd name="T61" fmla="*/ 276 h 1525"/>
                <a:gd name="T62" fmla="*/ 1260 w 2353"/>
                <a:gd name="T63" fmla="*/ 168 h 1525"/>
                <a:gd name="T64" fmla="*/ 1356 w 2353"/>
                <a:gd name="T65" fmla="*/ 84 h 1525"/>
                <a:gd name="T66" fmla="*/ 1464 w 2353"/>
                <a:gd name="T67" fmla="*/ 36 h 1525"/>
                <a:gd name="T68" fmla="*/ 1608 w 2353"/>
                <a:gd name="T69" fmla="*/ 36 h 1525"/>
                <a:gd name="T70" fmla="*/ 1788 w 2353"/>
                <a:gd name="T71" fmla="*/ 24 h 1525"/>
                <a:gd name="T72" fmla="*/ 1908 w 2353"/>
                <a:gd name="T73" fmla="*/ 24 h 1525"/>
                <a:gd name="T74" fmla="*/ 2016 w 2353"/>
                <a:gd name="T75" fmla="*/ 60 h 1525"/>
                <a:gd name="T76" fmla="*/ 2124 w 2353"/>
                <a:gd name="T77" fmla="*/ 132 h 1525"/>
                <a:gd name="T78" fmla="*/ 2232 w 2353"/>
                <a:gd name="T79" fmla="*/ 240 h 1525"/>
                <a:gd name="T80" fmla="*/ 2304 w 2353"/>
                <a:gd name="T81" fmla="*/ 348 h 1525"/>
                <a:gd name="T82" fmla="*/ 2340 w 2353"/>
                <a:gd name="T83" fmla="*/ 456 h 1525"/>
                <a:gd name="T84" fmla="*/ 2352 w 2353"/>
                <a:gd name="T85" fmla="*/ 564 h 1525"/>
                <a:gd name="T86" fmla="*/ 2352 w 2353"/>
                <a:gd name="T87" fmla="*/ 684 h 1525"/>
                <a:gd name="T88" fmla="*/ 2352 w 2353"/>
                <a:gd name="T89" fmla="*/ 804 h 1525"/>
                <a:gd name="T90" fmla="*/ 2352 w 2353"/>
                <a:gd name="T91" fmla="*/ 912 h 1525"/>
                <a:gd name="T92" fmla="*/ 2328 w 2353"/>
                <a:gd name="T93" fmla="*/ 1020 h 1525"/>
                <a:gd name="T94" fmla="*/ 2304 w 2353"/>
                <a:gd name="T95" fmla="*/ 1128 h 1525"/>
                <a:gd name="T96" fmla="*/ 2268 w 2353"/>
                <a:gd name="T97" fmla="*/ 1236 h 1525"/>
                <a:gd name="T98" fmla="*/ 2208 w 2353"/>
                <a:gd name="T99" fmla="*/ 1332 h 1525"/>
                <a:gd name="T100" fmla="*/ 2124 w 2353"/>
                <a:gd name="T101" fmla="*/ 1428 h 1525"/>
                <a:gd name="T102" fmla="*/ 2016 w 2353"/>
                <a:gd name="T103" fmla="*/ 1476 h 1525"/>
                <a:gd name="T104" fmla="*/ 1908 w 2353"/>
                <a:gd name="T105" fmla="*/ 1488 h 1525"/>
                <a:gd name="T106" fmla="*/ 1788 w 2353"/>
                <a:gd name="T107" fmla="*/ 1500 h 1525"/>
                <a:gd name="T108" fmla="*/ 1680 w 2353"/>
                <a:gd name="T109" fmla="*/ 1500 h 1525"/>
                <a:gd name="T110" fmla="*/ 1560 w 2353"/>
                <a:gd name="T111" fmla="*/ 1500 h 1525"/>
                <a:gd name="T112" fmla="*/ 1452 w 2353"/>
                <a:gd name="T113" fmla="*/ 1500 h 1525"/>
                <a:gd name="T114" fmla="*/ 1344 w 2353"/>
                <a:gd name="T115" fmla="*/ 1488 h 1525"/>
                <a:gd name="T116" fmla="*/ 1236 w 2353"/>
                <a:gd name="T117" fmla="*/ 1440 h 1525"/>
                <a:gd name="T118" fmla="*/ 1176 w 2353"/>
                <a:gd name="T119" fmla="*/ 1332 h 15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53"/>
                <a:gd name="T181" fmla="*/ 0 h 1525"/>
                <a:gd name="T182" fmla="*/ 2353 w 2353"/>
                <a:gd name="T183" fmla="*/ 1525 h 152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53" h="1525">
                  <a:moveTo>
                    <a:pt x="1152" y="1260"/>
                  </a:moveTo>
                  <a:lnTo>
                    <a:pt x="1164" y="1296"/>
                  </a:lnTo>
                  <a:lnTo>
                    <a:pt x="1152" y="1332"/>
                  </a:lnTo>
                  <a:lnTo>
                    <a:pt x="1116" y="1356"/>
                  </a:lnTo>
                  <a:lnTo>
                    <a:pt x="1092" y="1392"/>
                  </a:lnTo>
                  <a:lnTo>
                    <a:pt x="1056" y="1404"/>
                  </a:lnTo>
                  <a:lnTo>
                    <a:pt x="1020" y="1428"/>
                  </a:lnTo>
                  <a:lnTo>
                    <a:pt x="972" y="1452"/>
                  </a:lnTo>
                  <a:lnTo>
                    <a:pt x="936" y="1464"/>
                  </a:lnTo>
                  <a:lnTo>
                    <a:pt x="900" y="1488"/>
                  </a:lnTo>
                  <a:lnTo>
                    <a:pt x="864" y="1488"/>
                  </a:lnTo>
                  <a:lnTo>
                    <a:pt x="828" y="1500"/>
                  </a:lnTo>
                  <a:lnTo>
                    <a:pt x="780" y="1512"/>
                  </a:lnTo>
                  <a:lnTo>
                    <a:pt x="744" y="1512"/>
                  </a:lnTo>
                  <a:lnTo>
                    <a:pt x="708" y="1512"/>
                  </a:lnTo>
                  <a:lnTo>
                    <a:pt x="672" y="1512"/>
                  </a:lnTo>
                  <a:lnTo>
                    <a:pt x="624" y="1524"/>
                  </a:lnTo>
                  <a:lnTo>
                    <a:pt x="588" y="1524"/>
                  </a:lnTo>
                  <a:lnTo>
                    <a:pt x="552" y="1524"/>
                  </a:lnTo>
                  <a:lnTo>
                    <a:pt x="516" y="1524"/>
                  </a:lnTo>
                  <a:lnTo>
                    <a:pt x="480" y="1524"/>
                  </a:lnTo>
                  <a:lnTo>
                    <a:pt x="444" y="1524"/>
                  </a:lnTo>
                  <a:lnTo>
                    <a:pt x="408" y="1524"/>
                  </a:lnTo>
                  <a:lnTo>
                    <a:pt x="372" y="1512"/>
                  </a:lnTo>
                  <a:lnTo>
                    <a:pt x="336" y="1512"/>
                  </a:lnTo>
                  <a:lnTo>
                    <a:pt x="300" y="1500"/>
                  </a:lnTo>
                  <a:lnTo>
                    <a:pt x="264" y="1476"/>
                  </a:lnTo>
                  <a:lnTo>
                    <a:pt x="228" y="1464"/>
                  </a:lnTo>
                  <a:lnTo>
                    <a:pt x="192" y="1440"/>
                  </a:lnTo>
                  <a:lnTo>
                    <a:pt x="168" y="1404"/>
                  </a:lnTo>
                  <a:lnTo>
                    <a:pt x="132" y="1368"/>
                  </a:lnTo>
                  <a:lnTo>
                    <a:pt x="108" y="1332"/>
                  </a:lnTo>
                  <a:lnTo>
                    <a:pt x="84" y="1296"/>
                  </a:lnTo>
                  <a:lnTo>
                    <a:pt x="72" y="1260"/>
                  </a:lnTo>
                  <a:lnTo>
                    <a:pt x="60" y="1224"/>
                  </a:lnTo>
                  <a:lnTo>
                    <a:pt x="48" y="1188"/>
                  </a:lnTo>
                  <a:lnTo>
                    <a:pt x="36" y="1152"/>
                  </a:lnTo>
                  <a:lnTo>
                    <a:pt x="24" y="1104"/>
                  </a:lnTo>
                  <a:lnTo>
                    <a:pt x="12" y="1056"/>
                  </a:lnTo>
                  <a:lnTo>
                    <a:pt x="12" y="1020"/>
                  </a:lnTo>
                  <a:lnTo>
                    <a:pt x="0" y="948"/>
                  </a:lnTo>
                  <a:lnTo>
                    <a:pt x="0" y="912"/>
                  </a:lnTo>
                  <a:lnTo>
                    <a:pt x="0" y="876"/>
                  </a:lnTo>
                  <a:lnTo>
                    <a:pt x="0" y="840"/>
                  </a:lnTo>
                  <a:lnTo>
                    <a:pt x="0" y="792"/>
                  </a:lnTo>
                  <a:lnTo>
                    <a:pt x="0" y="744"/>
                  </a:lnTo>
                  <a:lnTo>
                    <a:pt x="0" y="696"/>
                  </a:lnTo>
                  <a:lnTo>
                    <a:pt x="0" y="660"/>
                  </a:lnTo>
                  <a:lnTo>
                    <a:pt x="0" y="624"/>
                  </a:lnTo>
                  <a:lnTo>
                    <a:pt x="0" y="588"/>
                  </a:lnTo>
                  <a:lnTo>
                    <a:pt x="0" y="540"/>
                  </a:lnTo>
                  <a:lnTo>
                    <a:pt x="0" y="492"/>
                  </a:lnTo>
                  <a:lnTo>
                    <a:pt x="12" y="444"/>
                  </a:lnTo>
                  <a:lnTo>
                    <a:pt x="24" y="396"/>
                  </a:lnTo>
                  <a:lnTo>
                    <a:pt x="36" y="348"/>
                  </a:lnTo>
                  <a:lnTo>
                    <a:pt x="60" y="312"/>
                  </a:lnTo>
                  <a:lnTo>
                    <a:pt x="72" y="276"/>
                  </a:lnTo>
                  <a:lnTo>
                    <a:pt x="96" y="240"/>
                  </a:lnTo>
                  <a:lnTo>
                    <a:pt x="108" y="204"/>
                  </a:lnTo>
                  <a:lnTo>
                    <a:pt x="144" y="168"/>
                  </a:lnTo>
                  <a:lnTo>
                    <a:pt x="168" y="132"/>
                  </a:lnTo>
                  <a:lnTo>
                    <a:pt x="204" y="108"/>
                  </a:lnTo>
                  <a:lnTo>
                    <a:pt x="240" y="84"/>
                  </a:lnTo>
                  <a:lnTo>
                    <a:pt x="276" y="60"/>
                  </a:lnTo>
                  <a:lnTo>
                    <a:pt x="312" y="48"/>
                  </a:lnTo>
                  <a:lnTo>
                    <a:pt x="348" y="24"/>
                  </a:lnTo>
                  <a:lnTo>
                    <a:pt x="384" y="12"/>
                  </a:lnTo>
                  <a:lnTo>
                    <a:pt x="420" y="12"/>
                  </a:lnTo>
                  <a:lnTo>
                    <a:pt x="456" y="0"/>
                  </a:lnTo>
                  <a:lnTo>
                    <a:pt x="492" y="0"/>
                  </a:lnTo>
                  <a:lnTo>
                    <a:pt x="540" y="0"/>
                  </a:lnTo>
                  <a:lnTo>
                    <a:pt x="588" y="0"/>
                  </a:lnTo>
                  <a:lnTo>
                    <a:pt x="660" y="0"/>
                  </a:lnTo>
                  <a:lnTo>
                    <a:pt x="696" y="0"/>
                  </a:lnTo>
                  <a:lnTo>
                    <a:pt x="732" y="0"/>
                  </a:lnTo>
                  <a:lnTo>
                    <a:pt x="768" y="12"/>
                  </a:lnTo>
                  <a:lnTo>
                    <a:pt x="816" y="24"/>
                  </a:lnTo>
                  <a:lnTo>
                    <a:pt x="852" y="24"/>
                  </a:lnTo>
                  <a:lnTo>
                    <a:pt x="888" y="36"/>
                  </a:lnTo>
                  <a:lnTo>
                    <a:pt x="936" y="60"/>
                  </a:lnTo>
                  <a:lnTo>
                    <a:pt x="972" y="84"/>
                  </a:lnTo>
                  <a:lnTo>
                    <a:pt x="1008" y="108"/>
                  </a:lnTo>
                  <a:lnTo>
                    <a:pt x="1044" y="144"/>
                  </a:lnTo>
                  <a:lnTo>
                    <a:pt x="1080" y="168"/>
                  </a:lnTo>
                  <a:lnTo>
                    <a:pt x="1104" y="204"/>
                  </a:lnTo>
                  <a:lnTo>
                    <a:pt x="1116" y="240"/>
                  </a:lnTo>
                  <a:lnTo>
                    <a:pt x="1128" y="276"/>
                  </a:lnTo>
                  <a:lnTo>
                    <a:pt x="1140" y="312"/>
                  </a:lnTo>
                  <a:lnTo>
                    <a:pt x="1140" y="348"/>
                  </a:lnTo>
                  <a:lnTo>
                    <a:pt x="1140" y="384"/>
                  </a:lnTo>
                  <a:lnTo>
                    <a:pt x="1164" y="348"/>
                  </a:lnTo>
                  <a:lnTo>
                    <a:pt x="1176" y="312"/>
                  </a:lnTo>
                  <a:lnTo>
                    <a:pt x="1188" y="276"/>
                  </a:lnTo>
                  <a:lnTo>
                    <a:pt x="1212" y="240"/>
                  </a:lnTo>
                  <a:lnTo>
                    <a:pt x="1224" y="204"/>
                  </a:lnTo>
                  <a:lnTo>
                    <a:pt x="1260" y="168"/>
                  </a:lnTo>
                  <a:lnTo>
                    <a:pt x="1284" y="132"/>
                  </a:lnTo>
                  <a:lnTo>
                    <a:pt x="1320" y="108"/>
                  </a:lnTo>
                  <a:lnTo>
                    <a:pt x="1356" y="84"/>
                  </a:lnTo>
                  <a:lnTo>
                    <a:pt x="1392" y="60"/>
                  </a:lnTo>
                  <a:lnTo>
                    <a:pt x="1428" y="48"/>
                  </a:lnTo>
                  <a:lnTo>
                    <a:pt x="1464" y="36"/>
                  </a:lnTo>
                  <a:lnTo>
                    <a:pt x="1500" y="36"/>
                  </a:lnTo>
                  <a:lnTo>
                    <a:pt x="1536" y="36"/>
                  </a:lnTo>
                  <a:lnTo>
                    <a:pt x="1608" y="36"/>
                  </a:lnTo>
                  <a:lnTo>
                    <a:pt x="1680" y="24"/>
                  </a:lnTo>
                  <a:lnTo>
                    <a:pt x="1752" y="24"/>
                  </a:lnTo>
                  <a:lnTo>
                    <a:pt x="1788" y="24"/>
                  </a:lnTo>
                  <a:lnTo>
                    <a:pt x="1836" y="24"/>
                  </a:lnTo>
                  <a:lnTo>
                    <a:pt x="1872" y="24"/>
                  </a:lnTo>
                  <a:lnTo>
                    <a:pt x="1908" y="24"/>
                  </a:lnTo>
                  <a:lnTo>
                    <a:pt x="1944" y="36"/>
                  </a:lnTo>
                  <a:lnTo>
                    <a:pt x="1980" y="48"/>
                  </a:lnTo>
                  <a:lnTo>
                    <a:pt x="2016" y="60"/>
                  </a:lnTo>
                  <a:lnTo>
                    <a:pt x="2052" y="84"/>
                  </a:lnTo>
                  <a:lnTo>
                    <a:pt x="2088" y="108"/>
                  </a:lnTo>
                  <a:lnTo>
                    <a:pt x="2124" y="132"/>
                  </a:lnTo>
                  <a:lnTo>
                    <a:pt x="2160" y="168"/>
                  </a:lnTo>
                  <a:lnTo>
                    <a:pt x="2196" y="204"/>
                  </a:lnTo>
                  <a:lnTo>
                    <a:pt x="2232" y="240"/>
                  </a:lnTo>
                  <a:lnTo>
                    <a:pt x="2256" y="276"/>
                  </a:lnTo>
                  <a:lnTo>
                    <a:pt x="2280" y="312"/>
                  </a:lnTo>
                  <a:lnTo>
                    <a:pt x="2304" y="348"/>
                  </a:lnTo>
                  <a:lnTo>
                    <a:pt x="2316" y="384"/>
                  </a:lnTo>
                  <a:lnTo>
                    <a:pt x="2328" y="420"/>
                  </a:lnTo>
                  <a:lnTo>
                    <a:pt x="2340" y="456"/>
                  </a:lnTo>
                  <a:lnTo>
                    <a:pt x="2340" y="492"/>
                  </a:lnTo>
                  <a:lnTo>
                    <a:pt x="2340" y="528"/>
                  </a:lnTo>
                  <a:lnTo>
                    <a:pt x="2352" y="564"/>
                  </a:lnTo>
                  <a:lnTo>
                    <a:pt x="2352" y="612"/>
                  </a:lnTo>
                  <a:lnTo>
                    <a:pt x="2352" y="648"/>
                  </a:lnTo>
                  <a:lnTo>
                    <a:pt x="2352" y="684"/>
                  </a:lnTo>
                  <a:lnTo>
                    <a:pt x="2352" y="732"/>
                  </a:lnTo>
                  <a:lnTo>
                    <a:pt x="2352" y="768"/>
                  </a:lnTo>
                  <a:lnTo>
                    <a:pt x="2352" y="804"/>
                  </a:lnTo>
                  <a:lnTo>
                    <a:pt x="2352" y="840"/>
                  </a:lnTo>
                  <a:lnTo>
                    <a:pt x="2352" y="876"/>
                  </a:lnTo>
                  <a:lnTo>
                    <a:pt x="2352" y="912"/>
                  </a:lnTo>
                  <a:lnTo>
                    <a:pt x="2352" y="948"/>
                  </a:lnTo>
                  <a:lnTo>
                    <a:pt x="2340" y="984"/>
                  </a:lnTo>
                  <a:lnTo>
                    <a:pt x="2328" y="1020"/>
                  </a:lnTo>
                  <a:lnTo>
                    <a:pt x="2328" y="1056"/>
                  </a:lnTo>
                  <a:lnTo>
                    <a:pt x="2316" y="1092"/>
                  </a:lnTo>
                  <a:lnTo>
                    <a:pt x="2304" y="1128"/>
                  </a:lnTo>
                  <a:lnTo>
                    <a:pt x="2292" y="1164"/>
                  </a:lnTo>
                  <a:lnTo>
                    <a:pt x="2292" y="1200"/>
                  </a:lnTo>
                  <a:lnTo>
                    <a:pt x="2268" y="1236"/>
                  </a:lnTo>
                  <a:lnTo>
                    <a:pt x="2256" y="1272"/>
                  </a:lnTo>
                  <a:lnTo>
                    <a:pt x="2244" y="1308"/>
                  </a:lnTo>
                  <a:lnTo>
                    <a:pt x="2208" y="1332"/>
                  </a:lnTo>
                  <a:lnTo>
                    <a:pt x="2196" y="1368"/>
                  </a:lnTo>
                  <a:lnTo>
                    <a:pt x="2160" y="1392"/>
                  </a:lnTo>
                  <a:lnTo>
                    <a:pt x="2124" y="1428"/>
                  </a:lnTo>
                  <a:lnTo>
                    <a:pt x="2088" y="1440"/>
                  </a:lnTo>
                  <a:lnTo>
                    <a:pt x="2052" y="1464"/>
                  </a:lnTo>
                  <a:lnTo>
                    <a:pt x="2016" y="1476"/>
                  </a:lnTo>
                  <a:lnTo>
                    <a:pt x="1980" y="1476"/>
                  </a:lnTo>
                  <a:lnTo>
                    <a:pt x="1944" y="1488"/>
                  </a:lnTo>
                  <a:lnTo>
                    <a:pt x="1908" y="1488"/>
                  </a:lnTo>
                  <a:lnTo>
                    <a:pt x="1872" y="1500"/>
                  </a:lnTo>
                  <a:lnTo>
                    <a:pt x="1824" y="1500"/>
                  </a:lnTo>
                  <a:lnTo>
                    <a:pt x="1788" y="1500"/>
                  </a:lnTo>
                  <a:lnTo>
                    <a:pt x="1752" y="1500"/>
                  </a:lnTo>
                  <a:lnTo>
                    <a:pt x="1716" y="1500"/>
                  </a:lnTo>
                  <a:lnTo>
                    <a:pt x="1680" y="1500"/>
                  </a:lnTo>
                  <a:lnTo>
                    <a:pt x="1644" y="1500"/>
                  </a:lnTo>
                  <a:lnTo>
                    <a:pt x="1596" y="1500"/>
                  </a:lnTo>
                  <a:lnTo>
                    <a:pt x="1560" y="1500"/>
                  </a:lnTo>
                  <a:lnTo>
                    <a:pt x="1524" y="1500"/>
                  </a:lnTo>
                  <a:lnTo>
                    <a:pt x="1488" y="1500"/>
                  </a:lnTo>
                  <a:lnTo>
                    <a:pt x="1452" y="1500"/>
                  </a:lnTo>
                  <a:lnTo>
                    <a:pt x="1416" y="1500"/>
                  </a:lnTo>
                  <a:lnTo>
                    <a:pt x="1380" y="1488"/>
                  </a:lnTo>
                  <a:lnTo>
                    <a:pt x="1344" y="1488"/>
                  </a:lnTo>
                  <a:lnTo>
                    <a:pt x="1308" y="1476"/>
                  </a:lnTo>
                  <a:lnTo>
                    <a:pt x="1272" y="1464"/>
                  </a:lnTo>
                  <a:lnTo>
                    <a:pt x="1236" y="1440"/>
                  </a:lnTo>
                  <a:lnTo>
                    <a:pt x="1212" y="1404"/>
                  </a:lnTo>
                  <a:lnTo>
                    <a:pt x="1188" y="1368"/>
                  </a:lnTo>
                  <a:lnTo>
                    <a:pt x="1176" y="1332"/>
                  </a:lnTo>
                  <a:lnTo>
                    <a:pt x="1164" y="1296"/>
                  </a:lnTo>
                  <a:lnTo>
                    <a:pt x="1152" y="126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54" name="Freeform 56"/>
            <p:cNvSpPr>
              <a:spLocks/>
            </p:cNvSpPr>
            <p:nvPr/>
          </p:nvSpPr>
          <p:spPr bwMode="auto">
            <a:xfrm>
              <a:off x="2880" y="948"/>
              <a:ext cx="2353" cy="1525"/>
            </a:xfrm>
            <a:custGeom>
              <a:avLst/>
              <a:gdLst>
                <a:gd name="T0" fmla="*/ 1152 w 2353"/>
                <a:gd name="T1" fmla="*/ 1332 h 1525"/>
                <a:gd name="T2" fmla="*/ 1056 w 2353"/>
                <a:gd name="T3" fmla="*/ 1404 h 1525"/>
                <a:gd name="T4" fmla="*/ 936 w 2353"/>
                <a:gd name="T5" fmla="*/ 1464 h 1525"/>
                <a:gd name="T6" fmla="*/ 828 w 2353"/>
                <a:gd name="T7" fmla="*/ 1500 h 1525"/>
                <a:gd name="T8" fmla="*/ 708 w 2353"/>
                <a:gd name="T9" fmla="*/ 1512 h 1525"/>
                <a:gd name="T10" fmla="*/ 588 w 2353"/>
                <a:gd name="T11" fmla="*/ 1524 h 1525"/>
                <a:gd name="T12" fmla="*/ 480 w 2353"/>
                <a:gd name="T13" fmla="*/ 1524 h 1525"/>
                <a:gd name="T14" fmla="*/ 372 w 2353"/>
                <a:gd name="T15" fmla="*/ 1512 h 1525"/>
                <a:gd name="T16" fmla="*/ 264 w 2353"/>
                <a:gd name="T17" fmla="*/ 1476 h 1525"/>
                <a:gd name="T18" fmla="*/ 168 w 2353"/>
                <a:gd name="T19" fmla="*/ 1404 h 1525"/>
                <a:gd name="T20" fmla="*/ 84 w 2353"/>
                <a:gd name="T21" fmla="*/ 1296 h 1525"/>
                <a:gd name="T22" fmla="*/ 48 w 2353"/>
                <a:gd name="T23" fmla="*/ 1188 h 1525"/>
                <a:gd name="T24" fmla="*/ 12 w 2353"/>
                <a:gd name="T25" fmla="*/ 1056 h 1525"/>
                <a:gd name="T26" fmla="*/ 0 w 2353"/>
                <a:gd name="T27" fmla="*/ 912 h 1525"/>
                <a:gd name="T28" fmla="*/ 0 w 2353"/>
                <a:gd name="T29" fmla="*/ 792 h 1525"/>
                <a:gd name="T30" fmla="*/ 0 w 2353"/>
                <a:gd name="T31" fmla="*/ 660 h 1525"/>
                <a:gd name="T32" fmla="*/ 0 w 2353"/>
                <a:gd name="T33" fmla="*/ 540 h 1525"/>
                <a:gd name="T34" fmla="*/ 24 w 2353"/>
                <a:gd name="T35" fmla="*/ 396 h 1525"/>
                <a:gd name="T36" fmla="*/ 72 w 2353"/>
                <a:gd name="T37" fmla="*/ 276 h 1525"/>
                <a:gd name="T38" fmla="*/ 144 w 2353"/>
                <a:gd name="T39" fmla="*/ 168 h 1525"/>
                <a:gd name="T40" fmla="*/ 240 w 2353"/>
                <a:gd name="T41" fmla="*/ 84 h 1525"/>
                <a:gd name="T42" fmla="*/ 348 w 2353"/>
                <a:gd name="T43" fmla="*/ 24 h 1525"/>
                <a:gd name="T44" fmla="*/ 456 w 2353"/>
                <a:gd name="T45" fmla="*/ 0 h 1525"/>
                <a:gd name="T46" fmla="*/ 588 w 2353"/>
                <a:gd name="T47" fmla="*/ 0 h 1525"/>
                <a:gd name="T48" fmla="*/ 732 w 2353"/>
                <a:gd name="T49" fmla="*/ 0 h 1525"/>
                <a:gd name="T50" fmla="*/ 852 w 2353"/>
                <a:gd name="T51" fmla="*/ 24 h 1525"/>
                <a:gd name="T52" fmla="*/ 972 w 2353"/>
                <a:gd name="T53" fmla="*/ 84 h 1525"/>
                <a:gd name="T54" fmla="*/ 1080 w 2353"/>
                <a:gd name="T55" fmla="*/ 168 h 1525"/>
                <a:gd name="T56" fmla="*/ 1128 w 2353"/>
                <a:gd name="T57" fmla="*/ 276 h 1525"/>
                <a:gd name="T58" fmla="*/ 1140 w 2353"/>
                <a:gd name="T59" fmla="*/ 384 h 1525"/>
                <a:gd name="T60" fmla="*/ 1188 w 2353"/>
                <a:gd name="T61" fmla="*/ 276 h 1525"/>
                <a:gd name="T62" fmla="*/ 1260 w 2353"/>
                <a:gd name="T63" fmla="*/ 168 h 1525"/>
                <a:gd name="T64" fmla="*/ 1356 w 2353"/>
                <a:gd name="T65" fmla="*/ 84 h 1525"/>
                <a:gd name="T66" fmla="*/ 1464 w 2353"/>
                <a:gd name="T67" fmla="*/ 36 h 1525"/>
                <a:gd name="T68" fmla="*/ 1608 w 2353"/>
                <a:gd name="T69" fmla="*/ 36 h 1525"/>
                <a:gd name="T70" fmla="*/ 1788 w 2353"/>
                <a:gd name="T71" fmla="*/ 24 h 1525"/>
                <a:gd name="T72" fmla="*/ 1908 w 2353"/>
                <a:gd name="T73" fmla="*/ 24 h 1525"/>
                <a:gd name="T74" fmla="*/ 2016 w 2353"/>
                <a:gd name="T75" fmla="*/ 60 h 1525"/>
                <a:gd name="T76" fmla="*/ 2124 w 2353"/>
                <a:gd name="T77" fmla="*/ 132 h 1525"/>
                <a:gd name="T78" fmla="*/ 2232 w 2353"/>
                <a:gd name="T79" fmla="*/ 240 h 1525"/>
                <a:gd name="T80" fmla="*/ 2304 w 2353"/>
                <a:gd name="T81" fmla="*/ 348 h 1525"/>
                <a:gd name="T82" fmla="*/ 2340 w 2353"/>
                <a:gd name="T83" fmla="*/ 456 h 1525"/>
                <a:gd name="T84" fmla="*/ 2352 w 2353"/>
                <a:gd name="T85" fmla="*/ 564 h 1525"/>
                <a:gd name="T86" fmla="*/ 2352 w 2353"/>
                <a:gd name="T87" fmla="*/ 684 h 1525"/>
                <a:gd name="T88" fmla="*/ 2352 w 2353"/>
                <a:gd name="T89" fmla="*/ 804 h 1525"/>
                <a:gd name="T90" fmla="*/ 2352 w 2353"/>
                <a:gd name="T91" fmla="*/ 912 h 1525"/>
                <a:gd name="T92" fmla="*/ 2328 w 2353"/>
                <a:gd name="T93" fmla="*/ 1020 h 1525"/>
                <a:gd name="T94" fmla="*/ 2304 w 2353"/>
                <a:gd name="T95" fmla="*/ 1128 h 1525"/>
                <a:gd name="T96" fmla="*/ 2268 w 2353"/>
                <a:gd name="T97" fmla="*/ 1236 h 1525"/>
                <a:gd name="T98" fmla="*/ 2208 w 2353"/>
                <a:gd name="T99" fmla="*/ 1332 h 1525"/>
                <a:gd name="T100" fmla="*/ 2124 w 2353"/>
                <a:gd name="T101" fmla="*/ 1428 h 1525"/>
                <a:gd name="T102" fmla="*/ 2016 w 2353"/>
                <a:gd name="T103" fmla="*/ 1476 h 1525"/>
                <a:gd name="T104" fmla="*/ 1908 w 2353"/>
                <a:gd name="T105" fmla="*/ 1488 h 1525"/>
                <a:gd name="T106" fmla="*/ 1788 w 2353"/>
                <a:gd name="T107" fmla="*/ 1500 h 1525"/>
                <a:gd name="T108" fmla="*/ 1680 w 2353"/>
                <a:gd name="T109" fmla="*/ 1500 h 1525"/>
                <a:gd name="T110" fmla="*/ 1560 w 2353"/>
                <a:gd name="T111" fmla="*/ 1500 h 1525"/>
                <a:gd name="T112" fmla="*/ 1452 w 2353"/>
                <a:gd name="T113" fmla="*/ 1500 h 1525"/>
                <a:gd name="T114" fmla="*/ 1344 w 2353"/>
                <a:gd name="T115" fmla="*/ 1488 h 1525"/>
                <a:gd name="T116" fmla="*/ 1236 w 2353"/>
                <a:gd name="T117" fmla="*/ 1440 h 1525"/>
                <a:gd name="T118" fmla="*/ 1176 w 2353"/>
                <a:gd name="T119" fmla="*/ 1332 h 15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53"/>
                <a:gd name="T181" fmla="*/ 0 h 1525"/>
                <a:gd name="T182" fmla="*/ 2353 w 2353"/>
                <a:gd name="T183" fmla="*/ 1525 h 152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53" h="1525">
                  <a:moveTo>
                    <a:pt x="1152" y="1260"/>
                  </a:moveTo>
                  <a:lnTo>
                    <a:pt x="1164" y="1296"/>
                  </a:lnTo>
                  <a:lnTo>
                    <a:pt x="1152" y="1332"/>
                  </a:lnTo>
                  <a:lnTo>
                    <a:pt x="1116" y="1356"/>
                  </a:lnTo>
                  <a:lnTo>
                    <a:pt x="1092" y="1392"/>
                  </a:lnTo>
                  <a:lnTo>
                    <a:pt x="1056" y="1404"/>
                  </a:lnTo>
                  <a:lnTo>
                    <a:pt x="1020" y="1428"/>
                  </a:lnTo>
                  <a:lnTo>
                    <a:pt x="972" y="1452"/>
                  </a:lnTo>
                  <a:lnTo>
                    <a:pt x="936" y="1464"/>
                  </a:lnTo>
                  <a:lnTo>
                    <a:pt x="900" y="1488"/>
                  </a:lnTo>
                  <a:lnTo>
                    <a:pt x="864" y="1488"/>
                  </a:lnTo>
                  <a:lnTo>
                    <a:pt x="828" y="1500"/>
                  </a:lnTo>
                  <a:lnTo>
                    <a:pt x="780" y="1512"/>
                  </a:lnTo>
                  <a:lnTo>
                    <a:pt x="744" y="1512"/>
                  </a:lnTo>
                  <a:lnTo>
                    <a:pt x="708" y="1512"/>
                  </a:lnTo>
                  <a:lnTo>
                    <a:pt x="672" y="1512"/>
                  </a:lnTo>
                  <a:lnTo>
                    <a:pt x="624" y="1524"/>
                  </a:lnTo>
                  <a:lnTo>
                    <a:pt x="588" y="1524"/>
                  </a:lnTo>
                  <a:lnTo>
                    <a:pt x="552" y="1524"/>
                  </a:lnTo>
                  <a:lnTo>
                    <a:pt x="516" y="1524"/>
                  </a:lnTo>
                  <a:lnTo>
                    <a:pt x="480" y="1524"/>
                  </a:lnTo>
                  <a:lnTo>
                    <a:pt x="444" y="1524"/>
                  </a:lnTo>
                  <a:lnTo>
                    <a:pt x="408" y="1524"/>
                  </a:lnTo>
                  <a:lnTo>
                    <a:pt x="372" y="1512"/>
                  </a:lnTo>
                  <a:lnTo>
                    <a:pt x="336" y="1512"/>
                  </a:lnTo>
                  <a:lnTo>
                    <a:pt x="300" y="1500"/>
                  </a:lnTo>
                  <a:lnTo>
                    <a:pt x="264" y="1476"/>
                  </a:lnTo>
                  <a:lnTo>
                    <a:pt x="228" y="1464"/>
                  </a:lnTo>
                  <a:lnTo>
                    <a:pt x="192" y="1440"/>
                  </a:lnTo>
                  <a:lnTo>
                    <a:pt x="168" y="1404"/>
                  </a:lnTo>
                  <a:lnTo>
                    <a:pt x="132" y="1368"/>
                  </a:lnTo>
                  <a:lnTo>
                    <a:pt x="108" y="1332"/>
                  </a:lnTo>
                  <a:lnTo>
                    <a:pt x="84" y="1296"/>
                  </a:lnTo>
                  <a:lnTo>
                    <a:pt x="72" y="1260"/>
                  </a:lnTo>
                  <a:lnTo>
                    <a:pt x="60" y="1224"/>
                  </a:lnTo>
                  <a:lnTo>
                    <a:pt x="48" y="1188"/>
                  </a:lnTo>
                  <a:lnTo>
                    <a:pt x="36" y="1152"/>
                  </a:lnTo>
                  <a:lnTo>
                    <a:pt x="24" y="1104"/>
                  </a:lnTo>
                  <a:lnTo>
                    <a:pt x="12" y="1056"/>
                  </a:lnTo>
                  <a:lnTo>
                    <a:pt x="12" y="1020"/>
                  </a:lnTo>
                  <a:lnTo>
                    <a:pt x="0" y="948"/>
                  </a:lnTo>
                  <a:lnTo>
                    <a:pt x="0" y="912"/>
                  </a:lnTo>
                  <a:lnTo>
                    <a:pt x="0" y="876"/>
                  </a:lnTo>
                  <a:lnTo>
                    <a:pt x="0" y="840"/>
                  </a:lnTo>
                  <a:lnTo>
                    <a:pt x="0" y="792"/>
                  </a:lnTo>
                  <a:lnTo>
                    <a:pt x="0" y="744"/>
                  </a:lnTo>
                  <a:lnTo>
                    <a:pt x="0" y="696"/>
                  </a:lnTo>
                  <a:lnTo>
                    <a:pt x="0" y="660"/>
                  </a:lnTo>
                  <a:lnTo>
                    <a:pt x="0" y="624"/>
                  </a:lnTo>
                  <a:lnTo>
                    <a:pt x="0" y="588"/>
                  </a:lnTo>
                  <a:lnTo>
                    <a:pt x="0" y="540"/>
                  </a:lnTo>
                  <a:lnTo>
                    <a:pt x="0" y="492"/>
                  </a:lnTo>
                  <a:lnTo>
                    <a:pt x="12" y="444"/>
                  </a:lnTo>
                  <a:lnTo>
                    <a:pt x="24" y="396"/>
                  </a:lnTo>
                  <a:lnTo>
                    <a:pt x="36" y="348"/>
                  </a:lnTo>
                  <a:lnTo>
                    <a:pt x="60" y="312"/>
                  </a:lnTo>
                  <a:lnTo>
                    <a:pt x="72" y="276"/>
                  </a:lnTo>
                  <a:lnTo>
                    <a:pt x="96" y="240"/>
                  </a:lnTo>
                  <a:lnTo>
                    <a:pt x="108" y="204"/>
                  </a:lnTo>
                  <a:lnTo>
                    <a:pt x="144" y="168"/>
                  </a:lnTo>
                  <a:lnTo>
                    <a:pt x="168" y="132"/>
                  </a:lnTo>
                  <a:lnTo>
                    <a:pt x="204" y="108"/>
                  </a:lnTo>
                  <a:lnTo>
                    <a:pt x="240" y="84"/>
                  </a:lnTo>
                  <a:lnTo>
                    <a:pt x="276" y="60"/>
                  </a:lnTo>
                  <a:lnTo>
                    <a:pt x="312" y="48"/>
                  </a:lnTo>
                  <a:lnTo>
                    <a:pt x="348" y="24"/>
                  </a:lnTo>
                  <a:lnTo>
                    <a:pt x="384" y="12"/>
                  </a:lnTo>
                  <a:lnTo>
                    <a:pt x="420" y="12"/>
                  </a:lnTo>
                  <a:lnTo>
                    <a:pt x="456" y="0"/>
                  </a:lnTo>
                  <a:lnTo>
                    <a:pt x="492" y="0"/>
                  </a:lnTo>
                  <a:lnTo>
                    <a:pt x="540" y="0"/>
                  </a:lnTo>
                  <a:lnTo>
                    <a:pt x="588" y="0"/>
                  </a:lnTo>
                  <a:lnTo>
                    <a:pt x="660" y="0"/>
                  </a:lnTo>
                  <a:lnTo>
                    <a:pt x="696" y="0"/>
                  </a:lnTo>
                  <a:lnTo>
                    <a:pt x="732" y="0"/>
                  </a:lnTo>
                  <a:lnTo>
                    <a:pt x="768" y="12"/>
                  </a:lnTo>
                  <a:lnTo>
                    <a:pt x="816" y="24"/>
                  </a:lnTo>
                  <a:lnTo>
                    <a:pt x="852" y="24"/>
                  </a:lnTo>
                  <a:lnTo>
                    <a:pt x="888" y="36"/>
                  </a:lnTo>
                  <a:lnTo>
                    <a:pt x="936" y="60"/>
                  </a:lnTo>
                  <a:lnTo>
                    <a:pt x="972" y="84"/>
                  </a:lnTo>
                  <a:lnTo>
                    <a:pt x="1008" y="108"/>
                  </a:lnTo>
                  <a:lnTo>
                    <a:pt x="1044" y="144"/>
                  </a:lnTo>
                  <a:lnTo>
                    <a:pt x="1080" y="168"/>
                  </a:lnTo>
                  <a:lnTo>
                    <a:pt x="1104" y="204"/>
                  </a:lnTo>
                  <a:lnTo>
                    <a:pt x="1116" y="240"/>
                  </a:lnTo>
                  <a:lnTo>
                    <a:pt x="1128" y="276"/>
                  </a:lnTo>
                  <a:lnTo>
                    <a:pt x="1140" y="312"/>
                  </a:lnTo>
                  <a:lnTo>
                    <a:pt x="1140" y="348"/>
                  </a:lnTo>
                  <a:lnTo>
                    <a:pt x="1140" y="384"/>
                  </a:lnTo>
                  <a:lnTo>
                    <a:pt x="1164" y="348"/>
                  </a:lnTo>
                  <a:lnTo>
                    <a:pt x="1176" y="312"/>
                  </a:lnTo>
                  <a:lnTo>
                    <a:pt x="1188" y="276"/>
                  </a:lnTo>
                  <a:lnTo>
                    <a:pt x="1212" y="240"/>
                  </a:lnTo>
                  <a:lnTo>
                    <a:pt x="1224" y="204"/>
                  </a:lnTo>
                  <a:lnTo>
                    <a:pt x="1260" y="168"/>
                  </a:lnTo>
                  <a:lnTo>
                    <a:pt x="1284" y="132"/>
                  </a:lnTo>
                  <a:lnTo>
                    <a:pt x="1320" y="108"/>
                  </a:lnTo>
                  <a:lnTo>
                    <a:pt x="1356" y="84"/>
                  </a:lnTo>
                  <a:lnTo>
                    <a:pt x="1392" y="60"/>
                  </a:lnTo>
                  <a:lnTo>
                    <a:pt x="1428" y="48"/>
                  </a:lnTo>
                  <a:lnTo>
                    <a:pt x="1464" y="36"/>
                  </a:lnTo>
                  <a:lnTo>
                    <a:pt x="1500" y="36"/>
                  </a:lnTo>
                  <a:lnTo>
                    <a:pt x="1536" y="36"/>
                  </a:lnTo>
                  <a:lnTo>
                    <a:pt x="1608" y="36"/>
                  </a:lnTo>
                  <a:lnTo>
                    <a:pt x="1680" y="24"/>
                  </a:lnTo>
                  <a:lnTo>
                    <a:pt x="1752" y="24"/>
                  </a:lnTo>
                  <a:lnTo>
                    <a:pt x="1788" y="24"/>
                  </a:lnTo>
                  <a:lnTo>
                    <a:pt x="1836" y="24"/>
                  </a:lnTo>
                  <a:lnTo>
                    <a:pt x="1872" y="24"/>
                  </a:lnTo>
                  <a:lnTo>
                    <a:pt x="1908" y="24"/>
                  </a:lnTo>
                  <a:lnTo>
                    <a:pt x="1944" y="36"/>
                  </a:lnTo>
                  <a:lnTo>
                    <a:pt x="1980" y="48"/>
                  </a:lnTo>
                  <a:lnTo>
                    <a:pt x="2016" y="60"/>
                  </a:lnTo>
                  <a:lnTo>
                    <a:pt x="2052" y="84"/>
                  </a:lnTo>
                  <a:lnTo>
                    <a:pt x="2088" y="108"/>
                  </a:lnTo>
                  <a:lnTo>
                    <a:pt x="2124" y="132"/>
                  </a:lnTo>
                  <a:lnTo>
                    <a:pt x="2160" y="168"/>
                  </a:lnTo>
                  <a:lnTo>
                    <a:pt x="2196" y="204"/>
                  </a:lnTo>
                  <a:lnTo>
                    <a:pt x="2232" y="240"/>
                  </a:lnTo>
                  <a:lnTo>
                    <a:pt x="2256" y="276"/>
                  </a:lnTo>
                  <a:lnTo>
                    <a:pt x="2280" y="312"/>
                  </a:lnTo>
                  <a:lnTo>
                    <a:pt x="2304" y="348"/>
                  </a:lnTo>
                  <a:lnTo>
                    <a:pt x="2316" y="384"/>
                  </a:lnTo>
                  <a:lnTo>
                    <a:pt x="2328" y="420"/>
                  </a:lnTo>
                  <a:lnTo>
                    <a:pt x="2340" y="456"/>
                  </a:lnTo>
                  <a:lnTo>
                    <a:pt x="2340" y="492"/>
                  </a:lnTo>
                  <a:lnTo>
                    <a:pt x="2340" y="528"/>
                  </a:lnTo>
                  <a:lnTo>
                    <a:pt x="2352" y="564"/>
                  </a:lnTo>
                  <a:lnTo>
                    <a:pt x="2352" y="612"/>
                  </a:lnTo>
                  <a:lnTo>
                    <a:pt x="2352" y="648"/>
                  </a:lnTo>
                  <a:lnTo>
                    <a:pt x="2352" y="684"/>
                  </a:lnTo>
                  <a:lnTo>
                    <a:pt x="2352" y="732"/>
                  </a:lnTo>
                  <a:lnTo>
                    <a:pt x="2352" y="768"/>
                  </a:lnTo>
                  <a:lnTo>
                    <a:pt x="2352" y="804"/>
                  </a:lnTo>
                  <a:lnTo>
                    <a:pt x="2352" y="840"/>
                  </a:lnTo>
                  <a:lnTo>
                    <a:pt x="2352" y="876"/>
                  </a:lnTo>
                  <a:lnTo>
                    <a:pt x="2352" y="912"/>
                  </a:lnTo>
                  <a:lnTo>
                    <a:pt x="2352" y="948"/>
                  </a:lnTo>
                  <a:lnTo>
                    <a:pt x="2340" y="984"/>
                  </a:lnTo>
                  <a:lnTo>
                    <a:pt x="2328" y="1020"/>
                  </a:lnTo>
                  <a:lnTo>
                    <a:pt x="2328" y="1056"/>
                  </a:lnTo>
                  <a:lnTo>
                    <a:pt x="2316" y="1092"/>
                  </a:lnTo>
                  <a:lnTo>
                    <a:pt x="2304" y="1128"/>
                  </a:lnTo>
                  <a:lnTo>
                    <a:pt x="2292" y="1164"/>
                  </a:lnTo>
                  <a:lnTo>
                    <a:pt x="2292" y="1200"/>
                  </a:lnTo>
                  <a:lnTo>
                    <a:pt x="2268" y="1236"/>
                  </a:lnTo>
                  <a:lnTo>
                    <a:pt x="2256" y="1272"/>
                  </a:lnTo>
                  <a:lnTo>
                    <a:pt x="2244" y="1308"/>
                  </a:lnTo>
                  <a:lnTo>
                    <a:pt x="2208" y="1332"/>
                  </a:lnTo>
                  <a:lnTo>
                    <a:pt x="2196" y="1368"/>
                  </a:lnTo>
                  <a:lnTo>
                    <a:pt x="2160" y="1392"/>
                  </a:lnTo>
                  <a:lnTo>
                    <a:pt x="2124" y="1428"/>
                  </a:lnTo>
                  <a:lnTo>
                    <a:pt x="2088" y="1440"/>
                  </a:lnTo>
                  <a:lnTo>
                    <a:pt x="2052" y="1464"/>
                  </a:lnTo>
                  <a:lnTo>
                    <a:pt x="2016" y="1476"/>
                  </a:lnTo>
                  <a:lnTo>
                    <a:pt x="1980" y="1476"/>
                  </a:lnTo>
                  <a:lnTo>
                    <a:pt x="1944" y="1488"/>
                  </a:lnTo>
                  <a:lnTo>
                    <a:pt x="1908" y="1488"/>
                  </a:lnTo>
                  <a:lnTo>
                    <a:pt x="1872" y="1500"/>
                  </a:lnTo>
                  <a:lnTo>
                    <a:pt x="1824" y="1500"/>
                  </a:lnTo>
                  <a:lnTo>
                    <a:pt x="1788" y="1500"/>
                  </a:lnTo>
                  <a:lnTo>
                    <a:pt x="1752" y="1500"/>
                  </a:lnTo>
                  <a:lnTo>
                    <a:pt x="1716" y="1500"/>
                  </a:lnTo>
                  <a:lnTo>
                    <a:pt x="1680" y="1500"/>
                  </a:lnTo>
                  <a:lnTo>
                    <a:pt x="1644" y="1500"/>
                  </a:lnTo>
                  <a:lnTo>
                    <a:pt x="1596" y="1500"/>
                  </a:lnTo>
                  <a:lnTo>
                    <a:pt x="1560" y="1500"/>
                  </a:lnTo>
                  <a:lnTo>
                    <a:pt x="1524" y="1500"/>
                  </a:lnTo>
                  <a:lnTo>
                    <a:pt x="1488" y="1500"/>
                  </a:lnTo>
                  <a:lnTo>
                    <a:pt x="1452" y="1500"/>
                  </a:lnTo>
                  <a:lnTo>
                    <a:pt x="1416" y="1500"/>
                  </a:lnTo>
                  <a:lnTo>
                    <a:pt x="1380" y="1488"/>
                  </a:lnTo>
                  <a:lnTo>
                    <a:pt x="1344" y="1488"/>
                  </a:lnTo>
                  <a:lnTo>
                    <a:pt x="1308" y="1476"/>
                  </a:lnTo>
                  <a:lnTo>
                    <a:pt x="1272" y="1464"/>
                  </a:lnTo>
                  <a:lnTo>
                    <a:pt x="1236" y="1440"/>
                  </a:lnTo>
                  <a:lnTo>
                    <a:pt x="1212" y="1404"/>
                  </a:lnTo>
                  <a:lnTo>
                    <a:pt x="1188" y="1368"/>
                  </a:lnTo>
                  <a:lnTo>
                    <a:pt x="1176" y="1332"/>
                  </a:lnTo>
                  <a:lnTo>
                    <a:pt x="1164" y="1296"/>
                  </a:lnTo>
                  <a:lnTo>
                    <a:pt x="1152" y="126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3" name="Group 90"/>
          <p:cNvGrpSpPr>
            <a:grpSpLocks/>
          </p:cNvGrpSpPr>
          <p:nvPr/>
        </p:nvGrpSpPr>
        <p:grpSpPr bwMode="auto">
          <a:xfrm>
            <a:off x="533400" y="4191000"/>
            <a:ext cx="8204200" cy="2413000"/>
            <a:chOff x="152" y="2504"/>
            <a:chExt cx="5360" cy="1664"/>
          </a:xfrm>
        </p:grpSpPr>
        <p:sp>
          <p:nvSpPr>
            <p:cNvPr id="80956" name="Oval 57"/>
            <p:cNvSpPr>
              <a:spLocks noChangeArrowheads="1"/>
            </p:cNvSpPr>
            <p:nvPr/>
          </p:nvSpPr>
          <p:spPr bwMode="auto">
            <a:xfrm>
              <a:off x="152" y="2792"/>
              <a:ext cx="1232" cy="132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57" name="Oval 58"/>
            <p:cNvSpPr>
              <a:spLocks noChangeArrowheads="1"/>
            </p:cNvSpPr>
            <p:nvPr/>
          </p:nvSpPr>
          <p:spPr bwMode="auto">
            <a:xfrm>
              <a:off x="1496" y="2840"/>
              <a:ext cx="1232" cy="132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58" name="Oval 59"/>
            <p:cNvSpPr>
              <a:spLocks noChangeArrowheads="1"/>
            </p:cNvSpPr>
            <p:nvPr/>
          </p:nvSpPr>
          <p:spPr bwMode="auto">
            <a:xfrm>
              <a:off x="2936" y="2840"/>
              <a:ext cx="1232" cy="132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59" name="Oval 60"/>
            <p:cNvSpPr>
              <a:spLocks noChangeArrowheads="1"/>
            </p:cNvSpPr>
            <p:nvPr/>
          </p:nvSpPr>
          <p:spPr bwMode="auto">
            <a:xfrm>
              <a:off x="4280" y="2840"/>
              <a:ext cx="1232" cy="132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60" name="Freeform 61"/>
            <p:cNvSpPr>
              <a:spLocks/>
            </p:cNvSpPr>
            <p:nvPr/>
          </p:nvSpPr>
          <p:spPr bwMode="auto">
            <a:xfrm>
              <a:off x="756" y="3252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61" name="Freeform 62"/>
            <p:cNvSpPr>
              <a:spLocks/>
            </p:cNvSpPr>
            <p:nvPr/>
          </p:nvSpPr>
          <p:spPr bwMode="auto">
            <a:xfrm>
              <a:off x="564" y="3108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62" name="Oval 63"/>
            <p:cNvSpPr>
              <a:spLocks noChangeArrowheads="1"/>
            </p:cNvSpPr>
            <p:nvPr/>
          </p:nvSpPr>
          <p:spPr bwMode="auto">
            <a:xfrm>
              <a:off x="680" y="3320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63" name="Oval 64"/>
            <p:cNvSpPr>
              <a:spLocks noChangeArrowheads="1"/>
            </p:cNvSpPr>
            <p:nvPr/>
          </p:nvSpPr>
          <p:spPr bwMode="auto">
            <a:xfrm>
              <a:off x="872" y="3464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64" name="Freeform 65"/>
            <p:cNvSpPr>
              <a:spLocks/>
            </p:cNvSpPr>
            <p:nvPr/>
          </p:nvSpPr>
          <p:spPr bwMode="auto">
            <a:xfrm>
              <a:off x="1956" y="3348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65" name="Freeform 66"/>
            <p:cNvSpPr>
              <a:spLocks/>
            </p:cNvSpPr>
            <p:nvPr/>
          </p:nvSpPr>
          <p:spPr bwMode="auto">
            <a:xfrm>
              <a:off x="2100" y="315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66" name="Oval 67"/>
            <p:cNvSpPr>
              <a:spLocks noChangeArrowheads="1"/>
            </p:cNvSpPr>
            <p:nvPr/>
          </p:nvSpPr>
          <p:spPr bwMode="auto">
            <a:xfrm>
              <a:off x="2072" y="3368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67" name="Oval 68"/>
            <p:cNvSpPr>
              <a:spLocks noChangeArrowheads="1"/>
            </p:cNvSpPr>
            <p:nvPr/>
          </p:nvSpPr>
          <p:spPr bwMode="auto">
            <a:xfrm>
              <a:off x="1928" y="3560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68" name="Freeform 69"/>
            <p:cNvSpPr>
              <a:spLocks/>
            </p:cNvSpPr>
            <p:nvPr/>
          </p:nvSpPr>
          <p:spPr bwMode="auto">
            <a:xfrm>
              <a:off x="3540" y="3300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69" name="Freeform 70"/>
            <p:cNvSpPr>
              <a:spLocks/>
            </p:cNvSpPr>
            <p:nvPr/>
          </p:nvSpPr>
          <p:spPr bwMode="auto">
            <a:xfrm>
              <a:off x="3348" y="3348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70" name="Oval 71"/>
            <p:cNvSpPr>
              <a:spLocks noChangeArrowheads="1"/>
            </p:cNvSpPr>
            <p:nvPr/>
          </p:nvSpPr>
          <p:spPr bwMode="auto">
            <a:xfrm>
              <a:off x="3464" y="3560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71" name="Oval 72"/>
            <p:cNvSpPr>
              <a:spLocks noChangeArrowheads="1"/>
            </p:cNvSpPr>
            <p:nvPr/>
          </p:nvSpPr>
          <p:spPr bwMode="auto">
            <a:xfrm>
              <a:off x="3656" y="3512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72" name="Freeform 73"/>
            <p:cNvSpPr>
              <a:spLocks/>
            </p:cNvSpPr>
            <p:nvPr/>
          </p:nvSpPr>
          <p:spPr bwMode="auto">
            <a:xfrm>
              <a:off x="4692" y="3300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73" name="Freeform 74"/>
            <p:cNvSpPr>
              <a:spLocks/>
            </p:cNvSpPr>
            <p:nvPr/>
          </p:nvSpPr>
          <p:spPr bwMode="auto">
            <a:xfrm>
              <a:off x="4884" y="3348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80974" name="Oval 75"/>
            <p:cNvSpPr>
              <a:spLocks noChangeArrowheads="1"/>
            </p:cNvSpPr>
            <p:nvPr/>
          </p:nvSpPr>
          <p:spPr bwMode="auto">
            <a:xfrm>
              <a:off x="4856" y="3560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75" name="Oval 76"/>
            <p:cNvSpPr>
              <a:spLocks noChangeArrowheads="1"/>
            </p:cNvSpPr>
            <p:nvPr/>
          </p:nvSpPr>
          <p:spPr bwMode="auto">
            <a:xfrm>
              <a:off x="4664" y="3512"/>
              <a:ext cx="32" cy="8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76" name="Oval 77"/>
            <p:cNvSpPr>
              <a:spLocks noChangeArrowheads="1"/>
            </p:cNvSpPr>
            <p:nvPr/>
          </p:nvSpPr>
          <p:spPr bwMode="auto">
            <a:xfrm>
              <a:off x="400" y="3040"/>
              <a:ext cx="688" cy="83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77" name="Oval 78"/>
            <p:cNvSpPr>
              <a:spLocks noChangeArrowheads="1"/>
            </p:cNvSpPr>
            <p:nvPr/>
          </p:nvSpPr>
          <p:spPr bwMode="auto">
            <a:xfrm>
              <a:off x="1744" y="3088"/>
              <a:ext cx="688" cy="83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78" name="Oval 79"/>
            <p:cNvSpPr>
              <a:spLocks noChangeArrowheads="1"/>
            </p:cNvSpPr>
            <p:nvPr/>
          </p:nvSpPr>
          <p:spPr bwMode="auto">
            <a:xfrm>
              <a:off x="3184" y="3136"/>
              <a:ext cx="688" cy="83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79" name="Oval 80"/>
            <p:cNvSpPr>
              <a:spLocks noChangeArrowheads="1"/>
            </p:cNvSpPr>
            <p:nvPr/>
          </p:nvSpPr>
          <p:spPr bwMode="auto">
            <a:xfrm>
              <a:off x="4480" y="3184"/>
              <a:ext cx="688" cy="83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80" name="Line 81"/>
            <p:cNvSpPr>
              <a:spLocks noChangeShapeType="1"/>
            </p:cNvSpPr>
            <p:nvPr/>
          </p:nvSpPr>
          <p:spPr bwMode="auto">
            <a:xfrm>
              <a:off x="720" y="2504"/>
              <a:ext cx="0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1" name="Line 82"/>
            <p:cNvSpPr>
              <a:spLocks noChangeShapeType="1"/>
            </p:cNvSpPr>
            <p:nvPr/>
          </p:nvSpPr>
          <p:spPr bwMode="auto">
            <a:xfrm>
              <a:off x="4800" y="2504"/>
              <a:ext cx="0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2" name="Line 83"/>
            <p:cNvSpPr>
              <a:spLocks noChangeShapeType="1"/>
            </p:cNvSpPr>
            <p:nvPr/>
          </p:nvSpPr>
          <p:spPr bwMode="auto">
            <a:xfrm>
              <a:off x="3504" y="2552"/>
              <a:ext cx="0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3" name="Line 84"/>
            <p:cNvSpPr>
              <a:spLocks noChangeShapeType="1"/>
            </p:cNvSpPr>
            <p:nvPr/>
          </p:nvSpPr>
          <p:spPr bwMode="auto">
            <a:xfrm>
              <a:off x="2112" y="2504"/>
              <a:ext cx="0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4" name="Oval 85"/>
            <p:cNvSpPr>
              <a:spLocks noChangeArrowheads="1"/>
            </p:cNvSpPr>
            <p:nvPr/>
          </p:nvSpPr>
          <p:spPr bwMode="auto">
            <a:xfrm>
              <a:off x="628" y="3604"/>
              <a:ext cx="136" cy="18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85" name="Oval 86"/>
            <p:cNvSpPr>
              <a:spLocks noChangeArrowheads="1"/>
            </p:cNvSpPr>
            <p:nvPr/>
          </p:nvSpPr>
          <p:spPr bwMode="auto">
            <a:xfrm>
              <a:off x="2164" y="3652"/>
              <a:ext cx="136" cy="18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86" name="Oval 87"/>
            <p:cNvSpPr>
              <a:spLocks noChangeArrowheads="1"/>
            </p:cNvSpPr>
            <p:nvPr/>
          </p:nvSpPr>
          <p:spPr bwMode="auto">
            <a:xfrm>
              <a:off x="3220" y="3508"/>
              <a:ext cx="136" cy="18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0987" name="Oval 88"/>
            <p:cNvSpPr>
              <a:spLocks noChangeArrowheads="1"/>
            </p:cNvSpPr>
            <p:nvPr/>
          </p:nvSpPr>
          <p:spPr bwMode="auto">
            <a:xfrm>
              <a:off x="4756" y="3796"/>
              <a:ext cx="136" cy="18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 autoUpdateAnimBg="0"/>
      <p:bldP spid="30723" grpId="0" build="p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953000" cy="914400"/>
          </a:xfrm>
        </p:spPr>
        <p:txBody>
          <a:bodyPr/>
          <a:lstStyle/>
          <a:p>
            <a:pPr algn="l"/>
            <a:r>
              <a:rPr lang="en-US" sz="40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Spermatogenesis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71513" y="1433513"/>
            <a:ext cx="1819275" cy="3425825"/>
            <a:chOff x="423" y="903"/>
            <a:chExt cx="1146" cy="2158"/>
          </a:xfrm>
        </p:grpSpPr>
        <p:sp>
          <p:nvSpPr>
            <p:cNvPr id="22564" name="Oval 3"/>
            <p:cNvSpPr>
              <a:spLocks noChangeArrowheads="1"/>
            </p:cNvSpPr>
            <p:nvPr/>
          </p:nvSpPr>
          <p:spPr bwMode="auto">
            <a:xfrm>
              <a:off x="440" y="1592"/>
              <a:ext cx="992" cy="1040"/>
            </a:xfrm>
            <a:prstGeom prst="ellipse">
              <a:avLst/>
            </a:prstGeom>
            <a:solidFill>
              <a:srgbClr val="E3BE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2565" name="Rectangle 8"/>
            <p:cNvSpPr>
              <a:spLocks noChangeArrowheads="1"/>
            </p:cNvSpPr>
            <p:nvPr/>
          </p:nvSpPr>
          <p:spPr bwMode="auto">
            <a:xfrm>
              <a:off x="519" y="1930"/>
              <a:ext cx="757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800" b="1"/>
                <a:t>2n=46</a:t>
              </a:r>
            </a:p>
          </p:txBody>
        </p:sp>
        <p:sp>
          <p:nvSpPr>
            <p:cNvPr id="22566" name="Rectangle 23"/>
            <p:cNvSpPr>
              <a:spLocks noChangeArrowheads="1"/>
            </p:cNvSpPr>
            <p:nvPr/>
          </p:nvSpPr>
          <p:spPr bwMode="auto">
            <a:xfrm>
              <a:off x="519" y="903"/>
              <a:ext cx="808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human</a:t>
              </a:r>
            </a:p>
            <a:p>
              <a:r>
                <a:rPr lang="en-US" sz="2400" b="1"/>
                <a:t>sex cell</a:t>
              </a:r>
            </a:p>
          </p:txBody>
        </p:sp>
        <p:sp>
          <p:nvSpPr>
            <p:cNvPr id="22567" name="Rectangle 33"/>
            <p:cNvSpPr>
              <a:spLocks noChangeArrowheads="1"/>
            </p:cNvSpPr>
            <p:nvPr/>
          </p:nvSpPr>
          <p:spPr bwMode="auto">
            <a:xfrm>
              <a:off x="423" y="2775"/>
              <a:ext cx="114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diploid (2n)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1966913" y="1536700"/>
            <a:ext cx="2820987" cy="4922838"/>
            <a:chOff x="1239" y="968"/>
            <a:chExt cx="1777" cy="3101"/>
          </a:xfrm>
        </p:grpSpPr>
        <p:sp>
          <p:nvSpPr>
            <p:cNvPr id="22557" name="Oval 4"/>
            <p:cNvSpPr>
              <a:spLocks noChangeArrowheads="1"/>
            </p:cNvSpPr>
            <p:nvPr/>
          </p:nvSpPr>
          <p:spPr bwMode="auto">
            <a:xfrm>
              <a:off x="2024" y="2312"/>
              <a:ext cx="992" cy="1040"/>
            </a:xfrm>
            <a:prstGeom prst="ellipse">
              <a:avLst/>
            </a:prstGeom>
            <a:solidFill>
              <a:srgbClr val="E3BE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2558" name="Oval 5"/>
            <p:cNvSpPr>
              <a:spLocks noChangeArrowheads="1"/>
            </p:cNvSpPr>
            <p:nvPr/>
          </p:nvSpPr>
          <p:spPr bwMode="auto">
            <a:xfrm>
              <a:off x="1976" y="968"/>
              <a:ext cx="992" cy="1040"/>
            </a:xfrm>
            <a:prstGeom prst="ellipse">
              <a:avLst/>
            </a:prstGeom>
            <a:solidFill>
              <a:srgbClr val="E3BE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2559" name="Line 6"/>
            <p:cNvSpPr>
              <a:spLocks noChangeShapeType="1"/>
            </p:cNvSpPr>
            <p:nvPr/>
          </p:nvSpPr>
          <p:spPr bwMode="auto">
            <a:xfrm flipV="1">
              <a:off x="1592" y="1768"/>
              <a:ext cx="224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Line 7"/>
            <p:cNvSpPr>
              <a:spLocks noChangeShapeType="1"/>
            </p:cNvSpPr>
            <p:nvPr/>
          </p:nvSpPr>
          <p:spPr bwMode="auto">
            <a:xfrm>
              <a:off x="1544" y="2456"/>
              <a:ext cx="224" cy="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Rectangle 9"/>
            <p:cNvSpPr>
              <a:spLocks noChangeArrowheads="1"/>
            </p:cNvSpPr>
            <p:nvPr/>
          </p:nvSpPr>
          <p:spPr bwMode="auto">
            <a:xfrm>
              <a:off x="2151" y="1330"/>
              <a:ext cx="63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800" b="1"/>
                <a:t>n=23</a:t>
              </a:r>
            </a:p>
          </p:txBody>
        </p:sp>
        <p:sp>
          <p:nvSpPr>
            <p:cNvPr id="22562" name="Rectangle 10"/>
            <p:cNvSpPr>
              <a:spLocks noChangeArrowheads="1"/>
            </p:cNvSpPr>
            <p:nvPr/>
          </p:nvSpPr>
          <p:spPr bwMode="auto">
            <a:xfrm>
              <a:off x="2199" y="2674"/>
              <a:ext cx="63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800" b="1"/>
                <a:t>n=23</a:t>
              </a:r>
            </a:p>
          </p:txBody>
        </p:sp>
        <p:sp>
          <p:nvSpPr>
            <p:cNvPr id="22563" name="Rectangle 35"/>
            <p:cNvSpPr>
              <a:spLocks noChangeArrowheads="1"/>
            </p:cNvSpPr>
            <p:nvPr/>
          </p:nvSpPr>
          <p:spPr bwMode="auto">
            <a:xfrm>
              <a:off x="1239" y="3783"/>
              <a:ext cx="935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meiosis I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4481513" y="698500"/>
            <a:ext cx="4630737" cy="5761038"/>
            <a:chOff x="2823" y="440"/>
            <a:chExt cx="2917" cy="3629"/>
          </a:xfrm>
        </p:grpSpPr>
        <p:sp>
          <p:nvSpPr>
            <p:cNvPr id="22534" name="Line 11"/>
            <p:cNvSpPr>
              <a:spLocks noChangeShapeType="1"/>
            </p:cNvSpPr>
            <p:nvPr/>
          </p:nvSpPr>
          <p:spPr bwMode="auto">
            <a:xfrm flipV="1">
              <a:off x="3224" y="1096"/>
              <a:ext cx="224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" name="Line 12"/>
            <p:cNvSpPr>
              <a:spLocks noChangeShapeType="1"/>
            </p:cNvSpPr>
            <p:nvPr/>
          </p:nvSpPr>
          <p:spPr bwMode="auto">
            <a:xfrm>
              <a:off x="3224" y="1592"/>
              <a:ext cx="224" cy="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" name="Line 13"/>
            <p:cNvSpPr>
              <a:spLocks noChangeShapeType="1"/>
            </p:cNvSpPr>
            <p:nvPr/>
          </p:nvSpPr>
          <p:spPr bwMode="auto">
            <a:xfrm flipV="1">
              <a:off x="3224" y="2584"/>
              <a:ext cx="224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Line 14"/>
            <p:cNvSpPr>
              <a:spLocks noChangeShapeType="1"/>
            </p:cNvSpPr>
            <p:nvPr/>
          </p:nvSpPr>
          <p:spPr bwMode="auto">
            <a:xfrm>
              <a:off x="3224" y="3128"/>
              <a:ext cx="224" cy="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" name="Oval 15"/>
            <p:cNvSpPr>
              <a:spLocks noChangeArrowheads="1"/>
            </p:cNvSpPr>
            <p:nvPr/>
          </p:nvSpPr>
          <p:spPr bwMode="auto">
            <a:xfrm>
              <a:off x="3800" y="440"/>
              <a:ext cx="656" cy="704"/>
            </a:xfrm>
            <a:prstGeom prst="ellipse">
              <a:avLst/>
            </a:prstGeom>
            <a:solidFill>
              <a:srgbClr val="E3BE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2539" name="Rectangle 16"/>
            <p:cNvSpPr>
              <a:spLocks noChangeArrowheads="1"/>
            </p:cNvSpPr>
            <p:nvPr/>
          </p:nvSpPr>
          <p:spPr bwMode="auto">
            <a:xfrm>
              <a:off x="3831" y="610"/>
              <a:ext cx="63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800" b="1"/>
                <a:t>n=23</a:t>
              </a:r>
            </a:p>
          </p:txBody>
        </p:sp>
        <p:sp>
          <p:nvSpPr>
            <p:cNvPr id="22540" name="Oval 17"/>
            <p:cNvSpPr>
              <a:spLocks noChangeArrowheads="1"/>
            </p:cNvSpPr>
            <p:nvPr/>
          </p:nvSpPr>
          <p:spPr bwMode="auto">
            <a:xfrm>
              <a:off x="3800" y="1304"/>
              <a:ext cx="656" cy="704"/>
            </a:xfrm>
            <a:prstGeom prst="ellipse">
              <a:avLst/>
            </a:prstGeom>
            <a:solidFill>
              <a:srgbClr val="E3BE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2541" name="Rectangle 18"/>
            <p:cNvSpPr>
              <a:spLocks noChangeArrowheads="1"/>
            </p:cNvSpPr>
            <p:nvPr/>
          </p:nvSpPr>
          <p:spPr bwMode="auto">
            <a:xfrm>
              <a:off x="3831" y="1474"/>
              <a:ext cx="63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800" b="1"/>
                <a:t>n=23</a:t>
              </a:r>
            </a:p>
          </p:txBody>
        </p:sp>
        <p:sp>
          <p:nvSpPr>
            <p:cNvPr id="22542" name="Oval 19"/>
            <p:cNvSpPr>
              <a:spLocks noChangeArrowheads="1"/>
            </p:cNvSpPr>
            <p:nvPr/>
          </p:nvSpPr>
          <p:spPr bwMode="auto">
            <a:xfrm>
              <a:off x="3752" y="2216"/>
              <a:ext cx="656" cy="704"/>
            </a:xfrm>
            <a:prstGeom prst="ellipse">
              <a:avLst/>
            </a:prstGeom>
            <a:solidFill>
              <a:srgbClr val="E3BE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2543" name="Rectangle 20"/>
            <p:cNvSpPr>
              <a:spLocks noChangeArrowheads="1"/>
            </p:cNvSpPr>
            <p:nvPr/>
          </p:nvSpPr>
          <p:spPr bwMode="auto">
            <a:xfrm>
              <a:off x="3783" y="2434"/>
              <a:ext cx="63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800" b="1"/>
                <a:t>n=23</a:t>
              </a:r>
            </a:p>
          </p:txBody>
        </p:sp>
        <p:sp>
          <p:nvSpPr>
            <p:cNvPr id="22544" name="Oval 21"/>
            <p:cNvSpPr>
              <a:spLocks noChangeArrowheads="1"/>
            </p:cNvSpPr>
            <p:nvPr/>
          </p:nvSpPr>
          <p:spPr bwMode="auto">
            <a:xfrm>
              <a:off x="3752" y="3080"/>
              <a:ext cx="656" cy="704"/>
            </a:xfrm>
            <a:prstGeom prst="ellipse">
              <a:avLst/>
            </a:prstGeom>
            <a:solidFill>
              <a:srgbClr val="E3BE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2545" name="Rectangle 22"/>
            <p:cNvSpPr>
              <a:spLocks noChangeArrowheads="1"/>
            </p:cNvSpPr>
            <p:nvPr/>
          </p:nvSpPr>
          <p:spPr bwMode="auto">
            <a:xfrm>
              <a:off x="3783" y="3250"/>
              <a:ext cx="63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800" b="1"/>
                <a:t>n=23</a:t>
              </a:r>
            </a:p>
          </p:txBody>
        </p:sp>
        <p:sp>
          <p:nvSpPr>
            <p:cNvPr id="22546" name="Freeform 24"/>
            <p:cNvSpPr>
              <a:spLocks/>
            </p:cNvSpPr>
            <p:nvPr/>
          </p:nvSpPr>
          <p:spPr bwMode="auto">
            <a:xfrm>
              <a:off x="4416" y="684"/>
              <a:ext cx="277" cy="265"/>
            </a:xfrm>
            <a:custGeom>
              <a:avLst/>
              <a:gdLst>
                <a:gd name="T0" fmla="*/ 0 w 277"/>
                <a:gd name="T1" fmla="*/ 228 h 265"/>
                <a:gd name="T2" fmla="*/ 36 w 277"/>
                <a:gd name="T3" fmla="*/ 228 h 265"/>
                <a:gd name="T4" fmla="*/ 36 w 277"/>
                <a:gd name="T5" fmla="*/ 192 h 265"/>
                <a:gd name="T6" fmla="*/ 36 w 277"/>
                <a:gd name="T7" fmla="*/ 156 h 265"/>
                <a:gd name="T8" fmla="*/ 24 w 277"/>
                <a:gd name="T9" fmla="*/ 120 h 265"/>
                <a:gd name="T10" fmla="*/ 48 w 277"/>
                <a:gd name="T11" fmla="*/ 84 h 265"/>
                <a:gd name="T12" fmla="*/ 48 w 277"/>
                <a:gd name="T13" fmla="*/ 48 h 265"/>
                <a:gd name="T14" fmla="*/ 48 w 277"/>
                <a:gd name="T15" fmla="*/ 12 h 265"/>
                <a:gd name="T16" fmla="*/ 84 w 277"/>
                <a:gd name="T17" fmla="*/ 0 h 265"/>
                <a:gd name="T18" fmla="*/ 120 w 277"/>
                <a:gd name="T19" fmla="*/ 0 h 265"/>
                <a:gd name="T20" fmla="*/ 156 w 277"/>
                <a:gd name="T21" fmla="*/ 12 h 265"/>
                <a:gd name="T22" fmla="*/ 192 w 277"/>
                <a:gd name="T23" fmla="*/ 36 h 265"/>
                <a:gd name="T24" fmla="*/ 216 w 277"/>
                <a:gd name="T25" fmla="*/ 72 h 265"/>
                <a:gd name="T26" fmla="*/ 252 w 277"/>
                <a:gd name="T27" fmla="*/ 96 h 265"/>
                <a:gd name="T28" fmla="*/ 264 w 277"/>
                <a:gd name="T29" fmla="*/ 132 h 265"/>
                <a:gd name="T30" fmla="*/ 276 w 277"/>
                <a:gd name="T31" fmla="*/ 168 h 265"/>
                <a:gd name="T32" fmla="*/ 276 w 277"/>
                <a:gd name="T33" fmla="*/ 204 h 265"/>
                <a:gd name="T34" fmla="*/ 240 w 277"/>
                <a:gd name="T35" fmla="*/ 228 h 265"/>
                <a:gd name="T36" fmla="*/ 204 w 277"/>
                <a:gd name="T37" fmla="*/ 252 h 265"/>
                <a:gd name="T38" fmla="*/ 168 w 277"/>
                <a:gd name="T39" fmla="*/ 252 h 265"/>
                <a:gd name="T40" fmla="*/ 132 w 277"/>
                <a:gd name="T41" fmla="*/ 264 h 265"/>
                <a:gd name="T42" fmla="*/ 96 w 277"/>
                <a:gd name="T43" fmla="*/ 264 h 265"/>
                <a:gd name="T44" fmla="*/ 60 w 277"/>
                <a:gd name="T45" fmla="*/ 264 h 265"/>
                <a:gd name="T46" fmla="*/ 24 w 277"/>
                <a:gd name="T47" fmla="*/ 264 h 265"/>
                <a:gd name="T48" fmla="*/ 24 w 277"/>
                <a:gd name="T49" fmla="*/ 228 h 265"/>
                <a:gd name="T50" fmla="*/ 0 w 277"/>
                <a:gd name="T51" fmla="*/ 228 h 26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7"/>
                <a:gd name="T79" fmla="*/ 0 h 265"/>
                <a:gd name="T80" fmla="*/ 277 w 277"/>
                <a:gd name="T81" fmla="*/ 265 h 26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7" h="265">
                  <a:moveTo>
                    <a:pt x="0" y="228"/>
                  </a:moveTo>
                  <a:lnTo>
                    <a:pt x="36" y="228"/>
                  </a:lnTo>
                  <a:lnTo>
                    <a:pt x="36" y="192"/>
                  </a:lnTo>
                  <a:lnTo>
                    <a:pt x="36" y="156"/>
                  </a:lnTo>
                  <a:lnTo>
                    <a:pt x="24" y="120"/>
                  </a:lnTo>
                  <a:lnTo>
                    <a:pt x="48" y="84"/>
                  </a:lnTo>
                  <a:lnTo>
                    <a:pt x="48" y="48"/>
                  </a:lnTo>
                  <a:lnTo>
                    <a:pt x="48" y="12"/>
                  </a:lnTo>
                  <a:lnTo>
                    <a:pt x="84" y="0"/>
                  </a:lnTo>
                  <a:lnTo>
                    <a:pt x="120" y="0"/>
                  </a:lnTo>
                  <a:lnTo>
                    <a:pt x="156" y="12"/>
                  </a:lnTo>
                  <a:lnTo>
                    <a:pt x="192" y="36"/>
                  </a:lnTo>
                  <a:lnTo>
                    <a:pt x="216" y="72"/>
                  </a:lnTo>
                  <a:lnTo>
                    <a:pt x="252" y="96"/>
                  </a:lnTo>
                  <a:lnTo>
                    <a:pt x="264" y="132"/>
                  </a:lnTo>
                  <a:lnTo>
                    <a:pt x="276" y="168"/>
                  </a:lnTo>
                  <a:lnTo>
                    <a:pt x="276" y="204"/>
                  </a:lnTo>
                  <a:lnTo>
                    <a:pt x="240" y="228"/>
                  </a:lnTo>
                  <a:lnTo>
                    <a:pt x="204" y="252"/>
                  </a:lnTo>
                  <a:lnTo>
                    <a:pt x="168" y="252"/>
                  </a:lnTo>
                  <a:lnTo>
                    <a:pt x="132" y="264"/>
                  </a:lnTo>
                  <a:lnTo>
                    <a:pt x="96" y="264"/>
                  </a:lnTo>
                  <a:lnTo>
                    <a:pt x="60" y="264"/>
                  </a:lnTo>
                  <a:lnTo>
                    <a:pt x="24" y="264"/>
                  </a:lnTo>
                  <a:lnTo>
                    <a:pt x="24" y="228"/>
                  </a:lnTo>
                  <a:lnTo>
                    <a:pt x="0" y="228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547" name="Freeform 25"/>
            <p:cNvSpPr>
              <a:spLocks/>
            </p:cNvSpPr>
            <p:nvPr/>
          </p:nvSpPr>
          <p:spPr bwMode="auto">
            <a:xfrm>
              <a:off x="4368" y="3324"/>
              <a:ext cx="277" cy="265"/>
            </a:xfrm>
            <a:custGeom>
              <a:avLst/>
              <a:gdLst>
                <a:gd name="T0" fmla="*/ 0 w 277"/>
                <a:gd name="T1" fmla="*/ 228 h 265"/>
                <a:gd name="T2" fmla="*/ 36 w 277"/>
                <a:gd name="T3" fmla="*/ 228 h 265"/>
                <a:gd name="T4" fmla="*/ 36 w 277"/>
                <a:gd name="T5" fmla="*/ 192 h 265"/>
                <a:gd name="T6" fmla="*/ 36 w 277"/>
                <a:gd name="T7" fmla="*/ 156 h 265"/>
                <a:gd name="T8" fmla="*/ 24 w 277"/>
                <a:gd name="T9" fmla="*/ 120 h 265"/>
                <a:gd name="T10" fmla="*/ 48 w 277"/>
                <a:gd name="T11" fmla="*/ 84 h 265"/>
                <a:gd name="T12" fmla="*/ 48 w 277"/>
                <a:gd name="T13" fmla="*/ 48 h 265"/>
                <a:gd name="T14" fmla="*/ 48 w 277"/>
                <a:gd name="T15" fmla="*/ 12 h 265"/>
                <a:gd name="T16" fmla="*/ 84 w 277"/>
                <a:gd name="T17" fmla="*/ 0 h 265"/>
                <a:gd name="T18" fmla="*/ 120 w 277"/>
                <a:gd name="T19" fmla="*/ 0 h 265"/>
                <a:gd name="T20" fmla="*/ 156 w 277"/>
                <a:gd name="T21" fmla="*/ 12 h 265"/>
                <a:gd name="T22" fmla="*/ 192 w 277"/>
                <a:gd name="T23" fmla="*/ 36 h 265"/>
                <a:gd name="T24" fmla="*/ 216 w 277"/>
                <a:gd name="T25" fmla="*/ 72 h 265"/>
                <a:gd name="T26" fmla="*/ 252 w 277"/>
                <a:gd name="T27" fmla="*/ 96 h 265"/>
                <a:gd name="T28" fmla="*/ 264 w 277"/>
                <a:gd name="T29" fmla="*/ 132 h 265"/>
                <a:gd name="T30" fmla="*/ 276 w 277"/>
                <a:gd name="T31" fmla="*/ 168 h 265"/>
                <a:gd name="T32" fmla="*/ 276 w 277"/>
                <a:gd name="T33" fmla="*/ 204 h 265"/>
                <a:gd name="T34" fmla="*/ 240 w 277"/>
                <a:gd name="T35" fmla="*/ 228 h 265"/>
                <a:gd name="T36" fmla="*/ 204 w 277"/>
                <a:gd name="T37" fmla="*/ 252 h 265"/>
                <a:gd name="T38" fmla="*/ 168 w 277"/>
                <a:gd name="T39" fmla="*/ 252 h 265"/>
                <a:gd name="T40" fmla="*/ 132 w 277"/>
                <a:gd name="T41" fmla="*/ 264 h 265"/>
                <a:gd name="T42" fmla="*/ 96 w 277"/>
                <a:gd name="T43" fmla="*/ 264 h 265"/>
                <a:gd name="T44" fmla="*/ 60 w 277"/>
                <a:gd name="T45" fmla="*/ 264 h 265"/>
                <a:gd name="T46" fmla="*/ 24 w 277"/>
                <a:gd name="T47" fmla="*/ 264 h 265"/>
                <a:gd name="T48" fmla="*/ 24 w 277"/>
                <a:gd name="T49" fmla="*/ 228 h 265"/>
                <a:gd name="T50" fmla="*/ 0 w 277"/>
                <a:gd name="T51" fmla="*/ 228 h 26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7"/>
                <a:gd name="T79" fmla="*/ 0 h 265"/>
                <a:gd name="T80" fmla="*/ 277 w 277"/>
                <a:gd name="T81" fmla="*/ 265 h 26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7" h="265">
                  <a:moveTo>
                    <a:pt x="0" y="228"/>
                  </a:moveTo>
                  <a:lnTo>
                    <a:pt x="36" y="228"/>
                  </a:lnTo>
                  <a:lnTo>
                    <a:pt x="36" y="192"/>
                  </a:lnTo>
                  <a:lnTo>
                    <a:pt x="36" y="156"/>
                  </a:lnTo>
                  <a:lnTo>
                    <a:pt x="24" y="120"/>
                  </a:lnTo>
                  <a:lnTo>
                    <a:pt x="48" y="84"/>
                  </a:lnTo>
                  <a:lnTo>
                    <a:pt x="48" y="48"/>
                  </a:lnTo>
                  <a:lnTo>
                    <a:pt x="48" y="12"/>
                  </a:lnTo>
                  <a:lnTo>
                    <a:pt x="84" y="0"/>
                  </a:lnTo>
                  <a:lnTo>
                    <a:pt x="120" y="0"/>
                  </a:lnTo>
                  <a:lnTo>
                    <a:pt x="156" y="12"/>
                  </a:lnTo>
                  <a:lnTo>
                    <a:pt x="192" y="36"/>
                  </a:lnTo>
                  <a:lnTo>
                    <a:pt x="216" y="72"/>
                  </a:lnTo>
                  <a:lnTo>
                    <a:pt x="252" y="96"/>
                  </a:lnTo>
                  <a:lnTo>
                    <a:pt x="264" y="132"/>
                  </a:lnTo>
                  <a:lnTo>
                    <a:pt x="276" y="168"/>
                  </a:lnTo>
                  <a:lnTo>
                    <a:pt x="276" y="204"/>
                  </a:lnTo>
                  <a:lnTo>
                    <a:pt x="240" y="228"/>
                  </a:lnTo>
                  <a:lnTo>
                    <a:pt x="204" y="252"/>
                  </a:lnTo>
                  <a:lnTo>
                    <a:pt x="168" y="252"/>
                  </a:lnTo>
                  <a:lnTo>
                    <a:pt x="132" y="264"/>
                  </a:lnTo>
                  <a:lnTo>
                    <a:pt x="96" y="264"/>
                  </a:lnTo>
                  <a:lnTo>
                    <a:pt x="60" y="264"/>
                  </a:lnTo>
                  <a:lnTo>
                    <a:pt x="24" y="264"/>
                  </a:lnTo>
                  <a:lnTo>
                    <a:pt x="24" y="228"/>
                  </a:lnTo>
                  <a:lnTo>
                    <a:pt x="0" y="228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548" name="Freeform 26"/>
            <p:cNvSpPr>
              <a:spLocks/>
            </p:cNvSpPr>
            <p:nvPr/>
          </p:nvSpPr>
          <p:spPr bwMode="auto">
            <a:xfrm>
              <a:off x="4368" y="2460"/>
              <a:ext cx="277" cy="265"/>
            </a:xfrm>
            <a:custGeom>
              <a:avLst/>
              <a:gdLst>
                <a:gd name="T0" fmla="*/ 0 w 277"/>
                <a:gd name="T1" fmla="*/ 228 h 265"/>
                <a:gd name="T2" fmla="*/ 36 w 277"/>
                <a:gd name="T3" fmla="*/ 228 h 265"/>
                <a:gd name="T4" fmla="*/ 36 w 277"/>
                <a:gd name="T5" fmla="*/ 192 h 265"/>
                <a:gd name="T6" fmla="*/ 36 w 277"/>
                <a:gd name="T7" fmla="*/ 156 h 265"/>
                <a:gd name="T8" fmla="*/ 24 w 277"/>
                <a:gd name="T9" fmla="*/ 120 h 265"/>
                <a:gd name="T10" fmla="*/ 48 w 277"/>
                <a:gd name="T11" fmla="*/ 84 h 265"/>
                <a:gd name="T12" fmla="*/ 48 w 277"/>
                <a:gd name="T13" fmla="*/ 48 h 265"/>
                <a:gd name="T14" fmla="*/ 48 w 277"/>
                <a:gd name="T15" fmla="*/ 12 h 265"/>
                <a:gd name="T16" fmla="*/ 84 w 277"/>
                <a:gd name="T17" fmla="*/ 0 h 265"/>
                <a:gd name="T18" fmla="*/ 120 w 277"/>
                <a:gd name="T19" fmla="*/ 0 h 265"/>
                <a:gd name="T20" fmla="*/ 156 w 277"/>
                <a:gd name="T21" fmla="*/ 12 h 265"/>
                <a:gd name="T22" fmla="*/ 192 w 277"/>
                <a:gd name="T23" fmla="*/ 36 h 265"/>
                <a:gd name="T24" fmla="*/ 216 w 277"/>
                <a:gd name="T25" fmla="*/ 72 h 265"/>
                <a:gd name="T26" fmla="*/ 252 w 277"/>
                <a:gd name="T27" fmla="*/ 96 h 265"/>
                <a:gd name="T28" fmla="*/ 264 w 277"/>
                <a:gd name="T29" fmla="*/ 132 h 265"/>
                <a:gd name="T30" fmla="*/ 276 w 277"/>
                <a:gd name="T31" fmla="*/ 168 h 265"/>
                <a:gd name="T32" fmla="*/ 276 w 277"/>
                <a:gd name="T33" fmla="*/ 204 h 265"/>
                <a:gd name="T34" fmla="*/ 240 w 277"/>
                <a:gd name="T35" fmla="*/ 228 h 265"/>
                <a:gd name="T36" fmla="*/ 204 w 277"/>
                <a:gd name="T37" fmla="*/ 252 h 265"/>
                <a:gd name="T38" fmla="*/ 168 w 277"/>
                <a:gd name="T39" fmla="*/ 252 h 265"/>
                <a:gd name="T40" fmla="*/ 132 w 277"/>
                <a:gd name="T41" fmla="*/ 264 h 265"/>
                <a:gd name="T42" fmla="*/ 96 w 277"/>
                <a:gd name="T43" fmla="*/ 264 h 265"/>
                <a:gd name="T44" fmla="*/ 60 w 277"/>
                <a:gd name="T45" fmla="*/ 264 h 265"/>
                <a:gd name="T46" fmla="*/ 24 w 277"/>
                <a:gd name="T47" fmla="*/ 264 h 265"/>
                <a:gd name="T48" fmla="*/ 24 w 277"/>
                <a:gd name="T49" fmla="*/ 228 h 265"/>
                <a:gd name="T50" fmla="*/ 0 w 277"/>
                <a:gd name="T51" fmla="*/ 228 h 26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7"/>
                <a:gd name="T79" fmla="*/ 0 h 265"/>
                <a:gd name="T80" fmla="*/ 277 w 277"/>
                <a:gd name="T81" fmla="*/ 265 h 26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7" h="265">
                  <a:moveTo>
                    <a:pt x="0" y="228"/>
                  </a:moveTo>
                  <a:lnTo>
                    <a:pt x="36" y="228"/>
                  </a:lnTo>
                  <a:lnTo>
                    <a:pt x="36" y="192"/>
                  </a:lnTo>
                  <a:lnTo>
                    <a:pt x="36" y="156"/>
                  </a:lnTo>
                  <a:lnTo>
                    <a:pt x="24" y="120"/>
                  </a:lnTo>
                  <a:lnTo>
                    <a:pt x="48" y="84"/>
                  </a:lnTo>
                  <a:lnTo>
                    <a:pt x="48" y="48"/>
                  </a:lnTo>
                  <a:lnTo>
                    <a:pt x="48" y="12"/>
                  </a:lnTo>
                  <a:lnTo>
                    <a:pt x="84" y="0"/>
                  </a:lnTo>
                  <a:lnTo>
                    <a:pt x="120" y="0"/>
                  </a:lnTo>
                  <a:lnTo>
                    <a:pt x="156" y="12"/>
                  </a:lnTo>
                  <a:lnTo>
                    <a:pt x="192" y="36"/>
                  </a:lnTo>
                  <a:lnTo>
                    <a:pt x="216" y="72"/>
                  </a:lnTo>
                  <a:lnTo>
                    <a:pt x="252" y="96"/>
                  </a:lnTo>
                  <a:lnTo>
                    <a:pt x="264" y="132"/>
                  </a:lnTo>
                  <a:lnTo>
                    <a:pt x="276" y="168"/>
                  </a:lnTo>
                  <a:lnTo>
                    <a:pt x="276" y="204"/>
                  </a:lnTo>
                  <a:lnTo>
                    <a:pt x="240" y="228"/>
                  </a:lnTo>
                  <a:lnTo>
                    <a:pt x="204" y="252"/>
                  </a:lnTo>
                  <a:lnTo>
                    <a:pt x="168" y="252"/>
                  </a:lnTo>
                  <a:lnTo>
                    <a:pt x="132" y="264"/>
                  </a:lnTo>
                  <a:lnTo>
                    <a:pt x="96" y="264"/>
                  </a:lnTo>
                  <a:lnTo>
                    <a:pt x="60" y="264"/>
                  </a:lnTo>
                  <a:lnTo>
                    <a:pt x="24" y="264"/>
                  </a:lnTo>
                  <a:lnTo>
                    <a:pt x="24" y="228"/>
                  </a:lnTo>
                  <a:lnTo>
                    <a:pt x="0" y="228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549" name="Freeform 27"/>
            <p:cNvSpPr>
              <a:spLocks/>
            </p:cNvSpPr>
            <p:nvPr/>
          </p:nvSpPr>
          <p:spPr bwMode="auto">
            <a:xfrm>
              <a:off x="4416" y="1548"/>
              <a:ext cx="277" cy="265"/>
            </a:xfrm>
            <a:custGeom>
              <a:avLst/>
              <a:gdLst>
                <a:gd name="T0" fmla="*/ 0 w 277"/>
                <a:gd name="T1" fmla="*/ 228 h 265"/>
                <a:gd name="T2" fmla="*/ 36 w 277"/>
                <a:gd name="T3" fmla="*/ 228 h 265"/>
                <a:gd name="T4" fmla="*/ 36 w 277"/>
                <a:gd name="T5" fmla="*/ 192 h 265"/>
                <a:gd name="T6" fmla="*/ 36 w 277"/>
                <a:gd name="T7" fmla="*/ 156 h 265"/>
                <a:gd name="T8" fmla="*/ 24 w 277"/>
                <a:gd name="T9" fmla="*/ 120 h 265"/>
                <a:gd name="T10" fmla="*/ 48 w 277"/>
                <a:gd name="T11" fmla="*/ 84 h 265"/>
                <a:gd name="T12" fmla="*/ 48 w 277"/>
                <a:gd name="T13" fmla="*/ 48 h 265"/>
                <a:gd name="T14" fmla="*/ 48 w 277"/>
                <a:gd name="T15" fmla="*/ 12 h 265"/>
                <a:gd name="T16" fmla="*/ 84 w 277"/>
                <a:gd name="T17" fmla="*/ 0 h 265"/>
                <a:gd name="T18" fmla="*/ 120 w 277"/>
                <a:gd name="T19" fmla="*/ 0 h 265"/>
                <a:gd name="T20" fmla="*/ 156 w 277"/>
                <a:gd name="T21" fmla="*/ 12 h 265"/>
                <a:gd name="T22" fmla="*/ 192 w 277"/>
                <a:gd name="T23" fmla="*/ 36 h 265"/>
                <a:gd name="T24" fmla="*/ 216 w 277"/>
                <a:gd name="T25" fmla="*/ 72 h 265"/>
                <a:gd name="T26" fmla="*/ 252 w 277"/>
                <a:gd name="T27" fmla="*/ 96 h 265"/>
                <a:gd name="T28" fmla="*/ 264 w 277"/>
                <a:gd name="T29" fmla="*/ 132 h 265"/>
                <a:gd name="T30" fmla="*/ 276 w 277"/>
                <a:gd name="T31" fmla="*/ 168 h 265"/>
                <a:gd name="T32" fmla="*/ 276 w 277"/>
                <a:gd name="T33" fmla="*/ 204 h 265"/>
                <a:gd name="T34" fmla="*/ 240 w 277"/>
                <a:gd name="T35" fmla="*/ 228 h 265"/>
                <a:gd name="T36" fmla="*/ 204 w 277"/>
                <a:gd name="T37" fmla="*/ 252 h 265"/>
                <a:gd name="T38" fmla="*/ 168 w 277"/>
                <a:gd name="T39" fmla="*/ 252 h 265"/>
                <a:gd name="T40" fmla="*/ 132 w 277"/>
                <a:gd name="T41" fmla="*/ 264 h 265"/>
                <a:gd name="T42" fmla="*/ 96 w 277"/>
                <a:gd name="T43" fmla="*/ 264 h 265"/>
                <a:gd name="T44" fmla="*/ 60 w 277"/>
                <a:gd name="T45" fmla="*/ 264 h 265"/>
                <a:gd name="T46" fmla="*/ 24 w 277"/>
                <a:gd name="T47" fmla="*/ 264 h 265"/>
                <a:gd name="T48" fmla="*/ 24 w 277"/>
                <a:gd name="T49" fmla="*/ 228 h 265"/>
                <a:gd name="T50" fmla="*/ 0 w 277"/>
                <a:gd name="T51" fmla="*/ 228 h 26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7"/>
                <a:gd name="T79" fmla="*/ 0 h 265"/>
                <a:gd name="T80" fmla="*/ 277 w 277"/>
                <a:gd name="T81" fmla="*/ 265 h 26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7" h="265">
                  <a:moveTo>
                    <a:pt x="0" y="228"/>
                  </a:moveTo>
                  <a:lnTo>
                    <a:pt x="36" y="228"/>
                  </a:lnTo>
                  <a:lnTo>
                    <a:pt x="36" y="192"/>
                  </a:lnTo>
                  <a:lnTo>
                    <a:pt x="36" y="156"/>
                  </a:lnTo>
                  <a:lnTo>
                    <a:pt x="24" y="120"/>
                  </a:lnTo>
                  <a:lnTo>
                    <a:pt x="48" y="84"/>
                  </a:lnTo>
                  <a:lnTo>
                    <a:pt x="48" y="48"/>
                  </a:lnTo>
                  <a:lnTo>
                    <a:pt x="48" y="12"/>
                  </a:lnTo>
                  <a:lnTo>
                    <a:pt x="84" y="0"/>
                  </a:lnTo>
                  <a:lnTo>
                    <a:pt x="120" y="0"/>
                  </a:lnTo>
                  <a:lnTo>
                    <a:pt x="156" y="12"/>
                  </a:lnTo>
                  <a:lnTo>
                    <a:pt x="192" y="36"/>
                  </a:lnTo>
                  <a:lnTo>
                    <a:pt x="216" y="72"/>
                  </a:lnTo>
                  <a:lnTo>
                    <a:pt x="252" y="96"/>
                  </a:lnTo>
                  <a:lnTo>
                    <a:pt x="264" y="132"/>
                  </a:lnTo>
                  <a:lnTo>
                    <a:pt x="276" y="168"/>
                  </a:lnTo>
                  <a:lnTo>
                    <a:pt x="276" y="204"/>
                  </a:lnTo>
                  <a:lnTo>
                    <a:pt x="240" y="228"/>
                  </a:lnTo>
                  <a:lnTo>
                    <a:pt x="204" y="252"/>
                  </a:lnTo>
                  <a:lnTo>
                    <a:pt x="168" y="252"/>
                  </a:lnTo>
                  <a:lnTo>
                    <a:pt x="132" y="264"/>
                  </a:lnTo>
                  <a:lnTo>
                    <a:pt x="96" y="264"/>
                  </a:lnTo>
                  <a:lnTo>
                    <a:pt x="60" y="264"/>
                  </a:lnTo>
                  <a:lnTo>
                    <a:pt x="24" y="264"/>
                  </a:lnTo>
                  <a:lnTo>
                    <a:pt x="24" y="228"/>
                  </a:lnTo>
                  <a:lnTo>
                    <a:pt x="0" y="228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550" name="Freeform 28"/>
            <p:cNvSpPr>
              <a:spLocks/>
            </p:cNvSpPr>
            <p:nvPr/>
          </p:nvSpPr>
          <p:spPr bwMode="auto">
            <a:xfrm>
              <a:off x="4656" y="3504"/>
              <a:ext cx="841" cy="301"/>
            </a:xfrm>
            <a:custGeom>
              <a:avLst/>
              <a:gdLst>
                <a:gd name="T0" fmla="*/ 0 w 841"/>
                <a:gd name="T1" fmla="*/ 0 h 301"/>
                <a:gd name="T2" fmla="*/ 24 w 841"/>
                <a:gd name="T3" fmla="*/ 36 h 301"/>
                <a:gd name="T4" fmla="*/ 60 w 841"/>
                <a:gd name="T5" fmla="*/ 36 h 301"/>
                <a:gd name="T6" fmla="*/ 96 w 841"/>
                <a:gd name="T7" fmla="*/ 36 h 301"/>
                <a:gd name="T8" fmla="*/ 132 w 841"/>
                <a:gd name="T9" fmla="*/ 48 h 301"/>
                <a:gd name="T10" fmla="*/ 156 w 841"/>
                <a:gd name="T11" fmla="*/ 84 h 301"/>
                <a:gd name="T12" fmla="*/ 192 w 841"/>
                <a:gd name="T13" fmla="*/ 120 h 301"/>
                <a:gd name="T14" fmla="*/ 228 w 841"/>
                <a:gd name="T15" fmla="*/ 132 h 301"/>
                <a:gd name="T16" fmla="*/ 324 w 841"/>
                <a:gd name="T17" fmla="*/ 132 h 301"/>
                <a:gd name="T18" fmla="*/ 396 w 841"/>
                <a:gd name="T19" fmla="*/ 144 h 301"/>
                <a:gd name="T20" fmla="*/ 468 w 841"/>
                <a:gd name="T21" fmla="*/ 144 h 301"/>
                <a:gd name="T22" fmla="*/ 504 w 841"/>
                <a:gd name="T23" fmla="*/ 156 h 301"/>
                <a:gd name="T24" fmla="*/ 576 w 841"/>
                <a:gd name="T25" fmla="*/ 156 h 301"/>
                <a:gd name="T26" fmla="*/ 624 w 841"/>
                <a:gd name="T27" fmla="*/ 180 h 301"/>
                <a:gd name="T28" fmla="*/ 660 w 841"/>
                <a:gd name="T29" fmla="*/ 216 h 301"/>
                <a:gd name="T30" fmla="*/ 696 w 841"/>
                <a:gd name="T31" fmla="*/ 228 h 301"/>
                <a:gd name="T32" fmla="*/ 732 w 841"/>
                <a:gd name="T33" fmla="*/ 252 h 301"/>
                <a:gd name="T34" fmla="*/ 768 w 841"/>
                <a:gd name="T35" fmla="*/ 276 h 301"/>
                <a:gd name="T36" fmla="*/ 804 w 841"/>
                <a:gd name="T37" fmla="*/ 288 h 301"/>
                <a:gd name="T38" fmla="*/ 840 w 841"/>
                <a:gd name="T39" fmla="*/ 300 h 3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41"/>
                <a:gd name="T61" fmla="*/ 0 h 301"/>
                <a:gd name="T62" fmla="*/ 841 w 841"/>
                <a:gd name="T63" fmla="*/ 301 h 3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41" h="301">
                  <a:moveTo>
                    <a:pt x="0" y="0"/>
                  </a:moveTo>
                  <a:lnTo>
                    <a:pt x="24" y="36"/>
                  </a:lnTo>
                  <a:lnTo>
                    <a:pt x="60" y="36"/>
                  </a:lnTo>
                  <a:lnTo>
                    <a:pt x="96" y="36"/>
                  </a:lnTo>
                  <a:lnTo>
                    <a:pt x="132" y="48"/>
                  </a:lnTo>
                  <a:lnTo>
                    <a:pt x="156" y="84"/>
                  </a:lnTo>
                  <a:lnTo>
                    <a:pt x="192" y="120"/>
                  </a:lnTo>
                  <a:lnTo>
                    <a:pt x="228" y="132"/>
                  </a:lnTo>
                  <a:lnTo>
                    <a:pt x="324" y="132"/>
                  </a:lnTo>
                  <a:lnTo>
                    <a:pt x="396" y="144"/>
                  </a:lnTo>
                  <a:lnTo>
                    <a:pt x="468" y="144"/>
                  </a:lnTo>
                  <a:lnTo>
                    <a:pt x="504" y="156"/>
                  </a:lnTo>
                  <a:lnTo>
                    <a:pt x="576" y="156"/>
                  </a:lnTo>
                  <a:lnTo>
                    <a:pt x="624" y="180"/>
                  </a:lnTo>
                  <a:lnTo>
                    <a:pt x="660" y="216"/>
                  </a:lnTo>
                  <a:lnTo>
                    <a:pt x="696" y="228"/>
                  </a:lnTo>
                  <a:lnTo>
                    <a:pt x="732" y="252"/>
                  </a:lnTo>
                  <a:lnTo>
                    <a:pt x="768" y="276"/>
                  </a:lnTo>
                  <a:lnTo>
                    <a:pt x="804" y="288"/>
                  </a:lnTo>
                  <a:lnTo>
                    <a:pt x="840" y="30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551" name="Freeform 29"/>
            <p:cNvSpPr>
              <a:spLocks/>
            </p:cNvSpPr>
            <p:nvPr/>
          </p:nvSpPr>
          <p:spPr bwMode="auto">
            <a:xfrm>
              <a:off x="4656" y="2640"/>
              <a:ext cx="841" cy="301"/>
            </a:xfrm>
            <a:custGeom>
              <a:avLst/>
              <a:gdLst>
                <a:gd name="T0" fmla="*/ 0 w 841"/>
                <a:gd name="T1" fmla="*/ 0 h 301"/>
                <a:gd name="T2" fmla="*/ 24 w 841"/>
                <a:gd name="T3" fmla="*/ 36 h 301"/>
                <a:gd name="T4" fmla="*/ 60 w 841"/>
                <a:gd name="T5" fmla="*/ 36 h 301"/>
                <a:gd name="T6" fmla="*/ 96 w 841"/>
                <a:gd name="T7" fmla="*/ 36 h 301"/>
                <a:gd name="T8" fmla="*/ 132 w 841"/>
                <a:gd name="T9" fmla="*/ 48 h 301"/>
                <a:gd name="T10" fmla="*/ 156 w 841"/>
                <a:gd name="T11" fmla="*/ 84 h 301"/>
                <a:gd name="T12" fmla="*/ 192 w 841"/>
                <a:gd name="T13" fmla="*/ 120 h 301"/>
                <a:gd name="T14" fmla="*/ 228 w 841"/>
                <a:gd name="T15" fmla="*/ 132 h 301"/>
                <a:gd name="T16" fmla="*/ 324 w 841"/>
                <a:gd name="T17" fmla="*/ 132 h 301"/>
                <a:gd name="T18" fmla="*/ 396 w 841"/>
                <a:gd name="T19" fmla="*/ 144 h 301"/>
                <a:gd name="T20" fmla="*/ 468 w 841"/>
                <a:gd name="T21" fmla="*/ 144 h 301"/>
                <a:gd name="T22" fmla="*/ 504 w 841"/>
                <a:gd name="T23" fmla="*/ 156 h 301"/>
                <a:gd name="T24" fmla="*/ 576 w 841"/>
                <a:gd name="T25" fmla="*/ 156 h 301"/>
                <a:gd name="T26" fmla="*/ 624 w 841"/>
                <a:gd name="T27" fmla="*/ 180 h 301"/>
                <a:gd name="T28" fmla="*/ 660 w 841"/>
                <a:gd name="T29" fmla="*/ 216 h 301"/>
                <a:gd name="T30" fmla="*/ 696 w 841"/>
                <a:gd name="T31" fmla="*/ 228 h 301"/>
                <a:gd name="T32" fmla="*/ 732 w 841"/>
                <a:gd name="T33" fmla="*/ 252 h 301"/>
                <a:gd name="T34" fmla="*/ 768 w 841"/>
                <a:gd name="T35" fmla="*/ 276 h 301"/>
                <a:gd name="T36" fmla="*/ 804 w 841"/>
                <a:gd name="T37" fmla="*/ 288 h 301"/>
                <a:gd name="T38" fmla="*/ 840 w 841"/>
                <a:gd name="T39" fmla="*/ 300 h 3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41"/>
                <a:gd name="T61" fmla="*/ 0 h 301"/>
                <a:gd name="T62" fmla="*/ 841 w 841"/>
                <a:gd name="T63" fmla="*/ 301 h 3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41" h="301">
                  <a:moveTo>
                    <a:pt x="0" y="0"/>
                  </a:moveTo>
                  <a:lnTo>
                    <a:pt x="24" y="36"/>
                  </a:lnTo>
                  <a:lnTo>
                    <a:pt x="60" y="36"/>
                  </a:lnTo>
                  <a:lnTo>
                    <a:pt x="96" y="36"/>
                  </a:lnTo>
                  <a:lnTo>
                    <a:pt x="132" y="48"/>
                  </a:lnTo>
                  <a:lnTo>
                    <a:pt x="156" y="84"/>
                  </a:lnTo>
                  <a:lnTo>
                    <a:pt x="192" y="120"/>
                  </a:lnTo>
                  <a:lnTo>
                    <a:pt x="228" y="132"/>
                  </a:lnTo>
                  <a:lnTo>
                    <a:pt x="324" y="132"/>
                  </a:lnTo>
                  <a:lnTo>
                    <a:pt x="396" y="144"/>
                  </a:lnTo>
                  <a:lnTo>
                    <a:pt x="468" y="144"/>
                  </a:lnTo>
                  <a:lnTo>
                    <a:pt x="504" y="156"/>
                  </a:lnTo>
                  <a:lnTo>
                    <a:pt x="576" y="156"/>
                  </a:lnTo>
                  <a:lnTo>
                    <a:pt x="624" y="180"/>
                  </a:lnTo>
                  <a:lnTo>
                    <a:pt x="660" y="216"/>
                  </a:lnTo>
                  <a:lnTo>
                    <a:pt x="696" y="228"/>
                  </a:lnTo>
                  <a:lnTo>
                    <a:pt x="732" y="252"/>
                  </a:lnTo>
                  <a:lnTo>
                    <a:pt x="768" y="276"/>
                  </a:lnTo>
                  <a:lnTo>
                    <a:pt x="804" y="288"/>
                  </a:lnTo>
                  <a:lnTo>
                    <a:pt x="840" y="30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552" name="Freeform 30"/>
            <p:cNvSpPr>
              <a:spLocks/>
            </p:cNvSpPr>
            <p:nvPr/>
          </p:nvSpPr>
          <p:spPr bwMode="auto">
            <a:xfrm>
              <a:off x="4704" y="1728"/>
              <a:ext cx="841" cy="301"/>
            </a:xfrm>
            <a:custGeom>
              <a:avLst/>
              <a:gdLst>
                <a:gd name="T0" fmla="*/ 0 w 841"/>
                <a:gd name="T1" fmla="*/ 0 h 301"/>
                <a:gd name="T2" fmla="*/ 24 w 841"/>
                <a:gd name="T3" fmla="*/ 36 h 301"/>
                <a:gd name="T4" fmla="*/ 60 w 841"/>
                <a:gd name="T5" fmla="*/ 36 h 301"/>
                <a:gd name="T6" fmla="*/ 96 w 841"/>
                <a:gd name="T7" fmla="*/ 36 h 301"/>
                <a:gd name="T8" fmla="*/ 132 w 841"/>
                <a:gd name="T9" fmla="*/ 48 h 301"/>
                <a:gd name="T10" fmla="*/ 156 w 841"/>
                <a:gd name="T11" fmla="*/ 84 h 301"/>
                <a:gd name="T12" fmla="*/ 192 w 841"/>
                <a:gd name="T13" fmla="*/ 120 h 301"/>
                <a:gd name="T14" fmla="*/ 228 w 841"/>
                <a:gd name="T15" fmla="*/ 132 h 301"/>
                <a:gd name="T16" fmla="*/ 324 w 841"/>
                <a:gd name="T17" fmla="*/ 132 h 301"/>
                <a:gd name="T18" fmla="*/ 396 w 841"/>
                <a:gd name="T19" fmla="*/ 144 h 301"/>
                <a:gd name="T20" fmla="*/ 468 w 841"/>
                <a:gd name="T21" fmla="*/ 144 h 301"/>
                <a:gd name="T22" fmla="*/ 504 w 841"/>
                <a:gd name="T23" fmla="*/ 156 h 301"/>
                <a:gd name="T24" fmla="*/ 576 w 841"/>
                <a:gd name="T25" fmla="*/ 156 h 301"/>
                <a:gd name="T26" fmla="*/ 624 w 841"/>
                <a:gd name="T27" fmla="*/ 180 h 301"/>
                <a:gd name="T28" fmla="*/ 660 w 841"/>
                <a:gd name="T29" fmla="*/ 216 h 301"/>
                <a:gd name="T30" fmla="*/ 696 w 841"/>
                <a:gd name="T31" fmla="*/ 228 h 301"/>
                <a:gd name="T32" fmla="*/ 732 w 841"/>
                <a:gd name="T33" fmla="*/ 252 h 301"/>
                <a:gd name="T34" fmla="*/ 768 w 841"/>
                <a:gd name="T35" fmla="*/ 276 h 301"/>
                <a:gd name="T36" fmla="*/ 804 w 841"/>
                <a:gd name="T37" fmla="*/ 288 h 301"/>
                <a:gd name="T38" fmla="*/ 840 w 841"/>
                <a:gd name="T39" fmla="*/ 300 h 3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41"/>
                <a:gd name="T61" fmla="*/ 0 h 301"/>
                <a:gd name="T62" fmla="*/ 841 w 841"/>
                <a:gd name="T63" fmla="*/ 301 h 3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41" h="301">
                  <a:moveTo>
                    <a:pt x="0" y="0"/>
                  </a:moveTo>
                  <a:lnTo>
                    <a:pt x="24" y="36"/>
                  </a:lnTo>
                  <a:lnTo>
                    <a:pt x="60" y="36"/>
                  </a:lnTo>
                  <a:lnTo>
                    <a:pt x="96" y="36"/>
                  </a:lnTo>
                  <a:lnTo>
                    <a:pt x="132" y="48"/>
                  </a:lnTo>
                  <a:lnTo>
                    <a:pt x="156" y="84"/>
                  </a:lnTo>
                  <a:lnTo>
                    <a:pt x="192" y="120"/>
                  </a:lnTo>
                  <a:lnTo>
                    <a:pt x="228" y="132"/>
                  </a:lnTo>
                  <a:lnTo>
                    <a:pt x="324" y="132"/>
                  </a:lnTo>
                  <a:lnTo>
                    <a:pt x="396" y="144"/>
                  </a:lnTo>
                  <a:lnTo>
                    <a:pt x="468" y="144"/>
                  </a:lnTo>
                  <a:lnTo>
                    <a:pt x="504" y="156"/>
                  </a:lnTo>
                  <a:lnTo>
                    <a:pt x="576" y="156"/>
                  </a:lnTo>
                  <a:lnTo>
                    <a:pt x="624" y="180"/>
                  </a:lnTo>
                  <a:lnTo>
                    <a:pt x="660" y="216"/>
                  </a:lnTo>
                  <a:lnTo>
                    <a:pt x="696" y="228"/>
                  </a:lnTo>
                  <a:lnTo>
                    <a:pt x="732" y="252"/>
                  </a:lnTo>
                  <a:lnTo>
                    <a:pt x="768" y="276"/>
                  </a:lnTo>
                  <a:lnTo>
                    <a:pt x="804" y="288"/>
                  </a:lnTo>
                  <a:lnTo>
                    <a:pt x="840" y="30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553" name="Freeform 31"/>
            <p:cNvSpPr>
              <a:spLocks/>
            </p:cNvSpPr>
            <p:nvPr/>
          </p:nvSpPr>
          <p:spPr bwMode="auto">
            <a:xfrm>
              <a:off x="4704" y="864"/>
              <a:ext cx="841" cy="301"/>
            </a:xfrm>
            <a:custGeom>
              <a:avLst/>
              <a:gdLst>
                <a:gd name="T0" fmla="*/ 0 w 841"/>
                <a:gd name="T1" fmla="*/ 0 h 301"/>
                <a:gd name="T2" fmla="*/ 24 w 841"/>
                <a:gd name="T3" fmla="*/ 36 h 301"/>
                <a:gd name="T4" fmla="*/ 60 w 841"/>
                <a:gd name="T5" fmla="*/ 36 h 301"/>
                <a:gd name="T6" fmla="*/ 96 w 841"/>
                <a:gd name="T7" fmla="*/ 36 h 301"/>
                <a:gd name="T8" fmla="*/ 132 w 841"/>
                <a:gd name="T9" fmla="*/ 48 h 301"/>
                <a:gd name="T10" fmla="*/ 156 w 841"/>
                <a:gd name="T11" fmla="*/ 84 h 301"/>
                <a:gd name="T12" fmla="*/ 192 w 841"/>
                <a:gd name="T13" fmla="*/ 120 h 301"/>
                <a:gd name="T14" fmla="*/ 228 w 841"/>
                <a:gd name="T15" fmla="*/ 132 h 301"/>
                <a:gd name="T16" fmla="*/ 324 w 841"/>
                <a:gd name="T17" fmla="*/ 132 h 301"/>
                <a:gd name="T18" fmla="*/ 396 w 841"/>
                <a:gd name="T19" fmla="*/ 144 h 301"/>
                <a:gd name="T20" fmla="*/ 468 w 841"/>
                <a:gd name="T21" fmla="*/ 144 h 301"/>
                <a:gd name="T22" fmla="*/ 504 w 841"/>
                <a:gd name="T23" fmla="*/ 156 h 301"/>
                <a:gd name="T24" fmla="*/ 576 w 841"/>
                <a:gd name="T25" fmla="*/ 156 h 301"/>
                <a:gd name="T26" fmla="*/ 624 w 841"/>
                <a:gd name="T27" fmla="*/ 180 h 301"/>
                <a:gd name="T28" fmla="*/ 660 w 841"/>
                <a:gd name="T29" fmla="*/ 216 h 301"/>
                <a:gd name="T30" fmla="*/ 696 w 841"/>
                <a:gd name="T31" fmla="*/ 228 h 301"/>
                <a:gd name="T32" fmla="*/ 732 w 841"/>
                <a:gd name="T33" fmla="*/ 252 h 301"/>
                <a:gd name="T34" fmla="*/ 768 w 841"/>
                <a:gd name="T35" fmla="*/ 276 h 301"/>
                <a:gd name="T36" fmla="*/ 804 w 841"/>
                <a:gd name="T37" fmla="*/ 288 h 301"/>
                <a:gd name="T38" fmla="*/ 840 w 841"/>
                <a:gd name="T39" fmla="*/ 300 h 3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41"/>
                <a:gd name="T61" fmla="*/ 0 h 301"/>
                <a:gd name="T62" fmla="*/ 841 w 841"/>
                <a:gd name="T63" fmla="*/ 301 h 3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41" h="301">
                  <a:moveTo>
                    <a:pt x="0" y="0"/>
                  </a:moveTo>
                  <a:lnTo>
                    <a:pt x="24" y="36"/>
                  </a:lnTo>
                  <a:lnTo>
                    <a:pt x="60" y="36"/>
                  </a:lnTo>
                  <a:lnTo>
                    <a:pt x="96" y="36"/>
                  </a:lnTo>
                  <a:lnTo>
                    <a:pt x="132" y="48"/>
                  </a:lnTo>
                  <a:lnTo>
                    <a:pt x="156" y="84"/>
                  </a:lnTo>
                  <a:lnTo>
                    <a:pt x="192" y="120"/>
                  </a:lnTo>
                  <a:lnTo>
                    <a:pt x="228" y="132"/>
                  </a:lnTo>
                  <a:lnTo>
                    <a:pt x="324" y="132"/>
                  </a:lnTo>
                  <a:lnTo>
                    <a:pt x="396" y="144"/>
                  </a:lnTo>
                  <a:lnTo>
                    <a:pt x="468" y="144"/>
                  </a:lnTo>
                  <a:lnTo>
                    <a:pt x="504" y="156"/>
                  </a:lnTo>
                  <a:lnTo>
                    <a:pt x="576" y="156"/>
                  </a:lnTo>
                  <a:lnTo>
                    <a:pt x="624" y="180"/>
                  </a:lnTo>
                  <a:lnTo>
                    <a:pt x="660" y="216"/>
                  </a:lnTo>
                  <a:lnTo>
                    <a:pt x="696" y="228"/>
                  </a:lnTo>
                  <a:lnTo>
                    <a:pt x="732" y="252"/>
                  </a:lnTo>
                  <a:lnTo>
                    <a:pt x="768" y="276"/>
                  </a:lnTo>
                  <a:lnTo>
                    <a:pt x="804" y="288"/>
                  </a:lnTo>
                  <a:lnTo>
                    <a:pt x="840" y="30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554" name="Rectangle 32"/>
            <p:cNvSpPr>
              <a:spLocks noChangeArrowheads="1"/>
            </p:cNvSpPr>
            <p:nvPr/>
          </p:nvSpPr>
          <p:spPr bwMode="auto">
            <a:xfrm>
              <a:off x="4743" y="1239"/>
              <a:ext cx="69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sperm</a:t>
              </a:r>
            </a:p>
          </p:txBody>
        </p:sp>
        <p:sp>
          <p:nvSpPr>
            <p:cNvPr id="22555" name="Rectangle 34"/>
            <p:cNvSpPr>
              <a:spLocks noChangeArrowheads="1"/>
            </p:cNvSpPr>
            <p:nvPr/>
          </p:nvSpPr>
          <p:spPr bwMode="auto">
            <a:xfrm>
              <a:off x="4647" y="2199"/>
              <a:ext cx="109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haploid (n)</a:t>
              </a:r>
            </a:p>
          </p:txBody>
        </p:sp>
        <p:sp>
          <p:nvSpPr>
            <p:cNvPr id="22556" name="Rectangle 36"/>
            <p:cNvSpPr>
              <a:spLocks noChangeArrowheads="1"/>
            </p:cNvSpPr>
            <p:nvPr/>
          </p:nvSpPr>
          <p:spPr bwMode="auto">
            <a:xfrm>
              <a:off x="2823" y="3783"/>
              <a:ext cx="98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meiosis II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Fertilization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r>
              <a:rPr lang="en-US" sz="2800" smtClean="0">
                <a:ea typeface="ＭＳ Ｐゴシック" charset="-128"/>
              </a:rPr>
              <a:t>The fusion of a </a:t>
            </a:r>
            <a:r>
              <a:rPr 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sperm</a:t>
            </a:r>
            <a:r>
              <a:rPr lang="en-US" sz="2800" smtClean="0">
                <a:ea typeface="ＭＳ Ｐゴシック" charset="-128"/>
              </a:rPr>
              <a:t> and </a:t>
            </a:r>
            <a:r>
              <a:rPr 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egg</a:t>
            </a:r>
            <a:r>
              <a:rPr lang="en-US" sz="2800" smtClean="0">
                <a:ea typeface="ＭＳ Ｐゴシック" charset="-128"/>
              </a:rPr>
              <a:t> to form a </a:t>
            </a:r>
            <a:r>
              <a:rPr lang="en-US" sz="28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zygote</a:t>
            </a:r>
            <a:r>
              <a:rPr lang="en-US" sz="2800" smtClean="0">
                <a:ea typeface="ＭＳ Ｐゴシック" charset="-128"/>
              </a:rPr>
              <a:t>.</a:t>
            </a:r>
          </a:p>
          <a:p>
            <a:r>
              <a:rPr lang="en-US" sz="2800" smtClean="0">
                <a:ea typeface="ＭＳ Ｐゴシック" charset="-128"/>
              </a:rPr>
              <a:t>A zygote is a fertilized egg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44550" y="3054350"/>
            <a:ext cx="2425700" cy="2349500"/>
            <a:chOff x="532" y="1924"/>
            <a:chExt cx="1528" cy="1480"/>
          </a:xfrm>
        </p:grpSpPr>
        <p:sp>
          <p:nvSpPr>
            <p:cNvPr id="95249" name="Oval 4"/>
            <p:cNvSpPr>
              <a:spLocks noChangeArrowheads="1"/>
            </p:cNvSpPr>
            <p:nvPr/>
          </p:nvSpPr>
          <p:spPr bwMode="auto">
            <a:xfrm>
              <a:off x="532" y="1924"/>
              <a:ext cx="1528" cy="148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95250" name="Rectangle 9"/>
            <p:cNvSpPr>
              <a:spLocks noChangeArrowheads="1"/>
            </p:cNvSpPr>
            <p:nvPr/>
          </p:nvSpPr>
          <p:spPr bwMode="auto">
            <a:xfrm>
              <a:off x="999" y="2286"/>
              <a:ext cx="704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3200" b="1"/>
                <a:t>n=23</a:t>
              </a:r>
            </a:p>
          </p:txBody>
        </p:sp>
        <p:sp>
          <p:nvSpPr>
            <p:cNvPr id="95251" name="Rectangle 10"/>
            <p:cNvSpPr>
              <a:spLocks noChangeArrowheads="1"/>
            </p:cNvSpPr>
            <p:nvPr/>
          </p:nvSpPr>
          <p:spPr bwMode="auto">
            <a:xfrm>
              <a:off x="1047" y="2622"/>
              <a:ext cx="568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3200" b="1"/>
                <a:t>egg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289300" y="3352800"/>
            <a:ext cx="2770188" cy="1697038"/>
            <a:chOff x="2072" y="2112"/>
            <a:chExt cx="1745" cy="1069"/>
          </a:xfrm>
        </p:grpSpPr>
        <p:sp>
          <p:nvSpPr>
            <p:cNvPr id="95242" name="Oval 5"/>
            <p:cNvSpPr>
              <a:spLocks noChangeArrowheads="1"/>
            </p:cNvSpPr>
            <p:nvPr/>
          </p:nvSpPr>
          <p:spPr bwMode="auto">
            <a:xfrm>
              <a:off x="2072" y="2456"/>
              <a:ext cx="656" cy="704"/>
            </a:xfrm>
            <a:prstGeom prst="ellipse">
              <a:avLst/>
            </a:prstGeom>
            <a:solidFill>
              <a:srgbClr val="E3BE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95243" name="Rectangle 6"/>
            <p:cNvSpPr>
              <a:spLocks noChangeArrowheads="1"/>
            </p:cNvSpPr>
            <p:nvPr/>
          </p:nvSpPr>
          <p:spPr bwMode="auto">
            <a:xfrm>
              <a:off x="2688" y="2112"/>
              <a:ext cx="787" cy="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800" b="1"/>
                <a:t>sperm</a:t>
              </a:r>
            </a:p>
            <a:p>
              <a:r>
                <a:rPr lang="en-US" sz="2800" b="1"/>
                <a:t> n=23</a:t>
              </a:r>
            </a:p>
          </p:txBody>
        </p:sp>
        <p:sp>
          <p:nvSpPr>
            <p:cNvPr id="95244" name="Freeform 7"/>
            <p:cNvSpPr>
              <a:spLocks/>
            </p:cNvSpPr>
            <p:nvPr/>
          </p:nvSpPr>
          <p:spPr bwMode="auto">
            <a:xfrm>
              <a:off x="2688" y="2700"/>
              <a:ext cx="277" cy="265"/>
            </a:xfrm>
            <a:custGeom>
              <a:avLst/>
              <a:gdLst>
                <a:gd name="T0" fmla="*/ 0 w 277"/>
                <a:gd name="T1" fmla="*/ 228 h 265"/>
                <a:gd name="T2" fmla="*/ 36 w 277"/>
                <a:gd name="T3" fmla="*/ 228 h 265"/>
                <a:gd name="T4" fmla="*/ 36 w 277"/>
                <a:gd name="T5" fmla="*/ 192 h 265"/>
                <a:gd name="T6" fmla="*/ 36 w 277"/>
                <a:gd name="T7" fmla="*/ 156 h 265"/>
                <a:gd name="T8" fmla="*/ 24 w 277"/>
                <a:gd name="T9" fmla="*/ 120 h 265"/>
                <a:gd name="T10" fmla="*/ 48 w 277"/>
                <a:gd name="T11" fmla="*/ 84 h 265"/>
                <a:gd name="T12" fmla="*/ 48 w 277"/>
                <a:gd name="T13" fmla="*/ 48 h 265"/>
                <a:gd name="T14" fmla="*/ 48 w 277"/>
                <a:gd name="T15" fmla="*/ 12 h 265"/>
                <a:gd name="T16" fmla="*/ 84 w 277"/>
                <a:gd name="T17" fmla="*/ 0 h 265"/>
                <a:gd name="T18" fmla="*/ 120 w 277"/>
                <a:gd name="T19" fmla="*/ 0 h 265"/>
                <a:gd name="T20" fmla="*/ 156 w 277"/>
                <a:gd name="T21" fmla="*/ 12 h 265"/>
                <a:gd name="T22" fmla="*/ 192 w 277"/>
                <a:gd name="T23" fmla="*/ 36 h 265"/>
                <a:gd name="T24" fmla="*/ 216 w 277"/>
                <a:gd name="T25" fmla="*/ 72 h 265"/>
                <a:gd name="T26" fmla="*/ 252 w 277"/>
                <a:gd name="T27" fmla="*/ 96 h 265"/>
                <a:gd name="T28" fmla="*/ 264 w 277"/>
                <a:gd name="T29" fmla="*/ 132 h 265"/>
                <a:gd name="T30" fmla="*/ 276 w 277"/>
                <a:gd name="T31" fmla="*/ 168 h 265"/>
                <a:gd name="T32" fmla="*/ 276 w 277"/>
                <a:gd name="T33" fmla="*/ 204 h 265"/>
                <a:gd name="T34" fmla="*/ 240 w 277"/>
                <a:gd name="T35" fmla="*/ 228 h 265"/>
                <a:gd name="T36" fmla="*/ 204 w 277"/>
                <a:gd name="T37" fmla="*/ 252 h 265"/>
                <a:gd name="T38" fmla="*/ 168 w 277"/>
                <a:gd name="T39" fmla="*/ 252 h 265"/>
                <a:gd name="T40" fmla="*/ 132 w 277"/>
                <a:gd name="T41" fmla="*/ 264 h 265"/>
                <a:gd name="T42" fmla="*/ 96 w 277"/>
                <a:gd name="T43" fmla="*/ 264 h 265"/>
                <a:gd name="T44" fmla="*/ 60 w 277"/>
                <a:gd name="T45" fmla="*/ 264 h 265"/>
                <a:gd name="T46" fmla="*/ 24 w 277"/>
                <a:gd name="T47" fmla="*/ 264 h 265"/>
                <a:gd name="T48" fmla="*/ 24 w 277"/>
                <a:gd name="T49" fmla="*/ 228 h 265"/>
                <a:gd name="T50" fmla="*/ 0 w 277"/>
                <a:gd name="T51" fmla="*/ 228 h 26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7"/>
                <a:gd name="T79" fmla="*/ 0 h 265"/>
                <a:gd name="T80" fmla="*/ 277 w 277"/>
                <a:gd name="T81" fmla="*/ 265 h 26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7" h="265">
                  <a:moveTo>
                    <a:pt x="0" y="228"/>
                  </a:moveTo>
                  <a:lnTo>
                    <a:pt x="36" y="228"/>
                  </a:lnTo>
                  <a:lnTo>
                    <a:pt x="36" y="192"/>
                  </a:lnTo>
                  <a:lnTo>
                    <a:pt x="36" y="156"/>
                  </a:lnTo>
                  <a:lnTo>
                    <a:pt x="24" y="120"/>
                  </a:lnTo>
                  <a:lnTo>
                    <a:pt x="48" y="84"/>
                  </a:lnTo>
                  <a:lnTo>
                    <a:pt x="48" y="48"/>
                  </a:lnTo>
                  <a:lnTo>
                    <a:pt x="48" y="12"/>
                  </a:lnTo>
                  <a:lnTo>
                    <a:pt x="84" y="0"/>
                  </a:lnTo>
                  <a:lnTo>
                    <a:pt x="120" y="0"/>
                  </a:lnTo>
                  <a:lnTo>
                    <a:pt x="156" y="12"/>
                  </a:lnTo>
                  <a:lnTo>
                    <a:pt x="192" y="36"/>
                  </a:lnTo>
                  <a:lnTo>
                    <a:pt x="216" y="72"/>
                  </a:lnTo>
                  <a:lnTo>
                    <a:pt x="252" y="96"/>
                  </a:lnTo>
                  <a:lnTo>
                    <a:pt x="264" y="132"/>
                  </a:lnTo>
                  <a:lnTo>
                    <a:pt x="276" y="168"/>
                  </a:lnTo>
                  <a:lnTo>
                    <a:pt x="276" y="204"/>
                  </a:lnTo>
                  <a:lnTo>
                    <a:pt x="240" y="228"/>
                  </a:lnTo>
                  <a:lnTo>
                    <a:pt x="204" y="252"/>
                  </a:lnTo>
                  <a:lnTo>
                    <a:pt x="168" y="252"/>
                  </a:lnTo>
                  <a:lnTo>
                    <a:pt x="132" y="264"/>
                  </a:lnTo>
                  <a:lnTo>
                    <a:pt x="96" y="264"/>
                  </a:lnTo>
                  <a:lnTo>
                    <a:pt x="60" y="264"/>
                  </a:lnTo>
                  <a:lnTo>
                    <a:pt x="24" y="264"/>
                  </a:lnTo>
                  <a:lnTo>
                    <a:pt x="24" y="228"/>
                  </a:lnTo>
                  <a:lnTo>
                    <a:pt x="0" y="228"/>
                  </a:lnTo>
                </a:path>
              </a:pathLst>
            </a:custGeom>
            <a:solidFill>
              <a:schemeClr val="accent1"/>
            </a:solidFill>
            <a:ln w="381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5245" name="Freeform 8"/>
            <p:cNvSpPr>
              <a:spLocks/>
            </p:cNvSpPr>
            <p:nvPr/>
          </p:nvSpPr>
          <p:spPr bwMode="auto">
            <a:xfrm>
              <a:off x="2976" y="2880"/>
              <a:ext cx="841" cy="301"/>
            </a:xfrm>
            <a:custGeom>
              <a:avLst/>
              <a:gdLst>
                <a:gd name="T0" fmla="*/ 0 w 841"/>
                <a:gd name="T1" fmla="*/ 0 h 301"/>
                <a:gd name="T2" fmla="*/ 24 w 841"/>
                <a:gd name="T3" fmla="*/ 36 h 301"/>
                <a:gd name="T4" fmla="*/ 60 w 841"/>
                <a:gd name="T5" fmla="*/ 36 h 301"/>
                <a:gd name="T6" fmla="*/ 96 w 841"/>
                <a:gd name="T7" fmla="*/ 36 h 301"/>
                <a:gd name="T8" fmla="*/ 132 w 841"/>
                <a:gd name="T9" fmla="*/ 48 h 301"/>
                <a:gd name="T10" fmla="*/ 156 w 841"/>
                <a:gd name="T11" fmla="*/ 84 h 301"/>
                <a:gd name="T12" fmla="*/ 192 w 841"/>
                <a:gd name="T13" fmla="*/ 120 h 301"/>
                <a:gd name="T14" fmla="*/ 228 w 841"/>
                <a:gd name="T15" fmla="*/ 132 h 301"/>
                <a:gd name="T16" fmla="*/ 324 w 841"/>
                <a:gd name="T17" fmla="*/ 132 h 301"/>
                <a:gd name="T18" fmla="*/ 396 w 841"/>
                <a:gd name="T19" fmla="*/ 144 h 301"/>
                <a:gd name="T20" fmla="*/ 468 w 841"/>
                <a:gd name="T21" fmla="*/ 144 h 301"/>
                <a:gd name="T22" fmla="*/ 504 w 841"/>
                <a:gd name="T23" fmla="*/ 156 h 301"/>
                <a:gd name="T24" fmla="*/ 576 w 841"/>
                <a:gd name="T25" fmla="*/ 156 h 301"/>
                <a:gd name="T26" fmla="*/ 624 w 841"/>
                <a:gd name="T27" fmla="*/ 180 h 301"/>
                <a:gd name="T28" fmla="*/ 660 w 841"/>
                <a:gd name="T29" fmla="*/ 216 h 301"/>
                <a:gd name="T30" fmla="*/ 696 w 841"/>
                <a:gd name="T31" fmla="*/ 228 h 301"/>
                <a:gd name="T32" fmla="*/ 732 w 841"/>
                <a:gd name="T33" fmla="*/ 252 h 301"/>
                <a:gd name="T34" fmla="*/ 768 w 841"/>
                <a:gd name="T35" fmla="*/ 276 h 301"/>
                <a:gd name="T36" fmla="*/ 804 w 841"/>
                <a:gd name="T37" fmla="*/ 288 h 301"/>
                <a:gd name="T38" fmla="*/ 840 w 841"/>
                <a:gd name="T39" fmla="*/ 300 h 3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41"/>
                <a:gd name="T61" fmla="*/ 0 h 301"/>
                <a:gd name="T62" fmla="*/ 841 w 841"/>
                <a:gd name="T63" fmla="*/ 301 h 3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41" h="301">
                  <a:moveTo>
                    <a:pt x="0" y="0"/>
                  </a:moveTo>
                  <a:lnTo>
                    <a:pt x="24" y="36"/>
                  </a:lnTo>
                  <a:lnTo>
                    <a:pt x="60" y="36"/>
                  </a:lnTo>
                  <a:lnTo>
                    <a:pt x="96" y="36"/>
                  </a:lnTo>
                  <a:lnTo>
                    <a:pt x="132" y="48"/>
                  </a:lnTo>
                  <a:lnTo>
                    <a:pt x="156" y="84"/>
                  </a:lnTo>
                  <a:lnTo>
                    <a:pt x="192" y="120"/>
                  </a:lnTo>
                  <a:lnTo>
                    <a:pt x="228" y="132"/>
                  </a:lnTo>
                  <a:lnTo>
                    <a:pt x="324" y="132"/>
                  </a:lnTo>
                  <a:lnTo>
                    <a:pt x="396" y="144"/>
                  </a:lnTo>
                  <a:lnTo>
                    <a:pt x="468" y="144"/>
                  </a:lnTo>
                  <a:lnTo>
                    <a:pt x="504" y="156"/>
                  </a:lnTo>
                  <a:lnTo>
                    <a:pt x="576" y="156"/>
                  </a:lnTo>
                  <a:lnTo>
                    <a:pt x="624" y="180"/>
                  </a:lnTo>
                  <a:lnTo>
                    <a:pt x="660" y="216"/>
                  </a:lnTo>
                  <a:lnTo>
                    <a:pt x="696" y="228"/>
                  </a:lnTo>
                  <a:lnTo>
                    <a:pt x="732" y="252"/>
                  </a:lnTo>
                  <a:lnTo>
                    <a:pt x="768" y="276"/>
                  </a:lnTo>
                  <a:lnTo>
                    <a:pt x="804" y="288"/>
                  </a:lnTo>
                  <a:lnTo>
                    <a:pt x="840" y="300"/>
                  </a:lnTo>
                </a:path>
              </a:pathLst>
            </a:cu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5246" name="Oval 14"/>
            <p:cNvSpPr>
              <a:spLocks noChangeArrowheads="1"/>
            </p:cNvSpPr>
            <p:nvPr/>
          </p:nvSpPr>
          <p:spPr bwMode="auto">
            <a:xfrm>
              <a:off x="2212" y="2596"/>
              <a:ext cx="184" cy="13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95247" name="Freeform 15"/>
            <p:cNvSpPr>
              <a:spLocks/>
            </p:cNvSpPr>
            <p:nvPr/>
          </p:nvSpPr>
          <p:spPr bwMode="auto">
            <a:xfrm>
              <a:off x="2112" y="2832"/>
              <a:ext cx="373" cy="193"/>
            </a:xfrm>
            <a:custGeom>
              <a:avLst/>
              <a:gdLst>
                <a:gd name="T0" fmla="*/ 0 w 373"/>
                <a:gd name="T1" fmla="*/ 192 h 193"/>
                <a:gd name="T2" fmla="*/ 36 w 373"/>
                <a:gd name="T3" fmla="*/ 168 h 193"/>
                <a:gd name="T4" fmla="*/ 72 w 373"/>
                <a:gd name="T5" fmla="*/ 168 h 193"/>
                <a:gd name="T6" fmla="*/ 108 w 373"/>
                <a:gd name="T7" fmla="*/ 168 h 193"/>
                <a:gd name="T8" fmla="*/ 144 w 373"/>
                <a:gd name="T9" fmla="*/ 168 h 193"/>
                <a:gd name="T10" fmla="*/ 180 w 373"/>
                <a:gd name="T11" fmla="*/ 168 h 193"/>
                <a:gd name="T12" fmla="*/ 216 w 373"/>
                <a:gd name="T13" fmla="*/ 168 h 193"/>
                <a:gd name="T14" fmla="*/ 252 w 373"/>
                <a:gd name="T15" fmla="*/ 168 h 193"/>
                <a:gd name="T16" fmla="*/ 288 w 373"/>
                <a:gd name="T17" fmla="*/ 144 h 193"/>
                <a:gd name="T18" fmla="*/ 312 w 373"/>
                <a:gd name="T19" fmla="*/ 108 h 193"/>
                <a:gd name="T20" fmla="*/ 336 w 373"/>
                <a:gd name="T21" fmla="*/ 72 h 193"/>
                <a:gd name="T22" fmla="*/ 348 w 373"/>
                <a:gd name="T23" fmla="*/ 36 h 193"/>
                <a:gd name="T24" fmla="*/ 372 w 373"/>
                <a:gd name="T25" fmla="*/ 0 h 1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"/>
                <a:gd name="T40" fmla="*/ 0 h 193"/>
                <a:gd name="T41" fmla="*/ 373 w 373"/>
                <a:gd name="T42" fmla="*/ 193 h 1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" h="193">
                  <a:moveTo>
                    <a:pt x="0" y="192"/>
                  </a:moveTo>
                  <a:lnTo>
                    <a:pt x="36" y="168"/>
                  </a:lnTo>
                  <a:lnTo>
                    <a:pt x="72" y="168"/>
                  </a:lnTo>
                  <a:lnTo>
                    <a:pt x="108" y="168"/>
                  </a:lnTo>
                  <a:lnTo>
                    <a:pt x="144" y="168"/>
                  </a:lnTo>
                  <a:lnTo>
                    <a:pt x="180" y="168"/>
                  </a:lnTo>
                  <a:lnTo>
                    <a:pt x="216" y="168"/>
                  </a:lnTo>
                  <a:lnTo>
                    <a:pt x="252" y="168"/>
                  </a:lnTo>
                  <a:lnTo>
                    <a:pt x="288" y="144"/>
                  </a:lnTo>
                  <a:lnTo>
                    <a:pt x="312" y="108"/>
                  </a:lnTo>
                  <a:lnTo>
                    <a:pt x="336" y="72"/>
                  </a:lnTo>
                  <a:lnTo>
                    <a:pt x="348" y="36"/>
                  </a:lnTo>
                  <a:lnTo>
                    <a:pt x="372" y="0"/>
                  </a:lnTo>
                </a:path>
              </a:pathLst>
            </a:cu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95248" name="Oval 16"/>
            <p:cNvSpPr>
              <a:spLocks noChangeArrowheads="1"/>
            </p:cNvSpPr>
            <p:nvPr/>
          </p:nvSpPr>
          <p:spPr bwMode="auto">
            <a:xfrm>
              <a:off x="2260" y="2644"/>
              <a:ext cx="40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447800" y="4425950"/>
            <a:ext cx="7537450" cy="2349500"/>
            <a:chOff x="912" y="2788"/>
            <a:chExt cx="4748" cy="1480"/>
          </a:xfrm>
        </p:grpSpPr>
        <p:sp>
          <p:nvSpPr>
            <p:cNvPr id="95239" name="Oval 12"/>
            <p:cNvSpPr>
              <a:spLocks noChangeArrowheads="1"/>
            </p:cNvSpPr>
            <p:nvPr/>
          </p:nvSpPr>
          <p:spPr bwMode="auto">
            <a:xfrm>
              <a:off x="4132" y="2788"/>
              <a:ext cx="1528" cy="14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95240" name="Rectangle 13"/>
            <p:cNvSpPr>
              <a:spLocks noChangeArrowheads="1"/>
            </p:cNvSpPr>
            <p:nvPr/>
          </p:nvSpPr>
          <p:spPr bwMode="auto">
            <a:xfrm>
              <a:off x="4455" y="3102"/>
              <a:ext cx="923" cy="6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3200" b="1"/>
                <a:t> 2n=46</a:t>
              </a:r>
            </a:p>
            <a:p>
              <a:r>
                <a:rPr lang="en-US" sz="3200" b="1"/>
                <a:t>zygote</a:t>
              </a:r>
            </a:p>
          </p:txBody>
        </p:sp>
        <p:sp>
          <p:nvSpPr>
            <p:cNvPr id="95241" name="Freeform 18"/>
            <p:cNvSpPr>
              <a:spLocks/>
            </p:cNvSpPr>
            <p:nvPr/>
          </p:nvSpPr>
          <p:spPr bwMode="auto">
            <a:xfrm>
              <a:off x="912" y="3552"/>
              <a:ext cx="2976" cy="456"/>
            </a:xfrm>
            <a:custGeom>
              <a:avLst/>
              <a:gdLst>
                <a:gd name="T0" fmla="*/ 405 w 2368"/>
                <a:gd name="T1" fmla="*/ 0 h 648"/>
                <a:gd name="T2" fmla="*/ 555 w 2368"/>
                <a:gd name="T3" fmla="*/ 285 h 648"/>
                <a:gd name="T4" fmla="*/ 3740 w 2368"/>
                <a:gd name="T5" fmla="*/ 214 h 648"/>
                <a:gd name="T6" fmla="*/ 0 60000 65536"/>
                <a:gd name="T7" fmla="*/ 0 60000 65536"/>
                <a:gd name="T8" fmla="*/ 0 60000 65536"/>
                <a:gd name="T9" fmla="*/ 0 w 2368"/>
                <a:gd name="T10" fmla="*/ 0 h 648"/>
                <a:gd name="T11" fmla="*/ 2368 w 2368"/>
                <a:gd name="T12" fmla="*/ 648 h 6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8" h="648">
                  <a:moveTo>
                    <a:pt x="256" y="0"/>
                  </a:moveTo>
                  <a:cubicBezTo>
                    <a:pt x="128" y="252"/>
                    <a:pt x="0" y="504"/>
                    <a:pt x="352" y="576"/>
                  </a:cubicBezTo>
                  <a:cubicBezTo>
                    <a:pt x="704" y="648"/>
                    <a:pt x="2032" y="456"/>
                    <a:pt x="2368" y="43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 autoUpdateAnimBg="0"/>
      <p:bldP spid="38915" grpId="0" build="p" autoUpdateAnimBg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 noChangeArrowheads="1"/>
          </p:cNvPicPr>
          <p:nvPr/>
        </p:nvPicPr>
        <p:blipFill>
          <a:blip r:embed="rId2"/>
          <a:srcRect b="4884"/>
          <a:stretch>
            <a:fillRect/>
          </a:stretch>
        </p:blipFill>
        <p:spPr bwMode="auto">
          <a:xfrm>
            <a:off x="0" y="0"/>
            <a:ext cx="915219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28600" y="6202363"/>
            <a:ext cx="1524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Times New Roman" charset="0"/>
                <a:ea typeface="ＭＳ Ｐゴシック" charset="0"/>
              </a:rPr>
              <a:t>Figure 8.14, part 2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702050" y="1143000"/>
            <a:ext cx="3503613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MEIOSIS </a:t>
            </a:r>
            <a:r>
              <a:rPr lang="en-US" sz="1400" b="1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II</a:t>
            </a: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: Sister chromatids separate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81000" y="1601788"/>
            <a:ext cx="18240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solidFill>
                  <a:schemeClr val="bg1"/>
                </a:solidFill>
                <a:latin typeface="Arial" pitchFamily="34" charset="0"/>
              </a:rPr>
              <a:t>TELOPHASE</a:t>
            </a:r>
            <a:r>
              <a:rPr lang="en-US" sz="1400" b="1">
                <a:solidFill>
                  <a:schemeClr val="bg1"/>
                </a:solidFill>
                <a:latin typeface="Times New Roman" pitchFamily="18" charset="0"/>
              </a:rPr>
              <a:t> I</a:t>
            </a:r>
            <a:r>
              <a:rPr lang="en-US" sz="1400" b="1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n-US" sz="1400" b="1">
                <a:solidFill>
                  <a:schemeClr val="bg1"/>
                </a:solidFill>
                <a:latin typeface="Arial" pitchFamily="34" charset="0"/>
              </a:rPr>
            </a:br>
            <a:r>
              <a:rPr lang="en-US" sz="1400" b="1">
                <a:solidFill>
                  <a:schemeClr val="bg1"/>
                </a:solidFill>
                <a:latin typeface="Arial" pitchFamily="34" charset="0"/>
              </a:rPr>
              <a:t>AND CYTOKINESIS</a:t>
            </a:r>
            <a:endParaRPr lang="en-US" sz="1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2363788" y="1697038"/>
            <a:ext cx="1370012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PROPHASE </a:t>
            </a:r>
            <a:r>
              <a:rPr lang="en-US" sz="1400" b="1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II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3811588" y="1697038"/>
            <a:ext cx="1487487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METAPHASE </a:t>
            </a:r>
            <a:r>
              <a:rPr lang="en-US" sz="1400" b="1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II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5487988" y="1697038"/>
            <a:ext cx="1370012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ANAPHASE </a:t>
            </a:r>
            <a:r>
              <a:rPr lang="en-US" sz="1400" b="1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II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28600" y="2590800"/>
            <a:ext cx="8540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Cleavage</a:t>
            </a:r>
            <a:br>
              <a:rPr lang="en-US" sz="1200" b="1">
                <a:latin typeface="Arial" charset="0"/>
                <a:ea typeface="ＭＳ Ｐゴシック" charset="0"/>
              </a:rPr>
            </a:br>
            <a:r>
              <a:rPr lang="en-US" sz="1200" b="1">
                <a:latin typeface="Arial" charset="0"/>
                <a:ea typeface="ＭＳ Ｐゴシック" charset="0"/>
              </a:rPr>
              <a:t>furrow</a:t>
            </a: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609600" y="3048000"/>
            <a:ext cx="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>
            <a:off x="6019800" y="4343400"/>
            <a:ext cx="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5410200" y="3733800"/>
            <a:ext cx="11430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Sister chromatids</a:t>
            </a:r>
            <a:br>
              <a:rPr lang="en-US" sz="1200" b="1">
                <a:latin typeface="Arial" charset="0"/>
                <a:ea typeface="ＭＳ Ｐゴシック" charset="0"/>
              </a:rPr>
            </a:br>
            <a:r>
              <a:rPr lang="en-US" sz="1200" b="1">
                <a:latin typeface="Arial" charset="0"/>
                <a:ea typeface="ＭＳ Ｐゴシック" charset="0"/>
              </a:rPr>
              <a:t>separate</a:t>
            </a: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7010400" y="1601788"/>
            <a:ext cx="18240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solidFill>
                  <a:schemeClr val="bg1"/>
                </a:solidFill>
                <a:latin typeface="Arial" pitchFamily="34" charset="0"/>
              </a:rPr>
              <a:t>TELOPHASE</a:t>
            </a:r>
            <a:r>
              <a:rPr lang="en-US" sz="1400" b="1">
                <a:solidFill>
                  <a:schemeClr val="bg1"/>
                </a:solidFill>
                <a:latin typeface="Times New Roman" pitchFamily="18" charset="0"/>
              </a:rPr>
              <a:t> II</a:t>
            </a:r>
            <a:r>
              <a:rPr lang="en-US" sz="1400" b="1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n-US" sz="1400" b="1">
                <a:solidFill>
                  <a:schemeClr val="bg1"/>
                </a:solidFill>
                <a:latin typeface="Arial" pitchFamily="34" charset="0"/>
              </a:rPr>
            </a:br>
            <a:r>
              <a:rPr lang="en-US" sz="1400" b="1">
                <a:solidFill>
                  <a:schemeClr val="bg1"/>
                </a:solidFill>
                <a:latin typeface="Arial" pitchFamily="34" charset="0"/>
              </a:rPr>
              <a:t>AND CYTOKINESIS</a:t>
            </a:r>
            <a:endParaRPr lang="en-US" sz="1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7315200" y="3733800"/>
            <a:ext cx="12192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Haploid</a:t>
            </a:r>
            <a:br>
              <a:rPr lang="en-US" sz="1200" b="1">
                <a:latin typeface="Arial" charset="0"/>
                <a:ea typeface="ＭＳ Ｐゴシック" charset="0"/>
              </a:rPr>
            </a:br>
            <a:r>
              <a:rPr lang="en-US" sz="1200" b="1">
                <a:latin typeface="Arial" charset="0"/>
                <a:ea typeface="ＭＳ Ｐゴシック" charset="0"/>
              </a:rPr>
              <a:t>daughter cells</a:t>
            </a:r>
            <a:br>
              <a:rPr lang="en-US" sz="1200" b="1">
                <a:latin typeface="Arial" charset="0"/>
                <a:ea typeface="ＭＳ Ｐゴシック" charset="0"/>
              </a:rPr>
            </a:br>
            <a:r>
              <a:rPr lang="en-US" sz="1200" b="1">
                <a:latin typeface="Arial" charset="0"/>
                <a:ea typeface="ＭＳ Ｐゴシック" charset="0"/>
              </a:rPr>
              <a:t>forming</a:t>
            </a:r>
          </a:p>
        </p:txBody>
      </p:sp>
      <p:sp>
        <p:nvSpPr>
          <p:cNvPr id="73743" name="Line 15"/>
          <p:cNvSpPr>
            <a:spLocks noChangeShapeType="1"/>
          </p:cNvSpPr>
          <p:nvPr/>
        </p:nvSpPr>
        <p:spPr bwMode="auto">
          <a:xfrm>
            <a:off x="6019800" y="4343400"/>
            <a:ext cx="3048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3744" name="Line 16"/>
          <p:cNvSpPr>
            <a:spLocks noChangeShapeType="1"/>
          </p:cNvSpPr>
          <p:nvPr/>
        </p:nvSpPr>
        <p:spPr bwMode="auto">
          <a:xfrm flipH="1">
            <a:off x="609600" y="4038600"/>
            <a:ext cx="3048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"/>
            <a:ext cx="611529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057400" y="0"/>
            <a:ext cx="5105400" cy="533400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+mj-cs"/>
              </a:rPr>
              <a:t>MITOSIS      MEIOASIS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990600"/>
            <a:ext cx="6172200" cy="18943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7030A0"/>
                </a:solidFill>
                <a:ea typeface="+mj-ea"/>
                <a:cs typeface="+mj-cs"/>
              </a:rPr>
              <a:t>THE NUCLEIC ACIDS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ea typeface="+mj-ea"/>
                <a:cs typeface="+mj-cs"/>
              </a:rPr>
              <a:t>Friedrich Miescher in 1869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8988"/>
            <a:ext cx="5272088" cy="3630612"/>
          </a:xfrm>
        </p:spPr>
        <p:txBody>
          <a:bodyPr/>
          <a:lstStyle/>
          <a:p>
            <a:pPr eaLnBrk="1" hangingPunct="1"/>
            <a:r>
              <a:rPr lang="en-GB" sz="3200" smtClean="0"/>
              <a:t>Isolated what he called </a:t>
            </a:r>
            <a:r>
              <a:rPr lang="en-GB" sz="3200" b="1" smtClean="0">
                <a:solidFill>
                  <a:srgbClr val="FF0000"/>
                </a:solidFill>
              </a:rPr>
              <a:t>nuclein </a:t>
            </a:r>
            <a:r>
              <a:rPr lang="en-GB" sz="3200" smtClean="0"/>
              <a:t>from the nuclei of pus cells</a:t>
            </a:r>
          </a:p>
          <a:p>
            <a:pPr eaLnBrk="1" hangingPunct="1"/>
            <a:r>
              <a:rPr lang="en-GB" sz="3200" smtClean="0"/>
              <a:t>Nuclein was shown to have acidic properties, hence it became called </a:t>
            </a:r>
            <a:r>
              <a:rPr lang="en-GB" sz="3200" b="1" smtClean="0">
                <a:solidFill>
                  <a:srgbClr val="FF0000"/>
                </a:solidFill>
              </a:rPr>
              <a:t>nucleic acid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4538" y="2100263"/>
            <a:ext cx="2941637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4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6436" presetClass="entr" presetSubtype="1376665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96436" presetClass="entr" presetSubtype="1376665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ea typeface="+mj-ea"/>
                <a:cs typeface="+mj-cs"/>
              </a:rPr>
              <a:t>Two types of nucleic acid are found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3200" smtClean="0"/>
              <a:t>Deoxyribonucleic acid (DNA)</a:t>
            </a:r>
            <a:br>
              <a:rPr lang="en-GB" sz="3200" smtClean="0"/>
            </a:br>
            <a:endParaRPr lang="en-GB" sz="3200" smtClean="0"/>
          </a:p>
          <a:p>
            <a:pPr eaLnBrk="1" hangingPunct="1"/>
            <a:r>
              <a:rPr lang="en-GB" sz="3200" smtClean="0"/>
              <a:t>Ribonucleic acid (RNA)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68" presetClass="entr" presetSubtype="432641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97168" presetClass="entr" presetSubtype="432641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>
                <a:ea typeface="+mj-ea"/>
                <a:cs typeface="+mj-cs"/>
              </a:rPr>
              <a:t>The distribution of nucleic acids in the eukaryotic cell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51025"/>
            <a:ext cx="8229600" cy="2382838"/>
          </a:xfrm>
        </p:spPr>
        <p:txBody>
          <a:bodyPr/>
          <a:lstStyle/>
          <a:p>
            <a:pPr marL="388938" indent="-388938" eaLnBrk="1" hangingPunct="1"/>
            <a:r>
              <a:rPr lang="en-GB" sz="3200" smtClean="0"/>
              <a:t>DNA is found in the nucleus </a:t>
            </a:r>
          </a:p>
          <a:p>
            <a:pPr marL="579438" lvl="1" indent="0" eaLnBrk="1" hangingPunct="1">
              <a:buFont typeface="Wingdings" pitchFamily="2" charset="2"/>
              <a:buNone/>
            </a:pPr>
            <a:r>
              <a:rPr lang="en-GB" sz="2800" smtClean="0"/>
              <a:t>with small amounts in mitochondria and chloroplasts</a:t>
            </a:r>
          </a:p>
          <a:p>
            <a:pPr marL="388938" indent="-388938" eaLnBrk="1" hangingPunct="1"/>
            <a:r>
              <a:rPr lang="en-GB" sz="3200" smtClean="0"/>
              <a:t>RNA is found throughout the cell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68" presetClass="entr" presetSubtype="3879954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97168" presetClass="entr" presetSubtype="3879954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97168" presetClass="entr" presetSubtype="3879954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ea typeface="+mj-ea"/>
                <a:cs typeface="+mj-cs"/>
              </a:rPr>
              <a:t>DNA as genetic material: The circumstantial evidence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en-GB" smtClean="0"/>
              <a:t>Present in all cells and virtually restricted to the nucleus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GB" smtClean="0"/>
              <a:t>The amount of DNA in somatic cells (body cells) of any given species is constant (like the number of chromosomes)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GB" smtClean="0"/>
              <a:t>The DNA content of gametes (sex cells) is half that of somatic cells. </a:t>
            </a:r>
            <a:br>
              <a:rPr lang="en-GB" smtClean="0"/>
            </a:br>
            <a:r>
              <a:rPr lang="en-GB" smtClean="0"/>
              <a:t>In cases of polyploidy (multiple sets of chromosomes) the DNA content increases by a proportional factor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GB" smtClean="0"/>
              <a:t>The mutagenic effect of UV light peaks at 253.7nm. The peak for the absorption of UV light by DNA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68" presetClass="entr" presetSubtype="4327834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97168" presetClass="entr" presetSubtype="4327834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97168" presetClass="entr" presetSubtype="4327834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97168" presetClass="entr" presetSubtype="4327834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>
                <a:solidFill>
                  <a:srgbClr val="000080"/>
                </a:solidFill>
                <a:ea typeface="+mj-ea"/>
                <a:cs typeface="+mj-cs"/>
              </a:rPr>
              <a:t>NUCLEIC ACID STRUCTURE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3200" smtClean="0"/>
              <a:t>Nucleic acids are </a:t>
            </a:r>
            <a:r>
              <a:rPr lang="en-GB" sz="3200" b="1" smtClean="0">
                <a:solidFill>
                  <a:srgbClr val="FF0000"/>
                </a:solidFill>
              </a:rPr>
              <a:t>polynucleotides</a:t>
            </a:r>
            <a:br>
              <a:rPr lang="en-GB" sz="3200" b="1" smtClean="0">
                <a:solidFill>
                  <a:srgbClr val="FF0000"/>
                </a:solidFill>
              </a:rPr>
            </a:br>
            <a:endParaRPr lang="en-GB" sz="3200" b="1" smtClean="0">
              <a:solidFill>
                <a:srgbClr val="FF0000"/>
              </a:solidFill>
            </a:endParaRPr>
          </a:p>
          <a:p>
            <a:pPr eaLnBrk="1" hangingPunct="1"/>
            <a:r>
              <a:rPr lang="en-GB" sz="3200" smtClean="0"/>
              <a:t>Their building blocks are </a:t>
            </a:r>
            <a:r>
              <a:rPr lang="en-GB" sz="3200" b="1" smtClean="0">
                <a:solidFill>
                  <a:srgbClr val="FF0000"/>
                </a:solidFill>
              </a:rPr>
              <a:t>nucleotides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68" presetClass="entr" presetSubtype="3881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97168" presetClass="entr" presetSubtype="3881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Line 7"/>
          <p:cNvSpPr>
            <a:spLocks noChangeShapeType="1"/>
          </p:cNvSpPr>
          <p:nvPr/>
        </p:nvSpPr>
        <p:spPr bwMode="auto">
          <a:xfrm flipH="1">
            <a:off x="4275138" y="4079875"/>
            <a:ext cx="2462212" cy="139382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ea typeface="+mj-ea"/>
                <a:cs typeface="+mj-cs"/>
              </a:rPr>
              <a:t>NUCLEOTIDE STRUCTURE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495300" y="2070100"/>
            <a:ext cx="3636963" cy="3449638"/>
            <a:chOff x="609" y="1304"/>
            <a:chExt cx="1994" cy="2173"/>
          </a:xfrm>
        </p:grpSpPr>
        <p:sp>
          <p:nvSpPr>
            <p:cNvPr id="21525" name="Line 5"/>
            <p:cNvSpPr>
              <a:spLocks noChangeShapeType="1"/>
            </p:cNvSpPr>
            <p:nvPr/>
          </p:nvSpPr>
          <p:spPr bwMode="auto">
            <a:xfrm>
              <a:off x="1244" y="1561"/>
              <a:ext cx="1359" cy="191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609" y="1304"/>
              <a:ext cx="1186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b="1">
                  <a:solidFill>
                    <a:srgbClr val="FF0000"/>
                  </a:solidFill>
                  <a:ea typeface="ＭＳ Ｐゴシック" charset="0"/>
                </a:rPr>
                <a:t>PHOSPHATE</a:t>
              </a:r>
              <a:endParaRPr lang="en-GB" b="1">
                <a:ea typeface="ＭＳ Ｐゴシック" charset="0"/>
              </a:endParaRP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111500" y="2070100"/>
            <a:ext cx="1752600" cy="3403600"/>
            <a:chOff x="1960" y="1304"/>
            <a:chExt cx="1104" cy="2144"/>
          </a:xfrm>
        </p:grpSpPr>
        <p:sp>
          <p:nvSpPr>
            <p:cNvPr id="21523" name="Line 6"/>
            <p:cNvSpPr>
              <a:spLocks noChangeShapeType="1"/>
            </p:cNvSpPr>
            <p:nvPr/>
          </p:nvSpPr>
          <p:spPr bwMode="auto">
            <a:xfrm>
              <a:off x="2557" y="2130"/>
              <a:ext cx="116" cy="1318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1960" y="1304"/>
              <a:ext cx="1104" cy="8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b="1">
                  <a:solidFill>
                    <a:srgbClr val="800000"/>
                  </a:solidFill>
                  <a:ea typeface="ＭＳ Ｐゴシック" charset="0"/>
                </a:rPr>
                <a:t>SUGAR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GB">
                  <a:solidFill>
                    <a:srgbClr val="800000"/>
                  </a:solidFill>
                  <a:ea typeface="ＭＳ Ｐゴシック" charset="0"/>
                </a:rPr>
                <a:t>Ribose or Deoxyribose</a:t>
              </a:r>
              <a:endParaRPr lang="en-GB">
                <a:ea typeface="ＭＳ Ｐゴシック" charset="0"/>
              </a:endParaRPr>
            </a:p>
          </p:txBody>
        </p:sp>
      </p:grp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2820988" y="5562600"/>
            <a:ext cx="2925762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b="1">
                <a:solidFill>
                  <a:srgbClr val="0000FF"/>
                </a:solidFill>
                <a:ea typeface="ＭＳ Ｐゴシック" charset="0"/>
              </a:rPr>
              <a:t>NUCLEOTIDE</a:t>
            </a:r>
            <a:endParaRPr lang="en-GB" b="1">
              <a:ea typeface="ＭＳ Ｐゴシック" charset="0"/>
            </a:endParaRPr>
          </a:p>
        </p:txBody>
      </p:sp>
      <p:graphicFrame>
        <p:nvGraphicFramePr>
          <p:cNvPr id="8239" name="Group 47"/>
          <p:cNvGraphicFramePr>
            <a:graphicFrameLocks noGrp="1"/>
          </p:cNvGraphicFramePr>
          <p:nvPr/>
        </p:nvGraphicFramePr>
        <p:xfrm>
          <a:off x="5145088" y="2071688"/>
          <a:ext cx="3660775" cy="2231390"/>
        </p:xfrm>
        <a:graphic>
          <a:graphicData uri="http://schemas.openxmlformats.org/drawingml/2006/table">
            <a:tbl>
              <a:tblPr/>
              <a:tblGrid>
                <a:gridCol w="1512887"/>
                <a:gridCol w="2147888"/>
              </a:tblGrid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PURINES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PYRIMIDINES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Adenine (A)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Guanine(G)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Cytocine (C)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Thymine (T)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Uracil (U)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68" presetClass="entr" presetSubtype="3882806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entr" presetSubtype="3883196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7" grpId="0" animBg="1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ea typeface="+mj-ea"/>
                <a:cs typeface="+mj-cs"/>
              </a:rPr>
              <a:t>Ribose is a pentose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4106863" y="2097088"/>
            <a:ext cx="512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fr-FR">
              <a:ea typeface="ＭＳ Ｐゴシック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495550" y="2055813"/>
            <a:ext cx="3378200" cy="3433762"/>
            <a:chOff x="1351" y="1074"/>
            <a:chExt cx="2128" cy="216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351" y="1074"/>
              <a:ext cx="2128" cy="2163"/>
              <a:chOff x="2160" y="11248"/>
              <a:chExt cx="3480" cy="3280"/>
            </a:xfrm>
          </p:grpSpPr>
          <p:sp>
            <p:nvSpPr>
              <p:cNvPr id="22534" name="AutoShape 5"/>
              <p:cNvSpPr>
                <a:spLocks noChangeArrowheads="1"/>
              </p:cNvSpPr>
              <p:nvPr/>
            </p:nvSpPr>
            <p:spPr bwMode="auto">
              <a:xfrm>
                <a:off x="2540" y="11988"/>
                <a:ext cx="2775" cy="2300"/>
              </a:xfrm>
              <a:prstGeom prst="pentagon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35" name="Text Box 6"/>
              <p:cNvSpPr txBox="1">
                <a:spLocks noChangeArrowheads="1"/>
              </p:cNvSpPr>
              <p:nvPr/>
            </p:nvSpPr>
            <p:spPr bwMode="auto">
              <a:xfrm>
                <a:off x="4960" y="12588"/>
                <a:ext cx="680" cy="4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b="1">
                    <a:latin typeface="Arial" pitchFamily="34" charset="0"/>
                  </a:rPr>
                  <a:t>C</a:t>
                </a:r>
                <a:r>
                  <a:rPr lang="en-US" sz="2000" b="1">
                    <a:solidFill>
                      <a:srgbClr val="FF0000"/>
                    </a:solidFill>
                    <a:latin typeface="Arial" pitchFamily="34" charset="0"/>
                  </a:rPr>
                  <a:t>1</a:t>
                </a:r>
                <a:endParaRPr lang="en-US" sz="1400" b="1">
                  <a:latin typeface="Arial" pitchFamily="34" charset="0"/>
                </a:endParaRPr>
              </a:p>
            </p:txBody>
          </p:sp>
          <p:sp>
            <p:nvSpPr>
              <p:cNvPr id="22536" name="Text Box 7"/>
              <p:cNvSpPr txBox="1">
                <a:spLocks noChangeArrowheads="1"/>
              </p:cNvSpPr>
              <p:nvPr/>
            </p:nvSpPr>
            <p:spPr bwMode="auto">
              <a:xfrm>
                <a:off x="2160" y="11248"/>
                <a:ext cx="760" cy="4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b="1">
                    <a:latin typeface="Arial" pitchFamily="34" charset="0"/>
                  </a:rPr>
                  <a:t>C</a:t>
                </a:r>
                <a:r>
                  <a:rPr lang="en-US" sz="2000" b="1">
                    <a:solidFill>
                      <a:srgbClr val="FF0000"/>
                    </a:solidFill>
                    <a:latin typeface="Arial" pitchFamily="34" charset="0"/>
                  </a:rPr>
                  <a:t>5</a:t>
                </a:r>
                <a:endParaRPr lang="en-US" sz="2000" b="1">
                  <a:latin typeface="Arial" pitchFamily="34" charset="0"/>
                </a:endParaRPr>
              </a:p>
            </p:txBody>
          </p:sp>
          <p:sp>
            <p:nvSpPr>
              <p:cNvPr id="22537" name="Text Box 8"/>
              <p:cNvSpPr txBox="1">
                <a:spLocks noChangeArrowheads="1"/>
              </p:cNvSpPr>
              <p:nvPr/>
            </p:nvSpPr>
            <p:spPr bwMode="auto">
              <a:xfrm>
                <a:off x="2320" y="12688"/>
                <a:ext cx="740" cy="4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b="1">
                    <a:latin typeface="Arial" pitchFamily="34" charset="0"/>
                  </a:rPr>
                  <a:t>C</a:t>
                </a:r>
                <a:r>
                  <a:rPr lang="en-US" sz="2000" b="1">
                    <a:solidFill>
                      <a:srgbClr val="FF0000"/>
                    </a:solidFill>
                    <a:latin typeface="Arial" pitchFamily="34" charset="0"/>
                  </a:rPr>
                  <a:t>4</a:t>
                </a:r>
                <a:endParaRPr lang="en-US" sz="1400" b="1">
                  <a:latin typeface="Arial" pitchFamily="34" charset="0"/>
                </a:endParaRPr>
              </a:p>
            </p:txBody>
          </p:sp>
          <p:sp>
            <p:nvSpPr>
              <p:cNvPr id="22538" name="Text Box 9"/>
              <p:cNvSpPr txBox="1">
                <a:spLocks noChangeArrowheads="1"/>
              </p:cNvSpPr>
              <p:nvPr/>
            </p:nvSpPr>
            <p:spPr bwMode="auto">
              <a:xfrm>
                <a:off x="2780" y="14068"/>
                <a:ext cx="720" cy="4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b="1">
                    <a:latin typeface="Arial" pitchFamily="34" charset="0"/>
                  </a:rPr>
                  <a:t>C</a:t>
                </a:r>
                <a:r>
                  <a:rPr lang="en-US" sz="2000" b="1">
                    <a:solidFill>
                      <a:srgbClr val="FF0000"/>
                    </a:solidFill>
                    <a:latin typeface="Arial" pitchFamily="34" charset="0"/>
                  </a:rPr>
                  <a:t>3</a:t>
                </a:r>
                <a:endParaRPr lang="en-US" sz="2000" b="1">
                  <a:latin typeface="Arial" pitchFamily="34" charset="0"/>
                </a:endParaRPr>
              </a:p>
            </p:txBody>
          </p:sp>
          <p:sp>
            <p:nvSpPr>
              <p:cNvPr id="22539" name="Text Box 10"/>
              <p:cNvSpPr txBox="1">
                <a:spLocks noChangeArrowheads="1"/>
              </p:cNvSpPr>
              <p:nvPr/>
            </p:nvSpPr>
            <p:spPr bwMode="auto">
              <a:xfrm>
                <a:off x="4480" y="14068"/>
                <a:ext cx="700" cy="4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b="1">
                    <a:latin typeface="Arial" pitchFamily="34" charset="0"/>
                  </a:rPr>
                  <a:t>C</a:t>
                </a:r>
                <a:r>
                  <a:rPr lang="en-US" sz="2000" b="1">
                    <a:solidFill>
                      <a:srgbClr val="FF0000"/>
                    </a:solidFill>
                    <a:latin typeface="Arial" pitchFamily="34" charset="0"/>
                  </a:rPr>
                  <a:t>2</a:t>
                </a:r>
                <a:endParaRPr lang="en-US" sz="2000" b="1">
                  <a:latin typeface="Arial" pitchFamily="34" charset="0"/>
                </a:endParaRPr>
              </a:p>
            </p:txBody>
          </p:sp>
          <p:sp>
            <p:nvSpPr>
              <p:cNvPr id="22540" name="Text Box 11"/>
              <p:cNvSpPr txBox="1">
                <a:spLocks noChangeArrowheads="1"/>
              </p:cNvSpPr>
              <p:nvPr/>
            </p:nvSpPr>
            <p:spPr bwMode="auto">
              <a:xfrm>
                <a:off x="3600" y="11760"/>
                <a:ext cx="640" cy="48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762000" lvl="4"/>
                <a:endParaRPr lang="fr-FR" sz="1400" b="1">
                  <a:latin typeface="Arial" pitchFamily="34" charset="0"/>
                </a:endParaRPr>
              </a:p>
            </p:txBody>
          </p:sp>
          <p:sp>
            <p:nvSpPr>
              <p:cNvPr id="22541" name="Line 12"/>
              <p:cNvSpPr>
                <a:spLocks noChangeShapeType="1"/>
              </p:cNvSpPr>
              <p:nvPr/>
            </p:nvSpPr>
            <p:spPr bwMode="auto">
              <a:xfrm flipV="1">
                <a:off x="2540" y="11640"/>
                <a:ext cx="0" cy="10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30" name="Rectangle 14"/>
            <p:cNvSpPr>
              <a:spLocks noChangeArrowheads="1"/>
            </p:cNvSpPr>
            <p:nvPr/>
          </p:nvSpPr>
          <p:spPr bwMode="auto">
            <a:xfrm>
              <a:off x="2301" y="1468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000" b="1">
                  <a:latin typeface="Arial" charset="0"/>
                  <a:ea typeface="ＭＳ Ｐゴシック" charset="0"/>
                </a:rPr>
                <a:t>O</a:t>
              </a:r>
            </a:p>
          </p:txBody>
        </p:sp>
      </p:grp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762000" y="2008188"/>
            <a:ext cx="7618413" cy="4754562"/>
            <a:chOff x="480" y="602"/>
            <a:chExt cx="4799" cy="2995"/>
          </a:xfrm>
        </p:grpSpPr>
        <p:sp>
          <p:nvSpPr>
            <p:cNvPr id="23555" name="Text Box 5"/>
            <p:cNvSpPr txBox="1">
              <a:spLocks noChangeArrowheads="1"/>
            </p:cNvSpPr>
            <p:nvPr/>
          </p:nvSpPr>
          <p:spPr bwMode="auto">
            <a:xfrm>
              <a:off x="885" y="621"/>
              <a:ext cx="1317" cy="31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/>
                <a:t>RIBOSE</a:t>
              </a:r>
              <a:endParaRPr lang="en-US" sz="2000" b="1"/>
            </a:p>
          </p:txBody>
        </p:sp>
        <p:sp>
          <p:nvSpPr>
            <p:cNvPr id="23556" name="Text Box 48"/>
            <p:cNvSpPr txBox="1">
              <a:spLocks noChangeArrowheads="1"/>
            </p:cNvSpPr>
            <p:nvPr/>
          </p:nvSpPr>
          <p:spPr bwMode="auto">
            <a:xfrm>
              <a:off x="3314" y="602"/>
              <a:ext cx="1614" cy="30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/>
                <a:t>DEOXYRIBOSE</a:t>
              </a:r>
              <a:endParaRPr lang="en-US" sz="2000" b="1"/>
            </a:p>
          </p:txBody>
        </p:sp>
        <p:grpSp>
          <p:nvGrpSpPr>
            <p:cNvPr id="3" name="Group 77"/>
            <p:cNvGrpSpPr>
              <a:grpSpLocks/>
            </p:cNvGrpSpPr>
            <p:nvPr/>
          </p:nvGrpSpPr>
          <p:grpSpPr bwMode="auto">
            <a:xfrm>
              <a:off x="480" y="1166"/>
              <a:ext cx="2174" cy="2412"/>
              <a:chOff x="441" y="1257"/>
              <a:chExt cx="2174" cy="2412"/>
            </a:xfrm>
          </p:grpSpPr>
          <p:sp>
            <p:nvSpPr>
              <p:cNvPr id="23578" name="Text Box 53"/>
              <p:cNvSpPr txBox="1">
                <a:spLocks noChangeArrowheads="1"/>
              </p:cNvSpPr>
              <p:nvPr/>
            </p:nvSpPr>
            <p:spPr bwMode="auto">
              <a:xfrm>
                <a:off x="557" y="1257"/>
                <a:ext cx="73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b="1">
                    <a:latin typeface="Arial" pitchFamily="34" charset="0"/>
                  </a:rPr>
                  <a:t>CH</a:t>
                </a:r>
                <a:r>
                  <a:rPr lang="en-US" sz="2000" b="1" baseline="-25000">
                    <a:latin typeface="Arial" pitchFamily="34" charset="0"/>
                  </a:rPr>
                  <a:t>2</a:t>
                </a:r>
                <a:r>
                  <a:rPr lang="en-US" sz="2000" b="1">
                    <a:latin typeface="Arial" pitchFamily="34" charset="0"/>
                  </a:rPr>
                  <a:t>OH</a:t>
                </a:r>
              </a:p>
            </p:txBody>
          </p:sp>
          <p:grpSp>
            <p:nvGrpSpPr>
              <p:cNvPr id="4" name="Group 76"/>
              <p:cNvGrpSpPr>
                <a:grpSpLocks/>
              </p:cNvGrpSpPr>
              <p:nvPr/>
            </p:nvGrpSpPr>
            <p:grpSpPr bwMode="auto">
              <a:xfrm>
                <a:off x="441" y="1344"/>
                <a:ext cx="2174" cy="2325"/>
                <a:chOff x="480" y="1314"/>
                <a:chExt cx="2174" cy="2325"/>
              </a:xfrm>
            </p:grpSpPr>
            <p:sp>
              <p:nvSpPr>
                <p:cNvPr id="2358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013" y="2644"/>
                  <a:ext cx="0" cy="68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1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916" y="2658"/>
                  <a:ext cx="0" cy="68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2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863" y="2432"/>
                  <a:ext cx="335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H</a:t>
                  </a:r>
                  <a:endParaRPr lang="en-US" sz="1400" b="1">
                    <a:latin typeface="Arial" pitchFamily="34" charset="0"/>
                  </a:endParaRPr>
                </a:p>
              </p:txBody>
            </p:sp>
            <p:sp>
              <p:nvSpPr>
                <p:cNvPr id="23583" name="AutoShape 9"/>
                <p:cNvSpPr>
                  <a:spLocks noChangeArrowheads="1"/>
                </p:cNvSpPr>
                <p:nvPr/>
              </p:nvSpPr>
              <p:spPr bwMode="auto">
                <a:xfrm>
                  <a:off x="678" y="1434"/>
                  <a:ext cx="1609" cy="1569"/>
                </a:xfrm>
                <a:prstGeom prst="pentagon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8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190" y="1314"/>
                  <a:ext cx="452" cy="3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2000" b="1">
                      <a:latin typeface="Arial" pitchFamily="34" charset="0"/>
                    </a:rPr>
                    <a:t>OH</a:t>
                  </a:r>
                </a:p>
              </p:txBody>
            </p:sp>
            <p:sp>
              <p:nvSpPr>
                <p:cNvPr id="23585" name="Line 12"/>
                <p:cNvSpPr>
                  <a:spLocks noChangeShapeType="1"/>
                </p:cNvSpPr>
                <p:nvPr/>
              </p:nvSpPr>
              <p:spPr bwMode="auto">
                <a:xfrm>
                  <a:off x="2290" y="1538"/>
                  <a:ext cx="0" cy="94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704" y="1467"/>
                  <a:ext cx="0" cy="98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86" y="1911"/>
                  <a:ext cx="429" cy="3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C</a:t>
                  </a:r>
                </a:p>
              </p:txBody>
            </p:sp>
            <p:sp>
              <p:nvSpPr>
                <p:cNvPr id="2358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712" y="2866"/>
                  <a:ext cx="406" cy="3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C</a:t>
                  </a:r>
                </a:p>
              </p:txBody>
            </p:sp>
            <p:sp>
              <p:nvSpPr>
                <p:cNvPr id="2358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926" y="3312"/>
                  <a:ext cx="452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2000" b="1">
                      <a:latin typeface="Arial" pitchFamily="34" charset="0"/>
                    </a:rPr>
                    <a:t>OH</a:t>
                  </a:r>
                  <a:endParaRPr lang="en-US" sz="1400" b="1">
                    <a:latin typeface="Arial" pitchFamily="34" charset="0"/>
                  </a:endParaRPr>
                </a:p>
              </p:txBody>
            </p:sp>
            <p:sp>
              <p:nvSpPr>
                <p:cNvPr id="2359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42" y="3312"/>
                  <a:ext cx="452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2000" b="1">
                      <a:latin typeface="Arial" pitchFamily="34" charset="0"/>
                    </a:rPr>
                    <a:t>OH</a:t>
                  </a:r>
                </a:p>
              </p:txBody>
            </p:sp>
            <p:sp>
              <p:nvSpPr>
                <p:cNvPr id="2359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16" y="1870"/>
                  <a:ext cx="394" cy="3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C</a:t>
                  </a:r>
                </a:p>
              </p:txBody>
            </p:sp>
            <p:sp>
              <p:nvSpPr>
                <p:cNvPr id="2359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1298" y="1329"/>
                  <a:ext cx="406" cy="3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O</a:t>
                  </a:r>
                </a:p>
              </p:txBody>
            </p:sp>
            <p:sp>
              <p:nvSpPr>
                <p:cNvPr id="23593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80" y="2426"/>
                  <a:ext cx="335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/>
                  <a:r>
                    <a:rPr lang="en-US" sz="2000" b="1">
                      <a:latin typeface="Arial" pitchFamily="34" charset="0"/>
                    </a:rPr>
                    <a:t>H</a:t>
                  </a:r>
                  <a:endParaRPr lang="en-US" sz="1400" b="1">
                    <a:latin typeface="Arial" pitchFamily="34" charset="0"/>
                  </a:endParaRPr>
                </a:p>
              </p:txBody>
            </p:sp>
            <p:sp>
              <p:nvSpPr>
                <p:cNvPr id="23594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202" y="2471"/>
                  <a:ext cx="452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2000" b="1">
                      <a:latin typeface="Arial" pitchFamily="34" charset="0"/>
                    </a:rPr>
                    <a:t>H</a:t>
                  </a:r>
                  <a:endParaRPr lang="en-US" sz="1400" b="1">
                    <a:latin typeface="Arial" pitchFamily="34" charset="0"/>
                  </a:endParaRPr>
                </a:p>
              </p:txBody>
            </p:sp>
            <p:sp>
              <p:nvSpPr>
                <p:cNvPr id="23595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725" y="2462"/>
                  <a:ext cx="335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/>
                  <a:r>
                    <a:rPr lang="en-US" sz="2000" b="1">
                      <a:latin typeface="Arial" pitchFamily="34" charset="0"/>
                    </a:rPr>
                    <a:t>H</a:t>
                  </a:r>
                  <a:endParaRPr lang="en-US" sz="1400" b="1">
                    <a:latin typeface="Arial" pitchFamily="34" charset="0"/>
                  </a:endParaRPr>
                </a:p>
              </p:txBody>
            </p:sp>
            <p:sp>
              <p:nvSpPr>
                <p:cNvPr id="23596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829" y="2859"/>
                  <a:ext cx="406" cy="3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C</a:t>
                  </a:r>
                </a:p>
              </p:txBody>
            </p:sp>
          </p:grpSp>
        </p:grpSp>
        <p:grpSp>
          <p:nvGrpSpPr>
            <p:cNvPr id="5" name="Group 78"/>
            <p:cNvGrpSpPr>
              <a:grpSpLocks/>
            </p:cNvGrpSpPr>
            <p:nvPr/>
          </p:nvGrpSpPr>
          <p:grpSpPr bwMode="auto">
            <a:xfrm>
              <a:off x="3105" y="1185"/>
              <a:ext cx="2174" cy="2412"/>
              <a:chOff x="441" y="1257"/>
              <a:chExt cx="2174" cy="2412"/>
            </a:xfrm>
          </p:grpSpPr>
          <p:sp>
            <p:nvSpPr>
              <p:cNvPr id="23559" name="Text Box 79"/>
              <p:cNvSpPr txBox="1">
                <a:spLocks noChangeArrowheads="1"/>
              </p:cNvSpPr>
              <p:nvPr/>
            </p:nvSpPr>
            <p:spPr bwMode="auto">
              <a:xfrm>
                <a:off x="557" y="1257"/>
                <a:ext cx="73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b="1">
                    <a:latin typeface="Arial" pitchFamily="34" charset="0"/>
                  </a:rPr>
                  <a:t>CH</a:t>
                </a:r>
                <a:r>
                  <a:rPr lang="en-US" sz="2000" b="1" baseline="-25000">
                    <a:latin typeface="Arial" pitchFamily="34" charset="0"/>
                  </a:rPr>
                  <a:t>2</a:t>
                </a:r>
                <a:r>
                  <a:rPr lang="en-US" sz="2000" b="1">
                    <a:latin typeface="Arial" pitchFamily="34" charset="0"/>
                  </a:rPr>
                  <a:t>OH</a:t>
                </a:r>
              </a:p>
            </p:txBody>
          </p:sp>
          <p:grpSp>
            <p:nvGrpSpPr>
              <p:cNvPr id="6" name="Group 80"/>
              <p:cNvGrpSpPr>
                <a:grpSpLocks/>
              </p:cNvGrpSpPr>
              <p:nvPr/>
            </p:nvGrpSpPr>
            <p:grpSpPr bwMode="auto">
              <a:xfrm>
                <a:off x="441" y="1344"/>
                <a:ext cx="2174" cy="2325"/>
                <a:chOff x="480" y="1314"/>
                <a:chExt cx="2174" cy="2325"/>
              </a:xfrm>
            </p:grpSpPr>
            <p:sp>
              <p:nvSpPr>
                <p:cNvPr id="23561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1013" y="2644"/>
                  <a:ext cx="0" cy="68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62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1916" y="2658"/>
                  <a:ext cx="0" cy="68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63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863" y="2432"/>
                  <a:ext cx="335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H</a:t>
                  </a:r>
                  <a:endParaRPr lang="en-US" sz="1400" b="1">
                    <a:latin typeface="Arial" pitchFamily="34" charset="0"/>
                  </a:endParaRPr>
                </a:p>
              </p:txBody>
            </p:sp>
            <p:sp>
              <p:nvSpPr>
                <p:cNvPr id="23564" name="AutoShape 84"/>
                <p:cNvSpPr>
                  <a:spLocks noChangeArrowheads="1"/>
                </p:cNvSpPr>
                <p:nvPr/>
              </p:nvSpPr>
              <p:spPr bwMode="auto">
                <a:xfrm>
                  <a:off x="678" y="1434"/>
                  <a:ext cx="1609" cy="1569"/>
                </a:xfrm>
                <a:prstGeom prst="pentagon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65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2190" y="1314"/>
                  <a:ext cx="452" cy="3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2000" b="1">
                      <a:latin typeface="Arial" pitchFamily="34" charset="0"/>
                    </a:rPr>
                    <a:t>OH</a:t>
                  </a:r>
                </a:p>
              </p:txBody>
            </p:sp>
            <p:sp>
              <p:nvSpPr>
                <p:cNvPr id="23566" name="Line 86"/>
                <p:cNvSpPr>
                  <a:spLocks noChangeShapeType="1"/>
                </p:cNvSpPr>
                <p:nvPr/>
              </p:nvSpPr>
              <p:spPr bwMode="auto">
                <a:xfrm>
                  <a:off x="2290" y="1538"/>
                  <a:ext cx="0" cy="94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67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704" y="1467"/>
                  <a:ext cx="0" cy="98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68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486" y="1911"/>
                  <a:ext cx="429" cy="3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C</a:t>
                  </a:r>
                </a:p>
              </p:txBody>
            </p:sp>
            <p:sp>
              <p:nvSpPr>
                <p:cNvPr id="23569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1712" y="2866"/>
                  <a:ext cx="406" cy="3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C</a:t>
                  </a:r>
                </a:p>
              </p:txBody>
            </p:sp>
            <p:sp>
              <p:nvSpPr>
                <p:cNvPr id="23570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926" y="3312"/>
                  <a:ext cx="452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2000" b="1">
                      <a:latin typeface="Arial" pitchFamily="34" charset="0"/>
                    </a:rPr>
                    <a:t>OH</a:t>
                  </a:r>
                  <a:endParaRPr lang="en-US" sz="1400" b="1">
                    <a:latin typeface="Arial" pitchFamily="34" charset="0"/>
                  </a:endParaRPr>
                </a:p>
              </p:txBody>
            </p:sp>
            <p:sp>
              <p:nvSpPr>
                <p:cNvPr id="23571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1842" y="3312"/>
                  <a:ext cx="452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2000" b="1">
                      <a:latin typeface="Arial" pitchFamily="34" charset="0"/>
                    </a:rPr>
                    <a:t>H</a:t>
                  </a:r>
                </a:p>
              </p:txBody>
            </p:sp>
            <p:sp>
              <p:nvSpPr>
                <p:cNvPr id="23572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2116" y="1870"/>
                  <a:ext cx="394" cy="3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C</a:t>
                  </a:r>
                </a:p>
              </p:txBody>
            </p:sp>
            <p:sp>
              <p:nvSpPr>
                <p:cNvPr id="23573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1298" y="1329"/>
                  <a:ext cx="406" cy="3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O</a:t>
                  </a:r>
                </a:p>
              </p:txBody>
            </p:sp>
            <p:sp>
              <p:nvSpPr>
                <p:cNvPr id="23574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480" y="2426"/>
                  <a:ext cx="335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/>
                  <a:r>
                    <a:rPr lang="en-US" sz="2000" b="1">
                      <a:latin typeface="Arial" pitchFamily="34" charset="0"/>
                    </a:rPr>
                    <a:t>H</a:t>
                  </a:r>
                  <a:endParaRPr lang="en-US" sz="1400" b="1">
                    <a:latin typeface="Arial" pitchFamily="34" charset="0"/>
                  </a:endParaRPr>
                </a:p>
              </p:txBody>
            </p:sp>
            <p:sp>
              <p:nvSpPr>
                <p:cNvPr id="23575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2202" y="2471"/>
                  <a:ext cx="452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2000" b="1">
                      <a:latin typeface="Arial" pitchFamily="34" charset="0"/>
                    </a:rPr>
                    <a:t>H</a:t>
                  </a:r>
                  <a:endParaRPr lang="en-US" sz="1400" b="1">
                    <a:latin typeface="Arial" pitchFamily="34" charset="0"/>
                  </a:endParaRPr>
                </a:p>
              </p:txBody>
            </p:sp>
            <p:sp>
              <p:nvSpPr>
                <p:cNvPr id="23576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1725" y="2462"/>
                  <a:ext cx="335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/>
                  <a:r>
                    <a:rPr lang="en-US" sz="2000" b="1">
                      <a:latin typeface="Arial" pitchFamily="34" charset="0"/>
                    </a:rPr>
                    <a:t>H</a:t>
                  </a:r>
                  <a:endParaRPr lang="en-US" sz="1400" b="1">
                    <a:latin typeface="Arial" pitchFamily="34" charset="0"/>
                  </a:endParaRPr>
                </a:p>
              </p:txBody>
            </p:sp>
            <p:sp>
              <p:nvSpPr>
                <p:cNvPr id="2357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829" y="2859"/>
                  <a:ext cx="406" cy="3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2000" b="1">
                      <a:latin typeface="Arial" pitchFamily="34" charset="0"/>
                    </a:rPr>
                    <a:t>C</a:t>
                  </a:r>
                </a:p>
              </p:txBody>
            </p:sp>
          </p:grpSp>
        </p:grpSp>
      </p:grpSp>
      <p:sp>
        <p:nvSpPr>
          <p:cNvPr id="10339" name="Rectangle 9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ea typeface="+mj-ea"/>
                <a:cs typeface="+mj-cs"/>
              </a:rPr>
              <a:t>Spot the difference</a:t>
            </a:r>
          </a:p>
        </p:txBody>
      </p:sp>
      <p:sp>
        <p:nvSpPr>
          <p:cNvPr id="23598" name="Text Box 46"/>
          <p:cNvSpPr txBox="1">
            <a:spLocks noChangeArrowheads="1"/>
          </p:cNvSpPr>
          <p:nvPr/>
        </p:nvSpPr>
        <p:spPr bwMode="auto">
          <a:xfrm>
            <a:off x="0" y="6583363"/>
            <a:ext cx="2171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589756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>
                <a:ea typeface="+mj-ea"/>
                <a:cs typeface="+mj-cs"/>
              </a:rPr>
              <a:t>THE SUGAR-PHOSPHATE BACKBONE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5581650" cy="3886200"/>
          </a:xfrm>
        </p:spPr>
        <p:txBody>
          <a:bodyPr/>
          <a:lstStyle/>
          <a:p>
            <a:pPr eaLnBrk="1" hangingPunct="1"/>
            <a:r>
              <a:rPr lang="en-GB" sz="3200" smtClean="0"/>
              <a:t>The nucleotides are all orientated in the same direction</a:t>
            </a:r>
          </a:p>
          <a:p>
            <a:pPr eaLnBrk="1" hangingPunct="1"/>
            <a:r>
              <a:rPr lang="en-GB" sz="3200" smtClean="0"/>
              <a:t>The phosphate group joins the 3</a:t>
            </a:r>
            <a:r>
              <a:rPr lang="en-GB" sz="3200" baseline="30000" smtClean="0"/>
              <a:t>rd</a:t>
            </a:r>
            <a:r>
              <a:rPr lang="en-GB" sz="3200" smtClean="0"/>
              <a:t> Carbon of one sugar to the 5</a:t>
            </a:r>
            <a:r>
              <a:rPr lang="en-GB" sz="3200" baseline="30000" smtClean="0"/>
              <a:t>th</a:t>
            </a:r>
            <a:r>
              <a:rPr lang="en-GB" sz="3200" smtClean="0"/>
              <a:t> Carbon of the next in line.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16700" y="468313"/>
            <a:ext cx="1200150" cy="5883275"/>
            <a:chOff x="5060" y="2916"/>
            <a:chExt cx="1440" cy="862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060" y="2916"/>
              <a:ext cx="1420" cy="1120"/>
              <a:chOff x="5060" y="2916"/>
              <a:chExt cx="1420" cy="1120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5620" y="3156"/>
                <a:ext cx="860" cy="880"/>
                <a:chOff x="4360" y="1840"/>
                <a:chExt cx="860" cy="880"/>
              </a:xfrm>
            </p:grpSpPr>
            <p:sp>
              <p:nvSpPr>
                <p:cNvPr id="24619" name="AutoShape 7"/>
                <p:cNvSpPr>
                  <a:spLocks noChangeArrowheads="1"/>
                </p:cNvSpPr>
                <p:nvPr/>
              </p:nvSpPr>
              <p:spPr bwMode="auto">
                <a:xfrm>
                  <a:off x="4360" y="1980"/>
                  <a:ext cx="860" cy="740"/>
                </a:xfrm>
                <a:prstGeom prst="pentagon">
                  <a:avLst/>
                </a:prstGeom>
                <a:solidFill>
                  <a:srgbClr val="FFCC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620" name="Line 8"/>
                <p:cNvSpPr>
                  <a:spLocks noChangeShapeType="1"/>
                </p:cNvSpPr>
                <p:nvPr/>
              </p:nvSpPr>
              <p:spPr bwMode="auto">
                <a:xfrm>
                  <a:off x="4360" y="1840"/>
                  <a:ext cx="0" cy="4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617" name="Text Box 9"/>
              <p:cNvSpPr txBox="1">
                <a:spLocks noChangeArrowheads="1"/>
              </p:cNvSpPr>
              <p:nvPr/>
            </p:nvSpPr>
            <p:spPr bwMode="auto">
              <a:xfrm>
                <a:off x="5060" y="2916"/>
                <a:ext cx="440" cy="480"/>
              </a:xfrm>
              <a:prstGeom prst="rect">
                <a:avLst/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 b="1">
                    <a:latin typeface="Arial" pitchFamily="34" charset="0"/>
                  </a:rPr>
                  <a:t>P</a:t>
                </a:r>
                <a:endParaRPr lang="en-US" b="1">
                  <a:latin typeface="Arial" pitchFamily="34" charset="0"/>
                </a:endParaRPr>
              </a:p>
            </p:txBody>
          </p:sp>
          <p:sp>
            <p:nvSpPr>
              <p:cNvPr id="24618" name="Line 10"/>
              <p:cNvSpPr>
                <a:spLocks noChangeShapeType="1"/>
              </p:cNvSpPr>
              <p:nvPr/>
            </p:nvSpPr>
            <p:spPr bwMode="auto">
              <a:xfrm>
                <a:off x="5420" y="3136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5060" y="4036"/>
              <a:ext cx="1420" cy="1500"/>
              <a:chOff x="5060" y="4036"/>
              <a:chExt cx="1420" cy="1500"/>
            </a:xfrm>
          </p:grpSpPr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5620" y="4656"/>
                <a:ext cx="860" cy="880"/>
                <a:chOff x="4360" y="1840"/>
                <a:chExt cx="860" cy="880"/>
              </a:xfrm>
            </p:grpSpPr>
            <p:sp>
              <p:nvSpPr>
                <p:cNvPr id="24614" name="AutoShape 13"/>
                <p:cNvSpPr>
                  <a:spLocks noChangeArrowheads="1"/>
                </p:cNvSpPr>
                <p:nvPr/>
              </p:nvSpPr>
              <p:spPr bwMode="auto">
                <a:xfrm>
                  <a:off x="4360" y="1980"/>
                  <a:ext cx="860" cy="740"/>
                </a:xfrm>
                <a:prstGeom prst="pentagon">
                  <a:avLst/>
                </a:prstGeom>
                <a:solidFill>
                  <a:srgbClr val="FFCC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615" name="Line 14"/>
                <p:cNvSpPr>
                  <a:spLocks noChangeShapeType="1"/>
                </p:cNvSpPr>
                <p:nvPr/>
              </p:nvSpPr>
              <p:spPr bwMode="auto">
                <a:xfrm>
                  <a:off x="4360" y="1840"/>
                  <a:ext cx="0" cy="4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611" name="Text Box 15"/>
              <p:cNvSpPr txBox="1">
                <a:spLocks noChangeArrowheads="1"/>
              </p:cNvSpPr>
              <p:nvPr/>
            </p:nvSpPr>
            <p:spPr bwMode="auto">
              <a:xfrm>
                <a:off x="5060" y="4416"/>
                <a:ext cx="440" cy="480"/>
              </a:xfrm>
              <a:prstGeom prst="rect">
                <a:avLst/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 b="1">
                    <a:latin typeface="Arial" pitchFamily="34" charset="0"/>
                  </a:rPr>
                  <a:t>P</a:t>
                </a:r>
                <a:endParaRPr lang="en-US" b="1">
                  <a:latin typeface="Arial" pitchFamily="34" charset="0"/>
                </a:endParaRPr>
              </a:p>
            </p:txBody>
          </p:sp>
          <p:sp>
            <p:nvSpPr>
              <p:cNvPr id="24612" name="Line 16"/>
              <p:cNvSpPr>
                <a:spLocks noChangeShapeType="1"/>
              </p:cNvSpPr>
              <p:nvPr/>
            </p:nvSpPr>
            <p:spPr bwMode="auto">
              <a:xfrm>
                <a:off x="5420" y="4636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3" name="Line 17"/>
              <p:cNvSpPr>
                <a:spLocks noChangeShapeType="1"/>
              </p:cNvSpPr>
              <p:nvPr/>
            </p:nvSpPr>
            <p:spPr bwMode="auto">
              <a:xfrm flipV="1">
                <a:off x="5340" y="4036"/>
                <a:ext cx="460" cy="4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5080" y="5556"/>
              <a:ext cx="1420" cy="1500"/>
              <a:chOff x="5080" y="5556"/>
              <a:chExt cx="1420" cy="1500"/>
            </a:xfrm>
          </p:grpSpPr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5640" y="6176"/>
                <a:ext cx="860" cy="880"/>
                <a:chOff x="4360" y="1840"/>
                <a:chExt cx="860" cy="880"/>
              </a:xfrm>
            </p:grpSpPr>
            <p:sp>
              <p:nvSpPr>
                <p:cNvPr id="24608" name="AutoShape 20"/>
                <p:cNvSpPr>
                  <a:spLocks noChangeArrowheads="1"/>
                </p:cNvSpPr>
                <p:nvPr/>
              </p:nvSpPr>
              <p:spPr bwMode="auto">
                <a:xfrm>
                  <a:off x="4360" y="1980"/>
                  <a:ext cx="860" cy="740"/>
                </a:xfrm>
                <a:prstGeom prst="pentagon">
                  <a:avLst/>
                </a:prstGeom>
                <a:solidFill>
                  <a:srgbClr val="FFCC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609" name="Line 21"/>
                <p:cNvSpPr>
                  <a:spLocks noChangeShapeType="1"/>
                </p:cNvSpPr>
                <p:nvPr/>
              </p:nvSpPr>
              <p:spPr bwMode="auto">
                <a:xfrm>
                  <a:off x="4360" y="1840"/>
                  <a:ext cx="0" cy="4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605" name="Text Box 22"/>
              <p:cNvSpPr txBox="1">
                <a:spLocks noChangeArrowheads="1"/>
              </p:cNvSpPr>
              <p:nvPr/>
            </p:nvSpPr>
            <p:spPr bwMode="auto">
              <a:xfrm>
                <a:off x="5080" y="5936"/>
                <a:ext cx="440" cy="480"/>
              </a:xfrm>
              <a:prstGeom prst="rect">
                <a:avLst/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 b="1">
                    <a:latin typeface="Arial" pitchFamily="34" charset="0"/>
                  </a:rPr>
                  <a:t>P</a:t>
                </a:r>
                <a:endParaRPr lang="en-US" b="1">
                  <a:latin typeface="Arial" pitchFamily="34" charset="0"/>
                </a:endParaRPr>
              </a:p>
            </p:txBody>
          </p:sp>
          <p:sp>
            <p:nvSpPr>
              <p:cNvPr id="24606" name="Line 23"/>
              <p:cNvSpPr>
                <a:spLocks noChangeShapeType="1"/>
              </p:cNvSpPr>
              <p:nvPr/>
            </p:nvSpPr>
            <p:spPr bwMode="auto">
              <a:xfrm>
                <a:off x="5440" y="6156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7" name="Line 24"/>
              <p:cNvSpPr>
                <a:spLocks noChangeShapeType="1"/>
              </p:cNvSpPr>
              <p:nvPr/>
            </p:nvSpPr>
            <p:spPr bwMode="auto">
              <a:xfrm flipV="1">
                <a:off x="5360" y="5556"/>
                <a:ext cx="460" cy="4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5080" y="7056"/>
              <a:ext cx="1420" cy="1500"/>
              <a:chOff x="5080" y="7056"/>
              <a:chExt cx="1420" cy="1500"/>
            </a:xfrm>
          </p:grpSpPr>
          <p:grpSp>
            <p:nvGrpSpPr>
              <p:cNvPr id="10" name="Group 26"/>
              <p:cNvGrpSpPr>
                <a:grpSpLocks/>
              </p:cNvGrpSpPr>
              <p:nvPr/>
            </p:nvGrpSpPr>
            <p:grpSpPr bwMode="auto">
              <a:xfrm>
                <a:off x="5640" y="7676"/>
                <a:ext cx="860" cy="880"/>
                <a:chOff x="4360" y="1840"/>
                <a:chExt cx="860" cy="880"/>
              </a:xfrm>
            </p:grpSpPr>
            <p:sp>
              <p:nvSpPr>
                <p:cNvPr id="24602" name="AutoShape 27"/>
                <p:cNvSpPr>
                  <a:spLocks noChangeArrowheads="1"/>
                </p:cNvSpPr>
                <p:nvPr/>
              </p:nvSpPr>
              <p:spPr bwMode="auto">
                <a:xfrm>
                  <a:off x="4360" y="1980"/>
                  <a:ext cx="860" cy="740"/>
                </a:xfrm>
                <a:prstGeom prst="pentagon">
                  <a:avLst/>
                </a:prstGeom>
                <a:solidFill>
                  <a:srgbClr val="FFCC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603" name="Line 28"/>
                <p:cNvSpPr>
                  <a:spLocks noChangeShapeType="1"/>
                </p:cNvSpPr>
                <p:nvPr/>
              </p:nvSpPr>
              <p:spPr bwMode="auto">
                <a:xfrm>
                  <a:off x="4360" y="1840"/>
                  <a:ext cx="0" cy="4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599" name="Text Box 29"/>
              <p:cNvSpPr txBox="1">
                <a:spLocks noChangeArrowheads="1"/>
              </p:cNvSpPr>
              <p:nvPr/>
            </p:nvSpPr>
            <p:spPr bwMode="auto">
              <a:xfrm>
                <a:off x="5080" y="7436"/>
                <a:ext cx="440" cy="480"/>
              </a:xfrm>
              <a:prstGeom prst="rect">
                <a:avLst/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 b="1">
                    <a:latin typeface="Arial" pitchFamily="34" charset="0"/>
                  </a:rPr>
                  <a:t>P</a:t>
                </a:r>
                <a:endParaRPr lang="en-US" b="1">
                  <a:latin typeface="Arial" pitchFamily="34" charset="0"/>
                </a:endParaRPr>
              </a:p>
            </p:txBody>
          </p:sp>
          <p:sp>
            <p:nvSpPr>
              <p:cNvPr id="24600" name="Line 30"/>
              <p:cNvSpPr>
                <a:spLocks noChangeShapeType="1"/>
              </p:cNvSpPr>
              <p:nvPr/>
            </p:nvSpPr>
            <p:spPr bwMode="auto">
              <a:xfrm>
                <a:off x="5440" y="7656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Line 31"/>
              <p:cNvSpPr>
                <a:spLocks noChangeShapeType="1"/>
              </p:cNvSpPr>
              <p:nvPr/>
            </p:nvSpPr>
            <p:spPr bwMode="auto">
              <a:xfrm flipV="1">
                <a:off x="5360" y="7056"/>
                <a:ext cx="460" cy="4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2"/>
            <p:cNvGrpSpPr>
              <a:grpSpLocks/>
            </p:cNvGrpSpPr>
            <p:nvPr/>
          </p:nvGrpSpPr>
          <p:grpSpPr bwMode="auto">
            <a:xfrm>
              <a:off x="5080" y="8536"/>
              <a:ext cx="1420" cy="1500"/>
              <a:chOff x="5080" y="8536"/>
              <a:chExt cx="1420" cy="1500"/>
            </a:xfrm>
          </p:grpSpPr>
          <p:grpSp>
            <p:nvGrpSpPr>
              <p:cNvPr id="12" name="Group 33"/>
              <p:cNvGrpSpPr>
                <a:grpSpLocks/>
              </p:cNvGrpSpPr>
              <p:nvPr/>
            </p:nvGrpSpPr>
            <p:grpSpPr bwMode="auto">
              <a:xfrm>
                <a:off x="5640" y="9156"/>
                <a:ext cx="860" cy="880"/>
                <a:chOff x="4360" y="1840"/>
                <a:chExt cx="860" cy="880"/>
              </a:xfrm>
            </p:grpSpPr>
            <p:sp>
              <p:nvSpPr>
                <p:cNvPr id="24596" name="AutoShape 34"/>
                <p:cNvSpPr>
                  <a:spLocks noChangeArrowheads="1"/>
                </p:cNvSpPr>
                <p:nvPr/>
              </p:nvSpPr>
              <p:spPr bwMode="auto">
                <a:xfrm>
                  <a:off x="4360" y="1980"/>
                  <a:ext cx="860" cy="740"/>
                </a:xfrm>
                <a:prstGeom prst="pentagon">
                  <a:avLst/>
                </a:prstGeom>
                <a:solidFill>
                  <a:srgbClr val="FFCC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597" name="Line 35"/>
                <p:cNvSpPr>
                  <a:spLocks noChangeShapeType="1"/>
                </p:cNvSpPr>
                <p:nvPr/>
              </p:nvSpPr>
              <p:spPr bwMode="auto">
                <a:xfrm>
                  <a:off x="4360" y="1840"/>
                  <a:ext cx="0" cy="4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593" name="Text Box 36"/>
              <p:cNvSpPr txBox="1">
                <a:spLocks noChangeArrowheads="1"/>
              </p:cNvSpPr>
              <p:nvPr/>
            </p:nvSpPr>
            <p:spPr bwMode="auto">
              <a:xfrm>
                <a:off x="5080" y="8916"/>
                <a:ext cx="440" cy="480"/>
              </a:xfrm>
              <a:prstGeom prst="rect">
                <a:avLst/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 b="1">
                    <a:latin typeface="Arial" pitchFamily="34" charset="0"/>
                  </a:rPr>
                  <a:t>P</a:t>
                </a:r>
                <a:endParaRPr lang="en-US" b="1">
                  <a:latin typeface="Arial" pitchFamily="34" charset="0"/>
                </a:endParaRPr>
              </a:p>
            </p:txBody>
          </p:sp>
          <p:sp>
            <p:nvSpPr>
              <p:cNvPr id="24594" name="Line 37"/>
              <p:cNvSpPr>
                <a:spLocks noChangeShapeType="1"/>
              </p:cNvSpPr>
              <p:nvPr/>
            </p:nvSpPr>
            <p:spPr bwMode="auto">
              <a:xfrm>
                <a:off x="5440" y="9136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Line 38"/>
              <p:cNvSpPr>
                <a:spLocks noChangeShapeType="1"/>
              </p:cNvSpPr>
              <p:nvPr/>
            </p:nvSpPr>
            <p:spPr bwMode="auto">
              <a:xfrm flipV="1">
                <a:off x="5360" y="8536"/>
                <a:ext cx="460" cy="4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9"/>
            <p:cNvGrpSpPr>
              <a:grpSpLocks/>
            </p:cNvGrpSpPr>
            <p:nvPr/>
          </p:nvGrpSpPr>
          <p:grpSpPr bwMode="auto">
            <a:xfrm>
              <a:off x="5080" y="10036"/>
              <a:ext cx="1420" cy="1500"/>
              <a:chOff x="5080" y="10036"/>
              <a:chExt cx="1420" cy="1500"/>
            </a:xfrm>
          </p:grpSpPr>
          <p:grpSp>
            <p:nvGrpSpPr>
              <p:cNvPr id="14" name="Group 40"/>
              <p:cNvGrpSpPr>
                <a:grpSpLocks/>
              </p:cNvGrpSpPr>
              <p:nvPr/>
            </p:nvGrpSpPr>
            <p:grpSpPr bwMode="auto">
              <a:xfrm>
                <a:off x="5640" y="10656"/>
                <a:ext cx="860" cy="880"/>
                <a:chOff x="4360" y="1840"/>
                <a:chExt cx="860" cy="880"/>
              </a:xfrm>
            </p:grpSpPr>
            <p:sp>
              <p:nvSpPr>
                <p:cNvPr id="24590" name="AutoShape 41"/>
                <p:cNvSpPr>
                  <a:spLocks noChangeArrowheads="1"/>
                </p:cNvSpPr>
                <p:nvPr/>
              </p:nvSpPr>
              <p:spPr bwMode="auto">
                <a:xfrm>
                  <a:off x="4360" y="1980"/>
                  <a:ext cx="860" cy="740"/>
                </a:xfrm>
                <a:prstGeom prst="pentagon">
                  <a:avLst/>
                </a:prstGeom>
                <a:solidFill>
                  <a:srgbClr val="FFCC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591" name="Line 42"/>
                <p:cNvSpPr>
                  <a:spLocks noChangeShapeType="1"/>
                </p:cNvSpPr>
                <p:nvPr/>
              </p:nvSpPr>
              <p:spPr bwMode="auto">
                <a:xfrm>
                  <a:off x="4360" y="1840"/>
                  <a:ext cx="0" cy="4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587" name="Text Box 43"/>
              <p:cNvSpPr txBox="1">
                <a:spLocks noChangeArrowheads="1"/>
              </p:cNvSpPr>
              <p:nvPr/>
            </p:nvSpPr>
            <p:spPr bwMode="auto">
              <a:xfrm>
                <a:off x="5080" y="10416"/>
                <a:ext cx="440" cy="480"/>
              </a:xfrm>
              <a:prstGeom prst="rect">
                <a:avLst/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 b="1">
                    <a:latin typeface="Arial" pitchFamily="34" charset="0"/>
                  </a:rPr>
                  <a:t>P</a:t>
                </a:r>
                <a:endParaRPr lang="en-US" b="1">
                  <a:latin typeface="Arial" pitchFamily="34" charset="0"/>
                </a:endParaRPr>
              </a:p>
            </p:txBody>
          </p:sp>
          <p:sp>
            <p:nvSpPr>
              <p:cNvPr id="24588" name="Line 44"/>
              <p:cNvSpPr>
                <a:spLocks noChangeShapeType="1"/>
              </p:cNvSpPr>
              <p:nvPr/>
            </p:nvSpPr>
            <p:spPr bwMode="auto">
              <a:xfrm>
                <a:off x="5440" y="10636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9" name="Line 45"/>
              <p:cNvSpPr>
                <a:spLocks noChangeShapeType="1"/>
              </p:cNvSpPr>
              <p:nvPr/>
            </p:nvSpPr>
            <p:spPr bwMode="auto">
              <a:xfrm flipV="1">
                <a:off x="5360" y="10036"/>
                <a:ext cx="460" cy="4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entr" presetSubtype="969352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entr" presetSubtype="969352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4" name="Rectangle 46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50196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>
                <a:ea typeface="+mj-ea"/>
                <a:cs typeface="+mj-cs"/>
              </a:rPr>
              <a:t>ADDING IN THE BASES</a:t>
            </a:r>
            <a:endParaRPr lang="en-GB" b="1">
              <a:ea typeface="+mj-ea"/>
              <a:cs typeface="+mj-cs"/>
            </a:endParaRPr>
          </a:p>
        </p:txBody>
      </p:sp>
      <p:sp>
        <p:nvSpPr>
          <p:cNvPr id="12335" name="Rectangle 47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5527675" cy="2644775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smtClean="0"/>
              <a:t>The bases are attached to the 1</a:t>
            </a:r>
            <a:r>
              <a:rPr lang="en-GB" sz="3200" baseline="30000" smtClean="0"/>
              <a:t>st</a:t>
            </a:r>
            <a:r>
              <a:rPr lang="en-GB" sz="3200" smtClean="0"/>
              <a:t> Carbon</a:t>
            </a:r>
          </a:p>
          <a:p>
            <a:pPr eaLnBrk="1" hangingPunct="1"/>
            <a:r>
              <a:rPr lang="en-GB" sz="3200" smtClean="0"/>
              <a:t>Their order is important </a:t>
            </a:r>
            <a:br>
              <a:rPr lang="en-GB" sz="3200" smtClean="0"/>
            </a:br>
            <a:r>
              <a:rPr lang="en-GB" sz="3200" smtClean="0"/>
              <a:t>It determines the genetic information of the molecule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6745288" y="103188"/>
            <a:ext cx="1811337" cy="6597650"/>
            <a:chOff x="5000" y="2116"/>
            <a:chExt cx="2400" cy="8620"/>
          </a:xfrm>
        </p:grpSpPr>
        <p:grpSp>
          <p:nvGrpSpPr>
            <p:cNvPr id="3" name="Group 49"/>
            <p:cNvGrpSpPr>
              <a:grpSpLocks/>
            </p:cNvGrpSpPr>
            <p:nvPr/>
          </p:nvGrpSpPr>
          <p:grpSpPr bwMode="auto">
            <a:xfrm>
              <a:off x="5000" y="2116"/>
              <a:ext cx="1440" cy="8620"/>
              <a:chOff x="5060" y="2916"/>
              <a:chExt cx="1440" cy="8620"/>
            </a:xfrm>
          </p:grpSpPr>
          <p:grpSp>
            <p:nvGrpSpPr>
              <p:cNvPr id="4" name="Group 50"/>
              <p:cNvGrpSpPr>
                <a:grpSpLocks/>
              </p:cNvGrpSpPr>
              <p:nvPr/>
            </p:nvGrpSpPr>
            <p:grpSpPr bwMode="auto">
              <a:xfrm>
                <a:off x="5060" y="2916"/>
                <a:ext cx="1420" cy="1120"/>
                <a:chOff x="5060" y="2916"/>
                <a:chExt cx="1420" cy="1120"/>
              </a:xfrm>
            </p:grpSpPr>
            <p:grpSp>
              <p:nvGrpSpPr>
                <p:cNvPr id="5" name="Group 51"/>
                <p:cNvGrpSpPr>
                  <a:grpSpLocks/>
                </p:cNvGrpSpPr>
                <p:nvPr/>
              </p:nvGrpSpPr>
              <p:grpSpPr bwMode="auto">
                <a:xfrm>
                  <a:off x="5620" y="3156"/>
                  <a:ext cx="860" cy="880"/>
                  <a:chOff x="4360" y="1840"/>
                  <a:chExt cx="860" cy="880"/>
                </a:xfrm>
              </p:grpSpPr>
              <p:sp>
                <p:nvSpPr>
                  <p:cNvPr id="25662" name="AutoShape 52"/>
                  <p:cNvSpPr>
                    <a:spLocks noChangeArrowheads="1"/>
                  </p:cNvSpPr>
                  <p:nvPr/>
                </p:nvSpPr>
                <p:spPr bwMode="auto">
                  <a:xfrm>
                    <a:off x="4360" y="1980"/>
                    <a:ext cx="860" cy="740"/>
                  </a:xfrm>
                  <a:prstGeom prst="pentagon">
                    <a:avLst/>
                  </a:prstGeom>
                  <a:solidFill>
                    <a:srgbClr val="FFCC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663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360" y="1840"/>
                    <a:ext cx="0" cy="4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660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060" y="2916"/>
                  <a:ext cx="440" cy="480"/>
                </a:xfrm>
                <a:prstGeom prst="rect">
                  <a:avLst/>
                </a:prstGeom>
                <a:solidFill>
                  <a:srgbClr val="FF99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800" b="1">
                      <a:latin typeface="Arial" pitchFamily="34" charset="0"/>
                    </a:rPr>
                    <a:t>P</a:t>
                  </a:r>
                  <a:endParaRPr lang="en-US" b="1">
                    <a:latin typeface="Arial" pitchFamily="34" charset="0"/>
                  </a:endParaRPr>
                </a:p>
              </p:txBody>
            </p:sp>
            <p:sp>
              <p:nvSpPr>
                <p:cNvPr id="25661" name="Line 55"/>
                <p:cNvSpPr>
                  <a:spLocks noChangeShapeType="1"/>
                </p:cNvSpPr>
                <p:nvPr/>
              </p:nvSpPr>
              <p:spPr bwMode="auto">
                <a:xfrm>
                  <a:off x="5420" y="3136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56"/>
              <p:cNvGrpSpPr>
                <a:grpSpLocks/>
              </p:cNvGrpSpPr>
              <p:nvPr/>
            </p:nvGrpSpPr>
            <p:grpSpPr bwMode="auto">
              <a:xfrm>
                <a:off x="5060" y="4036"/>
                <a:ext cx="1420" cy="1500"/>
                <a:chOff x="5060" y="4036"/>
                <a:chExt cx="1420" cy="1500"/>
              </a:xfrm>
            </p:grpSpPr>
            <p:grpSp>
              <p:nvGrpSpPr>
                <p:cNvPr id="7" name="Group 57"/>
                <p:cNvGrpSpPr>
                  <a:grpSpLocks/>
                </p:cNvGrpSpPr>
                <p:nvPr/>
              </p:nvGrpSpPr>
              <p:grpSpPr bwMode="auto">
                <a:xfrm>
                  <a:off x="5620" y="4656"/>
                  <a:ext cx="860" cy="880"/>
                  <a:chOff x="4360" y="1840"/>
                  <a:chExt cx="860" cy="880"/>
                </a:xfrm>
              </p:grpSpPr>
              <p:sp>
                <p:nvSpPr>
                  <p:cNvPr id="25657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4360" y="1980"/>
                    <a:ext cx="860" cy="740"/>
                  </a:xfrm>
                  <a:prstGeom prst="pentagon">
                    <a:avLst/>
                  </a:prstGeom>
                  <a:solidFill>
                    <a:srgbClr val="FFCC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658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4360" y="1840"/>
                    <a:ext cx="0" cy="4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654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5060" y="4416"/>
                  <a:ext cx="440" cy="480"/>
                </a:xfrm>
                <a:prstGeom prst="rect">
                  <a:avLst/>
                </a:prstGeom>
                <a:solidFill>
                  <a:srgbClr val="FF99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800" b="1">
                      <a:latin typeface="Arial" pitchFamily="34" charset="0"/>
                    </a:rPr>
                    <a:t>P</a:t>
                  </a:r>
                  <a:endParaRPr lang="en-US" b="1">
                    <a:latin typeface="Arial" pitchFamily="34" charset="0"/>
                  </a:endParaRPr>
                </a:p>
              </p:txBody>
            </p:sp>
            <p:sp>
              <p:nvSpPr>
                <p:cNvPr id="25655" name="Line 61"/>
                <p:cNvSpPr>
                  <a:spLocks noChangeShapeType="1"/>
                </p:cNvSpPr>
                <p:nvPr/>
              </p:nvSpPr>
              <p:spPr bwMode="auto">
                <a:xfrm>
                  <a:off x="5420" y="4636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56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5340" y="4036"/>
                  <a:ext cx="460" cy="4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63"/>
              <p:cNvGrpSpPr>
                <a:grpSpLocks/>
              </p:cNvGrpSpPr>
              <p:nvPr/>
            </p:nvGrpSpPr>
            <p:grpSpPr bwMode="auto">
              <a:xfrm>
                <a:off x="5080" y="5556"/>
                <a:ext cx="1420" cy="1500"/>
                <a:chOff x="5080" y="5556"/>
                <a:chExt cx="1420" cy="1500"/>
              </a:xfrm>
            </p:grpSpPr>
            <p:grpSp>
              <p:nvGrpSpPr>
                <p:cNvPr id="9" name="Group 64"/>
                <p:cNvGrpSpPr>
                  <a:grpSpLocks/>
                </p:cNvGrpSpPr>
                <p:nvPr/>
              </p:nvGrpSpPr>
              <p:grpSpPr bwMode="auto">
                <a:xfrm>
                  <a:off x="5640" y="6176"/>
                  <a:ext cx="860" cy="880"/>
                  <a:chOff x="4360" y="1840"/>
                  <a:chExt cx="860" cy="880"/>
                </a:xfrm>
              </p:grpSpPr>
              <p:sp>
                <p:nvSpPr>
                  <p:cNvPr id="25651" name="AutoShape 65"/>
                  <p:cNvSpPr>
                    <a:spLocks noChangeArrowheads="1"/>
                  </p:cNvSpPr>
                  <p:nvPr/>
                </p:nvSpPr>
                <p:spPr bwMode="auto">
                  <a:xfrm>
                    <a:off x="4360" y="1980"/>
                    <a:ext cx="860" cy="740"/>
                  </a:xfrm>
                  <a:prstGeom prst="pentagon">
                    <a:avLst/>
                  </a:prstGeom>
                  <a:solidFill>
                    <a:srgbClr val="FFCC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652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4360" y="1840"/>
                    <a:ext cx="0" cy="4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648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5080" y="5936"/>
                  <a:ext cx="440" cy="480"/>
                </a:xfrm>
                <a:prstGeom prst="rect">
                  <a:avLst/>
                </a:prstGeom>
                <a:solidFill>
                  <a:srgbClr val="FF99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800" b="1">
                      <a:latin typeface="Arial" pitchFamily="34" charset="0"/>
                    </a:rPr>
                    <a:t>P</a:t>
                  </a:r>
                  <a:endParaRPr lang="en-US" b="1">
                    <a:latin typeface="Arial" pitchFamily="34" charset="0"/>
                  </a:endParaRPr>
                </a:p>
              </p:txBody>
            </p:sp>
            <p:sp>
              <p:nvSpPr>
                <p:cNvPr id="25649" name="Line 68"/>
                <p:cNvSpPr>
                  <a:spLocks noChangeShapeType="1"/>
                </p:cNvSpPr>
                <p:nvPr/>
              </p:nvSpPr>
              <p:spPr bwMode="auto">
                <a:xfrm>
                  <a:off x="5440" y="6156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50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5360" y="5556"/>
                  <a:ext cx="460" cy="4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70"/>
              <p:cNvGrpSpPr>
                <a:grpSpLocks/>
              </p:cNvGrpSpPr>
              <p:nvPr/>
            </p:nvGrpSpPr>
            <p:grpSpPr bwMode="auto">
              <a:xfrm>
                <a:off x="5080" y="7056"/>
                <a:ext cx="1420" cy="1500"/>
                <a:chOff x="5080" y="7056"/>
                <a:chExt cx="1420" cy="1500"/>
              </a:xfrm>
            </p:grpSpPr>
            <p:grpSp>
              <p:nvGrpSpPr>
                <p:cNvPr id="11" name="Group 71"/>
                <p:cNvGrpSpPr>
                  <a:grpSpLocks/>
                </p:cNvGrpSpPr>
                <p:nvPr/>
              </p:nvGrpSpPr>
              <p:grpSpPr bwMode="auto">
                <a:xfrm>
                  <a:off x="5640" y="7676"/>
                  <a:ext cx="860" cy="880"/>
                  <a:chOff x="4360" y="1840"/>
                  <a:chExt cx="860" cy="880"/>
                </a:xfrm>
              </p:grpSpPr>
              <p:sp>
                <p:nvSpPr>
                  <p:cNvPr id="25645" name="AutoShape 72"/>
                  <p:cNvSpPr>
                    <a:spLocks noChangeArrowheads="1"/>
                  </p:cNvSpPr>
                  <p:nvPr/>
                </p:nvSpPr>
                <p:spPr bwMode="auto">
                  <a:xfrm>
                    <a:off x="4360" y="1980"/>
                    <a:ext cx="860" cy="740"/>
                  </a:xfrm>
                  <a:prstGeom prst="pentagon">
                    <a:avLst/>
                  </a:prstGeom>
                  <a:solidFill>
                    <a:srgbClr val="FFCC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646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4360" y="1840"/>
                    <a:ext cx="0" cy="4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642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5080" y="7436"/>
                  <a:ext cx="440" cy="480"/>
                </a:xfrm>
                <a:prstGeom prst="rect">
                  <a:avLst/>
                </a:prstGeom>
                <a:solidFill>
                  <a:srgbClr val="FF99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800" b="1">
                      <a:latin typeface="Arial" pitchFamily="34" charset="0"/>
                    </a:rPr>
                    <a:t>P</a:t>
                  </a:r>
                  <a:endParaRPr lang="en-US" b="1">
                    <a:latin typeface="Arial" pitchFamily="34" charset="0"/>
                  </a:endParaRPr>
                </a:p>
              </p:txBody>
            </p:sp>
            <p:sp>
              <p:nvSpPr>
                <p:cNvPr id="25643" name="Line 75"/>
                <p:cNvSpPr>
                  <a:spLocks noChangeShapeType="1"/>
                </p:cNvSpPr>
                <p:nvPr/>
              </p:nvSpPr>
              <p:spPr bwMode="auto">
                <a:xfrm>
                  <a:off x="5440" y="7656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44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5360" y="7056"/>
                  <a:ext cx="460" cy="4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77"/>
              <p:cNvGrpSpPr>
                <a:grpSpLocks/>
              </p:cNvGrpSpPr>
              <p:nvPr/>
            </p:nvGrpSpPr>
            <p:grpSpPr bwMode="auto">
              <a:xfrm>
                <a:off x="5080" y="8536"/>
                <a:ext cx="1420" cy="1500"/>
                <a:chOff x="5080" y="8536"/>
                <a:chExt cx="1420" cy="1500"/>
              </a:xfrm>
            </p:grpSpPr>
            <p:grpSp>
              <p:nvGrpSpPr>
                <p:cNvPr id="13" name="Group 78"/>
                <p:cNvGrpSpPr>
                  <a:grpSpLocks/>
                </p:cNvGrpSpPr>
                <p:nvPr/>
              </p:nvGrpSpPr>
              <p:grpSpPr bwMode="auto">
                <a:xfrm>
                  <a:off x="5640" y="9156"/>
                  <a:ext cx="860" cy="880"/>
                  <a:chOff x="4360" y="1840"/>
                  <a:chExt cx="860" cy="880"/>
                </a:xfrm>
              </p:grpSpPr>
              <p:sp>
                <p:nvSpPr>
                  <p:cNvPr id="25639" name="AutoShape 79"/>
                  <p:cNvSpPr>
                    <a:spLocks noChangeArrowheads="1"/>
                  </p:cNvSpPr>
                  <p:nvPr/>
                </p:nvSpPr>
                <p:spPr bwMode="auto">
                  <a:xfrm>
                    <a:off x="4360" y="1980"/>
                    <a:ext cx="860" cy="740"/>
                  </a:xfrm>
                  <a:prstGeom prst="pentagon">
                    <a:avLst/>
                  </a:prstGeom>
                  <a:solidFill>
                    <a:srgbClr val="FFCC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640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360" y="1840"/>
                    <a:ext cx="0" cy="4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636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5080" y="8916"/>
                  <a:ext cx="440" cy="480"/>
                </a:xfrm>
                <a:prstGeom prst="rect">
                  <a:avLst/>
                </a:prstGeom>
                <a:solidFill>
                  <a:srgbClr val="FF99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800" b="1">
                      <a:latin typeface="Arial" pitchFamily="34" charset="0"/>
                    </a:rPr>
                    <a:t>P</a:t>
                  </a:r>
                  <a:endParaRPr lang="en-US" b="1">
                    <a:latin typeface="Arial" pitchFamily="34" charset="0"/>
                  </a:endParaRPr>
                </a:p>
              </p:txBody>
            </p:sp>
            <p:sp>
              <p:nvSpPr>
                <p:cNvPr id="25637" name="Line 82"/>
                <p:cNvSpPr>
                  <a:spLocks noChangeShapeType="1"/>
                </p:cNvSpPr>
                <p:nvPr/>
              </p:nvSpPr>
              <p:spPr bwMode="auto">
                <a:xfrm>
                  <a:off x="5440" y="9136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38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5360" y="8536"/>
                  <a:ext cx="460" cy="4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84"/>
              <p:cNvGrpSpPr>
                <a:grpSpLocks/>
              </p:cNvGrpSpPr>
              <p:nvPr/>
            </p:nvGrpSpPr>
            <p:grpSpPr bwMode="auto">
              <a:xfrm>
                <a:off x="5080" y="10036"/>
                <a:ext cx="1420" cy="1500"/>
                <a:chOff x="5080" y="10036"/>
                <a:chExt cx="1420" cy="1500"/>
              </a:xfrm>
            </p:grpSpPr>
            <p:grpSp>
              <p:nvGrpSpPr>
                <p:cNvPr id="15" name="Group 85"/>
                <p:cNvGrpSpPr>
                  <a:grpSpLocks/>
                </p:cNvGrpSpPr>
                <p:nvPr/>
              </p:nvGrpSpPr>
              <p:grpSpPr bwMode="auto">
                <a:xfrm>
                  <a:off x="5640" y="10656"/>
                  <a:ext cx="860" cy="880"/>
                  <a:chOff x="4360" y="1840"/>
                  <a:chExt cx="860" cy="880"/>
                </a:xfrm>
              </p:grpSpPr>
              <p:sp>
                <p:nvSpPr>
                  <p:cNvPr id="25633" name="AutoShape 86"/>
                  <p:cNvSpPr>
                    <a:spLocks noChangeArrowheads="1"/>
                  </p:cNvSpPr>
                  <p:nvPr/>
                </p:nvSpPr>
                <p:spPr bwMode="auto">
                  <a:xfrm>
                    <a:off x="4360" y="1980"/>
                    <a:ext cx="860" cy="740"/>
                  </a:xfrm>
                  <a:prstGeom prst="pentagon">
                    <a:avLst/>
                  </a:prstGeom>
                  <a:solidFill>
                    <a:srgbClr val="FFCC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634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4360" y="1840"/>
                    <a:ext cx="0" cy="4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630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5080" y="10416"/>
                  <a:ext cx="440" cy="480"/>
                </a:xfrm>
                <a:prstGeom prst="rect">
                  <a:avLst/>
                </a:prstGeom>
                <a:solidFill>
                  <a:srgbClr val="FF99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800" b="1">
                      <a:latin typeface="Arial" pitchFamily="34" charset="0"/>
                    </a:rPr>
                    <a:t>P</a:t>
                  </a:r>
                  <a:endParaRPr lang="en-US" b="1">
                    <a:latin typeface="Arial" pitchFamily="34" charset="0"/>
                  </a:endParaRPr>
                </a:p>
              </p:txBody>
            </p:sp>
            <p:sp>
              <p:nvSpPr>
                <p:cNvPr id="25631" name="Line 89"/>
                <p:cNvSpPr>
                  <a:spLocks noChangeShapeType="1"/>
                </p:cNvSpPr>
                <p:nvPr/>
              </p:nvSpPr>
              <p:spPr bwMode="auto">
                <a:xfrm>
                  <a:off x="5440" y="10636"/>
                  <a:ext cx="22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32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5360" y="10036"/>
                  <a:ext cx="460" cy="4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" name="Group 91"/>
            <p:cNvGrpSpPr>
              <a:grpSpLocks/>
            </p:cNvGrpSpPr>
            <p:nvPr/>
          </p:nvGrpSpPr>
          <p:grpSpPr bwMode="auto">
            <a:xfrm>
              <a:off x="6420" y="2580"/>
              <a:ext cx="940" cy="380"/>
              <a:chOff x="6420" y="2580"/>
              <a:chExt cx="940" cy="380"/>
            </a:xfrm>
          </p:grpSpPr>
          <p:sp>
            <p:nvSpPr>
              <p:cNvPr id="25621" name="Line 92"/>
              <p:cNvSpPr>
                <a:spLocks noChangeShapeType="1"/>
              </p:cNvSpPr>
              <p:nvPr/>
            </p:nvSpPr>
            <p:spPr bwMode="auto">
              <a:xfrm>
                <a:off x="6420" y="2780"/>
                <a:ext cx="3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2" name="Text Box 93"/>
              <p:cNvSpPr txBox="1">
                <a:spLocks noChangeArrowheads="1"/>
              </p:cNvSpPr>
              <p:nvPr/>
            </p:nvSpPr>
            <p:spPr bwMode="auto">
              <a:xfrm>
                <a:off x="6700" y="2580"/>
                <a:ext cx="660" cy="38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>
                    <a:latin typeface="Arial" pitchFamily="34" charset="0"/>
                  </a:rPr>
                  <a:t>G</a:t>
                </a:r>
              </a:p>
            </p:txBody>
          </p:sp>
        </p:grpSp>
        <p:grpSp>
          <p:nvGrpSpPr>
            <p:cNvPr id="17" name="Group 94"/>
            <p:cNvGrpSpPr>
              <a:grpSpLocks/>
            </p:cNvGrpSpPr>
            <p:nvPr/>
          </p:nvGrpSpPr>
          <p:grpSpPr bwMode="auto">
            <a:xfrm>
              <a:off x="6440" y="4080"/>
              <a:ext cx="940" cy="380"/>
              <a:chOff x="6420" y="2580"/>
              <a:chExt cx="940" cy="380"/>
            </a:xfrm>
          </p:grpSpPr>
          <p:sp>
            <p:nvSpPr>
              <p:cNvPr id="25619" name="Line 95"/>
              <p:cNvSpPr>
                <a:spLocks noChangeShapeType="1"/>
              </p:cNvSpPr>
              <p:nvPr/>
            </p:nvSpPr>
            <p:spPr bwMode="auto">
              <a:xfrm>
                <a:off x="6420" y="2780"/>
                <a:ext cx="3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0" name="Text Box 96"/>
              <p:cNvSpPr txBox="1">
                <a:spLocks noChangeArrowheads="1"/>
              </p:cNvSpPr>
              <p:nvPr/>
            </p:nvSpPr>
            <p:spPr bwMode="auto">
              <a:xfrm>
                <a:off x="6700" y="2580"/>
                <a:ext cx="660" cy="38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>
                    <a:latin typeface="Arial" pitchFamily="34" charset="0"/>
                  </a:rPr>
                  <a:t>C</a:t>
                </a:r>
              </a:p>
            </p:txBody>
          </p:sp>
        </p:grpSp>
        <p:grpSp>
          <p:nvGrpSpPr>
            <p:cNvPr id="18" name="Group 97"/>
            <p:cNvGrpSpPr>
              <a:grpSpLocks/>
            </p:cNvGrpSpPr>
            <p:nvPr/>
          </p:nvGrpSpPr>
          <p:grpSpPr bwMode="auto">
            <a:xfrm>
              <a:off x="6460" y="5600"/>
              <a:ext cx="940" cy="380"/>
              <a:chOff x="6420" y="2580"/>
              <a:chExt cx="940" cy="380"/>
            </a:xfrm>
          </p:grpSpPr>
          <p:sp>
            <p:nvSpPr>
              <p:cNvPr id="25617" name="Line 98"/>
              <p:cNvSpPr>
                <a:spLocks noChangeShapeType="1"/>
              </p:cNvSpPr>
              <p:nvPr/>
            </p:nvSpPr>
            <p:spPr bwMode="auto">
              <a:xfrm>
                <a:off x="6420" y="2780"/>
                <a:ext cx="3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8" name="Text Box 99"/>
              <p:cNvSpPr txBox="1">
                <a:spLocks noChangeArrowheads="1"/>
              </p:cNvSpPr>
              <p:nvPr/>
            </p:nvSpPr>
            <p:spPr bwMode="auto">
              <a:xfrm>
                <a:off x="6700" y="2580"/>
                <a:ext cx="660" cy="38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>
                    <a:latin typeface="Arial" pitchFamily="34" charset="0"/>
                  </a:rPr>
                  <a:t>C</a:t>
                </a:r>
              </a:p>
            </p:txBody>
          </p:sp>
        </p:grpSp>
        <p:grpSp>
          <p:nvGrpSpPr>
            <p:cNvPr id="19" name="Group 100"/>
            <p:cNvGrpSpPr>
              <a:grpSpLocks/>
            </p:cNvGrpSpPr>
            <p:nvPr/>
          </p:nvGrpSpPr>
          <p:grpSpPr bwMode="auto">
            <a:xfrm>
              <a:off x="6440" y="7100"/>
              <a:ext cx="940" cy="380"/>
              <a:chOff x="6420" y="2580"/>
              <a:chExt cx="940" cy="380"/>
            </a:xfrm>
          </p:grpSpPr>
          <p:sp>
            <p:nvSpPr>
              <p:cNvPr id="25615" name="Line 101"/>
              <p:cNvSpPr>
                <a:spLocks noChangeShapeType="1"/>
              </p:cNvSpPr>
              <p:nvPr/>
            </p:nvSpPr>
            <p:spPr bwMode="auto">
              <a:xfrm>
                <a:off x="6420" y="2780"/>
                <a:ext cx="3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6" name="Text Box 102"/>
              <p:cNvSpPr txBox="1">
                <a:spLocks noChangeArrowheads="1"/>
              </p:cNvSpPr>
              <p:nvPr/>
            </p:nvSpPr>
            <p:spPr bwMode="auto">
              <a:xfrm>
                <a:off x="6700" y="2580"/>
                <a:ext cx="660" cy="38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>
                    <a:latin typeface="Arial" pitchFamily="34" charset="0"/>
                  </a:rPr>
                  <a:t>A</a:t>
                </a:r>
                <a:endParaRPr lang="en-US" b="1">
                  <a:latin typeface="Arial" pitchFamily="34" charset="0"/>
                </a:endParaRPr>
              </a:p>
            </p:txBody>
          </p:sp>
        </p:grpSp>
        <p:grpSp>
          <p:nvGrpSpPr>
            <p:cNvPr id="20" name="Group 103"/>
            <p:cNvGrpSpPr>
              <a:grpSpLocks/>
            </p:cNvGrpSpPr>
            <p:nvPr/>
          </p:nvGrpSpPr>
          <p:grpSpPr bwMode="auto">
            <a:xfrm>
              <a:off x="6460" y="8580"/>
              <a:ext cx="940" cy="380"/>
              <a:chOff x="6420" y="2580"/>
              <a:chExt cx="940" cy="380"/>
            </a:xfrm>
          </p:grpSpPr>
          <p:sp>
            <p:nvSpPr>
              <p:cNvPr id="25613" name="Line 104"/>
              <p:cNvSpPr>
                <a:spLocks noChangeShapeType="1"/>
              </p:cNvSpPr>
              <p:nvPr/>
            </p:nvSpPr>
            <p:spPr bwMode="auto">
              <a:xfrm>
                <a:off x="6420" y="2780"/>
                <a:ext cx="3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4" name="Text Box 105"/>
              <p:cNvSpPr txBox="1">
                <a:spLocks noChangeArrowheads="1"/>
              </p:cNvSpPr>
              <p:nvPr/>
            </p:nvSpPr>
            <p:spPr bwMode="auto">
              <a:xfrm>
                <a:off x="6700" y="2580"/>
                <a:ext cx="660" cy="38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>
                    <a:latin typeface="Arial" pitchFamily="34" charset="0"/>
                  </a:rPr>
                  <a:t>T</a:t>
                </a:r>
                <a:endParaRPr lang="en-US" b="1">
                  <a:latin typeface="Arial" pitchFamily="34" charset="0"/>
                </a:endParaRPr>
              </a:p>
            </p:txBody>
          </p:sp>
        </p:grpSp>
        <p:grpSp>
          <p:nvGrpSpPr>
            <p:cNvPr id="21" name="Group 106"/>
            <p:cNvGrpSpPr>
              <a:grpSpLocks/>
            </p:cNvGrpSpPr>
            <p:nvPr/>
          </p:nvGrpSpPr>
          <p:grpSpPr bwMode="auto">
            <a:xfrm>
              <a:off x="6460" y="10080"/>
              <a:ext cx="940" cy="380"/>
              <a:chOff x="6420" y="2580"/>
              <a:chExt cx="940" cy="380"/>
            </a:xfrm>
          </p:grpSpPr>
          <p:sp>
            <p:nvSpPr>
              <p:cNvPr id="25611" name="Line 107"/>
              <p:cNvSpPr>
                <a:spLocks noChangeShapeType="1"/>
              </p:cNvSpPr>
              <p:nvPr/>
            </p:nvSpPr>
            <p:spPr bwMode="auto">
              <a:xfrm>
                <a:off x="6420" y="2780"/>
                <a:ext cx="3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2" name="Text Box 108"/>
              <p:cNvSpPr txBox="1">
                <a:spLocks noChangeArrowheads="1"/>
              </p:cNvSpPr>
              <p:nvPr/>
            </p:nvSpPr>
            <p:spPr bwMode="auto">
              <a:xfrm>
                <a:off x="6700" y="2580"/>
                <a:ext cx="660" cy="38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>
                    <a:latin typeface="Arial" pitchFamily="34" charset="0"/>
                  </a:rPr>
                  <a:t>T</a:t>
                </a:r>
              </a:p>
            </p:txBody>
          </p:sp>
        </p:grpSp>
      </p:grpSp>
      <p:sp>
        <p:nvSpPr>
          <p:cNvPr id="25665" name="Text Box 65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entr" presetSubtype="13361495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entr" presetSubtype="13361495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5" grpId="0" build="p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06875" cy="2514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>
                <a:ea typeface="+mj-ea"/>
                <a:cs typeface="+mj-cs"/>
              </a:rPr>
              <a:t>DNA IS MADE OF TWO STRANDS OF POLYNUCLEOTIDE</a:t>
            </a:r>
            <a:endParaRPr lang="en-GB" sz="2400" b="1">
              <a:ea typeface="+mj-ea"/>
              <a:cs typeface="+mj-cs"/>
            </a:endParaRPr>
          </a:p>
        </p:txBody>
      </p:sp>
      <p:grpSp>
        <p:nvGrpSpPr>
          <p:cNvPr id="2" name="Group 154"/>
          <p:cNvGrpSpPr>
            <a:grpSpLocks/>
          </p:cNvGrpSpPr>
          <p:nvPr/>
        </p:nvGrpSpPr>
        <p:grpSpPr bwMode="auto">
          <a:xfrm>
            <a:off x="4751388" y="44450"/>
            <a:ext cx="4097337" cy="6734175"/>
            <a:chOff x="2993" y="185"/>
            <a:chExt cx="2581" cy="4057"/>
          </a:xfrm>
        </p:grpSpPr>
        <p:grpSp>
          <p:nvGrpSpPr>
            <p:cNvPr id="3" name="Group 150"/>
            <p:cNvGrpSpPr>
              <a:grpSpLocks/>
            </p:cNvGrpSpPr>
            <p:nvPr/>
          </p:nvGrpSpPr>
          <p:grpSpPr bwMode="auto">
            <a:xfrm>
              <a:off x="2993" y="497"/>
              <a:ext cx="2224" cy="3745"/>
              <a:chOff x="2993" y="497"/>
              <a:chExt cx="2224" cy="3745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3921" y="735"/>
                <a:ext cx="320" cy="85"/>
                <a:chOff x="5920" y="6040"/>
                <a:chExt cx="800" cy="200"/>
              </a:xfrm>
            </p:grpSpPr>
            <p:sp>
              <p:nvSpPr>
                <p:cNvPr id="26768" name="Line 6"/>
                <p:cNvSpPr>
                  <a:spLocks noChangeShapeType="1"/>
                </p:cNvSpPr>
                <p:nvPr/>
              </p:nvSpPr>
              <p:spPr bwMode="auto">
                <a:xfrm>
                  <a:off x="5940" y="6040"/>
                  <a:ext cx="78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69" name="Line 7"/>
                <p:cNvSpPr>
                  <a:spLocks noChangeShapeType="1"/>
                </p:cNvSpPr>
                <p:nvPr/>
              </p:nvSpPr>
              <p:spPr bwMode="auto">
                <a:xfrm>
                  <a:off x="5940" y="6140"/>
                  <a:ext cx="78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70" name="Line 8"/>
                <p:cNvSpPr>
                  <a:spLocks noChangeShapeType="1"/>
                </p:cNvSpPr>
                <p:nvPr/>
              </p:nvSpPr>
              <p:spPr bwMode="auto">
                <a:xfrm>
                  <a:off x="5920" y="6240"/>
                  <a:ext cx="78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993" y="497"/>
                <a:ext cx="2224" cy="3745"/>
                <a:chOff x="3580" y="5476"/>
                <a:chExt cx="5560" cy="8864"/>
              </a:xfrm>
            </p:grpSpPr>
            <p:grpSp>
              <p:nvGrpSpPr>
                <p:cNvPr id="6" name="Group 11"/>
                <p:cNvGrpSpPr>
                  <a:grpSpLocks/>
                </p:cNvGrpSpPr>
                <p:nvPr/>
              </p:nvGrpSpPr>
              <p:grpSpPr bwMode="auto">
                <a:xfrm>
                  <a:off x="5940" y="7540"/>
                  <a:ext cx="800" cy="200"/>
                  <a:chOff x="5920" y="6040"/>
                  <a:chExt cx="800" cy="200"/>
                </a:xfrm>
              </p:grpSpPr>
              <p:sp>
                <p:nvSpPr>
                  <p:cNvPr id="2676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5940" y="604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6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5940" y="614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67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5920" y="624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15"/>
                <p:cNvGrpSpPr>
                  <a:grpSpLocks/>
                </p:cNvGrpSpPr>
                <p:nvPr/>
              </p:nvGrpSpPr>
              <p:grpSpPr bwMode="auto">
                <a:xfrm>
                  <a:off x="5940" y="9060"/>
                  <a:ext cx="800" cy="200"/>
                  <a:chOff x="5920" y="6040"/>
                  <a:chExt cx="800" cy="200"/>
                </a:xfrm>
              </p:grpSpPr>
              <p:sp>
                <p:nvSpPr>
                  <p:cNvPr id="26762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5940" y="604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63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5940" y="614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64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5920" y="624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" name="Group 19"/>
                <p:cNvGrpSpPr>
                  <a:grpSpLocks/>
                </p:cNvGrpSpPr>
                <p:nvPr/>
              </p:nvGrpSpPr>
              <p:grpSpPr bwMode="auto">
                <a:xfrm>
                  <a:off x="5920" y="10600"/>
                  <a:ext cx="780" cy="100"/>
                  <a:chOff x="6180" y="6280"/>
                  <a:chExt cx="780" cy="100"/>
                </a:xfrm>
              </p:grpSpPr>
              <p:sp>
                <p:nvSpPr>
                  <p:cNvPr id="267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6180" y="628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6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6180" y="638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" name="Group 22"/>
                <p:cNvGrpSpPr>
                  <a:grpSpLocks/>
                </p:cNvGrpSpPr>
                <p:nvPr/>
              </p:nvGrpSpPr>
              <p:grpSpPr bwMode="auto">
                <a:xfrm>
                  <a:off x="5960" y="12080"/>
                  <a:ext cx="780" cy="100"/>
                  <a:chOff x="6180" y="6280"/>
                  <a:chExt cx="780" cy="100"/>
                </a:xfrm>
              </p:grpSpPr>
              <p:sp>
                <p:nvSpPr>
                  <p:cNvPr id="26758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6180" y="628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59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6180" y="638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25"/>
                <p:cNvGrpSpPr>
                  <a:grpSpLocks/>
                </p:cNvGrpSpPr>
                <p:nvPr/>
              </p:nvGrpSpPr>
              <p:grpSpPr bwMode="auto">
                <a:xfrm>
                  <a:off x="6000" y="13560"/>
                  <a:ext cx="780" cy="100"/>
                  <a:chOff x="6180" y="6280"/>
                  <a:chExt cx="780" cy="100"/>
                </a:xfrm>
              </p:grpSpPr>
              <p:sp>
                <p:nvSpPr>
                  <p:cNvPr id="26756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6180" y="628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5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6180" y="6380"/>
                    <a:ext cx="78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" name="Group 28"/>
                <p:cNvGrpSpPr>
                  <a:grpSpLocks/>
                </p:cNvGrpSpPr>
                <p:nvPr/>
              </p:nvGrpSpPr>
              <p:grpSpPr bwMode="auto">
                <a:xfrm>
                  <a:off x="6640" y="5700"/>
                  <a:ext cx="2500" cy="8640"/>
                  <a:chOff x="6240" y="5780"/>
                  <a:chExt cx="2500" cy="8640"/>
                </a:xfrm>
              </p:grpSpPr>
              <p:sp>
                <p:nvSpPr>
                  <p:cNvPr id="26700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20" y="6440"/>
                    <a:ext cx="440" cy="480"/>
                  </a:xfrm>
                  <a:prstGeom prst="rect">
                    <a:avLst/>
                  </a:prstGeom>
                  <a:solidFill>
                    <a:srgbClr val="FF99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800" b="1">
                        <a:latin typeface="Arial" pitchFamily="34" charset="0"/>
                      </a:rPr>
                      <a:t>P</a:t>
                    </a:r>
                    <a:endParaRPr lang="en-US" b="1">
                      <a:latin typeface="Arial" pitchFamily="34" charset="0"/>
                    </a:endParaRPr>
                  </a:p>
                </p:txBody>
              </p:sp>
              <p:sp>
                <p:nvSpPr>
                  <p:cNvPr id="26701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00" y="7960"/>
                    <a:ext cx="440" cy="480"/>
                  </a:xfrm>
                  <a:prstGeom prst="rect">
                    <a:avLst/>
                  </a:prstGeom>
                  <a:solidFill>
                    <a:srgbClr val="FF99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800" b="1">
                        <a:latin typeface="Arial" pitchFamily="34" charset="0"/>
                      </a:rPr>
                      <a:t>P</a:t>
                    </a:r>
                    <a:endParaRPr lang="en-US" b="1">
                      <a:latin typeface="Arial" pitchFamily="34" charset="0"/>
                    </a:endParaRPr>
                  </a:p>
                </p:txBody>
              </p:sp>
              <p:sp>
                <p:nvSpPr>
                  <p:cNvPr id="26702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40" y="9400"/>
                    <a:ext cx="440" cy="480"/>
                  </a:xfrm>
                  <a:prstGeom prst="rect">
                    <a:avLst/>
                  </a:prstGeom>
                  <a:solidFill>
                    <a:srgbClr val="FF99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800" b="1">
                        <a:latin typeface="Arial" pitchFamily="34" charset="0"/>
                      </a:rPr>
                      <a:t>P</a:t>
                    </a:r>
                    <a:endParaRPr lang="en-US" b="1">
                      <a:latin typeface="Arial" pitchFamily="34" charset="0"/>
                    </a:endParaRPr>
                  </a:p>
                </p:txBody>
              </p:sp>
              <p:sp>
                <p:nvSpPr>
                  <p:cNvPr id="26703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60" y="10880"/>
                    <a:ext cx="440" cy="480"/>
                  </a:xfrm>
                  <a:prstGeom prst="rect">
                    <a:avLst/>
                  </a:prstGeom>
                  <a:solidFill>
                    <a:srgbClr val="FF99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800" b="1">
                        <a:latin typeface="Arial" pitchFamily="34" charset="0"/>
                      </a:rPr>
                      <a:t>P</a:t>
                    </a:r>
                    <a:endParaRPr lang="en-US" b="1">
                      <a:latin typeface="Arial" pitchFamily="34" charset="0"/>
                    </a:endParaRPr>
                  </a:p>
                </p:txBody>
              </p:sp>
              <p:sp>
                <p:nvSpPr>
                  <p:cNvPr id="26704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40" y="12440"/>
                    <a:ext cx="440" cy="480"/>
                  </a:xfrm>
                  <a:prstGeom prst="rect">
                    <a:avLst/>
                  </a:prstGeom>
                  <a:solidFill>
                    <a:srgbClr val="FF99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800" b="1">
                        <a:latin typeface="Arial" pitchFamily="34" charset="0"/>
                      </a:rPr>
                      <a:t>P</a:t>
                    </a:r>
                    <a:endParaRPr lang="en-US" b="1">
                      <a:latin typeface="Arial" pitchFamily="34" charset="0"/>
                    </a:endParaRPr>
                  </a:p>
                </p:txBody>
              </p:sp>
              <p:sp>
                <p:nvSpPr>
                  <p:cNvPr id="26705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60" y="13940"/>
                    <a:ext cx="440" cy="480"/>
                  </a:xfrm>
                  <a:prstGeom prst="rect">
                    <a:avLst/>
                  </a:prstGeom>
                  <a:solidFill>
                    <a:srgbClr val="FF99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800" b="1">
                        <a:latin typeface="Arial" pitchFamily="34" charset="0"/>
                      </a:rPr>
                      <a:t>P</a:t>
                    </a:r>
                    <a:endParaRPr lang="en-US" b="1">
                      <a:latin typeface="Arial" pitchFamily="34" charset="0"/>
                    </a:endParaRPr>
                  </a:p>
                </p:txBody>
              </p:sp>
              <p:sp>
                <p:nvSpPr>
                  <p:cNvPr id="26706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60" y="6044"/>
                    <a:ext cx="660" cy="380"/>
                  </a:xfrm>
                  <a:prstGeom prst="rect">
                    <a:avLst/>
                  </a:prstGeom>
                  <a:solidFill>
                    <a:srgbClr val="CCFFCC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sz="1800" b="1">
                        <a:latin typeface="Arial" pitchFamily="34" charset="0"/>
                      </a:rPr>
                      <a:t>C</a:t>
                    </a:r>
                  </a:p>
                </p:txBody>
              </p:sp>
              <p:sp>
                <p:nvSpPr>
                  <p:cNvPr id="26707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60" y="7544"/>
                    <a:ext cx="660" cy="380"/>
                  </a:xfrm>
                  <a:prstGeom prst="rect">
                    <a:avLst/>
                  </a:prstGeom>
                  <a:solidFill>
                    <a:srgbClr val="CCFFCC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sz="1800" b="1">
                        <a:latin typeface="Arial" pitchFamily="34" charset="0"/>
                      </a:rPr>
                      <a:t>G</a:t>
                    </a:r>
                    <a:endParaRPr lang="en-US" b="1">
                      <a:latin typeface="Arial" pitchFamily="34" charset="0"/>
                    </a:endParaRPr>
                  </a:p>
                </p:txBody>
              </p:sp>
              <p:sp>
                <p:nvSpPr>
                  <p:cNvPr id="26708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60" y="9024"/>
                    <a:ext cx="660" cy="380"/>
                  </a:xfrm>
                  <a:prstGeom prst="rect">
                    <a:avLst/>
                  </a:prstGeom>
                  <a:solidFill>
                    <a:srgbClr val="CCFFCC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sz="1800" b="1">
                        <a:latin typeface="Arial" pitchFamily="34" charset="0"/>
                      </a:rPr>
                      <a:t>G</a:t>
                    </a:r>
                    <a:endParaRPr lang="en-US" b="1">
                      <a:latin typeface="Arial" pitchFamily="34" charset="0"/>
                    </a:endParaRPr>
                  </a:p>
                </p:txBody>
              </p:sp>
              <p:sp>
                <p:nvSpPr>
                  <p:cNvPr id="26709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0" y="10524"/>
                    <a:ext cx="660" cy="380"/>
                  </a:xfrm>
                  <a:prstGeom prst="rect">
                    <a:avLst/>
                  </a:prstGeom>
                  <a:solidFill>
                    <a:srgbClr val="CCFFCC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sz="1800" b="1">
                        <a:latin typeface="Arial" pitchFamily="34" charset="0"/>
                      </a:rPr>
                      <a:t>T</a:t>
                    </a:r>
                  </a:p>
                </p:txBody>
              </p:sp>
              <p:sp>
                <p:nvSpPr>
                  <p:cNvPr id="26710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60" y="12044"/>
                    <a:ext cx="660" cy="380"/>
                  </a:xfrm>
                  <a:prstGeom prst="rect">
                    <a:avLst/>
                  </a:prstGeom>
                  <a:solidFill>
                    <a:srgbClr val="CCFFCC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sz="1800" b="1">
                        <a:latin typeface="Arial" pitchFamily="34" charset="0"/>
                      </a:rPr>
                      <a:t>A</a:t>
                    </a:r>
                  </a:p>
                </p:txBody>
              </p:sp>
              <p:grpSp>
                <p:nvGrpSpPr>
                  <p:cNvPr id="12" name="Group 40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6900" y="5780"/>
                    <a:ext cx="1500" cy="8400"/>
                    <a:chOff x="6900" y="5780"/>
                    <a:chExt cx="1500" cy="8400"/>
                  </a:xfrm>
                </p:grpSpPr>
                <p:grpSp>
                  <p:nvGrpSpPr>
                    <p:cNvPr id="13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00" y="5780"/>
                      <a:ext cx="1460" cy="1380"/>
                      <a:chOff x="6900" y="5780"/>
                      <a:chExt cx="1460" cy="1380"/>
                    </a:xfrm>
                  </p:grpSpPr>
                  <p:sp>
                    <p:nvSpPr>
                      <p:cNvPr id="26749" name="Line 4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6900" y="6680"/>
                        <a:ext cx="46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4" name="Group 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80" y="5780"/>
                        <a:ext cx="1380" cy="900"/>
                        <a:chOff x="6980" y="5780"/>
                        <a:chExt cx="1380" cy="900"/>
                      </a:xfrm>
                    </p:grpSpPr>
                    <p:grpSp>
                      <p:nvGrpSpPr>
                        <p:cNvPr id="15" name="Group 4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180" y="5800"/>
                          <a:ext cx="860" cy="880"/>
                          <a:chOff x="4360" y="1840"/>
                          <a:chExt cx="860" cy="880"/>
                        </a:xfrm>
                      </p:grpSpPr>
                      <p:sp>
                        <p:nvSpPr>
                          <p:cNvPr id="26754" name="AutoShape 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60" y="1980"/>
                            <a:ext cx="860" cy="740"/>
                          </a:xfrm>
                          <a:prstGeom prst="pentagon">
                            <a:avLst/>
                          </a:prstGeom>
                          <a:solidFill>
                            <a:srgbClr val="FFCC99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6755" name="Line 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360" y="1840"/>
                            <a:ext cx="0" cy="44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6752" name="Line 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980" y="5780"/>
                          <a:ext cx="227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6753" name="Line 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040" y="6224"/>
                          <a:ext cx="32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6" name="Group 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20" y="7280"/>
                      <a:ext cx="1460" cy="1380"/>
                      <a:chOff x="6920" y="7280"/>
                      <a:chExt cx="1460" cy="1380"/>
                    </a:xfrm>
                  </p:grpSpPr>
                  <p:sp>
                    <p:nvSpPr>
                      <p:cNvPr id="26742" name="Line 5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6920" y="8180"/>
                        <a:ext cx="46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7" name="Group 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80" y="7280"/>
                        <a:ext cx="1400" cy="900"/>
                        <a:chOff x="6980" y="7280"/>
                        <a:chExt cx="1400" cy="900"/>
                      </a:xfrm>
                    </p:grpSpPr>
                    <p:grpSp>
                      <p:nvGrpSpPr>
                        <p:cNvPr id="18" name="Group 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180" y="7300"/>
                          <a:ext cx="860" cy="880"/>
                          <a:chOff x="4360" y="1840"/>
                          <a:chExt cx="860" cy="880"/>
                        </a:xfrm>
                      </p:grpSpPr>
                      <p:sp>
                        <p:nvSpPr>
                          <p:cNvPr id="26747" name="AutoShape 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60" y="1980"/>
                            <a:ext cx="860" cy="740"/>
                          </a:xfrm>
                          <a:prstGeom prst="pentagon">
                            <a:avLst/>
                          </a:prstGeom>
                          <a:solidFill>
                            <a:srgbClr val="FFCC99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fr-FR"/>
                          </a:p>
                        </p:txBody>
                      </p:sp>
                      <p:sp>
                        <p:nvSpPr>
                          <p:cNvPr id="26748" name="Line 5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360" y="1840"/>
                            <a:ext cx="0" cy="44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6745" name="Line 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980" y="7280"/>
                          <a:ext cx="227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6746" name="Line 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060" y="7724"/>
                          <a:ext cx="32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9" name="Group 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20" y="8800"/>
                      <a:ext cx="1480" cy="1380"/>
                      <a:chOff x="6920" y="8800"/>
                      <a:chExt cx="1480" cy="1380"/>
                    </a:xfrm>
                  </p:grpSpPr>
                  <p:grpSp>
                    <p:nvGrpSpPr>
                      <p:cNvPr id="20" name="Group 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0" y="8820"/>
                        <a:ext cx="860" cy="880"/>
                        <a:chOff x="4360" y="1840"/>
                        <a:chExt cx="860" cy="880"/>
                      </a:xfrm>
                    </p:grpSpPr>
                    <p:sp>
                      <p:nvSpPr>
                        <p:cNvPr id="26740" name="AutoShape 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0" y="1980"/>
                          <a:ext cx="860" cy="740"/>
                        </a:xfrm>
                        <a:prstGeom prst="pentagon">
                          <a:avLst/>
                        </a:prstGeom>
                        <a:solidFill>
                          <a:srgbClr val="FFCC99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6741" name="Line 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60" y="1840"/>
                          <a:ext cx="0" cy="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737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000" y="8800"/>
                        <a:ext cx="22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738" name="Line 6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6920" y="9700"/>
                        <a:ext cx="46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739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080" y="9244"/>
                        <a:ext cx="32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1" name="Group 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20" y="10300"/>
                      <a:ext cx="1460" cy="1360"/>
                      <a:chOff x="6920" y="10300"/>
                      <a:chExt cx="1460" cy="1360"/>
                    </a:xfrm>
                  </p:grpSpPr>
                  <p:grpSp>
                    <p:nvGrpSpPr>
                      <p:cNvPr id="22" name="Group 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0" y="10320"/>
                        <a:ext cx="860" cy="880"/>
                        <a:chOff x="4360" y="1840"/>
                        <a:chExt cx="860" cy="880"/>
                      </a:xfrm>
                    </p:grpSpPr>
                    <p:sp>
                      <p:nvSpPr>
                        <p:cNvPr id="26734" name="AutoShape 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0" y="1980"/>
                          <a:ext cx="860" cy="740"/>
                        </a:xfrm>
                        <a:prstGeom prst="pentagon">
                          <a:avLst/>
                        </a:prstGeom>
                        <a:solidFill>
                          <a:srgbClr val="FFCC99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6735" name="Line 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60" y="1840"/>
                          <a:ext cx="0" cy="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731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000" y="10300"/>
                        <a:ext cx="22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732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6920" y="11180"/>
                        <a:ext cx="46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733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060" y="10744"/>
                        <a:ext cx="32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" name="Group 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20" y="11780"/>
                      <a:ext cx="1480" cy="1380"/>
                      <a:chOff x="6920" y="11780"/>
                      <a:chExt cx="1480" cy="1380"/>
                    </a:xfrm>
                  </p:grpSpPr>
                  <p:grpSp>
                    <p:nvGrpSpPr>
                      <p:cNvPr id="24" name="Group 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0" y="11800"/>
                        <a:ext cx="860" cy="880"/>
                        <a:chOff x="4360" y="1840"/>
                        <a:chExt cx="860" cy="880"/>
                      </a:xfrm>
                    </p:grpSpPr>
                    <p:sp>
                      <p:nvSpPr>
                        <p:cNvPr id="26728" name="AutoShape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0" y="1980"/>
                          <a:ext cx="860" cy="740"/>
                        </a:xfrm>
                        <a:prstGeom prst="pentagon">
                          <a:avLst/>
                        </a:prstGeom>
                        <a:solidFill>
                          <a:srgbClr val="FFCC99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6729" name="Line 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60" y="1840"/>
                          <a:ext cx="0" cy="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725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000" y="11780"/>
                        <a:ext cx="22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726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6920" y="12680"/>
                        <a:ext cx="46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727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080" y="12224"/>
                        <a:ext cx="32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00" y="13280"/>
                      <a:ext cx="1400" cy="900"/>
                      <a:chOff x="7000" y="13280"/>
                      <a:chExt cx="1400" cy="900"/>
                    </a:xfrm>
                  </p:grpSpPr>
                  <p:grpSp>
                    <p:nvGrpSpPr>
                      <p:cNvPr id="26" name="Group 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0" y="13300"/>
                        <a:ext cx="860" cy="880"/>
                        <a:chOff x="4360" y="1840"/>
                        <a:chExt cx="860" cy="880"/>
                      </a:xfrm>
                    </p:grpSpPr>
                    <p:sp>
                      <p:nvSpPr>
                        <p:cNvPr id="26722" name="AutoShape 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0" y="1980"/>
                          <a:ext cx="860" cy="740"/>
                        </a:xfrm>
                        <a:prstGeom prst="pentagon">
                          <a:avLst/>
                        </a:prstGeom>
                        <a:solidFill>
                          <a:srgbClr val="FFCC99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6723" name="Line 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60" y="1840"/>
                          <a:ext cx="0" cy="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720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000" y="13280"/>
                        <a:ext cx="22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721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080" y="13724"/>
                        <a:ext cx="32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26712" name="Text Box 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00" y="13544"/>
                    <a:ext cx="660" cy="380"/>
                  </a:xfrm>
                  <a:prstGeom prst="rect">
                    <a:avLst/>
                  </a:prstGeom>
                  <a:solidFill>
                    <a:srgbClr val="CCFFCC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sz="1800" b="1">
                        <a:latin typeface="Arial" pitchFamily="34" charset="0"/>
                      </a:rPr>
                      <a:t>A</a:t>
                    </a:r>
                  </a:p>
                </p:txBody>
              </p:sp>
            </p:grpSp>
            <p:grpSp>
              <p:nvGrpSpPr>
                <p:cNvPr id="27" name="Group 85"/>
                <p:cNvGrpSpPr>
                  <a:grpSpLocks/>
                </p:cNvGrpSpPr>
                <p:nvPr/>
              </p:nvGrpSpPr>
              <p:grpSpPr bwMode="auto">
                <a:xfrm>
                  <a:off x="3580" y="5476"/>
                  <a:ext cx="2400" cy="8620"/>
                  <a:chOff x="5000" y="2116"/>
                  <a:chExt cx="2400" cy="8620"/>
                </a:xfrm>
              </p:grpSpPr>
              <p:grpSp>
                <p:nvGrpSpPr>
                  <p:cNvPr id="28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5000" y="2116"/>
                    <a:ext cx="1440" cy="8620"/>
                    <a:chOff x="5060" y="2916"/>
                    <a:chExt cx="1440" cy="8620"/>
                  </a:xfrm>
                </p:grpSpPr>
                <p:grpSp>
                  <p:nvGrpSpPr>
                    <p:cNvPr id="29" name="Group 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60" y="2916"/>
                      <a:ext cx="1420" cy="1120"/>
                      <a:chOff x="5060" y="2916"/>
                      <a:chExt cx="1420" cy="1120"/>
                    </a:xfrm>
                  </p:grpSpPr>
                  <p:grpSp>
                    <p:nvGrpSpPr>
                      <p:cNvPr id="30" name="Group 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20" y="3156"/>
                        <a:ext cx="860" cy="880"/>
                        <a:chOff x="4360" y="1840"/>
                        <a:chExt cx="860" cy="880"/>
                      </a:xfrm>
                    </p:grpSpPr>
                    <p:sp>
                      <p:nvSpPr>
                        <p:cNvPr id="26698" name="AutoShape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0" y="1980"/>
                          <a:ext cx="860" cy="740"/>
                        </a:xfrm>
                        <a:prstGeom prst="pentagon">
                          <a:avLst/>
                        </a:prstGeom>
                        <a:solidFill>
                          <a:srgbClr val="FFCC99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6699" name="Line 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60" y="1840"/>
                          <a:ext cx="0" cy="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696" name="Text Box 9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0" y="2916"/>
                        <a:ext cx="440" cy="48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800" b="1">
                            <a:latin typeface="Arial" pitchFamily="34" charset="0"/>
                          </a:rPr>
                          <a:t>P</a:t>
                        </a:r>
                        <a:endParaRPr lang="en-US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6697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20" y="3136"/>
                        <a:ext cx="22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1" name="Group 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60" y="4036"/>
                      <a:ext cx="1420" cy="1500"/>
                      <a:chOff x="5060" y="4036"/>
                      <a:chExt cx="1420" cy="1500"/>
                    </a:xfrm>
                  </p:grpSpPr>
                  <p:grpSp>
                    <p:nvGrpSpPr>
                      <p:cNvPr id="26659" name="Group 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20" y="4656"/>
                        <a:ext cx="860" cy="880"/>
                        <a:chOff x="4360" y="1840"/>
                        <a:chExt cx="860" cy="880"/>
                      </a:xfrm>
                    </p:grpSpPr>
                    <p:sp>
                      <p:nvSpPr>
                        <p:cNvPr id="26693" name="AutoShap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0" y="1980"/>
                          <a:ext cx="860" cy="740"/>
                        </a:xfrm>
                        <a:prstGeom prst="pentagon">
                          <a:avLst/>
                        </a:prstGeom>
                        <a:solidFill>
                          <a:srgbClr val="FFCC99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6694" name="Line 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60" y="1840"/>
                          <a:ext cx="0" cy="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690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0" y="4416"/>
                        <a:ext cx="440" cy="48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800" b="1">
                            <a:latin typeface="Arial" pitchFamily="34" charset="0"/>
                          </a:rPr>
                          <a:t>P</a:t>
                        </a:r>
                        <a:endParaRPr lang="en-US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6691" name="Line 9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20" y="4636"/>
                        <a:ext cx="22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92" name="Line 9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340" y="4036"/>
                        <a:ext cx="46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660" name="Group 1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80" y="5556"/>
                      <a:ext cx="1420" cy="1500"/>
                      <a:chOff x="5080" y="5556"/>
                      <a:chExt cx="1420" cy="1500"/>
                    </a:xfrm>
                  </p:grpSpPr>
                  <p:grpSp>
                    <p:nvGrpSpPr>
                      <p:cNvPr id="26661" name="Group 1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0" y="6176"/>
                        <a:ext cx="860" cy="880"/>
                        <a:chOff x="4360" y="1840"/>
                        <a:chExt cx="860" cy="880"/>
                      </a:xfrm>
                    </p:grpSpPr>
                    <p:sp>
                      <p:nvSpPr>
                        <p:cNvPr id="26687" name="AutoShape 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0" y="1980"/>
                          <a:ext cx="860" cy="740"/>
                        </a:xfrm>
                        <a:prstGeom prst="pentagon">
                          <a:avLst/>
                        </a:prstGeom>
                        <a:solidFill>
                          <a:srgbClr val="FFCC99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6688" name="Line 1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60" y="1840"/>
                          <a:ext cx="0" cy="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684" name="Text Box 10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80" y="5936"/>
                        <a:ext cx="440" cy="48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800" b="1">
                            <a:latin typeface="Arial" pitchFamily="34" charset="0"/>
                          </a:rPr>
                          <a:t>P</a:t>
                        </a:r>
                        <a:endParaRPr lang="en-US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6685" name="Line 10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40" y="6156"/>
                        <a:ext cx="22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86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360" y="5556"/>
                        <a:ext cx="46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662" name="Group 1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80" y="7056"/>
                      <a:ext cx="1420" cy="1500"/>
                      <a:chOff x="5080" y="7056"/>
                      <a:chExt cx="1420" cy="1500"/>
                    </a:xfrm>
                  </p:grpSpPr>
                  <p:grpSp>
                    <p:nvGrpSpPr>
                      <p:cNvPr id="26663" name="Group 1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0" y="7676"/>
                        <a:ext cx="860" cy="880"/>
                        <a:chOff x="4360" y="1840"/>
                        <a:chExt cx="860" cy="880"/>
                      </a:xfrm>
                    </p:grpSpPr>
                    <p:sp>
                      <p:nvSpPr>
                        <p:cNvPr id="26681" name="AutoShape 1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0" y="1980"/>
                          <a:ext cx="860" cy="740"/>
                        </a:xfrm>
                        <a:prstGeom prst="pentagon">
                          <a:avLst/>
                        </a:prstGeom>
                        <a:solidFill>
                          <a:srgbClr val="FFCC99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6682" name="Line 1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60" y="1840"/>
                          <a:ext cx="0" cy="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678" name="Text Box 11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80" y="7436"/>
                        <a:ext cx="440" cy="48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800" b="1">
                            <a:latin typeface="Arial" pitchFamily="34" charset="0"/>
                          </a:rPr>
                          <a:t>P</a:t>
                        </a:r>
                        <a:endParaRPr lang="en-US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6679" name="Line 1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40" y="7656"/>
                        <a:ext cx="22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80" name="Line 11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360" y="7056"/>
                        <a:ext cx="46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664" name="Group 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80" y="8536"/>
                      <a:ext cx="1420" cy="1500"/>
                      <a:chOff x="5080" y="8536"/>
                      <a:chExt cx="1420" cy="1500"/>
                    </a:xfrm>
                  </p:grpSpPr>
                  <p:grpSp>
                    <p:nvGrpSpPr>
                      <p:cNvPr id="26665" name="Group 1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0" y="9156"/>
                        <a:ext cx="860" cy="880"/>
                        <a:chOff x="4360" y="1840"/>
                        <a:chExt cx="860" cy="880"/>
                      </a:xfrm>
                    </p:grpSpPr>
                    <p:sp>
                      <p:nvSpPr>
                        <p:cNvPr id="26675" name="AutoShape 1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0" y="1980"/>
                          <a:ext cx="860" cy="740"/>
                        </a:xfrm>
                        <a:prstGeom prst="pentagon">
                          <a:avLst/>
                        </a:prstGeom>
                        <a:solidFill>
                          <a:srgbClr val="FFCC99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6676" name="Line 1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60" y="1840"/>
                          <a:ext cx="0" cy="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672" name="Text Box 11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80" y="8916"/>
                        <a:ext cx="440" cy="48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800" b="1">
                            <a:latin typeface="Arial" pitchFamily="34" charset="0"/>
                          </a:rPr>
                          <a:t>P</a:t>
                        </a:r>
                        <a:endParaRPr lang="en-US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6673" name="Line 11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40" y="9136"/>
                        <a:ext cx="22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74" name="Line 12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360" y="8536"/>
                        <a:ext cx="46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671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80" y="10036"/>
                      <a:ext cx="1420" cy="1500"/>
                      <a:chOff x="5080" y="10036"/>
                      <a:chExt cx="1420" cy="1500"/>
                    </a:xfrm>
                  </p:grpSpPr>
                  <p:grpSp>
                    <p:nvGrpSpPr>
                      <p:cNvPr id="26677" name="Group 1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0" y="10656"/>
                        <a:ext cx="860" cy="880"/>
                        <a:chOff x="4360" y="1840"/>
                        <a:chExt cx="860" cy="880"/>
                      </a:xfrm>
                    </p:grpSpPr>
                    <p:sp>
                      <p:nvSpPr>
                        <p:cNvPr id="26669" name="AutoShap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0" y="1980"/>
                          <a:ext cx="860" cy="740"/>
                        </a:xfrm>
                        <a:prstGeom prst="pentagon">
                          <a:avLst/>
                        </a:prstGeom>
                        <a:solidFill>
                          <a:srgbClr val="FFCC99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6670" name="Line 1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60" y="1840"/>
                          <a:ext cx="0" cy="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6666" name="Text Box 1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80" y="10416"/>
                        <a:ext cx="440" cy="48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800" b="1">
                            <a:latin typeface="Arial" pitchFamily="34" charset="0"/>
                          </a:rPr>
                          <a:t>P</a:t>
                        </a:r>
                        <a:endParaRPr lang="en-US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26667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40" y="10636"/>
                        <a:ext cx="22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68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360" y="10036"/>
                        <a:ext cx="46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6683" name="Group 128"/>
                  <p:cNvGrpSpPr>
                    <a:grpSpLocks/>
                  </p:cNvGrpSpPr>
                  <p:nvPr/>
                </p:nvGrpSpPr>
                <p:grpSpPr bwMode="auto">
                  <a:xfrm>
                    <a:off x="6420" y="2580"/>
                    <a:ext cx="940" cy="380"/>
                    <a:chOff x="6420" y="2580"/>
                    <a:chExt cx="940" cy="380"/>
                  </a:xfrm>
                </p:grpSpPr>
                <p:sp>
                  <p:nvSpPr>
                    <p:cNvPr id="26657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20" y="2780"/>
                      <a:ext cx="3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58" name="Text Box 1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00" y="2580"/>
                      <a:ext cx="660" cy="380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itchFamily="34" charset="0"/>
                        </a:rPr>
                        <a:t>G</a:t>
                      </a:r>
                      <a:endParaRPr lang="en-US" b="1">
                        <a:latin typeface="Arial" pitchFamily="34" charset="0"/>
                      </a:endParaRPr>
                    </a:p>
                  </p:txBody>
                </p:sp>
              </p:grpSp>
              <p:grpSp>
                <p:nvGrpSpPr>
                  <p:cNvPr id="26689" name="Group 131"/>
                  <p:cNvGrpSpPr>
                    <a:grpSpLocks/>
                  </p:cNvGrpSpPr>
                  <p:nvPr/>
                </p:nvGrpSpPr>
                <p:grpSpPr bwMode="auto">
                  <a:xfrm>
                    <a:off x="6440" y="4080"/>
                    <a:ext cx="940" cy="380"/>
                    <a:chOff x="6420" y="2580"/>
                    <a:chExt cx="940" cy="380"/>
                  </a:xfrm>
                </p:grpSpPr>
                <p:sp>
                  <p:nvSpPr>
                    <p:cNvPr id="26655" name="Line 1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20" y="2780"/>
                      <a:ext cx="3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56" name="Text Box 1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00" y="2580"/>
                      <a:ext cx="660" cy="380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itchFamily="34" charset="0"/>
                        </a:rPr>
                        <a:t>C</a:t>
                      </a:r>
                    </a:p>
                  </p:txBody>
                </p:sp>
              </p:grpSp>
              <p:grpSp>
                <p:nvGrpSpPr>
                  <p:cNvPr id="26695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6460" y="5600"/>
                    <a:ext cx="940" cy="380"/>
                    <a:chOff x="6420" y="2580"/>
                    <a:chExt cx="940" cy="380"/>
                  </a:xfrm>
                </p:grpSpPr>
                <p:sp>
                  <p:nvSpPr>
                    <p:cNvPr id="26653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20" y="2780"/>
                      <a:ext cx="3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54" name="Text Box 13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00" y="2580"/>
                      <a:ext cx="660" cy="380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itchFamily="34" charset="0"/>
                        </a:rPr>
                        <a:t>C</a:t>
                      </a:r>
                    </a:p>
                  </p:txBody>
                </p:sp>
              </p:grpSp>
              <p:grpSp>
                <p:nvGrpSpPr>
                  <p:cNvPr id="26711" name="Group 137"/>
                  <p:cNvGrpSpPr>
                    <a:grpSpLocks/>
                  </p:cNvGrpSpPr>
                  <p:nvPr/>
                </p:nvGrpSpPr>
                <p:grpSpPr bwMode="auto">
                  <a:xfrm>
                    <a:off x="6440" y="7100"/>
                    <a:ext cx="940" cy="380"/>
                    <a:chOff x="6420" y="2580"/>
                    <a:chExt cx="940" cy="380"/>
                  </a:xfrm>
                </p:grpSpPr>
                <p:sp>
                  <p:nvSpPr>
                    <p:cNvPr id="26651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20" y="2780"/>
                      <a:ext cx="3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52" name="Text Box 1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00" y="2580"/>
                      <a:ext cx="660" cy="380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itchFamily="34" charset="0"/>
                        </a:rPr>
                        <a:t>A</a:t>
                      </a:r>
                    </a:p>
                  </p:txBody>
                </p:sp>
              </p:grpSp>
              <p:grpSp>
                <p:nvGrpSpPr>
                  <p:cNvPr id="26713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6460" y="8580"/>
                    <a:ext cx="940" cy="380"/>
                    <a:chOff x="6420" y="2580"/>
                    <a:chExt cx="940" cy="380"/>
                  </a:xfrm>
                </p:grpSpPr>
                <p:sp>
                  <p:nvSpPr>
                    <p:cNvPr id="26649" name="Line 1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20" y="2780"/>
                      <a:ext cx="3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50" name="Text Box 1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00" y="2580"/>
                      <a:ext cx="660" cy="380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itchFamily="34" charset="0"/>
                        </a:rPr>
                        <a:t>T</a:t>
                      </a:r>
                      <a:endParaRPr lang="en-US" b="1">
                        <a:latin typeface="Arial" pitchFamily="34" charset="0"/>
                      </a:endParaRPr>
                    </a:p>
                  </p:txBody>
                </p:sp>
              </p:grpSp>
              <p:grpSp>
                <p:nvGrpSpPr>
                  <p:cNvPr id="26714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6460" y="10080"/>
                    <a:ext cx="940" cy="380"/>
                    <a:chOff x="6420" y="2580"/>
                    <a:chExt cx="940" cy="380"/>
                  </a:xfrm>
                </p:grpSpPr>
                <p:sp>
                  <p:nvSpPr>
                    <p:cNvPr id="26647" name="Line 1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20" y="2780"/>
                      <a:ext cx="3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48" name="Text Box 1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00" y="2580"/>
                      <a:ext cx="660" cy="380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 pitchFamily="34" charset="0"/>
                        </a:rPr>
                        <a:t>T</a:t>
                      </a:r>
                    </a:p>
                  </p:txBody>
                </p:sp>
              </p:grpSp>
            </p:grpSp>
          </p:grpSp>
        </p:grpSp>
        <p:sp>
          <p:nvSpPr>
            <p:cNvPr id="17559" name="Rectangle 151"/>
            <p:cNvSpPr>
              <a:spLocks noChangeArrowheads="1"/>
            </p:cNvSpPr>
            <p:nvPr/>
          </p:nvSpPr>
          <p:spPr bwMode="auto">
            <a:xfrm>
              <a:off x="4098" y="185"/>
              <a:ext cx="1476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b="1">
                  <a:solidFill>
                    <a:srgbClr val="0000FF"/>
                  </a:solidFill>
                  <a:ea typeface="ＭＳ Ｐゴシック" charset="0"/>
                </a:rPr>
                <a:t>Hydrogen bonds</a:t>
              </a:r>
              <a:endParaRPr lang="en-GB">
                <a:ea typeface="ＭＳ Ｐゴシック" charset="0"/>
              </a:endParaRPr>
            </a:p>
          </p:txBody>
        </p:sp>
        <p:sp>
          <p:nvSpPr>
            <p:cNvPr id="17560" name="Line 152"/>
            <p:cNvSpPr>
              <a:spLocks noChangeShapeType="1"/>
            </p:cNvSpPr>
            <p:nvPr/>
          </p:nvSpPr>
          <p:spPr bwMode="auto">
            <a:xfrm flipH="1">
              <a:off x="4078" y="387"/>
              <a:ext cx="451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ea typeface="ＭＳ Ｐゴシック" charset="0"/>
              </a:endParaRPr>
            </a:p>
          </p:txBody>
        </p:sp>
        <p:sp>
          <p:nvSpPr>
            <p:cNvPr id="17561" name="Line 153"/>
            <p:cNvSpPr>
              <a:spLocks noChangeShapeType="1"/>
            </p:cNvSpPr>
            <p:nvPr/>
          </p:nvSpPr>
          <p:spPr bwMode="auto">
            <a:xfrm flipH="1">
              <a:off x="3993" y="418"/>
              <a:ext cx="503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ea typeface="ＭＳ Ｐゴシック" charset="0"/>
              </a:endParaRPr>
            </a:p>
          </p:txBody>
        </p:sp>
      </p:grpSp>
      <p:sp>
        <p:nvSpPr>
          <p:cNvPr id="26772" name="Text Box 148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>
                <a:ea typeface="+mj-ea"/>
                <a:cs typeface="+mj-cs"/>
              </a:rPr>
              <a:t>DNA IS MADE OF TWO STRANDS OF POLYNUCLEOTIDE</a:t>
            </a:r>
            <a:endParaRPr lang="en-GB" sz="2400" b="1">
              <a:ea typeface="+mj-ea"/>
              <a:cs typeface="+mj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600" smtClean="0"/>
              <a:t>The sister strands of the DNA molecule run in opposite directions (</a:t>
            </a:r>
            <a:r>
              <a:rPr lang="en-GB" sz="2600" b="1" smtClean="0"/>
              <a:t>antiparallel</a:t>
            </a:r>
            <a:r>
              <a:rPr lang="en-GB" sz="260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smtClean="0"/>
              <a:t>They are joined by the bases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smtClean="0"/>
              <a:t>Each base is paired with a specific partner: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600" b="1" smtClean="0"/>
              <a:t>A </a:t>
            </a:r>
            <a:r>
              <a:rPr lang="en-GB" sz="2600" smtClean="0"/>
              <a:t>is always paired with </a:t>
            </a:r>
            <a:r>
              <a:rPr lang="en-GB" sz="2600" b="1" smtClean="0"/>
              <a:t>T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600" b="1" smtClean="0"/>
              <a:t>G</a:t>
            </a:r>
            <a:r>
              <a:rPr lang="en-GB" sz="2600" smtClean="0"/>
              <a:t> is always paired with </a:t>
            </a:r>
            <a:r>
              <a:rPr lang="en-GB" sz="2600" b="1" smtClean="0"/>
              <a:t>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600" smtClean="0"/>
              <a:t>Purine with Pyrimidine</a:t>
            </a:r>
            <a:endParaRPr lang="en-GB" sz="2600" b="1" smtClean="0"/>
          </a:p>
          <a:p>
            <a:pPr eaLnBrk="1" hangingPunct="1">
              <a:lnSpc>
                <a:spcPct val="90000"/>
              </a:lnSpc>
            </a:pPr>
            <a:r>
              <a:rPr lang="en-GB" sz="2600" smtClean="0"/>
              <a:t>Thus the sister strands are </a:t>
            </a:r>
            <a:r>
              <a:rPr lang="en-GB" sz="2600" b="1" smtClean="0">
                <a:solidFill>
                  <a:srgbClr val="FF0000"/>
                </a:solidFill>
              </a:rPr>
              <a:t>complementary</a:t>
            </a:r>
            <a:r>
              <a:rPr lang="en-GB" sz="2600" smtClean="0"/>
              <a:t> but </a:t>
            </a:r>
            <a:r>
              <a:rPr lang="en-GB" sz="2600" b="1" u="sng" smtClean="0"/>
              <a:t>not</a:t>
            </a:r>
            <a:r>
              <a:rPr lang="en-GB" sz="2600" smtClean="0"/>
              <a:t> identical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smtClean="0"/>
              <a:t>The bases are joined by </a:t>
            </a:r>
            <a:r>
              <a:rPr lang="en-GB" sz="2600" b="1" smtClean="0"/>
              <a:t>hydrogen bonds</a:t>
            </a:r>
            <a:r>
              <a:rPr lang="en-GB" sz="2600" smtClean="0"/>
              <a:t>, individually weak but collectively strong.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95288" y="645160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3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68" presetClass="entr" presetSubtype="433008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97168" presetClass="entr" presetSubtype="433008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97168" presetClass="entr" presetSubtype="433008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97168" presetClass="entr" presetSubtype="433008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97168" presetClass="entr" presetSubtype="433008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97168" presetClass="entr" presetSubtype="433008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97168" presetClass="entr" presetSubtype="433008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97168" presetClass="entr" presetSubtype="433008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7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Erwin Chargaff</a:t>
            </a:r>
            <a:r>
              <a:rPr lang="fr-FR" altLang="en-GB" smtClean="0"/>
              <a:t>’</a:t>
            </a:r>
            <a:r>
              <a:rPr lang="en-GB" altLang="ja-JP" smtClean="0"/>
              <a:t>s Data (1950-51)</a:t>
            </a:r>
            <a:endParaRPr lang="en-GB" smtClean="0"/>
          </a:p>
        </p:txBody>
      </p:sp>
      <p:pic>
        <p:nvPicPr>
          <p:cNvPr id="26630" name="Picture 6" descr="Base composition data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9688" y="1458913"/>
            <a:ext cx="9104312" cy="5000625"/>
          </a:xfrm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95288" y="6499225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4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>
                <a:ea typeface="+mj-ea"/>
                <a:cs typeface="+mj-cs"/>
              </a:rPr>
              <a:t>Wilkins &amp; Franklin (1952): X-ray crystallography</a:t>
            </a:r>
          </a:p>
        </p:txBody>
      </p:sp>
      <p:pic>
        <p:nvPicPr>
          <p:cNvPr id="30722" name="Picture 8" descr="Image2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2525" y="2009775"/>
            <a:ext cx="726757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1166813" y="6407150"/>
            <a:ext cx="27336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 sz="1000">
                <a:ea typeface="ＭＳ Ｐゴシック" charset="0"/>
              </a:rPr>
              <a:t>kentsimmons.uwinnipeg.ca/cm1504/Image265.gif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972300" y="6459538"/>
            <a:ext cx="2171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4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>
                <a:ea typeface="+mj-ea"/>
                <a:cs typeface="+mj-cs"/>
              </a:rPr>
              <a:t>Purines &amp; Pyrimidines</a:t>
            </a:r>
          </a:p>
        </p:txBody>
      </p:sp>
      <p:pic>
        <p:nvPicPr>
          <p:cNvPr id="27657" name="Picture 9" descr="Adenin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11288" y="2354263"/>
            <a:ext cx="1814512" cy="1355725"/>
          </a:xfrm>
        </p:spPr>
      </p:pic>
      <p:pic>
        <p:nvPicPr>
          <p:cNvPr id="27661" name="Picture 13" descr="Thymi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468938" y="2354263"/>
            <a:ext cx="1990725" cy="1406525"/>
          </a:xfrm>
        </p:spPr>
      </p:pic>
      <p:pic>
        <p:nvPicPr>
          <p:cNvPr id="27658" name="Picture 10" descr="Guanin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266825" y="4373563"/>
            <a:ext cx="2089150" cy="1330325"/>
          </a:xfrm>
        </p:spPr>
      </p:pic>
      <p:pic>
        <p:nvPicPr>
          <p:cNvPr id="27660" name="Picture 12" descr="Cytosin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5462588" y="4375150"/>
            <a:ext cx="1995487" cy="1408113"/>
          </a:xfrm>
        </p:spPr>
      </p:pic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1243013" y="3771900"/>
            <a:ext cx="191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>
                <a:ea typeface="ＭＳ Ｐゴシック" charset="0"/>
              </a:rPr>
              <a:t>Adenine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5430838" y="5816600"/>
            <a:ext cx="191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>
                <a:ea typeface="ＭＳ Ｐゴシック" charset="0"/>
              </a:rPr>
              <a:t>Cytosine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1389063" y="5775325"/>
            <a:ext cx="191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>
                <a:ea typeface="ＭＳ Ｐゴシック" charset="0"/>
              </a:rPr>
              <a:t>Guanine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5419725" y="3748088"/>
            <a:ext cx="191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>
                <a:ea typeface="ＭＳ Ｐゴシック" charset="0"/>
              </a:rPr>
              <a:t>Thymine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95288" y="6467475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7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4329396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4331270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4331360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433115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3" grpId="0" autoUpdateAnimBg="0"/>
      <p:bldP spid="27664" grpId="0" autoUpdateAnimBg="0"/>
      <p:bldP spid="27665" grpId="0" autoUpdateAnimBg="0"/>
      <p:bldP spid="27666" grpId="0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ea typeface="+mj-ea"/>
                <a:cs typeface="+mj-cs"/>
              </a:rPr>
              <a:t>Watson &amp; Crick Base pairing</a:t>
            </a:r>
          </a:p>
        </p:txBody>
      </p:sp>
      <p:pic>
        <p:nvPicPr>
          <p:cNvPr id="34823" name="Picture 7" descr="Base pair T&amp;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9063" y="1395413"/>
            <a:ext cx="4727575" cy="2952750"/>
          </a:xfrm>
        </p:spPr>
      </p:pic>
      <p:pic>
        <p:nvPicPr>
          <p:cNvPr id="34824" name="Picture 8" descr="Base pair C&amp;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2746951"/>
            <a:ext cx="4038600" cy="2781736"/>
          </a:xfrm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5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9" descr="b_dna_r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1568450"/>
            <a:ext cx="5983288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ea typeface="+mj-ea"/>
                <a:cs typeface="+mj-cs"/>
              </a:rPr>
              <a:t>The Double Helix (1953)</a:t>
            </a:r>
          </a:p>
        </p:txBody>
      </p:sp>
      <p:pic>
        <p:nvPicPr>
          <p:cNvPr id="35846" name="Picture 6" descr="WatsonCri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1100" y="2171700"/>
            <a:ext cx="3571875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556000" y="6164263"/>
            <a:ext cx="2670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 sz="1000">
                <a:ea typeface="ＭＳ Ｐゴシック" charset="0"/>
              </a:rPr>
              <a:t>www.chem.ucsb.edu/.../images/WatsonCrick.jpg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5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utoUpdateAnimBg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9" descr="b_dna_r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1568450"/>
            <a:ext cx="5983288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ea typeface="+mj-ea"/>
                <a:cs typeface="+mj-cs"/>
              </a:rPr>
              <a:t>The Double Helix (1953)</a:t>
            </a:r>
          </a:p>
        </p:txBody>
      </p:sp>
      <p:pic>
        <p:nvPicPr>
          <p:cNvPr id="35846" name="Picture 6" descr="WatsonCri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1100" y="2171700"/>
            <a:ext cx="3571875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556000" y="6164263"/>
            <a:ext cx="2670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 sz="1000">
                <a:ea typeface="ＭＳ Ｐゴシック" charset="0"/>
              </a:rPr>
              <a:t>www.chem.ucsb.edu/.../images/WatsonCrick.jpg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95288" y="6165850"/>
            <a:ext cx="217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</a:rPr>
              <a:t>© 2016 Paul Billiet </a:t>
            </a:r>
            <a:r>
              <a:rPr lang="en-US" sz="1200">
                <a:latin typeface="Arial" pitchFamily="34" charset="0"/>
                <a:hlinkClick r:id="rId5"/>
              </a:rPr>
              <a:t>ODWS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igure-08-19.jpg    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8238" y="1085850"/>
            <a:ext cx="42354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1438" y="14288"/>
            <a:ext cx="89296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3200" b="1" kern="0" dirty="0">
                <a:solidFill>
                  <a:srgbClr val="0000FF"/>
                </a:solidFill>
                <a:latin typeface="Arial" charset="0"/>
                <a:ea typeface="標楷體" pitchFamily="65" charset="-120"/>
                <a:cs typeface="+mj-cs"/>
              </a:rPr>
              <a:t>Comparison of A, B, and Z forms of DNA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-08-19-box.jpg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1143000"/>
            <a:ext cx="8535987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1438" y="14288"/>
            <a:ext cx="89296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3200" b="1" kern="0" dirty="0">
                <a:solidFill>
                  <a:srgbClr val="0000FF"/>
                </a:solidFill>
                <a:latin typeface="Arial" charset="0"/>
                <a:ea typeface="標楷體" pitchFamily="65" charset="-120"/>
                <a:cs typeface="+mj-cs"/>
              </a:rPr>
              <a:t>Comparison of A, B, and Z forms of DNA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98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75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Cell Division Mitosis &amp; Meiosis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Cell Division Mitosis &amp; Meiosis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AutoShape 6" descr="https://image.slidesharecdn.com/cell-division-mitosis-meiosis-1225581257073362-9/95/cell-division-mitosis-and-meiosis-1-728.jpg?cb=12255560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990600"/>
            <a:ext cx="4191000" cy="2209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Replication</a:t>
            </a:r>
            <a:endParaRPr lang="en-US" sz="60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65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276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B9CDF3-B119-48FF-BCDB-C4B3CA2171AF}" type="slidenum">
              <a:rPr lang="en-US"/>
              <a:pPr/>
              <a:t>135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1981200"/>
            <a:ext cx="6934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has to be copied </a:t>
            </a:r>
            <a:r>
              <a:rPr lang="en-US" sz="36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before a cell divides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is copied during the </a:t>
            </a:r>
            <a:r>
              <a:rPr lang="en-US" sz="36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</a:t>
            </a:r>
            <a:r>
              <a:rPr 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or synthesis phase of </a:t>
            </a:r>
            <a:r>
              <a:rPr lang="en-US" sz="36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interphase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New cells will need </a:t>
            </a:r>
            <a:r>
              <a:rPr lang="en-US" sz="36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identical </a:t>
            </a:r>
            <a:r>
              <a:rPr 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strands</a:t>
            </a:r>
          </a:p>
        </p:txBody>
      </p:sp>
      <p:sp>
        <p:nvSpPr>
          <p:cNvPr id="2867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ED2D649D-3B6F-4DA9-A374-2B2085716A7F}" type="slidenum">
              <a:rPr lang="en-US"/>
              <a:pPr/>
              <a:t>136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543800" cy="990600"/>
          </a:xfrm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Synthesis Phase (S phase)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371600"/>
            <a:ext cx="7086600" cy="47244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sz="3000" b="1" dirty="0" smtClean="0">
                <a:latin typeface="Comic Sans MS" pitchFamily="66" charset="0"/>
              </a:rPr>
              <a:t>S phase during </a:t>
            </a:r>
            <a:r>
              <a:rPr lang="en-US" sz="3000" b="1" dirty="0" err="1" smtClean="0">
                <a:solidFill>
                  <a:srgbClr val="A50021"/>
                </a:solidFill>
                <a:latin typeface="Comic Sans MS" pitchFamily="66" charset="0"/>
              </a:rPr>
              <a:t>interphase</a:t>
            </a:r>
            <a:r>
              <a:rPr lang="en-US" sz="3000" b="1" dirty="0" smtClean="0">
                <a:latin typeface="Comic Sans MS" pitchFamily="66" charset="0"/>
              </a:rPr>
              <a:t> of the cell cycle</a:t>
            </a:r>
          </a:p>
          <a:p>
            <a:pPr eaLnBrk="1" hangingPunct="1"/>
            <a:r>
              <a:rPr lang="en-US" sz="3000" b="1" dirty="0" smtClean="0">
                <a:solidFill>
                  <a:srgbClr val="A50021"/>
                </a:solidFill>
                <a:latin typeface="Comic Sans MS" pitchFamily="66" charset="0"/>
              </a:rPr>
              <a:t>Nucleus of eukaryotes</a:t>
            </a:r>
          </a:p>
        </p:txBody>
      </p:sp>
      <p:sp>
        <p:nvSpPr>
          <p:cNvPr id="29702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44BEC000-78BA-4C14-B78F-B551075B3F7F}" type="slidenum">
              <a:rPr lang="en-US"/>
              <a:pPr/>
              <a:t>137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09713" y="2692400"/>
            <a:ext cx="7227887" cy="3911600"/>
            <a:chOff x="951" y="1696"/>
            <a:chExt cx="4553" cy="2464"/>
          </a:xfrm>
        </p:grpSpPr>
        <p:sp>
          <p:nvSpPr>
            <p:cNvPr id="29703" name="Oval 5"/>
            <p:cNvSpPr>
              <a:spLocks noChangeArrowheads="1"/>
            </p:cNvSpPr>
            <p:nvPr/>
          </p:nvSpPr>
          <p:spPr bwMode="auto">
            <a:xfrm>
              <a:off x="3088" y="1696"/>
              <a:ext cx="2416" cy="2464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4" name="Line 6"/>
            <p:cNvSpPr>
              <a:spLocks noChangeShapeType="1"/>
            </p:cNvSpPr>
            <p:nvPr/>
          </p:nvSpPr>
          <p:spPr bwMode="auto">
            <a:xfrm flipV="1">
              <a:off x="3232" y="2912"/>
              <a:ext cx="1024" cy="60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5" name="Line 7"/>
            <p:cNvSpPr>
              <a:spLocks noChangeShapeType="1"/>
            </p:cNvSpPr>
            <p:nvPr/>
          </p:nvSpPr>
          <p:spPr bwMode="auto">
            <a:xfrm flipH="1" flipV="1">
              <a:off x="4256" y="2912"/>
              <a:ext cx="1184" cy="5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6" name="Line 8"/>
            <p:cNvSpPr>
              <a:spLocks noChangeShapeType="1"/>
            </p:cNvSpPr>
            <p:nvPr/>
          </p:nvSpPr>
          <p:spPr bwMode="auto">
            <a:xfrm flipH="1" flipV="1">
              <a:off x="3728" y="1808"/>
              <a:ext cx="560" cy="1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7" name="Line 9"/>
            <p:cNvSpPr>
              <a:spLocks noChangeShapeType="1"/>
            </p:cNvSpPr>
            <p:nvPr/>
          </p:nvSpPr>
          <p:spPr bwMode="auto">
            <a:xfrm flipV="1">
              <a:off x="4288" y="1808"/>
              <a:ext cx="496" cy="1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8" name="Rectangle 10"/>
            <p:cNvSpPr>
              <a:spLocks noChangeArrowheads="1"/>
            </p:cNvSpPr>
            <p:nvPr/>
          </p:nvSpPr>
          <p:spPr bwMode="auto">
            <a:xfrm>
              <a:off x="3879" y="3082"/>
              <a:ext cx="934" cy="10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800" b="1">
                  <a:latin typeface="Comic Sans MS" pitchFamily="66" charset="0"/>
                </a:rPr>
                <a:t>Mitosis</a:t>
              </a:r>
            </a:p>
            <a:p>
              <a:pPr eaLnBrk="0" hangingPunct="0"/>
              <a:r>
                <a:rPr lang="en-US" sz="1800" b="1">
                  <a:latin typeface="Comic Sans MS" pitchFamily="66" charset="0"/>
                </a:rPr>
                <a:t>-prophase</a:t>
              </a:r>
            </a:p>
            <a:p>
              <a:pPr eaLnBrk="0" hangingPunct="0"/>
              <a:r>
                <a:rPr lang="en-US" sz="1800" b="1">
                  <a:latin typeface="Comic Sans MS" pitchFamily="66" charset="0"/>
                </a:rPr>
                <a:t>-metaphase</a:t>
              </a:r>
            </a:p>
            <a:p>
              <a:pPr eaLnBrk="0" hangingPunct="0"/>
              <a:r>
                <a:rPr lang="en-US" sz="1800" b="1">
                  <a:latin typeface="Comic Sans MS" pitchFamily="66" charset="0"/>
                </a:rPr>
                <a:t>-anaphase</a:t>
              </a:r>
            </a:p>
            <a:p>
              <a:pPr eaLnBrk="0" hangingPunct="0"/>
              <a:r>
                <a:rPr lang="en-US" sz="1800" b="1">
                  <a:latin typeface="Comic Sans MS" pitchFamily="66" charset="0"/>
                </a:rPr>
                <a:t>-telophase</a:t>
              </a:r>
            </a:p>
          </p:txBody>
        </p:sp>
        <p:sp>
          <p:nvSpPr>
            <p:cNvPr id="29709" name="Rectangle 11"/>
            <p:cNvSpPr>
              <a:spLocks noChangeArrowheads="1"/>
            </p:cNvSpPr>
            <p:nvPr/>
          </p:nvSpPr>
          <p:spPr bwMode="auto">
            <a:xfrm>
              <a:off x="3159" y="2526"/>
              <a:ext cx="391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3200" b="1">
                  <a:latin typeface="Comic Sans MS" pitchFamily="66" charset="0"/>
                </a:rPr>
                <a:t>G</a:t>
              </a:r>
              <a:r>
                <a:rPr lang="en-US" sz="3200" b="1" baseline="-25000">
                  <a:latin typeface="Comic Sans MS" pitchFamily="66" charset="0"/>
                </a:rPr>
                <a:t>1</a:t>
              </a:r>
            </a:p>
          </p:txBody>
        </p:sp>
        <p:sp>
          <p:nvSpPr>
            <p:cNvPr id="29710" name="Rectangle 12"/>
            <p:cNvSpPr>
              <a:spLocks noChangeArrowheads="1"/>
            </p:cNvSpPr>
            <p:nvPr/>
          </p:nvSpPr>
          <p:spPr bwMode="auto">
            <a:xfrm>
              <a:off x="4983" y="2526"/>
              <a:ext cx="391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3200" b="1">
                  <a:latin typeface="Comic Sans MS" pitchFamily="66" charset="0"/>
                </a:rPr>
                <a:t>G</a:t>
              </a:r>
              <a:r>
                <a:rPr lang="en-US" sz="3200" b="1" baseline="-25000">
                  <a:latin typeface="Comic Sans MS" pitchFamily="66" charset="0"/>
                </a:rPr>
                <a:t>2</a:t>
              </a:r>
            </a:p>
          </p:txBody>
        </p:sp>
        <p:sp>
          <p:nvSpPr>
            <p:cNvPr id="29711" name="Rectangle 13"/>
            <p:cNvSpPr>
              <a:spLocks noChangeArrowheads="1"/>
            </p:cNvSpPr>
            <p:nvPr/>
          </p:nvSpPr>
          <p:spPr bwMode="auto">
            <a:xfrm>
              <a:off x="3975" y="1758"/>
              <a:ext cx="635" cy="5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   </a:t>
              </a:r>
              <a:r>
                <a:rPr lang="en-US" sz="3200" b="1">
                  <a:latin typeface="Comic Sans MS" pitchFamily="66" charset="0"/>
                </a:rPr>
                <a:t>S</a:t>
              </a:r>
              <a:endParaRPr lang="en-US" b="1">
                <a:latin typeface="Comic Sans MS" pitchFamily="66" charset="0"/>
              </a:endParaRPr>
            </a:p>
            <a:p>
              <a:pPr eaLnBrk="0" hangingPunct="0"/>
              <a:r>
                <a:rPr lang="en-US" b="1">
                  <a:latin typeface="Comic Sans MS" pitchFamily="66" charset="0"/>
                </a:rPr>
                <a:t>phase</a:t>
              </a:r>
            </a:p>
          </p:txBody>
        </p:sp>
        <p:sp>
          <p:nvSpPr>
            <p:cNvPr id="29712" name="Rectangle 14"/>
            <p:cNvSpPr>
              <a:spLocks noChangeArrowheads="1"/>
            </p:cNvSpPr>
            <p:nvPr/>
          </p:nvSpPr>
          <p:spPr bwMode="auto">
            <a:xfrm>
              <a:off x="3664" y="2656"/>
              <a:ext cx="1264" cy="208"/>
            </a:xfrm>
            <a:prstGeom prst="rect">
              <a:avLst/>
            </a:prstGeom>
            <a:solidFill>
              <a:srgbClr val="FAFD00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3" name="Rectangle 15"/>
            <p:cNvSpPr>
              <a:spLocks noChangeArrowheads="1"/>
            </p:cNvSpPr>
            <p:nvPr/>
          </p:nvSpPr>
          <p:spPr bwMode="auto">
            <a:xfrm>
              <a:off x="3879" y="2660"/>
              <a:ext cx="918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 b="1">
                  <a:latin typeface="Comic Sans MS" pitchFamily="66" charset="0"/>
                </a:rPr>
                <a:t>interphase</a:t>
              </a:r>
            </a:p>
          </p:txBody>
        </p:sp>
        <p:sp>
          <p:nvSpPr>
            <p:cNvPr id="17424" name="Rectangle 16"/>
            <p:cNvSpPr>
              <a:spLocks noChangeArrowheads="1"/>
            </p:cNvSpPr>
            <p:nvPr/>
          </p:nvSpPr>
          <p:spPr bwMode="auto">
            <a:xfrm>
              <a:off x="951" y="2103"/>
              <a:ext cx="2177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b="1" dirty="0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DNA replication takes</a:t>
              </a:r>
            </a:p>
            <a:p>
              <a:pPr eaLnBrk="0" hangingPunct="0">
                <a:defRPr/>
              </a:pPr>
              <a:r>
                <a:rPr lang="en-US" b="1" dirty="0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place in the S phase.</a:t>
              </a:r>
            </a:p>
          </p:txBody>
        </p:sp>
        <p:sp>
          <p:nvSpPr>
            <p:cNvPr id="29715" name="Line 17"/>
            <p:cNvSpPr>
              <a:spLocks noChangeShapeType="1"/>
            </p:cNvSpPr>
            <p:nvPr/>
          </p:nvSpPr>
          <p:spPr bwMode="auto">
            <a:xfrm>
              <a:off x="2944" y="2400"/>
              <a:ext cx="136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6477000" cy="12954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48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Replication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981200"/>
            <a:ext cx="7162800" cy="4114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28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Begins at</a:t>
            </a:r>
            <a:r>
              <a:rPr lang="en-US" sz="2800" b="1" smtClean="0">
                <a:solidFill>
                  <a:srgbClr val="00279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Origins of Replication</a:t>
            </a:r>
          </a:p>
          <a:p>
            <a:pPr eaLnBrk="1" hangingPunct="1">
              <a:defRPr/>
            </a:pPr>
            <a:r>
              <a:rPr lang="en-US" sz="28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Two strands open forming </a:t>
            </a:r>
            <a:r>
              <a:rPr lang="en-US" sz="28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 Forks (Y-shaped region)</a:t>
            </a:r>
          </a:p>
          <a:p>
            <a:pPr eaLnBrk="1" hangingPunct="1">
              <a:defRPr/>
            </a:pPr>
            <a:r>
              <a:rPr lang="en-US" sz="28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New strands grow at the forks</a:t>
            </a:r>
            <a:endParaRPr lang="en-US" sz="2800" b="1" smtClean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30726" name="Footer Placeholder 4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9D4AAF63-536F-4261-BCCC-F7F7BA18A79B}" type="slidenum">
              <a:rPr lang="en-US"/>
              <a:pPr/>
              <a:t>138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4313" y="3719513"/>
            <a:ext cx="8816975" cy="3121025"/>
            <a:chOff x="135" y="2343"/>
            <a:chExt cx="5554" cy="1966"/>
          </a:xfrm>
        </p:grpSpPr>
        <p:sp>
          <p:nvSpPr>
            <p:cNvPr id="30727" name="Line 5"/>
            <p:cNvSpPr>
              <a:spLocks noChangeShapeType="1"/>
            </p:cNvSpPr>
            <p:nvPr/>
          </p:nvSpPr>
          <p:spPr bwMode="auto">
            <a:xfrm>
              <a:off x="400" y="3360"/>
              <a:ext cx="236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8" name="Line 6"/>
            <p:cNvSpPr>
              <a:spLocks noChangeShapeType="1"/>
            </p:cNvSpPr>
            <p:nvPr/>
          </p:nvSpPr>
          <p:spPr bwMode="auto">
            <a:xfrm>
              <a:off x="400" y="3696"/>
              <a:ext cx="236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9" name="Line 7"/>
            <p:cNvSpPr>
              <a:spLocks noChangeShapeType="1"/>
            </p:cNvSpPr>
            <p:nvPr/>
          </p:nvSpPr>
          <p:spPr bwMode="auto">
            <a:xfrm>
              <a:off x="52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0" name="Line 8"/>
            <p:cNvSpPr>
              <a:spLocks noChangeShapeType="1"/>
            </p:cNvSpPr>
            <p:nvPr/>
          </p:nvSpPr>
          <p:spPr bwMode="auto">
            <a:xfrm>
              <a:off x="124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1" name="Line 9"/>
            <p:cNvSpPr>
              <a:spLocks noChangeShapeType="1"/>
            </p:cNvSpPr>
            <p:nvPr/>
          </p:nvSpPr>
          <p:spPr bwMode="auto">
            <a:xfrm>
              <a:off x="76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2" name="Line 10"/>
            <p:cNvSpPr>
              <a:spLocks noChangeShapeType="1"/>
            </p:cNvSpPr>
            <p:nvPr/>
          </p:nvSpPr>
          <p:spPr bwMode="auto">
            <a:xfrm>
              <a:off x="100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3" name="Line 11"/>
            <p:cNvSpPr>
              <a:spLocks noChangeShapeType="1"/>
            </p:cNvSpPr>
            <p:nvPr/>
          </p:nvSpPr>
          <p:spPr bwMode="auto">
            <a:xfrm>
              <a:off x="196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4" name="Line 12"/>
            <p:cNvSpPr>
              <a:spLocks noChangeShapeType="1"/>
            </p:cNvSpPr>
            <p:nvPr/>
          </p:nvSpPr>
          <p:spPr bwMode="auto">
            <a:xfrm>
              <a:off x="148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5" name="Line 13"/>
            <p:cNvSpPr>
              <a:spLocks noChangeShapeType="1"/>
            </p:cNvSpPr>
            <p:nvPr/>
          </p:nvSpPr>
          <p:spPr bwMode="auto">
            <a:xfrm>
              <a:off x="244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6" name="Line 14"/>
            <p:cNvSpPr>
              <a:spLocks noChangeShapeType="1"/>
            </p:cNvSpPr>
            <p:nvPr/>
          </p:nvSpPr>
          <p:spPr bwMode="auto">
            <a:xfrm>
              <a:off x="268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7" name="Line 15"/>
            <p:cNvSpPr>
              <a:spLocks noChangeShapeType="1"/>
            </p:cNvSpPr>
            <p:nvPr/>
          </p:nvSpPr>
          <p:spPr bwMode="auto">
            <a:xfrm>
              <a:off x="220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8" name="Line 16"/>
            <p:cNvSpPr>
              <a:spLocks noChangeShapeType="1"/>
            </p:cNvSpPr>
            <p:nvPr/>
          </p:nvSpPr>
          <p:spPr bwMode="auto">
            <a:xfrm>
              <a:off x="1728" y="337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9" name="Line 17"/>
            <p:cNvSpPr>
              <a:spLocks noChangeShapeType="1"/>
            </p:cNvSpPr>
            <p:nvPr/>
          </p:nvSpPr>
          <p:spPr bwMode="auto">
            <a:xfrm flipV="1">
              <a:off x="2784" y="2624"/>
              <a:ext cx="2528" cy="7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0" name="Line 18"/>
            <p:cNvSpPr>
              <a:spLocks noChangeShapeType="1"/>
            </p:cNvSpPr>
            <p:nvPr/>
          </p:nvSpPr>
          <p:spPr bwMode="auto">
            <a:xfrm>
              <a:off x="2771" y="3694"/>
              <a:ext cx="2570" cy="4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Line 19"/>
            <p:cNvSpPr>
              <a:spLocks noChangeShapeType="1"/>
            </p:cNvSpPr>
            <p:nvPr/>
          </p:nvSpPr>
          <p:spPr bwMode="auto">
            <a:xfrm>
              <a:off x="2944" y="3328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2" name="Line 20"/>
            <p:cNvSpPr>
              <a:spLocks noChangeShapeType="1"/>
            </p:cNvSpPr>
            <p:nvPr/>
          </p:nvSpPr>
          <p:spPr bwMode="auto">
            <a:xfrm>
              <a:off x="3168" y="3264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3" name="Line 21"/>
            <p:cNvSpPr>
              <a:spLocks noChangeShapeType="1"/>
            </p:cNvSpPr>
            <p:nvPr/>
          </p:nvSpPr>
          <p:spPr bwMode="auto">
            <a:xfrm>
              <a:off x="3744" y="3072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4" name="Line 22"/>
            <p:cNvSpPr>
              <a:spLocks noChangeShapeType="1"/>
            </p:cNvSpPr>
            <p:nvPr/>
          </p:nvSpPr>
          <p:spPr bwMode="auto">
            <a:xfrm>
              <a:off x="3456" y="3168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Line 23"/>
            <p:cNvSpPr>
              <a:spLocks noChangeShapeType="1"/>
            </p:cNvSpPr>
            <p:nvPr/>
          </p:nvSpPr>
          <p:spPr bwMode="auto">
            <a:xfrm>
              <a:off x="4032" y="2976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Line 24"/>
            <p:cNvSpPr>
              <a:spLocks noChangeShapeType="1"/>
            </p:cNvSpPr>
            <p:nvPr/>
          </p:nvSpPr>
          <p:spPr bwMode="auto">
            <a:xfrm>
              <a:off x="4320" y="2928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7" name="Line 25"/>
            <p:cNvSpPr>
              <a:spLocks noChangeShapeType="1"/>
            </p:cNvSpPr>
            <p:nvPr/>
          </p:nvSpPr>
          <p:spPr bwMode="auto">
            <a:xfrm>
              <a:off x="4608" y="2832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Line 26"/>
            <p:cNvSpPr>
              <a:spLocks noChangeShapeType="1"/>
            </p:cNvSpPr>
            <p:nvPr/>
          </p:nvSpPr>
          <p:spPr bwMode="auto">
            <a:xfrm>
              <a:off x="4896" y="2736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Line 27"/>
            <p:cNvSpPr>
              <a:spLocks noChangeShapeType="1"/>
            </p:cNvSpPr>
            <p:nvPr/>
          </p:nvSpPr>
          <p:spPr bwMode="auto">
            <a:xfrm>
              <a:off x="5136" y="2688"/>
              <a:ext cx="16" cy="1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0" name="Line 28"/>
            <p:cNvSpPr>
              <a:spLocks noChangeShapeType="1"/>
            </p:cNvSpPr>
            <p:nvPr/>
          </p:nvSpPr>
          <p:spPr bwMode="auto">
            <a:xfrm flipV="1">
              <a:off x="2944" y="3536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Line 29"/>
            <p:cNvSpPr>
              <a:spLocks noChangeShapeType="1"/>
            </p:cNvSpPr>
            <p:nvPr/>
          </p:nvSpPr>
          <p:spPr bwMode="auto">
            <a:xfrm flipV="1">
              <a:off x="3184" y="3584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Line 30"/>
            <p:cNvSpPr>
              <a:spLocks noChangeShapeType="1"/>
            </p:cNvSpPr>
            <p:nvPr/>
          </p:nvSpPr>
          <p:spPr bwMode="auto">
            <a:xfrm flipV="1">
              <a:off x="3472" y="3632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3" name="Line 31"/>
            <p:cNvSpPr>
              <a:spLocks noChangeShapeType="1"/>
            </p:cNvSpPr>
            <p:nvPr/>
          </p:nvSpPr>
          <p:spPr bwMode="auto">
            <a:xfrm flipV="1">
              <a:off x="3760" y="3680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Line 32"/>
            <p:cNvSpPr>
              <a:spLocks noChangeShapeType="1"/>
            </p:cNvSpPr>
            <p:nvPr/>
          </p:nvSpPr>
          <p:spPr bwMode="auto">
            <a:xfrm flipV="1">
              <a:off x="4000" y="3728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Line 33"/>
            <p:cNvSpPr>
              <a:spLocks noChangeShapeType="1"/>
            </p:cNvSpPr>
            <p:nvPr/>
          </p:nvSpPr>
          <p:spPr bwMode="auto">
            <a:xfrm flipV="1">
              <a:off x="5152" y="3920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Line 34"/>
            <p:cNvSpPr>
              <a:spLocks noChangeShapeType="1"/>
            </p:cNvSpPr>
            <p:nvPr/>
          </p:nvSpPr>
          <p:spPr bwMode="auto">
            <a:xfrm flipV="1">
              <a:off x="4864" y="3872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7" name="Line 35"/>
            <p:cNvSpPr>
              <a:spLocks noChangeShapeType="1"/>
            </p:cNvSpPr>
            <p:nvPr/>
          </p:nvSpPr>
          <p:spPr bwMode="auto">
            <a:xfrm flipV="1">
              <a:off x="4576" y="3824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8" name="Line 36"/>
            <p:cNvSpPr>
              <a:spLocks noChangeShapeType="1"/>
            </p:cNvSpPr>
            <p:nvPr/>
          </p:nvSpPr>
          <p:spPr bwMode="auto">
            <a:xfrm flipV="1">
              <a:off x="4288" y="3776"/>
              <a:ext cx="16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9" name="Rectangle 37"/>
            <p:cNvSpPr>
              <a:spLocks noChangeArrowheads="1"/>
            </p:cNvSpPr>
            <p:nvPr/>
          </p:nvSpPr>
          <p:spPr bwMode="auto">
            <a:xfrm>
              <a:off x="4455" y="3207"/>
              <a:ext cx="1106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Replication</a:t>
              </a:r>
            </a:p>
            <a:p>
              <a:pPr eaLnBrk="0" hangingPunct="0">
                <a:defRPr/>
              </a:pPr>
              <a:r>
                <a:rPr lang="en-US" b="1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Fork</a:t>
              </a:r>
            </a:p>
          </p:txBody>
        </p:sp>
        <p:sp>
          <p:nvSpPr>
            <p:cNvPr id="18470" name="Rectangle 38"/>
            <p:cNvSpPr>
              <a:spLocks noChangeArrowheads="1"/>
            </p:cNvSpPr>
            <p:nvPr/>
          </p:nvSpPr>
          <p:spPr bwMode="auto">
            <a:xfrm>
              <a:off x="375" y="3063"/>
              <a:ext cx="226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rgbClr val="B5006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Parental DNA Molecule</a:t>
              </a:r>
            </a:p>
          </p:txBody>
        </p:sp>
        <p:sp>
          <p:nvSpPr>
            <p:cNvPr id="30761" name="AutoShape 39"/>
            <p:cNvSpPr>
              <a:spLocks noChangeArrowheads="1"/>
            </p:cNvSpPr>
            <p:nvPr/>
          </p:nvSpPr>
          <p:spPr bwMode="auto">
            <a:xfrm flipH="1">
              <a:off x="3944" y="3320"/>
              <a:ext cx="416" cy="320"/>
            </a:xfrm>
            <a:prstGeom prst="rightArrow">
              <a:avLst>
                <a:gd name="adj1" fmla="val 75000"/>
                <a:gd name="adj2" fmla="val 65006"/>
              </a:avLst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Rectangle 40"/>
            <p:cNvSpPr>
              <a:spLocks noChangeArrowheads="1"/>
            </p:cNvSpPr>
            <p:nvPr/>
          </p:nvSpPr>
          <p:spPr bwMode="auto">
            <a:xfrm>
              <a:off x="5367" y="2343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  <p:sp>
          <p:nvSpPr>
            <p:cNvPr id="30763" name="Rectangle 41"/>
            <p:cNvSpPr>
              <a:spLocks noChangeArrowheads="1"/>
            </p:cNvSpPr>
            <p:nvPr/>
          </p:nvSpPr>
          <p:spPr bwMode="auto">
            <a:xfrm>
              <a:off x="135" y="3159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30764" name="Rectangle 42"/>
            <p:cNvSpPr>
              <a:spLocks noChangeArrowheads="1"/>
            </p:cNvSpPr>
            <p:nvPr/>
          </p:nvSpPr>
          <p:spPr bwMode="auto">
            <a:xfrm>
              <a:off x="135" y="3591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  <p:sp>
          <p:nvSpPr>
            <p:cNvPr id="30765" name="Rectangle 43"/>
            <p:cNvSpPr>
              <a:spLocks noChangeArrowheads="1"/>
            </p:cNvSpPr>
            <p:nvPr/>
          </p:nvSpPr>
          <p:spPr bwMode="auto">
            <a:xfrm>
              <a:off x="5415" y="4023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6477000" cy="1066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Replication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371600"/>
            <a:ext cx="6477000" cy="47244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As the 2 DNA strands open at the origin, </a:t>
            </a:r>
            <a:r>
              <a:rPr lang="en-US" sz="28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Replication Bubbles</a:t>
            </a:r>
            <a:r>
              <a:rPr 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form</a:t>
            </a:r>
          </a:p>
          <a:p>
            <a:pPr eaLnBrk="1" hangingPunct="1">
              <a:defRPr/>
            </a:pPr>
            <a:r>
              <a:rPr lang="en-US" sz="2800" b="1" smtClean="0">
                <a:solidFill>
                  <a:srgbClr val="A50021"/>
                </a:solidFill>
                <a:latin typeface="Comic Sans MS" pitchFamily="66" charset="0"/>
              </a:rPr>
              <a:t>Prokaryotes</a:t>
            </a:r>
            <a:r>
              <a:rPr lang="en-US" sz="2800" b="1" smtClean="0">
                <a:latin typeface="Comic Sans MS" pitchFamily="66" charset="0"/>
              </a:rPr>
              <a:t> (bacteria) have a </a:t>
            </a:r>
            <a:r>
              <a:rPr lang="en-US" sz="2800" b="1" smtClean="0">
                <a:solidFill>
                  <a:srgbClr val="000066"/>
                </a:solidFill>
                <a:latin typeface="Comic Sans MS" pitchFamily="66" charset="0"/>
              </a:rPr>
              <a:t>single</a:t>
            </a:r>
            <a:r>
              <a:rPr lang="en-US" sz="2800" b="1" smtClean="0">
                <a:latin typeface="Comic Sans MS" pitchFamily="66" charset="0"/>
              </a:rPr>
              <a:t> bubble</a:t>
            </a:r>
          </a:p>
          <a:p>
            <a:pPr eaLnBrk="1" hangingPunct="1">
              <a:defRPr/>
            </a:pPr>
            <a:r>
              <a:rPr lang="en-US" sz="2800" b="1" smtClean="0">
                <a:solidFill>
                  <a:srgbClr val="A50021"/>
                </a:solidFill>
                <a:latin typeface="Comic Sans MS" pitchFamily="66" charset="0"/>
              </a:rPr>
              <a:t>Eukaryotic</a:t>
            </a:r>
            <a:r>
              <a:rPr lang="en-US" sz="2800" b="1" smtClean="0">
                <a:latin typeface="Comic Sans MS" pitchFamily="66" charset="0"/>
              </a:rPr>
              <a:t> chromosomes have </a:t>
            </a:r>
            <a:r>
              <a:rPr lang="en-US" sz="2800" b="1" smtClean="0">
                <a:solidFill>
                  <a:srgbClr val="000066"/>
                </a:solidFill>
                <a:latin typeface="Comic Sans MS" pitchFamily="66" charset="0"/>
              </a:rPr>
              <a:t>MANY</a:t>
            </a:r>
            <a:r>
              <a:rPr lang="en-US" sz="2800" b="1" smtClean="0">
                <a:latin typeface="Comic Sans MS" pitchFamily="66" charset="0"/>
              </a:rPr>
              <a:t> bubbles</a:t>
            </a:r>
          </a:p>
        </p:txBody>
      </p:sp>
      <p:sp>
        <p:nvSpPr>
          <p:cNvPr id="31750" name="Footer Placeholder 2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984DEE02-862B-4784-982D-D7479B5F2749}" type="slidenum">
              <a:rPr lang="en-US"/>
              <a:pPr/>
              <a:t>139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" y="4832350"/>
            <a:ext cx="8916988" cy="1474788"/>
            <a:chOff x="48" y="3044"/>
            <a:chExt cx="5617" cy="929"/>
          </a:xfrm>
        </p:grpSpPr>
        <p:sp>
          <p:nvSpPr>
            <p:cNvPr id="31751" name="Freeform 5"/>
            <p:cNvSpPr>
              <a:spLocks/>
            </p:cNvSpPr>
            <p:nvPr/>
          </p:nvSpPr>
          <p:spPr bwMode="auto">
            <a:xfrm>
              <a:off x="48" y="3132"/>
              <a:ext cx="5609" cy="445"/>
            </a:xfrm>
            <a:custGeom>
              <a:avLst/>
              <a:gdLst>
                <a:gd name="T0" fmla="*/ 132 w 5609"/>
                <a:gd name="T1" fmla="*/ 420 h 445"/>
                <a:gd name="T2" fmla="*/ 252 w 5609"/>
                <a:gd name="T3" fmla="*/ 420 h 445"/>
                <a:gd name="T4" fmla="*/ 408 w 5609"/>
                <a:gd name="T5" fmla="*/ 420 h 445"/>
                <a:gd name="T6" fmla="*/ 504 w 5609"/>
                <a:gd name="T7" fmla="*/ 372 h 445"/>
                <a:gd name="T8" fmla="*/ 540 w 5609"/>
                <a:gd name="T9" fmla="*/ 264 h 445"/>
                <a:gd name="T10" fmla="*/ 624 w 5609"/>
                <a:gd name="T11" fmla="*/ 168 h 445"/>
                <a:gd name="T12" fmla="*/ 744 w 5609"/>
                <a:gd name="T13" fmla="*/ 108 h 445"/>
                <a:gd name="T14" fmla="*/ 864 w 5609"/>
                <a:gd name="T15" fmla="*/ 84 h 445"/>
                <a:gd name="T16" fmla="*/ 996 w 5609"/>
                <a:gd name="T17" fmla="*/ 84 h 445"/>
                <a:gd name="T18" fmla="*/ 1116 w 5609"/>
                <a:gd name="T19" fmla="*/ 132 h 445"/>
                <a:gd name="T20" fmla="*/ 1212 w 5609"/>
                <a:gd name="T21" fmla="*/ 228 h 445"/>
                <a:gd name="T22" fmla="*/ 1284 w 5609"/>
                <a:gd name="T23" fmla="*/ 336 h 445"/>
                <a:gd name="T24" fmla="*/ 1356 w 5609"/>
                <a:gd name="T25" fmla="*/ 396 h 445"/>
                <a:gd name="T26" fmla="*/ 1464 w 5609"/>
                <a:gd name="T27" fmla="*/ 396 h 445"/>
                <a:gd name="T28" fmla="*/ 1572 w 5609"/>
                <a:gd name="T29" fmla="*/ 396 h 445"/>
                <a:gd name="T30" fmla="*/ 1680 w 5609"/>
                <a:gd name="T31" fmla="*/ 420 h 445"/>
                <a:gd name="T32" fmla="*/ 1800 w 5609"/>
                <a:gd name="T33" fmla="*/ 432 h 445"/>
                <a:gd name="T34" fmla="*/ 1908 w 5609"/>
                <a:gd name="T35" fmla="*/ 444 h 445"/>
                <a:gd name="T36" fmla="*/ 1956 w 5609"/>
                <a:gd name="T37" fmla="*/ 336 h 445"/>
                <a:gd name="T38" fmla="*/ 2040 w 5609"/>
                <a:gd name="T39" fmla="*/ 240 h 445"/>
                <a:gd name="T40" fmla="*/ 2148 w 5609"/>
                <a:gd name="T41" fmla="*/ 168 h 445"/>
                <a:gd name="T42" fmla="*/ 2256 w 5609"/>
                <a:gd name="T43" fmla="*/ 120 h 445"/>
                <a:gd name="T44" fmla="*/ 2364 w 5609"/>
                <a:gd name="T45" fmla="*/ 108 h 445"/>
                <a:gd name="T46" fmla="*/ 2520 w 5609"/>
                <a:gd name="T47" fmla="*/ 120 h 445"/>
                <a:gd name="T48" fmla="*/ 2628 w 5609"/>
                <a:gd name="T49" fmla="*/ 168 h 445"/>
                <a:gd name="T50" fmla="*/ 2688 w 5609"/>
                <a:gd name="T51" fmla="*/ 276 h 445"/>
                <a:gd name="T52" fmla="*/ 2760 w 5609"/>
                <a:gd name="T53" fmla="*/ 396 h 445"/>
                <a:gd name="T54" fmla="*/ 2844 w 5609"/>
                <a:gd name="T55" fmla="*/ 432 h 445"/>
                <a:gd name="T56" fmla="*/ 2964 w 5609"/>
                <a:gd name="T57" fmla="*/ 420 h 445"/>
                <a:gd name="T58" fmla="*/ 3084 w 5609"/>
                <a:gd name="T59" fmla="*/ 396 h 445"/>
                <a:gd name="T60" fmla="*/ 3288 w 5609"/>
                <a:gd name="T61" fmla="*/ 396 h 445"/>
                <a:gd name="T62" fmla="*/ 3420 w 5609"/>
                <a:gd name="T63" fmla="*/ 396 h 445"/>
                <a:gd name="T64" fmla="*/ 3516 w 5609"/>
                <a:gd name="T65" fmla="*/ 360 h 445"/>
                <a:gd name="T66" fmla="*/ 3552 w 5609"/>
                <a:gd name="T67" fmla="*/ 252 h 445"/>
                <a:gd name="T68" fmla="*/ 3600 w 5609"/>
                <a:gd name="T69" fmla="*/ 144 h 445"/>
                <a:gd name="T70" fmla="*/ 3720 w 5609"/>
                <a:gd name="T71" fmla="*/ 72 h 445"/>
                <a:gd name="T72" fmla="*/ 3924 w 5609"/>
                <a:gd name="T73" fmla="*/ 48 h 445"/>
                <a:gd name="T74" fmla="*/ 4140 w 5609"/>
                <a:gd name="T75" fmla="*/ 36 h 445"/>
                <a:gd name="T76" fmla="*/ 4260 w 5609"/>
                <a:gd name="T77" fmla="*/ 72 h 445"/>
                <a:gd name="T78" fmla="*/ 4344 w 5609"/>
                <a:gd name="T79" fmla="*/ 168 h 445"/>
                <a:gd name="T80" fmla="*/ 4392 w 5609"/>
                <a:gd name="T81" fmla="*/ 276 h 445"/>
                <a:gd name="T82" fmla="*/ 4452 w 5609"/>
                <a:gd name="T83" fmla="*/ 360 h 445"/>
                <a:gd name="T84" fmla="*/ 4560 w 5609"/>
                <a:gd name="T85" fmla="*/ 348 h 445"/>
                <a:gd name="T86" fmla="*/ 4716 w 5609"/>
                <a:gd name="T87" fmla="*/ 348 h 445"/>
                <a:gd name="T88" fmla="*/ 4824 w 5609"/>
                <a:gd name="T89" fmla="*/ 348 h 445"/>
                <a:gd name="T90" fmla="*/ 4932 w 5609"/>
                <a:gd name="T91" fmla="*/ 348 h 445"/>
                <a:gd name="T92" fmla="*/ 4992 w 5609"/>
                <a:gd name="T93" fmla="*/ 276 h 445"/>
                <a:gd name="T94" fmla="*/ 5040 w 5609"/>
                <a:gd name="T95" fmla="*/ 168 h 445"/>
                <a:gd name="T96" fmla="*/ 5148 w 5609"/>
                <a:gd name="T97" fmla="*/ 84 h 445"/>
                <a:gd name="T98" fmla="*/ 5256 w 5609"/>
                <a:gd name="T99" fmla="*/ 36 h 445"/>
                <a:gd name="T100" fmla="*/ 5364 w 5609"/>
                <a:gd name="T101" fmla="*/ 12 h 445"/>
                <a:gd name="T102" fmla="*/ 5496 w 5609"/>
                <a:gd name="T103" fmla="*/ 0 h 4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609"/>
                <a:gd name="T157" fmla="*/ 0 h 445"/>
                <a:gd name="T158" fmla="*/ 5609 w 5609"/>
                <a:gd name="T159" fmla="*/ 445 h 44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609" h="445">
                  <a:moveTo>
                    <a:pt x="0" y="420"/>
                  </a:moveTo>
                  <a:lnTo>
                    <a:pt x="36" y="420"/>
                  </a:lnTo>
                  <a:lnTo>
                    <a:pt x="132" y="420"/>
                  </a:lnTo>
                  <a:lnTo>
                    <a:pt x="180" y="420"/>
                  </a:lnTo>
                  <a:lnTo>
                    <a:pt x="216" y="420"/>
                  </a:lnTo>
                  <a:lnTo>
                    <a:pt x="252" y="420"/>
                  </a:lnTo>
                  <a:lnTo>
                    <a:pt x="288" y="420"/>
                  </a:lnTo>
                  <a:lnTo>
                    <a:pt x="336" y="420"/>
                  </a:lnTo>
                  <a:lnTo>
                    <a:pt x="408" y="420"/>
                  </a:lnTo>
                  <a:lnTo>
                    <a:pt x="444" y="420"/>
                  </a:lnTo>
                  <a:lnTo>
                    <a:pt x="480" y="420"/>
                  </a:lnTo>
                  <a:lnTo>
                    <a:pt x="504" y="372"/>
                  </a:lnTo>
                  <a:lnTo>
                    <a:pt x="516" y="336"/>
                  </a:lnTo>
                  <a:lnTo>
                    <a:pt x="528" y="300"/>
                  </a:lnTo>
                  <a:lnTo>
                    <a:pt x="540" y="264"/>
                  </a:lnTo>
                  <a:lnTo>
                    <a:pt x="564" y="228"/>
                  </a:lnTo>
                  <a:lnTo>
                    <a:pt x="588" y="192"/>
                  </a:lnTo>
                  <a:lnTo>
                    <a:pt x="624" y="168"/>
                  </a:lnTo>
                  <a:lnTo>
                    <a:pt x="660" y="144"/>
                  </a:lnTo>
                  <a:lnTo>
                    <a:pt x="696" y="132"/>
                  </a:lnTo>
                  <a:lnTo>
                    <a:pt x="744" y="108"/>
                  </a:lnTo>
                  <a:lnTo>
                    <a:pt x="792" y="96"/>
                  </a:lnTo>
                  <a:lnTo>
                    <a:pt x="828" y="84"/>
                  </a:lnTo>
                  <a:lnTo>
                    <a:pt x="864" y="84"/>
                  </a:lnTo>
                  <a:lnTo>
                    <a:pt x="900" y="84"/>
                  </a:lnTo>
                  <a:lnTo>
                    <a:pt x="948" y="84"/>
                  </a:lnTo>
                  <a:lnTo>
                    <a:pt x="996" y="84"/>
                  </a:lnTo>
                  <a:lnTo>
                    <a:pt x="1044" y="96"/>
                  </a:lnTo>
                  <a:lnTo>
                    <a:pt x="1080" y="108"/>
                  </a:lnTo>
                  <a:lnTo>
                    <a:pt x="1116" y="132"/>
                  </a:lnTo>
                  <a:lnTo>
                    <a:pt x="1152" y="156"/>
                  </a:lnTo>
                  <a:lnTo>
                    <a:pt x="1188" y="192"/>
                  </a:lnTo>
                  <a:lnTo>
                    <a:pt x="1212" y="228"/>
                  </a:lnTo>
                  <a:lnTo>
                    <a:pt x="1236" y="264"/>
                  </a:lnTo>
                  <a:lnTo>
                    <a:pt x="1260" y="300"/>
                  </a:lnTo>
                  <a:lnTo>
                    <a:pt x="1284" y="336"/>
                  </a:lnTo>
                  <a:lnTo>
                    <a:pt x="1284" y="372"/>
                  </a:lnTo>
                  <a:lnTo>
                    <a:pt x="1320" y="396"/>
                  </a:lnTo>
                  <a:lnTo>
                    <a:pt x="1356" y="396"/>
                  </a:lnTo>
                  <a:lnTo>
                    <a:pt x="1392" y="396"/>
                  </a:lnTo>
                  <a:lnTo>
                    <a:pt x="1428" y="396"/>
                  </a:lnTo>
                  <a:lnTo>
                    <a:pt x="1464" y="396"/>
                  </a:lnTo>
                  <a:lnTo>
                    <a:pt x="1500" y="396"/>
                  </a:lnTo>
                  <a:lnTo>
                    <a:pt x="1536" y="396"/>
                  </a:lnTo>
                  <a:lnTo>
                    <a:pt x="1572" y="396"/>
                  </a:lnTo>
                  <a:lnTo>
                    <a:pt x="1608" y="396"/>
                  </a:lnTo>
                  <a:lnTo>
                    <a:pt x="1644" y="408"/>
                  </a:lnTo>
                  <a:lnTo>
                    <a:pt x="1680" y="420"/>
                  </a:lnTo>
                  <a:lnTo>
                    <a:pt x="1728" y="420"/>
                  </a:lnTo>
                  <a:lnTo>
                    <a:pt x="1764" y="420"/>
                  </a:lnTo>
                  <a:lnTo>
                    <a:pt x="1800" y="432"/>
                  </a:lnTo>
                  <a:lnTo>
                    <a:pt x="1836" y="432"/>
                  </a:lnTo>
                  <a:lnTo>
                    <a:pt x="1872" y="444"/>
                  </a:lnTo>
                  <a:lnTo>
                    <a:pt x="1908" y="444"/>
                  </a:lnTo>
                  <a:lnTo>
                    <a:pt x="1920" y="408"/>
                  </a:lnTo>
                  <a:lnTo>
                    <a:pt x="1932" y="372"/>
                  </a:lnTo>
                  <a:lnTo>
                    <a:pt x="1956" y="336"/>
                  </a:lnTo>
                  <a:lnTo>
                    <a:pt x="1980" y="300"/>
                  </a:lnTo>
                  <a:lnTo>
                    <a:pt x="2016" y="276"/>
                  </a:lnTo>
                  <a:lnTo>
                    <a:pt x="2040" y="240"/>
                  </a:lnTo>
                  <a:lnTo>
                    <a:pt x="2076" y="216"/>
                  </a:lnTo>
                  <a:lnTo>
                    <a:pt x="2112" y="180"/>
                  </a:lnTo>
                  <a:lnTo>
                    <a:pt x="2148" y="168"/>
                  </a:lnTo>
                  <a:lnTo>
                    <a:pt x="2184" y="144"/>
                  </a:lnTo>
                  <a:lnTo>
                    <a:pt x="2220" y="132"/>
                  </a:lnTo>
                  <a:lnTo>
                    <a:pt x="2256" y="120"/>
                  </a:lnTo>
                  <a:lnTo>
                    <a:pt x="2292" y="120"/>
                  </a:lnTo>
                  <a:lnTo>
                    <a:pt x="2328" y="108"/>
                  </a:lnTo>
                  <a:lnTo>
                    <a:pt x="2364" y="108"/>
                  </a:lnTo>
                  <a:lnTo>
                    <a:pt x="2436" y="108"/>
                  </a:lnTo>
                  <a:lnTo>
                    <a:pt x="2484" y="108"/>
                  </a:lnTo>
                  <a:lnTo>
                    <a:pt x="2520" y="120"/>
                  </a:lnTo>
                  <a:lnTo>
                    <a:pt x="2556" y="132"/>
                  </a:lnTo>
                  <a:lnTo>
                    <a:pt x="2592" y="144"/>
                  </a:lnTo>
                  <a:lnTo>
                    <a:pt x="2628" y="168"/>
                  </a:lnTo>
                  <a:lnTo>
                    <a:pt x="2652" y="204"/>
                  </a:lnTo>
                  <a:lnTo>
                    <a:pt x="2676" y="240"/>
                  </a:lnTo>
                  <a:lnTo>
                    <a:pt x="2688" y="276"/>
                  </a:lnTo>
                  <a:lnTo>
                    <a:pt x="2712" y="312"/>
                  </a:lnTo>
                  <a:lnTo>
                    <a:pt x="2736" y="348"/>
                  </a:lnTo>
                  <a:lnTo>
                    <a:pt x="2760" y="396"/>
                  </a:lnTo>
                  <a:lnTo>
                    <a:pt x="2772" y="432"/>
                  </a:lnTo>
                  <a:lnTo>
                    <a:pt x="2808" y="444"/>
                  </a:lnTo>
                  <a:lnTo>
                    <a:pt x="2844" y="432"/>
                  </a:lnTo>
                  <a:lnTo>
                    <a:pt x="2880" y="432"/>
                  </a:lnTo>
                  <a:lnTo>
                    <a:pt x="2916" y="420"/>
                  </a:lnTo>
                  <a:lnTo>
                    <a:pt x="2964" y="420"/>
                  </a:lnTo>
                  <a:lnTo>
                    <a:pt x="3000" y="408"/>
                  </a:lnTo>
                  <a:lnTo>
                    <a:pt x="3036" y="408"/>
                  </a:lnTo>
                  <a:lnTo>
                    <a:pt x="3084" y="396"/>
                  </a:lnTo>
                  <a:lnTo>
                    <a:pt x="3120" y="396"/>
                  </a:lnTo>
                  <a:lnTo>
                    <a:pt x="3216" y="396"/>
                  </a:lnTo>
                  <a:lnTo>
                    <a:pt x="3288" y="396"/>
                  </a:lnTo>
                  <a:lnTo>
                    <a:pt x="3336" y="396"/>
                  </a:lnTo>
                  <a:lnTo>
                    <a:pt x="3384" y="396"/>
                  </a:lnTo>
                  <a:lnTo>
                    <a:pt x="3420" y="396"/>
                  </a:lnTo>
                  <a:lnTo>
                    <a:pt x="3456" y="396"/>
                  </a:lnTo>
                  <a:lnTo>
                    <a:pt x="3492" y="396"/>
                  </a:lnTo>
                  <a:lnTo>
                    <a:pt x="3516" y="360"/>
                  </a:lnTo>
                  <a:lnTo>
                    <a:pt x="3516" y="324"/>
                  </a:lnTo>
                  <a:lnTo>
                    <a:pt x="3540" y="288"/>
                  </a:lnTo>
                  <a:lnTo>
                    <a:pt x="3552" y="252"/>
                  </a:lnTo>
                  <a:lnTo>
                    <a:pt x="3564" y="216"/>
                  </a:lnTo>
                  <a:lnTo>
                    <a:pt x="3576" y="180"/>
                  </a:lnTo>
                  <a:lnTo>
                    <a:pt x="3600" y="144"/>
                  </a:lnTo>
                  <a:lnTo>
                    <a:pt x="3636" y="108"/>
                  </a:lnTo>
                  <a:lnTo>
                    <a:pt x="3684" y="84"/>
                  </a:lnTo>
                  <a:lnTo>
                    <a:pt x="3720" y="72"/>
                  </a:lnTo>
                  <a:lnTo>
                    <a:pt x="3804" y="60"/>
                  </a:lnTo>
                  <a:lnTo>
                    <a:pt x="3840" y="48"/>
                  </a:lnTo>
                  <a:lnTo>
                    <a:pt x="3924" y="48"/>
                  </a:lnTo>
                  <a:lnTo>
                    <a:pt x="3996" y="36"/>
                  </a:lnTo>
                  <a:lnTo>
                    <a:pt x="4092" y="36"/>
                  </a:lnTo>
                  <a:lnTo>
                    <a:pt x="4140" y="36"/>
                  </a:lnTo>
                  <a:lnTo>
                    <a:pt x="4176" y="36"/>
                  </a:lnTo>
                  <a:lnTo>
                    <a:pt x="4224" y="48"/>
                  </a:lnTo>
                  <a:lnTo>
                    <a:pt x="4260" y="72"/>
                  </a:lnTo>
                  <a:lnTo>
                    <a:pt x="4284" y="108"/>
                  </a:lnTo>
                  <a:lnTo>
                    <a:pt x="4320" y="132"/>
                  </a:lnTo>
                  <a:lnTo>
                    <a:pt x="4344" y="168"/>
                  </a:lnTo>
                  <a:lnTo>
                    <a:pt x="4368" y="204"/>
                  </a:lnTo>
                  <a:lnTo>
                    <a:pt x="4380" y="240"/>
                  </a:lnTo>
                  <a:lnTo>
                    <a:pt x="4392" y="276"/>
                  </a:lnTo>
                  <a:lnTo>
                    <a:pt x="4416" y="324"/>
                  </a:lnTo>
                  <a:lnTo>
                    <a:pt x="4416" y="360"/>
                  </a:lnTo>
                  <a:lnTo>
                    <a:pt x="4452" y="360"/>
                  </a:lnTo>
                  <a:lnTo>
                    <a:pt x="4488" y="360"/>
                  </a:lnTo>
                  <a:lnTo>
                    <a:pt x="4524" y="348"/>
                  </a:lnTo>
                  <a:lnTo>
                    <a:pt x="4560" y="348"/>
                  </a:lnTo>
                  <a:lnTo>
                    <a:pt x="4644" y="348"/>
                  </a:lnTo>
                  <a:lnTo>
                    <a:pt x="4680" y="348"/>
                  </a:lnTo>
                  <a:lnTo>
                    <a:pt x="4716" y="348"/>
                  </a:lnTo>
                  <a:lnTo>
                    <a:pt x="4752" y="348"/>
                  </a:lnTo>
                  <a:lnTo>
                    <a:pt x="4788" y="348"/>
                  </a:lnTo>
                  <a:lnTo>
                    <a:pt x="4824" y="348"/>
                  </a:lnTo>
                  <a:lnTo>
                    <a:pt x="4860" y="348"/>
                  </a:lnTo>
                  <a:lnTo>
                    <a:pt x="4896" y="348"/>
                  </a:lnTo>
                  <a:lnTo>
                    <a:pt x="4932" y="348"/>
                  </a:lnTo>
                  <a:lnTo>
                    <a:pt x="4968" y="348"/>
                  </a:lnTo>
                  <a:lnTo>
                    <a:pt x="4968" y="312"/>
                  </a:lnTo>
                  <a:lnTo>
                    <a:pt x="4992" y="276"/>
                  </a:lnTo>
                  <a:lnTo>
                    <a:pt x="4992" y="240"/>
                  </a:lnTo>
                  <a:lnTo>
                    <a:pt x="5016" y="204"/>
                  </a:lnTo>
                  <a:lnTo>
                    <a:pt x="5040" y="168"/>
                  </a:lnTo>
                  <a:lnTo>
                    <a:pt x="5076" y="132"/>
                  </a:lnTo>
                  <a:lnTo>
                    <a:pt x="5112" y="108"/>
                  </a:lnTo>
                  <a:lnTo>
                    <a:pt x="5148" y="84"/>
                  </a:lnTo>
                  <a:lnTo>
                    <a:pt x="5184" y="72"/>
                  </a:lnTo>
                  <a:lnTo>
                    <a:pt x="5220" y="60"/>
                  </a:lnTo>
                  <a:lnTo>
                    <a:pt x="5256" y="36"/>
                  </a:lnTo>
                  <a:lnTo>
                    <a:pt x="5292" y="36"/>
                  </a:lnTo>
                  <a:lnTo>
                    <a:pt x="5328" y="12"/>
                  </a:lnTo>
                  <a:lnTo>
                    <a:pt x="5364" y="12"/>
                  </a:lnTo>
                  <a:lnTo>
                    <a:pt x="5400" y="12"/>
                  </a:lnTo>
                  <a:lnTo>
                    <a:pt x="5448" y="0"/>
                  </a:lnTo>
                  <a:lnTo>
                    <a:pt x="5496" y="0"/>
                  </a:lnTo>
                  <a:lnTo>
                    <a:pt x="5532" y="0"/>
                  </a:lnTo>
                  <a:lnTo>
                    <a:pt x="5608" y="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Freeform 6"/>
            <p:cNvSpPr>
              <a:spLocks/>
            </p:cNvSpPr>
            <p:nvPr/>
          </p:nvSpPr>
          <p:spPr bwMode="auto">
            <a:xfrm>
              <a:off x="1488" y="3552"/>
              <a:ext cx="97" cy="1"/>
            </a:xfrm>
            <a:custGeom>
              <a:avLst/>
              <a:gdLst>
                <a:gd name="T0" fmla="*/ 0 w 97"/>
                <a:gd name="T1" fmla="*/ 0 h 1"/>
                <a:gd name="T2" fmla="*/ 96 w 97"/>
                <a:gd name="T3" fmla="*/ 0 h 1"/>
                <a:gd name="T4" fmla="*/ 0 60000 65536"/>
                <a:gd name="T5" fmla="*/ 0 60000 65536"/>
                <a:gd name="T6" fmla="*/ 0 w 97"/>
                <a:gd name="T7" fmla="*/ 0 h 1"/>
                <a:gd name="T8" fmla="*/ 97 w 9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7" h="1">
                  <a:moveTo>
                    <a:pt x="0" y="0"/>
                  </a:moveTo>
                  <a:lnTo>
                    <a:pt x="96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3" name="Freeform 7"/>
            <p:cNvSpPr>
              <a:spLocks/>
            </p:cNvSpPr>
            <p:nvPr/>
          </p:nvSpPr>
          <p:spPr bwMode="auto">
            <a:xfrm>
              <a:off x="48" y="3636"/>
              <a:ext cx="5593" cy="337"/>
            </a:xfrm>
            <a:custGeom>
              <a:avLst/>
              <a:gdLst>
                <a:gd name="T0" fmla="*/ 72 w 5593"/>
                <a:gd name="T1" fmla="*/ 132 h 337"/>
                <a:gd name="T2" fmla="*/ 180 w 5593"/>
                <a:gd name="T3" fmla="*/ 132 h 337"/>
                <a:gd name="T4" fmla="*/ 288 w 5593"/>
                <a:gd name="T5" fmla="*/ 120 h 337"/>
                <a:gd name="T6" fmla="*/ 396 w 5593"/>
                <a:gd name="T7" fmla="*/ 108 h 337"/>
                <a:gd name="T8" fmla="*/ 492 w 5593"/>
                <a:gd name="T9" fmla="*/ 144 h 337"/>
                <a:gd name="T10" fmla="*/ 552 w 5593"/>
                <a:gd name="T11" fmla="*/ 252 h 337"/>
                <a:gd name="T12" fmla="*/ 672 w 5593"/>
                <a:gd name="T13" fmla="*/ 300 h 337"/>
                <a:gd name="T14" fmla="*/ 816 w 5593"/>
                <a:gd name="T15" fmla="*/ 324 h 337"/>
                <a:gd name="T16" fmla="*/ 948 w 5593"/>
                <a:gd name="T17" fmla="*/ 336 h 337"/>
                <a:gd name="T18" fmla="*/ 1068 w 5593"/>
                <a:gd name="T19" fmla="*/ 288 h 337"/>
                <a:gd name="T20" fmla="*/ 1164 w 5593"/>
                <a:gd name="T21" fmla="*/ 204 h 337"/>
                <a:gd name="T22" fmla="*/ 1248 w 5593"/>
                <a:gd name="T23" fmla="*/ 108 h 337"/>
                <a:gd name="T24" fmla="*/ 1332 w 5593"/>
                <a:gd name="T25" fmla="*/ 48 h 337"/>
                <a:gd name="T26" fmla="*/ 1440 w 5593"/>
                <a:gd name="T27" fmla="*/ 60 h 337"/>
                <a:gd name="T28" fmla="*/ 1548 w 5593"/>
                <a:gd name="T29" fmla="*/ 72 h 337"/>
                <a:gd name="T30" fmla="*/ 1656 w 5593"/>
                <a:gd name="T31" fmla="*/ 84 h 337"/>
                <a:gd name="T32" fmla="*/ 1764 w 5593"/>
                <a:gd name="T33" fmla="*/ 84 h 337"/>
                <a:gd name="T34" fmla="*/ 1872 w 5593"/>
                <a:gd name="T35" fmla="*/ 84 h 337"/>
                <a:gd name="T36" fmla="*/ 1908 w 5593"/>
                <a:gd name="T37" fmla="*/ 156 h 337"/>
                <a:gd name="T38" fmla="*/ 1968 w 5593"/>
                <a:gd name="T39" fmla="*/ 252 h 337"/>
                <a:gd name="T40" fmla="*/ 2112 w 5593"/>
                <a:gd name="T41" fmla="*/ 300 h 337"/>
                <a:gd name="T42" fmla="*/ 2232 w 5593"/>
                <a:gd name="T43" fmla="*/ 324 h 337"/>
                <a:gd name="T44" fmla="*/ 2400 w 5593"/>
                <a:gd name="T45" fmla="*/ 336 h 337"/>
                <a:gd name="T46" fmla="*/ 2544 w 5593"/>
                <a:gd name="T47" fmla="*/ 336 h 337"/>
                <a:gd name="T48" fmla="*/ 2664 w 5593"/>
                <a:gd name="T49" fmla="*/ 276 h 337"/>
                <a:gd name="T50" fmla="*/ 2748 w 5593"/>
                <a:gd name="T51" fmla="*/ 192 h 337"/>
                <a:gd name="T52" fmla="*/ 2784 w 5593"/>
                <a:gd name="T53" fmla="*/ 96 h 337"/>
                <a:gd name="T54" fmla="*/ 2940 w 5593"/>
                <a:gd name="T55" fmla="*/ 96 h 337"/>
                <a:gd name="T56" fmla="*/ 3048 w 5593"/>
                <a:gd name="T57" fmla="*/ 96 h 337"/>
                <a:gd name="T58" fmla="*/ 3228 w 5593"/>
                <a:gd name="T59" fmla="*/ 96 h 337"/>
                <a:gd name="T60" fmla="*/ 3420 w 5593"/>
                <a:gd name="T61" fmla="*/ 84 h 337"/>
                <a:gd name="T62" fmla="*/ 3504 w 5593"/>
                <a:gd name="T63" fmla="*/ 120 h 337"/>
                <a:gd name="T64" fmla="*/ 3612 w 5593"/>
                <a:gd name="T65" fmla="*/ 216 h 337"/>
                <a:gd name="T66" fmla="*/ 3732 w 5593"/>
                <a:gd name="T67" fmla="*/ 252 h 337"/>
                <a:gd name="T68" fmla="*/ 3888 w 5593"/>
                <a:gd name="T69" fmla="*/ 276 h 337"/>
                <a:gd name="T70" fmla="*/ 4044 w 5593"/>
                <a:gd name="T71" fmla="*/ 276 h 337"/>
                <a:gd name="T72" fmla="*/ 4236 w 5593"/>
                <a:gd name="T73" fmla="*/ 252 h 337"/>
                <a:gd name="T74" fmla="*/ 4344 w 5593"/>
                <a:gd name="T75" fmla="*/ 216 h 337"/>
                <a:gd name="T76" fmla="*/ 4380 w 5593"/>
                <a:gd name="T77" fmla="*/ 108 h 337"/>
                <a:gd name="T78" fmla="*/ 4392 w 5593"/>
                <a:gd name="T79" fmla="*/ 0 h 337"/>
                <a:gd name="T80" fmla="*/ 4500 w 5593"/>
                <a:gd name="T81" fmla="*/ 24 h 337"/>
                <a:gd name="T82" fmla="*/ 4680 w 5593"/>
                <a:gd name="T83" fmla="*/ 24 h 337"/>
                <a:gd name="T84" fmla="*/ 4860 w 5593"/>
                <a:gd name="T85" fmla="*/ 24 h 337"/>
                <a:gd name="T86" fmla="*/ 4968 w 5593"/>
                <a:gd name="T87" fmla="*/ 36 h 337"/>
                <a:gd name="T88" fmla="*/ 5064 w 5593"/>
                <a:gd name="T89" fmla="*/ 132 h 337"/>
                <a:gd name="T90" fmla="*/ 5172 w 5593"/>
                <a:gd name="T91" fmla="*/ 204 h 337"/>
                <a:gd name="T92" fmla="*/ 5280 w 5593"/>
                <a:gd name="T93" fmla="*/ 216 h 337"/>
                <a:gd name="T94" fmla="*/ 5448 w 5593"/>
                <a:gd name="T95" fmla="*/ 228 h 337"/>
                <a:gd name="T96" fmla="*/ 5556 w 5593"/>
                <a:gd name="T97" fmla="*/ 240 h 33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93"/>
                <a:gd name="T148" fmla="*/ 0 h 337"/>
                <a:gd name="T149" fmla="*/ 5593 w 5593"/>
                <a:gd name="T150" fmla="*/ 337 h 33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93" h="337">
                  <a:moveTo>
                    <a:pt x="0" y="108"/>
                  </a:moveTo>
                  <a:lnTo>
                    <a:pt x="36" y="120"/>
                  </a:lnTo>
                  <a:lnTo>
                    <a:pt x="72" y="132"/>
                  </a:lnTo>
                  <a:lnTo>
                    <a:pt x="108" y="132"/>
                  </a:lnTo>
                  <a:lnTo>
                    <a:pt x="144" y="132"/>
                  </a:lnTo>
                  <a:lnTo>
                    <a:pt x="180" y="132"/>
                  </a:lnTo>
                  <a:lnTo>
                    <a:pt x="216" y="120"/>
                  </a:lnTo>
                  <a:lnTo>
                    <a:pt x="252" y="120"/>
                  </a:lnTo>
                  <a:lnTo>
                    <a:pt x="288" y="120"/>
                  </a:lnTo>
                  <a:lnTo>
                    <a:pt x="324" y="120"/>
                  </a:lnTo>
                  <a:lnTo>
                    <a:pt x="360" y="120"/>
                  </a:lnTo>
                  <a:lnTo>
                    <a:pt x="396" y="108"/>
                  </a:lnTo>
                  <a:lnTo>
                    <a:pt x="432" y="108"/>
                  </a:lnTo>
                  <a:lnTo>
                    <a:pt x="468" y="108"/>
                  </a:lnTo>
                  <a:lnTo>
                    <a:pt x="492" y="144"/>
                  </a:lnTo>
                  <a:lnTo>
                    <a:pt x="504" y="180"/>
                  </a:lnTo>
                  <a:lnTo>
                    <a:pt x="516" y="216"/>
                  </a:lnTo>
                  <a:lnTo>
                    <a:pt x="552" y="252"/>
                  </a:lnTo>
                  <a:lnTo>
                    <a:pt x="588" y="276"/>
                  </a:lnTo>
                  <a:lnTo>
                    <a:pt x="624" y="288"/>
                  </a:lnTo>
                  <a:lnTo>
                    <a:pt x="672" y="300"/>
                  </a:lnTo>
                  <a:lnTo>
                    <a:pt x="744" y="312"/>
                  </a:lnTo>
                  <a:lnTo>
                    <a:pt x="780" y="324"/>
                  </a:lnTo>
                  <a:lnTo>
                    <a:pt x="816" y="324"/>
                  </a:lnTo>
                  <a:lnTo>
                    <a:pt x="864" y="336"/>
                  </a:lnTo>
                  <a:lnTo>
                    <a:pt x="912" y="336"/>
                  </a:lnTo>
                  <a:lnTo>
                    <a:pt x="948" y="336"/>
                  </a:lnTo>
                  <a:lnTo>
                    <a:pt x="984" y="324"/>
                  </a:lnTo>
                  <a:lnTo>
                    <a:pt x="1020" y="324"/>
                  </a:lnTo>
                  <a:lnTo>
                    <a:pt x="1068" y="288"/>
                  </a:lnTo>
                  <a:lnTo>
                    <a:pt x="1104" y="264"/>
                  </a:lnTo>
                  <a:lnTo>
                    <a:pt x="1140" y="240"/>
                  </a:lnTo>
                  <a:lnTo>
                    <a:pt x="1164" y="204"/>
                  </a:lnTo>
                  <a:lnTo>
                    <a:pt x="1200" y="180"/>
                  </a:lnTo>
                  <a:lnTo>
                    <a:pt x="1224" y="144"/>
                  </a:lnTo>
                  <a:lnTo>
                    <a:pt x="1248" y="108"/>
                  </a:lnTo>
                  <a:lnTo>
                    <a:pt x="1260" y="72"/>
                  </a:lnTo>
                  <a:lnTo>
                    <a:pt x="1296" y="48"/>
                  </a:lnTo>
                  <a:lnTo>
                    <a:pt x="1332" y="48"/>
                  </a:lnTo>
                  <a:lnTo>
                    <a:pt x="1368" y="48"/>
                  </a:lnTo>
                  <a:lnTo>
                    <a:pt x="1404" y="60"/>
                  </a:lnTo>
                  <a:lnTo>
                    <a:pt x="1440" y="60"/>
                  </a:lnTo>
                  <a:lnTo>
                    <a:pt x="1476" y="72"/>
                  </a:lnTo>
                  <a:lnTo>
                    <a:pt x="1512" y="72"/>
                  </a:lnTo>
                  <a:lnTo>
                    <a:pt x="1548" y="72"/>
                  </a:lnTo>
                  <a:lnTo>
                    <a:pt x="1584" y="84"/>
                  </a:lnTo>
                  <a:lnTo>
                    <a:pt x="1620" y="84"/>
                  </a:lnTo>
                  <a:lnTo>
                    <a:pt x="1656" y="84"/>
                  </a:lnTo>
                  <a:lnTo>
                    <a:pt x="1692" y="84"/>
                  </a:lnTo>
                  <a:lnTo>
                    <a:pt x="1728" y="84"/>
                  </a:lnTo>
                  <a:lnTo>
                    <a:pt x="1764" y="84"/>
                  </a:lnTo>
                  <a:lnTo>
                    <a:pt x="1800" y="84"/>
                  </a:lnTo>
                  <a:lnTo>
                    <a:pt x="1836" y="84"/>
                  </a:lnTo>
                  <a:lnTo>
                    <a:pt x="1872" y="84"/>
                  </a:lnTo>
                  <a:lnTo>
                    <a:pt x="1908" y="84"/>
                  </a:lnTo>
                  <a:lnTo>
                    <a:pt x="1908" y="120"/>
                  </a:lnTo>
                  <a:lnTo>
                    <a:pt x="1908" y="156"/>
                  </a:lnTo>
                  <a:lnTo>
                    <a:pt x="1908" y="192"/>
                  </a:lnTo>
                  <a:lnTo>
                    <a:pt x="1932" y="228"/>
                  </a:lnTo>
                  <a:lnTo>
                    <a:pt x="1968" y="252"/>
                  </a:lnTo>
                  <a:lnTo>
                    <a:pt x="2004" y="276"/>
                  </a:lnTo>
                  <a:lnTo>
                    <a:pt x="2076" y="276"/>
                  </a:lnTo>
                  <a:lnTo>
                    <a:pt x="2112" y="300"/>
                  </a:lnTo>
                  <a:lnTo>
                    <a:pt x="2148" y="312"/>
                  </a:lnTo>
                  <a:lnTo>
                    <a:pt x="2184" y="312"/>
                  </a:lnTo>
                  <a:lnTo>
                    <a:pt x="2232" y="324"/>
                  </a:lnTo>
                  <a:lnTo>
                    <a:pt x="2280" y="336"/>
                  </a:lnTo>
                  <a:lnTo>
                    <a:pt x="2328" y="336"/>
                  </a:lnTo>
                  <a:lnTo>
                    <a:pt x="2400" y="336"/>
                  </a:lnTo>
                  <a:lnTo>
                    <a:pt x="2472" y="336"/>
                  </a:lnTo>
                  <a:lnTo>
                    <a:pt x="2508" y="336"/>
                  </a:lnTo>
                  <a:lnTo>
                    <a:pt x="2544" y="336"/>
                  </a:lnTo>
                  <a:lnTo>
                    <a:pt x="2580" y="324"/>
                  </a:lnTo>
                  <a:lnTo>
                    <a:pt x="2628" y="300"/>
                  </a:lnTo>
                  <a:lnTo>
                    <a:pt x="2664" y="276"/>
                  </a:lnTo>
                  <a:lnTo>
                    <a:pt x="2700" y="252"/>
                  </a:lnTo>
                  <a:lnTo>
                    <a:pt x="2736" y="228"/>
                  </a:lnTo>
                  <a:lnTo>
                    <a:pt x="2748" y="192"/>
                  </a:lnTo>
                  <a:lnTo>
                    <a:pt x="2748" y="156"/>
                  </a:lnTo>
                  <a:lnTo>
                    <a:pt x="2748" y="120"/>
                  </a:lnTo>
                  <a:lnTo>
                    <a:pt x="2784" y="96"/>
                  </a:lnTo>
                  <a:lnTo>
                    <a:pt x="2820" y="96"/>
                  </a:lnTo>
                  <a:lnTo>
                    <a:pt x="2868" y="96"/>
                  </a:lnTo>
                  <a:lnTo>
                    <a:pt x="2940" y="96"/>
                  </a:lnTo>
                  <a:lnTo>
                    <a:pt x="2976" y="96"/>
                  </a:lnTo>
                  <a:lnTo>
                    <a:pt x="3012" y="96"/>
                  </a:lnTo>
                  <a:lnTo>
                    <a:pt x="3048" y="96"/>
                  </a:lnTo>
                  <a:lnTo>
                    <a:pt x="3120" y="96"/>
                  </a:lnTo>
                  <a:lnTo>
                    <a:pt x="3156" y="96"/>
                  </a:lnTo>
                  <a:lnTo>
                    <a:pt x="3228" y="96"/>
                  </a:lnTo>
                  <a:lnTo>
                    <a:pt x="3300" y="96"/>
                  </a:lnTo>
                  <a:lnTo>
                    <a:pt x="3372" y="96"/>
                  </a:lnTo>
                  <a:lnTo>
                    <a:pt x="3420" y="84"/>
                  </a:lnTo>
                  <a:lnTo>
                    <a:pt x="3456" y="84"/>
                  </a:lnTo>
                  <a:lnTo>
                    <a:pt x="3492" y="84"/>
                  </a:lnTo>
                  <a:lnTo>
                    <a:pt x="3504" y="120"/>
                  </a:lnTo>
                  <a:lnTo>
                    <a:pt x="3516" y="156"/>
                  </a:lnTo>
                  <a:lnTo>
                    <a:pt x="3564" y="180"/>
                  </a:lnTo>
                  <a:lnTo>
                    <a:pt x="3612" y="216"/>
                  </a:lnTo>
                  <a:lnTo>
                    <a:pt x="3660" y="228"/>
                  </a:lnTo>
                  <a:lnTo>
                    <a:pt x="3696" y="240"/>
                  </a:lnTo>
                  <a:lnTo>
                    <a:pt x="3732" y="252"/>
                  </a:lnTo>
                  <a:lnTo>
                    <a:pt x="3780" y="264"/>
                  </a:lnTo>
                  <a:lnTo>
                    <a:pt x="3816" y="276"/>
                  </a:lnTo>
                  <a:lnTo>
                    <a:pt x="3888" y="276"/>
                  </a:lnTo>
                  <a:lnTo>
                    <a:pt x="3960" y="276"/>
                  </a:lnTo>
                  <a:lnTo>
                    <a:pt x="4008" y="276"/>
                  </a:lnTo>
                  <a:lnTo>
                    <a:pt x="4044" y="276"/>
                  </a:lnTo>
                  <a:lnTo>
                    <a:pt x="4092" y="276"/>
                  </a:lnTo>
                  <a:lnTo>
                    <a:pt x="4140" y="264"/>
                  </a:lnTo>
                  <a:lnTo>
                    <a:pt x="4236" y="252"/>
                  </a:lnTo>
                  <a:lnTo>
                    <a:pt x="4272" y="252"/>
                  </a:lnTo>
                  <a:lnTo>
                    <a:pt x="4308" y="240"/>
                  </a:lnTo>
                  <a:lnTo>
                    <a:pt x="4344" y="216"/>
                  </a:lnTo>
                  <a:lnTo>
                    <a:pt x="4368" y="180"/>
                  </a:lnTo>
                  <a:lnTo>
                    <a:pt x="4380" y="144"/>
                  </a:lnTo>
                  <a:lnTo>
                    <a:pt x="4380" y="108"/>
                  </a:lnTo>
                  <a:lnTo>
                    <a:pt x="4392" y="72"/>
                  </a:lnTo>
                  <a:lnTo>
                    <a:pt x="4392" y="36"/>
                  </a:lnTo>
                  <a:lnTo>
                    <a:pt x="4392" y="0"/>
                  </a:lnTo>
                  <a:lnTo>
                    <a:pt x="4428" y="12"/>
                  </a:lnTo>
                  <a:lnTo>
                    <a:pt x="4464" y="24"/>
                  </a:lnTo>
                  <a:lnTo>
                    <a:pt x="4500" y="24"/>
                  </a:lnTo>
                  <a:lnTo>
                    <a:pt x="4536" y="24"/>
                  </a:lnTo>
                  <a:lnTo>
                    <a:pt x="4632" y="24"/>
                  </a:lnTo>
                  <a:lnTo>
                    <a:pt x="4680" y="24"/>
                  </a:lnTo>
                  <a:lnTo>
                    <a:pt x="4716" y="24"/>
                  </a:lnTo>
                  <a:lnTo>
                    <a:pt x="4764" y="24"/>
                  </a:lnTo>
                  <a:lnTo>
                    <a:pt x="4860" y="24"/>
                  </a:lnTo>
                  <a:lnTo>
                    <a:pt x="4896" y="12"/>
                  </a:lnTo>
                  <a:lnTo>
                    <a:pt x="4932" y="12"/>
                  </a:lnTo>
                  <a:lnTo>
                    <a:pt x="4968" y="36"/>
                  </a:lnTo>
                  <a:lnTo>
                    <a:pt x="5004" y="72"/>
                  </a:lnTo>
                  <a:lnTo>
                    <a:pt x="5028" y="108"/>
                  </a:lnTo>
                  <a:lnTo>
                    <a:pt x="5064" y="132"/>
                  </a:lnTo>
                  <a:lnTo>
                    <a:pt x="5100" y="168"/>
                  </a:lnTo>
                  <a:lnTo>
                    <a:pt x="5136" y="192"/>
                  </a:lnTo>
                  <a:lnTo>
                    <a:pt x="5172" y="204"/>
                  </a:lnTo>
                  <a:lnTo>
                    <a:pt x="5208" y="216"/>
                  </a:lnTo>
                  <a:lnTo>
                    <a:pt x="5244" y="216"/>
                  </a:lnTo>
                  <a:lnTo>
                    <a:pt x="5280" y="216"/>
                  </a:lnTo>
                  <a:lnTo>
                    <a:pt x="5328" y="216"/>
                  </a:lnTo>
                  <a:lnTo>
                    <a:pt x="5376" y="228"/>
                  </a:lnTo>
                  <a:lnTo>
                    <a:pt x="5448" y="228"/>
                  </a:lnTo>
                  <a:lnTo>
                    <a:pt x="5484" y="228"/>
                  </a:lnTo>
                  <a:lnTo>
                    <a:pt x="5520" y="240"/>
                  </a:lnTo>
                  <a:lnTo>
                    <a:pt x="5556" y="240"/>
                  </a:lnTo>
                  <a:lnTo>
                    <a:pt x="5592" y="24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4" name="Freeform 8"/>
            <p:cNvSpPr>
              <a:spLocks/>
            </p:cNvSpPr>
            <p:nvPr/>
          </p:nvSpPr>
          <p:spPr bwMode="auto">
            <a:xfrm>
              <a:off x="696" y="3348"/>
              <a:ext cx="553" cy="205"/>
            </a:xfrm>
            <a:custGeom>
              <a:avLst/>
              <a:gdLst>
                <a:gd name="T0" fmla="*/ 552 w 553"/>
                <a:gd name="T1" fmla="*/ 204 h 205"/>
                <a:gd name="T2" fmla="*/ 528 w 553"/>
                <a:gd name="T3" fmla="*/ 168 h 205"/>
                <a:gd name="T4" fmla="*/ 516 w 553"/>
                <a:gd name="T5" fmla="*/ 132 h 205"/>
                <a:gd name="T6" fmla="*/ 480 w 553"/>
                <a:gd name="T7" fmla="*/ 108 h 205"/>
                <a:gd name="T8" fmla="*/ 468 w 553"/>
                <a:gd name="T9" fmla="*/ 72 h 205"/>
                <a:gd name="T10" fmla="*/ 432 w 553"/>
                <a:gd name="T11" fmla="*/ 48 h 205"/>
                <a:gd name="T12" fmla="*/ 396 w 553"/>
                <a:gd name="T13" fmla="*/ 24 h 205"/>
                <a:gd name="T14" fmla="*/ 360 w 553"/>
                <a:gd name="T15" fmla="*/ 0 h 205"/>
                <a:gd name="T16" fmla="*/ 324 w 553"/>
                <a:gd name="T17" fmla="*/ 0 h 205"/>
                <a:gd name="T18" fmla="*/ 288 w 553"/>
                <a:gd name="T19" fmla="*/ 0 h 205"/>
                <a:gd name="T20" fmla="*/ 252 w 553"/>
                <a:gd name="T21" fmla="*/ 0 h 205"/>
                <a:gd name="T22" fmla="*/ 216 w 553"/>
                <a:gd name="T23" fmla="*/ 0 h 205"/>
                <a:gd name="T24" fmla="*/ 180 w 553"/>
                <a:gd name="T25" fmla="*/ 0 h 205"/>
                <a:gd name="T26" fmla="*/ 144 w 553"/>
                <a:gd name="T27" fmla="*/ 0 h 205"/>
                <a:gd name="T28" fmla="*/ 108 w 553"/>
                <a:gd name="T29" fmla="*/ 0 h 205"/>
                <a:gd name="T30" fmla="*/ 72 w 553"/>
                <a:gd name="T31" fmla="*/ 24 h 205"/>
                <a:gd name="T32" fmla="*/ 36 w 553"/>
                <a:gd name="T33" fmla="*/ 48 h 205"/>
                <a:gd name="T34" fmla="*/ 12 w 553"/>
                <a:gd name="T35" fmla="*/ 84 h 205"/>
                <a:gd name="T36" fmla="*/ 0 w 553"/>
                <a:gd name="T37" fmla="*/ 120 h 2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3"/>
                <a:gd name="T58" fmla="*/ 0 h 205"/>
                <a:gd name="T59" fmla="*/ 553 w 553"/>
                <a:gd name="T60" fmla="*/ 205 h 2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3" h="205">
                  <a:moveTo>
                    <a:pt x="552" y="204"/>
                  </a:moveTo>
                  <a:lnTo>
                    <a:pt x="528" y="168"/>
                  </a:lnTo>
                  <a:lnTo>
                    <a:pt x="516" y="132"/>
                  </a:lnTo>
                  <a:lnTo>
                    <a:pt x="480" y="108"/>
                  </a:lnTo>
                  <a:lnTo>
                    <a:pt x="468" y="72"/>
                  </a:lnTo>
                  <a:lnTo>
                    <a:pt x="432" y="48"/>
                  </a:lnTo>
                  <a:lnTo>
                    <a:pt x="396" y="24"/>
                  </a:lnTo>
                  <a:lnTo>
                    <a:pt x="360" y="0"/>
                  </a:lnTo>
                  <a:lnTo>
                    <a:pt x="324" y="0"/>
                  </a:lnTo>
                  <a:lnTo>
                    <a:pt x="288" y="0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72" y="24"/>
                  </a:lnTo>
                  <a:lnTo>
                    <a:pt x="36" y="48"/>
                  </a:lnTo>
                  <a:lnTo>
                    <a:pt x="12" y="84"/>
                  </a:lnTo>
                  <a:lnTo>
                    <a:pt x="0" y="120"/>
                  </a:lnTo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5" name="Freeform 9"/>
            <p:cNvSpPr>
              <a:spLocks/>
            </p:cNvSpPr>
            <p:nvPr/>
          </p:nvSpPr>
          <p:spPr bwMode="auto">
            <a:xfrm>
              <a:off x="2184" y="3396"/>
              <a:ext cx="553" cy="205"/>
            </a:xfrm>
            <a:custGeom>
              <a:avLst/>
              <a:gdLst>
                <a:gd name="T0" fmla="*/ 552 w 553"/>
                <a:gd name="T1" fmla="*/ 204 h 205"/>
                <a:gd name="T2" fmla="*/ 528 w 553"/>
                <a:gd name="T3" fmla="*/ 168 h 205"/>
                <a:gd name="T4" fmla="*/ 516 w 553"/>
                <a:gd name="T5" fmla="*/ 132 h 205"/>
                <a:gd name="T6" fmla="*/ 480 w 553"/>
                <a:gd name="T7" fmla="*/ 108 h 205"/>
                <a:gd name="T8" fmla="*/ 468 w 553"/>
                <a:gd name="T9" fmla="*/ 72 h 205"/>
                <a:gd name="T10" fmla="*/ 432 w 553"/>
                <a:gd name="T11" fmla="*/ 48 h 205"/>
                <a:gd name="T12" fmla="*/ 396 w 553"/>
                <a:gd name="T13" fmla="*/ 24 h 205"/>
                <a:gd name="T14" fmla="*/ 360 w 553"/>
                <a:gd name="T15" fmla="*/ 0 h 205"/>
                <a:gd name="T16" fmla="*/ 324 w 553"/>
                <a:gd name="T17" fmla="*/ 0 h 205"/>
                <a:gd name="T18" fmla="*/ 288 w 553"/>
                <a:gd name="T19" fmla="*/ 0 h 205"/>
                <a:gd name="T20" fmla="*/ 252 w 553"/>
                <a:gd name="T21" fmla="*/ 0 h 205"/>
                <a:gd name="T22" fmla="*/ 216 w 553"/>
                <a:gd name="T23" fmla="*/ 0 h 205"/>
                <a:gd name="T24" fmla="*/ 180 w 553"/>
                <a:gd name="T25" fmla="*/ 0 h 205"/>
                <a:gd name="T26" fmla="*/ 144 w 553"/>
                <a:gd name="T27" fmla="*/ 0 h 205"/>
                <a:gd name="T28" fmla="*/ 108 w 553"/>
                <a:gd name="T29" fmla="*/ 0 h 205"/>
                <a:gd name="T30" fmla="*/ 72 w 553"/>
                <a:gd name="T31" fmla="*/ 24 h 205"/>
                <a:gd name="T32" fmla="*/ 36 w 553"/>
                <a:gd name="T33" fmla="*/ 48 h 205"/>
                <a:gd name="T34" fmla="*/ 12 w 553"/>
                <a:gd name="T35" fmla="*/ 84 h 205"/>
                <a:gd name="T36" fmla="*/ 0 w 553"/>
                <a:gd name="T37" fmla="*/ 120 h 2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3"/>
                <a:gd name="T58" fmla="*/ 0 h 205"/>
                <a:gd name="T59" fmla="*/ 553 w 553"/>
                <a:gd name="T60" fmla="*/ 205 h 2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3" h="205">
                  <a:moveTo>
                    <a:pt x="552" y="204"/>
                  </a:moveTo>
                  <a:lnTo>
                    <a:pt x="528" y="168"/>
                  </a:lnTo>
                  <a:lnTo>
                    <a:pt x="516" y="132"/>
                  </a:lnTo>
                  <a:lnTo>
                    <a:pt x="480" y="108"/>
                  </a:lnTo>
                  <a:lnTo>
                    <a:pt x="468" y="72"/>
                  </a:lnTo>
                  <a:lnTo>
                    <a:pt x="432" y="48"/>
                  </a:lnTo>
                  <a:lnTo>
                    <a:pt x="396" y="24"/>
                  </a:lnTo>
                  <a:lnTo>
                    <a:pt x="360" y="0"/>
                  </a:lnTo>
                  <a:lnTo>
                    <a:pt x="324" y="0"/>
                  </a:lnTo>
                  <a:lnTo>
                    <a:pt x="288" y="0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72" y="24"/>
                  </a:lnTo>
                  <a:lnTo>
                    <a:pt x="36" y="48"/>
                  </a:lnTo>
                  <a:lnTo>
                    <a:pt x="12" y="84"/>
                  </a:lnTo>
                  <a:lnTo>
                    <a:pt x="0" y="120"/>
                  </a:lnTo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6" name="Freeform 10"/>
            <p:cNvSpPr>
              <a:spLocks/>
            </p:cNvSpPr>
            <p:nvPr/>
          </p:nvSpPr>
          <p:spPr bwMode="auto">
            <a:xfrm>
              <a:off x="3768" y="3300"/>
              <a:ext cx="553" cy="205"/>
            </a:xfrm>
            <a:custGeom>
              <a:avLst/>
              <a:gdLst>
                <a:gd name="T0" fmla="*/ 552 w 553"/>
                <a:gd name="T1" fmla="*/ 204 h 205"/>
                <a:gd name="T2" fmla="*/ 528 w 553"/>
                <a:gd name="T3" fmla="*/ 168 h 205"/>
                <a:gd name="T4" fmla="*/ 516 w 553"/>
                <a:gd name="T5" fmla="*/ 132 h 205"/>
                <a:gd name="T6" fmla="*/ 480 w 553"/>
                <a:gd name="T7" fmla="*/ 108 h 205"/>
                <a:gd name="T8" fmla="*/ 468 w 553"/>
                <a:gd name="T9" fmla="*/ 72 h 205"/>
                <a:gd name="T10" fmla="*/ 432 w 553"/>
                <a:gd name="T11" fmla="*/ 48 h 205"/>
                <a:gd name="T12" fmla="*/ 396 w 553"/>
                <a:gd name="T13" fmla="*/ 24 h 205"/>
                <a:gd name="T14" fmla="*/ 360 w 553"/>
                <a:gd name="T15" fmla="*/ 0 h 205"/>
                <a:gd name="T16" fmla="*/ 324 w 553"/>
                <a:gd name="T17" fmla="*/ 0 h 205"/>
                <a:gd name="T18" fmla="*/ 288 w 553"/>
                <a:gd name="T19" fmla="*/ 0 h 205"/>
                <a:gd name="T20" fmla="*/ 252 w 553"/>
                <a:gd name="T21" fmla="*/ 0 h 205"/>
                <a:gd name="T22" fmla="*/ 216 w 553"/>
                <a:gd name="T23" fmla="*/ 0 h 205"/>
                <a:gd name="T24" fmla="*/ 180 w 553"/>
                <a:gd name="T25" fmla="*/ 0 h 205"/>
                <a:gd name="T26" fmla="*/ 144 w 553"/>
                <a:gd name="T27" fmla="*/ 0 h 205"/>
                <a:gd name="T28" fmla="*/ 108 w 553"/>
                <a:gd name="T29" fmla="*/ 0 h 205"/>
                <a:gd name="T30" fmla="*/ 72 w 553"/>
                <a:gd name="T31" fmla="*/ 24 h 205"/>
                <a:gd name="T32" fmla="*/ 36 w 553"/>
                <a:gd name="T33" fmla="*/ 48 h 205"/>
                <a:gd name="T34" fmla="*/ 12 w 553"/>
                <a:gd name="T35" fmla="*/ 84 h 205"/>
                <a:gd name="T36" fmla="*/ 0 w 553"/>
                <a:gd name="T37" fmla="*/ 120 h 2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3"/>
                <a:gd name="T58" fmla="*/ 0 h 205"/>
                <a:gd name="T59" fmla="*/ 553 w 553"/>
                <a:gd name="T60" fmla="*/ 205 h 2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3" h="205">
                  <a:moveTo>
                    <a:pt x="552" y="204"/>
                  </a:moveTo>
                  <a:lnTo>
                    <a:pt x="528" y="168"/>
                  </a:lnTo>
                  <a:lnTo>
                    <a:pt x="516" y="132"/>
                  </a:lnTo>
                  <a:lnTo>
                    <a:pt x="480" y="108"/>
                  </a:lnTo>
                  <a:lnTo>
                    <a:pt x="468" y="72"/>
                  </a:lnTo>
                  <a:lnTo>
                    <a:pt x="432" y="48"/>
                  </a:lnTo>
                  <a:lnTo>
                    <a:pt x="396" y="24"/>
                  </a:lnTo>
                  <a:lnTo>
                    <a:pt x="360" y="0"/>
                  </a:lnTo>
                  <a:lnTo>
                    <a:pt x="324" y="0"/>
                  </a:lnTo>
                  <a:lnTo>
                    <a:pt x="288" y="0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72" y="24"/>
                  </a:lnTo>
                  <a:lnTo>
                    <a:pt x="36" y="48"/>
                  </a:lnTo>
                  <a:lnTo>
                    <a:pt x="12" y="84"/>
                  </a:lnTo>
                  <a:lnTo>
                    <a:pt x="0" y="120"/>
                  </a:lnTo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7" name="Freeform 11"/>
            <p:cNvSpPr>
              <a:spLocks/>
            </p:cNvSpPr>
            <p:nvPr/>
          </p:nvSpPr>
          <p:spPr bwMode="auto">
            <a:xfrm>
              <a:off x="5172" y="3240"/>
              <a:ext cx="493" cy="217"/>
            </a:xfrm>
            <a:custGeom>
              <a:avLst/>
              <a:gdLst>
                <a:gd name="T0" fmla="*/ 492 w 493"/>
                <a:gd name="T1" fmla="*/ 24 h 217"/>
                <a:gd name="T2" fmla="*/ 456 w 493"/>
                <a:gd name="T3" fmla="*/ 0 h 217"/>
                <a:gd name="T4" fmla="*/ 420 w 493"/>
                <a:gd name="T5" fmla="*/ 0 h 217"/>
                <a:gd name="T6" fmla="*/ 384 w 493"/>
                <a:gd name="T7" fmla="*/ 0 h 217"/>
                <a:gd name="T8" fmla="*/ 348 w 493"/>
                <a:gd name="T9" fmla="*/ 12 h 217"/>
                <a:gd name="T10" fmla="*/ 312 w 493"/>
                <a:gd name="T11" fmla="*/ 24 h 217"/>
                <a:gd name="T12" fmla="*/ 276 w 493"/>
                <a:gd name="T13" fmla="*/ 36 h 217"/>
                <a:gd name="T14" fmla="*/ 240 w 493"/>
                <a:gd name="T15" fmla="*/ 48 h 217"/>
                <a:gd name="T16" fmla="*/ 204 w 493"/>
                <a:gd name="T17" fmla="*/ 60 h 217"/>
                <a:gd name="T18" fmla="*/ 168 w 493"/>
                <a:gd name="T19" fmla="*/ 72 h 217"/>
                <a:gd name="T20" fmla="*/ 132 w 493"/>
                <a:gd name="T21" fmla="*/ 84 h 217"/>
                <a:gd name="T22" fmla="*/ 96 w 493"/>
                <a:gd name="T23" fmla="*/ 96 h 217"/>
                <a:gd name="T24" fmla="*/ 60 w 493"/>
                <a:gd name="T25" fmla="*/ 120 h 217"/>
                <a:gd name="T26" fmla="*/ 24 w 493"/>
                <a:gd name="T27" fmla="*/ 144 h 217"/>
                <a:gd name="T28" fmla="*/ 12 w 493"/>
                <a:gd name="T29" fmla="*/ 180 h 217"/>
                <a:gd name="T30" fmla="*/ 0 w 493"/>
                <a:gd name="T31" fmla="*/ 216 h 2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93"/>
                <a:gd name="T49" fmla="*/ 0 h 217"/>
                <a:gd name="T50" fmla="*/ 493 w 493"/>
                <a:gd name="T51" fmla="*/ 217 h 2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93" h="217">
                  <a:moveTo>
                    <a:pt x="492" y="24"/>
                  </a:moveTo>
                  <a:lnTo>
                    <a:pt x="456" y="0"/>
                  </a:lnTo>
                  <a:lnTo>
                    <a:pt x="420" y="0"/>
                  </a:lnTo>
                  <a:lnTo>
                    <a:pt x="384" y="0"/>
                  </a:lnTo>
                  <a:lnTo>
                    <a:pt x="348" y="12"/>
                  </a:lnTo>
                  <a:lnTo>
                    <a:pt x="312" y="24"/>
                  </a:lnTo>
                  <a:lnTo>
                    <a:pt x="276" y="36"/>
                  </a:lnTo>
                  <a:lnTo>
                    <a:pt x="240" y="48"/>
                  </a:lnTo>
                  <a:lnTo>
                    <a:pt x="204" y="60"/>
                  </a:lnTo>
                  <a:lnTo>
                    <a:pt x="168" y="72"/>
                  </a:lnTo>
                  <a:lnTo>
                    <a:pt x="132" y="84"/>
                  </a:lnTo>
                  <a:lnTo>
                    <a:pt x="96" y="96"/>
                  </a:lnTo>
                  <a:lnTo>
                    <a:pt x="60" y="120"/>
                  </a:lnTo>
                  <a:lnTo>
                    <a:pt x="24" y="144"/>
                  </a:lnTo>
                  <a:lnTo>
                    <a:pt x="12" y="180"/>
                  </a:lnTo>
                  <a:lnTo>
                    <a:pt x="0" y="216"/>
                  </a:lnTo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8" name="Freeform 12"/>
            <p:cNvSpPr>
              <a:spLocks/>
            </p:cNvSpPr>
            <p:nvPr/>
          </p:nvSpPr>
          <p:spPr bwMode="auto">
            <a:xfrm>
              <a:off x="612" y="3744"/>
              <a:ext cx="253" cy="133"/>
            </a:xfrm>
            <a:custGeom>
              <a:avLst/>
              <a:gdLst>
                <a:gd name="T0" fmla="*/ 12 w 253"/>
                <a:gd name="T1" fmla="*/ 0 h 133"/>
                <a:gd name="T2" fmla="*/ 0 w 253"/>
                <a:gd name="T3" fmla="*/ 36 h 133"/>
                <a:gd name="T4" fmla="*/ 36 w 253"/>
                <a:gd name="T5" fmla="*/ 60 h 133"/>
                <a:gd name="T6" fmla="*/ 72 w 253"/>
                <a:gd name="T7" fmla="*/ 84 h 133"/>
                <a:gd name="T8" fmla="*/ 108 w 253"/>
                <a:gd name="T9" fmla="*/ 108 h 133"/>
                <a:gd name="T10" fmla="*/ 144 w 253"/>
                <a:gd name="T11" fmla="*/ 108 h 133"/>
                <a:gd name="T12" fmla="*/ 180 w 253"/>
                <a:gd name="T13" fmla="*/ 120 h 133"/>
                <a:gd name="T14" fmla="*/ 216 w 253"/>
                <a:gd name="T15" fmla="*/ 132 h 133"/>
                <a:gd name="T16" fmla="*/ 252 w 253"/>
                <a:gd name="T17" fmla="*/ 132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"/>
                <a:gd name="T28" fmla="*/ 0 h 133"/>
                <a:gd name="T29" fmla="*/ 253 w 253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" h="133">
                  <a:moveTo>
                    <a:pt x="12" y="0"/>
                  </a:moveTo>
                  <a:lnTo>
                    <a:pt x="0" y="36"/>
                  </a:lnTo>
                  <a:lnTo>
                    <a:pt x="36" y="60"/>
                  </a:lnTo>
                  <a:lnTo>
                    <a:pt x="72" y="84"/>
                  </a:lnTo>
                  <a:lnTo>
                    <a:pt x="108" y="108"/>
                  </a:lnTo>
                  <a:lnTo>
                    <a:pt x="144" y="108"/>
                  </a:lnTo>
                  <a:lnTo>
                    <a:pt x="180" y="120"/>
                  </a:lnTo>
                  <a:lnTo>
                    <a:pt x="216" y="132"/>
                  </a:lnTo>
                  <a:lnTo>
                    <a:pt x="252" y="132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9" name="Freeform 13"/>
            <p:cNvSpPr>
              <a:spLocks/>
            </p:cNvSpPr>
            <p:nvPr/>
          </p:nvSpPr>
          <p:spPr bwMode="auto">
            <a:xfrm>
              <a:off x="960" y="3696"/>
              <a:ext cx="265" cy="193"/>
            </a:xfrm>
            <a:custGeom>
              <a:avLst/>
              <a:gdLst>
                <a:gd name="T0" fmla="*/ 0 w 265"/>
                <a:gd name="T1" fmla="*/ 192 h 193"/>
                <a:gd name="T2" fmla="*/ 36 w 265"/>
                <a:gd name="T3" fmla="*/ 180 h 193"/>
                <a:gd name="T4" fmla="*/ 72 w 265"/>
                <a:gd name="T5" fmla="*/ 168 h 193"/>
                <a:gd name="T6" fmla="*/ 108 w 265"/>
                <a:gd name="T7" fmla="*/ 144 h 193"/>
                <a:gd name="T8" fmla="*/ 144 w 265"/>
                <a:gd name="T9" fmla="*/ 120 h 193"/>
                <a:gd name="T10" fmla="*/ 180 w 265"/>
                <a:gd name="T11" fmla="*/ 96 h 193"/>
                <a:gd name="T12" fmla="*/ 216 w 265"/>
                <a:gd name="T13" fmla="*/ 72 h 193"/>
                <a:gd name="T14" fmla="*/ 240 w 265"/>
                <a:gd name="T15" fmla="*/ 36 h 193"/>
                <a:gd name="T16" fmla="*/ 264 w 265"/>
                <a:gd name="T17" fmla="*/ 0 h 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5"/>
                <a:gd name="T28" fmla="*/ 0 h 193"/>
                <a:gd name="T29" fmla="*/ 265 w 265"/>
                <a:gd name="T30" fmla="*/ 193 h 1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5" h="193">
                  <a:moveTo>
                    <a:pt x="0" y="192"/>
                  </a:moveTo>
                  <a:lnTo>
                    <a:pt x="36" y="180"/>
                  </a:lnTo>
                  <a:lnTo>
                    <a:pt x="72" y="168"/>
                  </a:lnTo>
                  <a:lnTo>
                    <a:pt x="108" y="144"/>
                  </a:lnTo>
                  <a:lnTo>
                    <a:pt x="144" y="120"/>
                  </a:lnTo>
                  <a:lnTo>
                    <a:pt x="180" y="96"/>
                  </a:lnTo>
                  <a:lnTo>
                    <a:pt x="216" y="72"/>
                  </a:lnTo>
                  <a:lnTo>
                    <a:pt x="240" y="36"/>
                  </a:lnTo>
                  <a:lnTo>
                    <a:pt x="264" y="0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0" name="Freeform 14"/>
            <p:cNvSpPr>
              <a:spLocks/>
            </p:cNvSpPr>
            <p:nvPr/>
          </p:nvSpPr>
          <p:spPr bwMode="auto">
            <a:xfrm>
              <a:off x="5124" y="3648"/>
              <a:ext cx="253" cy="133"/>
            </a:xfrm>
            <a:custGeom>
              <a:avLst/>
              <a:gdLst>
                <a:gd name="T0" fmla="*/ 12 w 253"/>
                <a:gd name="T1" fmla="*/ 0 h 133"/>
                <a:gd name="T2" fmla="*/ 0 w 253"/>
                <a:gd name="T3" fmla="*/ 36 h 133"/>
                <a:gd name="T4" fmla="*/ 36 w 253"/>
                <a:gd name="T5" fmla="*/ 60 h 133"/>
                <a:gd name="T6" fmla="*/ 72 w 253"/>
                <a:gd name="T7" fmla="*/ 84 h 133"/>
                <a:gd name="T8" fmla="*/ 108 w 253"/>
                <a:gd name="T9" fmla="*/ 108 h 133"/>
                <a:gd name="T10" fmla="*/ 144 w 253"/>
                <a:gd name="T11" fmla="*/ 108 h 133"/>
                <a:gd name="T12" fmla="*/ 180 w 253"/>
                <a:gd name="T13" fmla="*/ 120 h 133"/>
                <a:gd name="T14" fmla="*/ 216 w 253"/>
                <a:gd name="T15" fmla="*/ 132 h 133"/>
                <a:gd name="T16" fmla="*/ 252 w 253"/>
                <a:gd name="T17" fmla="*/ 132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"/>
                <a:gd name="T28" fmla="*/ 0 h 133"/>
                <a:gd name="T29" fmla="*/ 253 w 253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" h="133">
                  <a:moveTo>
                    <a:pt x="12" y="0"/>
                  </a:moveTo>
                  <a:lnTo>
                    <a:pt x="0" y="36"/>
                  </a:lnTo>
                  <a:lnTo>
                    <a:pt x="36" y="60"/>
                  </a:lnTo>
                  <a:lnTo>
                    <a:pt x="72" y="84"/>
                  </a:lnTo>
                  <a:lnTo>
                    <a:pt x="108" y="108"/>
                  </a:lnTo>
                  <a:lnTo>
                    <a:pt x="144" y="108"/>
                  </a:lnTo>
                  <a:lnTo>
                    <a:pt x="180" y="120"/>
                  </a:lnTo>
                  <a:lnTo>
                    <a:pt x="216" y="132"/>
                  </a:lnTo>
                  <a:lnTo>
                    <a:pt x="252" y="132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1" name="Freeform 15"/>
            <p:cNvSpPr>
              <a:spLocks/>
            </p:cNvSpPr>
            <p:nvPr/>
          </p:nvSpPr>
          <p:spPr bwMode="auto">
            <a:xfrm>
              <a:off x="3684" y="3696"/>
              <a:ext cx="253" cy="133"/>
            </a:xfrm>
            <a:custGeom>
              <a:avLst/>
              <a:gdLst>
                <a:gd name="T0" fmla="*/ 12 w 253"/>
                <a:gd name="T1" fmla="*/ 0 h 133"/>
                <a:gd name="T2" fmla="*/ 0 w 253"/>
                <a:gd name="T3" fmla="*/ 36 h 133"/>
                <a:gd name="T4" fmla="*/ 36 w 253"/>
                <a:gd name="T5" fmla="*/ 60 h 133"/>
                <a:gd name="T6" fmla="*/ 72 w 253"/>
                <a:gd name="T7" fmla="*/ 84 h 133"/>
                <a:gd name="T8" fmla="*/ 108 w 253"/>
                <a:gd name="T9" fmla="*/ 108 h 133"/>
                <a:gd name="T10" fmla="*/ 144 w 253"/>
                <a:gd name="T11" fmla="*/ 108 h 133"/>
                <a:gd name="T12" fmla="*/ 180 w 253"/>
                <a:gd name="T13" fmla="*/ 120 h 133"/>
                <a:gd name="T14" fmla="*/ 216 w 253"/>
                <a:gd name="T15" fmla="*/ 132 h 133"/>
                <a:gd name="T16" fmla="*/ 252 w 253"/>
                <a:gd name="T17" fmla="*/ 132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"/>
                <a:gd name="T28" fmla="*/ 0 h 133"/>
                <a:gd name="T29" fmla="*/ 253 w 253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" h="133">
                  <a:moveTo>
                    <a:pt x="12" y="0"/>
                  </a:moveTo>
                  <a:lnTo>
                    <a:pt x="0" y="36"/>
                  </a:lnTo>
                  <a:lnTo>
                    <a:pt x="36" y="60"/>
                  </a:lnTo>
                  <a:lnTo>
                    <a:pt x="72" y="84"/>
                  </a:lnTo>
                  <a:lnTo>
                    <a:pt x="108" y="108"/>
                  </a:lnTo>
                  <a:lnTo>
                    <a:pt x="144" y="108"/>
                  </a:lnTo>
                  <a:lnTo>
                    <a:pt x="180" y="120"/>
                  </a:lnTo>
                  <a:lnTo>
                    <a:pt x="216" y="132"/>
                  </a:lnTo>
                  <a:lnTo>
                    <a:pt x="252" y="132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2" name="Freeform 16"/>
            <p:cNvSpPr>
              <a:spLocks/>
            </p:cNvSpPr>
            <p:nvPr/>
          </p:nvSpPr>
          <p:spPr bwMode="auto">
            <a:xfrm>
              <a:off x="2004" y="3744"/>
              <a:ext cx="253" cy="133"/>
            </a:xfrm>
            <a:custGeom>
              <a:avLst/>
              <a:gdLst>
                <a:gd name="T0" fmla="*/ 12 w 253"/>
                <a:gd name="T1" fmla="*/ 0 h 133"/>
                <a:gd name="T2" fmla="*/ 0 w 253"/>
                <a:gd name="T3" fmla="*/ 36 h 133"/>
                <a:gd name="T4" fmla="*/ 36 w 253"/>
                <a:gd name="T5" fmla="*/ 60 h 133"/>
                <a:gd name="T6" fmla="*/ 72 w 253"/>
                <a:gd name="T7" fmla="*/ 84 h 133"/>
                <a:gd name="T8" fmla="*/ 108 w 253"/>
                <a:gd name="T9" fmla="*/ 108 h 133"/>
                <a:gd name="T10" fmla="*/ 144 w 253"/>
                <a:gd name="T11" fmla="*/ 108 h 133"/>
                <a:gd name="T12" fmla="*/ 180 w 253"/>
                <a:gd name="T13" fmla="*/ 120 h 133"/>
                <a:gd name="T14" fmla="*/ 216 w 253"/>
                <a:gd name="T15" fmla="*/ 132 h 133"/>
                <a:gd name="T16" fmla="*/ 252 w 253"/>
                <a:gd name="T17" fmla="*/ 132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"/>
                <a:gd name="T28" fmla="*/ 0 h 133"/>
                <a:gd name="T29" fmla="*/ 253 w 253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" h="133">
                  <a:moveTo>
                    <a:pt x="12" y="0"/>
                  </a:moveTo>
                  <a:lnTo>
                    <a:pt x="0" y="36"/>
                  </a:lnTo>
                  <a:lnTo>
                    <a:pt x="36" y="60"/>
                  </a:lnTo>
                  <a:lnTo>
                    <a:pt x="72" y="84"/>
                  </a:lnTo>
                  <a:lnTo>
                    <a:pt x="108" y="108"/>
                  </a:lnTo>
                  <a:lnTo>
                    <a:pt x="144" y="108"/>
                  </a:lnTo>
                  <a:lnTo>
                    <a:pt x="180" y="120"/>
                  </a:lnTo>
                  <a:lnTo>
                    <a:pt x="216" y="132"/>
                  </a:lnTo>
                  <a:lnTo>
                    <a:pt x="252" y="132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3" name="Freeform 17"/>
            <p:cNvSpPr>
              <a:spLocks/>
            </p:cNvSpPr>
            <p:nvPr/>
          </p:nvSpPr>
          <p:spPr bwMode="auto">
            <a:xfrm>
              <a:off x="4080" y="3648"/>
              <a:ext cx="265" cy="193"/>
            </a:xfrm>
            <a:custGeom>
              <a:avLst/>
              <a:gdLst>
                <a:gd name="T0" fmla="*/ 0 w 265"/>
                <a:gd name="T1" fmla="*/ 192 h 193"/>
                <a:gd name="T2" fmla="*/ 36 w 265"/>
                <a:gd name="T3" fmla="*/ 180 h 193"/>
                <a:gd name="T4" fmla="*/ 72 w 265"/>
                <a:gd name="T5" fmla="*/ 168 h 193"/>
                <a:gd name="T6" fmla="*/ 108 w 265"/>
                <a:gd name="T7" fmla="*/ 144 h 193"/>
                <a:gd name="T8" fmla="*/ 144 w 265"/>
                <a:gd name="T9" fmla="*/ 120 h 193"/>
                <a:gd name="T10" fmla="*/ 180 w 265"/>
                <a:gd name="T11" fmla="*/ 96 h 193"/>
                <a:gd name="T12" fmla="*/ 216 w 265"/>
                <a:gd name="T13" fmla="*/ 72 h 193"/>
                <a:gd name="T14" fmla="*/ 240 w 265"/>
                <a:gd name="T15" fmla="*/ 36 h 193"/>
                <a:gd name="T16" fmla="*/ 264 w 265"/>
                <a:gd name="T17" fmla="*/ 0 h 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5"/>
                <a:gd name="T28" fmla="*/ 0 h 193"/>
                <a:gd name="T29" fmla="*/ 265 w 265"/>
                <a:gd name="T30" fmla="*/ 193 h 1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5" h="193">
                  <a:moveTo>
                    <a:pt x="0" y="192"/>
                  </a:moveTo>
                  <a:lnTo>
                    <a:pt x="36" y="180"/>
                  </a:lnTo>
                  <a:lnTo>
                    <a:pt x="72" y="168"/>
                  </a:lnTo>
                  <a:lnTo>
                    <a:pt x="108" y="144"/>
                  </a:lnTo>
                  <a:lnTo>
                    <a:pt x="144" y="120"/>
                  </a:lnTo>
                  <a:lnTo>
                    <a:pt x="180" y="96"/>
                  </a:lnTo>
                  <a:lnTo>
                    <a:pt x="216" y="72"/>
                  </a:lnTo>
                  <a:lnTo>
                    <a:pt x="240" y="36"/>
                  </a:lnTo>
                  <a:lnTo>
                    <a:pt x="264" y="0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4" name="Freeform 18"/>
            <p:cNvSpPr>
              <a:spLocks/>
            </p:cNvSpPr>
            <p:nvPr/>
          </p:nvSpPr>
          <p:spPr bwMode="auto">
            <a:xfrm>
              <a:off x="2448" y="3696"/>
              <a:ext cx="265" cy="193"/>
            </a:xfrm>
            <a:custGeom>
              <a:avLst/>
              <a:gdLst>
                <a:gd name="T0" fmla="*/ 0 w 265"/>
                <a:gd name="T1" fmla="*/ 192 h 193"/>
                <a:gd name="T2" fmla="*/ 36 w 265"/>
                <a:gd name="T3" fmla="*/ 180 h 193"/>
                <a:gd name="T4" fmla="*/ 72 w 265"/>
                <a:gd name="T5" fmla="*/ 168 h 193"/>
                <a:gd name="T6" fmla="*/ 108 w 265"/>
                <a:gd name="T7" fmla="*/ 144 h 193"/>
                <a:gd name="T8" fmla="*/ 144 w 265"/>
                <a:gd name="T9" fmla="*/ 120 h 193"/>
                <a:gd name="T10" fmla="*/ 180 w 265"/>
                <a:gd name="T11" fmla="*/ 96 h 193"/>
                <a:gd name="T12" fmla="*/ 216 w 265"/>
                <a:gd name="T13" fmla="*/ 72 h 193"/>
                <a:gd name="T14" fmla="*/ 240 w 265"/>
                <a:gd name="T15" fmla="*/ 36 h 193"/>
                <a:gd name="T16" fmla="*/ 264 w 265"/>
                <a:gd name="T17" fmla="*/ 0 h 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5"/>
                <a:gd name="T28" fmla="*/ 0 h 193"/>
                <a:gd name="T29" fmla="*/ 265 w 265"/>
                <a:gd name="T30" fmla="*/ 193 h 1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5" h="193">
                  <a:moveTo>
                    <a:pt x="0" y="192"/>
                  </a:moveTo>
                  <a:lnTo>
                    <a:pt x="36" y="180"/>
                  </a:lnTo>
                  <a:lnTo>
                    <a:pt x="72" y="168"/>
                  </a:lnTo>
                  <a:lnTo>
                    <a:pt x="108" y="144"/>
                  </a:lnTo>
                  <a:lnTo>
                    <a:pt x="144" y="120"/>
                  </a:lnTo>
                  <a:lnTo>
                    <a:pt x="180" y="96"/>
                  </a:lnTo>
                  <a:lnTo>
                    <a:pt x="216" y="72"/>
                  </a:lnTo>
                  <a:lnTo>
                    <a:pt x="240" y="36"/>
                  </a:lnTo>
                  <a:lnTo>
                    <a:pt x="264" y="0"/>
                  </a:lnTo>
                </a:path>
              </a:pathLst>
            </a:custGeom>
            <a:noFill/>
            <a:ln w="50800" cap="rnd">
              <a:solidFill>
                <a:srgbClr val="00279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5" name="Rectangle 19"/>
            <p:cNvSpPr>
              <a:spLocks noChangeArrowheads="1"/>
            </p:cNvSpPr>
            <p:nvPr/>
          </p:nvSpPr>
          <p:spPr bwMode="auto">
            <a:xfrm>
              <a:off x="1287" y="3044"/>
              <a:ext cx="69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279F"/>
                  </a:solidFill>
                  <a:latin typeface="Comic Sans MS" pitchFamily="66" charset="0"/>
                </a:rPr>
                <a:t>Bubbles</a:t>
              </a:r>
            </a:p>
          </p:txBody>
        </p:sp>
        <p:sp>
          <p:nvSpPr>
            <p:cNvPr id="31766" name="Rectangle 20"/>
            <p:cNvSpPr>
              <a:spLocks noChangeArrowheads="1"/>
            </p:cNvSpPr>
            <p:nvPr/>
          </p:nvSpPr>
          <p:spPr bwMode="auto">
            <a:xfrm>
              <a:off x="2823" y="3068"/>
              <a:ext cx="69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279F"/>
                  </a:solidFill>
                  <a:latin typeface="Comic Sans MS" pitchFamily="66" charset="0"/>
                </a:rPr>
                <a:t>Bubbles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6477000" cy="9906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Replication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7239000" cy="46482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Enzyme 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Topoisomerase</a:t>
            </a:r>
            <a:r>
              <a:rPr lang="en-US" b="1" smtClean="0">
                <a:latin typeface="Comic Sans MS" pitchFamily="66" charset="0"/>
              </a:rPr>
              <a:t> attaches to the 2 forks of the bubble to 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relieve stress</a:t>
            </a:r>
            <a:r>
              <a:rPr lang="en-US" b="1" smtClean="0">
                <a:latin typeface="Comic Sans MS" pitchFamily="66" charset="0"/>
              </a:rPr>
              <a:t> on the 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molecule</a:t>
            </a:r>
            <a:r>
              <a:rPr lang="en-US" b="1" smtClean="0">
                <a:latin typeface="Comic Sans MS" pitchFamily="66" charset="0"/>
              </a:rPr>
              <a:t> as it separates</a:t>
            </a:r>
          </a:p>
        </p:txBody>
      </p:sp>
      <p:sp>
        <p:nvSpPr>
          <p:cNvPr id="33802" name="Footer Placeholder 2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9B4104AB-125B-4843-B848-9AC7E3BE4CD3}" type="slidenum">
              <a:rPr lang="en-US"/>
              <a:pPr/>
              <a:t>140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76400" y="3657600"/>
            <a:ext cx="2039938" cy="2300288"/>
            <a:chOff x="900" y="2632"/>
            <a:chExt cx="1285" cy="1449"/>
          </a:xfrm>
        </p:grpSpPr>
        <p:sp>
          <p:nvSpPr>
            <p:cNvPr id="33811" name="Freeform 5"/>
            <p:cNvSpPr>
              <a:spLocks/>
            </p:cNvSpPr>
            <p:nvPr/>
          </p:nvSpPr>
          <p:spPr bwMode="auto">
            <a:xfrm>
              <a:off x="900" y="2964"/>
              <a:ext cx="1285" cy="1117"/>
            </a:xfrm>
            <a:custGeom>
              <a:avLst/>
              <a:gdLst>
                <a:gd name="T0" fmla="*/ 0 w 1285"/>
                <a:gd name="T1" fmla="*/ 1080 h 1117"/>
                <a:gd name="T2" fmla="*/ 72 w 1285"/>
                <a:gd name="T3" fmla="*/ 1044 h 1117"/>
                <a:gd name="T4" fmla="*/ 144 w 1285"/>
                <a:gd name="T5" fmla="*/ 996 h 1117"/>
                <a:gd name="T6" fmla="*/ 216 w 1285"/>
                <a:gd name="T7" fmla="*/ 924 h 1117"/>
                <a:gd name="T8" fmla="*/ 288 w 1285"/>
                <a:gd name="T9" fmla="*/ 852 h 1117"/>
                <a:gd name="T10" fmla="*/ 348 w 1285"/>
                <a:gd name="T11" fmla="*/ 792 h 1117"/>
                <a:gd name="T12" fmla="*/ 420 w 1285"/>
                <a:gd name="T13" fmla="*/ 732 h 1117"/>
                <a:gd name="T14" fmla="*/ 480 w 1285"/>
                <a:gd name="T15" fmla="*/ 672 h 1117"/>
                <a:gd name="T16" fmla="*/ 564 w 1285"/>
                <a:gd name="T17" fmla="*/ 600 h 1117"/>
                <a:gd name="T18" fmla="*/ 624 w 1285"/>
                <a:gd name="T19" fmla="*/ 528 h 1117"/>
                <a:gd name="T20" fmla="*/ 672 w 1285"/>
                <a:gd name="T21" fmla="*/ 456 h 1117"/>
                <a:gd name="T22" fmla="*/ 696 w 1285"/>
                <a:gd name="T23" fmla="*/ 384 h 1117"/>
                <a:gd name="T24" fmla="*/ 720 w 1285"/>
                <a:gd name="T25" fmla="*/ 312 h 1117"/>
                <a:gd name="T26" fmla="*/ 732 w 1285"/>
                <a:gd name="T27" fmla="*/ 228 h 1117"/>
                <a:gd name="T28" fmla="*/ 732 w 1285"/>
                <a:gd name="T29" fmla="*/ 144 h 1117"/>
                <a:gd name="T30" fmla="*/ 732 w 1285"/>
                <a:gd name="T31" fmla="*/ 72 h 1117"/>
                <a:gd name="T32" fmla="*/ 672 w 1285"/>
                <a:gd name="T33" fmla="*/ 0 h 1117"/>
                <a:gd name="T34" fmla="*/ 600 w 1285"/>
                <a:gd name="T35" fmla="*/ 24 h 1117"/>
                <a:gd name="T36" fmla="*/ 540 w 1285"/>
                <a:gd name="T37" fmla="*/ 96 h 1117"/>
                <a:gd name="T38" fmla="*/ 516 w 1285"/>
                <a:gd name="T39" fmla="*/ 168 h 1117"/>
                <a:gd name="T40" fmla="*/ 516 w 1285"/>
                <a:gd name="T41" fmla="*/ 264 h 1117"/>
                <a:gd name="T42" fmla="*/ 540 w 1285"/>
                <a:gd name="T43" fmla="*/ 336 h 1117"/>
                <a:gd name="T44" fmla="*/ 588 w 1285"/>
                <a:gd name="T45" fmla="*/ 420 h 1117"/>
                <a:gd name="T46" fmla="*/ 660 w 1285"/>
                <a:gd name="T47" fmla="*/ 492 h 1117"/>
                <a:gd name="T48" fmla="*/ 744 w 1285"/>
                <a:gd name="T49" fmla="*/ 564 h 1117"/>
                <a:gd name="T50" fmla="*/ 816 w 1285"/>
                <a:gd name="T51" fmla="*/ 636 h 1117"/>
                <a:gd name="T52" fmla="*/ 888 w 1285"/>
                <a:gd name="T53" fmla="*/ 708 h 1117"/>
                <a:gd name="T54" fmla="*/ 960 w 1285"/>
                <a:gd name="T55" fmla="*/ 780 h 1117"/>
                <a:gd name="T56" fmla="*/ 1020 w 1285"/>
                <a:gd name="T57" fmla="*/ 840 h 1117"/>
                <a:gd name="T58" fmla="*/ 1080 w 1285"/>
                <a:gd name="T59" fmla="*/ 900 h 1117"/>
                <a:gd name="T60" fmla="*/ 1152 w 1285"/>
                <a:gd name="T61" fmla="*/ 972 h 1117"/>
                <a:gd name="T62" fmla="*/ 1212 w 1285"/>
                <a:gd name="T63" fmla="*/ 1044 h 1117"/>
                <a:gd name="T64" fmla="*/ 1284 w 1285"/>
                <a:gd name="T65" fmla="*/ 1080 h 1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5"/>
                <a:gd name="T100" fmla="*/ 0 h 1117"/>
                <a:gd name="T101" fmla="*/ 1285 w 1285"/>
                <a:gd name="T102" fmla="*/ 1117 h 11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5" h="1117">
                  <a:moveTo>
                    <a:pt x="12" y="1116"/>
                  </a:moveTo>
                  <a:lnTo>
                    <a:pt x="0" y="1080"/>
                  </a:lnTo>
                  <a:lnTo>
                    <a:pt x="36" y="1056"/>
                  </a:lnTo>
                  <a:lnTo>
                    <a:pt x="72" y="1044"/>
                  </a:lnTo>
                  <a:lnTo>
                    <a:pt x="108" y="1020"/>
                  </a:lnTo>
                  <a:lnTo>
                    <a:pt x="144" y="996"/>
                  </a:lnTo>
                  <a:lnTo>
                    <a:pt x="180" y="960"/>
                  </a:lnTo>
                  <a:lnTo>
                    <a:pt x="216" y="924"/>
                  </a:lnTo>
                  <a:lnTo>
                    <a:pt x="252" y="888"/>
                  </a:lnTo>
                  <a:lnTo>
                    <a:pt x="288" y="852"/>
                  </a:lnTo>
                  <a:lnTo>
                    <a:pt x="324" y="828"/>
                  </a:lnTo>
                  <a:lnTo>
                    <a:pt x="348" y="792"/>
                  </a:lnTo>
                  <a:lnTo>
                    <a:pt x="384" y="768"/>
                  </a:lnTo>
                  <a:lnTo>
                    <a:pt x="420" y="732"/>
                  </a:lnTo>
                  <a:lnTo>
                    <a:pt x="456" y="708"/>
                  </a:lnTo>
                  <a:lnTo>
                    <a:pt x="480" y="672"/>
                  </a:lnTo>
                  <a:lnTo>
                    <a:pt x="516" y="648"/>
                  </a:lnTo>
                  <a:lnTo>
                    <a:pt x="564" y="600"/>
                  </a:lnTo>
                  <a:lnTo>
                    <a:pt x="588" y="564"/>
                  </a:lnTo>
                  <a:lnTo>
                    <a:pt x="624" y="528"/>
                  </a:lnTo>
                  <a:lnTo>
                    <a:pt x="648" y="492"/>
                  </a:lnTo>
                  <a:lnTo>
                    <a:pt x="672" y="456"/>
                  </a:lnTo>
                  <a:lnTo>
                    <a:pt x="684" y="420"/>
                  </a:lnTo>
                  <a:lnTo>
                    <a:pt x="696" y="384"/>
                  </a:lnTo>
                  <a:lnTo>
                    <a:pt x="708" y="348"/>
                  </a:lnTo>
                  <a:lnTo>
                    <a:pt x="720" y="312"/>
                  </a:lnTo>
                  <a:lnTo>
                    <a:pt x="720" y="276"/>
                  </a:lnTo>
                  <a:lnTo>
                    <a:pt x="732" y="228"/>
                  </a:lnTo>
                  <a:lnTo>
                    <a:pt x="732" y="180"/>
                  </a:lnTo>
                  <a:lnTo>
                    <a:pt x="732" y="144"/>
                  </a:lnTo>
                  <a:lnTo>
                    <a:pt x="732" y="108"/>
                  </a:lnTo>
                  <a:lnTo>
                    <a:pt x="732" y="72"/>
                  </a:lnTo>
                  <a:lnTo>
                    <a:pt x="708" y="36"/>
                  </a:lnTo>
                  <a:lnTo>
                    <a:pt x="672" y="0"/>
                  </a:lnTo>
                  <a:lnTo>
                    <a:pt x="636" y="0"/>
                  </a:lnTo>
                  <a:lnTo>
                    <a:pt x="600" y="24"/>
                  </a:lnTo>
                  <a:lnTo>
                    <a:pt x="564" y="60"/>
                  </a:lnTo>
                  <a:lnTo>
                    <a:pt x="540" y="96"/>
                  </a:lnTo>
                  <a:lnTo>
                    <a:pt x="528" y="132"/>
                  </a:lnTo>
                  <a:lnTo>
                    <a:pt x="516" y="168"/>
                  </a:lnTo>
                  <a:lnTo>
                    <a:pt x="516" y="216"/>
                  </a:lnTo>
                  <a:lnTo>
                    <a:pt x="516" y="264"/>
                  </a:lnTo>
                  <a:lnTo>
                    <a:pt x="528" y="300"/>
                  </a:lnTo>
                  <a:lnTo>
                    <a:pt x="540" y="336"/>
                  </a:lnTo>
                  <a:lnTo>
                    <a:pt x="564" y="372"/>
                  </a:lnTo>
                  <a:lnTo>
                    <a:pt x="588" y="420"/>
                  </a:lnTo>
                  <a:lnTo>
                    <a:pt x="624" y="444"/>
                  </a:lnTo>
                  <a:lnTo>
                    <a:pt x="660" y="492"/>
                  </a:lnTo>
                  <a:lnTo>
                    <a:pt x="696" y="516"/>
                  </a:lnTo>
                  <a:lnTo>
                    <a:pt x="744" y="564"/>
                  </a:lnTo>
                  <a:lnTo>
                    <a:pt x="780" y="600"/>
                  </a:lnTo>
                  <a:lnTo>
                    <a:pt x="816" y="636"/>
                  </a:lnTo>
                  <a:lnTo>
                    <a:pt x="852" y="672"/>
                  </a:lnTo>
                  <a:lnTo>
                    <a:pt x="888" y="708"/>
                  </a:lnTo>
                  <a:lnTo>
                    <a:pt x="924" y="744"/>
                  </a:lnTo>
                  <a:lnTo>
                    <a:pt x="960" y="780"/>
                  </a:lnTo>
                  <a:lnTo>
                    <a:pt x="984" y="816"/>
                  </a:lnTo>
                  <a:lnTo>
                    <a:pt x="1020" y="840"/>
                  </a:lnTo>
                  <a:lnTo>
                    <a:pt x="1044" y="876"/>
                  </a:lnTo>
                  <a:lnTo>
                    <a:pt x="1080" y="900"/>
                  </a:lnTo>
                  <a:lnTo>
                    <a:pt x="1116" y="936"/>
                  </a:lnTo>
                  <a:lnTo>
                    <a:pt x="1152" y="972"/>
                  </a:lnTo>
                  <a:lnTo>
                    <a:pt x="1188" y="1008"/>
                  </a:lnTo>
                  <a:lnTo>
                    <a:pt x="1212" y="1044"/>
                  </a:lnTo>
                  <a:lnTo>
                    <a:pt x="1248" y="1056"/>
                  </a:lnTo>
                  <a:lnTo>
                    <a:pt x="1284" y="108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6"/>
            <p:cNvSpPr>
              <a:spLocks noChangeShapeType="1"/>
            </p:cNvSpPr>
            <p:nvPr/>
          </p:nvSpPr>
          <p:spPr bwMode="auto">
            <a:xfrm flipV="1">
              <a:off x="1600" y="3440"/>
              <a:ext cx="16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3" name="Line 7"/>
            <p:cNvSpPr>
              <a:spLocks noChangeShapeType="1"/>
            </p:cNvSpPr>
            <p:nvPr/>
          </p:nvSpPr>
          <p:spPr bwMode="auto">
            <a:xfrm>
              <a:off x="1296" y="3492"/>
              <a:ext cx="192" cy="12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Freeform 8"/>
            <p:cNvSpPr>
              <a:spLocks/>
            </p:cNvSpPr>
            <p:nvPr/>
          </p:nvSpPr>
          <p:spPr bwMode="auto">
            <a:xfrm>
              <a:off x="966" y="2632"/>
              <a:ext cx="1045" cy="805"/>
            </a:xfrm>
            <a:custGeom>
              <a:avLst/>
              <a:gdLst>
                <a:gd name="T0" fmla="*/ 276 w 1045"/>
                <a:gd name="T1" fmla="*/ 728 h 805"/>
                <a:gd name="T2" fmla="*/ 340 w 1045"/>
                <a:gd name="T3" fmla="*/ 671 h 805"/>
                <a:gd name="T4" fmla="*/ 343 w 1045"/>
                <a:gd name="T5" fmla="*/ 599 h 805"/>
                <a:gd name="T6" fmla="*/ 347 w 1045"/>
                <a:gd name="T7" fmla="*/ 527 h 805"/>
                <a:gd name="T8" fmla="*/ 351 w 1045"/>
                <a:gd name="T9" fmla="*/ 455 h 805"/>
                <a:gd name="T10" fmla="*/ 379 w 1045"/>
                <a:gd name="T11" fmla="*/ 384 h 805"/>
                <a:gd name="T12" fmla="*/ 418 w 1045"/>
                <a:gd name="T13" fmla="*/ 314 h 805"/>
                <a:gd name="T14" fmla="*/ 470 w 1045"/>
                <a:gd name="T15" fmla="*/ 257 h 805"/>
                <a:gd name="T16" fmla="*/ 532 w 1045"/>
                <a:gd name="T17" fmla="*/ 212 h 805"/>
                <a:gd name="T18" fmla="*/ 604 w 1045"/>
                <a:gd name="T19" fmla="*/ 216 h 805"/>
                <a:gd name="T20" fmla="*/ 674 w 1045"/>
                <a:gd name="T21" fmla="*/ 256 h 805"/>
                <a:gd name="T22" fmla="*/ 731 w 1045"/>
                <a:gd name="T23" fmla="*/ 319 h 805"/>
                <a:gd name="T24" fmla="*/ 751 w 1045"/>
                <a:gd name="T25" fmla="*/ 392 h 805"/>
                <a:gd name="T26" fmla="*/ 747 w 1045"/>
                <a:gd name="T27" fmla="*/ 464 h 805"/>
                <a:gd name="T28" fmla="*/ 744 w 1045"/>
                <a:gd name="T29" fmla="*/ 536 h 805"/>
                <a:gd name="T30" fmla="*/ 740 w 1045"/>
                <a:gd name="T31" fmla="*/ 608 h 805"/>
                <a:gd name="T32" fmla="*/ 736 w 1045"/>
                <a:gd name="T33" fmla="*/ 680 h 805"/>
                <a:gd name="T34" fmla="*/ 758 w 1045"/>
                <a:gd name="T35" fmla="*/ 729 h 805"/>
                <a:gd name="T36" fmla="*/ 816 w 1045"/>
                <a:gd name="T37" fmla="*/ 768 h 805"/>
                <a:gd name="T38" fmla="*/ 863 w 1045"/>
                <a:gd name="T39" fmla="*/ 794 h 805"/>
                <a:gd name="T40" fmla="*/ 913 w 1045"/>
                <a:gd name="T41" fmla="*/ 725 h 805"/>
                <a:gd name="T42" fmla="*/ 965 w 1045"/>
                <a:gd name="T43" fmla="*/ 656 h 805"/>
                <a:gd name="T44" fmla="*/ 993 w 1045"/>
                <a:gd name="T45" fmla="*/ 585 h 805"/>
                <a:gd name="T46" fmla="*/ 1021 w 1045"/>
                <a:gd name="T47" fmla="*/ 514 h 805"/>
                <a:gd name="T48" fmla="*/ 1036 w 1045"/>
                <a:gd name="T49" fmla="*/ 443 h 805"/>
                <a:gd name="T50" fmla="*/ 1040 w 1045"/>
                <a:gd name="T51" fmla="*/ 371 h 805"/>
                <a:gd name="T52" fmla="*/ 1044 w 1045"/>
                <a:gd name="T53" fmla="*/ 299 h 805"/>
                <a:gd name="T54" fmla="*/ 1036 w 1045"/>
                <a:gd name="T55" fmla="*/ 226 h 805"/>
                <a:gd name="T56" fmla="*/ 1027 w 1045"/>
                <a:gd name="T57" fmla="*/ 154 h 805"/>
                <a:gd name="T58" fmla="*/ 1019 w 1045"/>
                <a:gd name="T59" fmla="*/ 81 h 805"/>
                <a:gd name="T60" fmla="*/ 974 w 1045"/>
                <a:gd name="T61" fmla="*/ 32 h 805"/>
                <a:gd name="T62" fmla="*/ 903 w 1045"/>
                <a:gd name="T63" fmla="*/ 16 h 805"/>
                <a:gd name="T64" fmla="*/ 831 w 1045"/>
                <a:gd name="T65" fmla="*/ 12 h 805"/>
                <a:gd name="T66" fmla="*/ 759 w 1045"/>
                <a:gd name="T67" fmla="*/ 8 h 805"/>
                <a:gd name="T68" fmla="*/ 687 w 1045"/>
                <a:gd name="T69" fmla="*/ 5 h 805"/>
                <a:gd name="T70" fmla="*/ 615 w 1045"/>
                <a:gd name="T71" fmla="*/ 1 h 805"/>
                <a:gd name="T72" fmla="*/ 543 w 1045"/>
                <a:gd name="T73" fmla="*/ 9 h 805"/>
                <a:gd name="T74" fmla="*/ 471 w 1045"/>
                <a:gd name="T75" fmla="*/ 5 h 805"/>
                <a:gd name="T76" fmla="*/ 398 w 1045"/>
                <a:gd name="T77" fmla="*/ 13 h 805"/>
                <a:gd name="T78" fmla="*/ 326 w 1045"/>
                <a:gd name="T79" fmla="*/ 10 h 805"/>
                <a:gd name="T80" fmla="*/ 254 w 1045"/>
                <a:gd name="T81" fmla="*/ 6 h 805"/>
                <a:gd name="T82" fmla="*/ 182 w 1045"/>
                <a:gd name="T83" fmla="*/ 2 h 805"/>
                <a:gd name="T84" fmla="*/ 110 w 1045"/>
                <a:gd name="T85" fmla="*/ 10 h 805"/>
                <a:gd name="T86" fmla="*/ 37 w 1045"/>
                <a:gd name="T87" fmla="*/ 30 h 805"/>
                <a:gd name="T88" fmla="*/ 21 w 1045"/>
                <a:gd name="T89" fmla="*/ 113 h 805"/>
                <a:gd name="T90" fmla="*/ 17 w 1045"/>
                <a:gd name="T91" fmla="*/ 185 h 805"/>
                <a:gd name="T92" fmla="*/ 13 w 1045"/>
                <a:gd name="T93" fmla="*/ 257 h 805"/>
                <a:gd name="T94" fmla="*/ 10 w 1045"/>
                <a:gd name="T95" fmla="*/ 329 h 805"/>
                <a:gd name="T96" fmla="*/ 6 w 1045"/>
                <a:gd name="T97" fmla="*/ 401 h 805"/>
                <a:gd name="T98" fmla="*/ 2 w 1045"/>
                <a:gd name="T99" fmla="*/ 473 h 805"/>
                <a:gd name="T100" fmla="*/ 10 w 1045"/>
                <a:gd name="T101" fmla="*/ 546 h 805"/>
                <a:gd name="T102" fmla="*/ 18 w 1045"/>
                <a:gd name="T103" fmla="*/ 618 h 805"/>
                <a:gd name="T104" fmla="*/ 75 w 1045"/>
                <a:gd name="T105" fmla="*/ 681 h 805"/>
                <a:gd name="T106" fmla="*/ 144 w 1045"/>
                <a:gd name="T107" fmla="*/ 733 h 805"/>
                <a:gd name="T108" fmla="*/ 213 w 1045"/>
                <a:gd name="T109" fmla="*/ 784 h 805"/>
                <a:gd name="T110" fmla="*/ 286 w 1045"/>
                <a:gd name="T111" fmla="*/ 776 h 8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45"/>
                <a:gd name="T169" fmla="*/ 0 h 805"/>
                <a:gd name="T170" fmla="*/ 1045 w 1045"/>
                <a:gd name="T171" fmla="*/ 805 h 8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45" h="805">
                  <a:moveTo>
                    <a:pt x="263" y="762"/>
                  </a:moveTo>
                  <a:lnTo>
                    <a:pt x="276" y="728"/>
                  </a:lnTo>
                  <a:lnTo>
                    <a:pt x="314" y="706"/>
                  </a:lnTo>
                  <a:lnTo>
                    <a:pt x="340" y="671"/>
                  </a:lnTo>
                  <a:lnTo>
                    <a:pt x="353" y="636"/>
                  </a:lnTo>
                  <a:lnTo>
                    <a:pt x="343" y="599"/>
                  </a:lnTo>
                  <a:lnTo>
                    <a:pt x="345" y="563"/>
                  </a:lnTo>
                  <a:lnTo>
                    <a:pt x="347" y="527"/>
                  </a:lnTo>
                  <a:lnTo>
                    <a:pt x="349" y="491"/>
                  </a:lnTo>
                  <a:lnTo>
                    <a:pt x="351" y="455"/>
                  </a:lnTo>
                  <a:lnTo>
                    <a:pt x="365" y="420"/>
                  </a:lnTo>
                  <a:lnTo>
                    <a:pt x="379" y="384"/>
                  </a:lnTo>
                  <a:lnTo>
                    <a:pt x="405" y="350"/>
                  </a:lnTo>
                  <a:lnTo>
                    <a:pt x="418" y="314"/>
                  </a:lnTo>
                  <a:lnTo>
                    <a:pt x="432" y="279"/>
                  </a:lnTo>
                  <a:lnTo>
                    <a:pt x="470" y="257"/>
                  </a:lnTo>
                  <a:lnTo>
                    <a:pt x="495" y="222"/>
                  </a:lnTo>
                  <a:lnTo>
                    <a:pt x="532" y="212"/>
                  </a:lnTo>
                  <a:lnTo>
                    <a:pt x="568" y="214"/>
                  </a:lnTo>
                  <a:lnTo>
                    <a:pt x="604" y="216"/>
                  </a:lnTo>
                  <a:lnTo>
                    <a:pt x="639" y="230"/>
                  </a:lnTo>
                  <a:lnTo>
                    <a:pt x="674" y="256"/>
                  </a:lnTo>
                  <a:lnTo>
                    <a:pt x="709" y="281"/>
                  </a:lnTo>
                  <a:lnTo>
                    <a:pt x="731" y="319"/>
                  </a:lnTo>
                  <a:lnTo>
                    <a:pt x="741" y="355"/>
                  </a:lnTo>
                  <a:lnTo>
                    <a:pt x="751" y="392"/>
                  </a:lnTo>
                  <a:lnTo>
                    <a:pt x="749" y="428"/>
                  </a:lnTo>
                  <a:lnTo>
                    <a:pt x="747" y="464"/>
                  </a:lnTo>
                  <a:lnTo>
                    <a:pt x="746" y="500"/>
                  </a:lnTo>
                  <a:lnTo>
                    <a:pt x="744" y="536"/>
                  </a:lnTo>
                  <a:lnTo>
                    <a:pt x="742" y="572"/>
                  </a:lnTo>
                  <a:lnTo>
                    <a:pt x="740" y="608"/>
                  </a:lnTo>
                  <a:lnTo>
                    <a:pt x="738" y="644"/>
                  </a:lnTo>
                  <a:lnTo>
                    <a:pt x="736" y="680"/>
                  </a:lnTo>
                  <a:lnTo>
                    <a:pt x="722" y="715"/>
                  </a:lnTo>
                  <a:lnTo>
                    <a:pt x="758" y="729"/>
                  </a:lnTo>
                  <a:lnTo>
                    <a:pt x="780" y="766"/>
                  </a:lnTo>
                  <a:lnTo>
                    <a:pt x="816" y="768"/>
                  </a:lnTo>
                  <a:lnTo>
                    <a:pt x="826" y="804"/>
                  </a:lnTo>
                  <a:lnTo>
                    <a:pt x="863" y="794"/>
                  </a:lnTo>
                  <a:lnTo>
                    <a:pt x="887" y="760"/>
                  </a:lnTo>
                  <a:lnTo>
                    <a:pt x="913" y="725"/>
                  </a:lnTo>
                  <a:lnTo>
                    <a:pt x="939" y="691"/>
                  </a:lnTo>
                  <a:lnTo>
                    <a:pt x="965" y="656"/>
                  </a:lnTo>
                  <a:lnTo>
                    <a:pt x="979" y="620"/>
                  </a:lnTo>
                  <a:lnTo>
                    <a:pt x="993" y="585"/>
                  </a:lnTo>
                  <a:lnTo>
                    <a:pt x="1007" y="550"/>
                  </a:lnTo>
                  <a:lnTo>
                    <a:pt x="1021" y="514"/>
                  </a:lnTo>
                  <a:lnTo>
                    <a:pt x="1022" y="478"/>
                  </a:lnTo>
                  <a:lnTo>
                    <a:pt x="1036" y="443"/>
                  </a:lnTo>
                  <a:lnTo>
                    <a:pt x="1038" y="407"/>
                  </a:lnTo>
                  <a:lnTo>
                    <a:pt x="1040" y="371"/>
                  </a:lnTo>
                  <a:lnTo>
                    <a:pt x="1042" y="335"/>
                  </a:lnTo>
                  <a:lnTo>
                    <a:pt x="1044" y="299"/>
                  </a:lnTo>
                  <a:lnTo>
                    <a:pt x="1034" y="262"/>
                  </a:lnTo>
                  <a:lnTo>
                    <a:pt x="1036" y="226"/>
                  </a:lnTo>
                  <a:lnTo>
                    <a:pt x="1038" y="190"/>
                  </a:lnTo>
                  <a:lnTo>
                    <a:pt x="1027" y="154"/>
                  </a:lnTo>
                  <a:lnTo>
                    <a:pt x="1017" y="117"/>
                  </a:lnTo>
                  <a:lnTo>
                    <a:pt x="1019" y="81"/>
                  </a:lnTo>
                  <a:lnTo>
                    <a:pt x="1009" y="45"/>
                  </a:lnTo>
                  <a:lnTo>
                    <a:pt x="974" y="32"/>
                  </a:lnTo>
                  <a:lnTo>
                    <a:pt x="938" y="18"/>
                  </a:lnTo>
                  <a:lnTo>
                    <a:pt x="903" y="16"/>
                  </a:lnTo>
                  <a:lnTo>
                    <a:pt x="867" y="14"/>
                  </a:lnTo>
                  <a:lnTo>
                    <a:pt x="831" y="12"/>
                  </a:lnTo>
                  <a:lnTo>
                    <a:pt x="795" y="10"/>
                  </a:lnTo>
                  <a:lnTo>
                    <a:pt x="759" y="8"/>
                  </a:lnTo>
                  <a:lnTo>
                    <a:pt x="723" y="6"/>
                  </a:lnTo>
                  <a:lnTo>
                    <a:pt x="687" y="5"/>
                  </a:lnTo>
                  <a:lnTo>
                    <a:pt x="651" y="3"/>
                  </a:lnTo>
                  <a:lnTo>
                    <a:pt x="615" y="1"/>
                  </a:lnTo>
                  <a:lnTo>
                    <a:pt x="579" y="11"/>
                  </a:lnTo>
                  <a:lnTo>
                    <a:pt x="543" y="9"/>
                  </a:lnTo>
                  <a:lnTo>
                    <a:pt x="507" y="7"/>
                  </a:lnTo>
                  <a:lnTo>
                    <a:pt x="471" y="5"/>
                  </a:lnTo>
                  <a:lnTo>
                    <a:pt x="435" y="3"/>
                  </a:lnTo>
                  <a:lnTo>
                    <a:pt x="398" y="13"/>
                  </a:lnTo>
                  <a:lnTo>
                    <a:pt x="362" y="12"/>
                  </a:lnTo>
                  <a:lnTo>
                    <a:pt x="326" y="10"/>
                  </a:lnTo>
                  <a:lnTo>
                    <a:pt x="290" y="8"/>
                  </a:lnTo>
                  <a:lnTo>
                    <a:pt x="254" y="6"/>
                  </a:lnTo>
                  <a:lnTo>
                    <a:pt x="218" y="4"/>
                  </a:lnTo>
                  <a:lnTo>
                    <a:pt x="182" y="2"/>
                  </a:lnTo>
                  <a:lnTo>
                    <a:pt x="147" y="0"/>
                  </a:lnTo>
                  <a:lnTo>
                    <a:pt x="110" y="10"/>
                  </a:lnTo>
                  <a:lnTo>
                    <a:pt x="74" y="20"/>
                  </a:lnTo>
                  <a:lnTo>
                    <a:pt x="37" y="30"/>
                  </a:lnTo>
                  <a:lnTo>
                    <a:pt x="23" y="77"/>
                  </a:lnTo>
                  <a:lnTo>
                    <a:pt x="21" y="113"/>
                  </a:lnTo>
                  <a:lnTo>
                    <a:pt x="19" y="149"/>
                  </a:lnTo>
                  <a:lnTo>
                    <a:pt x="17" y="185"/>
                  </a:lnTo>
                  <a:lnTo>
                    <a:pt x="15" y="221"/>
                  </a:lnTo>
                  <a:lnTo>
                    <a:pt x="13" y="257"/>
                  </a:lnTo>
                  <a:lnTo>
                    <a:pt x="11" y="293"/>
                  </a:lnTo>
                  <a:lnTo>
                    <a:pt x="10" y="329"/>
                  </a:lnTo>
                  <a:lnTo>
                    <a:pt x="8" y="365"/>
                  </a:lnTo>
                  <a:lnTo>
                    <a:pt x="6" y="401"/>
                  </a:lnTo>
                  <a:lnTo>
                    <a:pt x="4" y="437"/>
                  </a:lnTo>
                  <a:lnTo>
                    <a:pt x="2" y="473"/>
                  </a:lnTo>
                  <a:lnTo>
                    <a:pt x="0" y="509"/>
                  </a:lnTo>
                  <a:lnTo>
                    <a:pt x="10" y="546"/>
                  </a:lnTo>
                  <a:lnTo>
                    <a:pt x="20" y="582"/>
                  </a:lnTo>
                  <a:lnTo>
                    <a:pt x="18" y="618"/>
                  </a:lnTo>
                  <a:lnTo>
                    <a:pt x="41" y="656"/>
                  </a:lnTo>
                  <a:lnTo>
                    <a:pt x="75" y="681"/>
                  </a:lnTo>
                  <a:lnTo>
                    <a:pt x="110" y="707"/>
                  </a:lnTo>
                  <a:lnTo>
                    <a:pt x="144" y="733"/>
                  </a:lnTo>
                  <a:lnTo>
                    <a:pt x="179" y="758"/>
                  </a:lnTo>
                  <a:lnTo>
                    <a:pt x="213" y="784"/>
                  </a:lnTo>
                  <a:lnTo>
                    <a:pt x="249" y="798"/>
                  </a:lnTo>
                  <a:lnTo>
                    <a:pt x="286" y="776"/>
                  </a:lnTo>
                  <a:lnTo>
                    <a:pt x="263" y="762"/>
                  </a:lnTo>
                </a:path>
              </a:pathLst>
            </a:custGeom>
            <a:solidFill>
              <a:srgbClr val="FAFD00"/>
            </a:solidFill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Rectangle 9"/>
            <p:cNvSpPr>
              <a:spLocks noChangeArrowheads="1"/>
            </p:cNvSpPr>
            <p:nvPr/>
          </p:nvSpPr>
          <p:spPr bwMode="auto">
            <a:xfrm>
              <a:off x="1047" y="2640"/>
              <a:ext cx="572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 b="1">
                  <a:latin typeface="Comic Sans MS" pitchFamily="66" charset="0"/>
                </a:rPr>
                <a:t>Enzyme</a:t>
              </a:r>
            </a:p>
          </p:txBody>
        </p:sp>
        <p:sp>
          <p:nvSpPr>
            <p:cNvPr id="33816" name="Rectangle 10"/>
            <p:cNvSpPr>
              <a:spLocks noChangeArrowheads="1"/>
            </p:cNvSpPr>
            <p:nvPr/>
          </p:nvSpPr>
          <p:spPr bwMode="auto">
            <a:xfrm>
              <a:off x="1335" y="3783"/>
              <a:ext cx="549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DNA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867400" y="3962400"/>
            <a:ext cx="2357438" cy="1792288"/>
            <a:chOff x="3652" y="2952"/>
            <a:chExt cx="1485" cy="1129"/>
          </a:xfrm>
        </p:grpSpPr>
        <p:sp>
          <p:nvSpPr>
            <p:cNvPr id="33809" name="AutoShape 12"/>
            <p:cNvSpPr>
              <a:spLocks noChangeArrowheads="1"/>
            </p:cNvSpPr>
            <p:nvPr/>
          </p:nvSpPr>
          <p:spPr bwMode="auto">
            <a:xfrm>
              <a:off x="3652" y="3412"/>
              <a:ext cx="376" cy="184"/>
            </a:xfrm>
            <a:prstGeom prst="rightArrow">
              <a:avLst>
                <a:gd name="adj1" fmla="val 50000"/>
                <a:gd name="adj2" fmla="val 10218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0" name="Freeform 13"/>
            <p:cNvSpPr>
              <a:spLocks/>
            </p:cNvSpPr>
            <p:nvPr/>
          </p:nvSpPr>
          <p:spPr bwMode="auto">
            <a:xfrm>
              <a:off x="4284" y="2952"/>
              <a:ext cx="853" cy="1129"/>
            </a:xfrm>
            <a:custGeom>
              <a:avLst/>
              <a:gdLst>
                <a:gd name="T0" fmla="*/ 852 w 853"/>
                <a:gd name="T1" fmla="*/ 1128 h 1129"/>
                <a:gd name="T2" fmla="*/ 816 w 853"/>
                <a:gd name="T3" fmla="*/ 1128 h 1129"/>
                <a:gd name="T4" fmla="*/ 780 w 853"/>
                <a:gd name="T5" fmla="*/ 1104 h 1129"/>
                <a:gd name="T6" fmla="*/ 768 w 853"/>
                <a:gd name="T7" fmla="*/ 1068 h 1129"/>
                <a:gd name="T8" fmla="*/ 744 w 853"/>
                <a:gd name="T9" fmla="*/ 1032 h 1129"/>
                <a:gd name="T10" fmla="*/ 720 w 853"/>
                <a:gd name="T11" fmla="*/ 984 h 1129"/>
                <a:gd name="T12" fmla="*/ 708 w 853"/>
                <a:gd name="T13" fmla="*/ 948 h 1129"/>
                <a:gd name="T14" fmla="*/ 708 w 853"/>
                <a:gd name="T15" fmla="*/ 912 h 1129"/>
                <a:gd name="T16" fmla="*/ 696 w 853"/>
                <a:gd name="T17" fmla="*/ 876 h 1129"/>
                <a:gd name="T18" fmla="*/ 684 w 853"/>
                <a:gd name="T19" fmla="*/ 828 h 1129"/>
                <a:gd name="T20" fmla="*/ 672 w 853"/>
                <a:gd name="T21" fmla="*/ 792 h 1129"/>
                <a:gd name="T22" fmla="*/ 672 w 853"/>
                <a:gd name="T23" fmla="*/ 744 h 1129"/>
                <a:gd name="T24" fmla="*/ 660 w 853"/>
                <a:gd name="T25" fmla="*/ 696 h 1129"/>
                <a:gd name="T26" fmla="*/ 660 w 853"/>
                <a:gd name="T27" fmla="*/ 660 h 1129"/>
                <a:gd name="T28" fmla="*/ 648 w 853"/>
                <a:gd name="T29" fmla="*/ 612 h 1129"/>
                <a:gd name="T30" fmla="*/ 636 w 853"/>
                <a:gd name="T31" fmla="*/ 516 h 1129"/>
                <a:gd name="T32" fmla="*/ 636 w 853"/>
                <a:gd name="T33" fmla="*/ 468 h 1129"/>
                <a:gd name="T34" fmla="*/ 624 w 853"/>
                <a:gd name="T35" fmla="*/ 420 h 1129"/>
                <a:gd name="T36" fmla="*/ 624 w 853"/>
                <a:gd name="T37" fmla="*/ 348 h 1129"/>
                <a:gd name="T38" fmla="*/ 612 w 853"/>
                <a:gd name="T39" fmla="*/ 312 h 1129"/>
                <a:gd name="T40" fmla="*/ 612 w 853"/>
                <a:gd name="T41" fmla="*/ 264 h 1129"/>
                <a:gd name="T42" fmla="*/ 600 w 853"/>
                <a:gd name="T43" fmla="*/ 228 h 1129"/>
                <a:gd name="T44" fmla="*/ 588 w 853"/>
                <a:gd name="T45" fmla="*/ 192 h 1129"/>
                <a:gd name="T46" fmla="*/ 576 w 853"/>
                <a:gd name="T47" fmla="*/ 156 h 1129"/>
                <a:gd name="T48" fmla="*/ 564 w 853"/>
                <a:gd name="T49" fmla="*/ 120 h 1129"/>
                <a:gd name="T50" fmla="*/ 528 w 853"/>
                <a:gd name="T51" fmla="*/ 84 h 1129"/>
                <a:gd name="T52" fmla="*/ 504 w 853"/>
                <a:gd name="T53" fmla="*/ 48 h 1129"/>
                <a:gd name="T54" fmla="*/ 480 w 853"/>
                <a:gd name="T55" fmla="*/ 12 h 1129"/>
                <a:gd name="T56" fmla="*/ 444 w 853"/>
                <a:gd name="T57" fmla="*/ 0 h 1129"/>
                <a:gd name="T58" fmla="*/ 408 w 853"/>
                <a:gd name="T59" fmla="*/ 24 h 1129"/>
                <a:gd name="T60" fmla="*/ 372 w 853"/>
                <a:gd name="T61" fmla="*/ 48 h 1129"/>
                <a:gd name="T62" fmla="*/ 348 w 853"/>
                <a:gd name="T63" fmla="*/ 84 h 1129"/>
                <a:gd name="T64" fmla="*/ 336 w 853"/>
                <a:gd name="T65" fmla="*/ 120 h 1129"/>
                <a:gd name="T66" fmla="*/ 324 w 853"/>
                <a:gd name="T67" fmla="*/ 156 h 1129"/>
                <a:gd name="T68" fmla="*/ 312 w 853"/>
                <a:gd name="T69" fmla="*/ 192 h 1129"/>
                <a:gd name="T70" fmla="*/ 300 w 853"/>
                <a:gd name="T71" fmla="*/ 228 h 1129"/>
                <a:gd name="T72" fmla="*/ 300 w 853"/>
                <a:gd name="T73" fmla="*/ 300 h 1129"/>
                <a:gd name="T74" fmla="*/ 288 w 853"/>
                <a:gd name="T75" fmla="*/ 348 h 1129"/>
                <a:gd name="T76" fmla="*/ 276 w 853"/>
                <a:gd name="T77" fmla="*/ 420 h 1129"/>
                <a:gd name="T78" fmla="*/ 276 w 853"/>
                <a:gd name="T79" fmla="*/ 468 h 1129"/>
                <a:gd name="T80" fmla="*/ 276 w 853"/>
                <a:gd name="T81" fmla="*/ 516 h 1129"/>
                <a:gd name="T82" fmla="*/ 264 w 853"/>
                <a:gd name="T83" fmla="*/ 564 h 1129"/>
                <a:gd name="T84" fmla="*/ 252 w 853"/>
                <a:gd name="T85" fmla="*/ 612 h 1129"/>
                <a:gd name="T86" fmla="*/ 240 w 853"/>
                <a:gd name="T87" fmla="*/ 648 h 1129"/>
                <a:gd name="T88" fmla="*/ 228 w 853"/>
                <a:gd name="T89" fmla="*/ 696 h 1129"/>
                <a:gd name="T90" fmla="*/ 204 w 853"/>
                <a:gd name="T91" fmla="*/ 744 h 1129"/>
                <a:gd name="T92" fmla="*/ 192 w 853"/>
                <a:gd name="T93" fmla="*/ 780 h 1129"/>
                <a:gd name="T94" fmla="*/ 180 w 853"/>
                <a:gd name="T95" fmla="*/ 816 h 1129"/>
                <a:gd name="T96" fmla="*/ 168 w 853"/>
                <a:gd name="T97" fmla="*/ 864 h 1129"/>
                <a:gd name="T98" fmla="*/ 156 w 853"/>
                <a:gd name="T99" fmla="*/ 900 h 1129"/>
                <a:gd name="T100" fmla="*/ 132 w 853"/>
                <a:gd name="T101" fmla="*/ 936 h 1129"/>
                <a:gd name="T102" fmla="*/ 108 w 853"/>
                <a:gd name="T103" fmla="*/ 972 h 1129"/>
                <a:gd name="T104" fmla="*/ 84 w 853"/>
                <a:gd name="T105" fmla="*/ 1020 h 1129"/>
                <a:gd name="T106" fmla="*/ 60 w 853"/>
                <a:gd name="T107" fmla="*/ 1056 h 1129"/>
                <a:gd name="T108" fmla="*/ 36 w 853"/>
                <a:gd name="T109" fmla="*/ 1092 h 1129"/>
                <a:gd name="T110" fmla="*/ 0 w 853"/>
                <a:gd name="T111" fmla="*/ 1116 h 11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53"/>
                <a:gd name="T169" fmla="*/ 0 h 1129"/>
                <a:gd name="T170" fmla="*/ 853 w 853"/>
                <a:gd name="T171" fmla="*/ 1129 h 11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53" h="1129">
                  <a:moveTo>
                    <a:pt x="852" y="1128"/>
                  </a:moveTo>
                  <a:lnTo>
                    <a:pt x="816" y="1128"/>
                  </a:lnTo>
                  <a:lnTo>
                    <a:pt x="780" y="1104"/>
                  </a:lnTo>
                  <a:lnTo>
                    <a:pt x="768" y="1068"/>
                  </a:lnTo>
                  <a:lnTo>
                    <a:pt x="744" y="1032"/>
                  </a:lnTo>
                  <a:lnTo>
                    <a:pt x="720" y="984"/>
                  </a:lnTo>
                  <a:lnTo>
                    <a:pt x="708" y="948"/>
                  </a:lnTo>
                  <a:lnTo>
                    <a:pt x="708" y="912"/>
                  </a:lnTo>
                  <a:lnTo>
                    <a:pt x="696" y="876"/>
                  </a:lnTo>
                  <a:lnTo>
                    <a:pt x="684" y="828"/>
                  </a:lnTo>
                  <a:lnTo>
                    <a:pt x="672" y="792"/>
                  </a:lnTo>
                  <a:lnTo>
                    <a:pt x="672" y="744"/>
                  </a:lnTo>
                  <a:lnTo>
                    <a:pt x="660" y="696"/>
                  </a:lnTo>
                  <a:lnTo>
                    <a:pt x="660" y="660"/>
                  </a:lnTo>
                  <a:lnTo>
                    <a:pt x="648" y="612"/>
                  </a:lnTo>
                  <a:lnTo>
                    <a:pt x="636" y="516"/>
                  </a:lnTo>
                  <a:lnTo>
                    <a:pt x="636" y="468"/>
                  </a:lnTo>
                  <a:lnTo>
                    <a:pt x="624" y="420"/>
                  </a:lnTo>
                  <a:lnTo>
                    <a:pt x="624" y="348"/>
                  </a:lnTo>
                  <a:lnTo>
                    <a:pt x="612" y="312"/>
                  </a:lnTo>
                  <a:lnTo>
                    <a:pt x="612" y="264"/>
                  </a:lnTo>
                  <a:lnTo>
                    <a:pt x="600" y="228"/>
                  </a:lnTo>
                  <a:lnTo>
                    <a:pt x="588" y="192"/>
                  </a:lnTo>
                  <a:lnTo>
                    <a:pt x="576" y="156"/>
                  </a:lnTo>
                  <a:lnTo>
                    <a:pt x="564" y="120"/>
                  </a:lnTo>
                  <a:lnTo>
                    <a:pt x="528" y="84"/>
                  </a:lnTo>
                  <a:lnTo>
                    <a:pt x="504" y="48"/>
                  </a:lnTo>
                  <a:lnTo>
                    <a:pt x="480" y="12"/>
                  </a:lnTo>
                  <a:lnTo>
                    <a:pt x="444" y="0"/>
                  </a:lnTo>
                  <a:lnTo>
                    <a:pt x="408" y="24"/>
                  </a:lnTo>
                  <a:lnTo>
                    <a:pt x="372" y="48"/>
                  </a:lnTo>
                  <a:lnTo>
                    <a:pt x="348" y="84"/>
                  </a:lnTo>
                  <a:lnTo>
                    <a:pt x="336" y="120"/>
                  </a:lnTo>
                  <a:lnTo>
                    <a:pt x="324" y="156"/>
                  </a:lnTo>
                  <a:lnTo>
                    <a:pt x="312" y="192"/>
                  </a:lnTo>
                  <a:lnTo>
                    <a:pt x="300" y="228"/>
                  </a:lnTo>
                  <a:lnTo>
                    <a:pt x="300" y="300"/>
                  </a:lnTo>
                  <a:lnTo>
                    <a:pt x="288" y="348"/>
                  </a:lnTo>
                  <a:lnTo>
                    <a:pt x="276" y="420"/>
                  </a:lnTo>
                  <a:lnTo>
                    <a:pt x="276" y="468"/>
                  </a:lnTo>
                  <a:lnTo>
                    <a:pt x="276" y="516"/>
                  </a:lnTo>
                  <a:lnTo>
                    <a:pt x="264" y="564"/>
                  </a:lnTo>
                  <a:lnTo>
                    <a:pt x="252" y="612"/>
                  </a:lnTo>
                  <a:lnTo>
                    <a:pt x="240" y="648"/>
                  </a:lnTo>
                  <a:lnTo>
                    <a:pt x="228" y="696"/>
                  </a:lnTo>
                  <a:lnTo>
                    <a:pt x="204" y="744"/>
                  </a:lnTo>
                  <a:lnTo>
                    <a:pt x="192" y="780"/>
                  </a:lnTo>
                  <a:lnTo>
                    <a:pt x="180" y="816"/>
                  </a:lnTo>
                  <a:lnTo>
                    <a:pt x="168" y="864"/>
                  </a:lnTo>
                  <a:lnTo>
                    <a:pt x="156" y="900"/>
                  </a:lnTo>
                  <a:lnTo>
                    <a:pt x="132" y="936"/>
                  </a:lnTo>
                  <a:lnTo>
                    <a:pt x="108" y="972"/>
                  </a:lnTo>
                  <a:lnTo>
                    <a:pt x="84" y="1020"/>
                  </a:lnTo>
                  <a:lnTo>
                    <a:pt x="60" y="1056"/>
                  </a:lnTo>
                  <a:lnTo>
                    <a:pt x="36" y="1092"/>
                  </a:lnTo>
                  <a:lnTo>
                    <a:pt x="0" y="1116"/>
                  </a:lnTo>
                </a:path>
              </a:pathLst>
            </a:cu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581400" y="3733800"/>
            <a:ext cx="2195513" cy="2247900"/>
            <a:chOff x="2164" y="2632"/>
            <a:chExt cx="1383" cy="1416"/>
          </a:xfrm>
        </p:grpSpPr>
        <p:sp>
          <p:nvSpPr>
            <p:cNvPr id="33803" name="Line 15"/>
            <p:cNvSpPr>
              <a:spLocks noChangeShapeType="1"/>
            </p:cNvSpPr>
            <p:nvPr/>
          </p:nvSpPr>
          <p:spPr bwMode="auto">
            <a:xfrm flipV="1">
              <a:off x="2608" y="3536"/>
              <a:ext cx="304" cy="5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4" name="Line 16"/>
            <p:cNvSpPr>
              <a:spLocks noChangeShapeType="1"/>
            </p:cNvSpPr>
            <p:nvPr/>
          </p:nvSpPr>
          <p:spPr bwMode="auto">
            <a:xfrm flipH="1" flipV="1">
              <a:off x="3168" y="3552"/>
              <a:ext cx="330" cy="4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Freeform 17"/>
            <p:cNvSpPr>
              <a:spLocks/>
            </p:cNvSpPr>
            <p:nvPr/>
          </p:nvSpPr>
          <p:spPr bwMode="auto">
            <a:xfrm>
              <a:off x="2928" y="2928"/>
              <a:ext cx="253" cy="565"/>
            </a:xfrm>
            <a:custGeom>
              <a:avLst/>
              <a:gdLst>
                <a:gd name="T0" fmla="*/ 0 w 253"/>
                <a:gd name="T1" fmla="*/ 528 h 565"/>
                <a:gd name="T2" fmla="*/ 0 w 253"/>
                <a:gd name="T3" fmla="*/ 492 h 565"/>
                <a:gd name="T4" fmla="*/ 0 w 253"/>
                <a:gd name="T5" fmla="*/ 456 h 565"/>
                <a:gd name="T6" fmla="*/ 0 w 253"/>
                <a:gd name="T7" fmla="*/ 420 h 565"/>
                <a:gd name="T8" fmla="*/ 0 w 253"/>
                <a:gd name="T9" fmla="*/ 384 h 565"/>
                <a:gd name="T10" fmla="*/ 0 w 253"/>
                <a:gd name="T11" fmla="*/ 348 h 565"/>
                <a:gd name="T12" fmla="*/ 0 w 253"/>
                <a:gd name="T13" fmla="*/ 312 h 565"/>
                <a:gd name="T14" fmla="*/ 0 w 253"/>
                <a:gd name="T15" fmla="*/ 276 h 565"/>
                <a:gd name="T16" fmla="*/ 0 w 253"/>
                <a:gd name="T17" fmla="*/ 240 h 565"/>
                <a:gd name="T18" fmla="*/ 0 w 253"/>
                <a:gd name="T19" fmla="*/ 204 h 565"/>
                <a:gd name="T20" fmla="*/ 0 w 253"/>
                <a:gd name="T21" fmla="*/ 168 h 565"/>
                <a:gd name="T22" fmla="*/ 0 w 253"/>
                <a:gd name="T23" fmla="*/ 132 h 565"/>
                <a:gd name="T24" fmla="*/ 0 w 253"/>
                <a:gd name="T25" fmla="*/ 96 h 565"/>
                <a:gd name="T26" fmla="*/ 12 w 253"/>
                <a:gd name="T27" fmla="*/ 60 h 565"/>
                <a:gd name="T28" fmla="*/ 24 w 253"/>
                <a:gd name="T29" fmla="*/ 24 h 565"/>
                <a:gd name="T30" fmla="*/ 60 w 253"/>
                <a:gd name="T31" fmla="*/ 12 h 565"/>
                <a:gd name="T32" fmla="*/ 96 w 253"/>
                <a:gd name="T33" fmla="*/ 0 h 565"/>
                <a:gd name="T34" fmla="*/ 132 w 253"/>
                <a:gd name="T35" fmla="*/ 12 h 565"/>
                <a:gd name="T36" fmla="*/ 168 w 253"/>
                <a:gd name="T37" fmla="*/ 24 h 565"/>
                <a:gd name="T38" fmla="*/ 192 w 253"/>
                <a:gd name="T39" fmla="*/ 60 h 565"/>
                <a:gd name="T40" fmla="*/ 216 w 253"/>
                <a:gd name="T41" fmla="*/ 96 h 565"/>
                <a:gd name="T42" fmla="*/ 228 w 253"/>
                <a:gd name="T43" fmla="*/ 132 h 565"/>
                <a:gd name="T44" fmla="*/ 240 w 253"/>
                <a:gd name="T45" fmla="*/ 168 h 565"/>
                <a:gd name="T46" fmla="*/ 252 w 253"/>
                <a:gd name="T47" fmla="*/ 204 h 565"/>
                <a:gd name="T48" fmla="*/ 252 w 253"/>
                <a:gd name="T49" fmla="*/ 240 h 565"/>
                <a:gd name="T50" fmla="*/ 252 w 253"/>
                <a:gd name="T51" fmla="*/ 276 h 565"/>
                <a:gd name="T52" fmla="*/ 252 w 253"/>
                <a:gd name="T53" fmla="*/ 312 h 565"/>
                <a:gd name="T54" fmla="*/ 252 w 253"/>
                <a:gd name="T55" fmla="*/ 348 h 565"/>
                <a:gd name="T56" fmla="*/ 240 w 253"/>
                <a:gd name="T57" fmla="*/ 384 h 565"/>
                <a:gd name="T58" fmla="*/ 240 w 253"/>
                <a:gd name="T59" fmla="*/ 420 h 565"/>
                <a:gd name="T60" fmla="*/ 240 w 253"/>
                <a:gd name="T61" fmla="*/ 456 h 565"/>
                <a:gd name="T62" fmla="*/ 240 w 253"/>
                <a:gd name="T63" fmla="*/ 492 h 565"/>
                <a:gd name="T64" fmla="*/ 228 w 253"/>
                <a:gd name="T65" fmla="*/ 528 h 565"/>
                <a:gd name="T66" fmla="*/ 228 w 253"/>
                <a:gd name="T67" fmla="*/ 564 h 5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565"/>
                <a:gd name="T104" fmla="*/ 253 w 253"/>
                <a:gd name="T105" fmla="*/ 565 h 5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565">
                  <a:moveTo>
                    <a:pt x="0" y="528"/>
                  </a:moveTo>
                  <a:lnTo>
                    <a:pt x="0" y="492"/>
                  </a:lnTo>
                  <a:lnTo>
                    <a:pt x="0" y="456"/>
                  </a:lnTo>
                  <a:lnTo>
                    <a:pt x="0" y="420"/>
                  </a:lnTo>
                  <a:lnTo>
                    <a:pt x="0" y="384"/>
                  </a:lnTo>
                  <a:lnTo>
                    <a:pt x="0" y="348"/>
                  </a:lnTo>
                  <a:lnTo>
                    <a:pt x="0" y="312"/>
                  </a:lnTo>
                  <a:lnTo>
                    <a:pt x="0" y="276"/>
                  </a:lnTo>
                  <a:lnTo>
                    <a:pt x="0" y="240"/>
                  </a:lnTo>
                  <a:lnTo>
                    <a:pt x="0" y="204"/>
                  </a:lnTo>
                  <a:lnTo>
                    <a:pt x="0" y="168"/>
                  </a:lnTo>
                  <a:lnTo>
                    <a:pt x="0" y="132"/>
                  </a:lnTo>
                  <a:lnTo>
                    <a:pt x="0" y="96"/>
                  </a:lnTo>
                  <a:lnTo>
                    <a:pt x="12" y="60"/>
                  </a:lnTo>
                  <a:lnTo>
                    <a:pt x="24" y="24"/>
                  </a:lnTo>
                  <a:lnTo>
                    <a:pt x="60" y="12"/>
                  </a:lnTo>
                  <a:lnTo>
                    <a:pt x="96" y="0"/>
                  </a:lnTo>
                  <a:lnTo>
                    <a:pt x="132" y="12"/>
                  </a:lnTo>
                  <a:lnTo>
                    <a:pt x="168" y="24"/>
                  </a:lnTo>
                  <a:lnTo>
                    <a:pt x="192" y="60"/>
                  </a:lnTo>
                  <a:lnTo>
                    <a:pt x="216" y="96"/>
                  </a:lnTo>
                  <a:lnTo>
                    <a:pt x="228" y="132"/>
                  </a:lnTo>
                  <a:lnTo>
                    <a:pt x="240" y="168"/>
                  </a:lnTo>
                  <a:lnTo>
                    <a:pt x="252" y="204"/>
                  </a:lnTo>
                  <a:lnTo>
                    <a:pt x="252" y="240"/>
                  </a:lnTo>
                  <a:lnTo>
                    <a:pt x="252" y="276"/>
                  </a:lnTo>
                  <a:lnTo>
                    <a:pt x="252" y="312"/>
                  </a:lnTo>
                  <a:lnTo>
                    <a:pt x="252" y="348"/>
                  </a:lnTo>
                  <a:lnTo>
                    <a:pt x="240" y="384"/>
                  </a:lnTo>
                  <a:lnTo>
                    <a:pt x="240" y="420"/>
                  </a:lnTo>
                  <a:lnTo>
                    <a:pt x="240" y="456"/>
                  </a:lnTo>
                  <a:lnTo>
                    <a:pt x="240" y="492"/>
                  </a:lnTo>
                  <a:lnTo>
                    <a:pt x="228" y="528"/>
                  </a:lnTo>
                  <a:lnTo>
                    <a:pt x="228" y="564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AutoShape 18"/>
            <p:cNvSpPr>
              <a:spLocks noChangeArrowheads="1"/>
            </p:cNvSpPr>
            <p:nvPr/>
          </p:nvSpPr>
          <p:spPr bwMode="auto">
            <a:xfrm>
              <a:off x="2164" y="3460"/>
              <a:ext cx="376" cy="184"/>
            </a:xfrm>
            <a:prstGeom prst="rightArrow">
              <a:avLst>
                <a:gd name="adj1" fmla="val 50000"/>
                <a:gd name="adj2" fmla="val 10218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7" name="Freeform 19"/>
            <p:cNvSpPr>
              <a:spLocks/>
            </p:cNvSpPr>
            <p:nvPr/>
          </p:nvSpPr>
          <p:spPr bwMode="auto">
            <a:xfrm>
              <a:off x="2502" y="2632"/>
              <a:ext cx="1045" cy="805"/>
            </a:xfrm>
            <a:custGeom>
              <a:avLst/>
              <a:gdLst>
                <a:gd name="T0" fmla="*/ 276 w 1045"/>
                <a:gd name="T1" fmla="*/ 728 h 805"/>
                <a:gd name="T2" fmla="*/ 340 w 1045"/>
                <a:gd name="T3" fmla="*/ 671 h 805"/>
                <a:gd name="T4" fmla="*/ 343 w 1045"/>
                <a:gd name="T5" fmla="*/ 599 h 805"/>
                <a:gd name="T6" fmla="*/ 347 w 1045"/>
                <a:gd name="T7" fmla="*/ 527 h 805"/>
                <a:gd name="T8" fmla="*/ 351 w 1045"/>
                <a:gd name="T9" fmla="*/ 455 h 805"/>
                <a:gd name="T10" fmla="*/ 379 w 1045"/>
                <a:gd name="T11" fmla="*/ 384 h 805"/>
                <a:gd name="T12" fmla="*/ 418 w 1045"/>
                <a:gd name="T13" fmla="*/ 314 h 805"/>
                <a:gd name="T14" fmla="*/ 470 w 1045"/>
                <a:gd name="T15" fmla="*/ 257 h 805"/>
                <a:gd name="T16" fmla="*/ 532 w 1045"/>
                <a:gd name="T17" fmla="*/ 212 h 805"/>
                <a:gd name="T18" fmla="*/ 604 w 1045"/>
                <a:gd name="T19" fmla="*/ 216 h 805"/>
                <a:gd name="T20" fmla="*/ 674 w 1045"/>
                <a:gd name="T21" fmla="*/ 256 h 805"/>
                <a:gd name="T22" fmla="*/ 731 w 1045"/>
                <a:gd name="T23" fmla="*/ 319 h 805"/>
                <a:gd name="T24" fmla="*/ 751 w 1045"/>
                <a:gd name="T25" fmla="*/ 392 h 805"/>
                <a:gd name="T26" fmla="*/ 747 w 1045"/>
                <a:gd name="T27" fmla="*/ 464 h 805"/>
                <a:gd name="T28" fmla="*/ 744 w 1045"/>
                <a:gd name="T29" fmla="*/ 536 h 805"/>
                <a:gd name="T30" fmla="*/ 740 w 1045"/>
                <a:gd name="T31" fmla="*/ 608 h 805"/>
                <a:gd name="T32" fmla="*/ 736 w 1045"/>
                <a:gd name="T33" fmla="*/ 680 h 805"/>
                <a:gd name="T34" fmla="*/ 758 w 1045"/>
                <a:gd name="T35" fmla="*/ 729 h 805"/>
                <a:gd name="T36" fmla="*/ 816 w 1045"/>
                <a:gd name="T37" fmla="*/ 768 h 805"/>
                <a:gd name="T38" fmla="*/ 863 w 1045"/>
                <a:gd name="T39" fmla="*/ 794 h 805"/>
                <a:gd name="T40" fmla="*/ 913 w 1045"/>
                <a:gd name="T41" fmla="*/ 725 h 805"/>
                <a:gd name="T42" fmla="*/ 965 w 1045"/>
                <a:gd name="T43" fmla="*/ 656 h 805"/>
                <a:gd name="T44" fmla="*/ 993 w 1045"/>
                <a:gd name="T45" fmla="*/ 585 h 805"/>
                <a:gd name="T46" fmla="*/ 1021 w 1045"/>
                <a:gd name="T47" fmla="*/ 514 h 805"/>
                <a:gd name="T48" fmla="*/ 1036 w 1045"/>
                <a:gd name="T49" fmla="*/ 443 h 805"/>
                <a:gd name="T50" fmla="*/ 1040 w 1045"/>
                <a:gd name="T51" fmla="*/ 371 h 805"/>
                <a:gd name="T52" fmla="*/ 1044 w 1045"/>
                <a:gd name="T53" fmla="*/ 299 h 805"/>
                <a:gd name="T54" fmla="*/ 1036 w 1045"/>
                <a:gd name="T55" fmla="*/ 226 h 805"/>
                <a:gd name="T56" fmla="*/ 1027 w 1045"/>
                <a:gd name="T57" fmla="*/ 154 h 805"/>
                <a:gd name="T58" fmla="*/ 1019 w 1045"/>
                <a:gd name="T59" fmla="*/ 81 h 805"/>
                <a:gd name="T60" fmla="*/ 974 w 1045"/>
                <a:gd name="T61" fmla="*/ 32 h 805"/>
                <a:gd name="T62" fmla="*/ 903 w 1045"/>
                <a:gd name="T63" fmla="*/ 16 h 805"/>
                <a:gd name="T64" fmla="*/ 831 w 1045"/>
                <a:gd name="T65" fmla="*/ 12 h 805"/>
                <a:gd name="T66" fmla="*/ 759 w 1045"/>
                <a:gd name="T67" fmla="*/ 8 h 805"/>
                <a:gd name="T68" fmla="*/ 687 w 1045"/>
                <a:gd name="T69" fmla="*/ 5 h 805"/>
                <a:gd name="T70" fmla="*/ 615 w 1045"/>
                <a:gd name="T71" fmla="*/ 1 h 805"/>
                <a:gd name="T72" fmla="*/ 543 w 1045"/>
                <a:gd name="T73" fmla="*/ 9 h 805"/>
                <a:gd name="T74" fmla="*/ 471 w 1045"/>
                <a:gd name="T75" fmla="*/ 5 h 805"/>
                <a:gd name="T76" fmla="*/ 398 w 1045"/>
                <a:gd name="T77" fmla="*/ 13 h 805"/>
                <a:gd name="T78" fmla="*/ 326 w 1045"/>
                <a:gd name="T79" fmla="*/ 10 h 805"/>
                <a:gd name="T80" fmla="*/ 254 w 1045"/>
                <a:gd name="T81" fmla="*/ 6 h 805"/>
                <a:gd name="T82" fmla="*/ 182 w 1045"/>
                <a:gd name="T83" fmla="*/ 2 h 805"/>
                <a:gd name="T84" fmla="*/ 110 w 1045"/>
                <a:gd name="T85" fmla="*/ 10 h 805"/>
                <a:gd name="T86" fmla="*/ 37 w 1045"/>
                <a:gd name="T87" fmla="*/ 30 h 805"/>
                <a:gd name="T88" fmla="*/ 21 w 1045"/>
                <a:gd name="T89" fmla="*/ 113 h 805"/>
                <a:gd name="T90" fmla="*/ 17 w 1045"/>
                <a:gd name="T91" fmla="*/ 185 h 805"/>
                <a:gd name="T92" fmla="*/ 13 w 1045"/>
                <a:gd name="T93" fmla="*/ 257 h 805"/>
                <a:gd name="T94" fmla="*/ 10 w 1045"/>
                <a:gd name="T95" fmla="*/ 329 h 805"/>
                <a:gd name="T96" fmla="*/ 6 w 1045"/>
                <a:gd name="T97" fmla="*/ 401 h 805"/>
                <a:gd name="T98" fmla="*/ 2 w 1045"/>
                <a:gd name="T99" fmla="*/ 473 h 805"/>
                <a:gd name="T100" fmla="*/ 10 w 1045"/>
                <a:gd name="T101" fmla="*/ 546 h 805"/>
                <a:gd name="T102" fmla="*/ 18 w 1045"/>
                <a:gd name="T103" fmla="*/ 618 h 805"/>
                <a:gd name="T104" fmla="*/ 75 w 1045"/>
                <a:gd name="T105" fmla="*/ 681 h 805"/>
                <a:gd name="T106" fmla="*/ 144 w 1045"/>
                <a:gd name="T107" fmla="*/ 733 h 805"/>
                <a:gd name="T108" fmla="*/ 213 w 1045"/>
                <a:gd name="T109" fmla="*/ 784 h 805"/>
                <a:gd name="T110" fmla="*/ 286 w 1045"/>
                <a:gd name="T111" fmla="*/ 776 h 8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45"/>
                <a:gd name="T169" fmla="*/ 0 h 805"/>
                <a:gd name="T170" fmla="*/ 1045 w 1045"/>
                <a:gd name="T171" fmla="*/ 805 h 8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45" h="805">
                  <a:moveTo>
                    <a:pt x="263" y="762"/>
                  </a:moveTo>
                  <a:lnTo>
                    <a:pt x="276" y="728"/>
                  </a:lnTo>
                  <a:lnTo>
                    <a:pt x="314" y="706"/>
                  </a:lnTo>
                  <a:lnTo>
                    <a:pt x="340" y="671"/>
                  </a:lnTo>
                  <a:lnTo>
                    <a:pt x="353" y="636"/>
                  </a:lnTo>
                  <a:lnTo>
                    <a:pt x="343" y="599"/>
                  </a:lnTo>
                  <a:lnTo>
                    <a:pt x="345" y="563"/>
                  </a:lnTo>
                  <a:lnTo>
                    <a:pt x="347" y="527"/>
                  </a:lnTo>
                  <a:lnTo>
                    <a:pt x="349" y="491"/>
                  </a:lnTo>
                  <a:lnTo>
                    <a:pt x="351" y="455"/>
                  </a:lnTo>
                  <a:lnTo>
                    <a:pt x="365" y="420"/>
                  </a:lnTo>
                  <a:lnTo>
                    <a:pt x="379" y="384"/>
                  </a:lnTo>
                  <a:lnTo>
                    <a:pt x="405" y="350"/>
                  </a:lnTo>
                  <a:lnTo>
                    <a:pt x="418" y="314"/>
                  </a:lnTo>
                  <a:lnTo>
                    <a:pt x="432" y="279"/>
                  </a:lnTo>
                  <a:lnTo>
                    <a:pt x="470" y="257"/>
                  </a:lnTo>
                  <a:lnTo>
                    <a:pt x="495" y="222"/>
                  </a:lnTo>
                  <a:lnTo>
                    <a:pt x="532" y="212"/>
                  </a:lnTo>
                  <a:lnTo>
                    <a:pt x="568" y="214"/>
                  </a:lnTo>
                  <a:lnTo>
                    <a:pt x="604" y="216"/>
                  </a:lnTo>
                  <a:lnTo>
                    <a:pt x="639" y="230"/>
                  </a:lnTo>
                  <a:lnTo>
                    <a:pt x="674" y="256"/>
                  </a:lnTo>
                  <a:lnTo>
                    <a:pt x="709" y="281"/>
                  </a:lnTo>
                  <a:lnTo>
                    <a:pt x="731" y="319"/>
                  </a:lnTo>
                  <a:lnTo>
                    <a:pt x="741" y="355"/>
                  </a:lnTo>
                  <a:lnTo>
                    <a:pt x="751" y="392"/>
                  </a:lnTo>
                  <a:lnTo>
                    <a:pt x="749" y="428"/>
                  </a:lnTo>
                  <a:lnTo>
                    <a:pt x="747" y="464"/>
                  </a:lnTo>
                  <a:lnTo>
                    <a:pt x="746" y="500"/>
                  </a:lnTo>
                  <a:lnTo>
                    <a:pt x="744" y="536"/>
                  </a:lnTo>
                  <a:lnTo>
                    <a:pt x="742" y="572"/>
                  </a:lnTo>
                  <a:lnTo>
                    <a:pt x="740" y="608"/>
                  </a:lnTo>
                  <a:lnTo>
                    <a:pt x="738" y="644"/>
                  </a:lnTo>
                  <a:lnTo>
                    <a:pt x="736" y="680"/>
                  </a:lnTo>
                  <a:lnTo>
                    <a:pt x="722" y="715"/>
                  </a:lnTo>
                  <a:lnTo>
                    <a:pt x="758" y="729"/>
                  </a:lnTo>
                  <a:lnTo>
                    <a:pt x="780" y="766"/>
                  </a:lnTo>
                  <a:lnTo>
                    <a:pt x="816" y="768"/>
                  </a:lnTo>
                  <a:lnTo>
                    <a:pt x="826" y="804"/>
                  </a:lnTo>
                  <a:lnTo>
                    <a:pt x="863" y="794"/>
                  </a:lnTo>
                  <a:lnTo>
                    <a:pt x="887" y="760"/>
                  </a:lnTo>
                  <a:lnTo>
                    <a:pt x="913" y="725"/>
                  </a:lnTo>
                  <a:lnTo>
                    <a:pt x="939" y="691"/>
                  </a:lnTo>
                  <a:lnTo>
                    <a:pt x="965" y="656"/>
                  </a:lnTo>
                  <a:lnTo>
                    <a:pt x="979" y="620"/>
                  </a:lnTo>
                  <a:lnTo>
                    <a:pt x="993" y="585"/>
                  </a:lnTo>
                  <a:lnTo>
                    <a:pt x="1007" y="550"/>
                  </a:lnTo>
                  <a:lnTo>
                    <a:pt x="1021" y="514"/>
                  </a:lnTo>
                  <a:lnTo>
                    <a:pt x="1022" y="478"/>
                  </a:lnTo>
                  <a:lnTo>
                    <a:pt x="1036" y="443"/>
                  </a:lnTo>
                  <a:lnTo>
                    <a:pt x="1038" y="407"/>
                  </a:lnTo>
                  <a:lnTo>
                    <a:pt x="1040" y="371"/>
                  </a:lnTo>
                  <a:lnTo>
                    <a:pt x="1042" y="335"/>
                  </a:lnTo>
                  <a:lnTo>
                    <a:pt x="1044" y="299"/>
                  </a:lnTo>
                  <a:lnTo>
                    <a:pt x="1034" y="262"/>
                  </a:lnTo>
                  <a:lnTo>
                    <a:pt x="1036" y="226"/>
                  </a:lnTo>
                  <a:lnTo>
                    <a:pt x="1038" y="190"/>
                  </a:lnTo>
                  <a:lnTo>
                    <a:pt x="1027" y="154"/>
                  </a:lnTo>
                  <a:lnTo>
                    <a:pt x="1017" y="117"/>
                  </a:lnTo>
                  <a:lnTo>
                    <a:pt x="1019" y="81"/>
                  </a:lnTo>
                  <a:lnTo>
                    <a:pt x="1009" y="45"/>
                  </a:lnTo>
                  <a:lnTo>
                    <a:pt x="974" y="32"/>
                  </a:lnTo>
                  <a:lnTo>
                    <a:pt x="938" y="18"/>
                  </a:lnTo>
                  <a:lnTo>
                    <a:pt x="903" y="16"/>
                  </a:lnTo>
                  <a:lnTo>
                    <a:pt x="867" y="14"/>
                  </a:lnTo>
                  <a:lnTo>
                    <a:pt x="831" y="12"/>
                  </a:lnTo>
                  <a:lnTo>
                    <a:pt x="795" y="10"/>
                  </a:lnTo>
                  <a:lnTo>
                    <a:pt x="759" y="8"/>
                  </a:lnTo>
                  <a:lnTo>
                    <a:pt x="723" y="6"/>
                  </a:lnTo>
                  <a:lnTo>
                    <a:pt x="687" y="5"/>
                  </a:lnTo>
                  <a:lnTo>
                    <a:pt x="651" y="3"/>
                  </a:lnTo>
                  <a:lnTo>
                    <a:pt x="615" y="1"/>
                  </a:lnTo>
                  <a:lnTo>
                    <a:pt x="579" y="11"/>
                  </a:lnTo>
                  <a:lnTo>
                    <a:pt x="543" y="9"/>
                  </a:lnTo>
                  <a:lnTo>
                    <a:pt x="507" y="7"/>
                  </a:lnTo>
                  <a:lnTo>
                    <a:pt x="471" y="5"/>
                  </a:lnTo>
                  <a:lnTo>
                    <a:pt x="435" y="3"/>
                  </a:lnTo>
                  <a:lnTo>
                    <a:pt x="398" y="13"/>
                  </a:lnTo>
                  <a:lnTo>
                    <a:pt x="362" y="12"/>
                  </a:lnTo>
                  <a:lnTo>
                    <a:pt x="326" y="10"/>
                  </a:lnTo>
                  <a:lnTo>
                    <a:pt x="290" y="8"/>
                  </a:lnTo>
                  <a:lnTo>
                    <a:pt x="254" y="6"/>
                  </a:lnTo>
                  <a:lnTo>
                    <a:pt x="218" y="4"/>
                  </a:lnTo>
                  <a:lnTo>
                    <a:pt x="182" y="2"/>
                  </a:lnTo>
                  <a:lnTo>
                    <a:pt x="147" y="0"/>
                  </a:lnTo>
                  <a:lnTo>
                    <a:pt x="110" y="10"/>
                  </a:lnTo>
                  <a:lnTo>
                    <a:pt x="74" y="20"/>
                  </a:lnTo>
                  <a:lnTo>
                    <a:pt x="37" y="30"/>
                  </a:lnTo>
                  <a:lnTo>
                    <a:pt x="23" y="77"/>
                  </a:lnTo>
                  <a:lnTo>
                    <a:pt x="21" y="113"/>
                  </a:lnTo>
                  <a:lnTo>
                    <a:pt x="19" y="149"/>
                  </a:lnTo>
                  <a:lnTo>
                    <a:pt x="17" y="185"/>
                  </a:lnTo>
                  <a:lnTo>
                    <a:pt x="15" y="221"/>
                  </a:lnTo>
                  <a:lnTo>
                    <a:pt x="13" y="257"/>
                  </a:lnTo>
                  <a:lnTo>
                    <a:pt x="11" y="293"/>
                  </a:lnTo>
                  <a:lnTo>
                    <a:pt x="10" y="329"/>
                  </a:lnTo>
                  <a:lnTo>
                    <a:pt x="8" y="365"/>
                  </a:lnTo>
                  <a:lnTo>
                    <a:pt x="6" y="401"/>
                  </a:lnTo>
                  <a:lnTo>
                    <a:pt x="4" y="437"/>
                  </a:lnTo>
                  <a:lnTo>
                    <a:pt x="2" y="473"/>
                  </a:lnTo>
                  <a:lnTo>
                    <a:pt x="0" y="509"/>
                  </a:lnTo>
                  <a:lnTo>
                    <a:pt x="10" y="546"/>
                  </a:lnTo>
                  <a:lnTo>
                    <a:pt x="20" y="582"/>
                  </a:lnTo>
                  <a:lnTo>
                    <a:pt x="18" y="618"/>
                  </a:lnTo>
                  <a:lnTo>
                    <a:pt x="41" y="656"/>
                  </a:lnTo>
                  <a:lnTo>
                    <a:pt x="75" y="681"/>
                  </a:lnTo>
                  <a:lnTo>
                    <a:pt x="110" y="707"/>
                  </a:lnTo>
                  <a:lnTo>
                    <a:pt x="144" y="733"/>
                  </a:lnTo>
                  <a:lnTo>
                    <a:pt x="179" y="758"/>
                  </a:lnTo>
                  <a:lnTo>
                    <a:pt x="213" y="784"/>
                  </a:lnTo>
                  <a:lnTo>
                    <a:pt x="249" y="798"/>
                  </a:lnTo>
                  <a:lnTo>
                    <a:pt x="286" y="776"/>
                  </a:lnTo>
                  <a:lnTo>
                    <a:pt x="263" y="762"/>
                  </a:lnTo>
                </a:path>
              </a:pathLst>
            </a:custGeom>
            <a:solidFill>
              <a:srgbClr val="FAFD00"/>
            </a:solidFill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Rectangle 20"/>
            <p:cNvSpPr>
              <a:spLocks noChangeArrowheads="1"/>
            </p:cNvSpPr>
            <p:nvPr/>
          </p:nvSpPr>
          <p:spPr bwMode="auto">
            <a:xfrm>
              <a:off x="2583" y="2640"/>
              <a:ext cx="572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 b="1">
                  <a:latin typeface="Comic Sans MS" pitchFamily="66" charset="0"/>
                </a:rPr>
                <a:t>Enzyme</a:t>
              </a:r>
            </a:p>
          </p:txBody>
        </p:sp>
      </p:grpSp>
      <p:sp>
        <p:nvSpPr>
          <p:cNvPr id="33800" name="Line 21"/>
          <p:cNvSpPr>
            <a:spLocks noChangeShapeType="1"/>
          </p:cNvSpPr>
          <p:nvPr/>
        </p:nvSpPr>
        <p:spPr bwMode="auto">
          <a:xfrm flipH="1">
            <a:off x="4724400" y="4953000"/>
            <a:ext cx="76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801" name="Line 22"/>
          <p:cNvSpPr>
            <a:spLocks noChangeShapeType="1"/>
          </p:cNvSpPr>
          <p:nvPr/>
        </p:nvSpPr>
        <p:spPr bwMode="auto">
          <a:xfrm>
            <a:off x="5181600" y="5105400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6477000" cy="1066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48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Replication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7162800" cy="4648200"/>
          </a:xfrm>
        </p:spPr>
        <p:txBody>
          <a:bodyPr lIns="90488" tIns="44450" rIns="90488" bIns="44450"/>
          <a:lstStyle/>
          <a:p>
            <a:pPr marL="609600" indent="-609600"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Before</a:t>
            </a:r>
            <a:r>
              <a:rPr lang="en-US" b="1" smtClean="0">
                <a:latin typeface="Comic Sans MS" pitchFamily="66" charset="0"/>
              </a:rPr>
              <a:t> new DNA strands can form, there must be 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RNA primers</a:t>
            </a:r>
            <a:r>
              <a:rPr lang="en-US" b="1" smtClean="0">
                <a:latin typeface="Comic Sans MS" pitchFamily="66" charset="0"/>
              </a:rPr>
              <a:t> present to start the addition of new nucleotides</a:t>
            </a:r>
          </a:p>
          <a:p>
            <a:pPr marL="609600" indent="-609600" eaLnBrk="1" hangingPunct="1">
              <a:defRPr/>
            </a:pP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Primase</a:t>
            </a:r>
            <a:r>
              <a:rPr lang="en-US" b="1" smtClean="0">
                <a:latin typeface="Comic Sans MS" pitchFamily="66" charset="0"/>
              </a:rPr>
              <a:t> is the enzyme that synthesizes the RNA Primer</a:t>
            </a:r>
          </a:p>
          <a:p>
            <a:pPr marL="609600" indent="-609600" eaLnBrk="1" hangingPunct="1">
              <a:defRPr/>
            </a:pPr>
            <a:r>
              <a:rPr lang="en-US" b="1" smtClean="0">
                <a:solidFill>
                  <a:srgbClr val="A50021"/>
                </a:solidFill>
                <a:latin typeface="Comic Sans MS" pitchFamily="66" charset="0"/>
              </a:rPr>
              <a:t>DNA polymerase</a:t>
            </a:r>
            <a:r>
              <a:rPr lang="en-US" b="1" smtClean="0">
                <a:latin typeface="Comic Sans MS" pitchFamily="66" charset="0"/>
              </a:rPr>
              <a:t> can then add the new nucleotides</a:t>
            </a:r>
          </a:p>
        </p:txBody>
      </p:sp>
      <p:sp>
        <p:nvSpPr>
          <p:cNvPr id="34821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0CF6EB86-BDA1-4FA1-AEC1-5AFC79429DBD}" type="slidenum">
              <a:rPr lang="en-US"/>
              <a:pPr/>
              <a:t>141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6477000" cy="7620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Replication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219200"/>
            <a:ext cx="7543800" cy="4876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b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polymerase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can only add nucleotides to the 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3’ end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of the DNA </a:t>
            </a:r>
          </a:p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This causes the 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NEW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strand to be built in a 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5’ to 3’ direction</a:t>
            </a:r>
          </a:p>
        </p:txBody>
      </p:sp>
      <p:sp>
        <p:nvSpPr>
          <p:cNvPr id="36872" name="Footer Placeholder 48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DDD31CB1-4064-43FC-BF20-BD9125B7FD15}" type="slidenum">
              <a:rPr lang="en-US"/>
              <a:pPr/>
              <a:t>142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3886200"/>
            <a:ext cx="8283575" cy="1825625"/>
            <a:chOff x="231" y="3015"/>
            <a:chExt cx="5218" cy="1150"/>
          </a:xfrm>
        </p:grpSpPr>
        <p:sp>
          <p:nvSpPr>
            <p:cNvPr id="36873" name="Line 5"/>
            <p:cNvSpPr>
              <a:spLocks noChangeShapeType="1"/>
            </p:cNvSpPr>
            <p:nvPr/>
          </p:nvSpPr>
          <p:spPr bwMode="auto">
            <a:xfrm flipH="1">
              <a:off x="464" y="3216"/>
              <a:ext cx="46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4" name="Line 6"/>
            <p:cNvSpPr>
              <a:spLocks noChangeShapeType="1"/>
            </p:cNvSpPr>
            <p:nvPr/>
          </p:nvSpPr>
          <p:spPr bwMode="auto">
            <a:xfrm flipV="1">
              <a:off x="576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7"/>
            <p:cNvSpPr>
              <a:spLocks noChangeShapeType="1"/>
            </p:cNvSpPr>
            <p:nvPr/>
          </p:nvSpPr>
          <p:spPr bwMode="auto">
            <a:xfrm flipV="1">
              <a:off x="912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6" name="Line 8"/>
            <p:cNvSpPr>
              <a:spLocks noChangeShapeType="1"/>
            </p:cNvSpPr>
            <p:nvPr/>
          </p:nvSpPr>
          <p:spPr bwMode="auto">
            <a:xfrm flipV="1">
              <a:off x="1248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Line 9"/>
            <p:cNvSpPr>
              <a:spLocks noChangeShapeType="1"/>
            </p:cNvSpPr>
            <p:nvPr/>
          </p:nvSpPr>
          <p:spPr bwMode="auto">
            <a:xfrm flipV="1">
              <a:off x="1584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8" name="Line 10"/>
            <p:cNvSpPr>
              <a:spLocks noChangeShapeType="1"/>
            </p:cNvSpPr>
            <p:nvPr/>
          </p:nvSpPr>
          <p:spPr bwMode="auto">
            <a:xfrm flipV="1">
              <a:off x="1920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Line 11"/>
            <p:cNvSpPr>
              <a:spLocks noChangeShapeType="1"/>
            </p:cNvSpPr>
            <p:nvPr/>
          </p:nvSpPr>
          <p:spPr bwMode="auto">
            <a:xfrm flipV="1">
              <a:off x="2256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0" name="Line 12"/>
            <p:cNvSpPr>
              <a:spLocks noChangeShapeType="1"/>
            </p:cNvSpPr>
            <p:nvPr/>
          </p:nvSpPr>
          <p:spPr bwMode="auto">
            <a:xfrm flipV="1">
              <a:off x="2592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1" name="Line 13"/>
            <p:cNvSpPr>
              <a:spLocks noChangeShapeType="1"/>
            </p:cNvSpPr>
            <p:nvPr/>
          </p:nvSpPr>
          <p:spPr bwMode="auto">
            <a:xfrm flipV="1">
              <a:off x="2976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14"/>
            <p:cNvSpPr>
              <a:spLocks noChangeShapeType="1"/>
            </p:cNvSpPr>
            <p:nvPr/>
          </p:nvSpPr>
          <p:spPr bwMode="auto">
            <a:xfrm flipV="1">
              <a:off x="3312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3" name="Line 15"/>
            <p:cNvSpPr>
              <a:spLocks noChangeShapeType="1"/>
            </p:cNvSpPr>
            <p:nvPr/>
          </p:nvSpPr>
          <p:spPr bwMode="auto">
            <a:xfrm flipV="1">
              <a:off x="3648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4" name="Line 16"/>
            <p:cNvSpPr>
              <a:spLocks noChangeShapeType="1"/>
            </p:cNvSpPr>
            <p:nvPr/>
          </p:nvSpPr>
          <p:spPr bwMode="auto">
            <a:xfrm flipV="1">
              <a:off x="4896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5" name="Line 17"/>
            <p:cNvSpPr>
              <a:spLocks noChangeShapeType="1"/>
            </p:cNvSpPr>
            <p:nvPr/>
          </p:nvSpPr>
          <p:spPr bwMode="auto">
            <a:xfrm flipV="1">
              <a:off x="4608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6" name="Line 18"/>
            <p:cNvSpPr>
              <a:spLocks noChangeShapeType="1"/>
            </p:cNvSpPr>
            <p:nvPr/>
          </p:nvSpPr>
          <p:spPr bwMode="auto">
            <a:xfrm flipV="1">
              <a:off x="4272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7" name="Line 19"/>
            <p:cNvSpPr>
              <a:spLocks noChangeShapeType="1"/>
            </p:cNvSpPr>
            <p:nvPr/>
          </p:nvSpPr>
          <p:spPr bwMode="auto">
            <a:xfrm flipV="1">
              <a:off x="3936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952" y="3648"/>
              <a:ext cx="1216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 flipV="1">
              <a:off x="4896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0" name="Line 22"/>
            <p:cNvSpPr>
              <a:spLocks noChangeShapeType="1"/>
            </p:cNvSpPr>
            <p:nvPr/>
          </p:nvSpPr>
          <p:spPr bwMode="auto">
            <a:xfrm flipV="1">
              <a:off x="3312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1" name="Line 23"/>
            <p:cNvSpPr>
              <a:spLocks noChangeShapeType="1"/>
            </p:cNvSpPr>
            <p:nvPr/>
          </p:nvSpPr>
          <p:spPr bwMode="auto">
            <a:xfrm flipV="1">
              <a:off x="3936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2" name="Line 24"/>
            <p:cNvSpPr>
              <a:spLocks noChangeShapeType="1"/>
            </p:cNvSpPr>
            <p:nvPr/>
          </p:nvSpPr>
          <p:spPr bwMode="auto">
            <a:xfrm flipV="1">
              <a:off x="4272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3" name="Line 25"/>
            <p:cNvSpPr>
              <a:spLocks noChangeShapeType="1"/>
            </p:cNvSpPr>
            <p:nvPr/>
          </p:nvSpPr>
          <p:spPr bwMode="auto">
            <a:xfrm flipV="1">
              <a:off x="4608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8" name="Rectangle 26"/>
            <p:cNvSpPr>
              <a:spLocks noChangeArrowheads="1"/>
            </p:cNvSpPr>
            <p:nvPr/>
          </p:nvSpPr>
          <p:spPr bwMode="auto">
            <a:xfrm>
              <a:off x="4503" y="3668"/>
              <a:ext cx="61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RNA</a:t>
              </a:r>
            </a:p>
            <a:p>
              <a:pPr eaLnBrk="0" hangingPunct="0">
                <a:defRPr/>
              </a:pPr>
              <a:r>
                <a:rPr lang="en-US"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Primer</a:t>
              </a:r>
            </a:p>
          </p:txBody>
        </p:sp>
        <p:sp>
          <p:nvSpPr>
            <p:cNvPr id="36895" name="Line 27"/>
            <p:cNvSpPr>
              <a:spLocks noChangeShapeType="1"/>
            </p:cNvSpPr>
            <p:nvPr/>
          </p:nvSpPr>
          <p:spPr bwMode="auto">
            <a:xfrm>
              <a:off x="3184" y="364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6" name="Line 28"/>
            <p:cNvSpPr>
              <a:spLocks noChangeShapeType="1"/>
            </p:cNvSpPr>
            <p:nvPr/>
          </p:nvSpPr>
          <p:spPr bwMode="auto">
            <a:xfrm flipV="1">
              <a:off x="3648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7" name="Line 29"/>
            <p:cNvSpPr>
              <a:spLocks noChangeShapeType="1"/>
            </p:cNvSpPr>
            <p:nvPr/>
          </p:nvSpPr>
          <p:spPr bwMode="auto">
            <a:xfrm>
              <a:off x="3520" y="364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8" name="Line 30"/>
            <p:cNvSpPr>
              <a:spLocks noChangeShapeType="1"/>
            </p:cNvSpPr>
            <p:nvPr/>
          </p:nvSpPr>
          <p:spPr bwMode="auto">
            <a:xfrm flipV="1">
              <a:off x="2976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9" name="Line 31"/>
            <p:cNvSpPr>
              <a:spLocks noChangeShapeType="1"/>
            </p:cNvSpPr>
            <p:nvPr/>
          </p:nvSpPr>
          <p:spPr bwMode="auto">
            <a:xfrm>
              <a:off x="2848" y="364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0" name="Line 32"/>
            <p:cNvSpPr>
              <a:spLocks noChangeShapeType="1"/>
            </p:cNvSpPr>
            <p:nvPr/>
          </p:nvSpPr>
          <p:spPr bwMode="auto">
            <a:xfrm flipV="1">
              <a:off x="1824" y="372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1" name="Line 33"/>
            <p:cNvSpPr>
              <a:spLocks noChangeShapeType="1"/>
            </p:cNvSpPr>
            <p:nvPr/>
          </p:nvSpPr>
          <p:spPr bwMode="auto">
            <a:xfrm>
              <a:off x="1696" y="393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2" name="Line 34"/>
            <p:cNvSpPr>
              <a:spLocks noChangeShapeType="1"/>
            </p:cNvSpPr>
            <p:nvPr/>
          </p:nvSpPr>
          <p:spPr bwMode="auto">
            <a:xfrm flipH="1">
              <a:off x="3824" y="3648"/>
              <a:ext cx="128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Rectangle 35"/>
            <p:cNvSpPr>
              <a:spLocks noChangeArrowheads="1"/>
            </p:cNvSpPr>
            <p:nvPr/>
          </p:nvSpPr>
          <p:spPr bwMode="auto">
            <a:xfrm>
              <a:off x="2343" y="3812"/>
              <a:ext cx="1392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2000" b="1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DNA Polymerase</a:t>
              </a:r>
            </a:p>
          </p:txBody>
        </p:sp>
        <p:sp>
          <p:nvSpPr>
            <p:cNvPr id="36904" name="Rectangle 36"/>
            <p:cNvSpPr>
              <a:spLocks noChangeArrowheads="1"/>
            </p:cNvSpPr>
            <p:nvPr/>
          </p:nvSpPr>
          <p:spPr bwMode="auto">
            <a:xfrm>
              <a:off x="2368" y="3424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5" name="Freeform 37"/>
            <p:cNvSpPr>
              <a:spLocks/>
            </p:cNvSpPr>
            <p:nvPr/>
          </p:nvSpPr>
          <p:spPr bwMode="auto">
            <a:xfrm>
              <a:off x="1968" y="3660"/>
              <a:ext cx="337" cy="181"/>
            </a:xfrm>
            <a:custGeom>
              <a:avLst/>
              <a:gdLst>
                <a:gd name="T0" fmla="*/ 0 w 337"/>
                <a:gd name="T1" fmla="*/ 180 h 181"/>
                <a:gd name="T2" fmla="*/ 48 w 337"/>
                <a:gd name="T3" fmla="*/ 168 h 181"/>
                <a:gd name="T4" fmla="*/ 84 w 337"/>
                <a:gd name="T5" fmla="*/ 144 h 181"/>
                <a:gd name="T6" fmla="*/ 120 w 337"/>
                <a:gd name="T7" fmla="*/ 120 h 181"/>
                <a:gd name="T8" fmla="*/ 156 w 337"/>
                <a:gd name="T9" fmla="*/ 96 h 181"/>
                <a:gd name="T10" fmla="*/ 192 w 337"/>
                <a:gd name="T11" fmla="*/ 84 h 181"/>
                <a:gd name="T12" fmla="*/ 228 w 337"/>
                <a:gd name="T13" fmla="*/ 72 h 181"/>
                <a:gd name="T14" fmla="*/ 264 w 337"/>
                <a:gd name="T15" fmla="*/ 48 h 181"/>
                <a:gd name="T16" fmla="*/ 300 w 337"/>
                <a:gd name="T17" fmla="*/ 24 h 181"/>
                <a:gd name="T18" fmla="*/ 336 w 337"/>
                <a:gd name="T19" fmla="*/ 0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7"/>
                <a:gd name="T31" fmla="*/ 0 h 181"/>
                <a:gd name="T32" fmla="*/ 337 w 337"/>
                <a:gd name="T33" fmla="*/ 181 h 1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7" h="181">
                  <a:moveTo>
                    <a:pt x="0" y="180"/>
                  </a:moveTo>
                  <a:lnTo>
                    <a:pt x="48" y="168"/>
                  </a:lnTo>
                  <a:lnTo>
                    <a:pt x="84" y="144"/>
                  </a:lnTo>
                  <a:lnTo>
                    <a:pt x="120" y="120"/>
                  </a:lnTo>
                  <a:lnTo>
                    <a:pt x="156" y="96"/>
                  </a:lnTo>
                  <a:lnTo>
                    <a:pt x="192" y="84"/>
                  </a:lnTo>
                  <a:lnTo>
                    <a:pt x="228" y="72"/>
                  </a:lnTo>
                  <a:lnTo>
                    <a:pt x="264" y="48"/>
                  </a:lnTo>
                  <a:lnTo>
                    <a:pt x="300" y="24"/>
                  </a:lnTo>
                  <a:lnTo>
                    <a:pt x="336" y="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Rectangle 38"/>
            <p:cNvSpPr>
              <a:spLocks noChangeArrowheads="1"/>
            </p:cNvSpPr>
            <p:nvPr/>
          </p:nvSpPr>
          <p:spPr bwMode="auto">
            <a:xfrm>
              <a:off x="1104" y="3936"/>
              <a:ext cx="85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Nucleotide</a:t>
              </a:r>
            </a:p>
          </p:txBody>
        </p:sp>
        <p:sp>
          <p:nvSpPr>
            <p:cNvPr id="36907" name="Line 39"/>
            <p:cNvSpPr>
              <a:spLocks noChangeShapeType="1"/>
            </p:cNvSpPr>
            <p:nvPr/>
          </p:nvSpPr>
          <p:spPr bwMode="auto">
            <a:xfrm flipV="1">
              <a:off x="2592" y="348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8" name="Line 40"/>
            <p:cNvSpPr>
              <a:spLocks noChangeShapeType="1"/>
            </p:cNvSpPr>
            <p:nvPr/>
          </p:nvSpPr>
          <p:spPr bwMode="auto">
            <a:xfrm>
              <a:off x="2464" y="369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9" name="Rectangle 41"/>
            <p:cNvSpPr>
              <a:spLocks noChangeArrowheads="1"/>
            </p:cNvSpPr>
            <p:nvPr/>
          </p:nvSpPr>
          <p:spPr bwMode="auto">
            <a:xfrm>
              <a:off x="5175" y="3543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36910" name="Rectangle 42"/>
            <p:cNvSpPr>
              <a:spLocks noChangeArrowheads="1"/>
            </p:cNvSpPr>
            <p:nvPr/>
          </p:nvSpPr>
          <p:spPr bwMode="auto">
            <a:xfrm>
              <a:off x="231" y="3015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36911" name="Rectangle 43"/>
            <p:cNvSpPr>
              <a:spLocks noChangeArrowheads="1"/>
            </p:cNvSpPr>
            <p:nvPr/>
          </p:nvSpPr>
          <p:spPr bwMode="auto">
            <a:xfrm>
              <a:off x="5175" y="3063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</p:grpSp>
      <p:sp>
        <p:nvSpPr>
          <p:cNvPr id="36870" name="Line 44"/>
          <p:cNvSpPr>
            <a:spLocks noChangeShapeType="1"/>
          </p:cNvSpPr>
          <p:nvPr/>
        </p:nvSpPr>
        <p:spPr bwMode="auto">
          <a:xfrm>
            <a:off x="2438400" y="5867400"/>
            <a:ext cx="525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3597" name="Text Box 45"/>
          <p:cNvSpPr txBox="1">
            <a:spLocks noChangeArrowheads="1"/>
          </p:cNvSpPr>
          <p:nvPr/>
        </p:nvSpPr>
        <p:spPr bwMode="auto">
          <a:xfrm>
            <a:off x="2514600" y="60198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Direction of Replication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81000"/>
            <a:ext cx="7467600" cy="1066800"/>
          </a:xfrm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Synthesis of the New DNA Strands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676400"/>
            <a:ext cx="6934200" cy="44196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Leading Strand</a:t>
            </a:r>
            <a:r>
              <a:rPr lang="en-US" b="1" smtClean="0">
                <a:latin typeface="Comic Sans MS" pitchFamily="66" charset="0"/>
              </a:rPr>
              <a:t> is synthesized as a 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single strand </a:t>
            </a:r>
            <a:r>
              <a:rPr lang="en-US" b="1" smtClean="0">
                <a:latin typeface="Comic Sans MS" pitchFamily="66" charset="0"/>
              </a:rPr>
              <a:t>from the </a:t>
            </a:r>
            <a:r>
              <a:rPr lang="en-US" b="1" smtClean="0">
                <a:solidFill>
                  <a:srgbClr val="000066"/>
                </a:solidFill>
                <a:latin typeface="Comic Sans MS" pitchFamily="66" charset="0"/>
              </a:rPr>
              <a:t>point of origin toward the opening replication fork</a:t>
            </a:r>
          </a:p>
        </p:txBody>
      </p:sp>
      <p:sp>
        <p:nvSpPr>
          <p:cNvPr id="39942" name="Footer Placeholder 5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C8DC20DD-8D6A-40BB-ACFC-8A2C9FDBD4A1}" type="slidenum">
              <a:rPr lang="en-US"/>
              <a:pPr/>
              <a:t>143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2913" y="4252913"/>
            <a:ext cx="8283575" cy="2020887"/>
            <a:chOff x="279" y="2679"/>
            <a:chExt cx="5218" cy="1273"/>
          </a:xfrm>
        </p:grpSpPr>
        <p:sp>
          <p:nvSpPr>
            <p:cNvPr id="39943" name="Line 5"/>
            <p:cNvSpPr>
              <a:spLocks noChangeShapeType="1"/>
            </p:cNvSpPr>
            <p:nvPr/>
          </p:nvSpPr>
          <p:spPr bwMode="auto">
            <a:xfrm flipH="1">
              <a:off x="512" y="2832"/>
              <a:ext cx="46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4" name="Line 6"/>
            <p:cNvSpPr>
              <a:spLocks noChangeShapeType="1"/>
            </p:cNvSpPr>
            <p:nvPr/>
          </p:nvSpPr>
          <p:spPr bwMode="auto">
            <a:xfrm flipV="1">
              <a:off x="624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5" name="Line 7"/>
            <p:cNvSpPr>
              <a:spLocks noChangeShapeType="1"/>
            </p:cNvSpPr>
            <p:nvPr/>
          </p:nvSpPr>
          <p:spPr bwMode="auto">
            <a:xfrm flipV="1">
              <a:off x="960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6" name="Line 8"/>
            <p:cNvSpPr>
              <a:spLocks noChangeShapeType="1"/>
            </p:cNvSpPr>
            <p:nvPr/>
          </p:nvSpPr>
          <p:spPr bwMode="auto">
            <a:xfrm flipV="1">
              <a:off x="1296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Line 9"/>
            <p:cNvSpPr>
              <a:spLocks noChangeShapeType="1"/>
            </p:cNvSpPr>
            <p:nvPr/>
          </p:nvSpPr>
          <p:spPr bwMode="auto">
            <a:xfrm flipV="1">
              <a:off x="1632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8" name="Line 10"/>
            <p:cNvSpPr>
              <a:spLocks noChangeShapeType="1"/>
            </p:cNvSpPr>
            <p:nvPr/>
          </p:nvSpPr>
          <p:spPr bwMode="auto">
            <a:xfrm flipV="1">
              <a:off x="1968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Line 11"/>
            <p:cNvSpPr>
              <a:spLocks noChangeShapeType="1"/>
            </p:cNvSpPr>
            <p:nvPr/>
          </p:nvSpPr>
          <p:spPr bwMode="auto">
            <a:xfrm flipV="1">
              <a:off x="2304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0" name="Line 12"/>
            <p:cNvSpPr>
              <a:spLocks noChangeShapeType="1"/>
            </p:cNvSpPr>
            <p:nvPr/>
          </p:nvSpPr>
          <p:spPr bwMode="auto">
            <a:xfrm flipV="1">
              <a:off x="2640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Line 13"/>
            <p:cNvSpPr>
              <a:spLocks noChangeShapeType="1"/>
            </p:cNvSpPr>
            <p:nvPr/>
          </p:nvSpPr>
          <p:spPr bwMode="auto">
            <a:xfrm flipV="1">
              <a:off x="3024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2" name="Line 14"/>
            <p:cNvSpPr>
              <a:spLocks noChangeShapeType="1"/>
            </p:cNvSpPr>
            <p:nvPr/>
          </p:nvSpPr>
          <p:spPr bwMode="auto">
            <a:xfrm flipV="1">
              <a:off x="3360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Line 15"/>
            <p:cNvSpPr>
              <a:spLocks noChangeShapeType="1"/>
            </p:cNvSpPr>
            <p:nvPr/>
          </p:nvSpPr>
          <p:spPr bwMode="auto">
            <a:xfrm flipV="1">
              <a:off x="3696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4" name="Line 16"/>
            <p:cNvSpPr>
              <a:spLocks noChangeShapeType="1"/>
            </p:cNvSpPr>
            <p:nvPr/>
          </p:nvSpPr>
          <p:spPr bwMode="auto">
            <a:xfrm flipV="1">
              <a:off x="4944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5" name="Line 17"/>
            <p:cNvSpPr>
              <a:spLocks noChangeShapeType="1"/>
            </p:cNvSpPr>
            <p:nvPr/>
          </p:nvSpPr>
          <p:spPr bwMode="auto">
            <a:xfrm flipV="1">
              <a:off x="4656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6" name="Line 18"/>
            <p:cNvSpPr>
              <a:spLocks noChangeShapeType="1"/>
            </p:cNvSpPr>
            <p:nvPr/>
          </p:nvSpPr>
          <p:spPr bwMode="auto">
            <a:xfrm flipV="1">
              <a:off x="4320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7" name="Line 19"/>
            <p:cNvSpPr>
              <a:spLocks noChangeShapeType="1"/>
            </p:cNvSpPr>
            <p:nvPr/>
          </p:nvSpPr>
          <p:spPr bwMode="auto">
            <a:xfrm flipV="1">
              <a:off x="3984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Line 20"/>
            <p:cNvSpPr>
              <a:spLocks noChangeShapeType="1"/>
            </p:cNvSpPr>
            <p:nvPr/>
          </p:nvSpPr>
          <p:spPr bwMode="auto">
            <a:xfrm>
              <a:off x="4000" y="3264"/>
              <a:ext cx="1216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9" name="Line 21"/>
            <p:cNvSpPr>
              <a:spLocks noChangeShapeType="1"/>
            </p:cNvSpPr>
            <p:nvPr/>
          </p:nvSpPr>
          <p:spPr bwMode="auto">
            <a:xfrm flipV="1">
              <a:off x="4944" y="3056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0" name="Line 22"/>
            <p:cNvSpPr>
              <a:spLocks noChangeShapeType="1"/>
            </p:cNvSpPr>
            <p:nvPr/>
          </p:nvSpPr>
          <p:spPr bwMode="auto">
            <a:xfrm flipV="1">
              <a:off x="3360" y="3056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1" name="Line 23"/>
            <p:cNvSpPr>
              <a:spLocks noChangeShapeType="1"/>
            </p:cNvSpPr>
            <p:nvPr/>
          </p:nvSpPr>
          <p:spPr bwMode="auto">
            <a:xfrm flipV="1">
              <a:off x="3984" y="3056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2" name="Line 24"/>
            <p:cNvSpPr>
              <a:spLocks noChangeShapeType="1"/>
            </p:cNvSpPr>
            <p:nvPr/>
          </p:nvSpPr>
          <p:spPr bwMode="auto">
            <a:xfrm flipV="1">
              <a:off x="4320" y="3056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3" name="Line 25"/>
            <p:cNvSpPr>
              <a:spLocks noChangeShapeType="1"/>
            </p:cNvSpPr>
            <p:nvPr/>
          </p:nvSpPr>
          <p:spPr bwMode="auto">
            <a:xfrm flipV="1">
              <a:off x="4656" y="3056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0" name="Rectangle 26"/>
            <p:cNvSpPr>
              <a:spLocks noChangeArrowheads="1"/>
            </p:cNvSpPr>
            <p:nvPr/>
          </p:nvSpPr>
          <p:spPr bwMode="auto">
            <a:xfrm>
              <a:off x="4551" y="3284"/>
              <a:ext cx="61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RNA</a:t>
              </a:r>
            </a:p>
            <a:p>
              <a:pPr eaLnBrk="0" hangingPunct="0">
                <a:defRPr/>
              </a:pPr>
              <a:r>
                <a:rPr lang="en-US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Primer</a:t>
              </a:r>
            </a:p>
          </p:txBody>
        </p:sp>
        <p:sp>
          <p:nvSpPr>
            <p:cNvPr id="39965" name="Line 27"/>
            <p:cNvSpPr>
              <a:spLocks noChangeShapeType="1"/>
            </p:cNvSpPr>
            <p:nvPr/>
          </p:nvSpPr>
          <p:spPr bwMode="auto">
            <a:xfrm>
              <a:off x="3232" y="3264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6" name="Line 28"/>
            <p:cNvSpPr>
              <a:spLocks noChangeShapeType="1"/>
            </p:cNvSpPr>
            <p:nvPr/>
          </p:nvSpPr>
          <p:spPr bwMode="auto">
            <a:xfrm flipV="1">
              <a:off x="3696" y="3056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7" name="Line 29"/>
            <p:cNvSpPr>
              <a:spLocks noChangeShapeType="1"/>
            </p:cNvSpPr>
            <p:nvPr/>
          </p:nvSpPr>
          <p:spPr bwMode="auto">
            <a:xfrm>
              <a:off x="3568" y="3264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8" name="Line 30"/>
            <p:cNvSpPr>
              <a:spLocks noChangeShapeType="1"/>
            </p:cNvSpPr>
            <p:nvPr/>
          </p:nvSpPr>
          <p:spPr bwMode="auto">
            <a:xfrm flipV="1">
              <a:off x="3024" y="3056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9" name="Line 31"/>
            <p:cNvSpPr>
              <a:spLocks noChangeShapeType="1"/>
            </p:cNvSpPr>
            <p:nvPr/>
          </p:nvSpPr>
          <p:spPr bwMode="auto">
            <a:xfrm>
              <a:off x="2896" y="3264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0" name="Line 32"/>
            <p:cNvSpPr>
              <a:spLocks noChangeShapeType="1"/>
            </p:cNvSpPr>
            <p:nvPr/>
          </p:nvSpPr>
          <p:spPr bwMode="auto">
            <a:xfrm flipV="1">
              <a:off x="1920" y="3312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1" name="Line 33"/>
            <p:cNvSpPr>
              <a:spLocks noChangeShapeType="1"/>
            </p:cNvSpPr>
            <p:nvPr/>
          </p:nvSpPr>
          <p:spPr bwMode="auto">
            <a:xfrm>
              <a:off x="1744" y="3552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2" name="Line 34"/>
            <p:cNvSpPr>
              <a:spLocks noChangeShapeType="1"/>
            </p:cNvSpPr>
            <p:nvPr/>
          </p:nvSpPr>
          <p:spPr bwMode="auto">
            <a:xfrm flipH="1">
              <a:off x="3872" y="3264"/>
              <a:ext cx="128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9" name="Rectangle 35"/>
            <p:cNvSpPr>
              <a:spLocks noChangeArrowheads="1"/>
            </p:cNvSpPr>
            <p:nvPr/>
          </p:nvSpPr>
          <p:spPr bwMode="auto">
            <a:xfrm>
              <a:off x="2391" y="3428"/>
              <a:ext cx="1392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2000" b="1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DNA Polymerase</a:t>
              </a:r>
            </a:p>
          </p:txBody>
        </p:sp>
        <p:sp>
          <p:nvSpPr>
            <p:cNvPr id="39974" name="Rectangle 36"/>
            <p:cNvSpPr>
              <a:spLocks noChangeArrowheads="1"/>
            </p:cNvSpPr>
            <p:nvPr/>
          </p:nvSpPr>
          <p:spPr bwMode="auto">
            <a:xfrm>
              <a:off x="2416" y="3040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5" name="Freeform 37"/>
            <p:cNvSpPr>
              <a:spLocks/>
            </p:cNvSpPr>
            <p:nvPr/>
          </p:nvSpPr>
          <p:spPr bwMode="auto">
            <a:xfrm>
              <a:off x="2016" y="3276"/>
              <a:ext cx="337" cy="181"/>
            </a:xfrm>
            <a:custGeom>
              <a:avLst/>
              <a:gdLst>
                <a:gd name="T0" fmla="*/ 0 w 337"/>
                <a:gd name="T1" fmla="*/ 180 h 181"/>
                <a:gd name="T2" fmla="*/ 48 w 337"/>
                <a:gd name="T3" fmla="*/ 168 h 181"/>
                <a:gd name="T4" fmla="*/ 84 w 337"/>
                <a:gd name="T5" fmla="*/ 144 h 181"/>
                <a:gd name="T6" fmla="*/ 120 w 337"/>
                <a:gd name="T7" fmla="*/ 120 h 181"/>
                <a:gd name="T8" fmla="*/ 156 w 337"/>
                <a:gd name="T9" fmla="*/ 96 h 181"/>
                <a:gd name="T10" fmla="*/ 192 w 337"/>
                <a:gd name="T11" fmla="*/ 84 h 181"/>
                <a:gd name="T12" fmla="*/ 228 w 337"/>
                <a:gd name="T13" fmla="*/ 72 h 181"/>
                <a:gd name="T14" fmla="*/ 264 w 337"/>
                <a:gd name="T15" fmla="*/ 48 h 181"/>
                <a:gd name="T16" fmla="*/ 300 w 337"/>
                <a:gd name="T17" fmla="*/ 24 h 181"/>
                <a:gd name="T18" fmla="*/ 336 w 337"/>
                <a:gd name="T19" fmla="*/ 0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7"/>
                <a:gd name="T31" fmla="*/ 0 h 181"/>
                <a:gd name="T32" fmla="*/ 337 w 337"/>
                <a:gd name="T33" fmla="*/ 181 h 1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7" h="181">
                  <a:moveTo>
                    <a:pt x="0" y="180"/>
                  </a:moveTo>
                  <a:lnTo>
                    <a:pt x="48" y="168"/>
                  </a:lnTo>
                  <a:lnTo>
                    <a:pt x="84" y="144"/>
                  </a:lnTo>
                  <a:lnTo>
                    <a:pt x="120" y="120"/>
                  </a:lnTo>
                  <a:lnTo>
                    <a:pt x="156" y="96"/>
                  </a:lnTo>
                  <a:lnTo>
                    <a:pt x="192" y="84"/>
                  </a:lnTo>
                  <a:lnTo>
                    <a:pt x="228" y="72"/>
                  </a:lnTo>
                  <a:lnTo>
                    <a:pt x="264" y="48"/>
                  </a:lnTo>
                  <a:lnTo>
                    <a:pt x="300" y="24"/>
                  </a:lnTo>
                  <a:lnTo>
                    <a:pt x="336" y="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Rectangle 38"/>
            <p:cNvSpPr>
              <a:spLocks noChangeArrowheads="1"/>
            </p:cNvSpPr>
            <p:nvPr/>
          </p:nvSpPr>
          <p:spPr bwMode="auto">
            <a:xfrm>
              <a:off x="615" y="3442"/>
              <a:ext cx="92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Nucleotides</a:t>
              </a:r>
            </a:p>
          </p:txBody>
        </p:sp>
        <p:sp>
          <p:nvSpPr>
            <p:cNvPr id="39977" name="Line 39"/>
            <p:cNvSpPr>
              <a:spLocks noChangeShapeType="1"/>
            </p:cNvSpPr>
            <p:nvPr/>
          </p:nvSpPr>
          <p:spPr bwMode="auto">
            <a:xfrm flipH="1">
              <a:off x="1136" y="2688"/>
              <a:ext cx="3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8" name="Line 40"/>
            <p:cNvSpPr>
              <a:spLocks noChangeShapeType="1"/>
            </p:cNvSpPr>
            <p:nvPr/>
          </p:nvSpPr>
          <p:spPr bwMode="auto">
            <a:xfrm flipV="1">
              <a:off x="1488" y="372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9" name="Line 41"/>
            <p:cNvSpPr>
              <a:spLocks noChangeShapeType="1"/>
            </p:cNvSpPr>
            <p:nvPr/>
          </p:nvSpPr>
          <p:spPr bwMode="auto">
            <a:xfrm>
              <a:off x="1360" y="393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0" name="Line 42"/>
            <p:cNvSpPr>
              <a:spLocks noChangeShapeType="1"/>
            </p:cNvSpPr>
            <p:nvPr/>
          </p:nvSpPr>
          <p:spPr bwMode="auto">
            <a:xfrm flipV="1">
              <a:off x="912" y="372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1" name="Line 43"/>
            <p:cNvSpPr>
              <a:spLocks noChangeShapeType="1"/>
            </p:cNvSpPr>
            <p:nvPr/>
          </p:nvSpPr>
          <p:spPr bwMode="auto">
            <a:xfrm>
              <a:off x="784" y="393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2" name="Line 44"/>
            <p:cNvSpPr>
              <a:spLocks noChangeShapeType="1"/>
            </p:cNvSpPr>
            <p:nvPr/>
          </p:nvSpPr>
          <p:spPr bwMode="auto">
            <a:xfrm flipV="1">
              <a:off x="2640" y="3072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3" name="Line 45"/>
            <p:cNvSpPr>
              <a:spLocks noChangeShapeType="1"/>
            </p:cNvSpPr>
            <p:nvPr/>
          </p:nvSpPr>
          <p:spPr bwMode="auto">
            <a:xfrm>
              <a:off x="2512" y="3312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4" name="Rectangle 46"/>
            <p:cNvSpPr>
              <a:spLocks noChangeArrowheads="1"/>
            </p:cNvSpPr>
            <p:nvPr/>
          </p:nvSpPr>
          <p:spPr bwMode="auto">
            <a:xfrm>
              <a:off x="5175" y="2679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  <p:sp>
          <p:nvSpPr>
            <p:cNvPr id="39985" name="Rectangle 47"/>
            <p:cNvSpPr>
              <a:spLocks noChangeArrowheads="1"/>
            </p:cNvSpPr>
            <p:nvPr/>
          </p:nvSpPr>
          <p:spPr bwMode="auto">
            <a:xfrm>
              <a:off x="279" y="2679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39986" name="Rectangle 48"/>
            <p:cNvSpPr>
              <a:spLocks noChangeArrowheads="1"/>
            </p:cNvSpPr>
            <p:nvPr/>
          </p:nvSpPr>
          <p:spPr bwMode="auto">
            <a:xfrm>
              <a:off x="5223" y="3063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Synthesis of the New DNA Strands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600200"/>
            <a:ext cx="7391400" cy="4114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2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r>
              <a:rPr lang="en-US" sz="24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Lagging Strand</a:t>
            </a:r>
            <a:r>
              <a:rPr lang="en-US" sz="2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is </a:t>
            </a:r>
            <a:r>
              <a:rPr lang="en-US" sz="2400" b="1" smtClean="0">
                <a:solidFill>
                  <a:schemeClr val="tx2"/>
                </a:solidFill>
                <a:latin typeface="Comic Sans MS" pitchFamily="66" charset="0"/>
              </a:rPr>
              <a:t>synthesized </a:t>
            </a:r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discontinuously</a:t>
            </a:r>
            <a:r>
              <a:rPr lang="en-US" sz="2400" b="1" smtClean="0">
                <a:latin typeface="Comic Sans MS" pitchFamily="66" charset="0"/>
              </a:rPr>
              <a:t> </a:t>
            </a:r>
            <a:r>
              <a:rPr lang="en-US" sz="2400" b="1" smtClean="0">
                <a:solidFill>
                  <a:srgbClr val="A50021"/>
                </a:solidFill>
                <a:latin typeface="Comic Sans MS" pitchFamily="66" charset="0"/>
              </a:rPr>
              <a:t>against</a:t>
            </a:r>
            <a:r>
              <a:rPr lang="en-US" sz="2400" b="1" smtClean="0">
                <a:solidFill>
                  <a:schemeClr val="tx2"/>
                </a:solidFill>
                <a:latin typeface="Comic Sans MS" pitchFamily="66" charset="0"/>
              </a:rPr>
              <a:t> overall direction of replication</a:t>
            </a:r>
          </a:p>
          <a:p>
            <a:pPr eaLnBrk="1" hangingPunct="1">
              <a:defRPr/>
            </a:pPr>
            <a:r>
              <a:rPr lang="en-US" sz="2400" b="1" smtClean="0">
                <a:solidFill>
                  <a:schemeClr val="tx2"/>
                </a:solidFill>
                <a:latin typeface="Comic Sans MS" pitchFamily="66" charset="0"/>
              </a:rPr>
              <a:t>This strand is made in </a:t>
            </a:r>
            <a:r>
              <a:rPr lang="en-US" sz="2400" b="1" smtClean="0">
                <a:solidFill>
                  <a:srgbClr val="A50021"/>
                </a:solidFill>
                <a:latin typeface="Comic Sans MS" pitchFamily="66" charset="0"/>
              </a:rPr>
              <a:t>MANY short segments</a:t>
            </a:r>
            <a:r>
              <a:rPr lang="en-US" sz="2400" b="1" smtClean="0">
                <a:solidFill>
                  <a:schemeClr val="tx2"/>
                </a:solidFill>
                <a:latin typeface="Comic Sans MS" pitchFamily="66" charset="0"/>
              </a:rPr>
              <a:t> It is replicated </a:t>
            </a:r>
            <a:r>
              <a:rPr lang="en-US" sz="2400" b="1" smtClean="0">
                <a:solidFill>
                  <a:srgbClr val="000066"/>
                </a:solidFill>
                <a:latin typeface="Comic Sans MS" pitchFamily="66" charset="0"/>
              </a:rPr>
              <a:t>from the replication fork toward the origin</a:t>
            </a:r>
          </a:p>
          <a:p>
            <a:pPr eaLnBrk="1" hangingPunct="1">
              <a:buFontTx/>
              <a:buNone/>
              <a:defRPr/>
            </a:pPr>
            <a:endParaRPr lang="en-US" sz="2400" b="1" smtClean="0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b="1" smtClean="0"/>
          </a:p>
        </p:txBody>
      </p:sp>
      <p:sp>
        <p:nvSpPr>
          <p:cNvPr id="40967" name="Footer Placeholder 10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B9143DD5-54A8-4573-97EE-5221502D389A}" type="slidenum">
              <a:rPr lang="en-US"/>
              <a:pPr/>
              <a:t>144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90513" y="4267200"/>
            <a:ext cx="8207375" cy="1311275"/>
            <a:chOff x="183" y="2511"/>
            <a:chExt cx="5170" cy="1007"/>
          </a:xfrm>
        </p:grpSpPr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3312" y="3216"/>
              <a:ext cx="1029" cy="3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RNA Primer</a:t>
              </a:r>
            </a:p>
          </p:txBody>
        </p:sp>
        <p:sp>
          <p:nvSpPr>
            <p:cNvPr id="41019" name="Line 6"/>
            <p:cNvSpPr>
              <a:spLocks noChangeShapeType="1"/>
            </p:cNvSpPr>
            <p:nvPr/>
          </p:nvSpPr>
          <p:spPr bwMode="auto">
            <a:xfrm>
              <a:off x="1784" y="3416"/>
              <a:ext cx="224" cy="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0" name="Line 7"/>
            <p:cNvSpPr>
              <a:spLocks noChangeShapeType="1"/>
            </p:cNvSpPr>
            <p:nvPr/>
          </p:nvSpPr>
          <p:spPr bwMode="auto">
            <a:xfrm flipH="1">
              <a:off x="416" y="2736"/>
              <a:ext cx="46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1" name="Line 8"/>
            <p:cNvSpPr>
              <a:spLocks noChangeShapeType="1"/>
            </p:cNvSpPr>
            <p:nvPr/>
          </p:nvSpPr>
          <p:spPr bwMode="auto">
            <a:xfrm flipV="1">
              <a:off x="528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2" name="Line 9"/>
            <p:cNvSpPr>
              <a:spLocks noChangeShapeType="1"/>
            </p:cNvSpPr>
            <p:nvPr/>
          </p:nvSpPr>
          <p:spPr bwMode="auto">
            <a:xfrm flipV="1">
              <a:off x="864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3" name="Line 10"/>
            <p:cNvSpPr>
              <a:spLocks noChangeShapeType="1"/>
            </p:cNvSpPr>
            <p:nvPr/>
          </p:nvSpPr>
          <p:spPr bwMode="auto">
            <a:xfrm flipV="1">
              <a:off x="1200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4" name="Line 11"/>
            <p:cNvSpPr>
              <a:spLocks noChangeShapeType="1"/>
            </p:cNvSpPr>
            <p:nvPr/>
          </p:nvSpPr>
          <p:spPr bwMode="auto">
            <a:xfrm flipV="1">
              <a:off x="1536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5" name="Line 12"/>
            <p:cNvSpPr>
              <a:spLocks noChangeShapeType="1"/>
            </p:cNvSpPr>
            <p:nvPr/>
          </p:nvSpPr>
          <p:spPr bwMode="auto">
            <a:xfrm flipV="1">
              <a:off x="1872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6" name="Line 13"/>
            <p:cNvSpPr>
              <a:spLocks noChangeShapeType="1"/>
            </p:cNvSpPr>
            <p:nvPr/>
          </p:nvSpPr>
          <p:spPr bwMode="auto">
            <a:xfrm flipV="1">
              <a:off x="2208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7" name="Line 14"/>
            <p:cNvSpPr>
              <a:spLocks noChangeShapeType="1"/>
            </p:cNvSpPr>
            <p:nvPr/>
          </p:nvSpPr>
          <p:spPr bwMode="auto">
            <a:xfrm flipV="1">
              <a:off x="2592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8" name="Line 15"/>
            <p:cNvSpPr>
              <a:spLocks noChangeShapeType="1"/>
            </p:cNvSpPr>
            <p:nvPr/>
          </p:nvSpPr>
          <p:spPr bwMode="auto">
            <a:xfrm flipV="1">
              <a:off x="2928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9" name="Line 16"/>
            <p:cNvSpPr>
              <a:spLocks noChangeShapeType="1"/>
            </p:cNvSpPr>
            <p:nvPr/>
          </p:nvSpPr>
          <p:spPr bwMode="auto">
            <a:xfrm flipV="1">
              <a:off x="3264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0" name="Line 17"/>
            <p:cNvSpPr>
              <a:spLocks noChangeShapeType="1"/>
            </p:cNvSpPr>
            <p:nvPr/>
          </p:nvSpPr>
          <p:spPr bwMode="auto">
            <a:xfrm flipV="1">
              <a:off x="3600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1" name="Line 18"/>
            <p:cNvSpPr>
              <a:spLocks noChangeShapeType="1"/>
            </p:cNvSpPr>
            <p:nvPr/>
          </p:nvSpPr>
          <p:spPr bwMode="auto">
            <a:xfrm flipV="1">
              <a:off x="4848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2" name="Line 19"/>
            <p:cNvSpPr>
              <a:spLocks noChangeShapeType="1"/>
            </p:cNvSpPr>
            <p:nvPr/>
          </p:nvSpPr>
          <p:spPr bwMode="auto">
            <a:xfrm flipV="1">
              <a:off x="4560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3" name="Line 20"/>
            <p:cNvSpPr>
              <a:spLocks noChangeShapeType="1"/>
            </p:cNvSpPr>
            <p:nvPr/>
          </p:nvSpPr>
          <p:spPr bwMode="auto">
            <a:xfrm flipV="1">
              <a:off x="4224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4" name="Line 21"/>
            <p:cNvSpPr>
              <a:spLocks noChangeShapeType="1"/>
            </p:cNvSpPr>
            <p:nvPr/>
          </p:nvSpPr>
          <p:spPr bwMode="auto">
            <a:xfrm flipV="1">
              <a:off x="3888" y="272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5" name="Line 22"/>
            <p:cNvSpPr>
              <a:spLocks noChangeShapeType="1"/>
            </p:cNvSpPr>
            <p:nvPr/>
          </p:nvSpPr>
          <p:spPr bwMode="auto">
            <a:xfrm flipH="1">
              <a:off x="656" y="2640"/>
              <a:ext cx="3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Rectangle 23"/>
            <p:cNvSpPr>
              <a:spLocks noChangeArrowheads="1"/>
            </p:cNvSpPr>
            <p:nvPr/>
          </p:nvSpPr>
          <p:spPr bwMode="auto">
            <a:xfrm>
              <a:off x="3831" y="2511"/>
              <a:ext cx="1169" cy="2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Leading Strand</a:t>
              </a:r>
              <a:endParaRPr lang="en-US" sz="1400" b="1">
                <a:solidFill>
                  <a:srgbClr val="009688"/>
                </a:solidFill>
                <a:latin typeface="Comic Sans MS" pitchFamily="66" charset="0"/>
              </a:endParaRPr>
            </a:p>
          </p:txBody>
        </p:sp>
        <p:sp>
          <p:nvSpPr>
            <p:cNvPr id="41037" name="Line 24"/>
            <p:cNvSpPr>
              <a:spLocks noChangeShapeType="1"/>
            </p:cNvSpPr>
            <p:nvPr/>
          </p:nvSpPr>
          <p:spPr bwMode="auto">
            <a:xfrm flipV="1">
              <a:off x="3600" y="296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8" name="Line 25"/>
            <p:cNvSpPr>
              <a:spLocks noChangeShapeType="1"/>
            </p:cNvSpPr>
            <p:nvPr/>
          </p:nvSpPr>
          <p:spPr bwMode="auto">
            <a:xfrm>
              <a:off x="3472" y="316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9" name="Line 26"/>
            <p:cNvSpPr>
              <a:spLocks noChangeShapeType="1"/>
            </p:cNvSpPr>
            <p:nvPr/>
          </p:nvSpPr>
          <p:spPr bwMode="auto">
            <a:xfrm flipV="1">
              <a:off x="3264" y="296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0" name="Line 27"/>
            <p:cNvSpPr>
              <a:spLocks noChangeShapeType="1"/>
            </p:cNvSpPr>
            <p:nvPr/>
          </p:nvSpPr>
          <p:spPr bwMode="auto">
            <a:xfrm>
              <a:off x="3136" y="316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1" name="Line 28"/>
            <p:cNvSpPr>
              <a:spLocks noChangeShapeType="1"/>
            </p:cNvSpPr>
            <p:nvPr/>
          </p:nvSpPr>
          <p:spPr bwMode="auto">
            <a:xfrm flipV="1">
              <a:off x="4848" y="296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2" name="Line 29"/>
            <p:cNvSpPr>
              <a:spLocks noChangeShapeType="1"/>
            </p:cNvSpPr>
            <p:nvPr/>
          </p:nvSpPr>
          <p:spPr bwMode="auto">
            <a:xfrm>
              <a:off x="4720" y="3168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3" name="Line 30"/>
            <p:cNvSpPr>
              <a:spLocks noChangeShapeType="1"/>
            </p:cNvSpPr>
            <p:nvPr/>
          </p:nvSpPr>
          <p:spPr bwMode="auto">
            <a:xfrm flipV="1">
              <a:off x="4560" y="296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4" name="Line 31"/>
            <p:cNvSpPr>
              <a:spLocks noChangeShapeType="1"/>
            </p:cNvSpPr>
            <p:nvPr/>
          </p:nvSpPr>
          <p:spPr bwMode="auto">
            <a:xfrm>
              <a:off x="4432" y="3168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5" name="Line 32"/>
            <p:cNvSpPr>
              <a:spLocks noChangeShapeType="1"/>
            </p:cNvSpPr>
            <p:nvPr/>
          </p:nvSpPr>
          <p:spPr bwMode="auto">
            <a:xfrm flipV="1">
              <a:off x="2928" y="296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6" name="Line 33"/>
            <p:cNvSpPr>
              <a:spLocks noChangeShapeType="1"/>
            </p:cNvSpPr>
            <p:nvPr/>
          </p:nvSpPr>
          <p:spPr bwMode="auto">
            <a:xfrm>
              <a:off x="2800" y="316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7" name="Line 34"/>
            <p:cNvSpPr>
              <a:spLocks noChangeShapeType="1"/>
            </p:cNvSpPr>
            <p:nvPr/>
          </p:nvSpPr>
          <p:spPr bwMode="auto">
            <a:xfrm flipV="1">
              <a:off x="2592" y="296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8" name="Line 35"/>
            <p:cNvSpPr>
              <a:spLocks noChangeShapeType="1"/>
            </p:cNvSpPr>
            <p:nvPr/>
          </p:nvSpPr>
          <p:spPr bwMode="auto">
            <a:xfrm>
              <a:off x="2464" y="316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9" name="Line 36"/>
            <p:cNvSpPr>
              <a:spLocks noChangeShapeType="1"/>
            </p:cNvSpPr>
            <p:nvPr/>
          </p:nvSpPr>
          <p:spPr bwMode="auto">
            <a:xfrm flipV="1">
              <a:off x="4224" y="296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0" name="Line 37"/>
            <p:cNvSpPr>
              <a:spLocks noChangeShapeType="1"/>
            </p:cNvSpPr>
            <p:nvPr/>
          </p:nvSpPr>
          <p:spPr bwMode="auto">
            <a:xfrm>
              <a:off x="4096" y="3168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1" name="Line 38"/>
            <p:cNvSpPr>
              <a:spLocks noChangeShapeType="1"/>
            </p:cNvSpPr>
            <p:nvPr/>
          </p:nvSpPr>
          <p:spPr bwMode="auto">
            <a:xfrm flipV="1">
              <a:off x="3888" y="296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2" name="Line 39"/>
            <p:cNvSpPr>
              <a:spLocks noChangeShapeType="1"/>
            </p:cNvSpPr>
            <p:nvPr/>
          </p:nvSpPr>
          <p:spPr bwMode="auto">
            <a:xfrm>
              <a:off x="3760" y="316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3" name="Rectangle 40"/>
            <p:cNvSpPr>
              <a:spLocks noChangeArrowheads="1"/>
            </p:cNvSpPr>
            <p:nvPr/>
          </p:nvSpPr>
          <p:spPr bwMode="auto">
            <a:xfrm>
              <a:off x="2032" y="2944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4" name="Line 41"/>
            <p:cNvSpPr>
              <a:spLocks noChangeShapeType="1"/>
            </p:cNvSpPr>
            <p:nvPr/>
          </p:nvSpPr>
          <p:spPr bwMode="auto">
            <a:xfrm>
              <a:off x="2080" y="321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5" name="Line 42"/>
            <p:cNvSpPr>
              <a:spLocks noChangeShapeType="1"/>
            </p:cNvSpPr>
            <p:nvPr/>
          </p:nvSpPr>
          <p:spPr bwMode="auto">
            <a:xfrm flipV="1">
              <a:off x="2208" y="300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1" name="Rectangle 43"/>
            <p:cNvSpPr>
              <a:spLocks noChangeArrowheads="1"/>
            </p:cNvSpPr>
            <p:nvPr/>
          </p:nvSpPr>
          <p:spPr bwMode="auto">
            <a:xfrm>
              <a:off x="327" y="3188"/>
              <a:ext cx="1392" cy="3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2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DNA Polymerase</a:t>
              </a:r>
            </a:p>
          </p:txBody>
        </p:sp>
        <p:sp>
          <p:nvSpPr>
            <p:cNvPr id="41057" name="Freeform 44"/>
            <p:cNvSpPr>
              <a:spLocks/>
            </p:cNvSpPr>
            <p:nvPr/>
          </p:nvSpPr>
          <p:spPr bwMode="auto">
            <a:xfrm>
              <a:off x="4320" y="3252"/>
              <a:ext cx="241" cy="157"/>
            </a:xfrm>
            <a:custGeom>
              <a:avLst/>
              <a:gdLst>
                <a:gd name="T0" fmla="*/ 0 w 241"/>
                <a:gd name="T1" fmla="*/ 156 h 157"/>
                <a:gd name="T2" fmla="*/ 36 w 241"/>
                <a:gd name="T3" fmla="*/ 156 h 157"/>
                <a:gd name="T4" fmla="*/ 72 w 241"/>
                <a:gd name="T5" fmla="*/ 156 h 157"/>
                <a:gd name="T6" fmla="*/ 108 w 241"/>
                <a:gd name="T7" fmla="*/ 156 h 157"/>
                <a:gd name="T8" fmla="*/ 144 w 241"/>
                <a:gd name="T9" fmla="*/ 132 h 157"/>
                <a:gd name="T10" fmla="*/ 168 w 241"/>
                <a:gd name="T11" fmla="*/ 96 h 157"/>
                <a:gd name="T12" fmla="*/ 204 w 241"/>
                <a:gd name="T13" fmla="*/ 72 h 157"/>
                <a:gd name="T14" fmla="*/ 216 w 241"/>
                <a:gd name="T15" fmla="*/ 36 h 157"/>
                <a:gd name="T16" fmla="*/ 240 w 241"/>
                <a:gd name="T17" fmla="*/ 0 h 1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1"/>
                <a:gd name="T28" fmla="*/ 0 h 157"/>
                <a:gd name="T29" fmla="*/ 241 w 241"/>
                <a:gd name="T30" fmla="*/ 157 h 1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1" h="157">
                  <a:moveTo>
                    <a:pt x="0" y="156"/>
                  </a:moveTo>
                  <a:lnTo>
                    <a:pt x="36" y="156"/>
                  </a:lnTo>
                  <a:lnTo>
                    <a:pt x="72" y="156"/>
                  </a:lnTo>
                  <a:lnTo>
                    <a:pt x="108" y="156"/>
                  </a:lnTo>
                  <a:lnTo>
                    <a:pt x="144" y="132"/>
                  </a:lnTo>
                  <a:lnTo>
                    <a:pt x="168" y="96"/>
                  </a:lnTo>
                  <a:lnTo>
                    <a:pt x="204" y="72"/>
                  </a:lnTo>
                  <a:lnTo>
                    <a:pt x="216" y="36"/>
                  </a:lnTo>
                  <a:lnTo>
                    <a:pt x="240" y="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58" name="Line 45"/>
            <p:cNvSpPr>
              <a:spLocks noChangeShapeType="1"/>
            </p:cNvSpPr>
            <p:nvPr/>
          </p:nvSpPr>
          <p:spPr bwMode="auto">
            <a:xfrm flipV="1">
              <a:off x="1784" y="3112"/>
              <a:ext cx="224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9" name="Rectangle 46"/>
            <p:cNvSpPr>
              <a:spLocks noChangeArrowheads="1"/>
            </p:cNvSpPr>
            <p:nvPr/>
          </p:nvSpPr>
          <p:spPr bwMode="auto">
            <a:xfrm>
              <a:off x="183" y="2583"/>
              <a:ext cx="274" cy="3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41060" name="Rectangle 47"/>
            <p:cNvSpPr>
              <a:spLocks noChangeArrowheads="1"/>
            </p:cNvSpPr>
            <p:nvPr/>
          </p:nvSpPr>
          <p:spPr bwMode="auto">
            <a:xfrm>
              <a:off x="5079" y="3063"/>
              <a:ext cx="274" cy="3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41061" name="Rectangle 48"/>
            <p:cNvSpPr>
              <a:spLocks noChangeArrowheads="1"/>
            </p:cNvSpPr>
            <p:nvPr/>
          </p:nvSpPr>
          <p:spPr bwMode="auto">
            <a:xfrm>
              <a:off x="5079" y="2583"/>
              <a:ext cx="274" cy="3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  <p:sp>
          <p:nvSpPr>
            <p:cNvPr id="41062" name="Rectangle 49"/>
            <p:cNvSpPr>
              <a:spLocks noChangeArrowheads="1"/>
            </p:cNvSpPr>
            <p:nvPr/>
          </p:nvSpPr>
          <p:spPr bwMode="auto">
            <a:xfrm>
              <a:off x="183" y="3014"/>
              <a:ext cx="274" cy="3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290513" y="5391150"/>
            <a:ext cx="8283575" cy="1427163"/>
            <a:chOff x="183" y="3396"/>
            <a:chExt cx="5218" cy="899"/>
          </a:xfrm>
        </p:grpSpPr>
        <p:sp>
          <p:nvSpPr>
            <p:cNvPr id="40968" name="Line 51"/>
            <p:cNvSpPr>
              <a:spLocks noChangeShapeType="1"/>
            </p:cNvSpPr>
            <p:nvPr/>
          </p:nvSpPr>
          <p:spPr bwMode="auto">
            <a:xfrm>
              <a:off x="2128" y="3552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69" name="Freeform 52"/>
            <p:cNvSpPr>
              <a:spLocks/>
            </p:cNvSpPr>
            <p:nvPr/>
          </p:nvSpPr>
          <p:spPr bwMode="auto">
            <a:xfrm>
              <a:off x="3024" y="3396"/>
              <a:ext cx="289" cy="109"/>
            </a:xfrm>
            <a:custGeom>
              <a:avLst/>
              <a:gdLst>
                <a:gd name="T0" fmla="*/ 0 w 289"/>
                <a:gd name="T1" fmla="*/ 108 h 109"/>
                <a:gd name="T2" fmla="*/ 12 w 289"/>
                <a:gd name="T3" fmla="*/ 72 h 109"/>
                <a:gd name="T4" fmla="*/ 36 w 289"/>
                <a:gd name="T5" fmla="*/ 36 h 109"/>
                <a:gd name="T6" fmla="*/ 72 w 289"/>
                <a:gd name="T7" fmla="*/ 12 h 109"/>
                <a:gd name="T8" fmla="*/ 108 w 289"/>
                <a:gd name="T9" fmla="*/ 0 h 109"/>
                <a:gd name="T10" fmla="*/ 144 w 289"/>
                <a:gd name="T11" fmla="*/ 0 h 109"/>
                <a:gd name="T12" fmla="*/ 180 w 289"/>
                <a:gd name="T13" fmla="*/ 0 h 109"/>
                <a:gd name="T14" fmla="*/ 216 w 289"/>
                <a:gd name="T15" fmla="*/ 0 h 109"/>
                <a:gd name="T16" fmla="*/ 252 w 289"/>
                <a:gd name="T17" fmla="*/ 0 h 109"/>
                <a:gd name="T18" fmla="*/ 288 w 289"/>
                <a:gd name="T19" fmla="*/ 0 h 1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9"/>
                <a:gd name="T31" fmla="*/ 0 h 109"/>
                <a:gd name="T32" fmla="*/ 289 w 289"/>
                <a:gd name="T33" fmla="*/ 109 h 1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9" h="109">
                  <a:moveTo>
                    <a:pt x="0" y="108"/>
                  </a:moveTo>
                  <a:lnTo>
                    <a:pt x="12" y="72"/>
                  </a:lnTo>
                  <a:lnTo>
                    <a:pt x="36" y="36"/>
                  </a:lnTo>
                  <a:lnTo>
                    <a:pt x="72" y="12"/>
                  </a:lnTo>
                  <a:lnTo>
                    <a:pt x="108" y="0"/>
                  </a:lnTo>
                  <a:lnTo>
                    <a:pt x="144" y="0"/>
                  </a:lnTo>
                  <a:lnTo>
                    <a:pt x="180" y="0"/>
                  </a:lnTo>
                  <a:lnTo>
                    <a:pt x="216" y="0"/>
                  </a:lnTo>
                  <a:lnTo>
                    <a:pt x="252" y="0"/>
                  </a:lnTo>
                  <a:lnTo>
                    <a:pt x="288" y="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0" name="Line 53"/>
            <p:cNvSpPr>
              <a:spLocks noChangeShapeType="1"/>
            </p:cNvSpPr>
            <p:nvPr/>
          </p:nvSpPr>
          <p:spPr bwMode="auto">
            <a:xfrm>
              <a:off x="4528" y="3552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1" name="Line 54"/>
            <p:cNvSpPr>
              <a:spLocks noChangeShapeType="1"/>
            </p:cNvSpPr>
            <p:nvPr/>
          </p:nvSpPr>
          <p:spPr bwMode="auto">
            <a:xfrm flipV="1">
              <a:off x="576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Line 55"/>
            <p:cNvSpPr>
              <a:spLocks noChangeShapeType="1"/>
            </p:cNvSpPr>
            <p:nvPr/>
          </p:nvSpPr>
          <p:spPr bwMode="auto">
            <a:xfrm flipV="1">
              <a:off x="912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Line 56"/>
            <p:cNvSpPr>
              <a:spLocks noChangeShapeType="1"/>
            </p:cNvSpPr>
            <p:nvPr/>
          </p:nvSpPr>
          <p:spPr bwMode="auto">
            <a:xfrm flipV="1">
              <a:off x="1248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Line 57"/>
            <p:cNvSpPr>
              <a:spLocks noChangeShapeType="1"/>
            </p:cNvSpPr>
            <p:nvPr/>
          </p:nvSpPr>
          <p:spPr bwMode="auto">
            <a:xfrm flipV="1">
              <a:off x="1584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Line 58"/>
            <p:cNvSpPr>
              <a:spLocks noChangeShapeType="1"/>
            </p:cNvSpPr>
            <p:nvPr/>
          </p:nvSpPr>
          <p:spPr bwMode="auto">
            <a:xfrm flipV="1">
              <a:off x="1920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Line 59"/>
            <p:cNvSpPr>
              <a:spLocks noChangeShapeType="1"/>
            </p:cNvSpPr>
            <p:nvPr/>
          </p:nvSpPr>
          <p:spPr bwMode="auto">
            <a:xfrm flipV="1">
              <a:off x="2256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Line 60"/>
            <p:cNvSpPr>
              <a:spLocks noChangeShapeType="1"/>
            </p:cNvSpPr>
            <p:nvPr/>
          </p:nvSpPr>
          <p:spPr bwMode="auto">
            <a:xfrm flipV="1">
              <a:off x="2592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61"/>
            <p:cNvSpPr>
              <a:spLocks noChangeShapeType="1"/>
            </p:cNvSpPr>
            <p:nvPr/>
          </p:nvSpPr>
          <p:spPr bwMode="auto">
            <a:xfrm flipV="1">
              <a:off x="2928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62"/>
            <p:cNvSpPr>
              <a:spLocks noChangeShapeType="1"/>
            </p:cNvSpPr>
            <p:nvPr/>
          </p:nvSpPr>
          <p:spPr bwMode="auto">
            <a:xfrm flipV="1">
              <a:off x="3264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Line 63"/>
            <p:cNvSpPr>
              <a:spLocks noChangeShapeType="1"/>
            </p:cNvSpPr>
            <p:nvPr/>
          </p:nvSpPr>
          <p:spPr bwMode="auto">
            <a:xfrm flipV="1">
              <a:off x="3600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Line 64"/>
            <p:cNvSpPr>
              <a:spLocks noChangeShapeType="1"/>
            </p:cNvSpPr>
            <p:nvPr/>
          </p:nvSpPr>
          <p:spPr bwMode="auto">
            <a:xfrm flipV="1">
              <a:off x="4944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65"/>
            <p:cNvSpPr>
              <a:spLocks noChangeShapeType="1"/>
            </p:cNvSpPr>
            <p:nvPr/>
          </p:nvSpPr>
          <p:spPr bwMode="auto">
            <a:xfrm flipV="1">
              <a:off x="4608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Line 66"/>
            <p:cNvSpPr>
              <a:spLocks noChangeShapeType="1"/>
            </p:cNvSpPr>
            <p:nvPr/>
          </p:nvSpPr>
          <p:spPr bwMode="auto">
            <a:xfrm flipV="1">
              <a:off x="4272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Line 67"/>
            <p:cNvSpPr>
              <a:spLocks noChangeShapeType="1"/>
            </p:cNvSpPr>
            <p:nvPr/>
          </p:nvSpPr>
          <p:spPr bwMode="auto">
            <a:xfrm flipV="1">
              <a:off x="3936" y="3824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Line 68"/>
            <p:cNvSpPr>
              <a:spLocks noChangeShapeType="1"/>
            </p:cNvSpPr>
            <p:nvPr/>
          </p:nvSpPr>
          <p:spPr bwMode="auto">
            <a:xfrm flipH="1">
              <a:off x="464" y="4032"/>
              <a:ext cx="46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7" name="Rectangle 69"/>
            <p:cNvSpPr>
              <a:spLocks noChangeArrowheads="1"/>
            </p:cNvSpPr>
            <p:nvPr/>
          </p:nvSpPr>
          <p:spPr bwMode="auto">
            <a:xfrm>
              <a:off x="375" y="4066"/>
              <a:ext cx="1155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Lagging Strand</a:t>
              </a:r>
              <a:endParaRPr lang="en-US" sz="1800" b="1">
                <a:solidFill>
                  <a:srgbClr val="009688"/>
                </a:solidFill>
                <a:latin typeface="Comic Sans MS" pitchFamily="66" charset="0"/>
              </a:endParaRPr>
            </a:p>
          </p:txBody>
        </p:sp>
        <p:sp>
          <p:nvSpPr>
            <p:cNvPr id="40987" name="Line 70"/>
            <p:cNvSpPr>
              <a:spLocks noChangeShapeType="1"/>
            </p:cNvSpPr>
            <p:nvPr/>
          </p:nvSpPr>
          <p:spPr bwMode="auto">
            <a:xfrm flipH="1">
              <a:off x="1568" y="4176"/>
              <a:ext cx="3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Line 71"/>
            <p:cNvSpPr>
              <a:spLocks noChangeShapeType="1"/>
            </p:cNvSpPr>
            <p:nvPr/>
          </p:nvSpPr>
          <p:spPr bwMode="auto">
            <a:xfrm flipV="1">
              <a:off x="576" y="3584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Line 72"/>
            <p:cNvSpPr>
              <a:spLocks noChangeShapeType="1"/>
            </p:cNvSpPr>
            <p:nvPr/>
          </p:nvSpPr>
          <p:spPr bwMode="auto">
            <a:xfrm>
              <a:off x="448" y="3600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Line 73"/>
            <p:cNvSpPr>
              <a:spLocks noChangeShapeType="1"/>
            </p:cNvSpPr>
            <p:nvPr/>
          </p:nvSpPr>
          <p:spPr bwMode="auto">
            <a:xfrm flipV="1">
              <a:off x="912" y="3584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Line 74"/>
            <p:cNvSpPr>
              <a:spLocks noChangeShapeType="1"/>
            </p:cNvSpPr>
            <p:nvPr/>
          </p:nvSpPr>
          <p:spPr bwMode="auto">
            <a:xfrm>
              <a:off x="784" y="3600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2" name="Line 75"/>
            <p:cNvSpPr>
              <a:spLocks noChangeShapeType="1"/>
            </p:cNvSpPr>
            <p:nvPr/>
          </p:nvSpPr>
          <p:spPr bwMode="auto">
            <a:xfrm flipV="1">
              <a:off x="1920" y="3584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Line 76"/>
            <p:cNvSpPr>
              <a:spLocks noChangeShapeType="1"/>
            </p:cNvSpPr>
            <p:nvPr/>
          </p:nvSpPr>
          <p:spPr bwMode="auto">
            <a:xfrm>
              <a:off x="1792" y="3600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Line 77"/>
            <p:cNvSpPr>
              <a:spLocks noChangeShapeType="1"/>
            </p:cNvSpPr>
            <p:nvPr/>
          </p:nvSpPr>
          <p:spPr bwMode="auto">
            <a:xfrm flipV="1">
              <a:off x="1584" y="3584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Line 78"/>
            <p:cNvSpPr>
              <a:spLocks noChangeShapeType="1"/>
            </p:cNvSpPr>
            <p:nvPr/>
          </p:nvSpPr>
          <p:spPr bwMode="auto">
            <a:xfrm>
              <a:off x="1456" y="3600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Line 79"/>
            <p:cNvSpPr>
              <a:spLocks noChangeShapeType="1"/>
            </p:cNvSpPr>
            <p:nvPr/>
          </p:nvSpPr>
          <p:spPr bwMode="auto">
            <a:xfrm flipV="1">
              <a:off x="1248" y="3584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Line 80"/>
            <p:cNvSpPr>
              <a:spLocks noChangeShapeType="1"/>
            </p:cNvSpPr>
            <p:nvPr/>
          </p:nvSpPr>
          <p:spPr bwMode="auto">
            <a:xfrm>
              <a:off x="1120" y="3600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Line 81"/>
            <p:cNvSpPr>
              <a:spLocks noChangeShapeType="1"/>
            </p:cNvSpPr>
            <p:nvPr/>
          </p:nvSpPr>
          <p:spPr bwMode="auto">
            <a:xfrm flipV="1">
              <a:off x="2928" y="3584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Line 82"/>
            <p:cNvSpPr>
              <a:spLocks noChangeShapeType="1"/>
            </p:cNvSpPr>
            <p:nvPr/>
          </p:nvSpPr>
          <p:spPr bwMode="auto">
            <a:xfrm>
              <a:off x="2800" y="3600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Line 83"/>
            <p:cNvSpPr>
              <a:spLocks noChangeShapeType="1"/>
            </p:cNvSpPr>
            <p:nvPr/>
          </p:nvSpPr>
          <p:spPr bwMode="auto">
            <a:xfrm flipV="1">
              <a:off x="3264" y="3584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Line 84"/>
            <p:cNvSpPr>
              <a:spLocks noChangeShapeType="1"/>
            </p:cNvSpPr>
            <p:nvPr/>
          </p:nvSpPr>
          <p:spPr bwMode="auto">
            <a:xfrm>
              <a:off x="3136" y="3600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Line 85"/>
            <p:cNvSpPr>
              <a:spLocks noChangeShapeType="1"/>
            </p:cNvSpPr>
            <p:nvPr/>
          </p:nvSpPr>
          <p:spPr bwMode="auto">
            <a:xfrm flipV="1">
              <a:off x="4272" y="3584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Line 86"/>
            <p:cNvSpPr>
              <a:spLocks noChangeShapeType="1"/>
            </p:cNvSpPr>
            <p:nvPr/>
          </p:nvSpPr>
          <p:spPr bwMode="auto">
            <a:xfrm>
              <a:off x="4144" y="3600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Line 87"/>
            <p:cNvSpPr>
              <a:spLocks noChangeShapeType="1"/>
            </p:cNvSpPr>
            <p:nvPr/>
          </p:nvSpPr>
          <p:spPr bwMode="auto">
            <a:xfrm flipV="1">
              <a:off x="3936" y="3584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5" name="Line 88"/>
            <p:cNvSpPr>
              <a:spLocks noChangeShapeType="1"/>
            </p:cNvSpPr>
            <p:nvPr/>
          </p:nvSpPr>
          <p:spPr bwMode="auto">
            <a:xfrm>
              <a:off x="3808" y="3600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6" name="Line 89"/>
            <p:cNvSpPr>
              <a:spLocks noChangeShapeType="1"/>
            </p:cNvSpPr>
            <p:nvPr/>
          </p:nvSpPr>
          <p:spPr bwMode="auto">
            <a:xfrm flipV="1">
              <a:off x="3600" y="3584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Line 90"/>
            <p:cNvSpPr>
              <a:spLocks noChangeShapeType="1"/>
            </p:cNvSpPr>
            <p:nvPr/>
          </p:nvSpPr>
          <p:spPr bwMode="auto">
            <a:xfrm>
              <a:off x="3472" y="3600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Rectangle 91"/>
            <p:cNvSpPr>
              <a:spLocks noChangeArrowheads="1"/>
            </p:cNvSpPr>
            <p:nvPr/>
          </p:nvSpPr>
          <p:spPr bwMode="auto">
            <a:xfrm>
              <a:off x="2032" y="3472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Line 92"/>
            <p:cNvSpPr>
              <a:spLocks noChangeShapeType="1"/>
            </p:cNvSpPr>
            <p:nvPr/>
          </p:nvSpPr>
          <p:spPr bwMode="auto">
            <a:xfrm flipV="1">
              <a:off x="2256" y="3536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0" name="Rectangle 93"/>
            <p:cNvSpPr>
              <a:spLocks noChangeArrowheads="1"/>
            </p:cNvSpPr>
            <p:nvPr/>
          </p:nvSpPr>
          <p:spPr bwMode="auto">
            <a:xfrm>
              <a:off x="4432" y="3472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Line 94"/>
            <p:cNvSpPr>
              <a:spLocks noChangeShapeType="1"/>
            </p:cNvSpPr>
            <p:nvPr/>
          </p:nvSpPr>
          <p:spPr bwMode="auto">
            <a:xfrm flipV="1">
              <a:off x="4656" y="3536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2" name="Rectangle 95"/>
            <p:cNvSpPr>
              <a:spLocks noChangeArrowheads="1"/>
            </p:cNvSpPr>
            <p:nvPr/>
          </p:nvSpPr>
          <p:spPr bwMode="auto">
            <a:xfrm>
              <a:off x="183" y="3447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41013" name="Rectangle 96"/>
            <p:cNvSpPr>
              <a:spLocks noChangeArrowheads="1"/>
            </p:cNvSpPr>
            <p:nvPr/>
          </p:nvSpPr>
          <p:spPr bwMode="auto">
            <a:xfrm>
              <a:off x="5127" y="3831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41014" name="Rectangle 97"/>
            <p:cNvSpPr>
              <a:spLocks noChangeArrowheads="1"/>
            </p:cNvSpPr>
            <p:nvPr/>
          </p:nvSpPr>
          <p:spPr bwMode="auto">
            <a:xfrm>
              <a:off x="5127" y="3447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  <p:sp>
          <p:nvSpPr>
            <p:cNvPr id="41015" name="Rectangle 98"/>
            <p:cNvSpPr>
              <a:spLocks noChangeArrowheads="1"/>
            </p:cNvSpPr>
            <p:nvPr/>
          </p:nvSpPr>
          <p:spPr bwMode="auto">
            <a:xfrm>
              <a:off x="183" y="3879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  <p:sp>
          <p:nvSpPr>
            <p:cNvPr id="41016" name="Line 99"/>
            <p:cNvSpPr>
              <a:spLocks noChangeShapeType="1"/>
            </p:cNvSpPr>
            <p:nvPr/>
          </p:nvSpPr>
          <p:spPr bwMode="auto">
            <a:xfrm>
              <a:off x="2112" y="3552"/>
              <a:ext cx="336" cy="0"/>
            </a:xfrm>
            <a:prstGeom prst="line">
              <a:avLst/>
            </a:prstGeom>
            <a:noFill/>
            <a:ln w="381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7" name="Line 100"/>
            <p:cNvSpPr>
              <a:spLocks noChangeShapeType="1"/>
            </p:cNvSpPr>
            <p:nvPr/>
          </p:nvSpPr>
          <p:spPr bwMode="auto">
            <a:xfrm>
              <a:off x="4512" y="3552"/>
              <a:ext cx="336" cy="0"/>
            </a:xfrm>
            <a:prstGeom prst="line">
              <a:avLst/>
            </a:prstGeom>
            <a:noFill/>
            <a:ln w="381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391400" cy="1066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Lagging Strand Segments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1447800"/>
            <a:ext cx="6781800" cy="4114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Okazaki Fragments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</a:t>
            </a:r>
            <a:r>
              <a:rPr lang="en-US" smtClean="0">
                <a:latin typeface="Comic Sans MS" pitchFamily="66" charset="0"/>
              </a:rPr>
              <a:t>  series of short segments on the 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lagging strand</a:t>
            </a:r>
          </a:p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Must be joined together by an 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enzyme</a:t>
            </a:r>
            <a:endParaRPr lang="en-US" smtClean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41991" name="Footer Placeholder 60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C19D2333-F1B1-4102-8BF9-76FD69197848}" type="slidenum">
              <a:rPr lang="en-US"/>
              <a:pPr/>
              <a:t>145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4313" y="3787775"/>
            <a:ext cx="8435975" cy="2497138"/>
            <a:chOff x="135" y="2386"/>
            <a:chExt cx="5314" cy="1573"/>
          </a:xfrm>
        </p:grpSpPr>
        <p:sp>
          <p:nvSpPr>
            <p:cNvPr id="41994" name="Line 5"/>
            <p:cNvSpPr>
              <a:spLocks noChangeShapeType="1"/>
            </p:cNvSpPr>
            <p:nvPr/>
          </p:nvSpPr>
          <p:spPr bwMode="auto">
            <a:xfrm flipV="1">
              <a:off x="576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Line 6"/>
            <p:cNvSpPr>
              <a:spLocks noChangeShapeType="1"/>
            </p:cNvSpPr>
            <p:nvPr/>
          </p:nvSpPr>
          <p:spPr bwMode="auto">
            <a:xfrm flipV="1">
              <a:off x="912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Line 7"/>
            <p:cNvSpPr>
              <a:spLocks noChangeShapeType="1"/>
            </p:cNvSpPr>
            <p:nvPr/>
          </p:nvSpPr>
          <p:spPr bwMode="auto">
            <a:xfrm flipV="1">
              <a:off x="1248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Line 8"/>
            <p:cNvSpPr>
              <a:spLocks noChangeShapeType="1"/>
            </p:cNvSpPr>
            <p:nvPr/>
          </p:nvSpPr>
          <p:spPr bwMode="auto">
            <a:xfrm flipV="1">
              <a:off x="1584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Line 9"/>
            <p:cNvSpPr>
              <a:spLocks noChangeShapeType="1"/>
            </p:cNvSpPr>
            <p:nvPr/>
          </p:nvSpPr>
          <p:spPr bwMode="auto">
            <a:xfrm flipV="1">
              <a:off x="1920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Line 10"/>
            <p:cNvSpPr>
              <a:spLocks noChangeShapeType="1"/>
            </p:cNvSpPr>
            <p:nvPr/>
          </p:nvSpPr>
          <p:spPr bwMode="auto">
            <a:xfrm flipV="1">
              <a:off x="2256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Line 11"/>
            <p:cNvSpPr>
              <a:spLocks noChangeShapeType="1"/>
            </p:cNvSpPr>
            <p:nvPr/>
          </p:nvSpPr>
          <p:spPr bwMode="auto">
            <a:xfrm flipV="1">
              <a:off x="2592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Line 12"/>
            <p:cNvSpPr>
              <a:spLocks noChangeShapeType="1"/>
            </p:cNvSpPr>
            <p:nvPr/>
          </p:nvSpPr>
          <p:spPr bwMode="auto">
            <a:xfrm flipV="1">
              <a:off x="2928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Line 13"/>
            <p:cNvSpPr>
              <a:spLocks noChangeShapeType="1"/>
            </p:cNvSpPr>
            <p:nvPr/>
          </p:nvSpPr>
          <p:spPr bwMode="auto">
            <a:xfrm flipV="1">
              <a:off x="3264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Line 14"/>
            <p:cNvSpPr>
              <a:spLocks noChangeShapeType="1"/>
            </p:cNvSpPr>
            <p:nvPr/>
          </p:nvSpPr>
          <p:spPr bwMode="auto">
            <a:xfrm flipV="1">
              <a:off x="3600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Line 15"/>
            <p:cNvSpPr>
              <a:spLocks noChangeShapeType="1"/>
            </p:cNvSpPr>
            <p:nvPr/>
          </p:nvSpPr>
          <p:spPr bwMode="auto">
            <a:xfrm flipV="1">
              <a:off x="4944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Line 16"/>
            <p:cNvSpPr>
              <a:spLocks noChangeShapeType="1"/>
            </p:cNvSpPr>
            <p:nvPr/>
          </p:nvSpPr>
          <p:spPr bwMode="auto">
            <a:xfrm flipV="1">
              <a:off x="4608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17"/>
            <p:cNvSpPr>
              <a:spLocks noChangeShapeType="1"/>
            </p:cNvSpPr>
            <p:nvPr/>
          </p:nvSpPr>
          <p:spPr bwMode="auto">
            <a:xfrm flipV="1">
              <a:off x="4272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18"/>
            <p:cNvSpPr>
              <a:spLocks noChangeShapeType="1"/>
            </p:cNvSpPr>
            <p:nvPr/>
          </p:nvSpPr>
          <p:spPr bwMode="auto">
            <a:xfrm flipV="1">
              <a:off x="3936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Line 19"/>
            <p:cNvSpPr>
              <a:spLocks noChangeShapeType="1"/>
            </p:cNvSpPr>
            <p:nvPr/>
          </p:nvSpPr>
          <p:spPr bwMode="auto">
            <a:xfrm flipH="1">
              <a:off x="464" y="3648"/>
              <a:ext cx="46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9" name="Rectangle 20"/>
            <p:cNvSpPr>
              <a:spLocks noChangeArrowheads="1"/>
            </p:cNvSpPr>
            <p:nvPr/>
          </p:nvSpPr>
          <p:spPr bwMode="auto">
            <a:xfrm>
              <a:off x="663" y="3730"/>
              <a:ext cx="1155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009688"/>
                  </a:solidFill>
                  <a:latin typeface="Comic Sans MS" pitchFamily="66" charset="0"/>
                </a:rPr>
                <a:t>Lagging Strand</a:t>
              </a:r>
            </a:p>
          </p:txBody>
        </p:sp>
        <p:sp>
          <p:nvSpPr>
            <p:cNvPr id="42010" name="Line 21"/>
            <p:cNvSpPr>
              <a:spLocks noChangeShapeType="1"/>
            </p:cNvSpPr>
            <p:nvPr/>
          </p:nvSpPr>
          <p:spPr bwMode="auto">
            <a:xfrm flipH="1">
              <a:off x="1904" y="3840"/>
              <a:ext cx="3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1" name="Line 22"/>
            <p:cNvSpPr>
              <a:spLocks noChangeShapeType="1"/>
            </p:cNvSpPr>
            <p:nvPr/>
          </p:nvSpPr>
          <p:spPr bwMode="auto">
            <a:xfrm flipV="1">
              <a:off x="576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2" name="Line 23"/>
            <p:cNvSpPr>
              <a:spLocks noChangeShapeType="1"/>
            </p:cNvSpPr>
            <p:nvPr/>
          </p:nvSpPr>
          <p:spPr bwMode="auto">
            <a:xfrm>
              <a:off x="448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Rectangle 24"/>
            <p:cNvSpPr>
              <a:spLocks noChangeArrowheads="1"/>
            </p:cNvSpPr>
            <p:nvPr/>
          </p:nvSpPr>
          <p:spPr bwMode="auto">
            <a:xfrm>
              <a:off x="2679" y="2818"/>
              <a:ext cx="562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RNA</a:t>
              </a:r>
            </a:p>
            <a:p>
              <a:pPr eaLnBrk="0" hangingPunct="0">
                <a:defRPr/>
              </a:pPr>
              <a:r>
                <a:rPr lang="en-US" sz="1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Primer</a:t>
              </a:r>
            </a:p>
          </p:txBody>
        </p:sp>
        <p:sp>
          <p:nvSpPr>
            <p:cNvPr id="42014" name="Line 25"/>
            <p:cNvSpPr>
              <a:spLocks noChangeShapeType="1"/>
            </p:cNvSpPr>
            <p:nvPr/>
          </p:nvSpPr>
          <p:spPr bwMode="auto">
            <a:xfrm flipV="1">
              <a:off x="912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5" name="Line 26"/>
            <p:cNvSpPr>
              <a:spLocks noChangeShapeType="1"/>
            </p:cNvSpPr>
            <p:nvPr/>
          </p:nvSpPr>
          <p:spPr bwMode="auto">
            <a:xfrm>
              <a:off x="784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6" name="Line 27"/>
            <p:cNvSpPr>
              <a:spLocks noChangeShapeType="1"/>
            </p:cNvSpPr>
            <p:nvPr/>
          </p:nvSpPr>
          <p:spPr bwMode="auto">
            <a:xfrm flipV="1">
              <a:off x="1920" y="320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7" name="Line 28"/>
            <p:cNvSpPr>
              <a:spLocks noChangeShapeType="1"/>
            </p:cNvSpPr>
            <p:nvPr/>
          </p:nvSpPr>
          <p:spPr bwMode="auto">
            <a:xfrm>
              <a:off x="1792" y="321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8" name="Line 29"/>
            <p:cNvSpPr>
              <a:spLocks noChangeShapeType="1"/>
            </p:cNvSpPr>
            <p:nvPr/>
          </p:nvSpPr>
          <p:spPr bwMode="auto">
            <a:xfrm flipV="1">
              <a:off x="1584" y="320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9" name="Line 30"/>
            <p:cNvSpPr>
              <a:spLocks noChangeShapeType="1"/>
            </p:cNvSpPr>
            <p:nvPr/>
          </p:nvSpPr>
          <p:spPr bwMode="auto">
            <a:xfrm>
              <a:off x="1456" y="321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Line 31"/>
            <p:cNvSpPr>
              <a:spLocks noChangeShapeType="1"/>
            </p:cNvSpPr>
            <p:nvPr/>
          </p:nvSpPr>
          <p:spPr bwMode="auto">
            <a:xfrm flipV="1">
              <a:off x="1248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1" name="Line 32"/>
            <p:cNvSpPr>
              <a:spLocks noChangeShapeType="1"/>
            </p:cNvSpPr>
            <p:nvPr/>
          </p:nvSpPr>
          <p:spPr bwMode="auto">
            <a:xfrm>
              <a:off x="1120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2" name="Line 33"/>
            <p:cNvSpPr>
              <a:spLocks noChangeShapeType="1"/>
            </p:cNvSpPr>
            <p:nvPr/>
          </p:nvSpPr>
          <p:spPr bwMode="auto">
            <a:xfrm flipV="1">
              <a:off x="2928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3" name="Line 34"/>
            <p:cNvSpPr>
              <a:spLocks noChangeShapeType="1"/>
            </p:cNvSpPr>
            <p:nvPr/>
          </p:nvSpPr>
          <p:spPr bwMode="auto">
            <a:xfrm>
              <a:off x="2800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4" name="Line 35"/>
            <p:cNvSpPr>
              <a:spLocks noChangeShapeType="1"/>
            </p:cNvSpPr>
            <p:nvPr/>
          </p:nvSpPr>
          <p:spPr bwMode="auto">
            <a:xfrm flipV="1">
              <a:off x="3264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5" name="Line 36"/>
            <p:cNvSpPr>
              <a:spLocks noChangeShapeType="1"/>
            </p:cNvSpPr>
            <p:nvPr/>
          </p:nvSpPr>
          <p:spPr bwMode="auto">
            <a:xfrm>
              <a:off x="3136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6" name="Line 37"/>
            <p:cNvSpPr>
              <a:spLocks noChangeShapeType="1"/>
            </p:cNvSpPr>
            <p:nvPr/>
          </p:nvSpPr>
          <p:spPr bwMode="auto">
            <a:xfrm flipV="1">
              <a:off x="4272" y="320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7" name="Line 38"/>
            <p:cNvSpPr>
              <a:spLocks noChangeShapeType="1"/>
            </p:cNvSpPr>
            <p:nvPr/>
          </p:nvSpPr>
          <p:spPr bwMode="auto">
            <a:xfrm>
              <a:off x="4144" y="321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8" name="Line 39"/>
            <p:cNvSpPr>
              <a:spLocks noChangeShapeType="1"/>
            </p:cNvSpPr>
            <p:nvPr/>
          </p:nvSpPr>
          <p:spPr bwMode="auto">
            <a:xfrm flipV="1">
              <a:off x="3936" y="320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9" name="Line 40"/>
            <p:cNvSpPr>
              <a:spLocks noChangeShapeType="1"/>
            </p:cNvSpPr>
            <p:nvPr/>
          </p:nvSpPr>
          <p:spPr bwMode="auto">
            <a:xfrm>
              <a:off x="3808" y="321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0" name="Line 41"/>
            <p:cNvSpPr>
              <a:spLocks noChangeShapeType="1"/>
            </p:cNvSpPr>
            <p:nvPr/>
          </p:nvSpPr>
          <p:spPr bwMode="auto">
            <a:xfrm flipV="1">
              <a:off x="3600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1" name="Line 42"/>
            <p:cNvSpPr>
              <a:spLocks noChangeShapeType="1"/>
            </p:cNvSpPr>
            <p:nvPr/>
          </p:nvSpPr>
          <p:spPr bwMode="auto">
            <a:xfrm>
              <a:off x="3472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2" name="Rectangle 43"/>
            <p:cNvSpPr>
              <a:spLocks noChangeArrowheads="1"/>
            </p:cNvSpPr>
            <p:nvPr/>
          </p:nvSpPr>
          <p:spPr bwMode="auto">
            <a:xfrm>
              <a:off x="2032" y="3088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3" name="Line 44"/>
            <p:cNvSpPr>
              <a:spLocks noChangeShapeType="1"/>
            </p:cNvSpPr>
            <p:nvPr/>
          </p:nvSpPr>
          <p:spPr bwMode="auto">
            <a:xfrm flipV="1">
              <a:off x="2256" y="316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4" name="Line 45"/>
            <p:cNvSpPr>
              <a:spLocks noChangeShapeType="1"/>
            </p:cNvSpPr>
            <p:nvPr/>
          </p:nvSpPr>
          <p:spPr bwMode="auto">
            <a:xfrm>
              <a:off x="2128" y="316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5" name="Rectangle 46"/>
            <p:cNvSpPr>
              <a:spLocks noChangeArrowheads="1"/>
            </p:cNvSpPr>
            <p:nvPr/>
          </p:nvSpPr>
          <p:spPr bwMode="auto">
            <a:xfrm>
              <a:off x="4432" y="3088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6" name="Line 47"/>
            <p:cNvSpPr>
              <a:spLocks noChangeShapeType="1"/>
            </p:cNvSpPr>
            <p:nvPr/>
          </p:nvSpPr>
          <p:spPr bwMode="auto">
            <a:xfrm flipV="1">
              <a:off x="4656" y="316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7" name="Line 48"/>
            <p:cNvSpPr>
              <a:spLocks noChangeShapeType="1"/>
            </p:cNvSpPr>
            <p:nvPr/>
          </p:nvSpPr>
          <p:spPr bwMode="auto">
            <a:xfrm>
              <a:off x="4528" y="316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1" name="Rectangle 49"/>
            <p:cNvSpPr>
              <a:spLocks noChangeArrowheads="1"/>
            </p:cNvSpPr>
            <p:nvPr/>
          </p:nvSpPr>
          <p:spPr bwMode="auto">
            <a:xfrm>
              <a:off x="4119" y="2386"/>
              <a:ext cx="879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DNA</a:t>
              </a:r>
            </a:p>
            <a:p>
              <a:pPr eaLnBrk="0" hangingPunct="0">
                <a:defRPr/>
              </a:pPr>
              <a:r>
                <a:rPr lang="en-US" sz="1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Polymerase</a:t>
              </a:r>
            </a:p>
          </p:txBody>
        </p:sp>
        <p:sp>
          <p:nvSpPr>
            <p:cNvPr id="42039" name="Line 50"/>
            <p:cNvSpPr>
              <a:spLocks noChangeShapeType="1"/>
            </p:cNvSpPr>
            <p:nvPr/>
          </p:nvSpPr>
          <p:spPr bwMode="auto">
            <a:xfrm>
              <a:off x="4568" y="2792"/>
              <a:ext cx="32" cy="2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0" name="Rectangle 51"/>
            <p:cNvSpPr>
              <a:spLocks noChangeArrowheads="1"/>
            </p:cNvSpPr>
            <p:nvPr/>
          </p:nvSpPr>
          <p:spPr bwMode="auto">
            <a:xfrm>
              <a:off x="5175" y="3063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  <p:sp>
          <p:nvSpPr>
            <p:cNvPr id="42041" name="Rectangle 52"/>
            <p:cNvSpPr>
              <a:spLocks noChangeArrowheads="1"/>
            </p:cNvSpPr>
            <p:nvPr/>
          </p:nvSpPr>
          <p:spPr bwMode="auto">
            <a:xfrm>
              <a:off x="135" y="3591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  <p:sp>
          <p:nvSpPr>
            <p:cNvPr id="42042" name="Rectangle 53"/>
            <p:cNvSpPr>
              <a:spLocks noChangeArrowheads="1"/>
            </p:cNvSpPr>
            <p:nvPr/>
          </p:nvSpPr>
          <p:spPr bwMode="auto">
            <a:xfrm>
              <a:off x="135" y="3063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42043" name="Rectangle 54"/>
            <p:cNvSpPr>
              <a:spLocks noChangeArrowheads="1"/>
            </p:cNvSpPr>
            <p:nvPr/>
          </p:nvSpPr>
          <p:spPr bwMode="auto">
            <a:xfrm>
              <a:off x="5175" y="3543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685800" y="3962400"/>
            <a:ext cx="3352800" cy="936625"/>
            <a:chOff x="432" y="2496"/>
            <a:chExt cx="2112" cy="590"/>
          </a:xfrm>
        </p:grpSpPr>
        <p:sp>
          <p:nvSpPr>
            <p:cNvPr id="28728" name="Rectangle 56"/>
            <p:cNvSpPr>
              <a:spLocks noChangeArrowheads="1"/>
            </p:cNvSpPr>
            <p:nvPr/>
          </p:nvSpPr>
          <p:spPr bwMode="auto">
            <a:xfrm>
              <a:off x="912" y="2496"/>
              <a:ext cx="137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Okazaki Fragment</a:t>
              </a:r>
            </a:p>
          </p:txBody>
        </p:sp>
        <p:sp>
          <p:nvSpPr>
            <p:cNvPr id="41993" name="AutoShape 57"/>
            <p:cNvSpPr>
              <a:spLocks/>
            </p:cNvSpPr>
            <p:nvPr/>
          </p:nvSpPr>
          <p:spPr bwMode="auto">
            <a:xfrm rot="5389958">
              <a:off x="1337" y="1879"/>
              <a:ext cx="302" cy="2112"/>
            </a:xfrm>
            <a:prstGeom prst="leftBrace">
              <a:avLst>
                <a:gd name="adj1" fmla="val 58278"/>
                <a:gd name="adj2" fmla="val 50000"/>
              </a:avLst>
            </a:prstGeom>
            <a:noFill/>
            <a:ln w="57150">
              <a:solidFill>
                <a:srgbClr val="00968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utoUpdateAnimBg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Joining of Okazaki Fragments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752600"/>
            <a:ext cx="7162800" cy="2209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enzyme 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Ligase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joins the Okazaki fragments together to make one strand</a:t>
            </a:r>
          </a:p>
        </p:txBody>
      </p:sp>
      <p:sp>
        <p:nvSpPr>
          <p:cNvPr id="43014" name="Footer Placeholder 6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430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44F91625-24C4-43BA-AFA6-F4CDA9EA5E80}" type="slidenum">
              <a:rPr lang="en-US"/>
              <a:pPr/>
              <a:t>146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3657600"/>
            <a:ext cx="8207375" cy="2108200"/>
            <a:chOff x="471" y="2823"/>
            <a:chExt cx="5170" cy="1328"/>
          </a:xfrm>
        </p:grpSpPr>
        <p:sp>
          <p:nvSpPr>
            <p:cNvPr id="43015" name="Line 5"/>
            <p:cNvSpPr>
              <a:spLocks noChangeShapeType="1"/>
            </p:cNvSpPr>
            <p:nvPr/>
          </p:nvSpPr>
          <p:spPr bwMode="auto">
            <a:xfrm flipV="1">
              <a:off x="816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6" name="Line 6"/>
            <p:cNvSpPr>
              <a:spLocks noChangeShapeType="1"/>
            </p:cNvSpPr>
            <p:nvPr/>
          </p:nvSpPr>
          <p:spPr bwMode="auto">
            <a:xfrm flipV="1">
              <a:off x="1152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7" name="Line 7"/>
            <p:cNvSpPr>
              <a:spLocks noChangeShapeType="1"/>
            </p:cNvSpPr>
            <p:nvPr/>
          </p:nvSpPr>
          <p:spPr bwMode="auto">
            <a:xfrm flipV="1">
              <a:off x="1488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8" name="Line 8"/>
            <p:cNvSpPr>
              <a:spLocks noChangeShapeType="1"/>
            </p:cNvSpPr>
            <p:nvPr/>
          </p:nvSpPr>
          <p:spPr bwMode="auto">
            <a:xfrm flipV="1">
              <a:off x="1824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9" name="Line 9"/>
            <p:cNvSpPr>
              <a:spLocks noChangeShapeType="1"/>
            </p:cNvSpPr>
            <p:nvPr/>
          </p:nvSpPr>
          <p:spPr bwMode="auto">
            <a:xfrm flipV="1">
              <a:off x="2160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0" name="Line 10"/>
            <p:cNvSpPr>
              <a:spLocks noChangeShapeType="1"/>
            </p:cNvSpPr>
            <p:nvPr/>
          </p:nvSpPr>
          <p:spPr bwMode="auto">
            <a:xfrm flipV="1">
              <a:off x="2496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1" name="Line 11"/>
            <p:cNvSpPr>
              <a:spLocks noChangeShapeType="1"/>
            </p:cNvSpPr>
            <p:nvPr/>
          </p:nvSpPr>
          <p:spPr bwMode="auto">
            <a:xfrm flipV="1">
              <a:off x="2832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2" name="Line 12"/>
            <p:cNvSpPr>
              <a:spLocks noChangeShapeType="1"/>
            </p:cNvSpPr>
            <p:nvPr/>
          </p:nvSpPr>
          <p:spPr bwMode="auto">
            <a:xfrm flipV="1">
              <a:off x="3168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3" name="Line 13"/>
            <p:cNvSpPr>
              <a:spLocks noChangeShapeType="1"/>
            </p:cNvSpPr>
            <p:nvPr/>
          </p:nvSpPr>
          <p:spPr bwMode="auto">
            <a:xfrm flipV="1">
              <a:off x="3504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Line 14"/>
            <p:cNvSpPr>
              <a:spLocks noChangeShapeType="1"/>
            </p:cNvSpPr>
            <p:nvPr/>
          </p:nvSpPr>
          <p:spPr bwMode="auto">
            <a:xfrm flipV="1">
              <a:off x="3840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Line 15"/>
            <p:cNvSpPr>
              <a:spLocks noChangeShapeType="1"/>
            </p:cNvSpPr>
            <p:nvPr/>
          </p:nvSpPr>
          <p:spPr bwMode="auto">
            <a:xfrm flipV="1">
              <a:off x="5184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6" name="Line 16"/>
            <p:cNvSpPr>
              <a:spLocks noChangeShapeType="1"/>
            </p:cNvSpPr>
            <p:nvPr/>
          </p:nvSpPr>
          <p:spPr bwMode="auto">
            <a:xfrm flipV="1">
              <a:off x="4848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Line 17"/>
            <p:cNvSpPr>
              <a:spLocks noChangeShapeType="1"/>
            </p:cNvSpPr>
            <p:nvPr/>
          </p:nvSpPr>
          <p:spPr bwMode="auto">
            <a:xfrm flipV="1">
              <a:off x="4512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Line 18"/>
            <p:cNvSpPr>
              <a:spLocks noChangeShapeType="1"/>
            </p:cNvSpPr>
            <p:nvPr/>
          </p:nvSpPr>
          <p:spPr bwMode="auto">
            <a:xfrm flipV="1">
              <a:off x="4176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Line 19"/>
            <p:cNvSpPr>
              <a:spLocks noChangeShapeType="1"/>
            </p:cNvSpPr>
            <p:nvPr/>
          </p:nvSpPr>
          <p:spPr bwMode="auto">
            <a:xfrm flipH="1">
              <a:off x="704" y="3888"/>
              <a:ext cx="46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Rectangle 20"/>
            <p:cNvSpPr>
              <a:spLocks noChangeArrowheads="1"/>
            </p:cNvSpPr>
            <p:nvPr/>
          </p:nvSpPr>
          <p:spPr bwMode="auto">
            <a:xfrm>
              <a:off x="855" y="3922"/>
              <a:ext cx="1155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009688"/>
                  </a:solidFill>
                  <a:latin typeface="Comic Sans MS" pitchFamily="66" charset="0"/>
                </a:rPr>
                <a:t>Lagging Strand</a:t>
              </a:r>
            </a:p>
          </p:txBody>
        </p:sp>
        <p:sp>
          <p:nvSpPr>
            <p:cNvPr id="43031" name="Line 21"/>
            <p:cNvSpPr>
              <a:spLocks noChangeShapeType="1"/>
            </p:cNvSpPr>
            <p:nvPr/>
          </p:nvSpPr>
          <p:spPr bwMode="auto">
            <a:xfrm flipH="1">
              <a:off x="2000" y="4032"/>
              <a:ext cx="3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2" name="Line 22"/>
            <p:cNvSpPr>
              <a:spLocks noChangeShapeType="1"/>
            </p:cNvSpPr>
            <p:nvPr/>
          </p:nvSpPr>
          <p:spPr bwMode="auto">
            <a:xfrm flipV="1">
              <a:off x="816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3" name="Line 23"/>
            <p:cNvSpPr>
              <a:spLocks noChangeShapeType="1"/>
            </p:cNvSpPr>
            <p:nvPr/>
          </p:nvSpPr>
          <p:spPr bwMode="auto">
            <a:xfrm>
              <a:off x="688" y="345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4" name="Line 24"/>
            <p:cNvSpPr>
              <a:spLocks noChangeShapeType="1"/>
            </p:cNvSpPr>
            <p:nvPr/>
          </p:nvSpPr>
          <p:spPr bwMode="auto">
            <a:xfrm flipV="1">
              <a:off x="1152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5" name="Line 25"/>
            <p:cNvSpPr>
              <a:spLocks noChangeShapeType="1"/>
            </p:cNvSpPr>
            <p:nvPr/>
          </p:nvSpPr>
          <p:spPr bwMode="auto">
            <a:xfrm>
              <a:off x="1024" y="345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6" name="Line 26"/>
            <p:cNvSpPr>
              <a:spLocks noChangeShapeType="1"/>
            </p:cNvSpPr>
            <p:nvPr/>
          </p:nvSpPr>
          <p:spPr bwMode="auto">
            <a:xfrm flipV="1">
              <a:off x="2160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7"/>
            <p:cNvSpPr>
              <a:spLocks noChangeShapeType="1"/>
            </p:cNvSpPr>
            <p:nvPr/>
          </p:nvSpPr>
          <p:spPr bwMode="auto">
            <a:xfrm>
              <a:off x="2032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8" name="Line 28"/>
            <p:cNvSpPr>
              <a:spLocks noChangeShapeType="1"/>
            </p:cNvSpPr>
            <p:nvPr/>
          </p:nvSpPr>
          <p:spPr bwMode="auto">
            <a:xfrm flipV="1">
              <a:off x="1824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9" name="Line 29"/>
            <p:cNvSpPr>
              <a:spLocks noChangeShapeType="1"/>
            </p:cNvSpPr>
            <p:nvPr/>
          </p:nvSpPr>
          <p:spPr bwMode="auto">
            <a:xfrm>
              <a:off x="1696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0" name="Line 30"/>
            <p:cNvSpPr>
              <a:spLocks noChangeShapeType="1"/>
            </p:cNvSpPr>
            <p:nvPr/>
          </p:nvSpPr>
          <p:spPr bwMode="auto">
            <a:xfrm flipV="1">
              <a:off x="1488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1" name="Line 31"/>
            <p:cNvSpPr>
              <a:spLocks noChangeShapeType="1"/>
            </p:cNvSpPr>
            <p:nvPr/>
          </p:nvSpPr>
          <p:spPr bwMode="auto">
            <a:xfrm>
              <a:off x="1360" y="345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2" name="Line 32"/>
            <p:cNvSpPr>
              <a:spLocks noChangeShapeType="1"/>
            </p:cNvSpPr>
            <p:nvPr/>
          </p:nvSpPr>
          <p:spPr bwMode="auto">
            <a:xfrm flipV="1">
              <a:off x="3168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3" name="Line 33"/>
            <p:cNvSpPr>
              <a:spLocks noChangeShapeType="1"/>
            </p:cNvSpPr>
            <p:nvPr/>
          </p:nvSpPr>
          <p:spPr bwMode="auto">
            <a:xfrm>
              <a:off x="3040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4" name="Line 34"/>
            <p:cNvSpPr>
              <a:spLocks noChangeShapeType="1"/>
            </p:cNvSpPr>
            <p:nvPr/>
          </p:nvSpPr>
          <p:spPr bwMode="auto">
            <a:xfrm flipV="1">
              <a:off x="3504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5" name="Line 35"/>
            <p:cNvSpPr>
              <a:spLocks noChangeShapeType="1"/>
            </p:cNvSpPr>
            <p:nvPr/>
          </p:nvSpPr>
          <p:spPr bwMode="auto">
            <a:xfrm>
              <a:off x="3376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6" name="Line 36"/>
            <p:cNvSpPr>
              <a:spLocks noChangeShapeType="1"/>
            </p:cNvSpPr>
            <p:nvPr/>
          </p:nvSpPr>
          <p:spPr bwMode="auto">
            <a:xfrm flipV="1">
              <a:off x="4512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7" name="Line 37"/>
            <p:cNvSpPr>
              <a:spLocks noChangeShapeType="1"/>
            </p:cNvSpPr>
            <p:nvPr/>
          </p:nvSpPr>
          <p:spPr bwMode="auto">
            <a:xfrm>
              <a:off x="4384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8" name="Line 38"/>
            <p:cNvSpPr>
              <a:spLocks noChangeShapeType="1"/>
            </p:cNvSpPr>
            <p:nvPr/>
          </p:nvSpPr>
          <p:spPr bwMode="auto">
            <a:xfrm flipV="1">
              <a:off x="4176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9" name="Line 39"/>
            <p:cNvSpPr>
              <a:spLocks noChangeShapeType="1"/>
            </p:cNvSpPr>
            <p:nvPr/>
          </p:nvSpPr>
          <p:spPr bwMode="auto">
            <a:xfrm>
              <a:off x="4048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0" name="Line 40"/>
            <p:cNvSpPr>
              <a:spLocks noChangeShapeType="1"/>
            </p:cNvSpPr>
            <p:nvPr/>
          </p:nvSpPr>
          <p:spPr bwMode="auto">
            <a:xfrm flipV="1">
              <a:off x="3840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1" name="Line 41"/>
            <p:cNvSpPr>
              <a:spLocks noChangeShapeType="1"/>
            </p:cNvSpPr>
            <p:nvPr/>
          </p:nvSpPr>
          <p:spPr bwMode="auto">
            <a:xfrm>
              <a:off x="3712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2" name="Line 42"/>
            <p:cNvSpPr>
              <a:spLocks noChangeShapeType="1"/>
            </p:cNvSpPr>
            <p:nvPr/>
          </p:nvSpPr>
          <p:spPr bwMode="auto">
            <a:xfrm flipV="1">
              <a:off x="2496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3" name="Line 43"/>
            <p:cNvSpPr>
              <a:spLocks noChangeShapeType="1"/>
            </p:cNvSpPr>
            <p:nvPr/>
          </p:nvSpPr>
          <p:spPr bwMode="auto">
            <a:xfrm>
              <a:off x="2368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4" name="Line 44"/>
            <p:cNvSpPr>
              <a:spLocks noChangeShapeType="1"/>
            </p:cNvSpPr>
            <p:nvPr/>
          </p:nvSpPr>
          <p:spPr bwMode="auto">
            <a:xfrm flipV="1">
              <a:off x="4848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5" name="Line 45"/>
            <p:cNvSpPr>
              <a:spLocks noChangeShapeType="1"/>
            </p:cNvSpPr>
            <p:nvPr/>
          </p:nvSpPr>
          <p:spPr bwMode="auto">
            <a:xfrm>
              <a:off x="4720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2" name="Rectangle 46"/>
            <p:cNvSpPr>
              <a:spLocks noChangeArrowheads="1"/>
            </p:cNvSpPr>
            <p:nvPr/>
          </p:nvSpPr>
          <p:spPr bwMode="auto">
            <a:xfrm>
              <a:off x="3735" y="3154"/>
              <a:ext cx="15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Okazaki Fragment 2</a:t>
              </a:r>
            </a:p>
          </p:txBody>
        </p:sp>
        <p:sp>
          <p:nvSpPr>
            <p:cNvPr id="43057" name="Line 47"/>
            <p:cNvSpPr>
              <a:spLocks noChangeShapeType="1"/>
            </p:cNvSpPr>
            <p:nvPr/>
          </p:nvSpPr>
          <p:spPr bwMode="auto">
            <a:xfrm flipV="1">
              <a:off x="5184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8" name="Line 48"/>
            <p:cNvSpPr>
              <a:spLocks noChangeShapeType="1"/>
            </p:cNvSpPr>
            <p:nvPr/>
          </p:nvSpPr>
          <p:spPr bwMode="auto">
            <a:xfrm>
              <a:off x="5056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9" name="Line 49"/>
            <p:cNvSpPr>
              <a:spLocks noChangeShapeType="1"/>
            </p:cNvSpPr>
            <p:nvPr/>
          </p:nvSpPr>
          <p:spPr bwMode="auto">
            <a:xfrm>
              <a:off x="2608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0" name="Line 50"/>
            <p:cNvSpPr>
              <a:spLocks noChangeShapeType="1"/>
            </p:cNvSpPr>
            <p:nvPr/>
          </p:nvSpPr>
          <p:spPr bwMode="auto">
            <a:xfrm flipV="1">
              <a:off x="2832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1" name="Rectangle 51"/>
            <p:cNvSpPr>
              <a:spLocks noChangeArrowheads="1"/>
            </p:cNvSpPr>
            <p:nvPr/>
          </p:nvSpPr>
          <p:spPr bwMode="auto">
            <a:xfrm>
              <a:off x="2888" y="3368"/>
              <a:ext cx="176" cy="176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8" name="Rectangle 52"/>
            <p:cNvSpPr>
              <a:spLocks noChangeArrowheads="1"/>
            </p:cNvSpPr>
            <p:nvPr/>
          </p:nvSpPr>
          <p:spPr bwMode="auto">
            <a:xfrm>
              <a:off x="2487" y="2823"/>
              <a:ext cx="105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sz="2000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DNA ligase</a:t>
              </a:r>
            </a:p>
          </p:txBody>
        </p:sp>
        <p:sp>
          <p:nvSpPr>
            <p:cNvPr id="29749" name="Rectangle 53"/>
            <p:cNvSpPr>
              <a:spLocks noChangeArrowheads="1"/>
            </p:cNvSpPr>
            <p:nvPr/>
          </p:nvSpPr>
          <p:spPr bwMode="auto">
            <a:xfrm>
              <a:off x="855" y="3154"/>
              <a:ext cx="15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Okazaki Fragment 1</a:t>
              </a:r>
            </a:p>
          </p:txBody>
        </p:sp>
        <p:sp>
          <p:nvSpPr>
            <p:cNvPr id="43064" name="Line 54"/>
            <p:cNvSpPr>
              <a:spLocks noChangeShapeType="1"/>
            </p:cNvSpPr>
            <p:nvPr/>
          </p:nvSpPr>
          <p:spPr bwMode="auto">
            <a:xfrm>
              <a:off x="2976" y="3080"/>
              <a:ext cx="0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5" name="Rectangle 55"/>
            <p:cNvSpPr>
              <a:spLocks noChangeArrowheads="1"/>
            </p:cNvSpPr>
            <p:nvPr/>
          </p:nvSpPr>
          <p:spPr bwMode="auto">
            <a:xfrm>
              <a:off x="5367" y="3783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43066" name="Rectangle 56"/>
            <p:cNvSpPr>
              <a:spLocks noChangeArrowheads="1"/>
            </p:cNvSpPr>
            <p:nvPr/>
          </p:nvSpPr>
          <p:spPr bwMode="auto">
            <a:xfrm>
              <a:off x="471" y="3207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5’</a:t>
              </a:r>
            </a:p>
          </p:txBody>
        </p:sp>
        <p:sp>
          <p:nvSpPr>
            <p:cNvPr id="43067" name="Rectangle 57"/>
            <p:cNvSpPr>
              <a:spLocks noChangeArrowheads="1"/>
            </p:cNvSpPr>
            <p:nvPr/>
          </p:nvSpPr>
          <p:spPr bwMode="auto">
            <a:xfrm>
              <a:off x="471" y="3783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  <p:sp>
          <p:nvSpPr>
            <p:cNvPr id="43068" name="Rectangle 58"/>
            <p:cNvSpPr>
              <a:spLocks noChangeArrowheads="1"/>
            </p:cNvSpPr>
            <p:nvPr/>
          </p:nvSpPr>
          <p:spPr bwMode="auto">
            <a:xfrm>
              <a:off x="5367" y="3255"/>
              <a:ext cx="27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Comic Sans MS" pitchFamily="66" charset="0"/>
                </a:rPr>
                <a:t>3’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315200" cy="1066800"/>
          </a:xfrm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Semiconservative Model of Replication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600200"/>
            <a:ext cx="7391400" cy="4495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Idea presented by </a:t>
            </a:r>
            <a:r>
              <a:rPr lang="en-US" sz="28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Watson &amp; Crick</a:t>
            </a:r>
          </a:p>
          <a:p>
            <a:pPr eaLnBrk="1" hangingPunct="1">
              <a:defRPr/>
            </a:pPr>
            <a:r>
              <a:rPr 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en-US" sz="2800" b="1" smtClean="0">
                <a:latin typeface="Comic Sans MS" pitchFamily="66" charset="0"/>
              </a:rPr>
              <a:t> two strands of the parental molecule separate, and each acts as a </a:t>
            </a:r>
            <a:r>
              <a:rPr lang="en-US" sz="2800" b="1" smtClean="0">
                <a:solidFill>
                  <a:srgbClr val="A50021"/>
                </a:solidFill>
                <a:latin typeface="Comic Sans MS" pitchFamily="66" charset="0"/>
              </a:rPr>
              <a:t>template</a:t>
            </a:r>
            <a:r>
              <a:rPr lang="en-US" sz="2800" b="1" smtClean="0">
                <a:latin typeface="Comic Sans MS" pitchFamily="66" charset="0"/>
              </a:rPr>
              <a:t> for a </a:t>
            </a:r>
            <a:r>
              <a:rPr lang="en-US" sz="2800" b="1" smtClean="0">
                <a:solidFill>
                  <a:srgbClr val="000066"/>
                </a:solidFill>
                <a:latin typeface="Comic Sans MS" pitchFamily="66" charset="0"/>
              </a:rPr>
              <a:t>new complementary strand</a:t>
            </a:r>
          </a:p>
          <a:p>
            <a:pPr eaLnBrk="1" hangingPunct="1">
              <a:defRPr/>
            </a:pPr>
            <a:r>
              <a:rPr lang="en-US" b="1" smtClean="0">
                <a:latin typeface="Comic Sans MS" pitchFamily="66" charset="0"/>
              </a:rPr>
              <a:t>New DNA consists of 1 PARENTAL (original) and 1 NEW strand of DNA</a:t>
            </a:r>
          </a:p>
        </p:txBody>
      </p:sp>
      <p:sp>
        <p:nvSpPr>
          <p:cNvPr id="46087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copyright cmassengale</a:t>
            </a:r>
          </a:p>
        </p:txBody>
      </p:sp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B83A3CA0-7628-4426-8D50-AB3CCDB4CBB8}" type="slidenum">
              <a:rPr lang="en-US"/>
              <a:pPr/>
              <a:t>151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1200" y="5410200"/>
            <a:ext cx="2159000" cy="708025"/>
            <a:chOff x="1072" y="3250"/>
            <a:chExt cx="1360" cy="446"/>
          </a:xfrm>
        </p:grpSpPr>
        <p:sp>
          <p:nvSpPr>
            <p:cNvPr id="46096" name="Line 5"/>
            <p:cNvSpPr>
              <a:spLocks noChangeShapeType="1"/>
            </p:cNvSpPr>
            <p:nvPr/>
          </p:nvSpPr>
          <p:spPr bwMode="auto">
            <a:xfrm>
              <a:off x="1072" y="3552"/>
              <a:ext cx="1360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Line 6"/>
            <p:cNvSpPr>
              <a:spLocks noChangeShapeType="1"/>
            </p:cNvSpPr>
            <p:nvPr/>
          </p:nvSpPr>
          <p:spPr bwMode="auto">
            <a:xfrm>
              <a:off x="1072" y="3696"/>
              <a:ext cx="1360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8" name="Rectangle 7"/>
            <p:cNvSpPr>
              <a:spLocks noChangeArrowheads="1"/>
            </p:cNvSpPr>
            <p:nvPr/>
          </p:nvSpPr>
          <p:spPr bwMode="auto">
            <a:xfrm>
              <a:off x="1095" y="3250"/>
              <a:ext cx="1071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009688"/>
                  </a:solidFill>
                  <a:latin typeface="Comic Sans MS" pitchFamily="66" charset="0"/>
                </a:rPr>
                <a:t>Parental DNA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43400" y="4953000"/>
            <a:ext cx="3386138" cy="1622425"/>
            <a:chOff x="2598" y="3010"/>
            <a:chExt cx="2133" cy="1022"/>
          </a:xfrm>
        </p:grpSpPr>
        <p:sp>
          <p:nvSpPr>
            <p:cNvPr id="46088" name="Line 9"/>
            <p:cNvSpPr>
              <a:spLocks noChangeShapeType="1"/>
            </p:cNvSpPr>
            <p:nvPr/>
          </p:nvSpPr>
          <p:spPr bwMode="auto">
            <a:xfrm flipV="1">
              <a:off x="2600" y="3400"/>
              <a:ext cx="368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9" name="Line 10"/>
            <p:cNvSpPr>
              <a:spLocks noChangeShapeType="1"/>
            </p:cNvSpPr>
            <p:nvPr/>
          </p:nvSpPr>
          <p:spPr bwMode="auto">
            <a:xfrm>
              <a:off x="2598" y="3711"/>
              <a:ext cx="372" cy="11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0" name="Line 11"/>
            <p:cNvSpPr>
              <a:spLocks noChangeShapeType="1"/>
            </p:cNvSpPr>
            <p:nvPr/>
          </p:nvSpPr>
          <p:spPr bwMode="auto">
            <a:xfrm>
              <a:off x="3328" y="3216"/>
              <a:ext cx="1360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Line 12"/>
            <p:cNvSpPr>
              <a:spLocks noChangeShapeType="1"/>
            </p:cNvSpPr>
            <p:nvPr/>
          </p:nvSpPr>
          <p:spPr bwMode="auto">
            <a:xfrm>
              <a:off x="3328" y="3408"/>
              <a:ext cx="1360" cy="0"/>
            </a:xfrm>
            <a:prstGeom prst="line">
              <a:avLst/>
            </a:prstGeom>
            <a:noFill/>
            <a:ln w="50800">
              <a:solidFill>
                <a:srgbClr val="B5006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2" name="Line 13"/>
            <p:cNvSpPr>
              <a:spLocks noChangeShapeType="1"/>
            </p:cNvSpPr>
            <p:nvPr/>
          </p:nvSpPr>
          <p:spPr bwMode="auto">
            <a:xfrm>
              <a:off x="3328" y="4032"/>
              <a:ext cx="1360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Line 14"/>
            <p:cNvSpPr>
              <a:spLocks noChangeShapeType="1"/>
            </p:cNvSpPr>
            <p:nvPr/>
          </p:nvSpPr>
          <p:spPr bwMode="auto">
            <a:xfrm>
              <a:off x="3328" y="3840"/>
              <a:ext cx="1360" cy="0"/>
            </a:xfrm>
            <a:prstGeom prst="line">
              <a:avLst/>
            </a:prstGeom>
            <a:noFill/>
            <a:ln w="50800">
              <a:solidFill>
                <a:srgbClr val="B5006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Rectangle 15"/>
            <p:cNvSpPr>
              <a:spLocks noChangeArrowheads="1"/>
            </p:cNvSpPr>
            <p:nvPr/>
          </p:nvSpPr>
          <p:spPr bwMode="auto">
            <a:xfrm>
              <a:off x="3591" y="3010"/>
              <a:ext cx="114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009688"/>
                  </a:solidFill>
                  <a:latin typeface="Comic Sans MS" pitchFamily="66" charset="0"/>
                </a:rPr>
                <a:t>DNA Template</a:t>
              </a:r>
            </a:p>
          </p:txBody>
        </p:sp>
        <p:sp>
          <p:nvSpPr>
            <p:cNvPr id="46095" name="Rectangle 16"/>
            <p:cNvSpPr>
              <a:spLocks noChangeArrowheads="1"/>
            </p:cNvSpPr>
            <p:nvPr/>
          </p:nvSpPr>
          <p:spPr bwMode="auto">
            <a:xfrm>
              <a:off x="3591" y="3394"/>
              <a:ext cx="799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B50069"/>
                  </a:solidFill>
                  <a:latin typeface="Comic Sans MS" pitchFamily="66" charset="0"/>
                </a:rPr>
                <a:t>New DNA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482" y="171628"/>
            <a:ext cx="8610918" cy="646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86800" cy="640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35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8614"/>
            <a:ext cx="8686800" cy="640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635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623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657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9112"/>
            <a:ext cx="8686800" cy="646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763000" cy="652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663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657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763000" cy="657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1"/>
            <a:ext cx="8763000" cy="657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763000" cy="652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763000" cy="640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763000" cy="657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657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8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05800" cy="533400"/>
          </a:xfrm>
        </p:spPr>
        <p:txBody>
          <a:bodyPr/>
          <a:lstStyle/>
          <a:p>
            <a:r>
              <a:rPr lang="en-US" sz="2800">
                <a:solidFill>
                  <a:schemeClr val="accent1"/>
                </a:solidFill>
              </a:rPr>
              <a:t>RNA types &amp; functions  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09603" name="Rectangle 3"/>
          <p:cNvSpPr>
            <a:spLocks noGrp="1" noChangeArrowheads="1"/>
          </p:cNvSpPr>
          <p:nvPr>
            <p:ph idx="1"/>
          </p:nvPr>
        </p:nvSpPr>
        <p:spPr>
          <a:xfrm>
            <a:off x="-152400" y="990600"/>
            <a:ext cx="89916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/>
          </a:p>
          <a:p>
            <a:pPr lvl="1">
              <a:lnSpc>
                <a:spcPct val="90000"/>
              </a:lnSpc>
            </a:pPr>
            <a:endParaRPr lang="en-US" sz="1800" b="1">
              <a:solidFill>
                <a:srgbClr val="EB0024"/>
              </a:solidFill>
            </a:endParaRPr>
          </a:p>
          <a:p>
            <a:pPr lvl="1">
              <a:lnSpc>
                <a:spcPct val="90000"/>
              </a:lnSpc>
            </a:pPr>
            <a:endParaRPr lang="en-US" sz="1800" b="1">
              <a:solidFill>
                <a:srgbClr val="EB0024"/>
              </a:solidFill>
            </a:endParaRPr>
          </a:p>
        </p:txBody>
      </p:sp>
      <p:graphicFrame>
        <p:nvGraphicFramePr>
          <p:cNvPr id="409683" name="Group 83"/>
          <p:cNvGraphicFramePr>
            <a:graphicFrameLocks noGrp="1"/>
          </p:cNvGraphicFramePr>
          <p:nvPr/>
        </p:nvGraphicFramePr>
        <p:xfrm>
          <a:off x="381000" y="685800"/>
          <a:ext cx="8534400" cy="5133849"/>
        </p:xfrm>
        <a:graphic>
          <a:graphicData uri="http://schemas.openxmlformats.org/drawingml/2006/table">
            <a:tbl>
              <a:tblPr/>
              <a:tblGrid>
                <a:gridCol w="3581400"/>
                <a:gridCol w="495300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Types of RNAs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Primary Function(s)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mRNA - messenger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translation (protein synthesis)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regulatory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rRNA - ribosomal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translation (protein synthesis)     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A123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&lt;catalytic&gt;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t-RNA - transfer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translation (protein synthesis)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hnRNA - heterogeneous nuclear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precursors &amp; intermediates of mature mRNAs &amp; other RNAs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scRNA - small cytoplasmic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signal recognition particle (SRP)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tRNA processing                          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A123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&lt;catalytic&gt;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snRNA - small nuclear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snoRNA - small nucleolar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mRNA processing, poly A addition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A123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&lt;catalytic&gt;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rRNA processing/maturation/methylation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regulatory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/>
                          <a:ea typeface="ＭＳ Ｐゴシック" charset="-128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RNAs (siRNA, miRNA, etc.)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regulation of transcription and translation, other??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88595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34202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0" y="0"/>
            <a:ext cx="4762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6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75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914400" cy="367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4800"/>
            <a:ext cx="914400" cy="349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5334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599" y="990600"/>
            <a:ext cx="205273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57200" y="3733800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Acrocentric</a:t>
            </a:r>
            <a:r>
              <a:rPr lang="en-US" dirty="0" smtClean="0"/>
              <a:t>      </a:t>
            </a:r>
            <a:r>
              <a:rPr lang="en-US" dirty="0" err="1" smtClean="0"/>
              <a:t>Telocentric</a:t>
            </a:r>
            <a:r>
              <a:rPr lang="en-US" dirty="0" smtClean="0"/>
              <a:t>                </a:t>
            </a:r>
            <a:r>
              <a:rPr lang="en-US" dirty="0" err="1" smtClean="0"/>
              <a:t>Metacentric</a:t>
            </a:r>
            <a:r>
              <a:rPr lang="en-US" dirty="0" smtClean="0"/>
              <a:t>                 Sub </a:t>
            </a:r>
            <a:r>
              <a:rPr lang="en-US" dirty="0" err="1" smtClean="0"/>
              <a:t>metacentric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5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731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617538"/>
            <a:ext cx="7793037" cy="906462"/>
          </a:xfrm>
        </p:spPr>
        <p:txBody>
          <a:bodyPr/>
          <a:lstStyle/>
          <a:p>
            <a:r>
              <a:rPr lang="en-US" dirty="0" smtClean="0"/>
              <a:t>Cell </a:t>
            </a:r>
            <a:r>
              <a:rPr lang="en-US" dirty="0"/>
              <a:t>History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667000"/>
            <a:ext cx="4078288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b="1" i="1"/>
              <a:t>Cytology-</a:t>
            </a:r>
            <a:r>
              <a:rPr lang="en-US" sz="2200"/>
              <a:t> study of cells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1665 English Scientist Robert Hooke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Used a microscope to examine cork (plant)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 Hooke called what he saw "Cells"</a:t>
            </a:r>
          </a:p>
          <a:p>
            <a:pPr>
              <a:lnSpc>
                <a:spcPct val="80000"/>
              </a:lnSpc>
            </a:pPr>
            <a:endParaRPr lang="en-US" sz="2200"/>
          </a:p>
        </p:txBody>
      </p:sp>
      <p:pic>
        <p:nvPicPr>
          <p:cNvPr id="3077" name="Picture 5" descr="hoo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2133600"/>
            <a:ext cx="27178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112269"/>
                </a:solidFill>
                <a:latin typeface="OfficinaSans-Book" charset="0"/>
              </a:rPr>
              <a:t>6.15 The nucleosome is the subunit of all chromatin</a:t>
            </a:r>
            <a:endParaRPr lang="en-US">
              <a:solidFill>
                <a:srgbClr val="000000"/>
              </a:solidFill>
              <a:latin typeface="OfficinaSans-Book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231F20"/>
                </a:solidFill>
                <a:latin typeface="OfficinaSans-Book" charset="0"/>
              </a:rPr>
              <a:t>Micrococcal nuclease releases individual nucleosomes from chromatin as 11S particles.</a:t>
            </a:r>
          </a:p>
          <a:p>
            <a:pPr>
              <a:lnSpc>
                <a:spcPct val="90000"/>
              </a:lnSpc>
            </a:pPr>
            <a:endParaRPr lang="en-US" sz="2800">
              <a:solidFill>
                <a:srgbClr val="231F20"/>
              </a:solidFill>
              <a:latin typeface="OfficinaSans-Book" charset="0"/>
            </a:endParaRP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231F20"/>
                </a:solidFill>
                <a:latin typeface="OfficinaSans-Book" charset="0"/>
              </a:rPr>
              <a:t>A nucleosome contains: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231F20"/>
                </a:solidFill>
                <a:latin typeface="OfficinaSans-Book" charset="0"/>
              </a:rPr>
              <a:t>~200 bp of DNA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231F20"/>
                </a:solidFill>
                <a:latin typeface="OfficinaSans-Book" charset="0"/>
              </a:rPr>
              <a:t>two copies of each core histone (H2A, H2B, H3, and H4)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231F20"/>
                </a:solidFill>
                <a:latin typeface="OfficinaSans-Book" charset="0"/>
              </a:rPr>
              <a:t>one copy of H1</a:t>
            </a:r>
          </a:p>
          <a:p>
            <a:pPr lvl="1"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231F20"/>
                </a:solidFill>
                <a:latin typeface="OfficinaSans-Book" charset="0"/>
              </a:rPr>
              <a:t>DNA is wrapped around the outside surface of the protein octamer.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12269"/>
                </a:solidFill>
                <a:latin typeface="OfficinaSans-Book" charset="0"/>
              </a:rPr>
              <a:t>6.16 DNA is coiled in arrays of </a:t>
            </a:r>
            <a:r>
              <a:rPr lang="en-US" dirty="0" err="1">
                <a:solidFill>
                  <a:srgbClr val="112269"/>
                </a:solidFill>
                <a:latin typeface="OfficinaSans-Book" charset="0"/>
              </a:rPr>
              <a:t>nucleosomes</a:t>
            </a:r>
            <a:endParaRPr lang="en-US" dirty="0">
              <a:solidFill>
                <a:srgbClr val="000000"/>
              </a:solidFill>
              <a:latin typeface="OfficinaSans-Book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231F20"/>
                </a:solidFill>
                <a:latin typeface="OfficinaSans-Book" charset="0"/>
              </a:rPr>
              <a:t>Greater than 95% of the DNA is recovered in </a:t>
            </a:r>
            <a:r>
              <a:rPr lang="en-US" dirty="0" err="1">
                <a:solidFill>
                  <a:srgbClr val="231F20"/>
                </a:solidFill>
                <a:latin typeface="OfficinaSans-Book" charset="0"/>
              </a:rPr>
              <a:t>nucleosomes</a:t>
            </a:r>
            <a:r>
              <a:rPr lang="en-US" dirty="0">
                <a:solidFill>
                  <a:srgbClr val="231F20"/>
                </a:solidFill>
                <a:latin typeface="OfficinaSans-Book" charset="0"/>
              </a:rPr>
              <a:t> or </a:t>
            </a:r>
            <a:r>
              <a:rPr lang="en-US" dirty="0" err="1">
                <a:solidFill>
                  <a:srgbClr val="231F20"/>
                </a:solidFill>
                <a:latin typeface="OfficinaSans-Book" charset="0"/>
              </a:rPr>
              <a:t>multimers</a:t>
            </a:r>
            <a:r>
              <a:rPr lang="en-US" dirty="0">
                <a:solidFill>
                  <a:srgbClr val="231F20"/>
                </a:solidFill>
                <a:latin typeface="OfficinaSans-Book" charset="0"/>
              </a:rPr>
              <a:t> when </a:t>
            </a:r>
            <a:r>
              <a:rPr lang="en-US" dirty="0" err="1">
                <a:solidFill>
                  <a:srgbClr val="231F20"/>
                </a:solidFill>
                <a:latin typeface="OfficinaSans-Book" charset="0"/>
              </a:rPr>
              <a:t>micrococcal</a:t>
            </a:r>
            <a:r>
              <a:rPr lang="en-US" dirty="0">
                <a:solidFill>
                  <a:srgbClr val="231F20"/>
                </a:solidFill>
                <a:latin typeface="OfficinaSans-Book" charset="0"/>
              </a:rPr>
              <a:t> nuclease cleaves DNA of chromatin.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231F20"/>
              </a:solidFill>
              <a:latin typeface="OfficinaSans-Book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231F20"/>
                </a:solidFill>
                <a:latin typeface="OfficinaSans-Book" charset="0"/>
              </a:rPr>
              <a:t>The length of DNA per </a:t>
            </a:r>
            <a:r>
              <a:rPr lang="en-US" dirty="0" err="1">
                <a:solidFill>
                  <a:srgbClr val="231F20"/>
                </a:solidFill>
                <a:latin typeface="OfficinaSans-Book" charset="0"/>
              </a:rPr>
              <a:t>nucleosome</a:t>
            </a:r>
            <a:r>
              <a:rPr lang="en-US" dirty="0">
                <a:solidFill>
                  <a:srgbClr val="231F20"/>
                </a:solidFill>
                <a:latin typeface="OfficinaSans-Book" charset="0"/>
              </a:rPr>
              <a:t> varies for individual tissues in a range from 154-260 </a:t>
            </a:r>
            <a:r>
              <a:rPr lang="en-US" dirty="0" err="1">
                <a:solidFill>
                  <a:srgbClr val="231F20"/>
                </a:solidFill>
                <a:latin typeface="OfficinaSans-Book" charset="0"/>
              </a:rPr>
              <a:t>bp</a:t>
            </a:r>
            <a:r>
              <a:rPr lang="en-US" dirty="0">
                <a:solidFill>
                  <a:srgbClr val="231F20"/>
                </a:solidFill>
                <a:latin typeface="OfficinaSans-Book" charset="0"/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112269"/>
                </a:solidFill>
                <a:latin typeface="OfficinaSans-Book" charset="0"/>
              </a:rPr>
              <a:t>6.17 Nucleosomes have a common structure</a:t>
            </a:r>
            <a:endParaRPr lang="en-US">
              <a:solidFill>
                <a:srgbClr val="000000"/>
              </a:solidFill>
              <a:latin typeface="OfficinaSans-Book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231F20"/>
                </a:solidFill>
                <a:latin typeface="OfficinaSans-Book" charset="0"/>
              </a:rPr>
              <a:t>Nucleosomal DNA is divided into the core DNA and linker DNA depending on its susceptibility to micrococcal nuclease.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231F20"/>
              </a:solidFill>
              <a:latin typeface="OfficinaSans-Book" charset="0"/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231F20"/>
                </a:solidFill>
                <a:latin typeface="OfficinaSans-Book" charset="0"/>
              </a:rPr>
              <a:t>The core DNA is the length of 146 bp that is found on the core particles produced by prolonged digestion with micrococcal nuclease.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231F20"/>
                </a:solidFill>
                <a:latin typeface="OfficinaSans-Book" charset="0"/>
              </a:rPr>
              <a:t>Linker DNA is the region of 8-114 bp that is susceptible to early cleavage by the enzyme.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231F20"/>
              </a:solidFill>
              <a:latin typeface="OfficinaSans-Book" charset="0"/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231F20"/>
                </a:solidFill>
                <a:latin typeface="OfficinaSans-Book" charset="0"/>
              </a:rPr>
              <a:t>Changes in the length of linker DNA account for the variation in total length of nucleosomal DNA.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231F20"/>
              </a:solidFill>
              <a:latin typeface="OfficinaSans-Book" charset="0"/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231F20"/>
                </a:solidFill>
                <a:latin typeface="OfficinaSans-Book" charset="0"/>
              </a:rPr>
              <a:t>H1 is associated with linker DNA and may lie at the point where DNA enters and leaves the nucleosome.</a:t>
            </a:r>
            <a:endParaRPr 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905000" y="2286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112269"/>
                </a:solidFill>
                <a:latin typeface="OfficinaSans-Book" charset="0"/>
              </a:rPr>
              <a:t>6.17 </a:t>
            </a:r>
            <a:r>
              <a:rPr lang="en-US" dirty="0" err="1">
                <a:solidFill>
                  <a:srgbClr val="112269"/>
                </a:solidFill>
                <a:latin typeface="OfficinaSans-Book" charset="0"/>
              </a:rPr>
              <a:t>Nucleosomes</a:t>
            </a:r>
            <a:r>
              <a:rPr lang="en-US" dirty="0">
                <a:solidFill>
                  <a:srgbClr val="112269"/>
                </a:solidFill>
                <a:latin typeface="OfficinaSans-Book" charset="0"/>
              </a:rPr>
              <a:t> have a common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/>
          <a:lstStyle/>
          <a:p>
            <a:r>
              <a:rPr lang="en-US">
                <a:solidFill>
                  <a:srgbClr val="112269"/>
                </a:solidFill>
                <a:latin typeface="OfficinaSans-Book" charset="0"/>
              </a:rPr>
              <a:t>6.18 DNA structure varies on the nucleosomal surface</a:t>
            </a:r>
            <a:endParaRPr lang="en-US">
              <a:solidFill>
                <a:srgbClr val="000000"/>
              </a:solidFill>
              <a:latin typeface="OfficinaSans-Book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231F20"/>
                </a:solidFill>
                <a:latin typeface="OfficinaSans-Book" charset="0"/>
              </a:rPr>
              <a:t>1.65 turns of DNA are wound around the histone octamer.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231F20"/>
              </a:solidFill>
              <a:latin typeface="OfficinaSans-Book" charset="0"/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231F20"/>
                </a:solidFill>
                <a:latin typeface="OfficinaSans-Book" charset="0"/>
              </a:rPr>
              <a:t>The structure of the DNA is altered so that it has: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231F20"/>
                </a:solidFill>
                <a:latin typeface="OfficinaSans-Book" charset="0"/>
              </a:rPr>
              <a:t>an increased number of base pairs/turn in the middle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231F20"/>
                </a:solidFill>
                <a:latin typeface="OfficinaSans-Book" charset="0"/>
              </a:rPr>
              <a:t>but a decreased number at the ends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/>
          <a:lstStyle/>
          <a:p>
            <a:r>
              <a:rPr lang="en-US">
                <a:solidFill>
                  <a:srgbClr val="112269"/>
                </a:solidFill>
                <a:latin typeface="OfficinaSans-Book" charset="0"/>
              </a:rPr>
              <a:t>6.19 Organization of the histone octamer</a:t>
            </a:r>
            <a:endParaRPr lang="en-US">
              <a:solidFill>
                <a:srgbClr val="000000"/>
              </a:solidFill>
              <a:latin typeface="OfficinaSans-Book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231F20"/>
                </a:solidFill>
                <a:latin typeface="OfficinaSans-Book" charset="0"/>
              </a:rPr>
              <a:t>The histone octamer has a kernel of a H32 • H42 tetramer associated with two H2A • H2B dimers.</a:t>
            </a:r>
          </a:p>
          <a:p>
            <a:endParaRPr lang="en-US">
              <a:solidFill>
                <a:srgbClr val="231F20"/>
              </a:solidFill>
              <a:latin typeface="OfficinaSans-Book" charset="0"/>
            </a:endParaRPr>
          </a:p>
          <a:p>
            <a:r>
              <a:rPr lang="en-US">
                <a:solidFill>
                  <a:srgbClr val="231F20"/>
                </a:solidFill>
                <a:latin typeface="OfficinaSans-Book" charset="0"/>
              </a:rPr>
              <a:t>Each histone is extensively interdigitated with its partner.</a:t>
            </a:r>
          </a:p>
          <a:p>
            <a:pPr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12269"/>
                </a:solidFill>
                <a:latin typeface="OfficinaSans-Book" charset="0"/>
              </a:rPr>
              <a:t>6.12 </a:t>
            </a:r>
            <a:r>
              <a:rPr lang="en-US" sz="3600" dirty="0" err="1">
                <a:solidFill>
                  <a:srgbClr val="112269"/>
                </a:solidFill>
                <a:latin typeface="OfficinaSans-Book" charset="0"/>
              </a:rPr>
              <a:t>Lampbrush</a:t>
            </a:r>
            <a:r>
              <a:rPr lang="en-US" sz="3600" dirty="0">
                <a:solidFill>
                  <a:srgbClr val="112269"/>
                </a:solidFill>
                <a:latin typeface="OfficinaSans-Book" charset="0"/>
              </a:rPr>
              <a:t> chromosomes are extended</a:t>
            </a:r>
            <a:endParaRPr lang="en-US" sz="3600" dirty="0">
              <a:solidFill>
                <a:srgbClr val="000000"/>
              </a:solidFill>
              <a:latin typeface="OfficinaSans-Book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8763000" cy="4873752"/>
          </a:xfrm>
        </p:spPr>
        <p:txBody>
          <a:bodyPr/>
          <a:lstStyle/>
          <a:p>
            <a:r>
              <a:rPr lang="en-US" sz="2400" dirty="0">
                <a:solidFill>
                  <a:srgbClr val="231F20"/>
                </a:solidFill>
                <a:latin typeface="OfficinaSans-Book" charset="0"/>
              </a:rPr>
              <a:t>Sites of gene expression on </a:t>
            </a:r>
            <a:r>
              <a:rPr lang="en-US" sz="2400" dirty="0" err="1">
                <a:solidFill>
                  <a:srgbClr val="231F20"/>
                </a:solidFill>
                <a:latin typeface="OfficinaSans-Book" charset="0"/>
              </a:rPr>
              <a:t>lampbrush</a:t>
            </a:r>
            <a:r>
              <a:rPr lang="en-US" sz="2400" dirty="0">
                <a:solidFill>
                  <a:srgbClr val="231F20"/>
                </a:solidFill>
                <a:latin typeface="OfficinaSans-Book" charset="0"/>
              </a:rPr>
              <a:t> chromosomes show loops that are extended </a:t>
            </a:r>
            <a:r>
              <a:rPr lang="en-US" sz="2400" dirty="0" smtClean="0">
                <a:solidFill>
                  <a:srgbClr val="231F20"/>
                </a:solidFill>
                <a:latin typeface="OfficinaSans-Book" charset="0"/>
              </a:rPr>
              <a:t>from </a:t>
            </a:r>
            <a:r>
              <a:rPr lang="en-US" sz="2400" dirty="0">
                <a:solidFill>
                  <a:srgbClr val="231F20"/>
                </a:solidFill>
                <a:latin typeface="OfficinaSans-Book" charset="0"/>
              </a:rPr>
              <a:t>the chromosomal axis.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0"/>
            <a:ext cx="769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12269"/>
                </a:solidFill>
                <a:latin typeface="OfficinaSans-Book" charset="0"/>
              </a:rPr>
              <a:t>6.13 </a:t>
            </a:r>
            <a:r>
              <a:rPr lang="en-US" dirty="0" err="1">
                <a:solidFill>
                  <a:srgbClr val="112269"/>
                </a:solidFill>
                <a:latin typeface="OfficinaSans-Book" charset="0"/>
              </a:rPr>
              <a:t>Polytene</a:t>
            </a:r>
            <a:r>
              <a:rPr lang="en-US" dirty="0">
                <a:solidFill>
                  <a:srgbClr val="112269"/>
                </a:solidFill>
                <a:latin typeface="OfficinaSans-Book" charset="0"/>
              </a:rPr>
              <a:t> chromosomes form bands</a:t>
            </a:r>
            <a:endParaRPr lang="en-US" dirty="0">
              <a:solidFill>
                <a:srgbClr val="000000"/>
              </a:solidFill>
              <a:latin typeface="OfficinaSans-Book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231F20"/>
                </a:solidFill>
                <a:latin typeface="OfficinaSans-Book" charset="0"/>
              </a:rPr>
              <a:t>Polytene</a:t>
            </a:r>
            <a:r>
              <a:rPr lang="en-US" dirty="0">
                <a:solidFill>
                  <a:srgbClr val="231F20"/>
                </a:solidFill>
                <a:latin typeface="OfficinaSans-Book" charset="0"/>
              </a:rPr>
              <a:t> chromosomes of Dipterans have a series of bands that can be used as a cytological map.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895600"/>
            <a:ext cx="723568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5867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PROKARYOTIC cell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38200"/>
            <a:ext cx="2743200" cy="457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en-US" sz="2800" dirty="0"/>
              <a:t>ONLY Bacteria</a:t>
            </a:r>
          </a:p>
        </p:txBody>
      </p:sp>
      <p:pic>
        <p:nvPicPr>
          <p:cNvPr id="63491" name="Picture 3" descr="procaryo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895599" y="838200"/>
            <a:ext cx="5249739" cy="6019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  <p:bldP spid="23555" grpId="0" build="p" autoUpdateAnimBg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75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EUKARYOTIC CELLS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hlink"/>
                </a:solidFill>
              </a:rPr>
              <a:t>Plant</a:t>
            </a:r>
            <a:endParaRPr lang="en-US" sz="36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bio_ch7_48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1695450"/>
            <a:ext cx="4686300" cy="3467100"/>
          </a:xfrm>
          <a:prstGeom prst="rect">
            <a:avLst/>
          </a:prstGeom>
          <a:noFill/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3725863" y="5568950"/>
            <a:ext cx="157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Plant Cell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90650" y="1441450"/>
            <a:ext cx="6731000" cy="3867150"/>
            <a:chOff x="876" y="908"/>
            <a:chExt cx="4240" cy="2436"/>
          </a:xfrm>
        </p:grpSpPr>
        <p:sp>
          <p:nvSpPr>
            <p:cNvPr id="106501" name="Text Box 5"/>
            <p:cNvSpPr txBox="1">
              <a:spLocks noChangeArrowheads="1"/>
            </p:cNvSpPr>
            <p:nvPr/>
          </p:nvSpPr>
          <p:spPr bwMode="auto">
            <a:xfrm>
              <a:off x="4311" y="2013"/>
              <a:ext cx="569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>
                  <a:latin typeface="Arial" charset="0"/>
                </a:rPr>
                <a:t>Nuclear</a:t>
              </a:r>
            </a:p>
            <a:p>
              <a:pPr>
                <a:lnSpc>
                  <a:spcPct val="80000"/>
                </a:lnSpc>
              </a:pPr>
              <a:r>
                <a:rPr lang="en-US" sz="1400">
                  <a:latin typeface="Arial" charset="0"/>
                </a:rPr>
                <a:t>envelope</a:t>
              </a:r>
            </a:p>
          </p:txBody>
        </p:sp>
        <p:sp>
          <p:nvSpPr>
            <p:cNvPr id="106502" name="Text Box 6"/>
            <p:cNvSpPr txBox="1">
              <a:spLocks noChangeArrowheads="1"/>
            </p:cNvSpPr>
            <p:nvPr/>
          </p:nvSpPr>
          <p:spPr bwMode="auto">
            <a:xfrm>
              <a:off x="4252" y="1572"/>
              <a:ext cx="619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>
                  <a:latin typeface="Arial" charset="0"/>
                </a:rPr>
                <a:t>Ribosome</a:t>
              </a:r>
            </a:p>
            <a:p>
              <a:pPr>
                <a:lnSpc>
                  <a:spcPct val="80000"/>
                </a:lnSpc>
              </a:pPr>
              <a:r>
                <a:rPr lang="en-US" sz="1400">
                  <a:latin typeface="Arial" charset="0"/>
                </a:rPr>
                <a:t>(attached)</a:t>
              </a:r>
            </a:p>
          </p:txBody>
        </p:sp>
        <p:sp>
          <p:nvSpPr>
            <p:cNvPr id="106503" name="Text Box 7"/>
            <p:cNvSpPr txBox="1">
              <a:spLocks noChangeArrowheads="1"/>
            </p:cNvSpPr>
            <p:nvPr/>
          </p:nvSpPr>
          <p:spPr bwMode="auto">
            <a:xfrm>
              <a:off x="4181" y="1185"/>
              <a:ext cx="619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>
                  <a:latin typeface="Arial" charset="0"/>
                </a:rPr>
                <a:t>Ribosome</a:t>
              </a:r>
            </a:p>
            <a:p>
              <a:pPr>
                <a:lnSpc>
                  <a:spcPct val="80000"/>
                </a:lnSpc>
              </a:pPr>
              <a:r>
                <a:rPr lang="en-US" sz="1400">
                  <a:latin typeface="Arial" charset="0"/>
                </a:rPr>
                <a:t>(free)</a:t>
              </a:r>
            </a:p>
          </p:txBody>
        </p:sp>
        <p:sp>
          <p:nvSpPr>
            <p:cNvPr id="106504" name="Text Box 8"/>
            <p:cNvSpPr txBox="1">
              <a:spLocks noChangeArrowheads="1"/>
            </p:cNvSpPr>
            <p:nvPr/>
          </p:nvSpPr>
          <p:spPr bwMode="auto">
            <a:xfrm>
              <a:off x="3602" y="908"/>
              <a:ext cx="1159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>
                  <a:latin typeface="Arial" charset="0"/>
                </a:rPr>
                <a:t>Smooth endoplasmic</a:t>
              </a:r>
            </a:p>
            <a:p>
              <a:pPr>
                <a:lnSpc>
                  <a:spcPct val="80000"/>
                </a:lnSpc>
              </a:pPr>
              <a:r>
                <a:rPr lang="en-US" sz="1400">
                  <a:latin typeface="Arial" charset="0"/>
                </a:rPr>
                <a:t>reticulum</a:t>
              </a:r>
            </a:p>
          </p:txBody>
        </p:sp>
        <p:sp>
          <p:nvSpPr>
            <p:cNvPr id="106505" name="Text Box 9"/>
            <p:cNvSpPr txBox="1">
              <a:spLocks noChangeArrowheads="1"/>
            </p:cNvSpPr>
            <p:nvPr/>
          </p:nvSpPr>
          <p:spPr bwMode="auto">
            <a:xfrm>
              <a:off x="4051" y="2818"/>
              <a:ext cx="5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Nucleus</a:t>
              </a:r>
            </a:p>
          </p:txBody>
        </p:sp>
        <p:sp>
          <p:nvSpPr>
            <p:cNvPr id="106506" name="Text Box 10"/>
            <p:cNvSpPr txBox="1">
              <a:spLocks noChangeArrowheads="1"/>
            </p:cNvSpPr>
            <p:nvPr/>
          </p:nvSpPr>
          <p:spPr bwMode="auto">
            <a:xfrm>
              <a:off x="3529" y="3152"/>
              <a:ext cx="158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Rough endoplasmic reticulum</a:t>
              </a:r>
            </a:p>
          </p:txBody>
        </p:sp>
        <p:sp>
          <p:nvSpPr>
            <p:cNvPr id="106507" name="Text Box 11"/>
            <p:cNvSpPr txBox="1">
              <a:spLocks noChangeArrowheads="1"/>
            </p:cNvSpPr>
            <p:nvPr/>
          </p:nvSpPr>
          <p:spPr bwMode="auto">
            <a:xfrm>
              <a:off x="4201" y="2484"/>
              <a:ext cx="6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Nucleolus</a:t>
              </a:r>
            </a:p>
          </p:txBody>
        </p:sp>
        <p:sp>
          <p:nvSpPr>
            <p:cNvPr id="106508" name="Text Box 12"/>
            <p:cNvSpPr txBox="1">
              <a:spLocks noChangeArrowheads="1"/>
            </p:cNvSpPr>
            <p:nvPr/>
          </p:nvSpPr>
          <p:spPr bwMode="auto">
            <a:xfrm>
              <a:off x="876" y="2716"/>
              <a:ext cx="90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>
                  <a:latin typeface="Arial" charset="0"/>
                </a:rPr>
                <a:t>Golgi apparatus</a:t>
              </a:r>
            </a:p>
          </p:txBody>
        </p:sp>
        <p:sp>
          <p:nvSpPr>
            <p:cNvPr id="106509" name="Text Box 13"/>
            <p:cNvSpPr txBox="1">
              <a:spLocks noChangeArrowheads="1"/>
            </p:cNvSpPr>
            <p:nvPr/>
          </p:nvSpPr>
          <p:spPr bwMode="auto">
            <a:xfrm>
              <a:off x="1363" y="3117"/>
              <a:ext cx="8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Mitochondrion</a:t>
              </a:r>
            </a:p>
          </p:txBody>
        </p:sp>
        <p:sp>
          <p:nvSpPr>
            <p:cNvPr id="106510" name="Text Box 14"/>
            <p:cNvSpPr txBox="1">
              <a:spLocks noChangeArrowheads="1"/>
            </p:cNvSpPr>
            <p:nvPr/>
          </p:nvSpPr>
          <p:spPr bwMode="auto">
            <a:xfrm>
              <a:off x="908" y="2045"/>
              <a:ext cx="5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Cell wall</a:t>
              </a:r>
            </a:p>
          </p:txBody>
        </p:sp>
        <p:sp>
          <p:nvSpPr>
            <p:cNvPr id="106511" name="Text Box 15"/>
            <p:cNvSpPr txBox="1">
              <a:spLocks noChangeArrowheads="1"/>
            </p:cNvSpPr>
            <p:nvPr/>
          </p:nvSpPr>
          <p:spPr bwMode="auto">
            <a:xfrm>
              <a:off x="996" y="1748"/>
              <a:ext cx="649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>
                  <a:latin typeface="Arial" charset="0"/>
                </a:rPr>
                <a:t>Cell</a:t>
              </a:r>
            </a:p>
            <a:p>
              <a:pPr>
                <a:lnSpc>
                  <a:spcPct val="85000"/>
                </a:lnSpc>
              </a:pPr>
              <a:r>
                <a:rPr lang="en-US" sz="1400">
                  <a:latin typeface="Arial" charset="0"/>
                </a:rPr>
                <a:t>Membrane</a:t>
              </a:r>
            </a:p>
          </p:txBody>
        </p:sp>
        <p:sp>
          <p:nvSpPr>
            <p:cNvPr id="106512" name="Text Box 16"/>
            <p:cNvSpPr txBox="1">
              <a:spLocks noChangeArrowheads="1"/>
            </p:cNvSpPr>
            <p:nvPr/>
          </p:nvSpPr>
          <p:spPr bwMode="auto">
            <a:xfrm>
              <a:off x="1045" y="1418"/>
              <a:ext cx="6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Chloroplast</a:t>
              </a:r>
            </a:p>
          </p:txBody>
        </p:sp>
        <p:sp>
          <p:nvSpPr>
            <p:cNvPr id="106513" name="Text Box 17"/>
            <p:cNvSpPr txBox="1">
              <a:spLocks noChangeArrowheads="1"/>
            </p:cNvSpPr>
            <p:nvPr/>
          </p:nvSpPr>
          <p:spPr bwMode="auto">
            <a:xfrm>
              <a:off x="1574" y="974"/>
              <a:ext cx="5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Vacuole</a:t>
              </a:r>
            </a:p>
          </p:txBody>
        </p:sp>
      </p:grpSp>
      <p:sp>
        <p:nvSpPr>
          <p:cNvPr id="106514" name="Text Box 18"/>
          <p:cNvSpPr txBox="1">
            <a:spLocks noChangeArrowheads="1"/>
          </p:cNvSpPr>
          <p:nvPr/>
        </p:nvSpPr>
        <p:spPr bwMode="auto">
          <a:xfrm>
            <a:off x="838200" y="7620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Section 7-2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75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Nucleus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2286000"/>
            <a:ext cx="4343400" cy="4038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Brain of Cell</a:t>
            </a:r>
          </a:p>
          <a:p>
            <a:pPr>
              <a:lnSpc>
                <a:spcPct val="80000"/>
              </a:lnSpc>
            </a:pPr>
            <a:r>
              <a:rPr lang="en-US" sz="2400"/>
              <a:t>Bordered by a porous membrane - nuclear envelope.</a:t>
            </a:r>
          </a:p>
          <a:p>
            <a:pPr>
              <a:lnSpc>
                <a:spcPct val="80000"/>
              </a:lnSpc>
            </a:pPr>
            <a:r>
              <a:rPr lang="en-US" sz="2400"/>
              <a:t>Contains thin fibers of DNA and protein called Chromatin.</a:t>
            </a:r>
          </a:p>
          <a:p>
            <a:pPr>
              <a:lnSpc>
                <a:spcPct val="80000"/>
              </a:lnSpc>
            </a:pPr>
            <a:r>
              <a:rPr lang="en-US" sz="2400"/>
              <a:t>Rod Shaped Chromosomes</a:t>
            </a:r>
          </a:p>
          <a:p>
            <a:pPr>
              <a:lnSpc>
                <a:spcPct val="80000"/>
              </a:lnSpc>
            </a:pPr>
            <a:r>
              <a:rPr lang="en-US" sz="2400"/>
              <a:t>Contains a small round nucleolus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produces ribosomal RNA which makes ribosomes.</a:t>
            </a:r>
          </a:p>
          <a:p>
            <a:pPr>
              <a:lnSpc>
                <a:spcPct val="80000"/>
              </a:lnSpc>
            </a:pPr>
            <a:endParaRPr lang="en-US" sz="2400"/>
          </a:p>
        </p:txBody>
      </p:sp>
      <p:pic>
        <p:nvPicPr>
          <p:cNvPr id="95236" name="Picture 4" descr="The Cell Nucle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47863"/>
            <a:ext cx="4419600" cy="4376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Organization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Cells contain </a:t>
            </a:r>
            <a:r>
              <a:rPr lang="en-US" sz="2800" b="1" u="sng"/>
              <a:t>ORGANELLES</a:t>
            </a:r>
            <a:r>
              <a:rPr lang="en-US" sz="2800"/>
              <a:t>. </a:t>
            </a:r>
          </a:p>
          <a:p>
            <a:r>
              <a:rPr lang="en-US" sz="2800"/>
              <a:t>Cell Components that PERFORMS SPECIFIC FUNCTIONS FOR THE CELL. </a:t>
            </a:r>
          </a:p>
          <a:p>
            <a:endParaRPr lang="en-US" sz="2800"/>
          </a:p>
        </p:txBody>
      </p:sp>
      <p:pic>
        <p:nvPicPr>
          <p:cNvPr id="93188" name="Picture 4" descr="organel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2743200"/>
            <a:ext cx="4562475" cy="280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Cellular Organelles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114800"/>
          </a:xfrm>
        </p:spPr>
        <p:txBody>
          <a:bodyPr/>
          <a:lstStyle/>
          <a:p>
            <a:r>
              <a:rPr lang="en-US" sz="2800" b="1" u="sng"/>
              <a:t>The Plasma membrane</a:t>
            </a:r>
          </a:p>
          <a:p>
            <a:pPr lvl="1"/>
            <a:r>
              <a:rPr lang="en-US" sz="2400"/>
              <a:t>The boundary of the cell.</a:t>
            </a:r>
          </a:p>
          <a:p>
            <a:pPr lvl="1"/>
            <a:r>
              <a:rPr lang="en-US" sz="2400"/>
              <a:t>Composed of three distinct layers.</a:t>
            </a:r>
          </a:p>
          <a:p>
            <a:pPr lvl="1"/>
            <a:r>
              <a:rPr lang="en-US" sz="2400"/>
              <a:t>Two layers of fat and one layer of protein.</a:t>
            </a:r>
          </a:p>
        </p:txBody>
      </p:sp>
      <p:pic>
        <p:nvPicPr>
          <p:cNvPr id="94212" name="Picture 4" descr="Plasma Membrane Stru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038600" y="2438400"/>
            <a:ext cx="4419600" cy="35909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Ribosomes</a:t>
            </a:r>
          </a:p>
        </p:txBody>
      </p:sp>
      <p:pic>
        <p:nvPicPr>
          <p:cNvPr id="97284" name="Picture 4" descr="Ribosome Stru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981200"/>
            <a:ext cx="4038600" cy="4649788"/>
          </a:xfrm>
          <a:noFill/>
          <a:ln/>
        </p:spPr>
      </p:pic>
      <p:sp>
        <p:nvSpPr>
          <p:cNvPr id="972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2017713"/>
            <a:ext cx="4687888" cy="4114800"/>
          </a:xfrm>
        </p:spPr>
        <p:txBody>
          <a:bodyPr/>
          <a:lstStyle/>
          <a:p>
            <a:r>
              <a:rPr lang="en-US" sz="2800"/>
              <a:t>Small </a:t>
            </a:r>
            <a:r>
              <a:rPr lang="en-US" sz="2800" b="1"/>
              <a:t>non-membrane</a:t>
            </a:r>
            <a:r>
              <a:rPr lang="en-US" sz="2800"/>
              <a:t> bound organelles.</a:t>
            </a:r>
          </a:p>
          <a:p>
            <a:r>
              <a:rPr lang="en-US" sz="2800"/>
              <a:t>Contain two sub units</a:t>
            </a:r>
          </a:p>
          <a:p>
            <a:r>
              <a:rPr lang="en-US" sz="2800"/>
              <a:t>Site of protein synthesis.</a:t>
            </a:r>
          </a:p>
          <a:p>
            <a:r>
              <a:rPr lang="en-US" sz="2800"/>
              <a:t>Protein factory of the cell</a:t>
            </a:r>
          </a:p>
          <a:p>
            <a:r>
              <a:rPr lang="en-US" sz="2800"/>
              <a:t>Either free floating or attached to the Endoplasmic Reticulum.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Centrioles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42672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Found </a:t>
            </a:r>
            <a:r>
              <a:rPr lang="en-US" sz="2800" b="1"/>
              <a:t>only</a:t>
            </a:r>
            <a:r>
              <a:rPr lang="en-US" sz="2800"/>
              <a:t> in animal cells</a:t>
            </a:r>
          </a:p>
          <a:p>
            <a:pPr>
              <a:lnSpc>
                <a:spcPct val="90000"/>
              </a:lnSpc>
            </a:pPr>
            <a:r>
              <a:rPr lang="en-US" sz="2800"/>
              <a:t>Paired organelles found together near the nucleus, at right angles to each other.</a:t>
            </a:r>
          </a:p>
          <a:p>
            <a:pPr>
              <a:lnSpc>
                <a:spcPct val="90000"/>
              </a:lnSpc>
            </a:pPr>
            <a:r>
              <a:rPr lang="en-US" sz="2800"/>
              <a:t>Role in building cilia and flagella</a:t>
            </a:r>
          </a:p>
          <a:p>
            <a:pPr>
              <a:lnSpc>
                <a:spcPct val="90000"/>
              </a:lnSpc>
            </a:pPr>
            <a:r>
              <a:rPr lang="en-US" sz="2800"/>
              <a:t>Play a role in cellular reproduction</a:t>
            </a:r>
          </a:p>
        </p:txBody>
      </p:sp>
      <p:pic>
        <p:nvPicPr>
          <p:cNvPr id="101380" name="Picture 4" descr="Centriol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83163" y="2435225"/>
            <a:ext cx="4084637" cy="33559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2" name="Picture 12" descr="bio_ch7_4844ne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97063" y="2154238"/>
            <a:ext cx="5959475" cy="4484687"/>
          </a:xfrm>
          <a:prstGeom prst="rect">
            <a:avLst/>
          </a:prstGeom>
          <a:noFill/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38200" y="2168525"/>
            <a:ext cx="6024563" cy="4613275"/>
            <a:chOff x="540" y="825"/>
            <a:chExt cx="3795" cy="2906"/>
          </a:xfrm>
        </p:grpSpPr>
        <p:sp>
          <p:nvSpPr>
            <p:cNvPr id="107534" name="Text Box 14"/>
            <p:cNvSpPr txBox="1">
              <a:spLocks noChangeArrowheads="1"/>
            </p:cNvSpPr>
            <p:nvPr/>
          </p:nvSpPr>
          <p:spPr bwMode="auto">
            <a:xfrm>
              <a:off x="2130" y="825"/>
              <a:ext cx="9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Cell membrane</a:t>
              </a:r>
            </a:p>
          </p:txBody>
        </p:sp>
        <p:sp>
          <p:nvSpPr>
            <p:cNvPr id="107535" name="Text Box 15"/>
            <p:cNvSpPr txBox="1">
              <a:spLocks noChangeArrowheads="1"/>
            </p:cNvSpPr>
            <p:nvPr/>
          </p:nvSpPr>
          <p:spPr bwMode="auto">
            <a:xfrm>
              <a:off x="540" y="1779"/>
              <a:ext cx="84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Endoplasmic</a:t>
              </a:r>
            </a:p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reticulum</a:t>
              </a:r>
            </a:p>
          </p:txBody>
        </p:sp>
        <p:sp>
          <p:nvSpPr>
            <p:cNvPr id="107536" name="Text Box 16"/>
            <p:cNvSpPr txBox="1">
              <a:spLocks noChangeArrowheads="1"/>
            </p:cNvSpPr>
            <p:nvPr/>
          </p:nvSpPr>
          <p:spPr bwMode="auto">
            <a:xfrm>
              <a:off x="619" y="2504"/>
              <a:ext cx="7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Microtubule</a:t>
              </a:r>
            </a:p>
          </p:txBody>
        </p:sp>
        <p:sp>
          <p:nvSpPr>
            <p:cNvPr id="107537" name="Text Box 17"/>
            <p:cNvSpPr txBox="1">
              <a:spLocks noChangeArrowheads="1"/>
            </p:cNvSpPr>
            <p:nvPr/>
          </p:nvSpPr>
          <p:spPr bwMode="auto">
            <a:xfrm>
              <a:off x="598" y="2980"/>
              <a:ext cx="8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Microfilament</a:t>
              </a:r>
            </a:p>
          </p:txBody>
        </p:sp>
        <p:sp>
          <p:nvSpPr>
            <p:cNvPr id="107538" name="Text Box 18"/>
            <p:cNvSpPr txBox="1">
              <a:spLocks noChangeArrowheads="1"/>
            </p:cNvSpPr>
            <p:nvPr/>
          </p:nvSpPr>
          <p:spPr bwMode="auto">
            <a:xfrm>
              <a:off x="843" y="3473"/>
              <a:ext cx="7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Ribosomes</a:t>
              </a:r>
            </a:p>
          </p:txBody>
        </p:sp>
        <p:sp>
          <p:nvSpPr>
            <p:cNvPr id="107539" name="Text Box 19"/>
            <p:cNvSpPr txBox="1">
              <a:spLocks noChangeArrowheads="1"/>
            </p:cNvSpPr>
            <p:nvPr/>
          </p:nvSpPr>
          <p:spPr bwMode="auto">
            <a:xfrm>
              <a:off x="3416" y="3519"/>
              <a:ext cx="9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Mitochondrion</a:t>
              </a:r>
            </a:p>
          </p:txBody>
        </p:sp>
      </p:grpSp>
      <p:sp>
        <p:nvSpPr>
          <p:cNvPr id="107541" name="Rectangle 2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Cytoskeleton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1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Cytoskeleton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17713"/>
            <a:ext cx="8269288" cy="4114800"/>
          </a:xfrm>
        </p:spPr>
        <p:txBody>
          <a:bodyPr/>
          <a:lstStyle/>
          <a:p>
            <a:r>
              <a:rPr lang="en-US"/>
              <a:t>Framework of the cell</a:t>
            </a:r>
          </a:p>
          <a:p>
            <a:r>
              <a:rPr lang="en-US"/>
              <a:t>Contains small microfilaments and larger microtubules.</a:t>
            </a:r>
          </a:p>
          <a:p>
            <a:r>
              <a:rPr lang="en-US"/>
              <a:t>They support the cell, giving it its shape and help with the movement of its organelles.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autoUpdateAnimBg="0"/>
      <p:bldP spid="10240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93038" cy="1143000"/>
          </a:xfrm>
        </p:spPr>
        <p:txBody>
          <a:bodyPr/>
          <a:lstStyle/>
          <a:p>
            <a:r>
              <a:rPr lang="en-US"/>
              <a:t>Cell History</a:t>
            </a:r>
          </a:p>
        </p:txBody>
      </p:sp>
      <p:pic>
        <p:nvPicPr>
          <p:cNvPr id="43020" name="Picture 12" descr="schwan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4191000"/>
            <a:ext cx="1565275" cy="2667000"/>
          </a:xfrm>
          <a:noFill/>
          <a:ln/>
        </p:spPr>
      </p:pic>
      <p:pic>
        <p:nvPicPr>
          <p:cNvPr id="43023" name="Picture 15" descr="schlei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95600" y="1524000"/>
            <a:ext cx="1733550" cy="2819400"/>
          </a:xfrm>
          <a:noFill/>
          <a:ln/>
        </p:spPr>
      </p:pic>
      <p:sp>
        <p:nvSpPr>
          <p:cNvPr id="4301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145088" y="0"/>
            <a:ext cx="3810000" cy="69342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Robert </a:t>
            </a:r>
            <a:r>
              <a:rPr lang="en-US" sz="2800" dirty="0"/>
              <a:t>Brown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discovered the nucleus in 1833.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Matthias </a:t>
            </a:r>
            <a:r>
              <a:rPr lang="en-US" sz="2800" dirty="0" err="1"/>
              <a:t>Schleiden</a:t>
            </a:r>
            <a:r>
              <a:rPr lang="en-US" sz="2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German Botanist Matthias </a:t>
            </a:r>
            <a:r>
              <a:rPr lang="en-US" sz="2400" dirty="0" err="1"/>
              <a:t>Schleiden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 1838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PLANTS "ARE COMPOSED OF CELLS".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Theodor Schwann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Also in 1838,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discovered that animals wer</a:t>
            </a:r>
            <a:r>
              <a:rPr lang="en-US" sz="2000" dirty="0"/>
              <a:t>e made of cells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3014" name="Picture 6" descr="Robert Brow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49" y="1524000"/>
            <a:ext cx="1924539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0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0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build="p" animBg="1"/>
      <p:bldP spid="43023" grpId="0" build="p" animBg="1"/>
      <p:bldP spid="430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Mitochondrion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590800"/>
            <a:ext cx="4687888" cy="4114800"/>
          </a:xfrm>
        </p:spPr>
        <p:txBody>
          <a:bodyPr/>
          <a:lstStyle/>
          <a:p>
            <a:r>
              <a:rPr lang="en-US" sz="2800"/>
              <a:t>Double Membranous</a:t>
            </a:r>
          </a:p>
          <a:p>
            <a:r>
              <a:rPr lang="en-US" sz="2800"/>
              <a:t>It’s the size of a bacterium</a:t>
            </a:r>
          </a:p>
          <a:p>
            <a:r>
              <a:rPr lang="en-US" sz="2800"/>
              <a:t>Contains its own DNA; mDNA</a:t>
            </a:r>
          </a:p>
          <a:p>
            <a:r>
              <a:rPr lang="en-US" sz="2800"/>
              <a:t>Produces high energy compound ATP</a:t>
            </a:r>
          </a:p>
        </p:txBody>
      </p:sp>
      <p:pic>
        <p:nvPicPr>
          <p:cNvPr id="96260" name="Picture 4" descr="mitochondr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76800" y="2057400"/>
            <a:ext cx="3760788" cy="38465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Chloroplast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/>
              <a:t>Double membrane</a:t>
            </a:r>
          </a:p>
          <a:p>
            <a:r>
              <a:rPr lang="en-US" sz="2400"/>
              <a:t>Center section contains grana</a:t>
            </a:r>
          </a:p>
          <a:p>
            <a:r>
              <a:rPr lang="en-US" sz="2400"/>
              <a:t>Thylakoid (coins) make up the grana.</a:t>
            </a:r>
          </a:p>
          <a:p>
            <a:r>
              <a:rPr lang="en-US" sz="2400"/>
              <a:t>Stroma - gel-like material surrounding grana</a:t>
            </a:r>
          </a:p>
          <a:p>
            <a:r>
              <a:rPr lang="en-US" sz="2400"/>
              <a:t>Found in plants and algae.</a:t>
            </a:r>
          </a:p>
        </p:txBody>
      </p:sp>
      <p:pic>
        <p:nvPicPr>
          <p:cNvPr id="103428" name="Picture 4" descr="chloropla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05000"/>
            <a:ext cx="461645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Vacuole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133600"/>
            <a:ext cx="3810000" cy="4114800"/>
          </a:xfrm>
        </p:spPr>
        <p:txBody>
          <a:bodyPr/>
          <a:lstStyle/>
          <a:p>
            <a:r>
              <a:rPr lang="en-US" sz="2800"/>
              <a:t>Sacs that help in food digestion or helping the cell maintain its water balance.</a:t>
            </a:r>
          </a:p>
          <a:p>
            <a:r>
              <a:rPr lang="en-US" sz="2800"/>
              <a:t>Found mostly in plants and protists.</a:t>
            </a:r>
          </a:p>
        </p:txBody>
      </p:sp>
      <p:pic>
        <p:nvPicPr>
          <p:cNvPr id="1044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07464" y="3352800"/>
            <a:ext cx="4807935" cy="3257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 Wall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133600"/>
            <a:ext cx="7772400" cy="4114800"/>
          </a:xfrm>
        </p:spPr>
        <p:txBody>
          <a:bodyPr/>
          <a:lstStyle/>
          <a:p>
            <a:r>
              <a:rPr lang="en-US"/>
              <a:t>Extra structure surrounding its plasma membrane in plants, algae, fungi, and bacteria.</a:t>
            </a:r>
          </a:p>
          <a:p>
            <a:r>
              <a:rPr lang="en-US"/>
              <a:t>Cellulose – Plants</a:t>
            </a:r>
          </a:p>
          <a:p>
            <a:r>
              <a:rPr lang="en-US"/>
              <a:t>Chitin – Fungi</a:t>
            </a:r>
          </a:p>
          <a:p>
            <a:r>
              <a:rPr lang="en-US"/>
              <a:t>Peptidoglycan - Bacteria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617538"/>
            <a:ext cx="7793037" cy="754062"/>
          </a:xfrm>
        </p:spPr>
        <p:txBody>
          <a:bodyPr/>
          <a:lstStyle/>
          <a:p>
            <a:r>
              <a:rPr lang="en-US" sz="4000"/>
              <a:t>Cell History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590800"/>
            <a:ext cx="7010400" cy="4495800"/>
          </a:xfrm>
        </p:spPr>
        <p:txBody>
          <a:bodyPr/>
          <a:lstStyle/>
          <a:p>
            <a:r>
              <a:rPr lang="en-US" sz="2800"/>
              <a:t>Rudolf Virchow </a:t>
            </a:r>
          </a:p>
          <a:p>
            <a:pPr lvl="1"/>
            <a:r>
              <a:rPr lang="en-US" sz="2400"/>
              <a:t>1855, German Physician</a:t>
            </a:r>
          </a:p>
          <a:p>
            <a:pPr lvl="1"/>
            <a:r>
              <a:rPr lang="en-US" sz="2400"/>
              <a:t> " THAT CELLS ONLY COME FROM OTHER CELLS". </a:t>
            </a:r>
          </a:p>
          <a:p>
            <a:r>
              <a:rPr lang="en-US" sz="2800"/>
              <a:t> His statement debunked              "</a:t>
            </a:r>
            <a:r>
              <a:rPr lang="en-US" sz="2800" b="1"/>
              <a:t>Theory of Spontaneous Generation" </a:t>
            </a:r>
          </a:p>
        </p:txBody>
      </p:sp>
      <p:pic>
        <p:nvPicPr>
          <p:cNvPr id="47110" name="Picture 6" descr="vircho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85800"/>
            <a:ext cx="2174875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Endoplasmic Reticulum</a:t>
            </a:r>
          </a:p>
        </p:txBody>
      </p:sp>
      <p:pic>
        <p:nvPicPr>
          <p:cNvPr id="98308" name="Picture 4" descr="endoplasmi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325688"/>
            <a:ext cx="4724400" cy="3465512"/>
          </a:xfrm>
          <a:noFill/>
          <a:ln/>
        </p:spPr>
      </p:pic>
      <p:sp>
        <p:nvSpPr>
          <p:cNvPr id="98307" name="Rectangle 3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marL="457200" indent="-457200"/>
            <a:r>
              <a:rPr lang="en-US" sz="2400"/>
              <a:t>Complex network of transport channels.</a:t>
            </a:r>
          </a:p>
          <a:p>
            <a:pPr marL="457200" indent="-457200"/>
            <a:r>
              <a:rPr lang="en-US" sz="2400"/>
              <a:t>Two types: 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400" b="1"/>
              <a:t>Smooth</a:t>
            </a:r>
            <a:r>
              <a:rPr lang="en-US" sz="2400"/>
              <a:t>- ribosome free and functions in poison detoxification.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400" b="1"/>
              <a:t>Rough</a:t>
            </a:r>
            <a:r>
              <a:rPr lang="en-US" sz="2400"/>
              <a:t> - contains ribosomes and releases newly made protein from the cell.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Golgi Apparatus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 series of flattened sacs that modifies, packages, stores, and transports materials out of the cell.</a:t>
            </a:r>
          </a:p>
          <a:p>
            <a:pPr>
              <a:lnSpc>
                <a:spcPct val="90000"/>
              </a:lnSpc>
            </a:pPr>
            <a:r>
              <a:rPr lang="en-US" sz="2800"/>
              <a:t>Works with the ribosomes and Endoplasmic Reticulum.</a:t>
            </a:r>
          </a:p>
        </p:txBody>
      </p:sp>
      <p:pic>
        <p:nvPicPr>
          <p:cNvPr id="99332" name="Picture 4" descr="Golgi Apparatu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29050" y="2667000"/>
            <a:ext cx="5162550" cy="30146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Lysosomes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306888" cy="4114800"/>
          </a:xfrm>
        </p:spPr>
        <p:txBody>
          <a:bodyPr>
            <a:normAutofit lnSpcReduction="10000"/>
          </a:bodyPr>
          <a:lstStyle/>
          <a:p>
            <a:r>
              <a:rPr lang="en-US" sz="2800"/>
              <a:t>Recycling Center</a:t>
            </a:r>
          </a:p>
          <a:p>
            <a:pPr lvl="1"/>
            <a:r>
              <a:rPr lang="en-US" sz="2400"/>
              <a:t>Recycle cellular debris</a:t>
            </a:r>
          </a:p>
          <a:p>
            <a:r>
              <a:rPr lang="en-US" sz="2800"/>
              <a:t>Membrane bound organelle containing a variety of enzymes.</a:t>
            </a:r>
          </a:p>
          <a:p>
            <a:r>
              <a:rPr lang="en-US" sz="2800"/>
              <a:t>Internal pH is 5.</a:t>
            </a:r>
          </a:p>
          <a:p>
            <a:r>
              <a:rPr lang="en-US" sz="2800"/>
              <a:t>Help digest food particles inside or out side the cell.</a:t>
            </a:r>
          </a:p>
          <a:p>
            <a:endParaRPr lang="en-US" sz="2800"/>
          </a:p>
        </p:txBody>
      </p:sp>
      <p:pic>
        <p:nvPicPr>
          <p:cNvPr id="100356" name="Picture 4" descr="Lysos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74863"/>
            <a:ext cx="4343400" cy="4249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057400"/>
            <a:ext cx="4495800" cy="15240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NUCLEUS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9314" name="AutoShape 2" descr="iNU(CLEUS)&#10;Introducing the….&#10;“Let nucleus do the thinking”&#10;Kelsey Wong P3 10/21/10&#10;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9316" name="AutoShape 4" descr="iNU(CLEUS)&#10;Introducing the….&#10;“Let nucleus do the thinking”&#10;Kelsey Wong P3 10/21/10&#10;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93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 Theory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133600"/>
            <a:ext cx="3810000" cy="4114800"/>
          </a:xfrm>
        </p:spPr>
        <p:txBody>
          <a:bodyPr/>
          <a:lstStyle/>
          <a:p>
            <a:pPr marL="609600" indent="-609600"/>
            <a:r>
              <a:rPr lang="en-US" sz="2800"/>
              <a:t>The COMBINED work of Schleiden, Schwann, and Virchow make up the modern</a:t>
            </a:r>
            <a:r>
              <a:rPr lang="en-US" sz="3400"/>
              <a:t> </a:t>
            </a:r>
            <a:r>
              <a:rPr lang="en-US" sz="3400" b="1" u="sng"/>
              <a:t>CELL THEORY</a:t>
            </a:r>
            <a:r>
              <a:rPr lang="en-US" sz="3400"/>
              <a:t>. </a:t>
            </a:r>
          </a:p>
        </p:txBody>
      </p:sp>
      <p:pic>
        <p:nvPicPr>
          <p:cNvPr id="4100" name="Picture 4" descr="j018283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2017713"/>
            <a:ext cx="3733800" cy="39258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75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296400" cy="697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6000" dirty="0" smtClean="0">
                <a:solidFill>
                  <a:srgbClr val="FF0000"/>
                </a:solidFill>
              </a:rPr>
              <a:t>Cell Division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09800"/>
            <a:ext cx="8534400" cy="34131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An integral part of the cell cycle</a:t>
            </a:r>
          </a:p>
          <a:p>
            <a:pPr eaLnBrk="1" hangingPunct="1"/>
            <a:r>
              <a:rPr lang="en-US" sz="2800" dirty="0" smtClean="0"/>
              <a:t>Results in genetically identical daughter cells</a:t>
            </a:r>
          </a:p>
          <a:p>
            <a:pPr eaLnBrk="1" hangingPunct="1"/>
            <a:r>
              <a:rPr lang="en-US" sz="2800" dirty="0" smtClean="0"/>
              <a:t>Cells duplicate their genetic material</a:t>
            </a:r>
          </a:p>
          <a:p>
            <a:pPr lvl="1" eaLnBrk="1" hangingPunct="1"/>
            <a:r>
              <a:rPr lang="en-US" sz="2800" dirty="0" smtClean="0"/>
              <a:t>Before they divide, ensuring that each daughter cell receives an exact copy of the genetic material, DNA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7793038" cy="609600"/>
          </a:xfrm>
        </p:spPr>
        <p:txBody>
          <a:bodyPr>
            <a:normAutofit fontScale="90000"/>
          </a:bodyPr>
          <a:lstStyle/>
          <a:p>
            <a:r>
              <a:rPr lang="en-US" b="1"/>
              <a:t/>
            </a:r>
            <a:br>
              <a:rPr lang="en-US" b="1"/>
            </a:br>
            <a:r>
              <a:rPr lang="en-US" b="1"/>
              <a:t/>
            </a:r>
            <a:br>
              <a:rPr lang="en-US" b="1"/>
            </a:br>
            <a:endParaRPr lang="en-US" b="1"/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4248"/>
            <a:ext cx="7467600" cy="4873752"/>
          </a:xfrm>
        </p:spPr>
        <p:txBody>
          <a:bodyPr/>
          <a:lstStyle/>
          <a:p>
            <a:pPr marL="609600" indent="-609600">
              <a:buFont typeface="Times" charset="0"/>
              <a:buNone/>
            </a:pPr>
            <a:r>
              <a:rPr lang="en-US" dirty="0"/>
              <a:t>1.  All living things are composed of a cell or cells.</a:t>
            </a:r>
          </a:p>
          <a:p>
            <a:pPr marL="609600" indent="-609600">
              <a:buFont typeface="Times" charset="0"/>
              <a:buChar char="•"/>
            </a:pPr>
            <a:endParaRPr lang="en-US" dirty="0"/>
          </a:p>
          <a:p>
            <a:pPr marL="609600" indent="-609600">
              <a:buFont typeface="Times" charset="0"/>
              <a:buNone/>
            </a:pPr>
            <a:r>
              <a:rPr lang="en-US" dirty="0"/>
              <a:t>2.  Cells are the basic unit of life.</a:t>
            </a:r>
          </a:p>
          <a:p>
            <a:pPr marL="609600" indent="-609600">
              <a:buFont typeface="Times" charset="0"/>
              <a:buNone/>
            </a:pPr>
            <a:endParaRPr lang="en-US" dirty="0"/>
          </a:p>
          <a:p>
            <a:pPr marL="609600" indent="-609600">
              <a:buFont typeface="Times" charset="0"/>
              <a:buNone/>
            </a:pPr>
            <a:r>
              <a:rPr lang="en-US" dirty="0"/>
              <a:t>3.  All cells come from preexisting cells.</a:t>
            </a:r>
          </a:p>
          <a:p>
            <a:pPr marL="609600" indent="-609600"/>
            <a:endParaRPr lang="en-US" dirty="0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828800" y="8382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The Cell Theory states that: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Functions of Cell Division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6375" y="1554163"/>
            <a:ext cx="7642225" cy="4846637"/>
            <a:chOff x="130" y="979"/>
            <a:chExt cx="5590" cy="2061"/>
          </a:xfrm>
        </p:grpSpPr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5205" y="988"/>
              <a:ext cx="384" cy="173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kumimoji="1" lang="en-US" sz="1200">
                  <a:solidFill>
                    <a:schemeClr val="bg1"/>
                  </a:solidFill>
                  <a:latin typeface="Arial" charset="0"/>
                </a:rPr>
                <a:t>20 µm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30" y="979"/>
              <a:ext cx="5590" cy="2061"/>
              <a:chOff x="130" y="979"/>
              <a:chExt cx="5590" cy="2061"/>
            </a:xfrm>
          </p:grpSpPr>
          <p:pic>
            <p:nvPicPr>
              <p:cNvPr id="17414" name="Picture 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01" y="1144"/>
                <a:ext cx="5376" cy="1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15" name="Text Box 7"/>
              <p:cNvSpPr txBox="1">
                <a:spLocks noChangeArrowheads="1"/>
              </p:cNvSpPr>
              <p:nvPr/>
            </p:nvSpPr>
            <p:spPr bwMode="auto">
              <a:xfrm>
                <a:off x="1488" y="979"/>
                <a:ext cx="437" cy="173"/>
              </a:xfrm>
              <a:prstGeom prst="rect">
                <a:avLst/>
              </a:prstGeom>
              <a:noFill/>
              <a:ln w="349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200">
                    <a:solidFill>
                      <a:schemeClr val="bg1"/>
                    </a:solidFill>
                    <a:latin typeface="Arial" charset="0"/>
                  </a:rPr>
                  <a:t>100 µm</a:t>
                </a:r>
              </a:p>
            </p:txBody>
          </p:sp>
          <p:sp>
            <p:nvSpPr>
              <p:cNvPr id="17416" name="Text Box 8"/>
              <p:cNvSpPr txBox="1">
                <a:spLocks noChangeArrowheads="1"/>
              </p:cNvSpPr>
              <p:nvPr/>
            </p:nvSpPr>
            <p:spPr bwMode="auto">
              <a:xfrm>
                <a:off x="3280" y="988"/>
                <a:ext cx="437" cy="173"/>
              </a:xfrm>
              <a:prstGeom prst="rect">
                <a:avLst/>
              </a:prstGeom>
              <a:noFill/>
              <a:ln w="349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200">
                    <a:solidFill>
                      <a:schemeClr val="bg1"/>
                    </a:solidFill>
                    <a:latin typeface="Arial" charset="0"/>
                  </a:rPr>
                  <a:t>200 µm</a:t>
                </a:r>
              </a:p>
            </p:txBody>
          </p:sp>
          <p:sp>
            <p:nvSpPr>
              <p:cNvPr id="17417" name="Text Box 9"/>
              <p:cNvSpPr txBox="1">
                <a:spLocks noChangeArrowheads="1"/>
              </p:cNvSpPr>
              <p:nvPr/>
            </p:nvSpPr>
            <p:spPr bwMode="auto">
              <a:xfrm>
                <a:off x="130" y="2312"/>
                <a:ext cx="1711" cy="728"/>
              </a:xfrm>
              <a:prstGeom prst="rect">
                <a:avLst/>
              </a:prstGeom>
              <a:noFill/>
              <a:ln w="349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kumimoji="1" lang="en-US" sz="1400" b="1">
                    <a:solidFill>
                      <a:schemeClr val="bg1"/>
                    </a:solidFill>
                    <a:latin typeface="Arial" charset="0"/>
                  </a:rPr>
                  <a:t>(a) Reproduction.</a:t>
                </a:r>
                <a: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  <a:t> An amoeba, </a:t>
                </a:r>
                <a:b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</a:br>
                <a: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  <a:t>      a single-celled eukaryote, is </a:t>
                </a:r>
                <a:b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</a:br>
                <a: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  <a:t>     dividing into two cells. Each </a:t>
                </a:r>
                <a:b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</a:br>
                <a: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  <a:t>     new cell will be an individual</a:t>
                </a:r>
                <a:b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</a:br>
                <a: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  <a:t>     organism (LM).</a:t>
                </a:r>
              </a:p>
            </p:txBody>
          </p:sp>
          <p:sp>
            <p:nvSpPr>
              <p:cNvPr id="17418" name="Text Box 10"/>
              <p:cNvSpPr txBox="1">
                <a:spLocks noChangeArrowheads="1"/>
              </p:cNvSpPr>
              <p:nvPr/>
            </p:nvSpPr>
            <p:spPr bwMode="auto">
              <a:xfrm>
                <a:off x="1952" y="2312"/>
                <a:ext cx="1971" cy="728"/>
              </a:xfrm>
              <a:prstGeom prst="rect">
                <a:avLst/>
              </a:prstGeom>
              <a:noFill/>
              <a:ln w="349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kumimoji="1" lang="en-US" sz="1400" b="1" dirty="0">
                    <a:solidFill>
                      <a:schemeClr val="bg1"/>
                    </a:solidFill>
                    <a:latin typeface="Arial" charset="0"/>
                  </a:rPr>
                  <a:t>(b) Growth and development. </a:t>
                </a:r>
                <a:br>
                  <a:rPr kumimoji="1" lang="en-US" sz="1400" b="1" dirty="0">
                    <a:solidFill>
                      <a:schemeClr val="bg1"/>
                    </a:solidFill>
                    <a:latin typeface="Arial" charset="0"/>
                  </a:rPr>
                </a:br>
                <a:r>
                  <a:rPr kumimoji="1" lang="en-US" sz="1400" b="1" dirty="0">
                    <a:solidFill>
                      <a:schemeClr val="bg1"/>
                    </a:solidFill>
                    <a:latin typeface="Arial" charset="0"/>
                  </a:rPr>
                  <a:t>      </a:t>
                </a:r>
                <a:r>
                  <a:rPr kumimoji="1" lang="en-US" sz="1400" dirty="0">
                    <a:solidFill>
                      <a:schemeClr val="bg1"/>
                    </a:solidFill>
                    <a:latin typeface="Arial" charset="0"/>
                  </a:rPr>
                  <a:t>This micrograph shows a </a:t>
                </a:r>
                <a:br>
                  <a:rPr kumimoji="1" lang="en-US" sz="1400" dirty="0">
                    <a:solidFill>
                      <a:schemeClr val="bg1"/>
                    </a:solidFill>
                    <a:latin typeface="Arial" charset="0"/>
                  </a:rPr>
                </a:br>
                <a:r>
                  <a:rPr kumimoji="1" lang="en-US" sz="1400" dirty="0">
                    <a:solidFill>
                      <a:schemeClr val="bg1"/>
                    </a:solidFill>
                    <a:latin typeface="Arial" charset="0"/>
                  </a:rPr>
                  <a:t>      sand dollar embryo shortly after </a:t>
                </a:r>
                <a:br>
                  <a:rPr kumimoji="1" lang="en-US" sz="1400" dirty="0">
                    <a:solidFill>
                      <a:schemeClr val="bg1"/>
                    </a:solidFill>
                    <a:latin typeface="Arial" charset="0"/>
                  </a:rPr>
                </a:br>
                <a:r>
                  <a:rPr kumimoji="1" lang="en-US" sz="1400" dirty="0">
                    <a:solidFill>
                      <a:schemeClr val="bg1"/>
                    </a:solidFill>
                    <a:latin typeface="Arial" charset="0"/>
                  </a:rPr>
                  <a:t>      the fertilized egg divided, forming </a:t>
                </a:r>
                <a:br>
                  <a:rPr kumimoji="1" lang="en-US" sz="1400" dirty="0">
                    <a:solidFill>
                      <a:schemeClr val="bg1"/>
                    </a:solidFill>
                    <a:latin typeface="Arial" charset="0"/>
                  </a:rPr>
                </a:br>
                <a:r>
                  <a:rPr kumimoji="1" lang="en-US" sz="1400" dirty="0">
                    <a:solidFill>
                      <a:schemeClr val="bg1"/>
                    </a:solidFill>
                    <a:latin typeface="Arial" charset="0"/>
                  </a:rPr>
                  <a:t>      two cells (LM).</a:t>
                </a:r>
              </a:p>
            </p:txBody>
          </p:sp>
          <p:sp>
            <p:nvSpPr>
              <p:cNvPr id="17419" name="Text Box 11"/>
              <p:cNvSpPr txBox="1">
                <a:spLocks noChangeArrowheads="1"/>
              </p:cNvSpPr>
              <p:nvPr/>
            </p:nvSpPr>
            <p:spPr bwMode="auto">
              <a:xfrm>
                <a:off x="3792" y="2312"/>
                <a:ext cx="1928" cy="460"/>
              </a:xfrm>
              <a:prstGeom prst="rect">
                <a:avLst/>
              </a:prstGeom>
              <a:noFill/>
              <a:ln w="349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kumimoji="1" lang="en-US" sz="1400" b="1">
                    <a:solidFill>
                      <a:schemeClr val="bg1"/>
                    </a:solidFill>
                    <a:latin typeface="Arial" charset="0"/>
                  </a:rPr>
                  <a:t>(c) Tissue renewal. </a:t>
                </a:r>
                <a: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  <a:t>These dividing </a:t>
                </a:r>
                <a:b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</a:br>
                <a: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  <a:t>      bone marrow cells (arrow) will </a:t>
                </a:r>
                <a:b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</a:br>
                <a:r>
                  <a:rPr kumimoji="1" lang="en-US" sz="1400">
                    <a:solidFill>
                      <a:schemeClr val="bg1"/>
                    </a:solidFill>
                    <a:latin typeface="Arial" charset="0"/>
                  </a:rPr>
                  <a:t>      give rise to new blood cells (LM).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https://image.slidesharecdn.com/cell-division-mitosis-meiosis-1225581257073362-9/95/cell-division-mitosis-and-meiosis-1-728.jpg?cb=12255560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AutoShape 4" descr="Eukaryotic cells are made up of the following parts: &lt;/li&gt;&lt;ul&gt;&lt;li&gt;Cell Membrane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AutoShape 6" descr="CONTENT:-What is cell cycle ?Phases of cell cycleStages of cell cycle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2" name="AutoShape 8" descr="https://image.slidesharecdn.com/presentationoncellcycle-121117091705-phpapp01/95/presentation-on-cell-cycle-3-638.jpg?cb=13531444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Phases of the Cell Cycle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14400"/>
            <a:ext cx="5257800" cy="3200400"/>
          </a:xfrm>
        </p:spPr>
        <p:txBody>
          <a:bodyPr>
            <a:normAutofit/>
          </a:bodyPr>
          <a:lstStyle/>
          <a:p>
            <a:pPr eaLnBrk="1" hangingPunct="1">
              <a:tabLst>
                <a:tab pos="911225" algn="l"/>
              </a:tabLst>
            </a:pPr>
            <a:endParaRPr lang="en-US" sz="2000" dirty="0" smtClean="0">
              <a:solidFill>
                <a:srgbClr val="FFFF00"/>
              </a:solidFill>
            </a:endParaRPr>
          </a:p>
          <a:p>
            <a:pPr eaLnBrk="1" hangingPunct="1">
              <a:tabLst>
                <a:tab pos="911225" algn="l"/>
              </a:tabLst>
            </a:pPr>
            <a:endParaRPr lang="en-US" sz="2000" dirty="0" smtClean="0">
              <a:solidFill>
                <a:srgbClr val="FFFF00"/>
              </a:solidFill>
            </a:endParaRPr>
          </a:p>
          <a:p>
            <a:pPr eaLnBrk="1" hangingPunct="1">
              <a:buNone/>
              <a:tabLst>
                <a:tab pos="911225" algn="l"/>
              </a:tabLst>
            </a:pPr>
            <a:r>
              <a:rPr lang="en-US" sz="2000" dirty="0" err="1" smtClean="0">
                <a:solidFill>
                  <a:srgbClr val="FF0000"/>
                </a:solidFill>
              </a:rPr>
              <a:t>Interphase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 eaLnBrk="1" hangingPunct="1">
              <a:tabLst>
                <a:tab pos="911225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G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dirty="0" smtClean="0">
                <a:solidFill>
                  <a:srgbClr val="FF0000"/>
                </a:solidFill>
              </a:rPr>
              <a:t> - primary growth </a:t>
            </a:r>
          </a:p>
          <a:p>
            <a:pPr lvl="1" eaLnBrk="1" hangingPunct="1">
              <a:tabLst>
                <a:tab pos="911225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S - genome replicated</a:t>
            </a:r>
          </a:p>
          <a:p>
            <a:pPr lvl="1" eaLnBrk="1" hangingPunct="1">
              <a:tabLst>
                <a:tab pos="911225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G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- secondary growth</a:t>
            </a:r>
          </a:p>
          <a:p>
            <a:pPr eaLnBrk="1" hangingPunct="1">
              <a:tabLst>
                <a:tab pos="911225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M - mitosis</a:t>
            </a:r>
          </a:p>
          <a:p>
            <a:pPr eaLnBrk="1" hangingPunct="1">
              <a:tabLst>
                <a:tab pos="911225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C - </a:t>
            </a:r>
            <a:r>
              <a:rPr lang="en-US" sz="2000" dirty="0" err="1" smtClean="0">
                <a:solidFill>
                  <a:srgbClr val="FF0000"/>
                </a:solidFill>
              </a:rPr>
              <a:t>cytokinesis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32772" name="Picture 4" descr="11_09"/>
          <p:cNvPicPr>
            <a:picLocks noChangeAspect="1" noChangeArrowheads="1"/>
          </p:cNvPicPr>
          <p:nvPr/>
        </p:nvPicPr>
        <p:blipFill>
          <a:blip r:embed="rId2"/>
          <a:srcRect l="3751" t="3334" r="3751"/>
          <a:stretch>
            <a:fillRect/>
          </a:stretch>
        </p:blipFill>
        <p:spPr bwMode="auto">
          <a:xfrm>
            <a:off x="3581400" y="2438400"/>
            <a:ext cx="5105400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228600" y="0"/>
            <a:ext cx="89154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200" b="1" u="sng" dirty="0">
                <a:latin typeface="Times New Roman" pitchFamily="18" charset="0"/>
              </a:rPr>
              <a:t>Mitosis</a:t>
            </a:r>
          </a:p>
          <a:p>
            <a:pPr>
              <a:buFontTx/>
              <a:buChar char="•"/>
            </a:pPr>
            <a:r>
              <a:rPr lang="en-US" altLang="en-US" sz="3200" dirty="0">
                <a:latin typeface="Times New Roman" pitchFamily="18" charset="0"/>
              </a:rPr>
              <a:t>The purpose of mitosis is cell division: making two cells out of one.</a:t>
            </a:r>
          </a:p>
          <a:p>
            <a:endParaRPr lang="en-US" altLang="en-US" sz="180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altLang="en-US" sz="3200" dirty="0">
                <a:latin typeface="Times New Roman" pitchFamily="18" charset="0"/>
              </a:rPr>
              <a:t> Each cell has to have its own cytoplasm and DNA. </a:t>
            </a:r>
          </a:p>
          <a:p>
            <a:endParaRPr lang="en-US" altLang="en-US" sz="180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altLang="en-US" sz="3200" dirty="0">
                <a:latin typeface="Times New Roman" pitchFamily="18" charset="0"/>
              </a:rPr>
              <a:t>The DNA is replicated in </a:t>
            </a:r>
            <a:r>
              <a:rPr lang="en-US" altLang="en-US" sz="3200" dirty="0" err="1">
                <a:latin typeface="Times New Roman" pitchFamily="18" charset="0"/>
              </a:rPr>
              <a:t>interphase</a:t>
            </a:r>
            <a:r>
              <a:rPr lang="en-US" altLang="en-US" sz="3200" dirty="0">
                <a:latin typeface="Times New Roman" pitchFamily="18" charset="0"/>
              </a:rPr>
              <a:t> when two chromosome strands became four strands (two strands per </a:t>
            </a:r>
            <a:r>
              <a:rPr lang="en-US" altLang="en-US" sz="3200" dirty="0" err="1">
                <a:latin typeface="Times New Roman" pitchFamily="18" charset="0"/>
              </a:rPr>
              <a:t>chromatid</a:t>
            </a:r>
            <a:r>
              <a:rPr lang="en-US" altLang="en-US" sz="3200" dirty="0">
                <a:latin typeface="Times New Roman" pitchFamily="18" charset="0"/>
              </a:rPr>
              <a:t>). </a:t>
            </a:r>
          </a:p>
          <a:p>
            <a:endParaRPr lang="en-US" altLang="en-US" sz="180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altLang="en-US" sz="3200" dirty="0">
                <a:latin typeface="Times New Roman" pitchFamily="18" charset="0"/>
              </a:rPr>
              <a:t>In mitosis the four strands (two 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</a:rPr>
              <a:t>sister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</a:rPr>
              <a:t>chromatid</a:t>
            </a:r>
            <a:r>
              <a:rPr lang="en-US" altLang="en-US" sz="3200" dirty="0">
                <a:latin typeface="Times New Roman" pitchFamily="18" charset="0"/>
              </a:rPr>
              <a:t>) have to break apart so that each new cell only has one double-stranded chromosome.</a:t>
            </a:r>
          </a:p>
          <a:p>
            <a:pPr>
              <a:buFontTx/>
              <a:buChar char="•"/>
            </a:pP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</a:rPr>
              <a:t>Two sister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</a:rPr>
              <a:t>chromatids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</a:rPr>
              <a:t> together make a chromosome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228600" y="228600"/>
            <a:ext cx="8305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altLang="en-US" sz="3200" b="1" u="sng" dirty="0"/>
              <a:t>Prophase</a:t>
            </a:r>
            <a:r>
              <a:rPr lang="en-US" altLang="en-US" sz="3200" dirty="0"/>
              <a:t> is characterized by four events:</a:t>
            </a:r>
          </a:p>
          <a:p>
            <a:pPr marL="457200" indent="-457200"/>
            <a:endParaRPr lang="en-US" altLang="en-US" sz="3200" dirty="0"/>
          </a:p>
          <a:p>
            <a:pPr marL="914400" lvl="1" indent="-457200">
              <a:buFontTx/>
              <a:buAutoNum type="arabicPeriod"/>
            </a:pPr>
            <a:r>
              <a:rPr lang="en-US" altLang="en-US" sz="3200" dirty="0"/>
              <a:t>Chromosomes condense and are more visible.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sz="3200" dirty="0"/>
              <a:t>The nuclear membrane (envelope) disappears.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sz="3200" dirty="0" err="1">
                <a:solidFill>
                  <a:srgbClr val="FF0000"/>
                </a:solidFill>
              </a:rPr>
              <a:t>Centrioles</a:t>
            </a:r>
            <a:r>
              <a:rPr lang="en-US" altLang="en-US" sz="3200" dirty="0"/>
              <a:t> have separated and taken positions on the opposite poles of the cell.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sz="3200" dirty="0">
                <a:solidFill>
                  <a:srgbClr val="FF0000"/>
                </a:solidFill>
              </a:rPr>
              <a:t>Spindle fibers </a:t>
            </a:r>
            <a:r>
              <a:rPr lang="en-US" altLang="en-US" sz="3200" dirty="0"/>
              <a:t>form and radiate toward the center of the cell.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</a:t>
            </a:r>
            <a:r>
              <a:rPr lang="en-US" dirty="0"/>
              <a:t>Diversity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828800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Cells within the same organism show Enormous Diversity in:</a:t>
            </a:r>
          </a:p>
          <a:p>
            <a:pPr lvl="1"/>
            <a:r>
              <a:rPr lang="en-US" dirty="0"/>
              <a:t>Size</a:t>
            </a:r>
          </a:p>
          <a:p>
            <a:pPr lvl="1"/>
            <a:r>
              <a:rPr lang="en-US" dirty="0"/>
              <a:t>Shape</a:t>
            </a:r>
          </a:p>
          <a:p>
            <a:pPr lvl="1"/>
            <a:r>
              <a:rPr lang="en-US" dirty="0"/>
              <a:t>Internal Organization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915988"/>
            <a:ext cx="8610600" cy="457200"/>
          </a:xfrm>
          <a:noFill/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mtClean="0"/>
              <a:t>DNA plus proteins is called chromatin.</a:t>
            </a: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914400" y="5859463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8466" name="Rectangle 34"/>
          <p:cNvSpPr>
            <a:spLocks noChangeArrowheads="1"/>
          </p:cNvSpPr>
          <p:nvPr/>
        </p:nvSpPr>
        <p:spPr bwMode="auto">
          <a:xfrm>
            <a:off x="304800" y="1828800"/>
            <a:ext cx="51816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One half of a duplicated chromosome is a </a:t>
            </a:r>
            <a:r>
              <a:rPr lang="en-US" altLang="en-US" dirty="0" err="1"/>
              <a:t>chromatid</a:t>
            </a:r>
            <a:r>
              <a:rPr lang="en-US" altLang="en-US" dirty="0"/>
              <a:t>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Sister </a:t>
            </a:r>
            <a:r>
              <a:rPr lang="en-US" altLang="en-US" dirty="0" err="1"/>
              <a:t>chromatids</a:t>
            </a:r>
            <a:r>
              <a:rPr lang="en-US" altLang="en-US" dirty="0"/>
              <a:t> are held together at the </a:t>
            </a:r>
            <a:r>
              <a:rPr lang="en-US" altLang="en-US" dirty="0" err="1"/>
              <a:t>centromere</a:t>
            </a:r>
            <a:r>
              <a:rPr lang="en-US" altLang="en-US" dirty="0"/>
              <a:t>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Telomeres</a:t>
            </a:r>
            <a:r>
              <a:rPr lang="en-US" altLang="en-US" dirty="0"/>
              <a:t> protect DNA and do not include genes.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altLang="en-US" dirty="0"/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altLang="en-US" dirty="0">
                <a:hlinkClick r:id="rId2"/>
              </a:rPr>
              <a:t>https://www.youtube.com/watch?v=x1zw6uRxKYU</a:t>
            </a:r>
            <a:r>
              <a:rPr lang="en-US" altLang="en-US" dirty="0"/>
              <a:t> </a:t>
            </a:r>
            <a:r>
              <a:rPr lang="en-US" altLang="en-US" sz="1600" dirty="0"/>
              <a:t>telomeres and aging </a:t>
            </a:r>
            <a:endParaRPr lang="en-US" altLang="en-US" dirty="0"/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5867400" y="1981200"/>
            <a:ext cx="2689225" cy="4848225"/>
            <a:chOff x="3496" y="960"/>
            <a:chExt cx="2014" cy="3366"/>
          </a:xfrm>
        </p:grpSpPr>
        <p:pic>
          <p:nvPicPr>
            <p:cNvPr id="15377" name="Picture 64" descr="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96" y="960"/>
              <a:ext cx="1443" cy="3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8" name="Text Box 69"/>
            <p:cNvSpPr txBox="1">
              <a:spLocks noChangeArrowheads="1"/>
            </p:cNvSpPr>
            <p:nvPr/>
          </p:nvSpPr>
          <p:spPr bwMode="auto">
            <a:xfrm>
              <a:off x="3504" y="3914"/>
              <a:ext cx="200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300" b="1"/>
                <a:t>Condensed, duplicated chromosome</a:t>
              </a:r>
            </a:p>
          </p:txBody>
        </p:sp>
      </p:grp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4876800" y="1225550"/>
            <a:ext cx="4159250" cy="4832350"/>
            <a:chOff x="3192" y="796"/>
            <a:chExt cx="2620" cy="3044"/>
          </a:xfrm>
        </p:grpSpPr>
        <p:sp>
          <p:nvSpPr>
            <p:cNvPr id="15367" name="Text Box 65"/>
            <p:cNvSpPr txBox="1">
              <a:spLocks noChangeArrowheads="1"/>
            </p:cNvSpPr>
            <p:nvPr/>
          </p:nvSpPr>
          <p:spPr bwMode="auto">
            <a:xfrm>
              <a:off x="3192" y="888"/>
              <a:ext cx="86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300" b="1"/>
                <a:t>chromatid</a:t>
              </a:r>
            </a:p>
          </p:txBody>
        </p:sp>
        <p:sp>
          <p:nvSpPr>
            <p:cNvPr id="15368" name="Text Box 66"/>
            <p:cNvSpPr txBox="1">
              <a:spLocks noChangeArrowheads="1"/>
            </p:cNvSpPr>
            <p:nvPr/>
          </p:nvSpPr>
          <p:spPr bwMode="auto">
            <a:xfrm>
              <a:off x="4946" y="796"/>
              <a:ext cx="86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300" b="1"/>
                <a:t>telomere</a:t>
              </a:r>
            </a:p>
          </p:txBody>
        </p:sp>
        <p:sp>
          <p:nvSpPr>
            <p:cNvPr id="15369" name="Text Box 67"/>
            <p:cNvSpPr txBox="1">
              <a:spLocks noChangeArrowheads="1"/>
            </p:cNvSpPr>
            <p:nvPr/>
          </p:nvSpPr>
          <p:spPr bwMode="auto">
            <a:xfrm>
              <a:off x="4629" y="1913"/>
              <a:ext cx="86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300" b="1"/>
                <a:t>centromere</a:t>
              </a:r>
            </a:p>
          </p:txBody>
        </p:sp>
        <p:sp>
          <p:nvSpPr>
            <p:cNvPr id="15370" name="Text Box 68"/>
            <p:cNvSpPr txBox="1">
              <a:spLocks noChangeArrowheads="1"/>
            </p:cNvSpPr>
            <p:nvPr/>
          </p:nvSpPr>
          <p:spPr bwMode="auto">
            <a:xfrm>
              <a:off x="4902" y="3657"/>
              <a:ext cx="86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300" b="1"/>
                <a:t>telomere</a:t>
              </a:r>
            </a:p>
          </p:txBody>
        </p:sp>
        <p:sp>
          <p:nvSpPr>
            <p:cNvPr id="15371" name="Line 71"/>
            <p:cNvSpPr>
              <a:spLocks noChangeShapeType="1"/>
            </p:cNvSpPr>
            <p:nvPr/>
          </p:nvSpPr>
          <p:spPr bwMode="auto">
            <a:xfrm flipV="1">
              <a:off x="4805" y="952"/>
              <a:ext cx="173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Line 72"/>
            <p:cNvSpPr>
              <a:spLocks noChangeShapeType="1"/>
            </p:cNvSpPr>
            <p:nvPr/>
          </p:nvSpPr>
          <p:spPr bwMode="auto">
            <a:xfrm>
              <a:off x="4464" y="2015"/>
              <a:ext cx="19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Line 73"/>
            <p:cNvSpPr>
              <a:spLocks noChangeShapeType="1"/>
            </p:cNvSpPr>
            <p:nvPr/>
          </p:nvSpPr>
          <p:spPr bwMode="auto">
            <a:xfrm>
              <a:off x="4805" y="3683"/>
              <a:ext cx="139" cy="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77"/>
            <p:cNvGrpSpPr>
              <a:grpSpLocks/>
            </p:cNvGrpSpPr>
            <p:nvPr/>
          </p:nvGrpSpPr>
          <p:grpSpPr bwMode="auto">
            <a:xfrm>
              <a:off x="3768" y="982"/>
              <a:ext cx="693" cy="2770"/>
              <a:chOff x="1968" y="1344"/>
              <a:chExt cx="576" cy="2304"/>
            </a:xfrm>
          </p:grpSpPr>
          <p:sp>
            <p:nvSpPr>
              <p:cNvPr id="15375" name="Line 70"/>
              <p:cNvSpPr>
                <a:spLocks noChangeShapeType="1"/>
              </p:cNvSpPr>
              <p:nvPr/>
            </p:nvSpPr>
            <p:spPr bwMode="auto">
              <a:xfrm flipH="1" flipV="1">
                <a:off x="1968" y="134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6" name="Rectangle 74"/>
              <p:cNvSpPr>
                <a:spLocks noChangeArrowheads="1"/>
              </p:cNvSpPr>
              <p:nvPr/>
            </p:nvSpPr>
            <p:spPr bwMode="auto">
              <a:xfrm>
                <a:off x="2064" y="1344"/>
                <a:ext cx="480" cy="23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5" autoUpdateAnimBg="0" advAuto="0"/>
      <p:bldP spid="18466" grpId="0" build="p" bldLvl="5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923925"/>
            <a:ext cx="8610600" cy="457200"/>
          </a:xfrm>
          <a:noFill/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mtClean="0"/>
              <a:t>Mitosis divides the cell’s nucleus in four phases.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533400" y="1387475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altLang="en-US"/>
              <a:t>During prophase, chromosomes condense and spindle fibers form.</a:t>
            </a:r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86000"/>
            <a:ext cx="68278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5" autoUpdateAnimBg="0" advAuto="0"/>
      <p:bldP spid="21512" grpId="0" build="p" bldLvl="5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0" y="1739900"/>
            <a:ext cx="91440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en-US" sz="3200" b="1" u="sng">
                <a:latin typeface="Times New Roman" pitchFamily="18" charset="0"/>
              </a:rPr>
              <a:t>Metaphase </a:t>
            </a:r>
            <a:r>
              <a:rPr lang="en-US" altLang="en-US" sz="3200">
                <a:latin typeface="Times New Roman" pitchFamily="18" charset="0"/>
              </a:rPr>
              <a:t>(the shortest phase of mitosis) is characterized by two events:</a:t>
            </a:r>
          </a:p>
          <a:p>
            <a:pPr marL="457200" indent="-457200"/>
            <a:endParaRPr lang="en-US" altLang="en-US" sz="3200">
              <a:latin typeface="Times New Roman" pitchFamily="18" charset="0"/>
            </a:endParaRPr>
          </a:p>
          <a:p>
            <a:pPr marL="914400" lvl="1" indent="-457200">
              <a:buFontTx/>
              <a:buAutoNum type="arabicPeriod"/>
            </a:pPr>
            <a:r>
              <a:rPr lang="en-US" altLang="en-US" sz="3200">
                <a:latin typeface="Times New Roman" pitchFamily="18" charset="0"/>
              </a:rPr>
              <a:t>Chromosomes line up across the middle of the cell.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sz="3200">
                <a:latin typeface="Times New Roman" pitchFamily="18" charset="0"/>
              </a:rPr>
              <a:t>Spindle fibers connect the centromere of each sister chromatid to the poles of the cell.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923925"/>
            <a:ext cx="8610600" cy="457200"/>
          </a:xfrm>
          <a:noFill/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mtClean="0"/>
              <a:t>Mitosis divides the cell’s nucleus in four phases.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533400" y="1387475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altLang="en-US"/>
              <a:t>During metaphase, chromosomes line up in the middle of the cell.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60600"/>
            <a:ext cx="6858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bldLvl="5" autoUpdateAnimBg="0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1739900"/>
            <a:ext cx="91440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en-US" sz="3200" b="1" u="sng">
                <a:latin typeface="Times New Roman" pitchFamily="18" charset="0"/>
              </a:rPr>
              <a:t>Anaphase</a:t>
            </a:r>
            <a:r>
              <a:rPr lang="en-US" altLang="en-US" sz="3200">
                <a:latin typeface="Times New Roman" pitchFamily="18" charset="0"/>
              </a:rPr>
              <a:t> is characterized by three events:</a:t>
            </a:r>
          </a:p>
          <a:p>
            <a:pPr marL="457200" indent="-457200"/>
            <a:endParaRPr lang="en-US" altLang="en-US" sz="3200">
              <a:latin typeface="Times New Roman" pitchFamily="18" charset="0"/>
            </a:endParaRPr>
          </a:p>
          <a:p>
            <a:pPr marL="914400" lvl="1" indent="-457200">
              <a:buFontTx/>
              <a:buAutoNum type="arabicPeriod"/>
            </a:pPr>
            <a:r>
              <a:rPr lang="en-US" altLang="en-US" sz="3200">
                <a:latin typeface="Times New Roman" pitchFamily="18" charset="0"/>
              </a:rPr>
              <a:t>Centromeres that join the sister chromatids split.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sz="3200">
                <a:latin typeface="Times New Roman" pitchFamily="18" charset="0"/>
              </a:rPr>
              <a:t>Sister chromatids separate becoming individual chromosomes.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sz="3200">
                <a:latin typeface="Times New Roman" pitchFamily="18" charset="0"/>
              </a:rPr>
              <a:t>Separated chromatids move to opposite poles of the cell.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923925"/>
            <a:ext cx="8610600" cy="457200"/>
          </a:xfrm>
          <a:noFill/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mtClean="0"/>
              <a:t>Mitosis divides the cell’s nucleus in four phases.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33400" y="1387475"/>
            <a:ext cx="7620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altLang="en-US"/>
              <a:t>During anaphase, sister chromatids separate to opposite sides of the cell.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22500"/>
            <a:ext cx="62484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bldLvl="5" autoUpdateAnimBg="0" advAuto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en-US" sz="3200" b="1" u="sng">
                <a:latin typeface="Times New Roman" pitchFamily="18" charset="0"/>
              </a:rPr>
              <a:t>Telophase</a:t>
            </a:r>
            <a:r>
              <a:rPr lang="en-US" altLang="en-US" sz="3200">
                <a:latin typeface="Times New Roman" pitchFamily="18" charset="0"/>
              </a:rPr>
              <a:t> (the last phase of mitosis) consists of four events:</a:t>
            </a:r>
          </a:p>
          <a:p>
            <a:pPr marL="457200" indent="-457200"/>
            <a:endParaRPr lang="en-US" altLang="en-US" sz="3200">
              <a:latin typeface="Times New Roman" pitchFamily="18" charset="0"/>
            </a:endParaRPr>
          </a:p>
          <a:p>
            <a:pPr marL="914400" lvl="1" indent="-457200">
              <a:buFontTx/>
              <a:buAutoNum type="arabicPeriod"/>
            </a:pPr>
            <a:r>
              <a:rPr lang="en-US" altLang="en-US" sz="3200">
                <a:latin typeface="Times New Roman" pitchFamily="18" charset="0"/>
              </a:rPr>
              <a:t>Chromosomes (each consisting of a single chromatid) uncoil.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sz="3200">
                <a:latin typeface="Times New Roman" pitchFamily="18" charset="0"/>
              </a:rPr>
              <a:t>A nuclear envelope forms around the chromosomes at each pole of the cell.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sz="3200">
                <a:latin typeface="Times New Roman" pitchFamily="18" charset="0"/>
              </a:rPr>
              <a:t>Spindle fibers break down and dissolve.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sz="3200">
                <a:latin typeface="Times New Roman" pitchFamily="18" charset="0"/>
              </a:rPr>
              <a:t>Cytokinesis begins.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/>
          <p:cNvSpPr>
            <a:spLocks noChangeArrowheads="1"/>
          </p:cNvSpPr>
          <p:nvPr/>
        </p:nvSpPr>
        <p:spPr bwMode="auto">
          <a:xfrm>
            <a:off x="533400" y="923925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Mitosis divides the cell’s nucleus in four phases.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533400" y="1384300"/>
            <a:ext cx="8610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altLang="en-US"/>
              <a:t>During telophase, the new nuclei form and chromosomes begin to uncoil.</a:t>
            </a:r>
          </a:p>
        </p:txBody>
      </p:sp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9713" y="2222500"/>
            <a:ext cx="56530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228600" y="762000"/>
            <a:ext cx="8458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200" b="1" u="sng" dirty="0" err="1">
                <a:latin typeface="Times New Roman" pitchFamily="18" charset="0"/>
              </a:rPr>
              <a:t>Cytokinesis</a:t>
            </a:r>
            <a:endParaRPr lang="en-US" altLang="en-US" sz="3200" b="1" u="sng" dirty="0">
              <a:latin typeface="Times New Roman" pitchFamily="18" charset="0"/>
            </a:endParaRPr>
          </a:p>
          <a:p>
            <a:endParaRPr lang="en-US" altLang="en-US" sz="3200" b="1" u="sng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altLang="en-US" sz="3200" dirty="0" err="1">
                <a:latin typeface="Times New Roman" pitchFamily="18" charset="0"/>
              </a:rPr>
              <a:t>Cytokinesis</a:t>
            </a:r>
            <a:r>
              <a:rPr lang="en-US" altLang="en-US" sz="3200" dirty="0">
                <a:latin typeface="Times New Roman" pitchFamily="18" charset="0"/>
              </a:rPr>
              <a:t> is the division of the cytoplasm into two individual cells. </a:t>
            </a:r>
          </a:p>
          <a:p>
            <a:pPr>
              <a:buFontTx/>
              <a:buChar char="•"/>
            </a:pPr>
            <a:r>
              <a:rPr lang="en-US" altLang="en-US" sz="3200" dirty="0">
                <a:latin typeface="Times New Roman" pitchFamily="18" charset="0"/>
              </a:rPr>
              <a:t>The process of </a:t>
            </a:r>
            <a:r>
              <a:rPr lang="en-US" altLang="en-US" sz="3200" dirty="0" err="1">
                <a:latin typeface="Times New Roman" pitchFamily="18" charset="0"/>
              </a:rPr>
              <a:t>cytokinesis</a:t>
            </a:r>
            <a:r>
              <a:rPr lang="en-US" altLang="en-US" sz="3200" dirty="0">
                <a:latin typeface="Times New Roman" pitchFamily="18" charset="0"/>
              </a:rPr>
              <a:t> differs somewhat in plant and animal cells.</a:t>
            </a:r>
          </a:p>
          <a:p>
            <a:pPr>
              <a:buFontTx/>
              <a:buChar char="•"/>
            </a:pPr>
            <a:r>
              <a:rPr lang="en-US" altLang="en-US" sz="3200" dirty="0">
                <a:latin typeface="Times New Roman" pitchFamily="18" charset="0"/>
              </a:rPr>
              <a:t>In animal cells the cell membrane forms a </a:t>
            </a:r>
            <a:r>
              <a:rPr lang="en-US" altLang="en-US" sz="3200" b="1" u="sng" dirty="0">
                <a:latin typeface="Times New Roman" pitchFamily="18" charset="0"/>
              </a:rPr>
              <a:t>cleavage furrow</a:t>
            </a:r>
            <a:r>
              <a:rPr lang="en-US" altLang="en-US" sz="3200" dirty="0">
                <a:latin typeface="Times New Roman" pitchFamily="18" charset="0"/>
              </a:rPr>
              <a:t> that eventually pinches the cell into two nearly equal parts, each part containing its own nucleus and </a:t>
            </a:r>
            <a:r>
              <a:rPr lang="en-US" altLang="en-US" sz="3200" dirty="0" err="1">
                <a:latin typeface="Times New Roman" pitchFamily="18" charset="0"/>
              </a:rPr>
              <a:t>cytoplasmic</a:t>
            </a:r>
            <a:r>
              <a:rPr lang="en-US" altLang="en-US" sz="3200" dirty="0">
                <a:latin typeface="Times New Roman" pitchFamily="18" charset="0"/>
              </a:rPr>
              <a:t> organelles.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447800"/>
            <a:ext cx="4400550" cy="514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0" y="762000"/>
            <a:ext cx="522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 u="sng"/>
              <a:t>Animal Cell Telophase/Cytokinesis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 Cell Size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Female Egg - </a:t>
            </a:r>
            <a:r>
              <a:rPr lang="en-US" sz="2800"/>
              <a:t>largest cell in the human body; seen without the aid of a microscope</a:t>
            </a:r>
          </a:p>
          <a:p>
            <a:r>
              <a:rPr lang="en-US"/>
              <a:t>Most cells are visible only with a microscope.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930275"/>
            <a:ext cx="8610600" cy="457200"/>
          </a:xfrm>
          <a:noFill/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mtClean="0"/>
              <a:t>Cytokinesis differs in animal and plant cells.</a:t>
            </a:r>
          </a:p>
        </p:txBody>
      </p:sp>
      <p:pic>
        <p:nvPicPr>
          <p:cNvPr id="23579" name="Picture 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5561" y="1600200"/>
            <a:ext cx="4534577" cy="488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533400" y="1387475"/>
            <a:ext cx="38100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altLang="en-US"/>
              <a:t>In animal cells, the membrane pinches closed.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altLang="en-US"/>
              <a:t>In plant cells, a 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altLang="en-US" b="1" u="sng"/>
              <a:t>cell plate</a:t>
            </a:r>
            <a:r>
              <a:rPr lang="en-US" altLang="en-US"/>
              <a:t> forms.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bldLvl="5" autoUpdateAnimBg="0" advAuto="0"/>
      <p:bldP spid="23581" grpId="0" build="p" bldLvl="5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810000" y="1828800"/>
            <a:ext cx="4905375" cy="4800600"/>
            <a:chOff x="1052" y="1408"/>
            <a:chExt cx="3066" cy="2672"/>
          </a:xfrm>
        </p:grpSpPr>
        <p:pic>
          <p:nvPicPr>
            <p:cNvPr id="26629" name="Picture 17" descr="bhspe-020502-00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09" y="1522"/>
              <a:ext cx="2476" cy="2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0" name="Text Box 18"/>
            <p:cNvSpPr txBox="1">
              <a:spLocks noChangeArrowheads="1"/>
            </p:cNvSpPr>
            <p:nvPr/>
          </p:nvSpPr>
          <p:spPr bwMode="auto">
            <a:xfrm>
              <a:off x="2031" y="1408"/>
              <a:ext cx="54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300" b="1"/>
                <a:t>Parent cell</a:t>
              </a:r>
            </a:p>
          </p:txBody>
        </p:sp>
        <p:sp>
          <p:nvSpPr>
            <p:cNvPr id="26631" name="Text Box 19"/>
            <p:cNvSpPr txBox="1">
              <a:spLocks noChangeArrowheads="1"/>
            </p:cNvSpPr>
            <p:nvPr/>
          </p:nvSpPr>
          <p:spPr bwMode="auto">
            <a:xfrm>
              <a:off x="3269" y="1824"/>
              <a:ext cx="516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300" b="1"/>
                <a:t>centrioles</a:t>
              </a:r>
            </a:p>
          </p:txBody>
        </p:sp>
        <p:sp>
          <p:nvSpPr>
            <p:cNvPr id="26632" name="Line 20"/>
            <p:cNvSpPr>
              <a:spLocks noChangeShapeType="1"/>
            </p:cNvSpPr>
            <p:nvPr/>
          </p:nvSpPr>
          <p:spPr bwMode="auto">
            <a:xfrm flipV="1">
              <a:off x="2544" y="1960"/>
              <a:ext cx="779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3" name="Line 21"/>
            <p:cNvSpPr>
              <a:spLocks noChangeShapeType="1"/>
            </p:cNvSpPr>
            <p:nvPr/>
          </p:nvSpPr>
          <p:spPr bwMode="auto">
            <a:xfrm flipV="1">
              <a:off x="2832" y="1960"/>
              <a:ext cx="491" cy="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4" name="Text Box 22"/>
            <p:cNvSpPr txBox="1">
              <a:spLocks noChangeArrowheads="1"/>
            </p:cNvSpPr>
            <p:nvPr/>
          </p:nvSpPr>
          <p:spPr bwMode="auto">
            <a:xfrm>
              <a:off x="3444" y="2787"/>
              <a:ext cx="674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300" b="1"/>
                <a:t>spindle fibers</a:t>
              </a:r>
            </a:p>
          </p:txBody>
        </p:sp>
        <p:sp>
          <p:nvSpPr>
            <p:cNvPr id="26635" name="Line 23"/>
            <p:cNvSpPr>
              <a:spLocks noChangeShapeType="1"/>
            </p:cNvSpPr>
            <p:nvPr/>
          </p:nvSpPr>
          <p:spPr bwMode="auto">
            <a:xfrm>
              <a:off x="3000" y="2698"/>
              <a:ext cx="483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6" name="Text Box 24"/>
            <p:cNvSpPr txBox="1">
              <a:spLocks noChangeArrowheads="1"/>
            </p:cNvSpPr>
            <p:nvPr/>
          </p:nvSpPr>
          <p:spPr bwMode="auto">
            <a:xfrm>
              <a:off x="3263" y="3351"/>
              <a:ext cx="599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300" b="1"/>
                <a:t>centrosome</a:t>
              </a:r>
            </a:p>
          </p:txBody>
        </p:sp>
        <p:sp>
          <p:nvSpPr>
            <p:cNvPr id="26637" name="Line 25"/>
            <p:cNvSpPr>
              <a:spLocks noChangeShapeType="1"/>
            </p:cNvSpPr>
            <p:nvPr/>
          </p:nvSpPr>
          <p:spPr bwMode="auto">
            <a:xfrm>
              <a:off x="2791" y="2728"/>
              <a:ext cx="517" cy="7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8" name="Line 26"/>
            <p:cNvSpPr>
              <a:spLocks noChangeShapeType="1"/>
            </p:cNvSpPr>
            <p:nvPr/>
          </p:nvSpPr>
          <p:spPr bwMode="auto">
            <a:xfrm flipH="1">
              <a:off x="1451" y="3236"/>
              <a:ext cx="469" cy="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Text Box 27"/>
            <p:cNvSpPr txBox="1">
              <a:spLocks noChangeArrowheads="1"/>
            </p:cNvSpPr>
            <p:nvPr/>
          </p:nvSpPr>
          <p:spPr bwMode="auto">
            <a:xfrm>
              <a:off x="1052" y="3627"/>
              <a:ext cx="635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300" b="1"/>
                <a:t>nucleus with</a:t>
              </a:r>
            </a:p>
            <a:p>
              <a:r>
                <a:rPr lang="en-US" altLang="en-US" sz="1300" b="1"/>
                <a:t>DNA</a:t>
              </a:r>
            </a:p>
          </p:txBody>
        </p:sp>
      </p:grpSp>
      <p:sp>
        <p:nvSpPr>
          <p:cNvPr id="32797" name="Rectangle 29"/>
          <p:cNvSpPr>
            <a:spLocks noGrp="1" noChangeArrowheads="1"/>
          </p:cNvSpPr>
          <p:nvPr>
            <p:ph type="title"/>
          </p:nvPr>
        </p:nvSpPr>
        <p:spPr>
          <a:xfrm>
            <a:off x="241300" y="866775"/>
            <a:ext cx="8902700" cy="8223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Mitosis and cytokinesis produce two genetically identical daughter cells.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90700"/>
            <a:ext cx="3429000" cy="19907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mtClean="0"/>
              <a:t>Interphase prepares the cell to divide.</a:t>
            </a:r>
          </a:p>
          <a:p>
            <a:pPr eaLnBrk="1" hangingPunct="1"/>
            <a:r>
              <a:rPr lang="en-US" altLang="en-US" smtClean="0"/>
              <a:t>During interphase, the DNA is duplicated.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7" grpId="0" autoUpdateAnimBg="0"/>
      <p:bldP spid="32771" grpId="0" build="p" bldLvl="5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2362200" y="228600"/>
            <a:ext cx="5181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 u="sng" dirty="0">
                <a:latin typeface="Times New Roman" pitchFamily="18" charset="0"/>
              </a:rPr>
              <a:t>Plant Cell </a:t>
            </a:r>
            <a:r>
              <a:rPr lang="en-US" altLang="en-US" sz="2800" b="1" u="sng" dirty="0" err="1">
                <a:latin typeface="Times New Roman" pitchFamily="18" charset="0"/>
              </a:rPr>
              <a:t>Telophase</a:t>
            </a:r>
            <a:r>
              <a:rPr lang="en-US" altLang="en-US" sz="2800" b="1" u="sng" dirty="0">
                <a:latin typeface="Times New Roman" pitchFamily="18" charset="0"/>
              </a:rPr>
              <a:t>/</a:t>
            </a:r>
            <a:r>
              <a:rPr lang="en-US" altLang="en-US" sz="2800" b="1" u="sng" dirty="0" err="1">
                <a:latin typeface="Times New Roman" pitchFamily="18" charset="0"/>
              </a:rPr>
              <a:t>Cytokinesis</a:t>
            </a:r>
            <a:endParaRPr lang="en-US" altLang="en-US" sz="2800" b="1" u="sng" dirty="0">
              <a:latin typeface="Times New Roman" pitchFamily="18" charset="0"/>
            </a:endParaRPr>
          </a:p>
        </p:txBody>
      </p:sp>
      <p:pic>
        <p:nvPicPr>
          <p:cNvPr id="27651" name="Picture 5" descr="plant mit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1" y="1219200"/>
            <a:ext cx="4343400" cy="537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827088"/>
            <a:ext cx="8686800" cy="4572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Cells divide at different rates.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73188"/>
            <a:ext cx="7848600" cy="8223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mtClean="0"/>
              <a:t>The rate of cell division varies with the need for those types of cells.</a:t>
            </a:r>
          </a:p>
        </p:txBody>
      </p:sp>
      <p:pic>
        <p:nvPicPr>
          <p:cNvPr id="39940" name="Picture 4" descr="tab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57425"/>
            <a:ext cx="64008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685800" y="61722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Some cells are unlikely to divide (G</a:t>
            </a:r>
            <a:r>
              <a:rPr lang="en-US" altLang="en-US" baseline="-25000"/>
              <a:t>0</a:t>
            </a:r>
            <a:r>
              <a:rPr lang="en-US" altLang="en-US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39" grpId="0" build="p" bldLvl="5" autoUpdateAnimBg="0"/>
      <p:bldP spid="39941" grpId="0" build="p" bldLvl="5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057400"/>
            <a:ext cx="6705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a type of cell division that results in four daughter cells each with half the number of chromosomes of the parent cell, as in the production of gametes and plant spores.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667000" y="762000"/>
            <a:ext cx="31438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Meiosis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hlinkClick r:id="rId3"/>
              </a:rPr>
              <a:t>Meiosis</a:t>
            </a:r>
            <a:r>
              <a:rPr lang="en-US" sz="40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– Sexual Reproduction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Cell division</a:t>
            </a:r>
            <a:r>
              <a:rPr lang="en-US" sz="2400" b="1" smtClean="0">
                <a:ea typeface="ＭＳ Ｐゴシック" charset="-128"/>
              </a:rPr>
              <a:t> that forms </a:t>
            </a:r>
            <a:r>
              <a:rPr lang="en-US" sz="2400" b="1" smtClean="0">
                <a:solidFill>
                  <a:schemeClr val="hlink"/>
                </a:solidFill>
                <a:ea typeface="ＭＳ Ｐゴシック" charset="-128"/>
              </a:rPr>
              <a:t>gametes</a:t>
            </a:r>
            <a:r>
              <a:rPr lang="en-US" sz="2400" b="1" smtClean="0">
                <a:ea typeface="ＭＳ Ｐゴシック" charset="-128"/>
              </a:rPr>
              <a:t> (egg and sperm cells)</a:t>
            </a:r>
          </a:p>
          <a:p>
            <a:pPr>
              <a:lnSpc>
                <a:spcPct val="90000"/>
              </a:lnSpc>
            </a:pPr>
            <a:endParaRPr lang="en-US" sz="1400" smtClean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Gametes</a:t>
            </a:r>
            <a:r>
              <a:rPr lang="en-US" sz="2400" smtClean="0">
                <a:ea typeface="ＭＳ Ｐゴシック" charset="-128"/>
              </a:rPr>
              <a:t> have </a:t>
            </a:r>
            <a:r>
              <a:rPr lang="en-US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half</a:t>
            </a:r>
            <a:r>
              <a:rPr lang="en-US" sz="2400" smtClean="0">
                <a:ea typeface="ＭＳ Ｐゴシック" charset="-128"/>
              </a:rPr>
              <a:t> the # of </a:t>
            </a:r>
            <a:r>
              <a:rPr lang="en-US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chromosomes</a:t>
            </a:r>
            <a:r>
              <a:rPr lang="en-US" sz="2400" smtClean="0">
                <a:ea typeface="ＭＳ Ｐゴシック" charset="-128"/>
              </a:rPr>
              <a:t>.</a:t>
            </a:r>
            <a:endParaRPr lang="en-US" sz="2400" b="1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60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Two divisions</a:t>
            </a:r>
            <a:r>
              <a:rPr lang="en-US" sz="2400" smtClean="0">
                <a:ea typeface="ＭＳ Ｐゴシック" charset="-128"/>
              </a:rPr>
              <a:t> (</a:t>
            </a:r>
            <a:r>
              <a:rPr lang="en-US" sz="24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meiosis I </a:t>
            </a:r>
            <a:r>
              <a:rPr lang="en-US" sz="2400" smtClean="0">
                <a:ea typeface="ＭＳ Ｐゴシック" charset="-128"/>
              </a:rPr>
              <a:t>and </a:t>
            </a:r>
            <a:r>
              <a:rPr lang="en-US" sz="24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meiosis II</a:t>
            </a:r>
            <a:r>
              <a:rPr lang="en-US" sz="2400" smtClean="0">
                <a:ea typeface="ＭＳ Ｐゴシック" charset="-128"/>
              </a:rPr>
              <a:t>).</a:t>
            </a:r>
          </a:p>
          <a:p>
            <a:pPr>
              <a:lnSpc>
                <a:spcPct val="90000"/>
              </a:lnSpc>
            </a:pPr>
            <a:endParaRPr lang="en-US" sz="2400" smtClean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charset="-128"/>
              </a:rPr>
              <a:t>Part of each parent is carried to the four new cells. </a:t>
            </a:r>
          </a:p>
          <a:p>
            <a:pPr>
              <a:lnSpc>
                <a:spcPct val="90000"/>
              </a:lnSpc>
            </a:pPr>
            <a:endParaRPr lang="en-US" sz="2400" smtClean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Meiosis</a:t>
            </a:r>
            <a:r>
              <a:rPr lang="en-US" sz="2400" smtClean="0">
                <a:ea typeface="ＭＳ Ｐゴシック" charset="-128"/>
              </a:rPr>
              <a:t> is similar to </a:t>
            </a:r>
            <a:r>
              <a:rPr lang="en-US" sz="24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mitosis</a:t>
            </a:r>
            <a:r>
              <a:rPr lang="en-US" sz="2400" smtClean="0">
                <a:ea typeface="ＭＳ Ｐゴシック" charset="-128"/>
              </a:rPr>
              <a:t> with some chromosomal differences.</a:t>
            </a:r>
          </a:p>
          <a:p>
            <a:pPr>
              <a:lnSpc>
                <a:spcPct val="90000"/>
              </a:lnSpc>
            </a:pPr>
            <a:endParaRPr lang="en-US" sz="2400" smtClean="0">
              <a:ea typeface="ＭＳ Ｐゴシック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400" smtClean="0">
              <a:ea typeface="ＭＳ Ｐゴシック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400" smtClean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 autoUpdateAnimBg="0"/>
      <p:bldP spid="4099" grpId="0" build="p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Homologous Chromosomes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382000" cy="4114800"/>
          </a:xfrm>
        </p:spPr>
        <p:txBody>
          <a:bodyPr>
            <a:normAutofit/>
          </a:bodyPr>
          <a:lstStyle/>
          <a:p>
            <a:r>
              <a:rPr lang="en-US" sz="2400" b="1" smtClean="0">
                <a:ea typeface="ＭＳ Ｐゴシック" charset="-128"/>
              </a:rPr>
              <a:t>Pair of </a:t>
            </a:r>
            <a:r>
              <a:rPr lang="en-US" sz="24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chromosomes</a:t>
            </a:r>
            <a:r>
              <a:rPr lang="en-US" sz="2400" b="1" smtClean="0">
                <a:ea typeface="ＭＳ Ｐゴシック" charset="-128"/>
              </a:rPr>
              <a:t> </a:t>
            </a:r>
            <a:r>
              <a:rPr lang="en-US" sz="2400" b="1" smtClean="0">
                <a:solidFill>
                  <a:srgbClr val="FF3399"/>
                </a:solidFill>
                <a:ea typeface="ＭＳ Ｐゴシック" charset="-128"/>
              </a:rPr>
              <a:t>(</a:t>
            </a:r>
            <a:r>
              <a:rPr lang="en-US" sz="2400" b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maternal</a:t>
            </a:r>
            <a:r>
              <a:rPr lang="en-US" sz="2400" b="1" smtClean="0">
                <a:ea typeface="ＭＳ Ｐゴシック" charset="-128"/>
              </a:rPr>
              <a:t> and </a:t>
            </a:r>
            <a:r>
              <a:rPr lang="en-US" sz="2400" b="1" smtClean="0">
                <a:solidFill>
                  <a:srgbClr val="0467A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paternal</a:t>
            </a:r>
            <a:r>
              <a:rPr lang="en-US" sz="2400" b="1" smtClean="0">
                <a:ea typeface="ＭＳ Ｐゴシック" charset="-128"/>
              </a:rPr>
              <a:t>) that are similar in shape and size.</a:t>
            </a:r>
          </a:p>
          <a:p>
            <a:pPr>
              <a:buFontTx/>
              <a:buNone/>
            </a:pPr>
            <a:endParaRPr lang="en-US" sz="2400" b="1" smtClean="0">
              <a:ea typeface="ＭＳ Ｐゴシック" charset="-128"/>
            </a:endParaRPr>
          </a:p>
          <a:p>
            <a:pPr>
              <a:buFontTx/>
              <a:buNone/>
            </a:pPr>
            <a:endParaRPr lang="en-US" sz="800" b="1" smtClean="0">
              <a:ea typeface="ＭＳ Ｐゴシック" charset="-128"/>
            </a:endParaRPr>
          </a:p>
          <a:p>
            <a:r>
              <a:rPr lang="en-US" sz="2400" b="1" smtClean="0">
                <a:ea typeface="ＭＳ Ｐゴシック" charset="-128"/>
              </a:rPr>
              <a:t>Homologous pairs</a:t>
            </a:r>
            <a:r>
              <a:rPr lang="en-US" sz="2400" b="1" smtClean="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</a:t>
            </a:r>
            <a:r>
              <a:rPr lang="en-US" sz="2400" b="1" smtClean="0">
                <a:ea typeface="ＭＳ Ｐゴシック" charset="-128"/>
              </a:rPr>
              <a:t>carry genes controlling the same inherited traits.</a:t>
            </a:r>
          </a:p>
          <a:p>
            <a:pPr>
              <a:buFontTx/>
              <a:buNone/>
            </a:pPr>
            <a:endParaRPr lang="en-US" sz="800" b="1" smtClean="0">
              <a:ea typeface="ＭＳ Ｐゴシック" charset="-128"/>
            </a:endParaRPr>
          </a:p>
          <a:p>
            <a:r>
              <a:rPr lang="en-US" sz="2400" b="1" smtClean="0">
                <a:ea typeface="ＭＳ Ｐゴシック" charset="-128"/>
              </a:rPr>
              <a:t>Humans have 23 pairs of </a:t>
            </a:r>
            <a:r>
              <a:rPr lang="en-US" sz="24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homologous chromosomes.</a:t>
            </a:r>
          </a:p>
          <a:p>
            <a:pPr>
              <a:buFontTx/>
              <a:buNone/>
            </a:pPr>
            <a:endParaRPr lang="en-US" sz="1400" b="1" smtClean="0">
              <a:ea typeface="ＭＳ Ｐゴシック" charset="-128"/>
            </a:endParaRPr>
          </a:p>
          <a:p>
            <a:pPr>
              <a:buFontTx/>
              <a:buNone/>
            </a:pPr>
            <a:r>
              <a:rPr lang="en-US" sz="2400" b="1" smtClean="0">
                <a:ea typeface="ＭＳ Ｐゴシック" charset="-128"/>
              </a:rPr>
              <a:t>	a.	22 pairs of </a:t>
            </a:r>
            <a:r>
              <a:rPr lang="en-US" sz="24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autosomes</a:t>
            </a:r>
            <a:endParaRPr lang="en-US" sz="2400" b="1" smtClean="0">
              <a:ea typeface="ＭＳ Ｐゴシック" charset="-128"/>
            </a:endParaRPr>
          </a:p>
          <a:p>
            <a:pPr>
              <a:buFontTx/>
              <a:buNone/>
            </a:pPr>
            <a:r>
              <a:rPr lang="en-US" sz="2400" b="1" smtClean="0">
                <a:ea typeface="ＭＳ Ｐゴシック" charset="-128"/>
              </a:rPr>
              <a:t>	b.	1 pair of </a:t>
            </a:r>
            <a:r>
              <a:rPr lang="en-US" sz="2400" b="1" smtClean="0">
                <a:solidFill>
                  <a:srgbClr val="7B00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sex chromosomes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 autoUpdateAnimBg="0"/>
      <p:bldP spid="12291" grpId="0" build="p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ea typeface="ＭＳ Ｐゴシック" charset="-128"/>
              </a:rPr>
              <a:t>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838200" y="21336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sz="3200"/>
              <a:t> 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838200" y="2133600"/>
            <a:ext cx="7497763" cy="3740150"/>
            <a:chOff x="565" y="1352"/>
            <a:chExt cx="4723" cy="2356"/>
          </a:xfrm>
        </p:grpSpPr>
        <p:sp>
          <p:nvSpPr>
            <p:cNvPr id="33812" name="Freeform 5"/>
            <p:cNvSpPr>
              <a:spLocks/>
            </p:cNvSpPr>
            <p:nvPr/>
          </p:nvSpPr>
          <p:spPr bwMode="auto">
            <a:xfrm>
              <a:off x="877" y="1352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813" name="Freeform 6"/>
            <p:cNvSpPr>
              <a:spLocks/>
            </p:cNvSpPr>
            <p:nvPr/>
          </p:nvSpPr>
          <p:spPr bwMode="auto">
            <a:xfrm>
              <a:off x="565" y="1388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814" name="Oval 7"/>
            <p:cNvSpPr>
              <a:spLocks noChangeArrowheads="1"/>
            </p:cNvSpPr>
            <p:nvPr/>
          </p:nvSpPr>
          <p:spPr bwMode="auto">
            <a:xfrm rot="60000">
              <a:off x="776" y="2359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3815" name="Freeform 8"/>
            <p:cNvSpPr>
              <a:spLocks/>
            </p:cNvSpPr>
            <p:nvPr/>
          </p:nvSpPr>
          <p:spPr bwMode="auto">
            <a:xfrm>
              <a:off x="2413" y="1352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816" name="Freeform 9"/>
            <p:cNvSpPr>
              <a:spLocks/>
            </p:cNvSpPr>
            <p:nvPr/>
          </p:nvSpPr>
          <p:spPr bwMode="auto">
            <a:xfrm>
              <a:off x="2101" y="1388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817" name="Oval 10"/>
            <p:cNvSpPr>
              <a:spLocks noChangeArrowheads="1"/>
            </p:cNvSpPr>
            <p:nvPr/>
          </p:nvSpPr>
          <p:spPr bwMode="auto">
            <a:xfrm rot="60000">
              <a:off x="2312" y="2359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3818" name="Freeform 11"/>
            <p:cNvSpPr>
              <a:spLocks/>
            </p:cNvSpPr>
            <p:nvPr/>
          </p:nvSpPr>
          <p:spPr bwMode="auto">
            <a:xfrm>
              <a:off x="3085" y="1352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819" name="Freeform 12"/>
            <p:cNvSpPr>
              <a:spLocks/>
            </p:cNvSpPr>
            <p:nvPr/>
          </p:nvSpPr>
          <p:spPr bwMode="auto">
            <a:xfrm>
              <a:off x="2773" y="1388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820" name="Oval 13"/>
            <p:cNvSpPr>
              <a:spLocks noChangeArrowheads="1"/>
            </p:cNvSpPr>
            <p:nvPr/>
          </p:nvSpPr>
          <p:spPr bwMode="auto">
            <a:xfrm rot="60000">
              <a:off x="2984" y="2359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3821" name="Line 14"/>
            <p:cNvSpPr>
              <a:spLocks noChangeShapeType="1"/>
            </p:cNvSpPr>
            <p:nvPr/>
          </p:nvSpPr>
          <p:spPr bwMode="auto">
            <a:xfrm>
              <a:off x="1256" y="2496"/>
              <a:ext cx="75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2" name="Line 15"/>
            <p:cNvSpPr>
              <a:spLocks noChangeShapeType="1"/>
            </p:cNvSpPr>
            <p:nvPr/>
          </p:nvSpPr>
          <p:spPr bwMode="auto">
            <a:xfrm>
              <a:off x="3752" y="2544"/>
              <a:ext cx="75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3" name="Freeform 18"/>
            <p:cNvSpPr>
              <a:spLocks/>
            </p:cNvSpPr>
            <p:nvPr/>
          </p:nvSpPr>
          <p:spPr bwMode="auto">
            <a:xfrm>
              <a:off x="4909" y="1400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824" name="Freeform 19"/>
            <p:cNvSpPr>
              <a:spLocks/>
            </p:cNvSpPr>
            <p:nvPr/>
          </p:nvSpPr>
          <p:spPr bwMode="auto">
            <a:xfrm>
              <a:off x="4597" y="1436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825" name="Oval 20"/>
            <p:cNvSpPr>
              <a:spLocks noChangeArrowheads="1"/>
            </p:cNvSpPr>
            <p:nvPr/>
          </p:nvSpPr>
          <p:spPr bwMode="auto">
            <a:xfrm rot="60000">
              <a:off x="4808" y="2407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428750" y="1585913"/>
            <a:ext cx="6440488" cy="568325"/>
            <a:chOff x="900" y="999"/>
            <a:chExt cx="4057" cy="358"/>
          </a:xfrm>
        </p:grpSpPr>
        <p:sp>
          <p:nvSpPr>
            <p:cNvPr id="33809" name="Rectangle 21"/>
            <p:cNvSpPr>
              <a:spLocks noChangeArrowheads="1"/>
            </p:cNvSpPr>
            <p:nvPr/>
          </p:nvSpPr>
          <p:spPr bwMode="auto">
            <a:xfrm>
              <a:off x="1575" y="999"/>
              <a:ext cx="26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Homologous chromosomes</a:t>
              </a:r>
            </a:p>
          </p:txBody>
        </p:sp>
        <p:sp>
          <p:nvSpPr>
            <p:cNvPr id="33810" name="Freeform 22"/>
            <p:cNvSpPr>
              <a:spLocks/>
            </p:cNvSpPr>
            <p:nvPr/>
          </p:nvSpPr>
          <p:spPr bwMode="auto">
            <a:xfrm>
              <a:off x="900" y="1116"/>
              <a:ext cx="673" cy="229"/>
            </a:xfrm>
            <a:custGeom>
              <a:avLst/>
              <a:gdLst>
                <a:gd name="T0" fmla="*/ 12 w 673"/>
                <a:gd name="T1" fmla="*/ 228 h 229"/>
                <a:gd name="T2" fmla="*/ 0 w 673"/>
                <a:gd name="T3" fmla="*/ 192 h 229"/>
                <a:gd name="T4" fmla="*/ 0 w 673"/>
                <a:gd name="T5" fmla="*/ 156 h 229"/>
                <a:gd name="T6" fmla="*/ 0 w 673"/>
                <a:gd name="T7" fmla="*/ 120 h 229"/>
                <a:gd name="T8" fmla="*/ 24 w 673"/>
                <a:gd name="T9" fmla="*/ 84 h 229"/>
                <a:gd name="T10" fmla="*/ 48 w 673"/>
                <a:gd name="T11" fmla="*/ 48 h 229"/>
                <a:gd name="T12" fmla="*/ 84 w 673"/>
                <a:gd name="T13" fmla="*/ 24 h 229"/>
                <a:gd name="T14" fmla="*/ 120 w 673"/>
                <a:gd name="T15" fmla="*/ 12 h 229"/>
                <a:gd name="T16" fmla="*/ 168 w 673"/>
                <a:gd name="T17" fmla="*/ 0 h 229"/>
                <a:gd name="T18" fmla="*/ 216 w 673"/>
                <a:gd name="T19" fmla="*/ 0 h 229"/>
                <a:gd name="T20" fmla="*/ 252 w 673"/>
                <a:gd name="T21" fmla="*/ 0 h 229"/>
                <a:gd name="T22" fmla="*/ 288 w 673"/>
                <a:gd name="T23" fmla="*/ 0 h 229"/>
                <a:gd name="T24" fmla="*/ 324 w 673"/>
                <a:gd name="T25" fmla="*/ 0 h 229"/>
                <a:gd name="T26" fmla="*/ 360 w 673"/>
                <a:gd name="T27" fmla="*/ 0 h 229"/>
                <a:gd name="T28" fmla="*/ 408 w 673"/>
                <a:gd name="T29" fmla="*/ 0 h 229"/>
                <a:gd name="T30" fmla="*/ 444 w 673"/>
                <a:gd name="T31" fmla="*/ 0 h 229"/>
                <a:gd name="T32" fmla="*/ 480 w 673"/>
                <a:gd name="T33" fmla="*/ 0 h 229"/>
                <a:gd name="T34" fmla="*/ 516 w 673"/>
                <a:gd name="T35" fmla="*/ 0 h 229"/>
                <a:gd name="T36" fmla="*/ 552 w 673"/>
                <a:gd name="T37" fmla="*/ 0 h 229"/>
                <a:gd name="T38" fmla="*/ 600 w 673"/>
                <a:gd name="T39" fmla="*/ 12 h 229"/>
                <a:gd name="T40" fmla="*/ 636 w 673"/>
                <a:gd name="T41" fmla="*/ 12 h 229"/>
                <a:gd name="T42" fmla="*/ 672 w 673"/>
                <a:gd name="T43" fmla="*/ 12 h 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73"/>
                <a:gd name="T67" fmla="*/ 0 h 229"/>
                <a:gd name="T68" fmla="*/ 673 w 673"/>
                <a:gd name="T69" fmla="*/ 229 h 2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73" h="229">
                  <a:moveTo>
                    <a:pt x="12" y="228"/>
                  </a:moveTo>
                  <a:lnTo>
                    <a:pt x="0" y="192"/>
                  </a:lnTo>
                  <a:lnTo>
                    <a:pt x="0" y="156"/>
                  </a:lnTo>
                  <a:lnTo>
                    <a:pt x="0" y="120"/>
                  </a:lnTo>
                  <a:lnTo>
                    <a:pt x="24" y="84"/>
                  </a:lnTo>
                  <a:lnTo>
                    <a:pt x="48" y="48"/>
                  </a:lnTo>
                  <a:lnTo>
                    <a:pt x="84" y="24"/>
                  </a:lnTo>
                  <a:lnTo>
                    <a:pt x="120" y="12"/>
                  </a:lnTo>
                  <a:lnTo>
                    <a:pt x="168" y="0"/>
                  </a:lnTo>
                  <a:lnTo>
                    <a:pt x="216" y="0"/>
                  </a:lnTo>
                  <a:lnTo>
                    <a:pt x="252" y="0"/>
                  </a:lnTo>
                  <a:lnTo>
                    <a:pt x="288" y="0"/>
                  </a:lnTo>
                  <a:lnTo>
                    <a:pt x="324" y="0"/>
                  </a:lnTo>
                  <a:lnTo>
                    <a:pt x="360" y="0"/>
                  </a:lnTo>
                  <a:lnTo>
                    <a:pt x="408" y="0"/>
                  </a:lnTo>
                  <a:lnTo>
                    <a:pt x="444" y="0"/>
                  </a:lnTo>
                  <a:lnTo>
                    <a:pt x="480" y="0"/>
                  </a:lnTo>
                  <a:lnTo>
                    <a:pt x="516" y="0"/>
                  </a:lnTo>
                  <a:lnTo>
                    <a:pt x="552" y="0"/>
                  </a:lnTo>
                  <a:lnTo>
                    <a:pt x="600" y="12"/>
                  </a:lnTo>
                  <a:lnTo>
                    <a:pt x="636" y="12"/>
                  </a:lnTo>
                  <a:lnTo>
                    <a:pt x="672" y="12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811" name="Freeform 23"/>
            <p:cNvSpPr>
              <a:spLocks/>
            </p:cNvSpPr>
            <p:nvPr/>
          </p:nvSpPr>
          <p:spPr bwMode="auto">
            <a:xfrm>
              <a:off x="4224" y="1104"/>
              <a:ext cx="733" cy="253"/>
            </a:xfrm>
            <a:custGeom>
              <a:avLst/>
              <a:gdLst>
                <a:gd name="T0" fmla="*/ 0 w 733"/>
                <a:gd name="T1" fmla="*/ 0 h 253"/>
                <a:gd name="T2" fmla="*/ 36 w 733"/>
                <a:gd name="T3" fmla="*/ 24 h 253"/>
                <a:gd name="T4" fmla="*/ 72 w 733"/>
                <a:gd name="T5" fmla="*/ 24 h 253"/>
                <a:gd name="T6" fmla="*/ 108 w 733"/>
                <a:gd name="T7" fmla="*/ 24 h 253"/>
                <a:gd name="T8" fmla="*/ 144 w 733"/>
                <a:gd name="T9" fmla="*/ 24 h 253"/>
                <a:gd name="T10" fmla="*/ 180 w 733"/>
                <a:gd name="T11" fmla="*/ 24 h 253"/>
                <a:gd name="T12" fmla="*/ 216 w 733"/>
                <a:gd name="T13" fmla="*/ 24 h 253"/>
                <a:gd name="T14" fmla="*/ 252 w 733"/>
                <a:gd name="T15" fmla="*/ 24 h 253"/>
                <a:gd name="T16" fmla="*/ 288 w 733"/>
                <a:gd name="T17" fmla="*/ 24 h 253"/>
                <a:gd name="T18" fmla="*/ 324 w 733"/>
                <a:gd name="T19" fmla="*/ 24 h 253"/>
                <a:gd name="T20" fmla="*/ 360 w 733"/>
                <a:gd name="T21" fmla="*/ 24 h 253"/>
                <a:gd name="T22" fmla="*/ 396 w 733"/>
                <a:gd name="T23" fmla="*/ 24 h 253"/>
                <a:gd name="T24" fmla="*/ 432 w 733"/>
                <a:gd name="T25" fmla="*/ 24 h 253"/>
                <a:gd name="T26" fmla="*/ 468 w 733"/>
                <a:gd name="T27" fmla="*/ 24 h 253"/>
                <a:gd name="T28" fmla="*/ 504 w 733"/>
                <a:gd name="T29" fmla="*/ 24 h 253"/>
                <a:gd name="T30" fmla="*/ 540 w 733"/>
                <a:gd name="T31" fmla="*/ 24 h 253"/>
                <a:gd name="T32" fmla="*/ 576 w 733"/>
                <a:gd name="T33" fmla="*/ 24 h 253"/>
                <a:gd name="T34" fmla="*/ 612 w 733"/>
                <a:gd name="T35" fmla="*/ 24 h 253"/>
                <a:gd name="T36" fmla="*/ 648 w 733"/>
                <a:gd name="T37" fmla="*/ 24 h 253"/>
                <a:gd name="T38" fmla="*/ 684 w 733"/>
                <a:gd name="T39" fmla="*/ 48 h 253"/>
                <a:gd name="T40" fmla="*/ 720 w 733"/>
                <a:gd name="T41" fmla="*/ 72 h 253"/>
                <a:gd name="T42" fmla="*/ 732 w 733"/>
                <a:gd name="T43" fmla="*/ 108 h 253"/>
                <a:gd name="T44" fmla="*/ 732 w 733"/>
                <a:gd name="T45" fmla="*/ 144 h 253"/>
                <a:gd name="T46" fmla="*/ 732 w 733"/>
                <a:gd name="T47" fmla="*/ 180 h 253"/>
                <a:gd name="T48" fmla="*/ 732 w 733"/>
                <a:gd name="T49" fmla="*/ 216 h 253"/>
                <a:gd name="T50" fmla="*/ 732 w 733"/>
                <a:gd name="T51" fmla="*/ 252 h 2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3"/>
                <a:gd name="T79" fmla="*/ 0 h 253"/>
                <a:gd name="T80" fmla="*/ 733 w 733"/>
                <a:gd name="T81" fmla="*/ 253 h 25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3" h="253">
                  <a:moveTo>
                    <a:pt x="0" y="0"/>
                  </a:moveTo>
                  <a:lnTo>
                    <a:pt x="36" y="24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44" y="24"/>
                  </a:lnTo>
                  <a:lnTo>
                    <a:pt x="180" y="24"/>
                  </a:lnTo>
                  <a:lnTo>
                    <a:pt x="216" y="24"/>
                  </a:lnTo>
                  <a:lnTo>
                    <a:pt x="252" y="24"/>
                  </a:lnTo>
                  <a:lnTo>
                    <a:pt x="288" y="24"/>
                  </a:lnTo>
                  <a:lnTo>
                    <a:pt x="324" y="24"/>
                  </a:lnTo>
                  <a:lnTo>
                    <a:pt x="360" y="24"/>
                  </a:lnTo>
                  <a:lnTo>
                    <a:pt x="396" y="24"/>
                  </a:lnTo>
                  <a:lnTo>
                    <a:pt x="432" y="24"/>
                  </a:lnTo>
                  <a:lnTo>
                    <a:pt x="468" y="24"/>
                  </a:lnTo>
                  <a:lnTo>
                    <a:pt x="504" y="24"/>
                  </a:lnTo>
                  <a:lnTo>
                    <a:pt x="540" y="24"/>
                  </a:lnTo>
                  <a:lnTo>
                    <a:pt x="576" y="24"/>
                  </a:lnTo>
                  <a:lnTo>
                    <a:pt x="612" y="24"/>
                  </a:lnTo>
                  <a:lnTo>
                    <a:pt x="648" y="24"/>
                  </a:lnTo>
                  <a:lnTo>
                    <a:pt x="684" y="48"/>
                  </a:lnTo>
                  <a:lnTo>
                    <a:pt x="720" y="72"/>
                  </a:lnTo>
                  <a:lnTo>
                    <a:pt x="732" y="108"/>
                  </a:lnTo>
                  <a:lnTo>
                    <a:pt x="732" y="144"/>
                  </a:lnTo>
                  <a:lnTo>
                    <a:pt x="732" y="180"/>
                  </a:lnTo>
                  <a:lnTo>
                    <a:pt x="732" y="216"/>
                  </a:lnTo>
                  <a:lnTo>
                    <a:pt x="732" y="252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04800" y="5410200"/>
            <a:ext cx="8545513" cy="1403350"/>
            <a:chOff x="183" y="3416"/>
            <a:chExt cx="5383" cy="884"/>
          </a:xfrm>
        </p:grpSpPr>
        <p:sp>
          <p:nvSpPr>
            <p:cNvPr id="33803" name="Rectangle 24"/>
            <p:cNvSpPr>
              <a:spLocks noChangeArrowheads="1"/>
            </p:cNvSpPr>
            <p:nvPr/>
          </p:nvSpPr>
          <p:spPr bwMode="auto">
            <a:xfrm>
              <a:off x="183" y="3860"/>
              <a:ext cx="1447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b="1"/>
                <a:t>sister chromatids</a:t>
              </a:r>
            </a:p>
            <a:p>
              <a:r>
                <a:rPr lang="en-US" sz="2000" b="1"/>
                <a:t>      paternal</a:t>
              </a:r>
            </a:p>
          </p:txBody>
        </p:sp>
        <p:sp>
          <p:nvSpPr>
            <p:cNvPr id="33804" name="Rectangle 25"/>
            <p:cNvSpPr>
              <a:spLocks noChangeArrowheads="1"/>
            </p:cNvSpPr>
            <p:nvPr/>
          </p:nvSpPr>
          <p:spPr bwMode="auto">
            <a:xfrm>
              <a:off x="4119" y="3836"/>
              <a:ext cx="1447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b="1"/>
                <a:t>sister chromatids</a:t>
              </a:r>
            </a:p>
            <a:p>
              <a:r>
                <a:rPr lang="en-US" sz="2000" b="1"/>
                <a:t>      maternal</a:t>
              </a:r>
            </a:p>
          </p:txBody>
        </p:sp>
        <p:sp>
          <p:nvSpPr>
            <p:cNvPr id="33805" name="Line 26"/>
            <p:cNvSpPr>
              <a:spLocks noChangeShapeType="1"/>
            </p:cNvSpPr>
            <p:nvPr/>
          </p:nvSpPr>
          <p:spPr bwMode="auto">
            <a:xfrm>
              <a:off x="1104" y="3416"/>
              <a:ext cx="0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Line 27"/>
            <p:cNvSpPr>
              <a:spLocks noChangeShapeType="1"/>
            </p:cNvSpPr>
            <p:nvPr/>
          </p:nvSpPr>
          <p:spPr bwMode="auto">
            <a:xfrm>
              <a:off x="720" y="3416"/>
              <a:ext cx="0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7" name="Line 28"/>
            <p:cNvSpPr>
              <a:spLocks noChangeShapeType="1"/>
            </p:cNvSpPr>
            <p:nvPr/>
          </p:nvSpPr>
          <p:spPr bwMode="auto">
            <a:xfrm>
              <a:off x="5136" y="3416"/>
              <a:ext cx="0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Line 29"/>
            <p:cNvSpPr>
              <a:spLocks noChangeShapeType="1"/>
            </p:cNvSpPr>
            <p:nvPr/>
          </p:nvSpPr>
          <p:spPr bwMode="auto">
            <a:xfrm>
              <a:off x="4752" y="3416"/>
              <a:ext cx="0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3429000" y="5867400"/>
            <a:ext cx="1828800" cy="820738"/>
            <a:chOff x="2160" y="3696"/>
            <a:chExt cx="1152" cy="517"/>
          </a:xfrm>
        </p:grpSpPr>
        <p:sp>
          <p:nvSpPr>
            <p:cNvPr id="33801" name="Rectangle 17"/>
            <p:cNvSpPr>
              <a:spLocks noChangeArrowheads="1"/>
            </p:cNvSpPr>
            <p:nvPr/>
          </p:nvSpPr>
          <p:spPr bwMode="auto">
            <a:xfrm>
              <a:off x="2343" y="3927"/>
              <a:ext cx="70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Tetrad</a:t>
              </a:r>
            </a:p>
          </p:txBody>
        </p:sp>
        <p:sp>
          <p:nvSpPr>
            <p:cNvPr id="33802" name="AutoShape 30"/>
            <p:cNvSpPr>
              <a:spLocks/>
            </p:cNvSpPr>
            <p:nvPr/>
          </p:nvSpPr>
          <p:spPr bwMode="auto">
            <a:xfrm rot="-5400000">
              <a:off x="2592" y="3264"/>
              <a:ext cx="288" cy="1152"/>
            </a:xfrm>
            <a:prstGeom prst="leftBrace">
              <a:avLst>
                <a:gd name="adj1" fmla="val 333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Homologous Chromosomes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33600"/>
            <a:ext cx="7772400" cy="4114800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ea typeface="ＭＳ Ｐゴシック" charset="-128"/>
              </a:rPr>
              <a:t> 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957513" y="6005513"/>
            <a:ext cx="3035300" cy="454025"/>
            <a:chOff x="1863" y="3783"/>
            <a:chExt cx="1912" cy="286"/>
          </a:xfrm>
        </p:grpSpPr>
        <p:sp>
          <p:nvSpPr>
            <p:cNvPr id="39972" name="Rectangle 16"/>
            <p:cNvSpPr>
              <a:spLocks noChangeArrowheads="1"/>
            </p:cNvSpPr>
            <p:nvPr/>
          </p:nvSpPr>
          <p:spPr bwMode="auto">
            <a:xfrm>
              <a:off x="1863" y="3783"/>
              <a:ext cx="87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Paternal</a:t>
              </a:r>
            </a:p>
          </p:txBody>
        </p:sp>
        <p:sp>
          <p:nvSpPr>
            <p:cNvPr id="39973" name="Rectangle 17"/>
            <p:cNvSpPr>
              <a:spLocks noChangeArrowheads="1"/>
            </p:cNvSpPr>
            <p:nvPr/>
          </p:nvSpPr>
          <p:spPr bwMode="auto">
            <a:xfrm>
              <a:off x="2871" y="3783"/>
              <a:ext cx="90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Maternal</a:t>
              </a: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304800" y="2146300"/>
            <a:ext cx="8574088" cy="3663950"/>
            <a:chOff x="192" y="1352"/>
            <a:chExt cx="5401" cy="2308"/>
          </a:xfrm>
        </p:grpSpPr>
        <p:sp>
          <p:nvSpPr>
            <p:cNvPr id="39942" name="Freeform 4"/>
            <p:cNvSpPr>
              <a:spLocks/>
            </p:cNvSpPr>
            <p:nvPr/>
          </p:nvSpPr>
          <p:spPr bwMode="auto">
            <a:xfrm>
              <a:off x="2413" y="1352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43" name="Freeform 5"/>
            <p:cNvSpPr>
              <a:spLocks/>
            </p:cNvSpPr>
            <p:nvPr/>
          </p:nvSpPr>
          <p:spPr bwMode="auto">
            <a:xfrm>
              <a:off x="2101" y="1388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44" name="Oval 6"/>
            <p:cNvSpPr>
              <a:spLocks noChangeArrowheads="1"/>
            </p:cNvSpPr>
            <p:nvPr/>
          </p:nvSpPr>
          <p:spPr bwMode="auto">
            <a:xfrm rot="60000">
              <a:off x="2312" y="2359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945" name="Freeform 7"/>
            <p:cNvSpPr>
              <a:spLocks/>
            </p:cNvSpPr>
            <p:nvPr/>
          </p:nvSpPr>
          <p:spPr bwMode="auto">
            <a:xfrm>
              <a:off x="3085" y="1352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46" name="Freeform 8"/>
            <p:cNvSpPr>
              <a:spLocks/>
            </p:cNvSpPr>
            <p:nvPr/>
          </p:nvSpPr>
          <p:spPr bwMode="auto">
            <a:xfrm>
              <a:off x="2773" y="1388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47" name="Oval 9"/>
            <p:cNvSpPr>
              <a:spLocks noChangeArrowheads="1"/>
            </p:cNvSpPr>
            <p:nvPr/>
          </p:nvSpPr>
          <p:spPr bwMode="auto">
            <a:xfrm rot="60000">
              <a:off x="2984" y="2359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948" name="Line 10"/>
            <p:cNvSpPr>
              <a:spLocks noChangeShapeType="1"/>
            </p:cNvSpPr>
            <p:nvPr/>
          </p:nvSpPr>
          <p:spPr bwMode="auto">
            <a:xfrm>
              <a:off x="2176" y="1680"/>
              <a:ext cx="20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Line 11"/>
            <p:cNvSpPr>
              <a:spLocks noChangeShapeType="1"/>
            </p:cNvSpPr>
            <p:nvPr/>
          </p:nvSpPr>
          <p:spPr bwMode="auto">
            <a:xfrm>
              <a:off x="3136" y="1680"/>
              <a:ext cx="30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0" name="Rectangle 12"/>
            <p:cNvSpPr>
              <a:spLocks noChangeArrowheads="1"/>
            </p:cNvSpPr>
            <p:nvPr/>
          </p:nvSpPr>
          <p:spPr bwMode="auto">
            <a:xfrm>
              <a:off x="3831" y="1556"/>
              <a:ext cx="81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b="1"/>
                <a:t>eye color</a:t>
              </a:r>
            </a:p>
            <a:p>
              <a:r>
                <a:rPr lang="en-US" sz="2000" b="1"/>
                <a:t>   locus</a:t>
              </a:r>
            </a:p>
          </p:txBody>
        </p:sp>
        <p:sp>
          <p:nvSpPr>
            <p:cNvPr id="39951" name="Line 13"/>
            <p:cNvSpPr>
              <a:spLocks noChangeShapeType="1"/>
            </p:cNvSpPr>
            <p:nvPr/>
          </p:nvSpPr>
          <p:spPr bwMode="auto">
            <a:xfrm>
              <a:off x="3512" y="1680"/>
              <a:ext cx="2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2" name="Line 14"/>
            <p:cNvSpPr>
              <a:spLocks noChangeShapeType="1"/>
            </p:cNvSpPr>
            <p:nvPr/>
          </p:nvSpPr>
          <p:spPr bwMode="auto">
            <a:xfrm>
              <a:off x="1736" y="1680"/>
              <a:ext cx="2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5"/>
            <p:cNvSpPr>
              <a:spLocks noChangeArrowheads="1"/>
            </p:cNvSpPr>
            <p:nvPr/>
          </p:nvSpPr>
          <p:spPr bwMode="auto">
            <a:xfrm>
              <a:off x="903" y="1556"/>
              <a:ext cx="81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b="1"/>
                <a:t>eye color</a:t>
              </a:r>
            </a:p>
            <a:p>
              <a:r>
                <a:rPr lang="en-US" sz="2000" b="1"/>
                <a:t>   locus</a:t>
              </a:r>
            </a:p>
          </p:txBody>
        </p:sp>
        <p:sp>
          <p:nvSpPr>
            <p:cNvPr id="39954" name="Freeform 18"/>
            <p:cNvSpPr>
              <a:spLocks/>
            </p:cNvSpPr>
            <p:nvPr/>
          </p:nvSpPr>
          <p:spPr bwMode="auto">
            <a:xfrm>
              <a:off x="4692" y="1788"/>
              <a:ext cx="241" cy="1429"/>
            </a:xfrm>
            <a:custGeom>
              <a:avLst/>
              <a:gdLst>
                <a:gd name="T0" fmla="*/ 84 w 241"/>
                <a:gd name="T1" fmla="*/ 672 h 1429"/>
                <a:gd name="T2" fmla="*/ 60 w 241"/>
                <a:gd name="T3" fmla="*/ 600 h 1429"/>
                <a:gd name="T4" fmla="*/ 48 w 241"/>
                <a:gd name="T5" fmla="*/ 528 h 1429"/>
                <a:gd name="T6" fmla="*/ 36 w 241"/>
                <a:gd name="T7" fmla="*/ 456 h 1429"/>
                <a:gd name="T8" fmla="*/ 24 w 241"/>
                <a:gd name="T9" fmla="*/ 360 h 1429"/>
                <a:gd name="T10" fmla="*/ 0 w 241"/>
                <a:gd name="T11" fmla="*/ 276 h 1429"/>
                <a:gd name="T12" fmla="*/ 0 w 241"/>
                <a:gd name="T13" fmla="*/ 192 h 1429"/>
                <a:gd name="T14" fmla="*/ 0 w 241"/>
                <a:gd name="T15" fmla="*/ 108 h 1429"/>
                <a:gd name="T16" fmla="*/ 24 w 241"/>
                <a:gd name="T17" fmla="*/ 36 h 1429"/>
                <a:gd name="T18" fmla="*/ 108 w 241"/>
                <a:gd name="T19" fmla="*/ 0 h 1429"/>
                <a:gd name="T20" fmla="*/ 156 w 241"/>
                <a:gd name="T21" fmla="*/ 60 h 1429"/>
                <a:gd name="T22" fmla="*/ 180 w 241"/>
                <a:gd name="T23" fmla="*/ 132 h 1429"/>
                <a:gd name="T24" fmla="*/ 180 w 241"/>
                <a:gd name="T25" fmla="*/ 204 h 1429"/>
                <a:gd name="T26" fmla="*/ 180 w 241"/>
                <a:gd name="T27" fmla="*/ 288 h 1429"/>
                <a:gd name="T28" fmla="*/ 180 w 241"/>
                <a:gd name="T29" fmla="*/ 384 h 1429"/>
                <a:gd name="T30" fmla="*/ 180 w 241"/>
                <a:gd name="T31" fmla="*/ 456 h 1429"/>
                <a:gd name="T32" fmla="*/ 180 w 241"/>
                <a:gd name="T33" fmla="*/ 528 h 1429"/>
                <a:gd name="T34" fmla="*/ 180 w 241"/>
                <a:gd name="T35" fmla="*/ 600 h 1429"/>
                <a:gd name="T36" fmla="*/ 180 w 241"/>
                <a:gd name="T37" fmla="*/ 672 h 1429"/>
                <a:gd name="T38" fmla="*/ 180 w 241"/>
                <a:gd name="T39" fmla="*/ 744 h 1429"/>
                <a:gd name="T40" fmla="*/ 180 w 241"/>
                <a:gd name="T41" fmla="*/ 816 h 1429"/>
                <a:gd name="T42" fmla="*/ 180 w 241"/>
                <a:gd name="T43" fmla="*/ 888 h 1429"/>
                <a:gd name="T44" fmla="*/ 192 w 241"/>
                <a:gd name="T45" fmla="*/ 960 h 1429"/>
                <a:gd name="T46" fmla="*/ 216 w 241"/>
                <a:gd name="T47" fmla="*/ 1032 h 1429"/>
                <a:gd name="T48" fmla="*/ 228 w 241"/>
                <a:gd name="T49" fmla="*/ 1104 h 1429"/>
                <a:gd name="T50" fmla="*/ 240 w 241"/>
                <a:gd name="T51" fmla="*/ 1176 h 1429"/>
                <a:gd name="T52" fmla="*/ 240 w 241"/>
                <a:gd name="T53" fmla="*/ 1248 h 1429"/>
                <a:gd name="T54" fmla="*/ 216 w 241"/>
                <a:gd name="T55" fmla="*/ 1320 h 1429"/>
                <a:gd name="T56" fmla="*/ 180 w 241"/>
                <a:gd name="T57" fmla="*/ 1392 h 1429"/>
                <a:gd name="T58" fmla="*/ 120 w 241"/>
                <a:gd name="T59" fmla="*/ 1416 h 1429"/>
                <a:gd name="T60" fmla="*/ 96 w 241"/>
                <a:gd name="T61" fmla="*/ 1344 h 1429"/>
                <a:gd name="T62" fmla="*/ 96 w 241"/>
                <a:gd name="T63" fmla="*/ 1272 h 1429"/>
                <a:gd name="T64" fmla="*/ 72 w 241"/>
                <a:gd name="T65" fmla="*/ 1200 h 1429"/>
                <a:gd name="T66" fmla="*/ 72 w 241"/>
                <a:gd name="T67" fmla="*/ 1128 h 1429"/>
                <a:gd name="T68" fmla="*/ 72 w 241"/>
                <a:gd name="T69" fmla="*/ 1044 h 1429"/>
                <a:gd name="T70" fmla="*/ 72 w 241"/>
                <a:gd name="T71" fmla="*/ 972 h 1429"/>
                <a:gd name="T72" fmla="*/ 96 w 241"/>
                <a:gd name="T73" fmla="*/ 900 h 1429"/>
                <a:gd name="T74" fmla="*/ 120 w 241"/>
                <a:gd name="T75" fmla="*/ 828 h 1429"/>
                <a:gd name="T76" fmla="*/ 132 w 241"/>
                <a:gd name="T77" fmla="*/ 756 h 1429"/>
                <a:gd name="T78" fmla="*/ 108 w 241"/>
                <a:gd name="T79" fmla="*/ 708 h 14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1"/>
                <a:gd name="T121" fmla="*/ 0 h 1429"/>
                <a:gd name="T122" fmla="*/ 241 w 241"/>
                <a:gd name="T123" fmla="*/ 1429 h 14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1" h="1429">
                  <a:moveTo>
                    <a:pt x="108" y="708"/>
                  </a:moveTo>
                  <a:lnTo>
                    <a:pt x="84" y="672"/>
                  </a:lnTo>
                  <a:lnTo>
                    <a:pt x="72" y="636"/>
                  </a:lnTo>
                  <a:lnTo>
                    <a:pt x="60" y="600"/>
                  </a:lnTo>
                  <a:lnTo>
                    <a:pt x="48" y="564"/>
                  </a:lnTo>
                  <a:lnTo>
                    <a:pt x="48" y="528"/>
                  </a:lnTo>
                  <a:lnTo>
                    <a:pt x="36" y="492"/>
                  </a:lnTo>
                  <a:lnTo>
                    <a:pt x="36" y="456"/>
                  </a:lnTo>
                  <a:lnTo>
                    <a:pt x="24" y="408"/>
                  </a:lnTo>
                  <a:lnTo>
                    <a:pt x="24" y="360"/>
                  </a:lnTo>
                  <a:lnTo>
                    <a:pt x="12" y="312"/>
                  </a:lnTo>
                  <a:lnTo>
                    <a:pt x="0" y="276"/>
                  </a:lnTo>
                  <a:lnTo>
                    <a:pt x="0" y="240"/>
                  </a:lnTo>
                  <a:lnTo>
                    <a:pt x="0" y="192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24" y="36"/>
                  </a:lnTo>
                  <a:lnTo>
                    <a:pt x="72" y="12"/>
                  </a:lnTo>
                  <a:lnTo>
                    <a:pt x="108" y="0"/>
                  </a:lnTo>
                  <a:lnTo>
                    <a:pt x="144" y="24"/>
                  </a:lnTo>
                  <a:lnTo>
                    <a:pt x="156" y="60"/>
                  </a:lnTo>
                  <a:lnTo>
                    <a:pt x="168" y="96"/>
                  </a:lnTo>
                  <a:lnTo>
                    <a:pt x="180" y="132"/>
                  </a:lnTo>
                  <a:lnTo>
                    <a:pt x="180" y="168"/>
                  </a:lnTo>
                  <a:lnTo>
                    <a:pt x="180" y="204"/>
                  </a:lnTo>
                  <a:lnTo>
                    <a:pt x="180" y="240"/>
                  </a:lnTo>
                  <a:lnTo>
                    <a:pt x="180" y="288"/>
                  </a:lnTo>
                  <a:lnTo>
                    <a:pt x="180" y="336"/>
                  </a:lnTo>
                  <a:lnTo>
                    <a:pt x="180" y="384"/>
                  </a:lnTo>
                  <a:lnTo>
                    <a:pt x="180" y="420"/>
                  </a:lnTo>
                  <a:lnTo>
                    <a:pt x="180" y="456"/>
                  </a:lnTo>
                  <a:lnTo>
                    <a:pt x="180" y="492"/>
                  </a:lnTo>
                  <a:lnTo>
                    <a:pt x="180" y="528"/>
                  </a:lnTo>
                  <a:lnTo>
                    <a:pt x="180" y="564"/>
                  </a:lnTo>
                  <a:lnTo>
                    <a:pt x="180" y="600"/>
                  </a:lnTo>
                  <a:lnTo>
                    <a:pt x="180" y="636"/>
                  </a:lnTo>
                  <a:lnTo>
                    <a:pt x="180" y="672"/>
                  </a:lnTo>
                  <a:lnTo>
                    <a:pt x="180" y="708"/>
                  </a:lnTo>
                  <a:lnTo>
                    <a:pt x="180" y="744"/>
                  </a:lnTo>
                  <a:lnTo>
                    <a:pt x="180" y="780"/>
                  </a:lnTo>
                  <a:lnTo>
                    <a:pt x="180" y="816"/>
                  </a:lnTo>
                  <a:lnTo>
                    <a:pt x="180" y="852"/>
                  </a:lnTo>
                  <a:lnTo>
                    <a:pt x="180" y="888"/>
                  </a:lnTo>
                  <a:lnTo>
                    <a:pt x="192" y="924"/>
                  </a:lnTo>
                  <a:lnTo>
                    <a:pt x="192" y="960"/>
                  </a:lnTo>
                  <a:lnTo>
                    <a:pt x="204" y="996"/>
                  </a:lnTo>
                  <a:lnTo>
                    <a:pt x="216" y="1032"/>
                  </a:lnTo>
                  <a:lnTo>
                    <a:pt x="228" y="1068"/>
                  </a:lnTo>
                  <a:lnTo>
                    <a:pt x="228" y="1104"/>
                  </a:lnTo>
                  <a:lnTo>
                    <a:pt x="228" y="1140"/>
                  </a:lnTo>
                  <a:lnTo>
                    <a:pt x="240" y="1176"/>
                  </a:lnTo>
                  <a:lnTo>
                    <a:pt x="240" y="1212"/>
                  </a:lnTo>
                  <a:lnTo>
                    <a:pt x="240" y="1248"/>
                  </a:lnTo>
                  <a:lnTo>
                    <a:pt x="240" y="1284"/>
                  </a:lnTo>
                  <a:lnTo>
                    <a:pt x="216" y="1320"/>
                  </a:lnTo>
                  <a:lnTo>
                    <a:pt x="204" y="1356"/>
                  </a:lnTo>
                  <a:lnTo>
                    <a:pt x="180" y="1392"/>
                  </a:lnTo>
                  <a:lnTo>
                    <a:pt x="156" y="1428"/>
                  </a:lnTo>
                  <a:lnTo>
                    <a:pt x="120" y="1416"/>
                  </a:lnTo>
                  <a:lnTo>
                    <a:pt x="96" y="1380"/>
                  </a:lnTo>
                  <a:lnTo>
                    <a:pt x="96" y="1344"/>
                  </a:lnTo>
                  <a:lnTo>
                    <a:pt x="96" y="1308"/>
                  </a:lnTo>
                  <a:lnTo>
                    <a:pt x="96" y="1272"/>
                  </a:lnTo>
                  <a:lnTo>
                    <a:pt x="84" y="1236"/>
                  </a:lnTo>
                  <a:lnTo>
                    <a:pt x="72" y="1200"/>
                  </a:lnTo>
                  <a:lnTo>
                    <a:pt x="72" y="1164"/>
                  </a:lnTo>
                  <a:lnTo>
                    <a:pt x="72" y="1128"/>
                  </a:lnTo>
                  <a:lnTo>
                    <a:pt x="72" y="1092"/>
                  </a:lnTo>
                  <a:lnTo>
                    <a:pt x="72" y="1044"/>
                  </a:lnTo>
                  <a:lnTo>
                    <a:pt x="72" y="1008"/>
                  </a:lnTo>
                  <a:lnTo>
                    <a:pt x="72" y="972"/>
                  </a:lnTo>
                  <a:lnTo>
                    <a:pt x="84" y="936"/>
                  </a:lnTo>
                  <a:lnTo>
                    <a:pt x="96" y="900"/>
                  </a:lnTo>
                  <a:lnTo>
                    <a:pt x="108" y="864"/>
                  </a:lnTo>
                  <a:lnTo>
                    <a:pt x="120" y="828"/>
                  </a:lnTo>
                  <a:lnTo>
                    <a:pt x="132" y="792"/>
                  </a:lnTo>
                  <a:lnTo>
                    <a:pt x="132" y="756"/>
                  </a:lnTo>
                  <a:lnTo>
                    <a:pt x="132" y="720"/>
                  </a:lnTo>
                  <a:lnTo>
                    <a:pt x="108" y="708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55" name="Freeform 19"/>
            <p:cNvSpPr>
              <a:spLocks/>
            </p:cNvSpPr>
            <p:nvPr/>
          </p:nvSpPr>
          <p:spPr bwMode="auto">
            <a:xfrm>
              <a:off x="4896" y="1776"/>
              <a:ext cx="265" cy="1393"/>
            </a:xfrm>
            <a:custGeom>
              <a:avLst/>
              <a:gdLst>
                <a:gd name="T0" fmla="*/ 24 w 265"/>
                <a:gd name="T1" fmla="*/ 732 h 1393"/>
                <a:gd name="T2" fmla="*/ 24 w 265"/>
                <a:gd name="T3" fmla="*/ 660 h 1393"/>
                <a:gd name="T4" fmla="*/ 12 w 265"/>
                <a:gd name="T5" fmla="*/ 588 h 1393"/>
                <a:gd name="T6" fmla="*/ 0 w 265"/>
                <a:gd name="T7" fmla="*/ 516 h 1393"/>
                <a:gd name="T8" fmla="*/ 0 w 265"/>
                <a:gd name="T9" fmla="*/ 444 h 1393"/>
                <a:gd name="T10" fmla="*/ 12 w 265"/>
                <a:gd name="T11" fmla="*/ 372 h 1393"/>
                <a:gd name="T12" fmla="*/ 12 w 265"/>
                <a:gd name="T13" fmla="*/ 300 h 1393"/>
                <a:gd name="T14" fmla="*/ 0 w 265"/>
                <a:gd name="T15" fmla="*/ 228 h 1393"/>
                <a:gd name="T16" fmla="*/ 0 w 265"/>
                <a:gd name="T17" fmla="*/ 156 h 1393"/>
                <a:gd name="T18" fmla="*/ 12 w 265"/>
                <a:gd name="T19" fmla="*/ 84 h 1393"/>
                <a:gd name="T20" fmla="*/ 60 w 265"/>
                <a:gd name="T21" fmla="*/ 12 h 1393"/>
                <a:gd name="T22" fmla="*/ 132 w 265"/>
                <a:gd name="T23" fmla="*/ 0 h 1393"/>
                <a:gd name="T24" fmla="*/ 192 w 265"/>
                <a:gd name="T25" fmla="*/ 48 h 1393"/>
                <a:gd name="T26" fmla="*/ 228 w 265"/>
                <a:gd name="T27" fmla="*/ 120 h 1393"/>
                <a:gd name="T28" fmla="*/ 228 w 265"/>
                <a:gd name="T29" fmla="*/ 192 h 1393"/>
                <a:gd name="T30" fmla="*/ 216 w 265"/>
                <a:gd name="T31" fmla="*/ 264 h 1393"/>
                <a:gd name="T32" fmla="*/ 204 w 265"/>
                <a:gd name="T33" fmla="*/ 348 h 1393"/>
                <a:gd name="T34" fmla="*/ 192 w 265"/>
                <a:gd name="T35" fmla="*/ 420 h 1393"/>
                <a:gd name="T36" fmla="*/ 168 w 265"/>
                <a:gd name="T37" fmla="*/ 492 h 1393"/>
                <a:gd name="T38" fmla="*/ 156 w 265"/>
                <a:gd name="T39" fmla="*/ 564 h 1393"/>
                <a:gd name="T40" fmla="*/ 144 w 265"/>
                <a:gd name="T41" fmla="*/ 636 h 1393"/>
                <a:gd name="T42" fmla="*/ 144 w 265"/>
                <a:gd name="T43" fmla="*/ 708 h 1393"/>
                <a:gd name="T44" fmla="*/ 144 w 265"/>
                <a:gd name="T45" fmla="*/ 780 h 1393"/>
                <a:gd name="T46" fmla="*/ 192 w 265"/>
                <a:gd name="T47" fmla="*/ 852 h 1393"/>
                <a:gd name="T48" fmla="*/ 228 w 265"/>
                <a:gd name="T49" fmla="*/ 924 h 1393"/>
                <a:gd name="T50" fmla="*/ 252 w 265"/>
                <a:gd name="T51" fmla="*/ 996 h 1393"/>
                <a:gd name="T52" fmla="*/ 264 w 265"/>
                <a:gd name="T53" fmla="*/ 1068 h 1393"/>
                <a:gd name="T54" fmla="*/ 264 w 265"/>
                <a:gd name="T55" fmla="*/ 1140 h 1393"/>
                <a:gd name="T56" fmla="*/ 264 w 265"/>
                <a:gd name="T57" fmla="*/ 1212 h 1393"/>
                <a:gd name="T58" fmla="*/ 240 w 265"/>
                <a:gd name="T59" fmla="*/ 1284 h 1393"/>
                <a:gd name="T60" fmla="*/ 192 w 265"/>
                <a:gd name="T61" fmla="*/ 1356 h 1393"/>
                <a:gd name="T62" fmla="*/ 120 w 265"/>
                <a:gd name="T63" fmla="*/ 1392 h 1393"/>
                <a:gd name="T64" fmla="*/ 84 w 265"/>
                <a:gd name="T65" fmla="*/ 1320 h 1393"/>
                <a:gd name="T66" fmla="*/ 60 w 265"/>
                <a:gd name="T67" fmla="*/ 1248 h 1393"/>
                <a:gd name="T68" fmla="*/ 60 w 265"/>
                <a:gd name="T69" fmla="*/ 1176 h 1393"/>
                <a:gd name="T70" fmla="*/ 60 w 265"/>
                <a:gd name="T71" fmla="*/ 1104 h 1393"/>
                <a:gd name="T72" fmla="*/ 60 w 265"/>
                <a:gd name="T73" fmla="*/ 1032 h 1393"/>
                <a:gd name="T74" fmla="*/ 60 w 265"/>
                <a:gd name="T75" fmla="*/ 960 h 1393"/>
                <a:gd name="T76" fmla="*/ 60 w 265"/>
                <a:gd name="T77" fmla="*/ 888 h 1393"/>
                <a:gd name="T78" fmla="*/ 60 w 265"/>
                <a:gd name="T79" fmla="*/ 816 h 1393"/>
                <a:gd name="T80" fmla="*/ 48 w 265"/>
                <a:gd name="T81" fmla="*/ 768 h 13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5"/>
                <a:gd name="T124" fmla="*/ 0 h 1393"/>
                <a:gd name="T125" fmla="*/ 265 w 265"/>
                <a:gd name="T126" fmla="*/ 1393 h 13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5" h="1393">
                  <a:moveTo>
                    <a:pt x="48" y="768"/>
                  </a:moveTo>
                  <a:lnTo>
                    <a:pt x="24" y="732"/>
                  </a:lnTo>
                  <a:lnTo>
                    <a:pt x="24" y="696"/>
                  </a:lnTo>
                  <a:lnTo>
                    <a:pt x="24" y="660"/>
                  </a:lnTo>
                  <a:lnTo>
                    <a:pt x="24" y="624"/>
                  </a:lnTo>
                  <a:lnTo>
                    <a:pt x="12" y="588"/>
                  </a:lnTo>
                  <a:lnTo>
                    <a:pt x="0" y="552"/>
                  </a:lnTo>
                  <a:lnTo>
                    <a:pt x="0" y="516"/>
                  </a:lnTo>
                  <a:lnTo>
                    <a:pt x="0" y="480"/>
                  </a:lnTo>
                  <a:lnTo>
                    <a:pt x="0" y="444"/>
                  </a:lnTo>
                  <a:lnTo>
                    <a:pt x="12" y="408"/>
                  </a:lnTo>
                  <a:lnTo>
                    <a:pt x="12" y="372"/>
                  </a:lnTo>
                  <a:lnTo>
                    <a:pt x="12" y="336"/>
                  </a:lnTo>
                  <a:lnTo>
                    <a:pt x="12" y="300"/>
                  </a:lnTo>
                  <a:lnTo>
                    <a:pt x="12" y="264"/>
                  </a:lnTo>
                  <a:lnTo>
                    <a:pt x="0" y="228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20"/>
                  </a:lnTo>
                  <a:lnTo>
                    <a:pt x="12" y="84"/>
                  </a:lnTo>
                  <a:lnTo>
                    <a:pt x="24" y="48"/>
                  </a:lnTo>
                  <a:lnTo>
                    <a:pt x="60" y="12"/>
                  </a:lnTo>
                  <a:lnTo>
                    <a:pt x="96" y="0"/>
                  </a:lnTo>
                  <a:lnTo>
                    <a:pt x="132" y="0"/>
                  </a:lnTo>
                  <a:lnTo>
                    <a:pt x="168" y="12"/>
                  </a:lnTo>
                  <a:lnTo>
                    <a:pt x="192" y="48"/>
                  </a:lnTo>
                  <a:lnTo>
                    <a:pt x="216" y="84"/>
                  </a:lnTo>
                  <a:lnTo>
                    <a:pt x="228" y="120"/>
                  </a:lnTo>
                  <a:lnTo>
                    <a:pt x="228" y="156"/>
                  </a:lnTo>
                  <a:lnTo>
                    <a:pt x="228" y="192"/>
                  </a:lnTo>
                  <a:lnTo>
                    <a:pt x="228" y="228"/>
                  </a:lnTo>
                  <a:lnTo>
                    <a:pt x="216" y="264"/>
                  </a:lnTo>
                  <a:lnTo>
                    <a:pt x="204" y="312"/>
                  </a:lnTo>
                  <a:lnTo>
                    <a:pt x="204" y="348"/>
                  </a:lnTo>
                  <a:lnTo>
                    <a:pt x="192" y="384"/>
                  </a:lnTo>
                  <a:lnTo>
                    <a:pt x="192" y="420"/>
                  </a:lnTo>
                  <a:lnTo>
                    <a:pt x="180" y="456"/>
                  </a:lnTo>
                  <a:lnTo>
                    <a:pt x="168" y="492"/>
                  </a:lnTo>
                  <a:lnTo>
                    <a:pt x="168" y="528"/>
                  </a:lnTo>
                  <a:lnTo>
                    <a:pt x="156" y="564"/>
                  </a:lnTo>
                  <a:lnTo>
                    <a:pt x="144" y="600"/>
                  </a:lnTo>
                  <a:lnTo>
                    <a:pt x="144" y="636"/>
                  </a:lnTo>
                  <a:lnTo>
                    <a:pt x="144" y="672"/>
                  </a:lnTo>
                  <a:lnTo>
                    <a:pt x="144" y="708"/>
                  </a:lnTo>
                  <a:lnTo>
                    <a:pt x="144" y="744"/>
                  </a:lnTo>
                  <a:lnTo>
                    <a:pt x="144" y="780"/>
                  </a:lnTo>
                  <a:lnTo>
                    <a:pt x="168" y="816"/>
                  </a:lnTo>
                  <a:lnTo>
                    <a:pt x="192" y="852"/>
                  </a:lnTo>
                  <a:lnTo>
                    <a:pt x="216" y="888"/>
                  </a:lnTo>
                  <a:lnTo>
                    <a:pt x="228" y="924"/>
                  </a:lnTo>
                  <a:lnTo>
                    <a:pt x="240" y="960"/>
                  </a:lnTo>
                  <a:lnTo>
                    <a:pt x="252" y="996"/>
                  </a:lnTo>
                  <a:lnTo>
                    <a:pt x="264" y="1032"/>
                  </a:lnTo>
                  <a:lnTo>
                    <a:pt x="264" y="1068"/>
                  </a:lnTo>
                  <a:lnTo>
                    <a:pt x="264" y="1104"/>
                  </a:lnTo>
                  <a:lnTo>
                    <a:pt x="264" y="1140"/>
                  </a:lnTo>
                  <a:lnTo>
                    <a:pt x="264" y="1176"/>
                  </a:lnTo>
                  <a:lnTo>
                    <a:pt x="264" y="1212"/>
                  </a:lnTo>
                  <a:lnTo>
                    <a:pt x="240" y="1248"/>
                  </a:lnTo>
                  <a:lnTo>
                    <a:pt x="240" y="1284"/>
                  </a:lnTo>
                  <a:lnTo>
                    <a:pt x="216" y="1320"/>
                  </a:lnTo>
                  <a:lnTo>
                    <a:pt x="192" y="1356"/>
                  </a:lnTo>
                  <a:lnTo>
                    <a:pt x="156" y="1380"/>
                  </a:lnTo>
                  <a:lnTo>
                    <a:pt x="120" y="1392"/>
                  </a:lnTo>
                  <a:lnTo>
                    <a:pt x="108" y="1356"/>
                  </a:lnTo>
                  <a:lnTo>
                    <a:pt x="84" y="1320"/>
                  </a:lnTo>
                  <a:lnTo>
                    <a:pt x="72" y="1284"/>
                  </a:lnTo>
                  <a:lnTo>
                    <a:pt x="60" y="1248"/>
                  </a:lnTo>
                  <a:lnTo>
                    <a:pt x="60" y="1212"/>
                  </a:lnTo>
                  <a:lnTo>
                    <a:pt x="60" y="1176"/>
                  </a:lnTo>
                  <a:lnTo>
                    <a:pt x="60" y="1140"/>
                  </a:lnTo>
                  <a:lnTo>
                    <a:pt x="60" y="1104"/>
                  </a:lnTo>
                  <a:lnTo>
                    <a:pt x="60" y="1068"/>
                  </a:lnTo>
                  <a:lnTo>
                    <a:pt x="60" y="1032"/>
                  </a:lnTo>
                  <a:lnTo>
                    <a:pt x="60" y="996"/>
                  </a:lnTo>
                  <a:lnTo>
                    <a:pt x="60" y="960"/>
                  </a:lnTo>
                  <a:lnTo>
                    <a:pt x="60" y="924"/>
                  </a:lnTo>
                  <a:lnTo>
                    <a:pt x="60" y="888"/>
                  </a:lnTo>
                  <a:lnTo>
                    <a:pt x="60" y="852"/>
                  </a:lnTo>
                  <a:lnTo>
                    <a:pt x="60" y="816"/>
                  </a:lnTo>
                  <a:lnTo>
                    <a:pt x="60" y="780"/>
                  </a:lnTo>
                  <a:lnTo>
                    <a:pt x="48" y="768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56" name="Oval 20"/>
            <p:cNvSpPr>
              <a:spLocks noChangeArrowheads="1"/>
            </p:cNvSpPr>
            <p:nvPr/>
          </p:nvSpPr>
          <p:spPr bwMode="auto">
            <a:xfrm>
              <a:off x="4760" y="2360"/>
              <a:ext cx="272" cy="32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957" name="Freeform 21"/>
            <p:cNvSpPr>
              <a:spLocks/>
            </p:cNvSpPr>
            <p:nvPr/>
          </p:nvSpPr>
          <p:spPr bwMode="auto">
            <a:xfrm>
              <a:off x="5124" y="1740"/>
              <a:ext cx="241" cy="1429"/>
            </a:xfrm>
            <a:custGeom>
              <a:avLst/>
              <a:gdLst>
                <a:gd name="T0" fmla="*/ 84 w 241"/>
                <a:gd name="T1" fmla="*/ 672 h 1429"/>
                <a:gd name="T2" fmla="*/ 60 w 241"/>
                <a:gd name="T3" fmla="*/ 600 h 1429"/>
                <a:gd name="T4" fmla="*/ 48 w 241"/>
                <a:gd name="T5" fmla="*/ 528 h 1429"/>
                <a:gd name="T6" fmla="*/ 36 w 241"/>
                <a:gd name="T7" fmla="*/ 456 h 1429"/>
                <a:gd name="T8" fmla="*/ 24 w 241"/>
                <a:gd name="T9" fmla="*/ 360 h 1429"/>
                <a:gd name="T10" fmla="*/ 0 w 241"/>
                <a:gd name="T11" fmla="*/ 276 h 1429"/>
                <a:gd name="T12" fmla="*/ 0 w 241"/>
                <a:gd name="T13" fmla="*/ 192 h 1429"/>
                <a:gd name="T14" fmla="*/ 0 w 241"/>
                <a:gd name="T15" fmla="*/ 108 h 1429"/>
                <a:gd name="T16" fmla="*/ 24 w 241"/>
                <a:gd name="T17" fmla="*/ 36 h 1429"/>
                <a:gd name="T18" fmla="*/ 108 w 241"/>
                <a:gd name="T19" fmla="*/ 0 h 1429"/>
                <a:gd name="T20" fmla="*/ 156 w 241"/>
                <a:gd name="T21" fmla="*/ 60 h 1429"/>
                <a:gd name="T22" fmla="*/ 180 w 241"/>
                <a:gd name="T23" fmla="*/ 132 h 1429"/>
                <a:gd name="T24" fmla="*/ 180 w 241"/>
                <a:gd name="T25" fmla="*/ 204 h 1429"/>
                <a:gd name="T26" fmla="*/ 180 w 241"/>
                <a:gd name="T27" fmla="*/ 288 h 1429"/>
                <a:gd name="T28" fmla="*/ 180 w 241"/>
                <a:gd name="T29" fmla="*/ 384 h 1429"/>
                <a:gd name="T30" fmla="*/ 180 w 241"/>
                <a:gd name="T31" fmla="*/ 456 h 1429"/>
                <a:gd name="T32" fmla="*/ 180 w 241"/>
                <a:gd name="T33" fmla="*/ 528 h 1429"/>
                <a:gd name="T34" fmla="*/ 180 w 241"/>
                <a:gd name="T35" fmla="*/ 600 h 1429"/>
                <a:gd name="T36" fmla="*/ 180 w 241"/>
                <a:gd name="T37" fmla="*/ 672 h 1429"/>
                <a:gd name="T38" fmla="*/ 180 w 241"/>
                <a:gd name="T39" fmla="*/ 744 h 1429"/>
                <a:gd name="T40" fmla="*/ 180 w 241"/>
                <a:gd name="T41" fmla="*/ 816 h 1429"/>
                <a:gd name="T42" fmla="*/ 180 w 241"/>
                <a:gd name="T43" fmla="*/ 888 h 1429"/>
                <a:gd name="T44" fmla="*/ 192 w 241"/>
                <a:gd name="T45" fmla="*/ 960 h 1429"/>
                <a:gd name="T46" fmla="*/ 216 w 241"/>
                <a:gd name="T47" fmla="*/ 1032 h 1429"/>
                <a:gd name="T48" fmla="*/ 228 w 241"/>
                <a:gd name="T49" fmla="*/ 1104 h 1429"/>
                <a:gd name="T50" fmla="*/ 240 w 241"/>
                <a:gd name="T51" fmla="*/ 1176 h 1429"/>
                <a:gd name="T52" fmla="*/ 240 w 241"/>
                <a:gd name="T53" fmla="*/ 1248 h 1429"/>
                <a:gd name="T54" fmla="*/ 216 w 241"/>
                <a:gd name="T55" fmla="*/ 1320 h 1429"/>
                <a:gd name="T56" fmla="*/ 180 w 241"/>
                <a:gd name="T57" fmla="*/ 1392 h 1429"/>
                <a:gd name="T58" fmla="*/ 120 w 241"/>
                <a:gd name="T59" fmla="*/ 1416 h 1429"/>
                <a:gd name="T60" fmla="*/ 96 w 241"/>
                <a:gd name="T61" fmla="*/ 1344 h 1429"/>
                <a:gd name="T62" fmla="*/ 96 w 241"/>
                <a:gd name="T63" fmla="*/ 1272 h 1429"/>
                <a:gd name="T64" fmla="*/ 72 w 241"/>
                <a:gd name="T65" fmla="*/ 1200 h 1429"/>
                <a:gd name="T66" fmla="*/ 72 w 241"/>
                <a:gd name="T67" fmla="*/ 1128 h 1429"/>
                <a:gd name="T68" fmla="*/ 72 w 241"/>
                <a:gd name="T69" fmla="*/ 1044 h 1429"/>
                <a:gd name="T70" fmla="*/ 72 w 241"/>
                <a:gd name="T71" fmla="*/ 972 h 1429"/>
                <a:gd name="T72" fmla="*/ 96 w 241"/>
                <a:gd name="T73" fmla="*/ 900 h 1429"/>
                <a:gd name="T74" fmla="*/ 120 w 241"/>
                <a:gd name="T75" fmla="*/ 828 h 1429"/>
                <a:gd name="T76" fmla="*/ 132 w 241"/>
                <a:gd name="T77" fmla="*/ 756 h 1429"/>
                <a:gd name="T78" fmla="*/ 108 w 241"/>
                <a:gd name="T79" fmla="*/ 708 h 14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1"/>
                <a:gd name="T121" fmla="*/ 0 h 1429"/>
                <a:gd name="T122" fmla="*/ 241 w 241"/>
                <a:gd name="T123" fmla="*/ 1429 h 14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1" h="1429">
                  <a:moveTo>
                    <a:pt x="108" y="708"/>
                  </a:moveTo>
                  <a:lnTo>
                    <a:pt x="84" y="672"/>
                  </a:lnTo>
                  <a:lnTo>
                    <a:pt x="72" y="636"/>
                  </a:lnTo>
                  <a:lnTo>
                    <a:pt x="60" y="600"/>
                  </a:lnTo>
                  <a:lnTo>
                    <a:pt x="48" y="564"/>
                  </a:lnTo>
                  <a:lnTo>
                    <a:pt x="48" y="528"/>
                  </a:lnTo>
                  <a:lnTo>
                    <a:pt x="36" y="492"/>
                  </a:lnTo>
                  <a:lnTo>
                    <a:pt x="36" y="456"/>
                  </a:lnTo>
                  <a:lnTo>
                    <a:pt x="24" y="408"/>
                  </a:lnTo>
                  <a:lnTo>
                    <a:pt x="24" y="360"/>
                  </a:lnTo>
                  <a:lnTo>
                    <a:pt x="12" y="312"/>
                  </a:lnTo>
                  <a:lnTo>
                    <a:pt x="0" y="276"/>
                  </a:lnTo>
                  <a:lnTo>
                    <a:pt x="0" y="240"/>
                  </a:lnTo>
                  <a:lnTo>
                    <a:pt x="0" y="192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24" y="36"/>
                  </a:lnTo>
                  <a:lnTo>
                    <a:pt x="72" y="12"/>
                  </a:lnTo>
                  <a:lnTo>
                    <a:pt x="108" y="0"/>
                  </a:lnTo>
                  <a:lnTo>
                    <a:pt x="144" y="24"/>
                  </a:lnTo>
                  <a:lnTo>
                    <a:pt x="156" y="60"/>
                  </a:lnTo>
                  <a:lnTo>
                    <a:pt x="168" y="96"/>
                  </a:lnTo>
                  <a:lnTo>
                    <a:pt x="180" y="132"/>
                  </a:lnTo>
                  <a:lnTo>
                    <a:pt x="180" y="168"/>
                  </a:lnTo>
                  <a:lnTo>
                    <a:pt x="180" y="204"/>
                  </a:lnTo>
                  <a:lnTo>
                    <a:pt x="180" y="240"/>
                  </a:lnTo>
                  <a:lnTo>
                    <a:pt x="180" y="288"/>
                  </a:lnTo>
                  <a:lnTo>
                    <a:pt x="180" y="336"/>
                  </a:lnTo>
                  <a:lnTo>
                    <a:pt x="180" y="384"/>
                  </a:lnTo>
                  <a:lnTo>
                    <a:pt x="180" y="420"/>
                  </a:lnTo>
                  <a:lnTo>
                    <a:pt x="180" y="456"/>
                  </a:lnTo>
                  <a:lnTo>
                    <a:pt x="180" y="492"/>
                  </a:lnTo>
                  <a:lnTo>
                    <a:pt x="180" y="528"/>
                  </a:lnTo>
                  <a:lnTo>
                    <a:pt x="180" y="564"/>
                  </a:lnTo>
                  <a:lnTo>
                    <a:pt x="180" y="600"/>
                  </a:lnTo>
                  <a:lnTo>
                    <a:pt x="180" y="636"/>
                  </a:lnTo>
                  <a:lnTo>
                    <a:pt x="180" y="672"/>
                  </a:lnTo>
                  <a:lnTo>
                    <a:pt x="180" y="708"/>
                  </a:lnTo>
                  <a:lnTo>
                    <a:pt x="180" y="744"/>
                  </a:lnTo>
                  <a:lnTo>
                    <a:pt x="180" y="780"/>
                  </a:lnTo>
                  <a:lnTo>
                    <a:pt x="180" y="816"/>
                  </a:lnTo>
                  <a:lnTo>
                    <a:pt x="180" y="852"/>
                  </a:lnTo>
                  <a:lnTo>
                    <a:pt x="180" y="888"/>
                  </a:lnTo>
                  <a:lnTo>
                    <a:pt x="192" y="924"/>
                  </a:lnTo>
                  <a:lnTo>
                    <a:pt x="192" y="960"/>
                  </a:lnTo>
                  <a:lnTo>
                    <a:pt x="204" y="996"/>
                  </a:lnTo>
                  <a:lnTo>
                    <a:pt x="216" y="1032"/>
                  </a:lnTo>
                  <a:lnTo>
                    <a:pt x="228" y="1068"/>
                  </a:lnTo>
                  <a:lnTo>
                    <a:pt x="228" y="1104"/>
                  </a:lnTo>
                  <a:lnTo>
                    <a:pt x="228" y="1140"/>
                  </a:lnTo>
                  <a:lnTo>
                    <a:pt x="240" y="1176"/>
                  </a:lnTo>
                  <a:lnTo>
                    <a:pt x="240" y="1212"/>
                  </a:lnTo>
                  <a:lnTo>
                    <a:pt x="240" y="1248"/>
                  </a:lnTo>
                  <a:lnTo>
                    <a:pt x="240" y="1284"/>
                  </a:lnTo>
                  <a:lnTo>
                    <a:pt x="216" y="1320"/>
                  </a:lnTo>
                  <a:lnTo>
                    <a:pt x="204" y="1356"/>
                  </a:lnTo>
                  <a:lnTo>
                    <a:pt x="180" y="1392"/>
                  </a:lnTo>
                  <a:lnTo>
                    <a:pt x="156" y="1428"/>
                  </a:lnTo>
                  <a:lnTo>
                    <a:pt x="120" y="1416"/>
                  </a:lnTo>
                  <a:lnTo>
                    <a:pt x="96" y="1380"/>
                  </a:lnTo>
                  <a:lnTo>
                    <a:pt x="96" y="1344"/>
                  </a:lnTo>
                  <a:lnTo>
                    <a:pt x="96" y="1308"/>
                  </a:lnTo>
                  <a:lnTo>
                    <a:pt x="96" y="1272"/>
                  </a:lnTo>
                  <a:lnTo>
                    <a:pt x="84" y="1236"/>
                  </a:lnTo>
                  <a:lnTo>
                    <a:pt x="72" y="1200"/>
                  </a:lnTo>
                  <a:lnTo>
                    <a:pt x="72" y="1164"/>
                  </a:lnTo>
                  <a:lnTo>
                    <a:pt x="72" y="1128"/>
                  </a:lnTo>
                  <a:lnTo>
                    <a:pt x="72" y="1092"/>
                  </a:lnTo>
                  <a:lnTo>
                    <a:pt x="72" y="1044"/>
                  </a:lnTo>
                  <a:lnTo>
                    <a:pt x="72" y="1008"/>
                  </a:lnTo>
                  <a:lnTo>
                    <a:pt x="72" y="972"/>
                  </a:lnTo>
                  <a:lnTo>
                    <a:pt x="84" y="936"/>
                  </a:lnTo>
                  <a:lnTo>
                    <a:pt x="96" y="900"/>
                  </a:lnTo>
                  <a:lnTo>
                    <a:pt x="108" y="864"/>
                  </a:lnTo>
                  <a:lnTo>
                    <a:pt x="120" y="828"/>
                  </a:lnTo>
                  <a:lnTo>
                    <a:pt x="132" y="792"/>
                  </a:lnTo>
                  <a:lnTo>
                    <a:pt x="132" y="756"/>
                  </a:lnTo>
                  <a:lnTo>
                    <a:pt x="132" y="720"/>
                  </a:lnTo>
                  <a:lnTo>
                    <a:pt x="108" y="708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58" name="Freeform 22"/>
            <p:cNvSpPr>
              <a:spLocks/>
            </p:cNvSpPr>
            <p:nvPr/>
          </p:nvSpPr>
          <p:spPr bwMode="auto">
            <a:xfrm>
              <a:off x="5328" y="1728"/>
              <a:ext cx="265" cy="1393"/>
            </a:xfrm>
            <a:custGeom>
              <a:avLst/>
              <a:gdLst>
                <a:gd name="T0" fmla="*/ 24 w 265"/>
                <a:gd name="T1" fmla="*/ 732 h 1393"/>
                <a:gd name="T2" fmla="*/ 24 w 265"/>
                <a:gd name="T3" fmla="*/ 660 h 1393"/>
                <a:gd name="T4" fmla="*/ 12 w 265"/>
                <a:gd name="T5" fmla="*/ 588 h 1393"/>
                <a:gd name="T6" fmla="*/ 0 w 265"/>
                <a:gd name="T7" fmla="*/ 516 h 1393"/>
                <a:gd name="T8" fmla="*/ 0 w 265"/>
                <a:gd name="T9" fmla="*/ 444 h 1393"/>
                <a:gd name="T10" fmla="*/ 12 w 265"/>
                <a:gd name="T11" fmla="*/ 372 h 1393"/>
                <a:gd name="T12" fmla="*/ 12 w 265"/>
                <a:gd name="T13" fmla="*/ 300 h 1393"/>
                <a:gd name="T14" fmla="*/ 0 w 265"/>
                <a:gd name="T15" fmla="*/ 228 h 1393"/>
                <a:gd name="T16" fmla="*/ 0 w 265"/>
                <a:gd name="T17" fmla="*/ 156 h 1393"/>
                <a:gd name="T18" fmla="*/ 12 w 265"/>
                <a:gd name="T19" fmla="*/ 84 h 1393"/>
                <a:gd name="T20" fmla="*/ 60 w 265"/>
                <a:gd name="T21" fmla="*/ 12 h 1393"/>
                <a:gd name="T22" fmla="*/ 132 w 265"/>
                <a:gd name="T23" fmla="*/ 0 h 1393"/>
                <a:gd name="T24" fmla="*/ 192 w 265"/>
                <a:gd name="T25" fmla="*/ 48 h 1393"/>
                <a:gd name="T26" fmla="*/ 228 w 265"/>
                <a:gd name="T27" fmla="*/ 120 h 1393"/>
                <a:gd name="T28" fmla="*/ 228 w 265"/>
                <a:gd name="T29" fmla="*/ 192 h 1393"/>
                <a:gd name="T30" fmla="*/ 216 w 265"/>
                <a:gd name="T31" fmla="*/ 264 h 1393"/>
                <a:gd name="T32" fmla="*/ 204 w 265"/>
                <a:gd name="T33" fmla="*/ 348 h 1393"/>
                <a:gd name="T34" fmla="*/ 192 w 265"/>
                <a:gd name="T35" fmla="*/ 420 h 1393"/>
                <a:gd name="T36" fmla="*/ 168 w 265"/>
                <a:gd name="T37" fmla="*/ 492 h 1393"/>
                <a:gd name="T38" fmla="*/ 156 w 265"/>
                <a:gd name="T39" fmla="*/ 564 h 1393"/>
                <a:gd name="T40" fmla="*/ 144 w 265"/>
                <a:gd name="T41" fmla="*/ 636 h 1393"/>
                <a:gd name="T42" fmla="*/ 144 w 265"/>
                <a:gd name="T43" fmla="*/ 708 h 1393"/>
                <a:gd name="T44" fmla="*/ 144 w 265"/>
                <a:gd name="T45" fmla="*/ 780 h 1393"/>
                <a:gd name="T46" fmla="*/ 192 w 265"/>
                <a:gd name="T47" fmla="*/ 852 h 1393"/>
                <a:gd name="T48" fmla="*/ 228 w 265"/>
                <a:gd name="T49" fmla="*/ 924 h 1393"/>
                <a:gd name="T50" fmla="*/ 252 w 265"/>
                <a:gd name="T51" fmla="*/ 996 h 1393"/>
                <a:gd name="T52" fmla="*/ 264 w 265"/>
                <a:gd name="T53" fmla="*/ 1068 h 1393"/>
                <a:gd name="T54" fmla="*/ 264 w 265"/>
                <a:gd name="T55" fmla="*/ 1140 h 1393"/>
                <a:gd name="T56" fmla="*/ 264 w 265"/>
                <a:gd name="T57" fmla="*/ 1212 h 1393"/>
                <a:gd name="T58" fmla="*/ 240 w 265"/>
                <a:gd name="T59" fmla="*/ 1284 h 1393"/>
                <a:gd name="T60" fmla="*/ 192 w 265"/>
                <a:gd name="T61" fmla="*/ 1356 h 1393"/>
                <a:gd name="T62" fmla="*/ 120 w 265"/>
                <a:gd name="T63" fmla="*/ 1392 h 1393"/>
                <a:gd name="T64" fmla="*/ 84 w 265"/>
                <a:gd name="T65" fmla="*/ 1320 h 1393"/>
                <a:gd name="T66" fmla="*/ 60 w 265"/>
                <a:gd name="T67" fmla="*/ 1248 h 1393"/>
                <a:gd name="T68" fmla="*/ 60 w 265"/>
                <a:gd name="T69" fmla="*/ 1176 h 1393"/>
                <a:gd name="T70" fmla="*/ 60 w 265"/>
                <a:gd name="T71" fmla="*/ 1104 h 1393"/>
                <a:gd name="T72" fmla="*/ 60 w 265"/>
                <a:gd name="T73" fmla="*/ 1032 h 1393"/>
                <a:gd name="T74" fmla="*/ 60 w 265"/>
                <a:gd name="T75" fmla="*/ 960 h 1393"/>
                <a:gd name="T76" fmla="*/ 60 w 265"/>
                <a:gd name="T77" fmla="*/ 888 h 1393"/>
                <a:gd name="T78" fmla="*/ 60 w 265"/>
                <a:gd name="T79" fmla="*/ 816 h 1393"/>
                <a:gd name="T80" fmla="*/ 48 w 265"/>
                <a:gd name="T81" fmla="*/ 768 h 13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5"/>
                <a:gd name="T124" fmla="*/ 0 h 1393"/>
                <a:gd name="T125" fmla="*/ 265 w 265"/>
                <a:gd name="T126" fmla="*/ 1393 h 13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5" h="1393">
                  <a:moveTo>
                    <a:pt x="48" y="768"/>
                  </a:moveTo>
                  <a:lnTo>
                    <a:pt x="24" y="732"/>
                  </a:lnTo>
                  <a:lnTo>
                    <a:pt x="24" y="696"/>
                  </a:lnTo>
                  <a:lnTo>
                    <a:pt x="24" y="660"/>
                  </a:lnTo>
                  <a:lnTo>
                    <a:pt x="24" y="624"/>
                  </a:lnTo>
                  <a:lnTo>
                    <a:pt x="12" y="588"/>
                  </a:lnTo>
                  <a:lnTo>
                    <a:pt x="0" y="552"/>
                  </a:lnTo>
                  <a:lnTo>
                    <a:pt x="0" y="516"/>
                  </a:lnTo>
                  <a:lnTo>
                    <a:pt x="0" y="480"/>
                  </a:lnTo>
                  <a:lnTo>
                    <a:pt x="0" y="444"/>
                  </a:lnTo>
                  <a:lnTo>
                    <a:pt x="12" y="408"/>
                  </a:lnTo>
                  <a:lnTo>
                    <a:pt x="12" y="372"/>
                  </a:lnTo>
                  <a:lnTo>
                    <a:pt x="12" y="336"/>
                  </a:lnTo>
                  <a:lnTo>
                    <a:pt x="12" y="300"/>
                  </a:lnTo>
                  <a:lnTo>
                    <a:pt x="12" y="264"/>
                  </a:lnTo>
                  <a:lnTo>
                    <a:pt x="0" y="228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20"/>
                  </a:lnTo>
                  <a:lnTo>
                    <a:pt x="12" y="84"/>
                  </a:lnTo>
                  <a:lnTo>
                    <a:pt x="24" y="48"/>
                  </a:lnTo>
                  <a:lnTo>
                    <a:pt x="60" y="12"/>
                  </a:lnTo>
                  <a:lnTo>
                    <a:pt x="96" y="0"/>
                  </a:lnTo>
                  <a:lnTo>
                    <a:pt x="132" y="0"/>
                  </a:lnTo>
                  <a:lnTo>
                    <a:pt x="168" y="12"/>
                  </a:lnTo>
                  <a:lnTo>
                    <a:pt x="192" y="48"/>
                  </a:lnTo>
                  <a:lnTo>
                    <a:pt x="216" y="84"/>
                  </a:lnTo>
                  <a:lnTo>
                    <a:pt x="228" y="120"/>
                  </a:lnTo>
                  <a:lnTo>
                    <a:pt x="228" y="156"/>
                  </a:lnTo>
                  <a:lnTo>
                    <a:pt x="228" y="192"/>
                  </a:lnTo>
                  <a:lnTo>
                    <a:pt x="228" y="228"/>
                  </a:lnTo>
                  <a:lnTo>
                    <a:pt x="216" y="264"/>
                  </a:lnTo>
                  <a:lnTo>
                    <a:pt x="204" y="312"/>
                  </a:lnTo>
                  <a:lnTo>
                    <a:pt x="204" y="348"/>
                  </a:lnTo>
                  <a:lnTo>
                    <a:pt x="192" y="384"/>
                  </a:lnTo>
                  <a:lnTo>
                    <a:pt x="192" y="420"/>
                  </a:lnTo>
                  <a:lnTo>
                    <a:pt x="180" y="456"/>
                  </a:lnTo>
                  <a:lnTo>
                    <a:pt x="168" y="492"/>
                  </a:lnTo>
                  <a:lnTo>
                    <a:pt x="168" y="528"/>
                  </a:lnTo>
                  <a:lnTo>
                    <a:pt x="156" y="564"/>
                  </a:lnTo>
                  <a:lnTo>
                    <a:pt x="144" y="600"/>
                  </a:lnTo>
                  <a:lnTo>
                    <a:pt x="144" y="636"/>
                  </a:lnTo>
                  <a:lnTo>
                    <a:pt x="144" y="672"/>
                  </a:lnTo>
                  <a:lnTo>
                    <a:pt x="144" y="708"/>
                  </a:lnTo>
                  <a:lnTo>
                    <a:pt x="144" y="744"/>
                  </a:lnTo>
                  <a:lnTo>
                    <a:pt x="144" y="780"/>
                  </a:lnTo>
                  <a:lnTo>
                    <a:pt x="168" y="816"/>
                  </a:lnTo>
                  <a:lnTo>
                    <a:pt x="192" y="852"/>
                  </a:lnTo>
                  <a:lnTo>
                    <a:pt x="216" y="888"/>
                  </a:lnTo>
                  <a:lnTo>
                    <a:pt x="228" y="924"/>
                  </a:lnTo>
                  <a:lnTo>
                    <a:pt x="240" y="960"/>
                  </a:lnTo>
                  <a:lnTo>
                    <a:pt x="252" y="996"/>
                  </a:lnTo>
                  <a:lnTo>
                    <a:pt x="264" y="1032"/>
                  </a:lnTo>
                  <a:lnTo>
                    <a:pt x="264" y="1068"/>
                  </a:lnTo>
                  <a:lnTo>
                    <a:pt x="264" y="1104"/>
                  </a:lnTo>
                  <a:lnTo>
                    <a:pt x="264" y="1140"/>
                  </a:lnTo>
                  <a:lnTo>
                    <a:pt x="264" y="1176"/>
                  </a:lnTo>
                  <a:lnTo>
                    <a:pt x="264" y="1212"/>
                  </a:lnTo>
                  <a:lnTo>
                    <a:pt x="240" y="1248"/>
                  </a:lnTo>
                  <a:lnTo>
                    <a:pt x="240" y="1284"/>
                  </a:lnTo>
                  <a:lnTo>
                    <a:pt x="216" y="1320"/>
                  </a:lnTo>
                  <a:lnTo>
                    <a:pt x="192" y="1356"/>
                  </a:lnTo>
                  <a:lnTo>
                    <a:pt x="156" y="1380"/>
                  </a:lnTo>
                  <a:lnTo>
                    <a:pt x="120" y="1392"/>
                  </a:lnTo>
                  <a:lnTo>
                    <a:pt x="108" y="1356"/>
                  </a:lnTo>
                  <a:lnTo>
                    <a:pt x="84" y="1320"/>
                  </a:lnTo>
                  <a:lnTo>
                    <a:pt x="72" y="1284"/>
                  </a:lnTo>
                  <a:lnTo>
                    <a:pt x="60" y="1248"/>
                  </a:lnTo>
                  <a:lnTo>
                    <a:pt x="60" y="1212"/>
                  </a:lnTo>
                  <a:lnTo>
                    <a:pt x="60" y="1176"/>
                  </a:lnTo>
                  <a:lnTo>
                    <a:pt x="60" y="1140"/>
                  </a:lnTo>
                  <a:lnTo>
                    <a:pt x="60" y="1104"/>
                  </a:lnTo>
                  <a:lnTo>
                    <a:pt x="60" y="1068"/>
                  </a:lnTo>
                  <a:lnTo>
                    <a:pt x="60" y="1032"/>
                  </a:lnTo>
                  <a:lnTo>
                    <a:pt x="60" y="996"/>
                  </a:lnTo>
                  <a:lnTo>
                    <a:pt x="60" y="960"/>
                  </a:lnTo>
                  <a:lnTo>
                    <a:pt x="60" y="924"/>
                  </a:lnTo>
                  <a:lnTo>
                    <a:pt x="60" y="888"/>
                  </a:lnTo>
                  <a:lnTo>
                    <a:pt x="60" y="852"/>
                  </a:lnTo>
                  <a:lnTo>
                    <a:pt x="60" y="816"/>
                  </a:lnTo>
                  <a:lnTo>
                    <a:pt x="60" y="780"/>
                  </a:lnTo>
                  <a:lnTo>
                    <a:pt x="48" y="768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59" name="Oval 23"/>
            <p:cNvSpPr>
              <a:spLocks noChangeArrowheads="1"/>
            </p:cNvSpPr>
            <p:nvPr/>
          </p:nvSpPr>
          <p:spPr bwMode="auto">
            <a:xfrm>
              <a:off x="5192" y="2312"/>
              <a:ext cx="272" cy="320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960" name="Freeform 24"/>
            <p:cNvSpPr>
              <a:spLocks/>
            </p:cNvSpPr>
            <p:nvPr/>
          </p:nvSpPr>
          <p:spPr bwMode="auto">
            <a:xfrm>
              <a:off x="192" y="1992"/>
              <a:ext cx="145" cy="577"/>
            </a:xfrm>
            <a:custGeom>
              <a:avLst/>
              <a:gdLst>
                <a:gd name="T0" fmla="*/ 96 w 145"/>
                <a:gd name="T1" fmla="*/ 312 h 577"/>
                <a:gd name="T2" fmla="*/ 108 w 145"/>
                <a:gd name="T3" fmla="*/ 276 h 577"/>
                <a:gd name="T4" fmla="*/ 72 w 145"/>
                <a:gd name="T5" fmla="*/ 252 h 577"/>
                <a:gd name="T6" fmla="*/ 48 w 145"/>
                <a:gd name="T7" fmla="*/ 216 h 577"/>
                <a:gd name="T8" fmla="*/ 12 w 145"/>
                <a:gd name="T9" fmla="*/ 192 h 577"/>
                <a:gd name="T10" fmla="*/ 0 w 145"/>
                <a:gd name="T11" fmla="*/ 156 h 577"/>
                <a:gd name="T12" fmla="*/ 0 w 145"/>
                <a:gd name="T13" fmla="*/ 120 h 577"/>
                <a:gd name="T14" fmla="*/ 0 w 145"/>
                <a:gd name="T15" fmla="*/ 84 h 577"/>
                <a:gd name="T16" fmla="*/ 0 w 145"/>
                <a:gd name="T17" fmla="*/ 48 h 577"/>
                <a:gd name="T18" fmla="*/ 24 w 145"/>
                <a:gd name="T19" fmla="*/ 12 h 577"/>
                <a:gd name="T20" fmla="*/ 60 w 145"/>
                <a:gd name="T21" fmla="*/ 0 h 577"/>
                <a:gd name="T22" fmla="*/ 96 w 145"/>
                <a:gd name="T23" fmla="*/ 0 h 577"/>
                <a:gd name="T24" fmla="*/ 132 w 145"/>
                <a:gd name="T25" fmla="*/ 36 h 577"/>
                <a:gd name="T26" fmla="*/ 144 w 145"/>
                <a:gd name="T27" fmla="*/ 72 h 577"/>
                <a:gd name="T28" fmla="*/ 144 w 145"/>
                <a:gd name="T29" fmla="*/ 108 h 577"/>
                <a:gd name="T30" fmla="*/ 144 w 145"/>
                <a:gd name="T31" fmla="*/ 144 h 577"/>
                <a:gd name="T32" fmla="*/ 144 w 145"/>
                <a:gd name="T33" fmla="*/ 180 h 577"/>
                <a:gd name="T34" fmla="*/ 144 w 145"/>
                <a:gd name="T35" fmla="*/ 216 h 577"/>
                <a:gd name="T36" fmla="*/ 144 w 145"/>
                <a:gd name="T37" fmla="*/ 252 h 577"/>
                <a:gd name="T38" fmla="*/ 120 w 145"/>
                <a:gd name="T39" fmla="*/ 288 h 577"/>
                <a:gd name="T40" fmla="*/ 120 w 145"/>
                <a:gd name="T41" fmla="*/ 324 h 577"/>
                <a:gd name="T42" fmla="*/ 132 w 145"/>
                <a:gd name="T43" fmla="*/ 360 h 577"/>
                <a:gd name="T44" fmla="*/ 144 w 145"/>
                <a:gd name="T45" fmla="*/ 396 h 577"/>
                <a:gd name="T46" fmla="*/ 144 w 145"/>
                <a:gd name="T47" fmla="*/ 432 h 577"/>
                <a:gd name="T48" fmla="*/ 144 w 145"/>
                <a:gd name="T49" fmla="*/ 468 h 577"/>
                <a:gd name="T50" fmla="*/ 144 w 145"/>
                <a:gd name="T51" fmla="*/ 504 h 577"/>
                <a:gd name="T52" fmla="*/ 144 w 145"/>
                <a:gd name="T53" fmla="*/ 540 h 577"/>
                <a:gd name="T54" fmla="*/ 120 w 145"/>
                <a:gd name="T55" fmla="*/ 576 h 577"/>
                <a:gd name="T56" fmla="*/ 84 w 145"/>
                <a:gd name="T57" fmla="*/ 576 h 577"/>
                <a:gd name="T58" fmla="*/ 60 w 145"/>
                <a:gd name="T59" fmla="*/ 540 h 577"/>
                <a:gd name="T60" fmla="*/ 48 w 145"/>
                <a:gd name="T61" fmla="*/ 504 h 577"/>
                <a:gd name="T62" fmla="*/ 48 w 145"/>
                <a:gd name="T63" fmla="*/ 468 h 577"/>
                <a:gd name="T64" fmla="*/ 48 w 145"/>
                <a:gd name="T65" fmla="*/ 432 h 577"/>
                <a:gd name="T66" fmla="*/ 60 w 145"/>
                <a:gd name="T67" fmla="*/ 396 h 577"/>
                <a:gd name="T68" fmla="*/ 84 w 145"/>
                <a:gd name="T69" fmla="*/ 360 h 577"/>
                <a:gd name="T70" fmla="*/ 96 w 145"/>
                <a:gd name="T71" fmla="*/ 324 h 577"/>
                <a:gd name="T72" fmla="*/ 108 w 145"/>
                <a:gd name="T73" fmla="*/ 288 h 577"/>
                <a:gd name="T74" fmla="*/ 96 w 145"/>
                <a:gd name="T75" fmla="*/ 312 h 5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5"/>
                <a:gd name="T115" fmla="*/ 0 h 577"/>
                <a:gd name="T116" fmla="*/ 145 w 145"/>
                <a:gd name="T117" fmla="*/ 577 h 5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5" h="577">
                  <a:moveTo>
                    <a:pt x="96" y="312"/>
                  </a:moveTo>
                  <a:lnTo>
                    <a:pt x="108" y="276"/>
                  </a:lnTo>
                  <a:lnTo>
                    <a:pt x="72" y="252"/>
                  </a:lnTo>
                  <a:lnTo>
                    <a:pt x="48" y="216"/>
                  </a:lnTo>
                  <a:lnTo>
                    <a:pt x="12" y="192"/>
                  </a:lnTo>
                  <a:lnTo>
                    <a:pt x="0" y="156"/>
                  </a:lnTo>
                  <a:lnTo>
                    <a:pt x="0" y="120"/>
                  </a:lnTo>
                  <a:lnTo>
                    <a:pt x="0" y="84"/>
                  </a:lnTo>
                  <a:lnTo>
                    <a:pt x="0" y="48"/>
                  </a:lnTo>
                  <a:lnTo>
                    <a:pt x="24" y="12"/>
                  </a:lnTo>
                  <a:lnTo>
                    <a:pt x="60" y="0"/>
                  </a:lnTo>
                  <a:lnTo>
                    <a:pt x="96" y="0"/>
                  </a:lnTo>
                  <a:lnTo>
                    <a:pt x="132" y="36"/>
                  </a:lnTo>
                  <a:lnTo>
                    <a:pt x="144" y="72"/>
                  </a:lnTo>
                  <a:lnTo>
                    <a:pt x="144" y="108"/>
                  </a:lnTo>
                  <a:lnTo>
                    <a:pt x="144" y="144"/>
                  </a:lnTo>
                  <a:lnTo>
                    <a:pt x="144" y="180"/>
                  </a:lnTo>
                  <a:lnTo>
                    <a:pt x="144" y="216"/>
                  </a:lnTo>
                  <a:lnTo>
                    <a:pt x="144" y="252"/>
                  </a:lnTo>
                  <a:lnTo>
                    <a:pt x="120" y="288"/>
                  </a:lnTo>
                  <a:lnTo>
                    <a:pt x="120" y="324"/>
                  </a:lnTo>
                  <a:lnTo>
                    <a:pt x="132" y="360"/>
                  </a:lnTo>
                  <a:lnTo>
                    <a:pt x="144" y="396"/>
                  </a:lnTo>
                  <a:lnTo>
                    <a:pt x="144" y="432"/>
                  </a:lnTo>
                  <a:lnTo>
                    <a:pt x="144" y="468"/>
                  </a:lnTo>
                  <a:lnTo>
                    <a:pt x="144" y="504"/>
                  </a:lnTo>
                  <a:lnTo>
                    <a:pt x="144" y="540"/>
                  </a:lnTo>
                  <a:lnTo>
                    <a:pt x="120" y="576"/>
                  </a:lnTo>
                  <a:lnTo>
                    <a:pt x="84" y="576"/>
                  </a:lnTo>
                  <a:lnTo>
                    <a:pt x="60" y="540"/>
                  </a:lnTo>
                  <a:lnTo>
                    <a:pt x="48" y="504"/>
                  </a:lnTo>
                  <a:lnTo>
                    <a:pt x="48" y="468"/>
                  </a:lnTo>
                  <a:lnTo>
                    <a:pt x="48" y="432"/>
                  </a:lnTo>
                  <a:lnTo>
                    <a:pt x="60" y="396"/>
                  </a:lnTo>
                  <a:lnTo>
                    <a:pt x="84" y="360"/>
                  </a:lnTo>
                  <a:lnTo>
                    <a:pt x="96" y="324"/>
                  </a:lnTo>
                  <a:lnTo>
                    <a:pt x="108" y="288"/>
                  </a:lnTo>
                  <a:lnTo>
                    <a:pt x="96" y="312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61" name="Freeform 25"/>
            <p:cNvSpPr>
              <a:spLocks/>
            </p:cNvSpPr>
            <p:nvPr/>
          </p:nvSpPr>
          <p:spPr bwMode="auto">
            <a:xfrm>
              <a:off x="336" y="1992"/>
              <a:ext cx="157" cy="577"/>
            </a:xfrm>
            <a:custGeom>
              <a:avLst/>
              <a:gdLst>
                <a:gd name="T0" fmla="*/ 48 w 157"/>
                <a:gd name="T1" fmla="*/ 264 h 577"/>
                <a:gd name="T2" fmla="*/ 12 w 157"/>
                <a:gd name="T3" fmla="*/ 252 h 577"/>
                <a:gd name="T4" fmla="*/ 0 w 157"/>
                <a:gd name="T5" fmla="*/ 216 h 577"/>
                <a:gd name="T6" fmla="*/ 0 w 157"/>
                <a:gd name="T7" fmla="*/ 180 h 577"/>
                <a:gd name="T8" fmla="*/ 0 w 157"/>
                <a:gd name="T9" fmla="*/ 144 h 577"/>
                <a:gd name="T10" fmla="*/ 0 w 157"/>
                <a:gd name="T11" fmla="*/ 108 h 577"/>
                <a:gd name="T12" fmla="*/ 0 w 157"/>
                <a:gd name="T13" fmla="*/ 72 h 577"/>
                <a:gd name="T14" fmla="*/ 0 w 157"/>
                <a:gd name="T15" fmla="*/ 36 h 577"/>
                <a:gd name="T16" fmla="*/ 36 w 157"/>
                <a:gd name="T17" fmla="*/ 12 h 577"/>
                <a:gd name="T18" fmla="*/ 72 w 157"/>
                <a:gd name="T19" fmla="*/ 0 h 577"/>
                <a:gd name="T20" fmla="*/ 108 w 157"/>
                <a:gd name="T21" fmla="*/ 0 h 577"/>
                <a:gd name="T22" fmla="*/ 132 w 157"/>
                <a:gd name="T23" fmla="*/ 36 h 577"/>
                <a:gd name="T24" fmla="*/ 156 w 157"/>
                <a:gd name="T25" fmla="*/ 72 h 577"/>
                <a:gd name="T26" fmla="*/ 156 w 157"/>
                <a:gd name="T27" fmla="*/ 108 h 577"/>
                <a:gd name="T28" fmla="*/ 156 w 157"/>
                <a:gd name="T29" fmla="*/ 144 h 577"/>
                <a:gd name="T30" fmla="*/ 144 w 157"/>
                <a:gd name="T31" fmla="*/ 180 h 577"/>
                <a:gd name="T32" fmla="*/ 108 w 157"/>
                <a:gd name="T33" fmla="*/ 204 h 577"/>
                <a:gd name="T34" fmla="*/ 96 w 157"/>
                <a:gd name="T35" fmla="*/ 240 h 577"/>
                <a:gd name="T36" fmla="*/ 84 w 157"/>
                <a:gd name="T37" fmla="*/ 276 h 577"/>
                <a:gd name="T38" fmla="*/ 84 w 157"/>
                <a:gd name="T39" fmla="*/ 312 h 577"/>
                <a:gd name="T40" fmla="*/ 84 w 157"/>
                <a:gd name="T41" fmla="*/ 348 h 577"/>
                <a:gd name="T42" fmla="*/ 96 w 157"/>
                <a:gd name="T43" fmla="*/ 384 h 577"/>
                <a:gd name="T44" fmla="*/ 120 w 157"/>
                <a:gd name="T45" fmla="*/ 420 h 577"/>
                <a:gd name="T46" fmla="*/ 132 w 157"/>
                <a:gd name="T47" fmla="*/ 456 h 577"/>
                <a:gd name="T48" fmla="*/ 144 w 157"/>
                <a:gd name="T49" fmla="*/ 492 h 577"/>
                <a:gd name="T50" fmla="*/ 144 w 157"/>
                <a:gd name="T51" fmla="*/ 528 h 577"/>
                <a:gd name="T52" fmla="*/ 144 w 157"/>
                <a:gd name="T53" fmla="*/ 564 h 577"/>
                <a:gd name="T54" fmla="*/ 108 w 157"/>
                <a:gd name="T55" fmla="*/ 564 h 577"/>
                <a:gd name="T56" fmla="*/ 72 w 157"/>
                <a:gd name="T57" fmla="*/ 576 h 577"/>
                <a:gd name="T58" fmla="*/ 36 w 157"/>
                <a:gd name="T59" fmla="*/ 564 h 577"/>
                <a:gd name="T60" fmla="*/ 12 w 157"/>
                <a:gd name="T61" fmla="*/ 528 h 577"/>
                <a:gd name="T62" fmla="*/ 12 w 157"/>
                <a:gd name="T63" fmla="*/ 492 h 577"/>
                <a:gd name="T64" fmla="*/ 12 w 157"/>
                <a:gd name="T65" fmla="*/ 456 h 577"/>
                <a:gd name="T66" fmla="*/ 12 w 157"/>
                <a:gd name="T67" fmla="*/ 420 h 577"/>
                <a:gd name="T68" fmla="*/ 12 w 157"/>
                <a:gd name="T69" fmla="*/ 384 h 577"/>
                <a:gd name="T70" fmla="*/ 24 w 157"/>
                <a:gd name="T71" fmla="*/ 348 h 577"/>
                <a:gd name="T72" fmla="*/ 36 w 157"/>
                <a:gd name="T73" fmla="*/ 312 h 577"/>
                <a:gd name="T74" fmla="*/ 36 w 157"/>
                <a:gd name="T75" fmla="*/ 276 h 577"/>
                <a:gd name="T76" fmla="*/ 48 w 157"/>
                <a:gd name="T77" fmla="*/ 264 h 5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7"/>
                <a:gd name="T118" fmla="*/ 0 h 577"/>
                <a:gd name="T119" fmla="*/ 157 w 157"/>
                <a:gd name="T120" fmla="*/ 577 h 5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7" h="577">
                  <a:moveTo>
                    <a:pt x="48" y="264"/>
                  </a:moveTo>
                  <a:lnTo>
                    <a:pt x="12" y="252"/>
                  </a:ln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0" y="72"/>
                  </a:lnTo>
                  <a:lnTo>
                    <a:pt x="0" y="36"/>
                  </a:lnTo>
                  <a:lnTo>
                    <a:pt x="36" y="12"/>
                  </a:lnTo>
                  <a:lnTo>
                    <a:pt x="72" y="0"/>
                  </a:lnTo>
                  <a:lnTo>
                    <a:pt x="108" y="0"/>
                  </a:lnTo>
                  <a:lnTo>
                    <a:pt x="132" y="36"/>
                  </a:lnTo>
                  <a:lnTo>
                    <a:pt x="156" y="72"/>
                  </a:lnTo>
                  <a:lnTo>
                    <a:pt x="156" y="108"/>
                  </a:lnTo>
                  <a:lnTo>
                    <a:pt x="156" y="144"/>
                  </a:lnTo>
                  <a:lnTo>
                    <a:pt x="144" y="180"/>
                  </a:lnTo>
                  <a:lnTo>
                    <a:pt x="108" y="204"/>
                  </a:lnTo>
                  <a:lnTo>
                    <a:pt x="96" y="240"/>
                  </a:lnTo>
                  <a:lnTo>
                    <a:pt x="84" y="276"/>
                  </a:lnTo>
                  <a:lnTo>
                    <a:pt x="84" y="312"/>
                  </a:lnTo>
                  <a:lnTo>
                    <a:pt x="84" y="348"/>
                  </a:lnTo>
                  <a:lnTo>
                    <a:pt x="96" y="384"/>
                  </a:lnTo>
                  <a:lnTo>
                    <a:pt x="120" y="420"/>
                  </a:lnTo>
                  <a:lnTo>
                    <a:pt x="132" y="456"/>
                  </a:lnTo>
                  <a:lnTo>
                    <a:pt x="144" y="492"/>
                  </a:lnTo>
                  <a:lnTo>
                    <a:pt x="144" y="528"/>
                  </a:lnTo>
                  <a:lnTo>
                    <a:pt x="144" y="564"/>
                  </a:lnTo>
                  <a:lnTo>
                    <a:pt x="108" y="564"/>
                  </a:lnTo>
                  <a:lnTo>
                    <a:pt x="72" y="576"/>
                  </a:lnTo>
                  <a:lnTo>
                    <a:pt x="36" y="564"/>
                  </a:lnTo>
                  <a:lnTo>
                    <a:pt x="12" y="528"/>
                  </a:lnTo>
                  <a:lnTo>
                    <a:pt x="12" y="492"/>
                  </a:lnTo>
                  <a:lnTo>
                    <a:pt x="12" y="456"/>
                  </a:lnTo>
                  <a:lnTo>
                    <a:pt x="12" y="420"/>
                  </a:lnTo>
                  <a:lnTo>
                    <a:pt x="12" y="384"/>
                  </a:lnTo>
                  <a:lnTo>
                    <a:pt x="24" y="348"/>
                  </a:lnTo>
                  <a:lnTo>
                    <a:pt x="36" y="312"/>
                  </a:lnTo>
                  <a:lnTo>
                    <a:pt x="36" y="276"/>
                  </a:lnTo>
                  <a:lnTo>
                    <a:pt x="48" y="264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62" name="Oval 26"/>
            <p:cNvSpPr>
              <a:spLocks noChangeArrowheads="1"/>
            </p:cNvSpPr>
            <p:nvPr/>
          </p:nvSpPr>
          <p:spPr bwMode="auto">
            <a:xfrm>
              <a:off x="248" y="2168"/>
              <a:ext cx="176" cy="224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963" name="Freeform 27"/>
            <p:cNvSpPr>
              <a:spLocks/>
            </p:cNvSpPr>
            <p:nvPr/>
          </p:nvSpPr>
          <p:spPr bwMode="auto">
            <a:xfrm>
              <a:off x="480" y="1992"/>
              <a:ext cx="145" cy="577"/>
            </a:xfrm>
            <a:custGeom>
              <a:avLst/>
              <a:gdLst>
                <a:gd name="T0" fmla="*/ 96 w 145"/>
                <a:gd name="T1" fmla="*/ 312 h 577"/>
                <a:gd name="T2" fmla="*/ 108 w 145"/>
                <a:gd name="T3" fmla="*/ 276 h 577"/>
                <a:gd name="T4" fmla="*/ 72 w 145"/>
                <a:gd name="T5" fmla="*/ 252 h 577"/>
                <a:gd name="T6" fmla="*/ 48 w 145"/>
                <a:gd name="T7" fmla="*/ 216 h 577"/>
                <a:gd name="T8" fmla="*/ 12 w 145"/>
                <a:gd name="T9" fmla="*/ 192 h 577"/>
                <a:gd name="T10" fmla="*/ 0 w 145"/>
                <a:gd name="T11" fmla="*/ 156 h 577"/>
                <a:gd name="T12" fmla="*/ 0 w 145"/>
                <a:gd name="T13" fmla="*/ 120 h 577"/>
                <a:gd name="T14" fmla="*/ 0 w 145"/>
                <a:gd name="T15" fmla="*/ 84 h 577"/>
                <a:gd name="T16" fmla="*/ 0 w 145"/>
                <a:gd name="T17" fmla="*/ 48 h 577"/>
                <a:gd name="T18" fmla="*/ 24 w 145"/>
                <a:gd name="T19" fmla="*/ 12 h 577"/>
                <a:gd name="T20" fmla="*/ 60 w 145"/>
                <a:gd name="T21" fmla="*/ 0 h 577"/>
                <a:gd name="T22" fmla="*/ 96 w 145"/>
                <a:gd name="T23" fmla="*/ 0 h 577"/>
                <a:gd name="T24" fmla="*/ 132 w 145"/>
                <a:gd name="T25" fmla="*/ 36 h 577"/>
                <a:gd name="T26" fmla="*/ 144 w 145"/>
                <a:gd name="T27" fmla="*/ 72 h 577"/>
                <a:gd name="T28" fmla="*/ 144 w 145"/>
                <a:gd name="T29" fmla="*/ 108 h 577"/>
                <a:gd name="T30" fmla="*/ 144 w 145"/>
                <a:gd name="T31" fmla="*/ 144 h 577"/>
                <a:gd name="T32" fmla="*/ 144 w 145"/>
                <a:gd name="T33" fmla="*/ 180 h 577"/>
                <a:gd name="T34" fmla="*/ 144 w 145"/>
                <a:gd name="T35" fmla="*/ 216 h 577"/>
                <a:gd name="T36" fmla="*/ 144 w 145"/>
                <a:gd name="T37" fmla="*/ 252 h 577"/>
                <a:gd name="T38" fmla="*/ 120 w 145"/>
                <a:gd name="T39" fmla="*/ 288 h 577"/>
                <a:gd name="T40" fmla="*/ 120 w 145"/>
                <a:gd name="T41" fmla="*/ 324 h 577"/>
                <a:gd name="T42" fmla="*/ 132 w 145"/>
                <a:gd name="T43" fmla="*/ 360 h 577"/>
                <a:gd name="T44" fmla="*/ 144 w 145"/>
                <a:gd name="T45" fmla="*/ 396 h 577"/>
                <a:gd name="T46" fmla="*/ 144 w 145"/>
                <a:gd name="T47" fmla="*/ 432 h 577"/>
                <a:gd name="T48" fmla="*/ 144 w 145"/>
                <a:gd name="T49" fmla="*/ 468 h 577"/>
                <a:gd name="T50" fmla="*/ 144 w 145"/>
                <a:gd name="T51" fmla="*/ 504 h 577"/>
                <a:gd name="T52" fmla="*/ 144 w 145"/>
                <a:gd name="T53" fmla="*/ 540 h 577"/>
                <a:gd name="T54" fmla="*/ 120 w 145"/>
                <a:gd name="T55" fmla="*/ 576 h 577"/>
                <a:gd name="T56" fmla="*/ 84 w 145"/>
                <a:gd name="T57" fmla="*/ 576 h 577"/>
                <a:gd name="T58" fmla="*/ 60 w 145"/>
                <a:gd name="T59" fmla="*/ 540 h 577"/>
                <a:gd name="T60" fmla="*/ 48 w 145"/>
                <a:gd name="T61" fmla="*/ 504 h 577"/>
                <a:gd name="T62" fmla="*/ 48 w 145"/>
                <a:gd name="T63" fmla="*/ 468 h 577"/>
                <a:gd name="T64" fmla="*/ 48 w 145"/>
                <a:gd name="T65" fmla="*/ 432 h 577"/>
                <a:gd name="T66" fmla="*/ 60 w 145"/>
                <a:gd name="T67" fmla="*/ 396 h 577"/>
                <a:gd name="T68" fmla="*/ 84 w 145"/>
                <a:gd name="T69" fmla="*/ 360 h 577"/>
                <a:gd name="T70" fmla="*/ 96 w 145"/>
                <a:gd name="T71" fmla="*/ 324 h 577"/>
                <a:gd name="T72" fmla="*/ 108 w 145"/>
                <a:gd name="T73" fmla="*/ 288 h 577"/>
                <a:gd name="T74" fmla="*/ 96 w 145"/>
                <a:gd name="T75" fmla="*/ 312 h 5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5"/>
                <a:gd name="T115" fmla="*/ 0 h 577"/>
                <a:gd name="T116" fmla="*/ 145 w 145"/>
                <a:gd name="T117" fmla="*/ 577 h 5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5" h="577">
                  <a:moveTo>
                    <a:pt x="96" y="312"/>
                  </a:moveTo>
                  <a:lnTo>
                    <a:pt x="108" y="276"/>
                  </a:lnTo>
                  <a:lnTo>
                    <a:pt x="72" y="252"/>
                  </a:lnTo>
                  <a:lnTo>
                    <a:pt x="48" y="216"/>
                  </a:lnTo>
                  <a:lnTo>
                    <a:pt x="12" y="192"/>
                  </a:lnTo>
                  <a:lnTo>
                    <a:pt x="0" y="156"/>
                  </a:lnTo>
                  <a:lnTo>
                    <a:pt x="0" y="120"/>
                  </a:lnTo>
                  <a:lnTo>
                    <a:pt x="0" y="84"/>
                  </a:lnTo>
                  <a:lnTo>
                    <a:pt x="0" y="48"/>
                  </a:lnTo>
                  <a:lnTo>
                    <a:pt x="24" y="12"/>
                  </a:lnTo>
                  <a:lnTo>
                    <a:pt x="60" y="0"/>
                  </a:lnTo>
                  <a:lnTo>
                    <a:pt x="96" y="0"/>
                  </a:lnTo>
                  <a:lnTo>
                    <a:pt x="132" y="36"/>
                  </a:lnTo>
                  <a:lnTo>
                    <a:pt x="144" y="72"/>
                  </a:lnTo>
                  <a:lnTo>
                    <a:pt x="144" y="108"/>
                  </a:lnTo>
                  <a:lnTo>
                    <a:pt x="144" y="144"/>
                  </a:lnTo>
                  <a:lnTo>
                    <a:pt x="144" y="180"/>
                  </a:lnTo>
                  <a:lnTo>
                    <a:pt x="144" y="216"/>
                  </a:lnTo>
                  <a:lnTo>
                    <a:pt x="144" y="252"/>
                  </a:lnTo>
                  <a:lnTo>
                    <a:pt x="120" y="288"/>
                  </a:lnTo>
                  <a:lnTo>
                    <a:pt x="120" y="324"/>
                  </a:lnTo>
                  <a:lnTo>
                    <a:pt x="132" y="360"/>
                  </a:lnTo>
                  <a:lnTo>
                    <a:pt x="144" y="396"/>
                  </a:lnTo>
                  <a:lnTo>
                    <a:pt x="144" y="432"/>
                  </a:lnTo>
                  <a:lnTo>
                    <a:pt x="144" y="468"/>
                  </a:lnTo>
                  <a:lnTo>
                    <a:pt x="144" y="504"/>
                  </a:lnTo>
                  <a:lnTo>
                    <a:pt x="144" y="540"/>
                  </a:lnTo>
                  <a:lnTo>
                    <a:pt x="120" y="576"/>
                  </a:lnTo>
                  <a:lnTo>
                    <a:pt x="84" y="576"/>
                  </a:lnTo>
                  <a:lnTo>
                    <a:pt x="60" y="540"/>
                  </a:lnTo>
                  <a:lnTo>
                    <a:pt x="48" y="504"/>
                  </a:lnTo>
                  <a:lnTo>
                    <a:pt x="48" y="468"/>
                  </a:lnTo>
                  <a:lnTo>
                    <a:pt x="48" y="432"/>
                  </a:lnTo>
                  <a:lnTo>
                    <a:pt x="60" y="396"/>
                  </a:lnTo>
                  <a:lnTo>
                    <a:pt x="84" y="360"/>
                  </a:lnTo>
                  <a:lnTo>
                    <a:pt x="96" y="324"/>
                  </a:lnTo>
                  <a:lnTo>
                    <a:pt x="108" y="288"/>
                  </a:lnTo>
                  <a:lnTo>
                    <a:pt x="96" y="312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64" name="Freeform 28"/>
            <p:cNvSpPr>
              <a:spLocks/>
            </p:cNvSpPr>
            <p:nvPr/>
          </p:nvSpPr>
          <p:spPr bwMode="auto">
            <a:xfrm>
              <a:off x="624" y="1992"/>
              <a:ext cx="157" cy="577"/>
            </a:xfrm>
            <a:custGeom>
              <a:avLst/>
              <a:gdLst>
                <a:gd name="T0" fmla="*/ 48 w 157"/>
                <a:gd name="T1" fmla="*/ 264 h 577"/>
                <a:gd name="T2" fmla="*/ 12 w 157"/>
                <a:gd name="T3" fmla="*/ 252 h 577"/>
                <a:gd name="T4" fmla="*/ 0 w 157"/>
                <a:gd name="T5" fmla="*/ 216 h 577"/>
                <a:gd name="T6" fmla="*/ 0 w 157"/>
                <a:gd name="T7" fmla="*/ 180 h 577"/>
                <a:gd name="T8" fmla="*/ 0 w 157"/>
                <a:gd name="T9" fmla="*/ 144 h 577"/>
                <a:gd name="T10" fmla="*/ 0 w 157"/>
                <a:gd name="T11" fmla="*/ 108 h 577"/>
                <a:gd name="T12" fmla="*/ 0 w 157"/>
                <a:gd name="T13" fmla="*/ 72 h 577"/>
                <a:gd name="T14" fmla="*/ 0 w 157"/>
                <a:gd name="T15" fmla="*/ 36 h 577"/>
                <a:gd name="T16" fmla="*/ 36 w 157"/>
                <a:gd name="T17" fmla="*/ 12 h 577"/>
                <a:gd name="T18" fmla="*/ 72 w 157"/>
                <a:gd name="T19" fmla="*/ 0 h 577"/>
                <a:gd name="T20" fmla="*/ 108 w 157"/>
                <a:gd name="T21" fmla="*/ 0 h 577"/>
                <a:gd name="T22" fmla="*/ 132 w 157"/>
                <a:gd name="T23" fmla="*/ 36 h 577"/>
                <a:gd name="T24" fmla="*/ 156 w 157"/>
                <a:gd name="T25" fmla="*/ 72 h 577"/>
                <a:gd name="T26" fmla="*/ 156 w 157"/>
                <a:gd name="T27" fmla="*/ 108 h 577"/>
                <a:gd name="T28" fmla="*/ 156 w 157"/>
                <a:gd name="T29" fmla="*/ 144 h 577"/>
                <a:gd name="T30" fmla="*/ 144 w 157"/>
                <a:gd name="T31" fmla="*/ 180 h 577"/>
                <a:gd name="T32" fmla="*/ 108 w 157"/>
                <a:gd name="T33" fmla="*/ 204 h 577"/>
                <a:gd name="T34" fmla="*/ 96 w 157"/>
                <a:gd name="T35" fmla="*/ 240 h 577"/>
                <a:gd name="T36" fmla="*/ 84 w 157"/>
                <a:gd name="T37" fmla="*/ 276 h 577"/>
                <a:gd name="T38" fmla="*/ 84 w 157"/>
                <a:gd name="T39" fmla="*/ 312 h 577"/>
                <a:gd name="T40" fmla="*/ 84 w 157"/>
                <a:gd name="T41" fmla="*/ 348 h 577"/>
                <a:gd name="T42" fmla="*/ 96 w 157"/>
                <a:gd name="T43" fmla="*/ 384 h 577"/>
                <a:gd name="T44" fmla="*/ 120 w 157"/>
                <a:gd name="T45" fmla="*/ 420 h 577"/>
                <a:gd name="T46" fmla="*/ 132 w 157"/>
                <a:gd name="T47" fmla="*/ 456 h 577"/>
                <a:gd name="T48" fmla="*/ 144 w 157"/>
                <a:gd name="T49" fmla="*/ 492 h 577"/>
                <a:gd name="T50" fmla="*/ 144 w 157"/>
                <a:gd name="T51" fmla="*/ 528 h 577"/>
                <a:gd name="T52" fmla="*/ 144 w 157"/>
                <a:gd name="T53" fmla="*/ 564 h 577"/>
                <a:gd name="T54" fmla="*/ 108 w 157"/>
                <a:gd name="T55" fmla="*/ 564 h 577"/>
                <a:gd name="T56" fmla="*/ 72 w 157"/>
                <a:gd name="T57" fmla="*/ 576 h 577"/>
                <a:gd name="T58" fmla="*/ 36 w 157"/>
                <a:gd name="T59" fmla="*/ 564 h 577"/>
                <a:gd name="T60" fmla="*/ 12 w 157"/>
                <a:gd name="T61" fmla="*/ 528 h 577"/>
                <a:gd name="T62" fmla="*/ 12 w 157"/>
                <a:gd name="T63" fmla="*/ 492 h 577"/>
                <a:gd name="T64" fmla="*/ 12 w 157"/>
                <a:gd name="T65" fmla="*/ 456 h 577"/>
                <a:gd name="T66" fmla="*/ 12 w 157"/>
                <a:gd name="T67" fmla="*/ 420 h 577"/>
                <a:gd name="T68" fmla="*/ 12 w 157"/>
                <a:gd name="T69" fmla="*/ 384 h 577"/>
                <a:gd name="T70" fmla="*/ 24 w 157"/>
                <a:gd name="T71" fmla="*/ 348 h 577"/>
                <a:gd name="T72" fmla="*/ 36 w 157"/>
                <a:gd name="T73" fmla="*/ 312 h 577"/>
                <a:gd name="T74" fmla="*/ 36 w 157"/>
                <a:gd name="T75" fmla="*/ 276 h 577"/>
                <a:gd name="T76" fmla="*/ 48 w 157"/>
                <a:gd name="T77" fmla="*/ 264 h 5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7"/>
                <a:gd name="T118" fmla="*/ 0 h 577"/>
                <a:gd name="T119" fmla="*/ 157 w 157"/>
                <a:gd name="T120" fmla="*/ 577 h 5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7" h="577">
                  <a:moveTo>
                    <a:pt x="48" y="264"/>
                  </a:moveTo>
                  <a:lnTo>
                    <a:pt x="12" y="252"/>
                  </a:ln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0" y="72"/>
                  </a:lnTo>
                  <a:lnTo>
                    <a:pt x="0" y="36"/>
                  </a:lnTo>
                  <a:lnTo>
                    <a:pt x="36" y="12"/>
                  </a:lnTo>
                  <a:lnTo>
                    <a:pt x="72" y="0"/>
                  </a:lnTo>
                  <a:lnTo>
                    <a:pt x="108" y="0"/>
                  </a:lnTo>
                  <a:lnTo>
                    <a:pt x="132" y="36"/>
                  </a:lnTo>
                  <a:lnTo>
                    <a:pt x="156" y="72"/>
                  </a:lnTo>
                  <a:lnTo>
                    <a:pt x="156" y="108"/>
                  </a:lnTo>
                  <a:lnTo>
                    <a:pt x="156" y="144"/>
                  </a:lnTo>
                  <a:lnTo>
                    <a:pt x="144" y="180"/>
                  </a:lnTo>
                  <a:lnTo>
                    <a:pt x="108" y="204"/>
                  </a:lnTo>
                  <a:lnTo>
                    <a:pt x="96" y="240"/>
                  </a:lnTo>
                  <a:lnTo>
                    <a:pt x="84" y="276"/>
                  </a:lnTo>
                  <a:lnTo>
                    <a:pt x="84" y="312"/>
                  </a:lnTo>
                  <a:lnTo>
                    <a:pt x="84" y="348"/>
                  </a:lnTo>
                  <a:lnTo>
                    <a:pt x="96" y="384"/>
                  </a:lnTo>
                  <a:lnTo>
                    <a:pt x="120" y="420"/>
                  </a:lnTo>
                  <a:lnTo>
                    <a:pt x="132" y="456"/>
                  </a:lnTo>
                  <a:lnTo>
                    <a:pt x="144" y="492"/>
                  </a:lnTo>
                  <a:lnTo>
                    <a:pt x="144" y="528"/>
                  </a:lnTo>
                  <a:lnTo>
                    <a:pt x="144" y="564"/>
                  </a:lnTo>
                  <a:lnTo>
                    <a:pt x="108" y="564"/>
                  </a:lnTo>
                  <a:lnTo>
                    <a:pt x="72" y="576"/>
                  </a:lnTo>
                  <a:lnTo>
                    <a:pt x="36" y="564"/>
                  </a:lnTo>
                  <a:lnTo>
                    <a:pt x="12" y="528"/>
                  </a:lnTo>
                  <a:lnTo>
                    <a:pt x="12" y="492"/>
                  </a:lnTo>
                  <a:lnTo>
                    <a:pt x="12" y="456"/>
                  </a:lnTo>
                  <a:lnTo>
                    <a:pt x="12" y="420"/>
                  </a:lnTo>
                  <a:lnTo>
                    <a:pt x="12" y="384"/>
                  </a:lnTo>
                  <a:lnTo>
                    <a:pt x="24" y="348"/>
                  </a:lnTo>
                  <a:lnTo>
                    <a:pt x="36" y="312"/>
                  </a:lnTo>
                  <a:lnTo>
                    <a:pt x="36" y="276"/>
                  </a:lnTo>
                  <a:lnTo>
                    <a:pt x="48" y="264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965" name="Oval 29"/>
            <p:cNvSpPr>
              <a:spLocks noChangeArrowheads="1"/>
            </p:cNvSpPr>
            <p:nvPr/>
          </p:nvSpPr>
          <p:spPr bwMode="auto">
            <a:xfrm>
              <a:off x="536" y="2168"/>
              <a:ext cx="176" cy="224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966" name="Line 30"/>
            <p:cNvSpPr>
              <a:spLocks noChangeShapeType="1"/>
            </p:cNvSpPr>
            <p:nvPr/>
          </p:nvSpPr>
          <p:spPr bwMode="auto">
            <a:xfrm>
              <a:off x="2128" y="3264"/>
              <a:ext cx="2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7" name="Line 31"/>
            <p:cNvSpPr>
              <a:spLocks noChangeShapeType="1"/>
            </p:cNvSpPr>
            <p:nvPr/>
          </p:nvSpPr>
          <p:spPr bwMode="auto">
            <a:xfrm>
              <a:off x="3136" y="3264"/>
              <a:ext cx="30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8" name="Rectangle 32"/>
            <p:cNvSpPr>
              <a:spLocks noChangeArrowheads="1"/>
            </p:cNvSpPr>
            <p:nvPr/>
          </p:nvSpPr>
          <p:spPr bwMode="auto">
            <a:xfrm>
              <a:off x="903" y="3140"/>
              <a:ext cx="842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b="1"/>
                <a:t>hair color</a:t>
              </a:r>
            </a:p>
            <a:p>
              <a:r>
                <a:rPr lang="en-US" sz="2000" b="1"/>
                <a:t>    locus</a:t>
              </a:r>
            </a:p>
          </p:txBody>
        </p:sp>
        <p:sp>
          <p:nvSpPr>
            <p:cNvPr id="39969" name="Line 33"/>
            <p:cNvSpPr>
              <a:spLocks noChangeShapeType="1"/>
            </p:cNvSpPr>
            <p:nvPr/>
          </p:nvSpPr>
          <p:spPr bwMode="auto">
            <a:xfrm>
              <a:off x="1736" y="3264"/>
              <a:ext cx="2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0" name="Rectangle 34"/>
            <p:cNvSpPr>
              <a:spLocks noChangeArrowheads="1"/>
            </p:cNvSpPr>
            <p:nvPr/>
          </p:nvSpPr>
          <p:spPr bwMode="auto">
            <a:xfrm>
              <a:off x="3831" y="3164"/>
              <a:ext cx="842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b="1"/>
                <a:t>hair color</a:t>
              </a:r>
            </a:p>
            <a:p>
              <a:r>
                <a:rPr lang="en-US" sz="2000" b="1"/>
                <a:t>   locus</a:t>
              </a:r>
            </a:p>
          </p:txBody>
        </p:sp>
        <p:sp>
          <p:nvSpPr>
            <p:cNvPr id="39971" name="Line 35"/>
            <p:cNvSpPr>
              <a:spLocks noChangeShapeType="1"/>
            </p:cNvSpPr>
            <p:nvPr/>
          </p:nvSpPr>
          <p:spPr bwMode="auto">
            <a:xfrm>
              <a:off x="3560" y="3264"/>
              <a:ext cx="2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Interphase 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>
                <a:ea typeface="ＭＳ Ｐゴシック" charset="-128"/>
              </a:rPr>
              <a:t>Similar to </a:t>
            </a:r>
            <a:r>
              <a:rPr lang="en-US" sz="2800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mitosis</a:t>
            </a:r>
            <a:r>
              <a:rPr lang="en-US" sz="2800" smtClean="0">
                <a:ea typeface="ＭＳ Ｐゴシック" charset="-128"/>
              </a:rPr>
              <a:t> interphase.</a:t>
            </a:r>
          </a:p>
          <a:p>
            <a:pPr>
              <a:buFontTx/>
              <a:buNone/>
            </a:pPr>
            <a:endParaRPr lang="en-US" sz="1800" smtClean="0">
              <a:ea typeface="ＭＳ Ｐゴシック" charset="-128"/>
            </a:endParaRPr>
          </a:p>
          <a:p>
            <a:r>
              <a:rPr lang="en-US" sz="28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Chromosomes</a:t>
            </a:r>
            <a:r>
              <a:rPr lang="en-US" sz="2800" smtClean="0">
                <a:ea typeface="ＭＳ Ｐゴシック" charset="-128"/>
              </a:rPr>
              <a:t> replicate </a:t>
            </a: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(S phase).</a:t>
            </a:r>
            <a:endParaRPr lang="en-US" sz="2800" smtClean="0">
              <a:ea typeface="ＭＳ Ｐゴシック" charset="-128"/>
            </a:endParaRPr>
          </a:p>
          <a:p>
            <a:pPr>
              <a:buFontTx/>
              <a:buNone/>
            </a:pPr>
            <a:endParaRPr lang="en-US" sz="1800" smtClean="0">
              <a:ea typeface="ＭＳ Ｐゴシック" charset="-128"/>
            </a:endParaRPr>
          </a:p>
          <a:p>
            <a:r>
              <a:rPr lang="en-US" sz="2800" smtClean="0">
                <a:ea typeface="ＭＳ Ｐゴシック" charset="-128"/>
              </a:rPr>
              <a:t>Each duplicated </a:t>
            </a:r>
            <a:r>
              <a:rPr lang="en-US" sz="28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chromosome</a:t>
            </a:r>
            <a:r>
              <a:rPr lang="en-US" sz="2800" smtClean="0">
                <a:ea typeface="ＭＳ Ｐゴシック" charset="-128"/>
              </a:rPr>
              <a:t> consist of two identical sister </a:t>
            </a:r>
            <a:r>
              <a:rPr lang="en-US" sz="2800" b="1" smtClean="0">
                <a:solidFill>
                  <a:srgbClr val="7B00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chromatids</a:t>
            </a:r>
            <a:r>
              <a:rPr lang="en-US" sz="2800" smtClean="0">
                <a:ea typeface="ＭＳ Ｐゴシック" charset="-128"/>
              </a:rPr>
              <a:t> attached at their </a:t>
            </a:r>
            <a:r>
              <a:rPr lang="en-US" sz="2800" b="1" smtClean="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centromeres</a:t>
            </a:r>
            <a:r>
              <a:rPr lang="en-US" sz="2800" smtClean="0">
                <a:ea typeface="ＭＳ Ｐゴシック" charset="-128"/>
              </a:rPr>
              <a:t>.</a:t>
            </a:r>
          </a:p>
          <a:p>
            <a:pPr>
              <a:buFontTx/>
              <a:buNone/>
            </a:pPr>
            <a:endParaRPr lang="en-US" sz="2800" smtClean="0">
              <a:ea typeface="ＭＳ Ｐゴシック" charset="-128"/>
            </a:endParaRPr>
          </a:p>
          <a:p>
            <a:pPr>
              <a:buFontTx/>
              <a:buNone/>
            </a:pPr>
            <a:endParaRPr lang="en-US" sz="2800" smtClean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utoUpdateAnimBg="0"/>
      <p:bldP spid="717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617538"/>
            <a:ext cx="7793037" cy="982662"/>
          </a:xfrm>
        </p:spPr>
        <p:txBody>
          <a:bodyPr/>
          <a:lstStyle/>
          <a:p>
            <a:r>
              <a:rPr lang="en-US"/>
              <a:t>2. Cell Shape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828801"/>
            <a:ext cx="4687888" cy="39623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Diversity of form reflects a diversity of function.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THE SHAPE OF A CELL DEPENDS ON ITS FUNCTION.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300" dirty="0"/>
              <a:t/>
            </a:r>
            <a:br>
              <a:rPr lang="en-US" sz="2300" dirty="0"/>
            </a:br>
            <a:r>
              <a:rPr lang="en-US" sz="2000" dirty="0"/>
              <a:t>  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6326" name="Picture 6" descr="difftypesofcells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95799" y="685800"/>
            <a:ext cx="4648201" cy="5715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Meiosis I (four phases)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Cell division </a:t>
            </a:r>
            <a:r>
              <a:rPr lang="en-US" sz="2800" smtClean="0">
                <a:ea typeface="ＭＳ Ｐゴシック" charset="-128"/>
              </a:rPr>
              <a:t>that reduces the </a:t>
            </a:r>
            <a:r>
              <a:rPr lang="en-US" sz="28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chromosome</a:t>
            </a:r>
            <a:r>
              <a:rPr lang="en-US" sz="2800" smtClean="0">
                <a:ea typeface="ＭＳ Ｐゴシック" charset="-128"/>
              </a:rPr>
              <a:t> number by </a:t>
            </a:r>
            <a:r>
              <a:rPr lang="en-US" sz="28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one-half.</a:t>
            </a:r>
          </a:p>
          <a:p>
            <a:pPr>
              <a:buFontTx/>
              <a:buNone/>
            </a:pPr>
            <a:endParaRPr lang="en-US" sz="1600" b="1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r>
              <a:rPr lang="en-US" sz="28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Four phases</a:t>
            </a:r>
            <a:r>
              <a:rPr lang="en-US" sz="2800" smtClean="0">
                <a:ea typeface="ＭＳ Ｐゴシック" charset="-128"/>
              </a:rPr>
              <a:t>:</a:t>
            </a:r>
          </a:p>
          <a:p>
            <a:pPr>
              <a:buFontTx/>
              <a:buNone/>
            </a:pPr>
            <a:r>
              <a:rPr lang="en-US" sz="2800" smtClean="0">
                <a:solidFill>
                  <a:srgbClr val="9234DB"/>
                </a:solidFill>
                <a:ea typeface="ＭＳ Ｐゴシック" charset="-128"/>
              </a:rPr>
              <a:t>	</a:t>
            </a:r>
            <a:r>
              <a:rPr lang="en-US" sz="2800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a.	prophase I</a:t>
            </a:r>
          </a:p>
          <a:p>
            <a:pPr>
              <a:buFontTx/>
              <a:buNone/>
            </a:pPr>
            <a:r>
              <a:rPr lang="en-US" sz="2800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	b.	metaphase I</a:t>
            </a:r>
          </a:p>
          <a:p>
            <a:pPr>
              <a:buFontTx/>
              <a:buNone/>
            </a:pPr>
            <a:r>
              <a:rPr lang="en-US" sz="2800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	c.	anaphase I</a:t>
            </a:r>
          </a:p>
          <a:p>
            <a:pPr>
              <a:buFontTx/>
              <a:buNone/>
            </a:pPr>
            <a:r>
              <a:rPr lang="en-US" sz="2800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	d.	telophase I</a:t>
            </a:r>
            <a:endParaRPr lang="en-US" sz="2800" b="1" smtClean="0">
              <a:solidFill>
                <a:srgbClr val="7B00E4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 autoUpdateAnimBg="0"/>
      <p:bldP spid="9219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Prophase I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7772400" cy="4114800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ea typeface="ＭＳ Ｐゴシック" charset="-128"/>
              </a:rPr>
              <a:t>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1600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sz="3200"/>
              <a:t> 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219200" y="2057400"/>
            <a:ext cx="5964238" cy="3430588"/>
            <a:chOff x="759" y="1335"/>
            <a:chExt cx="3757" cy="2161"/>
          </a:xfrm>
        </p:grpSpPr>
        <p:sp>
          <p:nvSpPr>
            <p:cNvPr id="54278" name="Oval 5"/>
            <p:cNvSpPr>
              <a:spLocks noChangeArrowheads="1"/>
            </p:cNvSpPr>
            <p:nvPr/>
          </p:nvSpPr>
          <p:spPr bwMode="auto">
            <a:xfrm>
              <a:off x="1928" y="1400"/>
              <a:ext cx="1952" cy="209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4279" name="Rectangle 6"/>
            <p:cNvSpPr>
              <a:spLocks noChangeArrowheads="1"/>
            </p:cNvSpPr>
            <p:nvPr/>
          </p:nvSpPr>
          <p:spPr bwMode="auto">
            <a:xfrm>
              <a:off x="3700" y="2404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4280" name="Rectangle 7"/>
            <p:cNvSpPr>
              <a:spLocks noChangeArrowheads="1"/>
            </p:cNvSpPr>
            <p:nvPr/>
          </p:nvSpPr>
          <p:spPr bwMode="auto">
            <a:xfrm>
              <a:off x="2020" y="2356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4281" name="Rectangle 8"/>
            <p:cNvSpPr>
              <a:spLocks noChangeArrowheads="1"/>
            </p:cNvSpPr>
            <p:nvPr/>
          </p:nvSpPr>
          <p:spPr bwMode="auto">
            <a:xfrm>
              <a:off x="3652" y="2308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4282" name="Rectangle 9"/>
            <p:cNvSpPr>
              <a:spLocks noChangeArrowheads="1"/>
            </p:cNvSpPr>
            <p:nvPr/>
          </p:nvSpPr>
          <p:spPr bwMode="auto">
            <a:xfrm>
              <a:off x="2068" y="250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4283" name="Freeform 10"/>
            <p:cNvSpPr>
              <a:spLocks/>
            </p:cNvSpPr>
            <p:nvPr/>
          </p:nvSpPr>
          <p:spPr bwMode="auto">
            <a:xfrm>
              <a:off x="2532" y="2580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4284" name="Freeform 11"/>
            <p:cNvSpPr>
              <a:spLocks/>
            </p:cNvSpPr>
            <p:nvPr/>
          </p:nvSpPr>
          <p:spPr bwMode="auto">
            <a:xfrm>
              <a:off x="2676" y="2580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4285" name="Oval 12"/>
            <p:cNvSpPr>
              <a:spLocks noChangeArrowheads="1"/>
            </p:cNvSpPr>
            <p:nvPr/>
          </p:nvSpPr>
          <p:spPr bwMode="auto">
            <a:xfrm>
              <a:off x="2644" y="2788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4286" name="Freeform 13"/>
            <p:cNvSpPr>
              <a:spLocks/>
            </p:cNvSpPr>
            <p:nvPr/>
          </p:nvSpPr>
          <p:spPr bwMode="auto">
            <a:xfrm>
              <a:off x="2964" y="1956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4287" name="Freeform 14"/>
            <p:cNvSpPr>
              <a:spLocks/>
            </p:cNvSpPr>
            <p:nvPr/>
          </p:nvSpPr>
          <p:spPr bwMode="auto">
            <a:xfrm>
              <a:off x="3108" y="195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4288" name="Oval 15"/>
            <p:cNvSpPr>
              <a:spLocks noChangeArrowheads="1"/>
            </p:cNvSpPr>
            <p:nvPr/>
          </p:nvSpPr>
          <p:spPr bwMode="auto">
            <a:xfrm>
              <a:off x="3076" y="2164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4289" name="Rectangle 16"/>
            <p:cNvSpPr>
              <a:spLocks noChangeArrowheads="1"/>
            </p:cNvSpPr>
            <p:nvPr/>
          </p:nvSpPr>
          <p:spPr bwMode="auto">
            <a:xfrm>
              <a:off x="3495" y="1431"/>
              <a:ext cx="10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centrioles</a:t>
              </a:r>
            </a:p>
          </p:txBody>
        </p:sp>
        <p:sp>
          <p:nvSpPr>
            <p:cNvPr id="54290" name="Rectangle 17"/>
            <p:cNvSpPr>
              <a:spLocks noChangeArrowheads="1"/>
            </p:cNvSpPr>
            <p:nvPr/>
          </p:nvSpPr>
          <p:spPr bwMode="auto">
            <a:xfrm>
              <a:off x="999" y="1335"/>
              <a:ext cx="125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>
                  <a:solidFill>
                    <a:srgbClr val="9234DB"/>
                  </a:solidFill>
                </a:rPr>
                <a:t>spindle fiber</a:t>
              </a:r>
            </a:p>
          </p:txBody>
        </p:sp>
        <p:sp>
          <p:nvSpPr>
            <p:cNvPr id="54291" name="Line 18"/>
            <p:cNvSpPr>
              <a:spLocks noChangeShapeType="1"/>
            </p:cNvSpPr>
            <p:nvPr/>
          </p:nvSpPr>
          <p:spPr bwMode="auto">
            <a:xfrm flipH="1">
              <a:off x="2012" y="2644"/>
              <a:ext cx="56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2" name="Line 19"/>
            <p:cNvSpPr>
              <a:spLocks noChangeShapeType="1"/>
            </p:cNvSpPr>
            <p:nvPr/>
          </p:nvSpPr>
          <p:spPr bwMode="auto">
            <a:xfrm flipH="1">
              <a:off x="1964" y="2548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3" name="Line 20"/>
            <p:cNvSpPr>
              <a:spLocks noChangeShapeType="1"/>
            </p:cNvSpPr>
            <p:nvPr/>
          </p:nvSpPr>
          <p:spPr bwMode="auto">
            <a:xfrm>
              <a:off x="1924" y="2448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Line 21"/>
            <p:cNvSpPr>
              <a:spLocks noChangeShapeType="1"/>
            </p:cNvSpPr>
            <p:nvPr/>
          </p:nvSpPr>
          <p:spPr bwMode="auto">
            <a:xfrm>
              <a:off x="1972" y="226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5" name="Line 22"/>
            <p:cNvSpPr>
              <a:spLocks noChangeShapeType="1"/>
            </p:cNvSpPr>
            <p:nvPr/>
          </p:nvSpPr>
          <p:spPr bwMode="auto">
            <a:xfrm flipV="1">
              <a:off x="2064" y="2204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6" name="Line 23"/>
            <p:cNvSpPr>
              <a:spLocks noChangeShapeType="1"/>
            </p:cNvSpPr>
            <p:nvPr/>
          </p:nvSpPr>
          <p:spPr bwMode="auto">
            <a:xfrm flipV="1">
              <a:off x="3744" y="2156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7" name="Line 24"/>
            <p:cNvSpPr>
              <a:spLocks noChangeShapeType="1"/>
            </p:cNvSpPr>
            <p:nvPr/>
          </p:nvSpPr>
          <p:spPr bwMode="auto">
            <a:xfrm flipV="1">
              <a:off x="3796" y="2252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8" name="Line 25"/>
            <p:cNvSpPr>
              <a:spLocks noChangeShapeType="1"/>
            </p:cNvSpPr>
            <p:nvPr/>
          </p:nvSpPr>
          <p:spPr bwMode="auto">
            <a:xfrm>
              <a:off x="3796" y="240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9" name="Line 26"/>
            <p:cNvSpPr>
              <a:spLocks noChangeShapeType="1"/>
            </p:cNvSpPr>
            <p:nvPr/>
          </p:nvSpPr>
          <p:spPr bwMode="auto">
            <a:xfrm>
              <a:off x="3796" y="250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0" name="Line 27"/>
            <p:cNvSpPr>
              <a:spLocks noChangeShapeType="1"/>
            </p:cNvSpPr>
            <p:nvPr/>
          </p:nvSpPr>
          <p:spPr bwMode="auto">
            <a:xfrm>
              <a:off x="3744" y="2596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1" name="Rectangle 28"/>
            <p:cNvSpPr>
              <a:spLocks noChangeArrowheads="1"/>
            </p:cNvSpPr>
            <p:nvPr/>
          </p:nvSpPr>
          <p:spPr bwMode="auto">
            <a:xfrm>
              <a:off x="759" y="2007"/>
              <a:ext cx="11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endParaRPr lang="en-US" sz="2400" b="1">
                <a:solidFill>
                  <a:schemeClr val="hlink"/>
                </a:solidFill>
              </a:endParaRPr>
            </a:p>
          </p:txBody>
        </p:sp>
        <p:sp>
          <p:nvSpPr>
            <p:cNvPr id="54302" name="Line 29"/>
            <p:cNvSpPr>
              <a:spLocks noChangeShapeType="1"/>
            </p:cNvSpPr>
            <p:nvPr/>
          </p:nvSpPr>
          <p:spPr bwMode="auto">
            <a:xfrm>
              <a:off x="1352" y="2216"/>
              <a:ext cx="712" cy="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3" name="Freeform 30"/>
            <p:cNvSpPr>
              <a:spLocks/>
            </p:cNvSpPr>
            <p:nvPr/>
          </p:nvSpPr>
          <p:spPr bwMode="auto">
            <a:xfrm>
              <a:off x="2724" y="1956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4304" name="Freeform 31"/>
            <p:cNvSpPr>
              <a:spLocks/>
            </p:cNvSpPr>
            <p:nvPr/>
          </p:nvSpPr>
          <p:spPr bwMode="auto">
            <a:xfrm>
              <a:off x="2868" y="195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4305" name="Oval 32"/>
            <p:cNvSpPr>
              <a:spLocks noChangeArrowheads="1"/>
            </p:cNvSpPr>
            <p:nvPr/>
          </p:nvSpPr>
          <p:spPr bwMode="auto">
            <a:xfrm>
              <a:off x="2836" y="2164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4306" name="Freeform 33"/>
            <p:cNvSpPr>
              <a:spLocks/>
            </p:cNvSpPr>
            <p:nvPr/>
          </p:nvSpPr>
          <p:spPr bwMode="auto">
            <a:xfrm>
              <a:off x="2772" y="2580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4307" name="Freeform 34"/>
            <p:cNvSpPr>
              <a:spLocks/>
            </p:cNvSpPr>
            <p:nvPr/>
          </p:nvSpPr>
          <p:spPr bwMode="auto">
            <a:xfrm>
              <a:off x="2916" y="2580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4308" name="Oval 35"/>
            <p:cNvSpPr>
              <a:spLocks noChangeArrowheads="1"/>
            </p:cNvSpPr>
            <p:nvPr/>
          </p:nvSpPr>
          <p:spPr bwMode="auto">
            <a:xfrm>
              <a:off x="2884" y="2788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4309" name="Line 36"/>
            <p:cNvSpPr>
              <a:spLocks noChangeShapeType="1"/>
            </p:cNvSpPr>
            <p:nvPr/>
          </p:nvSpPr>
          <p:spPr bwMode="auto">
            <a:xfrm flipV="1">
              <a:off x="2164" y="2204"/>
              <a:ext cx="712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0" name="Line 37"/>
            <p:cNvSpPr>
              <a:spLocks noChangeShapeType="1"/>
            </p:cNvSpPr>
            <p:nvPr/>
          </p:nvSpPr>
          <p:spPr bwMode="auto">
            <a:xfrm flipH="1" flipV="1">
              <a:off x="3116" y="2204"/>
              <a:ext cx="488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1" name="Line 38"/>
            <p:cNvSpPr>
              <a:spLocks noChangeShapeType="1"/>
            </p:cNvSpPr>
            <p:nvPr/>
          </p:nvSpPr>
          <p:spPr bwMode="auto">
            <a:xfrm flipV="1">
              <a:off x="2932" y="2444"/>
              <a:ext cx="760" cy="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2" name="Line 39"/>
            <p:cNvSpPr>
              <a:spLocks noChangeShapeType="1"/>
            </p:cNvSpPr>
            <p:nvPr/>
          </p:nvSpPr>
          <p:spPr bwMode="auto">
            <a:xfrm>
              <a:off x="2164" y="2548"/>
              <a:ext cx="520" cy="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3" name="Line 40"/>
            <p:cNvSpPr>
              <a:spLocks noChangeShapeType="1"/>
            </p:cNvSpPr>
            <p:nvPr/>
          </p:nvSpPr>
          <p:spPr bwMode="auto">
            <a:xfrm>
              <a:off x="1880" y="1592"/>
              <a:ext cx="608" cy="7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4" name="Line 41"/>
            <p:cNvSpPr>
              <a:spLocks noChangeShapeType="1"/>
            </p:cNvSpPr>
            <p:nvPr/>
          </p:nvSpPr>
          <p:spPr bwMode="auto">
            <a:xfrm flipV="1">
              <a:off x="3656" y="1624"/>
              <a:ext cx="80" cy="6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315" name="Text Box 43"/>
          <p:cNvSpPr txBox="1">
            <a:spLocks noChangeArrowheads="1"/>
          </p:cNvSpPr>
          <p:nvPr/>
        </p:nvSpPr>
        <p:spPr bwMode="auto">
          <a:xfrm>
            <a:off x="3581400" y="5562600"/>
            <a:ext cx="2286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TETRAD</a:t>
            </a:r>
          </a:p>
        </p:txBody>
      </p:sp>
      <p:sp>
        <p:nvSpPr>
          <p:cNvPr id="54316" name="Line 44"/>
          <p:cNvSpPr>
            <a:spLocks noChangeShapeType="1"/>
          </p:cNvSpPr>
          <p:nvPr/>
        </p:nvSpPr>
        <p:spPr bwMode="auto">
          <a:xfrm flipV="1">
            <a:off x="4343400" y="4876800"/>
            <a:ext cx="152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Prophase I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400" smtClean="0">
              <a:ea typeface="ＭＳ Ｐゴシック" charset="-128"/>
            </a:endParaRPr>
          </a:p>
          <a:p>
            <a:r>
              <a:rPr lang="en-US" sz="3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H</a:t>
            </a:r>
            <a:r>
              <a:rPr lang="en-US" sz="33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omologous chromosomes</a:t>
            </a:r>
            <a:r>
              <a:rPr lang="en-US" sz="33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</a:t>
            </a:r>
            <a:r>
              <a:rPr lang="en-US" sz="3600" smtClean="0">
                <a:ea typeface="ＭＳ Ｐゴシック" charset="-128"/>
              </a:rPr>
              <a:t>come together to form a </a:t>
            </a:r>
            <a:r>
              <a:rPr lang="en-US" sz="3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tetrad</a:t>
            </a:r>
            <a:r>
              <a:rPr lang="en-US" sz="3600" smtClean="0">
                <a:ea typeface="ＭＳ Ｐゴシック" charset="-128"/>
              </a:rPr>
              <a:t>.</a:t>
            </a:r>
          </a:p>
          <a:p>
            <a:pPr>
              <a:buFontTx/>
              <a:buNone/>
            </a:pPr>
            <a:endParaRPr lang="en-US" sz="1400" smtClean="0">
              <a:ea typeface="ＭＳ Ｐゴシック" charset="-128"/>
            </a:endParaRPr>
          </a:p>
          <a:p>
            <a:r>
              <a:rPr lang="en-US" sz="3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Tetrad</a:t>
            </a:r>
            <a:r>
              <a:rPr lang="en-US" sz="3600" smtClean="0">
                <a:ea typeface="ＭＳ Ｐゴシック" charset="-128"/>
              </a:rPr>
              <a:t> is </a:t>
            </a:r>
            <a:r>
              <a:rPr lang="en-US" sz="3600" smtClean="0">
                <a:solidFill>
                  <a:schemeClr val="hlink"/>
                </a:solidFill>
                <a:ea typeface="ＭＳ Ｐゴシック" charset="-128"/>
              </a:rPr>
              <a:t>two </a:t>
            </a:r>
            <a:r>
              <a:rPr lang="en-US" sz="3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chromosomes</a:t>
            </a:r>
            <a:r>
              <a:rPr lang="en-US" sz="3600" smtClean="0">
                <a:ea typeface="ＭＳ Ｐゴシック" charset="-128"/>
              </a:rPr>
              <a:t> or </a:t>
            </a:r>
            <a:r>
              <a:rPr lang="en-US" sz="3600" smtClean="0">
                <a:solidFill>
                  <a:schemeClr val="hlink"/>
                </a:solidFill>
                <a:ea typeface="ＭＳ Ｐゴシック" charset="-128"/>
              </a:rPr>
              <a:t>four </a:t>
            </a:r>
            <a:r>
              <a:rPr lang="en-US" sz="3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chromatids</a:t>
            </a:r>
            <a:r>
              <a:rPr lang="en-US" sz="3600" smtClean="0">
                <a:ea typeface="ＭＳ Ｐゴシック" charset="-128"/>
              </a:rPr>
              <a:t> </a:t>
            </a:r>
            <a:r>
              <a:rPr lang="en-US" sz="3500" smtClean="0">
                <a:ea typeface="ＭＳ Ｐゴシック" charset="-128"/>
              </a:rPr>
              <a:t>(sister and nonsister chromatids)</a:t>
            </a:r>
            <a:r>
              <a:rPr lang="en-US" sz="3600" smtClean="0">
                <a:ea typeface="ＭＳ Ｐゴシック" charset="-128"/>
              </a:rPr>
              <a:t>.</a:t>
            </a:r>
          </a:p>
          <a:p>
            <a:pPr>
              <a:buFontTx/>
              <a:buNone/>
            </a:pPr>
            <a:endParaRPr lang="en-US" sz="3600" smtClean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 autoUpdateAnimBg="0"/>
      <p:bldP spid="10243" grpId="0" build="p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7467600" cy="4873625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ea typeface="ＭＳ Ｐゴシック" charset="-128"/>
              </a:rPr>
              <a:t> 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838200" y="21336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sz="3200"/>
              <a:t> 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838200" y="2133600"/>
            <a:ext cx="7497763" cy="3740150"/>
            <a:chOff x="565" y="1352"/>
            <a:chExt cx="4723" cy="2356"/>
          </a:xfrm>
        </p:grpSpPr>
        <p:sp>
          <p:nvSpPr>
            <p:cNvPr id="107526" name="Freeform 5"/>
            <p:cNvSpPr>
              <a:spLocks/>
            </p:cNvSpPr>
            <p:nvPr/>
          </p:nvSpPr>
          <p:spPr bwMode="auto">
            <a:xfrm>
              <a:off x="877" y="1352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27" name="Freeform 6"/>
            <p:cNvSpPr>
              <a:spLocks/>
            </p:cNvSpPr>
            <p:nvPr/>
          </p:nvSpPr>
          <p:spPr bwMode="auto">
            <a:xfrm>
              <a:off x="565" y="1388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28" name="Oval 7"/>
            <p:cNvSpPr>
              <a:spLocks noChangeArrowheads="1"/>
            </p:cNvSpPr>
            <p:nvPr/>
          </p:nvSpPr>
          <p:spPr bwMode="auto">
            <a:xfrm rot="60000">
              <a:off x="776" y="2359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7529" name="Freeform 8"/>
            <p:cNvSpPr>
              <a:spLocks/>
            </p:cNvSpPr>
            <p:nvPr/>
          </p:nvSpPr>
          <p:spPr bwMode="auto">
            <a:xfrm>
              <a:off x="2413" y="1352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30" name="Freeform 9"/>
            <p:cNvSpPr>
              <a:spLocks/>
            </p:cNvSpPr>
            <p:nvPr/>
          </p:nvSpPr>
          <p:spPr bwMode="auto">
            <a:xfrm>
              <a:off x="2101" y="1388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31" name="Oval 10"/>
            <p:cNvSpPr>
              <a:spLocks noChangeArrowheads="1"/>
            </p:cNvSpPr>
            <p:nvPr/>
          </p:nvSpPr>
          <p:spPr bwMode="auto">
            <a:xfrm rot="60000">
              <a:off x="2312" y="2359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7532" name="Freeform 11"/>
            <p:cNvSpPr>
              <a:spLocks/>
            </p:cNvSpPr>
            <p:nvPr/>
          </p:nvSpPr>
          <p:spPr bwMode="auto">
            <a:xfrm>
              <a:off x="3085" y="1352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33" name="Freeform 12"/>
            <p:cNvSpPr>
              <a:spLocks/>
            </p:cNvSpPr>
            <p:nvPr/>
          </p:nvSpPr>
          <p:spPr bwMode="auto">
            <a:xfrm>
              <a:off x="2773" y="1388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34" name="Oval 13"/>
            <p:cNvSpPr>
              <a:spLocks noChangeArrowheads="1"/>
            </p:cNvSpPr>
            <p:nvPr/>
          </p:nvSpPr>
          <p:spPr bwMode="auto">
            <a:xfrm rot="60000">
              <a:off x="2984" y="2359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7535" name="Line 14"/>
            <p:cNvSpPr>
              <a:spLocks noChangeShapeType="1"/>
            </p:cNvSpPr>
            <p:nvPr/>
          </p:nvSpPr>
          <p:spPr bwMode="auto">
            <a:xfrm>
              <a:off x="1256" y="2496"/>
              <a:ext cx="75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36" name="Line 15"/>
            <p:cNvSpPr>
              <a:spLocks noChangeShapeType="1"/>
            </p:cNvSpPr>
            <p:nvPr/>
          </p:nvSpPr>
          <p:spPr bwMode="auto">
            <a:xfrm>
              <a:off x="3752" y="2544"/>
              <a:ext cx="75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37" name="Freeform 18"/>
            <p:cNvSpPr>
              <a:spLocks/>
            </p:cNvSpPr>
            <p:nvPr/>
          </p:nvSpPr>
          <p:spPr bwMode="auto">
            <a:xfrm>
              <a:off x="4909" y="1400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38" name="Freeform 19"/>
            <p:cNvSpPr>
              <a:spLocks/>
            </p:cNvSpPr>
            <p:nvPr/>
          </p:nvSpPr>
          <p:spPr bwMode="auto">
            <a:xfrm>
              <a:off x="4597" y="1436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39" name="Oval 20"/>
            <p:cNvSpPr>
              <a:spLocks noChangeArrowheads="1"/>
            </p:cNvSpPr>
            <p:nvPr/>
          </p:nvSpPr>
          <p:spPr bwMode="auto">
            <a:xfrm rot="60000">
              <a:off x="4808" y="2407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428750" y="1585913"/>
            <a:ext cx="6440488" cy="568325"/>
            <a:chOff x="900" y="999"/>
            <a:chExt cx="4057" cy="358"/>
          </a:xfrm>
        </p:grpSpPr>
        <p:sp>
          <p:nvSpPr>
            <p:cNvPr id="107541" name="Rectangle 21"/>
            <p:cNvSpPr>
              <a:spLocks noChangeArrowheads="1"/>
            </p:cNvSpPr>
            <p:nvPr/>
          </p:nvSpPr>
          <p:spPr bwMode="auto">
            <a:xfrm>
              <a:off x="1575" y="999"/>
              <a:ext cx="265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Homologous chromosomes</a:t>
              </a:r>
            </a:p>
          </p:txBody>
        </p:sp>
        <p:sp>
          <p:nvSpPr>
            <p:cNvPr id="107542" name="Freeform 22"/>
            <p:cNvSpPr>
              <a:spLocks/>
            </p:cNvSpPr>
            <p:nvPr/>
          </p:nvSpPr>
          <p:spPr bwMode="auto">
            <a:xfrm>
              <a:off x="900" y="1116"/>
              <a:ext cx="673" cy="229"/>
            </a:xfrm>
            <a:custGeom>
              <a:avLst/>
              <a:gdLst>
                <a:gd name="T0" fmla="*/ 12 w 673"/>
                <a:gd name="T1" fmla="*/ 228 h 229"/>
                <a:gd name="T2" fmla="*/ 0 w 673"/>
                <a:gd name="T3" fmla="*/ 192 h 229"/>
                <a:gd name="T4" fmla="*/ 0 w 673"/>
                <a:gd name="T5" fmla="*/ 156 h 229"/>
                <a:gd name="T6" fmla="*/ 0 w 673"/>
                <a:gd name="T7" fmla="*/ 120 h 229"/>
                <a:gd name="T8" fmla="*/ 24 w 673"/>
                <a:gd name="T9" fmla="*/ 84 h 229"/>
                <a:gd name="T10" fmla="*/ 48 w 673"/>
                <a:gd name="T11" fmla="*/ 48 h 229"/>
                <a:gd name="T12" fmla="*/ 84 w 673"/>
                <a:gd name="T13" fmla="*/ 24 h 229"/>
                <a:gd name="T14" fmla="*/ 120 w 673"/>
                <a:gd name="T15" fmla="*/ 12 h 229"/>
                <a:gd name="T16" fmla="*/ 168 w 673"/>
                <a:gd name="T17" fmla="*/ 0 h 229"/>
                <a:gd name="T18" fmla="*/ 216 w 673"/>
                <a:gd name="T19" fmla="*/ 0 h 229"/>
                <a:gd name="T20" fmla="*/ 252 w 673"/>
                <a:gd name="T21" fmla="*/ 0 h 229"/>
                <a:gd name="T22" fmla="*/ 288 w 673"/>
                <a:gd name="T23" fmla="*/ 0 h 229"/>
                <a:gd name="T24" fmla="*/ 324 w 673"/>
                <a:gd name="T25" fmla="*/ 0 h 229"/>
                <a:gd name="T26" fmla="*/ 360 w 673"/>
                <a:gd name="T27" fmla="*/ 0 h 229"/>
                <a:gd name="T28" fmla="*/ 408 w 673"/>
                <a:gd name="T29" fmla="*/ 0 h 229"/>
                <a:gd name="T30" fmla="*/ 444 w 673"/>
                <a:gd name="T31" fmla="*/ 0 h 229"/>
                <a:gd name="T32" fmla="*/ 480 w 673"/>
                <a:gd name="T33" fmla="*/ 0 h 229"/>
                <a:gd name="T34" fmla="*/ 516 w 673"/>
                <a:gd name="T35" fmla="*/ 0 h 229"/>
                <a:gd name="T36" fmla="*/ 552 w 673"/>
                <a:gd name="T37" fmla="*/ 0 h 229"/>
                <a:gd name="T38" fmla="*/ 600 w 673"/>
                <a:gd name="T39" fmla="*/ 12 h 229"/>
                <a:gd name="T40" fmla="*/ 636 w 673"/>
                <a:gd name="T41" fmla="*/ 12 h 229"/>
                <a:gd name="T42" fmla="*/ 672 w 673"/>
                <a:gd name="T43" fmla="*/ 12 h 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73"/>
                <a:gd name="T67" fmla="*/ 0 h 229"/>
                <a:gd name="T68" fmla="*/ 673 w 673"/>
                <a:gd name="T69" fmla="*/ 229 h 2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73" h="229">
                  <a:moveTo>
                    <a:pt x="12" y="228"/>
                  </a:moveTo>
                  <a:lnTo>
                    <a:pt x="0" y="192"/>
                  </a:lnTo>
                  <a:lnTo>
                    <a:pt x="0" y="156"/>
                  </a:lnTo>
                  <a:lnTo>
                    <a:pt x="0" y="120"/>
                  </a:lnTo>
                  <a:lnTo>
                    <a:pt x="24" y="84"/>
                  </a:lnTo>
                  <a:lnTo>
                    <a:pt x="48" y="48"/>
                  </a:lnTo>
                  <a:lnTo>
                    <a:pt x="84" y="24"/>
                  </a:lnTo>
                  <a:lnTo>
                    <a:pt x="120" y="12"/>
                  </a:lnTo>
                  <a:lnTo>
                    <a:pt x="168" y="0"/>
                  </a:lnTo>
                  <a:lnTo>
                    <a:pt x="216" y="0"/>
                  </a:lnTo>
                  <a:lnTo>
                    <a:pt x="252" y="0"/>
                  </a:lnTo>
                  <a:lnTo>
                    <a:pt x="288" y="0"/>
                  </a:lnTo>
                  <a:lnTo>
                    <a:pt x="324" y="0"/>
                  </a:lnTo>
                  <a:lnTo>
                    <a:pt x="360" y="0"/>
                  </a:lnTo>
                  <a:lnTo>
                    <a:pt x="408" y="0"/>
                  </a:lnTo>
                  <a:lnTo>
                    <a:pt x="444" y="0"/>
                  </a:lnTo>
                  <a:lnTo>
                    <a:pt x="480" y="0"/>
                  </a:lnTo>
                  <a:lnTo>
                    <a:pt x="516" y="0"/>
                  </a:lnTo>
                  <a:lnTo>
                    <a:pt x="552" y="0"/>
                  </a:lnTo>
                  <a:lnTo>
                    <a:pt x="600" y="12"/>
                  </a:lnTo>
                  <a:lnTo>
                    <a:pt x="636" y="12"/>
                  </a:lnTo>
                  <a:lnTo>
                    <a:pt x="672" y="12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43" name="Freeform 23"/>
            <p:cNvSpPr>
              <a:spLocks/>
            </p:cNvSpPr>
            <p:nvPr/>
          </p:nvSpPr>
          <p:spPr bwMode="auto">
            <a:xfrm>
              <a:off x="4224" y="1104"/>
              <a:ext cx="733" cy="253"/>
            </a:xfrm>
            <a:custGeom>
              <a:avLst/>
              <a:gdLst>
                <a:gd name="T0" fmla="*/ 0 w 733"/>
                <a:gd name="T1" fmla="*/ 0 h 253"/>
                <a:gd name="T2" fmla="*/ 36 w 733"/>
                <a:gd name="T3" fmla="*/ 24 h 253"/>
                <a:gd name="T4" fmla="*/ 72 w 733"/>
                <a:gd name="T5" fmla="*/ 24 h 253"/>
                <a:gd name="T6" fmla="*/ 108 w 733"/>
                <a:gd name="T7" fmla="*/ 24 h 253"/>
                <a:gd name="T8" fmla="*/ 144 w 733"/>
                <a:gd name="T9" fmla="*/ 24 h 253"/>
                <a:gd name="T10" fmla="*/ 180 w 733"/>
                <a:gd name="T11" fmla="*/ 24 h 253"/>
                <a:gd name="T12" fmla="*/ 216 w 733"/>
                <a:gd name="T13" fmla="*/ 24 h 253"/>
                <a:gd name="T14" fmla="*/ 252 w 733"/>
                <a:gd name="T15" fmla="*/ 24 h 253"/>
                <a:gd name="T16" fmla="*/ 288 w 733"/>
                <a:gd name="T17" fmla="*/ 24 h 253"/>
                <a:gd name="T18" fmla="*/ 324 w 733"/>
                <a:gd name="T19" fmla="*/ 24 h 253"/>
                <a:gd name="T20" fmla="*/ 360 w 733"/>
                <a:gd name="T21" fmla="*/ 24 h 253"/>
                <a:gd name="T22" fmla="*/ 396 w 733"/>
                <a:gd name="T23" fmla="*/ 24 h 253"/>
                <a:gd name="T24" fmla="*/ 432 w 733"/>
                <a:gd name="T25" fmla="*/ 24 h 253"/>
                <a:gd name="T26" fmla="*/ 468 w 733"/>
                <a:gd name="T27" fmla="*/ 24 h 253"/>
                <a:gd name="T28" fmla="*/ 504 w 733"/>
                <a:gd name="T29" fmla="*/ 24 h 253"/>
                <a:gd name="T30" fmla="*/ 540 w 733"/>
                <a:gd name="T31" fmla="*/ 24 h 253"/>
                <a:gd name="T32" fmla="*/ 576 w 733"/>
                <a:gd name="T33" fmla="*/ 24 h 253"/>
                <a:gd name="T34" fmla="*/ 612 w 733"/>
                <a:gd name="T35" fmla="*/ 24 h 253"/>
                <a:gd name="T36" fmla="*/ 648 w 733"/>
                <a:gd name="T37" fmla="*/ 24 h 253"/>
                <a:gd name="T38" fmla="*/ 684 w 733"/>
                <a:gd name="T39" fmla="*/ 48 h 253"/>
                <a:gd name="T40" fmla="*/ 720 w 733"/>
                <a:gd name="T41" fmla="*/ 72 h 253"/>
                <a:gd name="T42" fmla="*/ 732 w 733"/>
                <a:gd name="T43" fmla="*/ 108 h 253"/>
                <a:gd name="T44" fmla="*/ 732 w 733"/>
                <a:gd name="T45" fmla="*/ 144 h 253"/>
                <a:gd name="T46" fmla="*/ 732 w 733"/>
                <a:gd name="T47" fmla="*/ 180 h 253"/>
                <a:gd name="T48" fmla="*/ 732 w 733"/>
                <a:gd name="T49" fmla="*/ 216 h 253"/>
                <a:gd name="T50" fmla="*/ 732 w 733"/>
                <a:gd name="T51" fmla="*/ 252 h 2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3"/>
                <a:gd name="T79" fmla="*/ 0 h 253"/>
                <a:gd name="T80" fmla="*/ 733 w 733"/>
                <a:gd name="T81" fmla="*/ 253 h 25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3" h="253">
                  <a:moveTo>
                    <a:pt x="0" y="0"/>
                  </a:moveTo>
                  <a:lnTo>
                    <a:pt x="36" y="24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44" y="24"/>
                  </a:lnTo>
                  <a:lnTo>
                    <a:pt x="180" y="24"/>
                  </a:lnTo>
                  <a:lnTo>
                    <a:pt x="216" y="24"/>
                  </a:lnTo>
                  <a:lnTo>
                    <a:pt x="252" y="24"/>
                  </a:lnTo>
                  <a:lnTo>
                    <a:pt x="288" y="24"/>
                  </a:lnTo>
                  <a:lnTo>
                    <a:pt x="324" y="24"/>
                  </a:lnTo>
                  <a:lnTo>
                    <a:pt x="360" y="24"/>
                  </a:lnTo>
                  <a:lnTo>
                    <a:pt x="396" y="24"/>
                  </a:lnTo>
                  <a:lnTo>
                    <a:pt x="432" y="24"/>
                  </a:lnTo>
                  <a:lnTo>
                    <a:pt x="468" y="24"/>
                  </a:lnTo>
                  <a:lnTo>
                    <a:pt x="504" y="24"/>
                  </a:lnTo>
                  <a:lnTo>
                    <a:pt x="540" y="24"/>
                  </a:lnTo>
                  <a:lnTo>
                    <a:pt x="576" y="24"/>
                  </a:lnTo>
                  <a:lnTo>
                    <a:pt x="612" y="24"/>
                  </a:lnTo>
                  <a:lnTo>
                    <a:pt x="648" y="24"/>
                  </a:lnTo>
                  <a:lnTo>
                    <a:pt x="684" y="48"/>
                  </a:lnTo>
                  <a:lnTo>
                    <a:pt x="720" y="72"/>
                  </a:lnTo>
                  <a:lnTo>
                    <a:pt x="732" y="108"/>
                  </a:lnTo>
                  <a:lnTo>
                    <a:pt x="732" y="144"/>
                  </a:lnTo>
                  <a:lnTo>
                    <a:pt x="732" y="180"/>
                  </a:lnTo>
                  <a:lnTo>
                    <a:pt x="732" y="216"/>
                  </a:lnTo>
                  <a:lnTo>
                    <a:pt x="732" y="252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04800" y="5410200"/>
            <a:ext cx="8543925" cy="1403350"/>
            <a:chOff x="183" y="3416"/>
            <a:chExt cx="5382" cy="884"/>
          </a:xfrm>
        </p:grpSpPr>
        <p:sp>
          <p:nvSpPr>
            <p:cNvPr id="107545" name="Rectangle 24"/>
            <p:cNvSpPr>
              <a:spLocks noChangeArrowheads="1"/>
            </p:cNvSpPr>
            <p:nvPr/>
          </p:nvSpPr>
          <p:spPr bwMode="auto">
            <a:xfrm>
              <a:off x="183" y="3860"/>
              <a:ext cx="144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b="1"/>
                <a:t>sister chromatids</a:t>
              </a:r>
            </a:p>
            <a:p>
              <a:r>
                <a:rPr lang="en-US" sz="2000" b="1"/>
                <a:t>      paternal</a:t>
              </a:r>
            </a:p>
          </p:txBody>
        </p:sp>
        <p:sp>
          <p:nvSpPr>
            <p:cNvPr id="107546" name="Rectangle 25"/>
            <p:cNvSpPr>
              <a:spLocks noChangeArrowheads="1"/>
            </p:cNvSpPr>
            <p:nvPr/>
          </p:nvSpPr>
          <p:spPr bwMode="auto">
            <a:xfrm>
              <a:off x="4119" y="3836"/>
              <a:ext cx="144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b="1"/>
                <a:t>sister chromatids</a:t>
              </a:r>
            </a:p>
            <a:p>
              <a:r>
                <a:rPr lang="en-US" sz="2000" b="1"/>
                <a:t>      maternal</a:t>
              </a:r>
            </a:p>
          </p:txBody>
        </p:sp>
        <p:sp>
          <p:nvSpPr>
            <p:cNvPr id="107547" name="Line 26"/>
            <p:cNvSpPr>
              <a:spLocks noChangeShapeType="1"/>
            </p:cNvSpPr>
            <p:nvPr/>
          </p:nvSpPr>
          <p:spPr bwMode="auto">
            <a:xfrm>
              <a:off x="1104" y="3416"/>
              <a:ext cx="0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8" name="Line 27"/>
            <p:cNvSpPr>
              <a:spLocks noChangeShapeType="1"/>
            </p:cNvSpPr>
            <p:nvPr/>
          </p:nvSpPr>
          <p:spPr bwMode="auto">
            <a:xfrm>
              <a:off x="720" y="3416"/>
              <a:ext cx="0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9" name="Line 28"/>
            <p:cNvSpPr>
              <a:spLocks noChangeShapeType="1"/>
            </p:cNvSpPr>
            <p:nvPr/>
          </p:nvSpPr>
          <p:spPr bwMode="auto">
            <a:xfrm>
              <a:off x="5136" y="3416"/>
              <a:ext cx="0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50" name="Line 29"/>
            <p:cNvSpPr>
              <a:spLocks noChangeShapeType="1"/>
            </p:cNvSpPr>
            <p:nvPr/>
          </p:nvSpPr>
          <p:spPr bwMode="auto">
            <a:xfrm>
              <a:off x="4752" y="3416"/>
              <a:ext cx="0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3429000" y="5867400"/>
            <a:ext cx="1828800" cy="820738"/>
            <a:chOff x="2160" y="3696"/>
            <a:chExt cx="1152" cy="517"/>
          </a:xfrm>
        </p:grpSpPr>
        <p:sp>
          <p:nvSpPr>
            <p:cNvPr id="107552" name="Rectangle 17"/>
            <p:cNvSpPr>
              <a:spLocks noChangeArrowheads="1"/>
            </p:cNvSpPr>
            <p:nvPr/>
          </p:nvSpPr>
          <p:spPr bwMode="auto">
            <a:xfrm>
              <a:off x="2343" y="3927"/>
              <a:ext cx="70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Tetrad</a:t>
              </a:r>
            </a:p>
          </p:txBody>
        </p:sp>
        <p:sp>
          <p:nvSpPr>
            <p:cNvPr id="107553" name="AutoShape 30"/>
            <p:cNvSpPr>
              <a:spLocks/>
            </p:cNvSpPr>
            <p:nvPr/>
          </p:nvSpPr>
          <p:spPr bwMode="auto">
            <a:xfrm rot="-5400000">
              <a:off x="2592" y="3264"/>
              <a:ext cx="288" cy="1152"/>
            </a:xfrm>
            <a:prstGeom prst="leftBrace">
              <a:avLst>
                <a:gd name="adj1" fmla="val 333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Prophase 1 – Crossing Over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382000" cy="4114800"/>
          </a:xfrm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Crossing over</a:t>
            </a:r>
            <a:r>
              <a:rPr lang="en-US" smtClean="0">
                <a:solidFill>
                  <a:schemeClr val="hlink"/>
                </a:solidFill>
                <a:ea typeface="ＭＳ Ｐゴシック" charset="-128"/>
              </a:rPr>
              <a:t>:</a:t>
            </a:r>
            <a:r>
              <a:rPr lang="en-US" smtClean="0">
                <a:ea typeface="ＭＳ Ｐゴシック" charset="-128"/>
              </a:rPr>
              <a:t>  segments of nonsister </a:t>
            </a:r>
            <a:r>
              <a:rPr lang="en-US" b="1" smtClean="0">
                <a:solidFill>
                  <a:srgbClr val="7B00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chromatids</a:t>
            </a:r>
            <a:r>
              <a:rPr lang="en-US" smtClean="0">
                <a:ea typeface="ＭＳ Ｐゴシック" charset="-128"/>
              </a:rPr>
              <a:t> break and reattach to the other </a:t>
            </a:r>
            <a:r>
              <a:rPr lang="en-US" b="1" smtClean="0">
                <a:solidFill>
                  <a:srgbClr val="7B00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chromatid</a:t>
            </a:r>
            <a:r>
              <a:rPr lang="en-US" smtClean="0">
                <a:ea typeface="ＭＳ Ｐゴシック" charset="-128"/>
              </a:rPr>
              <a:t>.</a:t>
            </a:r>
          </a:p>
          <a:p>
            <a:pPr>
              <a:buFontTx/>
              <a:buNone/>
            </a:pPr>
            <a:endParaRPr lang="en-US" sz="1200" smtClean="0">
              <a:ea typeface="ＭＳ Ｐゴシック" charset="-128"/>
            </a:endParaRPr>
          </a:p>
          <a:p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Crossing over </a:t>
            </a:r>
            <a:r>
              <a:rPr 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causes</a:t>
            </a:r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variation</a:t>
            </a:r>
            <a:endParaRPr lang="en-US" sz="1200" smtClean="0">
              <a:ea typeface="ＭＳ Ｐゴシック" charset="-128"/>
            </a:endParaRPr>
          </a:p>
          <a:p>
            <a:pPr>
              <a:buFontTx/>
              <a:buNone/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 autoUpdateAnimBg="0"/>
      <p:bldP spid="14339" grpId="0" build="p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Crossing Over - variation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ea typeface="ＭＳ Ｐゴシック" charset="-128"/>
              </a:rPr>
              <a:t> 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838200" y="21336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sz="3200"/>
              <a:t> 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298700" y="2298700"/>
            <a:ext cx="3505200" cy="3663950"/>
            <a:chOff x="1448" y="1448"/>
            <a:chExt cx="2208" cy="2308"/>
          </a:xfrm>
        </p:grpSpPr>
        <p:sp>
          <p:nvSpPr>
            <p:cNvPr id="49183" name="Freeform 12"/>
            <p:cNvSpPr>
              <a:spLocks/>
            </p:cNvSpPr>
            <p:nvPr/>
          </p:nvSpPr>
          <p:spPr bwMode="auto">
            <a:xfrm>
              <a:off x="2293" y="1484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84" name="Oval 13"/>
            <p:cNvSpPr>
              <a:spLocks noChangeArrowheads="1"/>
            </p:cNvSpPr>
            <p:nvPr/>
          </p:nvSpPr>
          <p:spPr bwMode="auto">
            <a:xfrm rot="60000">
              <a:off x="2504" y="2455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9185" name="Freeform 14"/>
            <p:cNvSpPr>
              <a:spLocks/>
            </p:cNvSpPr>
            <p:nvPr/>
          </p:nvSpPr>
          <p:spPr bwMode="auto">
            <a:xfrm>
              <a:off x="3277" y="1448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86" name="Oval 15"/>
            <p:cNvSpPr>
              <a:spLocks noChangeArrowheads="1"/>
            </p:cNvSpPr>
            <p:nvPr/>
          </p:nvSpPr>
          <p:spPr bwMode="auto">
            <a:xfrm rot="60000">
              <a:off x="3176" y="2455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9187" name="Line 22"/>
            <p:cNvSpPr>
              <a:spLocks noChangeShapeType="1"/>
            </p:cNvSpPr>
            <p:nvPr/>
          </p:nvSpPr>
          <p:spPr bwMode="auto">
            <a:xfrm>
              <a:off x="1448" y="2544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8" name="Freeform 26"/>
            <p:cNvSpPr>
              <a:spLocks/>
            </p:cNvSpPr>
            <p:nvPr/>
          </p:nvSpPr>
          <p:spPr bwMode="auto">
            <a:xfrm>
              <a:off x="2976" y="1500"/>
              <a:ext cx="325" cy="1093"/>
            </a:xfrm>
            <a:custGeom>
              <a:avLst/>
              <a:gdLst>
                <a:gd name="T0" fmla="*/ 252 w 325"/>
                <a:gd name="T1" fmla="*/ 960 h 1093"/>
                <a:gd name="T2" fmla="*/ 252 w 325"/>
                <a:gd name="T3" fmla="*/ 888 h 1093"/>
                <a:gd name="T4" fmla="*/ 264 w 325"/>
                <a:gd name="T5" fmla="*/ 816 h 1093"/>
                <a:gd name="T6" fmla="*/ 288 w 325"/>
                <a:gd name="T7" fmla="*/ 744 h 1093"/>
                <a:gd name="T8" fmla="*/ 312 w 325"/>
                <a:gd name="T9" fmla="*/ 672 h 1093"/>
                <a:gd name="T10" fmla="*/ 324 w 325"/>
                <a:gd name="T11" fmla="*/ 600 h 1093"/>
                <a:gd name="T12" fmla="*/ 324 w 325"/>
                <a:gd name="T13" fmla="*/ 516 h 1093"/>
                <a:gd name="T14" fmla="*/ 324 w 325"/>
                <a:gd name="T15" fmla="*/ 444 h 1093"/>
                <a:gd name="T16" fmla="*/ 324 w 325"/>
                <a:gd name="T17" fmla="*/ 372 h 1093"/>
                <a:gd name="T18" fmla="*/ 324 w 325"/>
                <a:gd name="T19" fmla="*/ 288 h 1093"/>
                <a:gd name="T20" fmla="*/ 312 w 325"/>
                <a:gd name="T21" fmla="*/ 216 h 1093"/>
                <a:gd name="T22" fmla="*/ 300 w 325"/>
                <a:gd name="T23" fmla="*/ 144 h 1093"/>
                <a:gd name="T24" fmla="*/ 276 w 325"/>
                <a:gd name="T25" fmla="*/ 72 h 1093"/>
                <a:gd name="T26" fmla="*/ 216 w 325"/>
                <a:gd name="T27" fmla="*/ 24 h 1093"/>
                <a:gd name="T28" fmla="*/ 144 w 325"/>
                <a:gd name="T29" fmla="*/ 12 h 1093"/>
                <a:gd name="T30" fmla="*/ 72 w 325"/>
                <a:gd name="T31" fmla="*/ 0 h 1093"/>
                <a:gd name="T32" fmla="*/ 24 w 325"/>
                <a:gd name="T33" fmla="*/ 72 h 1093"/>
                <a:gd name="T34" fmla="*/ 12 w 325"/>
                <a:gd name="T35" fmla="*/ 144 h 1093"/>
                <a:gd name="T36" fmla="*/ 0 w 325"/>
                <a:gd name="T37" fmla="*/ 228 h 1093"/>
                <a:gd name="T38" fmla="*/ 0 w 325"/>
                <a:gd name="T39" fmla="*/ 300 h 1093"/>
                <a:gd name="T40" fmla="*/ 0 w 325"/>
                <a:gd name="T41" fmla="*/ 372 h 1093"/>
                <a:gd name="T42" fmla="*/ 0 w 325"/>
                <a:gd name="T43" fmla="*/ 456 h 1093"/>
                <a:gd name="T44" fmla="*/ 0 w 325"/>
                <a:gd name="T45" fmla="*/ 552 h 1093"/>
                <a:gd name="T46" fmla="*/ 0 w 325"/>
                <a:gd name="T47" fmla="*/ 624 h 1093"/>
                <a:gd name="T48" fmla="*/ 0 w 325"/>
                <a:gd name="T49" fmla="*/ 696 h 1093"/>
                <a:gd name="T50" fmla="*/ 36 w 325"/>
                <a:gd name="T51" fmla="*/ 780 h 1093"/>
                <a:gd name="T52" fmla="*/ 72 w 325"/>
                <a:gd name="T53" fmla="*/ 852 h 1093"/>
                <a:gd name="T54" fmla="*/ 108 w 325"/>
                <a:gd name="T55" fmla="*/ 924 h 1093"/>
                <a:gd name="T56" fmla="*/ 144 w 325"/>
                <a:gd name="T57" fmla="*/ 996 h 1093"/>
                <a:gd name="T58" fmla="*/ 180 w 325"/>
                <a:gd name="T59" fmla="*/ 1068 h 1093"/>
                <a:gd name="T60" fmla="*/ 192 w 325"/>
                <a:gd name="T61" fmla="*/ 1092 h 1093"/>
                <a:gd name="T62" fmla="*/ 192 w 325"/>
                <a:gd name="T63" fmla="*/ 1092 h 1093"/>
                <a:gd name="T64" fmla="*/ 216 w 325"/>
                <a:gd name="T65" fmla="*/ 1020 h 1093"/>
                <a:gd name="T66" fmla="*/ 240 w 325"/>
                <a:gd name="T67" fmla="*/ 996 h 10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5"/>
                <a:gd name="T103" fmla="*/ 0 h 1093"/>
                <a:gd name="T104" fmla="*/ 325 w 325"/>
                <a:gd name="T105" fmla="*/ 1093 h 109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5" h="1093">
                  <a:moveTo>
                    <a:pt x="240" y="996"/>
                  </a:moveTo>
                  <a:lnTo>
                    <a:pt x="252" y="960"/>
                  </a:lnTo>
                  <a:lnTo>
                    <a:pt x="252" y="924"/>
                  </a:lnTo>
                  <a:lnTo>
                    <a:pt x="252" y="888"/>
                  </a:lnTo>
                  <a:lnTo>
                    <a:pt x="252" y="852"/>
                  </a:lnTo>
                  <a:lnTo>
                    <a:pt x="264" y="816"/>
                  </a:lnTo>
                  <a:lnTo>
                    <a:pt x="288" y="780"/>
                  </a:lnTo>
                  <a:lnTo>
                    <a:pt x="288" y="744"/>
                  </a:lnTo>
                  <a:lnTo>
                    <a:pt x="300" y="708"/>
                  </a:lnTo>
                  <a:lnTo>
                    <a:pt x="312" y="672"/>
                  </a:lnTo>
                  <a:lnTo>
                    <a:pt x="324" y="636"/>
                  </a:lnTo>
                  <a:lnTo>
                    <a:pt x="324" y="600"/>
                  </a:lnTo>
                  <a:lnTo>
                    <a:pt x="324" y="564"/>
                  </a:lnTo>
                  <a:lnTo>
                    <a:pt x="324" y="516"/>
                  </a:lnTo>
                  <a:lnTo>
                    <a:pt x="324" y="480"/>
                  </a:lnTo>
                  <a:lnTo>
                    <a:pt x="324" y="444"/>
                  </a:lnTo>
                  <a:lnTo>
                    <a:pt x="324" y="408"/>
                  </a:lnTo>
                  <a:lnTo>
                    <a:pt x="324" y="372"/>
                  </a:lnTo>
                  <a:lnTo>
                    <a:pt x="324" y="336"/>
                  </a:lnTo>
                  <a:lnTo>
                    <a:pt x="324" y="288"/>
                  </a:lnTo>
                  <a:lnTo>
                    <a:pt x="324" y="252"/>
                  </a:lnTo>
                  <a:lnTo>
                    <a:pt x="312" y="216"/>
                  </a:lnTo>
                  <a:lnTo>
                    <a:pt x="312" y="180"/>
                  </a:lnTo>
                  <a:lnTo>
                    <a:pt x="300" y="144"/>
                  </a:lnTo>
                  <a:lnTo>
                    <a:pt x="288" y="108"/>
                  </a:lnTo>
                  <a:lnTo>
                    <a:pt x="276" y="72"/>
                  </a:lnTo>
                  <a:lnTo>
                    <a:pt x="252" y="36"/>
                  </a:lnTo>
                  <a:lnTo>
                    <a:pt x="216" y="24"/>
                  </a:lnTo>
                  <a:lnTo>
                    <a:pt x="180" y="12"/>
                  </a:lnTo>
                  <a:lnTo>
                    <a:pt x="144" y="12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48" y="36"/>
                  </a:lnTo>
                  <a:lnTo>
                    <a:pt x="24" y="72"/>
                  </a:lnTo>
                  <a:lnTo>
                    <a:pt x="12" y="108"/>
                  </a:lnTo>
                  <a:lnTo>
                    <a:pt x="12" y="144"/>
                  </a:lnTo>
                  <a:lnTo>
                    <a:pt x="0" y="192"/>
                  </a:lnTo>
                  <a:lnTo>
                    <a:pt x="0" y="228"/>
                  </a:lnTo>
                  <a:lnTo>
                    <a:pt x="0" y="264"/>
                  </a:lnTo>
                  <a:lnTo>
                    <a:pt x="0" y="300"/>
                  </a:lnTo>
                  <a:lnTo>
                    <a:pt x="0" y="336"/>
                  </a:lnTo>
                  <a:lnTo>
                    <a:pt x="0" y="372"/>
                  </a:lnTo>
                  <a:lnTo>
                    <a:pt x="0" y="408"/>
                  </a:lnTo>
                  <a:lnTo>
                    <a:pt x="0" y="456"/>
                  </a:lnTo>
                  <a:lnTo>
                    <a:pt x="0" y="504"/>
                  </a:lnTo>
                  <a:lnTo>
                    <a:pt x="0" y="552"/>
                  </a:lnTo>
                  <a:lnTo>
                    <a:pt x="0" y="588"/>
                  </a:lnTo>
                  <a:lnTo>
                    <a:pt x="0" y="624"/>
                  </a:lnTo>
                  <a:lnTo>
                    <a:pt x="0" y="660"/>
                  </a:lnTo>
                  <a:lnTo>
                    <a:pt x="0" y="696"/>
                  </a:lnTo>
                  <a:lnTo>
                    <a:pt x="24" y="732"/>
                  </a:lnTo>
                  <a:lnTo>
                    <a:pt x="36" y="780"/>
                  </a:lnTo>
                  <a:lnTo>
                    <a:pt x="60" y="816"/>
                  </a:lnTo>
                  <a:lnTo>
                    <a:pt x="72" y="852"/>
                  </a:lnTo>
                  <a:lnTo>
                    <a:pt x="84" y="888"/>
                  </a:lnTo>
                  <a:lnTo>
                    <a:pt x="108" y="924"/>
                  </a:lnTo>
                  <a:lnTo>
                    <a:pt x="120" y="960"/>
                  </a:lnTo>
                  <a:lnTo>
                    <a:pt x="144" y="996"/>
                  </a:lnTo>
                  <a:lnTo>
                    <a:pt x="156" y="1032"/>
                  </a:lnTo>
                  <a:lnTo>
                    <a:pt x="180" y="1068"/>
                  </a:lnTo>
                  <a:lnTo>
                    <a:pt x="192" y="1092"/>
                  </a:lnTo>
                  <a:lnTo>
                    <a:pt x="192" y="1056"/>
                  </a:lnTo>
                  <a:lnTo>
                    <a:pt x="216" y="1020"/>
                  </a:lnTo>
                  <a:lnTo>
                    <a:pt x="252" y="1008"/>
                  </a:lnTo>
                  <a:lnTo>
                    <a:pt x="240" y="996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89" name="Freeform 27"/>
            <p:cNvSpPr>
              <a:spLocks/>
            </p:cNvSpPr>
            <p:nvPr/>
          </p:nvSpPr>
          <p:spPr bwMode="auto">
            <a:xfrm>
              <a:off x="2604" y="1512"/>
              <a:ext cx="337" cy="973"/>
            </a:xfrm>
            <a:custGeom>
              <a:avLst/>
              <a:gdLst>
                <a:gd name="T0" fmla="*/ 36 w 337"/>
                <a:gd name="T1" fmla="*/ 936 h 973"/>
                <a:gd name="T2" fmla="*/ 48 w 337"/>
                <a:gd name="T3" fmla="*/ 900 h 973"/>
                <a:gd name="T4" fmla="*/ 48 w 337"/>
                <a:gd name="T5" fmla="*/ 864 h 973"/>
                <a:gd name="T6" fmla="*/ 48 w 337"/>
                <a:gd name="T7" fmla="*/ 828 h 973"/>
                <a:gd name="T8" fmla="*/ 48 w 337"/>
                <a:gd name="T9" fmla="*/ 792 h 973"/>
                <a:gd name="T10" fmla="*/ 36 w 337"/>
                <a:gd name="T11" fmla="*/ 756 h 973"/>
                <a:gd name="T12" fmla="*/ 36 w 337"/>
                <a:gd name="T13" fmla="*/ 720 h 973"/>
                <a:gd name="T14" fmla="*/ 36 w 337"/>
                <a:gd name="T15" fmla="*/ 684 h 973"/>
                <a:gd name="T16" fmla="*/ 36 w 337"/>
                <a:gd name="T17" fmla="*/ 648 h 973"/>
                <a:gd name="T18" fmla="*/ 36 w 337"/>
                <a:gd name="T19" fmla="*/ 612 h 973"/>
                <a:gd name="T20" fmla="*/ 24 w 337"/>
                <a:gd name="T21" fmla="*/ 576 h 973"/>
                <a:gd name="T22" fmla="*/ 24 w 337"/>
                <a:gd name="T23" fmla="*/ 540 h 973"/>
                <a:gd name="T24" fmla="*/ 24 w 337"/>
                <a:gd name="T25" fmla="*/ 504 h 973"/>
                <a:gd name="T26" fmla="*/ 24 w 337"/>
                <a:gd name="T27" fmla="*/ 468 h 973"/>
                <a:gd name="T28" fmla="*/ 24 w 337"/>
                <a:gd name="T29" fmla="*/ 432 h 973"/>
                <a:gd name="T30" fmla="*/ 24 w 337"/>
                <a:gd name="T31" fmla="*/ 396 h 973"/>
                <a:gd name="T32" fmla="*/ 36 w 337"/>
                <a:gd name="T33" fmla="*/ 360 h 973"/>
                <a:gd name="T34" fmla="*/ 24 w 337"/>
                <a:gd name="T35" fmla="*/ 324 h 973"/>
                <a:gd name="T36" fmla="*/ 24 w 337"/>
                <a:gd name="T37" fmla="*/ 288 h 973"/>
                <a:gd name="T38" fmla="*/ 0 w 337"/>
                <a:gd name="T39" fmla="*/ 252 h 973"/>
                <a:gd name="T40" fmla="*/ 0 w 337"/>
                <a:gd name="T41" fmla="*/ 216 h 973"/>
                <a:gd name="T42" fmla="*/ 0 w 337"/>
                <a:gd name="T43" fmla="*/ 180 h 973"/>
                <a:gd name="T44" fmla="*/ 0 w 337"/>
                <a:gd name="T45" fmla="*/ 144 h 973"/>
                <a:gd name="T46" fmla="*/ 12 w 337"/>
                <a:gd name="T47" fmla="*/ 108 h 973"/>
                <a:gd name="T48" fmla="*/ 24 w 337"/>
                <a:gd name="T49" fmla="*/ 72 h 973"/>
                <a:gd name="T50" fmla="*/ 48 w 337"/>
                <a:gd name="T51" fmla="*/ 36 h 973"/>
                <a:gd name="T52" fmla="*/ 84 w 337"/>
                <a:gd name="T53" fmla="*/ 12 h 973"/>
                <a:gd name="T54" fmla="*/ 120 w 337"/>
                <a:gd name="T55" fmla="*/ 0 h 973"/>
                <a:gd name="T56" fmla="*/ 156 w 337"/>
                <a:gd name="T57" fmla="*/ 0 h 973"/>
                <a:gd name="T58" fmla="*/ 192 w 337"/>
                <a:gd name="T59" fmla="*/ 0 h 973"/>
                <a:gd name="T60" fmla="*/ 228 w 337"/>
                <a:gd name="T61" fmla="*/ 12 h 973"/>
                <a:gd name="T62" fmla="*/ 264 w 337"/>
                <a:gd name="T63" fmla="*/ 36 h 973"/>
                <a:gd name="T64" fmla="*/ 300 w 337"/>
                <a:gd name="T65" fmla="*/ 60 h 973"/>
                <a:gd name="T66" fmla="*/ 312 w 337"/>
                <a:gd name="T67" fmla="*/ 96 h 973"/>
                <a:gd name="T68" fmla="*/ 324 w 337"/>
                <a:gd name="T69" fmla="*/ 132 h 973"/>
                <a:gd name="T70" fmla="*/ 336 w 337"/>
                <a:gd name="T71" fmla="*/ 168 h 973"/>
                <a:gd name="T72" fmla="*/ 336 w 337"/>
                <a:gd name="T73" fmla="*/ 204 h 973"/>
                <a:gd name="T74" fmla="*/ 336 w 337"/>
                <a:gd name="T75" fmla="*/ 240 h 973"/>
                <a:gd name="T76" fmla="*/ 336 w 337"/>
                <a:gd name="T77" fmla="*/ 276 h 973"/>
                <a:gd name="T78" fmla="*/ 336 w 337"/>
                <a:gd name="T79" fmla="*/ 312 h 973"/>
                <a:gd name="T80" fmla="*/ 336 w 337"/>
                <a:gd name="T81" fmla="*/ 348 h 973"/>
                <a:gd name="T82" fmla="*/ 336 w 337"/>
                <a:gd name="T83" fmla="*/ 384 h 973"/>
                <a:gd name="T84" fmla="*/ 324 w 337"/>
                <a:gd name="T85" fmla="*/ 420 h 973"/>
                <a:gd name="T86" fmla="*/ 324 w 337"/>
                <a:gd name="T87" fmla="*/ 456 h 973"/>
                <a:gd name="T88" fmla="*/ 324 w 337"/>
                <a:gd name="T89" fmla="*/ 492 h 973"/>
                <a:gd name="T90" fmla="*/ 324 w 337"/>
                <a:gd name="T91" fmla="*/ 528 h 973"/>
                <a:gd name="T92" fmla="*/ 324 w 337"/>
                <a:gd name="T93" fmla="*/ 564 h 973"/>
                <a:gd name="T94" fmla="*/ 324 w 337"/>
                <a:gd name="T95" fmla="*/ 600 h 973"/>
                <a:gd name="T96" fmla="*/ 312 w 337"/>
                <a:gd name="T97" fmla="*/ 636 h 973"/>
                <a:gd name="T98" fmla="*/ 300 w 337"/>
                <a:gd name="T99" fmla="*/ 672 h 973"/>
                <a:gd name="T100" fmla="*/ 288 w 337"/>
                <a:gd name="T101" fmla="*/ 708 h 973"/>
                <a:gd name="T102" fmla="*/ 264 w 337"/>
                <a:gd name="T103" fmla="*/ 744 h 973"/>
                <a:gd name="T104" fmla="*/ 264 w 337"/>
                <a:gd name="T105" fmla="*/ 780 h 973"/>
                <a:gd name="T106" fmla="*/ 240 w 337"/>
                <a:gd name="T107" fmla="*/ 816 h 973"/>
                <a:gd name="T108" fmla="*/ 216 w 337"/>
                <a:gd name="T109" fmla="*/ 852 h 973"/>
                <a:gd name="T110" fmla="*/ 204 w 337"/>
                <a:gd name="T111" fmla="*/ 888 h 973"/>
                <a:gd name="T112" fmla="*/ 192 w 337"/>
                <a:gd name="T113" fmla="*/ 924 h 973"/>
                <a:gd name="T114" fmla="*/ 168 w 337"/>
                <a:gd name="T115" fmla="*/ 960 h 973"/>
                <a:gd name="T116" fmla="*/ 132 w 337"/>
                <a:gd name="T117" fmla="*/ 972 h 973"/>
                <a:gd name="T118" fmla="*/ 96 w 337"/>
                <a:gd name="T119" fmla="*/ 972 h 973"/>
                <a:gd name="T120" fmla="*/ 60 w 337"/>
                <a:gd name="T121" fmla="*/ 948 h 973"/>
                <a:gd name="T122" fmla="*/ 24 w 337"/>
                <a:gd name="T123" fmla="*/ 948 h 973"/>
                <a:gd name="T124" fmla="*/ 36 w 337"/>
                <a:gd name="T125" fmla="*/ 936 h 97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37"/>
                <a:gd name="T190" fmla="*/ 0 h 973"/>
                <a:gd name="T191" fmla="*/ 337 w 337"/>
                <a:gd name="T192" fmla="*/ 973 h 97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37" h="973">
                  <a:moveTo>
                    <a:pt x="36" y="936"/>
                  </a:moveTo>
                  <a:lnTo>
                    <a:pt x="48" y="900"/>
                  </a:lnTo>
                  <a:lnTo>
                    <a:pt x="48" y="864"/>
                  </a:lnTo>
                  <a:lnTo>
                    <a:pt x="48" y="828"/>
                  </a:lnTo>
                  <a:lnTo>
                    <a:pt x="48" y="792"/>
                  </a:lnTo>
                  <a:lnTo>
                    <a:pt x="36" y="756"/>
                  </a:lnTo>
                  <a:lnTo>
                    <a:pt x="36" y="720"/>
                  </a:lnTo>
                  <a:lnTo>
                    <a:pt x="36" y="684"/>
                  </a:lnTo>
                  <a:lnTo>
                    <a:pt x="36" y="648"/>
                  </a:lnTo>
                  <a:lnTo>
                    <a:pt x="36" y="612"/>
                  </a:lnTo>
                  <a:lnTo>
                    <a:pt x="24" y="576"/>
                  </a:lnTo>
                  <a:lnTo>
                    <a:pt x="24" y="540"/>
                  </a:lnTo>
                  <a:lnTo>
                    <a:pt x="24" y="504"/>
                  </a:lnTo>
                  <a:lnTo>
                    <a:pt x="24" y="468"/>
                  </a:lnTo>
                  <a:lnTo>
                    <a:pt x="24" y="432"/>
                  </a:lnTo>
                  <a:lnTo>
                    <a:pt x="24" y="396"/>
                  </a:lnTo>
                  <a:lnTo>
                    <a:pt x="36" y="360"/>
                  </a:lnTo>
                  <a:lnTo>
                    <a:pt x="24" y="324"/>
                  </a:lnTo>
                  <a:lnTo>
                    <a:pt x="24" y="288"/>
                  </a:lnTo>
                  <a:lnTo>
                    <a:pt x="0" y="252"/>
                  </a:ln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12" y="108"/>
                  </a:lnTo>
                  <a:lnTo>
                    <a:pt x="24" y="72"/>
                  </a:lnTo>
                  <a:lnTo>
                    <a:pt x="48" y="36"/>
                  </a:lnTo>
                  <a:lnTo>
                    <a:pt x="84" y="12"/>
                  </a:lnTo>
                  <a:lnTo>
                    <a:pt x="120" y="0"/>
                  </a:lnTo>
                  <a:lnTo>
                    <a:pt x="156" y="0"/>
                  </a:lnTo>
                  <a:lnTo>
                    <a:pt x="192" y="0"/>
                  </a:lnTo>
                  <a:lnTo>
                    <a:pt x="228" y="12"/>
                  </a:lnTo>
                  <a:lnTo>
                    <a:pt x="264" y="36"/>
                  </a:lnTo>
                  <a:lnTo>
                    <a:pt x="300" y="60"/>
                  </a:lnTo>
                  <a:lnTo>
                    <a:pt x="312" y="96"/>
                  </a:lnTo>
                  <a:lnTo>
                    <a:pt x="324" y="132"/>
                  </a:lnTo>
                  <a:lnTo>
                    <a:pt x="336" y="168"/>
                  </a:lnTo>
                  <a:lnTo>
                    <a:pt x="336" y="204"/>
                  </a:lnTo>
                  <a:lnTo>
                    <a:pt x="336" y="240"/>
                  </a:lnTo>
                  <a:lnTo>
                    <a:pt x="336" y="276"/>
                  </a:lnTo>
                  <a:lnTo>
                    <a:pt x="336" y="312"/>
                  </a:lnTo>
                  <a:lnTo>
                    <a:pt x="336" y="348"/>
                  </a:lnTo>
                  <a:lnTo>
                    <a:pt x="336" y="384"/>
                  </a:lnTo>
                  <a:lnTo>
                    <a:pt x="324" y="420"/>
                  </a:lnTo>
                  <a:lnTo>
                    <a:pt x="324" y="456"/>
                  </a:lnTo>
                  <a:lnTo>
                    <a:pt x="324" y="492"/>
                  </a:lnTo>
                  <a:lnTo>
                    <a:pt x="324" y="528"/>
                  </a:lnTo>
                  <a:lnTo>
                    <a:pt x="324" y="564"/>
                  </a:lnTo>
                  <a:lnTo>
                    <a:pt x="324" y="600"/>
                  </a:lnTo>
                  <a:lnTo>
                    <a:pt x="312" y="636"/>
                  </a:lnTo>
                  <a:lnTo>
                    <a:pt x="300" y="672"/>
                  </a:lnTo>
                  <a:lnTo>
                    <a:pt x="288" y="708"/>
                  </a:lnTo>
                  <a:lnTo>
                    <a:pt x="264" y="744"/>
                  </a:lnTo>
                  <a:lnTo>
                    <a:pt x="264" y="780"/>
                  </a:lnTo>
                  <a:lnTo>
                    <a:pt x="240" y="816"/>
                  </a:lnTo>
                  <a:lnTo>
                    <a:pt x="216" y="852"/>
                  </a:lnTo>
                  <a:lnTo>
                    <a:pt x="204" y="888"/>
                  </a:lnTo>
                  <a:lnTo>
                    <a:pt x="192" y="924"/>
                  </a:lnTo>
                  <a:lnTo>
                    <a:pt x="168" y="960"/>
                  </a:lnTo>
                  <a:lnTo>
                    <a:pt x="132" y="972"/>
                  </a:lnTo>
                  <a:lnTo>
                    <a:pt x="96" y="972"/>
                  </a:lnTo>
                  <a:lnTo>
                    <a:pt x="60" y="948"/>
                  </a:lnTo>
                  <a:lnTo>
                    <a:pt x="24" y="948"/>
                  </a:lnTo>
                  <a:lnTo>
                    <a:pt x="36" y="936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90" name="Freeform 28"/>
            <p:cNvSpPr>
              <a:spLocks/>
            </p:cNvSpPr>
            <p:nvPr/>
          </p:nvSpPr>
          <p:spPr bwMode="auto">
            <a:xfrm>
              <a:off x="2592" y="2736"/>
              <a:ext cx="673" cy="949"/>
            </a:xfrm>
            <a:custGeom>
              <a:avLst/>
              <a:gdLst>
                <a:gd name="T0" fmla="*/ 624 w 673"/>
                <a:gd name="T1" fmla="*/ 0 h 949"/>
                <a:gd name="T2" fmla="*/ 636 w 673"/>
                <a:gd name="T3" fmla="*/ 36 h 949"/>
                <a:gd name="T4" fmla="*/ 672 w 673"/>
                <a:gd name="T5" fmla="*/ 60 h 949"/>
                <a:gd name="T6" fmla="*/ 672 w 673"/>
                <a:gd name="T7" fmla="*/ 96 h 949"/>
                <a:gd name="T8" fmla="*/ 660 w 673"/>
                <a:gd name="T9" fmla="*/ 132 h 949"/>
                <a:gd name="T10" fmla="*/ 648 w 673"/>
                <a:gd name="T11" fmla="*/ 168 h 949"/>
                <a:gd name="T12" fmla="*/ 612 w 673"/>
                <a:gd name="T13" fmla="*/ 192 h 949"/>
                <a:gd name="T14" fmla="*/ 600 w 673"/>
                <a:gd name="T15" fmla="*/ 228 h 949"/>
                <a:gd name="T16" fmla="*/ 588 w 673"/>
                <a:gd name="T17" fmla="*/ 264 h 949"/>
                <a:gd name="T18" fmla="*/ 564 w 673"/>
                <a:gd name="T19" fmla="*/ 300 h 949"/>
                <a:gd name="T20" fmla="*/ 552 w 673"/>
                <a:gd name="T21" fmla="*/ 336 h 949"/>
                <a:gd name="T22" fmla="*/ 540 w 673"/>
                <a:gd name="T23" fmla="*/ 372 h 949"/>
                <a:gd name="T24" fmla="*/ 528 w 673"/>
                <a:gd name="T25" fmla="*/ 408 h 949"/>
                <a:gd name="T26" fmla="*/ 516 w 673"/>
                <a:gd name="T27" fmla="*/ 444 h 949"/>
                <a:gd name="T28" fmla="*/ 504 w 673"/>
                <a:gd name="T29" fmla="*/ 480 h 949"/>
                <a:gd name="T30" fmla="*/ 480 w 673"/>
                <a:gd name="T31" fmla="*/ 516 h 949"/>
                <a:gd name="T32" fmla="*/ 468 w 673"/>
                <a:gd name="T33" fmla="*/ 552 h 949"/>
                <a:gd name="T34" fmla="*/ 456 w 673"/>
                <a:gd name="T35" fmla="*/ 588 h 949"/>
                <a:gd name="T36" fmla="*/ 432 w 673"/>
                <a:gd name="T37" fmla="*/ 624 h 949"/>
                <a:gd name="T38" fmla="*/ 420 w 673"/>
                <a:gd name="T39" fmla="*/ 660 h 949"/>
                <a:gd name="T40" fmla="*/ 408 w 673"/>
                <a:gd name="T41" fmla="*/ 696 h 949"/>
                <a:gd name="T42" fmla="*/ 384 w 673"/>
                <a:gd name="T43" fmla="*/ 732 h 949"/>
                <a:gd name="T44" fmla="*/ 360 w 673"/>
                <a:gd name="T45" fmla="*/ 768 h 949"/>
                <a:gd name="T46" fmla="*/ 348 w 673"/>
                <a:gd name="T47" fmla="*/ 804 h 949"/>
                <a:gd name="T48" fmla="*/ 324 w 673"/>
                <a:gd name="T49" fmla="*/ 840 h 949"/>
                <a:gd name="T50" fmla="*/ 288 w 673"/>
                <a:gd name="T51" fmla="*/ 864 h 949"/>
                <a:gd name="T52" fmla="*/ 264 w 673"/>
                <a:gd name="T53" fmla="*/ 900 h 949"/>
                <a:gd name="T54" fmla="*/ 228 w 673"/>
                <a:gd name="T55" fmla="*/ 912 h 949"/>
                <a:gd name="T56" fmla="*/ 192 w 673"/>
                <a:gd name="T57" fmla="*/ 936 h 949"/>
                <a:gd name="T58" fmla="*/ 156 w 673"/>
                <a:gd name="T59" fmla="*/ 948 h 949"/>
                <a:gd name="T60" fmla="*/ 120 w 673"/>
                <a:gd name="T61" fmla="*/ 948 h 949"/>
                <a:gd name="T62" fmla="*/ 96 w 673"/>
                <a:gd name="T63" fmla="*/ 912 h 949"/>
                <a:gd name="T64" fmla="*/ 60 w 673"/>
                <a:gd name="T65" fmla="*/ 888 h 949"/>
                <a:gd name="T66" fmla="*/ 36 w 673"/>
                <a:gd name="T67" fmla="*/ 852 h 949"/>
                <a:gd name="T68" fmla="*/ 24 w 673"/>
                <a:gd name="T69" fmla="*/ 816 h 949"/>
                <a:gd name="T70" fmla="*/ 0 w 673"/>
                <a:gd name="T71" fmla="*/ 780 h 949"/>
                <a:gd name="T72" fmla="*/ 0 w 673"/>
                <a:gd name="T73" fmla="*/ 744 h 949"/>
                <a:gd name="T74" fmla="*/ 0 w 673"/>
                <a:gd name="T75" fmla="*/ 708 h 949"/>
                <a:gd name="T76" fmla="*/ 0 w 673"/>
                <a:gd name="T77" fmla="*/ 672 h 949"/>
                <a:gd name="T78" fmla="*/ 0 w 673"/>
                <a:gd name="T79" fmla="*/ 636 h 949"/>
                <a:gd name="T80" fmla="*/ 0 w 673"/>
                <a:gd name="T81" fmla="*/ 600 h 949"/>
                <a:gd name="T82" fmla="*/ 24 w 673"/>
                <a:gd name="T83" fmla="*/ 552 h 949"/>
                <a:gd name="T84" fmla="*/ 36 w 673"/>
                <a:gd name="T85" fmla="*/ 516 h 949"/>
                <a:gd name="T86" fmla="*/ 60 w 673"/>
                <a:gd name="T87" fmla="*/ 480 h 949"/>
                <a:gd name="T88" fmla="*/ 72 w 673"/>
                <a:gd name="T89" fmla="*/ 444 h 949"/>
                <a:gd name="T90" fmla="*/ 96 w 673"/>
                <a:gd name="T91" fmla="*/ 408 h 949"/>
                <a:gd name="T92" fmla="*/ 132 w 673"/>
                <a:gd name="T93" fmla="*/ 372 h 949"/>
                <a:gd name="T94" fmla="*/ 156 w 673"/>
                <a:gd name="T95" fmla="*/ 336 h 949"/>
                <a:gd name="T96" fmla="*/ 192 w 673"/>
                <a:gd name="T97" fmla="*/ 312 h 949"/>
                <a:gd name="T98" fmla="*/ 228 w 673"/>
                <a:gd name="T99" fmla="*/ 288 h 949"/>
                <a:gd name="T100" fmla="*/ 264 w 673"/>
                <a:gd name="T101" fmla="*/ 264 h 949"/>
                <a:gd name="T102" fmla="*/ 300 w 673"/>
                <a:gd name="T103" fmla="*/ 240 h 949"/>
                <a:gd name="T104" fmla="*/ 336 w 673"/>
                <a:gd name="T105" fmla="*/ 216 h 949"/>
                <a:gd name="T106" fmla="*/ 372 w 673"/>
                <a:gd name="T107" fmla="*/ 192 h 949"/>
                <a:gd name="T108" fmla="*/ 408 w 673"/>
                <a:gd name="T109" fmla="*/ 180 h 949"/>
                <a:gd name="T110" fmla="*/ 444 w 673"/>
                <a:gd name="T111" fmla="*/ 156 h 949"/>
                <a:gd name="T112" fmla="*/ 468 w 673"/>
                <a:gd name="T113" fmla="*/ 120 h 949"/>
                <a:gd name="T114" fmla="*/ 504 w 673"/>
                <a:gd name="T115" fmla="*/ 108 h 949"/>
                <a:gd name="T116" fmla="*/ 540 w 673"/>
                <a:gd name="T117" fmla="*/ 84 h 949"/>
                <a:gd name="T118" fmla="*/ 564 w 673"/>
                <a:gd name="T119" fmla="*/ 48 h 949"/>
                <a:gd name="T120" fmla="*/ 600 w 673"/>
                <a:gd name="T121" fmla="*/ 24 h 949"/>
                <a:gd name="T122" fmla="*/ 636 w 673"/>
                <a:gd name="T123" fmla="*/ 36 h 949"/>
                <a:gd name="T124" fmla="*/ 624 w 673"/>
                <a:gd name="T125" fmla="*/ 0 h 94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73"/>
                <a:gd name="T190" fmla="*/ 0 h 949"/>
                <a:gd name="T191" fmla="*/ 673 w 673"/>
                <a:gd name="T192" fmla="*/ 949 h 94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73" h="949">
                  <a:moveTo>
                    <a:pt x="624" y="0"/>
                  </a:moveTo>
                  <a:lnTo>
                    <a:pt x="636" y="36"/>
                  </a:lnTo>
                  <a:lnTo>
                    <a:pt x="672" y="60"/>
                  </a:lnTo>
                  <a:lnTo>
                    <a:pt x="672" y="96"/>
                  </a:lnTo>
                  <a:lnTo>
                    <a:pt x="660" y="132"/>
                  </a:lnTo>
                  <a:lnTo>
                    <a:pt x="648" y="168"/>
                  </a:lnTo>
                  <a:lnTo>
                    <a:pt x="612" y="192"/>
                  </a:lnTo>
                  <a:lnTo>
                    <a:pt x="600" y="228"/>
                  </a:lnTo>
                  <a:lnTo>
                    <a:pt x="588" y="264"/>
                  </a:lnTo>
                  <a:lnTo>
                    <a:pt x="564" y="300"/>
                  </a:lnTo>
                  <a:lnTo>
                    <a:pt x="552" y="336"/>
                  </a:lnTo>
                  <a:lnTo>
                    <a:pt x="540" y="372"/>
                  </a:lnTo>
                  <a:lnTo>
                    <a:pt x="528" y="408"/>
                  </a:lnTo>
                  <a:lnTo>
                    <a:pt x="516" y="444"/>
                  </a:lnTo>
                  <a:lnTo>
                    <a:pt x="504" y="480"/>
                  </a:lnTo>
                  <a:lnTo>
                    <a:pt x="480" y="516"/>
                  </a:lnTo>
                  <a:lnTo>
                    <a:pt x="468" y="552"/>
                  </a:lnTo>
                  <a:lnTo>
                    <a:pt x="456" y="588"/>
                  </a:lnTo>
                  <a:lnTo>
                    <a:pt x="432" y="624"/>
                  </a:lnTo>
                  <a:lnTo>
                    <a:pt x="420" y="660"/>
                  </a:lnTo>
                  <a:lnTo>
                    <a:pt x="408" y="696"/>
                  </a:lnTo>
                  <a:lnTo>
                    <a:pt x="384" y="732"/>
                  </a:lnTo>
                  <a:lnTo>
                    <a:pt x="360" y="768"/>
                  </a:lnTo>
                  <a:lnTo>
                    <a:pt x="348" y="804"/>
                  </a:lnTo>
                  <a:lnTo>
                    <a:pt x="324" y="840"/>
                  </a:lnTo>
                  <a:lnTo>
                    <a:pt x="288" y="864"/>
                  </a:lnTo>
                  <a:lnTo>
                    <a:pt x="264" y="900"/>
                  </a:lnTo>
                  <a:lnTo>
                    <a:pt x="228" y="912"/>
                  </a:lnTo>
                  <a:lnTo>
                    <a:pt x="192" y="936"/>
                  </a:lnTo>
                  <a:lnTo>
                    <a:pt x="156" y="948"/>
                  </a:lnTo>
                  <a:lnTo>
                    <a:pt x="120" y="948"/>
                  </a:lnTo>
                  <a:lnTo>
                    <a:pt x="96" y="912"/>
                  </a:lnTo>
                  <a:lnTo>
                    <a:pt x="60" y="888"/>
                  </a:lnTo>
                  <a:lnTo>
                    <a:pt x="36" y="852"/>
                  </a:lnTo>
                  <a:lnTo>
                    <a:pt x="24" y="816"/>
                  </a:lnTo>
                  <a:lnTo>
                    <a:pt x="0" y="780"/>
                  </a:lnTo>
                  <a:lnTo>
                    <a:pt x="0" y="744"/>
                  </a:lnTo>
                  <a:lnTo>
                    <a:pt x="0" y="708"/>
                  </a:lnTo>
                  <a:lnTo>
                    <a:pt x="0" y="672"/>
                  </a:lnTo>
                  <a:lnTo>
                    <a:pt x="0" y="636"/>
                  </a:lnTo>
                  <a:lnTo>
                    <a:pt x="0" y="600"/>
                  </a:lnTo>
                  <a:lnTo>
                    <a:pt x="24" y="552"/>
                  </a:lnTo>
                  <a:lnTo>
                    <a:pt x="36" y="516"/>
                  </a:lnTo>
                  <a:lnTo>
                    <a:pt x="60" y="480"/>
                  </a:lnTo>
                  <a:lnTo>
                    <a:pt x="72" y="444"/>
                  </a:lnTo>
                  <a:lnTo>
                    <a:pt x="96" y="408"/>
                  </a:lnTo>
                  <a:lnTo>
                    <a:pt x="132" y="372"/>
                  </a:lnTo>
                  <a:lnTo>
                    <a:pt x="156" y="336"/>
                  </a:lnTo>
                  <a:lnTo>
                    <a:pt x="192" y="312"/>
                  </a:lnTo>
                  <a:lnTo>
                    <a:pt x="228" y="288"/>
                  </a:lnTo>
                  <a:lnTo>
                    <a:pt x="264" y="264"/>
                  </a:lnTo>
                  <a:lnTo>
                    <a:pt x="300" y="240"/>
                  </a:lnTo>
                  <a:lnTo>
                    <a:pt x="336" y="216"/>
                  </a:lnTo>
                  <a:lnTo>
                    <a:pt x="372" y="192"/>
                  </a:lnTo>
                  <a:lnTo>
                    <a:pt x="408" y="180"/>
                  </a:lnTo>
                  <a:lnTo>
                    <a:pt x="444" y="156"/>
                  </a:lnTo>
                  <a:lnTo>
                    <a:pt x="468" y="120"/>
                  </a:lnTo>
                  <a:lnTo>
                    <a:pt x="504" y="108"/>
                  </a:lnTo>
                  <a:lnTo>
                    <a:pt x="540" y="84"/>
                  </a:lnTo>
                  <a:lnTo>
                    <a:pt x="564" y="48"/>
                  </a:lnTo>
                  <a:lnTo>
                    <a:pt x="600" y="24"/>
                  </a:lnTo>
                  <a:lnTo>
                    <a:pt x="636" y="36"/>
                  </a:lnTo>
                  <a:lnTo>
                    <a:pt x="624" y="0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91" name="Freeform 29"/>
            <p:cNvSpPr>
              <a:spLocks/>
            </p:cNvSpPr>
            <p:nvPr/>
          </p:nvSpPr>
          <p:spPr bwMode="auto">
            <a:xfrm>
              <a:off x="2688" y="2760"/>
              <a:ext cx="613" cy="877"/>
            </a:xfrm>
            <a:custGeom>
              <a:avLst/>
              <a:gdLst>
                <a:gd name="T0" fmla="*/ 0 w 613"/>
                <a:gd name="T1" fmla="*/ 24 h 877"/>
                <a:gd name="T2" fmla="*/ 24 w 613"/>
                <a:gd name="T3" fmla="*/ 60 h 877"/>
                <a:gd name="T4" fmla="*/ 36 w 613"/>
                <a:gd name="T5" fmla="*/ 96 h 877"/>
                <a:gd name="T6" fmla="*/ 36 w 613"/>
                <a:gd name="T7" fmla="*/ 132 h 877"/>
                <a:gd name="T8" fmla="*/ 36 w 613"/>
                <a:gd name="T9" fmla="*/ 168 h 877"/>
                <a:gd name="T10" fmla="*/ 36 w 613"/>
                <a:gd name="T11" fmla="*/ 204 h 877"/>
                <a:gd name="T12" fmla="*/ 36 w 613"/>
                <a:gd name="T13" fmla="*/ 240 h 877"/>
                <a:gd name="T14" fmla="*/ 48 w 613"/>
                <a:gd name="T15" fmla="*/ 276 h 877"/>
                <a:gd name="T16" fmla="*/ 48 w 613"/>
                <a:gd name="T17" fmla="*/ 312 h 877"/>
                <a:gd name="T18" fmla="*/ 60 w 613"/>
                <a:gd name="T19" fmla="*/ 348 h 877"/>
                <a:gd name="T20" fmla="*/ 84 w 613"/>
                <a:gd name="T21" fmla="*/ 384 h 877"/>
                <a:gd name="T22" fmla="*/ 96 w 613"/>
                <a:gd name="T23" fmla="*/ 420 h 877"/>
                <a:gd name="T24" fmla="*/ 108 w 613"/>
                <a:gd name="T25" fmla="*/ 456 h 877"/>
                <a:gd name="T26" fmla="*/ 132 w 613"/>
                <a:gd name="T27" fmla="*/ 492 h 877"/>
                <a:gd name="T28" fmla="*/ 144 w 613"/>
                <a:gd name="T29" fmla="*/ 528 h 877"/>
                <a:gd name="T30" fmla="*/ 156 w 613"/>
                <a:gd name="T31" fmla="*/ 564 h 877"/>
                <a:gd name="T32" fmla="*/ 180 w 613"/>
                <a:gd name="T33" fmla="*/ 600 h 877"/>
                <a:gd name="T34" fmla="*/ 204 w 613"/>
                <a:gd name="T35" fmla="*/ 636 h 877"/>
                <a:gd name="T36" fmla="*/ 240 w 613"/>
                <a:gd name="T37" fmla="*/ 672 h 877"/>
                <a:gd name="T38" fmla="*/ 252 w 613"/>
                <a:gd name="T39" fmla="*/ 708 h 877"/>
                <a:gd name="T40" fmla="*/ 276 w 613"/>
                <a:gd name="T41" fmla="*/ 744 h 877"/>
                <a:gd name="T42" fmla="*/ 300 w 613"/>
                <a:gd name="T43" fmla="*/ 780 h 877"/>
                <a:gd name="T44" fmla="*/ 336 w 613"/>
                <a:gd name="T45" fmla="*/ 816 h 877"/>
                <a:gd name="T46" fmla="*/ 372 w 613"/>
                <a:gd name="T47" fmla="*/ 840 h 877"/>
                <a:gd name="T48" fmla="*/ 408 w 613"/>
                <a:gd name="T49" fmla="*/ 864 h 877"/>
                <a:gd name="T50" fmla="*/ 444 w 613"/>
                <a:gd name="T51" fmla="*/ 876 h 877"/>
                <a:gd name="T52" fmla="*/ 480 w 613"/>
                <a:gd name="T53" fmla="*/ 876 h 877"/>
                <a:gd name="T54" fmla="*/ 516 w 613"/>
                <a:gd name="T55" fmla="*/ 876 h 877"/>
                <a:gd name="T56" fmla="*/ 552 w 613"/>
                <a:gd name="T57" fmla="*/ 876 h 877"/>
                <a:gd name="T58" fmla="*/ 588 w 613"/>
                <a:gd name="T59" fmla="*/ 852 h 877"/>
                <a:gd name="T60" fmla="*/ 600 w 613"/>
                <a:gd name="T61" fmla="*/ 816 h 877"/>
                <a:gd name="T62" fmla="*/ 612 w 613"/>
                <a:gd name="T63" fmla="*/ 780 h 877"/>
                <a:gd name="T64" fmla="*/ 612 w 613"/>
                <a:gd name="T65" fmla="*/ 744 h 877"/>
                <a:gd name="T66" fmla="*/ 612 w 613"/>
                <a:gd name="T67" fmla="*/ 708 h 877"/>
                <a:gd name="T68" fmla="*/ 612 w 613"/>
                <a:gd name="T69" fmla="*/ 672 h 877"/>
                <a:gd name="T70" fmla="*/ 588 w 613"/>
                <a:gd name="T71" fmla="*/ 636 h 877"/>
                <a:gd name="T72" fmla="*/ 576 w 613"/>
                <a:gd name="T73" fmla="*/ 600 h 877"/>
                <a:gd name="T74" fmla="*/ 540 w 613"/>
                <a:gd name="T75" fmla="*/ 564 h 877"/>
                <a:gd name="T76" fmla="*/ 528 w 613"/>
                <a:gd name="T77" fmla="*/ 528 h 877"/>
                <a:gd name="T78" fmla="*/ 492 w 613"/>
                <a:gd name="T79" fmla="*/ 504 h 877"/>
                <a:gd name="T80" fmla="*/ 456 w 613"/>
                <a:gd name="T81" fmla="*/ 480 h 877"/>
                <a:gd name="T82" fmla="*/ 432 w 613"/>
                <a:gd name="T83" fmla="*/ 444 h 877"/>
                <a:gd name="T84" fmla="*/ 396 w 613"/>
                <a:gd name="T85" fmla="*/ 420 h 877"/>
                <a:gd name="T86" fmla="*/ 372 w 613"/>
                <a:gd name="T87" fmla="*/ 384 h 877"/>
                <a:gd name="T88" fmla="*/ 336 w 613"/>
                <a:gd name="T89" fmla="*/ 360 h 877"/>
                <a:gd name="T90" fmla="*/ 324 w 613"/>
                <a:gd name="T91" fmla="*/ 324 h 877"/>
                <a:gd name="T92" fmla="*/ 288 w 613"/>
                <a:gd name="T93" fmla="*/ 300 h 877"/>
                <a:gd name="T94" fmla="*/ 276 w 613"/>
                <a:gd name="T95" fmla="*/ 264 h 877"/>
                <a:gd name="T96" fmla="*/ 240 w 613"/>
                <a:gd name="T97" fmla="*/ 240 h 877"/>
                <a:gd name="T98" fmla="*/ 216 w 613"/>
                <a:gd name="T99" fmla="*/ 204 h 877"/>
                <a:gd name="T100" fmla="*/ 180 w 613"/>
                <a:gd name="T101" fmla="*/ 180 h 877"/>
                <a:gd name="T102" fmla="*/ 156 w 613"/>
                <a:gd name="T103" fmla="*/ 144 h 877"/>
                <a:gd name="T104" fmla="*/ 132 w 613"/>
                <a:gd name="T105" fmla="*/ 108 h 877"/>
                <a:gd name="T106" fmla="*/ 108 w 613"/>
                <a:gd name="T107" fmla="*/ 72 h 877"/>
                <a:gd name="T108" fmla="*/ 84 w 613"/>
                <a:gd name="T109" fmla="*/ 36 h 877"/>
                <a:gd name="T110" fmla="*/ 84 w 613"/>
                <a:gd name="T111" fmla="*/ 0 h 877"/>
                <a:gd name="T112" fmla="*/ 48 w 613"/>
                <a:gd name="T113" fmla="*/ 12 h 877"/>
                <a:gd name="T114" fmla="*/ 12 w 613"/>
                <a:gd name="T115" fmla="*/ 0 h 877"/>
                <a:gd name="T116" fmla="*/ 0 w 613"/>
                <a:gd name="T117" fmla="*/ 24 h 87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3"/>
                <a:gd name="T178" fmla="*/ 0 h 877"/>
                <a:gd name="T179" fmla="*/ 613 w 613"/>
                <a:gd name="T180" fmla="*/ 877 h 87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3" h="877">
                  <a:moveTo>
                    <a:pt x="0" y="24"/>
                  </a:moveTo>
                  <a:lnTo>
                    <a:pt x="24" y="60"/>
                  </a:lnTo>
                  <a:lnTo>
                    <a:pt x="36" y="96"/>
                  </a:lnTo>
                  <a:lnTo>
                    <a:pt x="36" y="132"/>
                  </a:lnTo>
                  <a:lnTo>
                    <a:pt x="36" y="168"/>
                  </a:lnTo>
                  <a:lnTo>
                    <a:pt x="36" y="204"/>
                  </a:lnTo>
                  <a:lnTo>
                    <a:pt x="36" y="240"/>
                  </a:lnTo>
                  <a:lnTo>
                    <a:pt x="48" y="276"/>
                  </a:lnTo>
                  <a:lnTo>
                    <a:pt x="48" y="312"/>
                  </a:lnTo>
                  <a:lnTo>
                    <a:pt x="60" y="348"/>
                  </a:lnTo>
                  <a:lnTo>
                    <a:pt x="84" y="384"/>
                  </a:lnTo>
                  <a:lnTo>
                    <a:pt x="96" y="420"/>
                  </a:lnTo>
                  <a:lnTo>
                    <a:pt x="108" y="456"/>
                  </a:lnTo>
                  <a:lnTo>
                    <a:pt x="132" y="492"/>
                  </a:lnTo>
                  <a:lnTo>
                    <a:pt x="144" y="528"/>
                  </a:lnTo>
                  <a:lnTo>
                    <a:pt x="156" y="564"/>
                  </a:lnTo>
                  <a:lnTo>
                    <a:pt x="180" y="600"/>
                  </a:lnTo>
                  <a:lnTo>
                    <a:pt x="204" y="636"/>
                  </a:lnTo>
                  <a:lnTo>
                    <a:pt x="240" y="672"/>
                  </a:lnTo>
                  <a:lnTo>
                    <a:pt x="252" y="708"/>
                  </a:lnTo>
                  <a:lnTo>
                    <a:pt x="276" y="744"/>
                  </a:lnTo>
                  <a:lnTo>
                    <a:pt x="300" y="780"/>
                  </a:lnTo>
                  <a:lnTo>
                    <a:pt x="336" y="816"/>
                  </a:lnTo>
                  <a:lnTo>
                    <a:pt x="372" y="840"/>
                  </a:lnTo>
                  <a:lnTo>
                    <a:pt x="408" y="864"/>
                  </a:lnTo>
                  <a:lnTo>
                    <a:pt x="444" y="876"/>
                  </a:lnTo>
                  <a:lnTo>
                    <a:pt x="480" y="876"/>
                  </a:lnTo>
                  <a:lnTo>
                    <a:pt x="516" y="876"/>
                  </a:lnTo>
                  <a:lnTo>
                    <a:pt x="552" y="876"/>
                  </a:lnTo>
                  <a:lnTo>
                    <a:pt x="588" y="852"/>
                  </a:lnTo>
                  <a:lnTo>
                    <a:pt x="600" y="816"/>
                  </a:lnTo>
                  <a:lnTo>
                    <a:pt x="612" y="780"/>
                  </a:lnTo>
                  <a:lnTo>
                    <a:pt x="612" y="744"/>
                  </a:lnTo>
                  <a:lnTo>
                    <a:pt x="612" y="708"/>
                  </a:lnTo>
                  <a:lnTo>
                    <a:pt x="612" y="672"/>
                  </a:lnTo>
                  <a:lnTo>
                    <a:pt x="588" y="636"/>
                  </a:lnTo>
                  <a:lnTo>
                    <a:pt x="576" y="600"/>
                  </a:lnTo>
                  <a:lnTo>
                    <a:pt x="540" y="564"/>
                  </a:lnTo>
                  <a:lnTo>
                    <a:pt x="528" y="528"/>
                  </a:lnTo>
                  <a:lnTo>
                    <a:pt x="492" y="504"/>
                  </a:lnTo>
                  <a:lnTo>
                    <a:pt x="456" y="480"/>
                  </a:lnTo>
                  <a:lnTo>
                    <a:pt x="432" y="444"/>
                  </a:lnTo>
                  <a:lnTo>
                    <a:pt x="396" y="420"/>
                  </a:lnTo>
                  <a:lnTo>
                    <a:pt x="372" y="384"/>
                  </a:lnTo>
                  <a:lnTo>
                    <a:pt x="336" y="360"/>
                  </a:lnTo>
                  <a:lnTo>
                    <a:pt x="324" y="324"/>
                  </a:lnTo>
                  <a:lnTo>
                    <a:pt x="288" y="300"/>
                  </a:lnTo>
                  <a:lnTo>
                    <a:pt x="276" y="264"/>
                  </a:lnTo>
                  <a:lnTo>
                    <a:pt x="240" y="240"/>
                  </a:lnTo>
                  <a:lnTo>
                    <a:pt x="216" y="204"/>
                  </a:lnTo>
                  <a:lnTo>
                    <a:pt x="180" y="180"/>
                  </a:lnTo>
                  <a:lnTo>
                    <a:pt x="156" y="144"/>
                  </a:lnTo>
                  <a:lnTo>
                    <a:pt x="132" y="108"/>
                  </a:lnTo>
                  <a:lnTo>
                    <a:pt x="108" y="72"/>
                  </a:lnTo>
                  <a:lnTo>
                    <a:pt x="84" y="36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12" y="0"/>
                  </a:lnTo>
                  <a:lnTo>
                    <a:pt x="0" y="24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0" y="1371600"/>
            <a:ext cx="3279775" cy="5486400"/>
            <a:chOff x="0" y="864"/>
            <a:chExt cx="2066" cy="3456"/>
          </a:xfrm>
        </p:grpSpPr>
        <p:sp>
          <p:nvSpPr>
            <p:cNvPr id="49172" name="Freeform 5"/>
            <p:cNvSpPr>
              <a:spLocks/>
            </p:cNvSpPr>
            <p:nvPr/>
          </p:nvSpPr>
          <p:spPr bwMode="auto">
            <a:xfrm>
              <a:off x="445" y="1400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73" name="Freeform 6"/>
            <p:cNvSpPr>
              <a:spLocks/>
            </p:cNvSpPr>
            <p:nvPr/>
          </p:nvSpPr>
          <p:spPr bwMode="auto">
            <a:xfrm>
              <a:off x="133" y="1436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74" name="Oval 7"/>
            <p:cNvSpPr>
              <a:spLocks noChangeArrowheads="1"/>
            </p:cNvSpPr>
            <p:nvPr/>
          </p:nvSpPr>
          <p:spPr bwMode="auto">
            <a:xfrm rot="60000">
              <a:off x="344" y="2407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9175" name="Freeform 8"/>
            <p:cNvSpPr>
              <a:spLocks/>
            </p:cNvSpPr>
            <p:nvPr/>
          </p:nvSpPr>
          <p:spPr bwMode="auto">
            <a:xfrm>
              <a:off x="1117" y="1352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76" name="Freeform 9"/>
            <p:cNvSpPr>
              <a:spLocks/>
            </p:cNvSpPr>
            <p:nvPr/>
          </p:nvSpPr>
          <p:spPr bwMode="auto">
            <a:xfrm>
              <a:off x="805" y="1388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77" name="Oval 10"/>
            <p:cNvSpPr>
              <a:spLocks noChangeArrowheads="1"/>
            </p:cNvSpPr>
            <p:nvPr/>
          </p:nvSpPr>
          <p:spPr bwMode="auto">
            <a:xfrm rot="60000">
              <a:off x="1016" y="2359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9178" name="Rectangle 30"/>
            <p:cNvSpPr>
              <a:spLocks noChangeArrowheads="1"/>
            </p:cNvSpPr>
            <p:nvPr/>
          </p:nvSpPr>
          <p:spPr bwMode="auto">
            <a:xfrm>
              <a:off x="0" y="864"/>
              <a:ext cx="206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nonsister chromatids</a:t>
              </a:r>
            </a:p>
          </p:txBody>
        </p:sp>
        <p:sp>
          <p:nvSpPr>
            <p:cNvPr id="49179" name="Line 31"/>
            <p:cNvSpPr>
              <a:spLocks noChangeShapeType="1"/>
            </p:cNvSpPr>
            <p:nvPr/>
          </p:nvSpPr>
          <p:spPr bwMode="auto">
            <a:xfrm>
              <a:off x="1008" y="1112"/>
              <a:ext cx="0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0" name="Line 32"/>
            <p:cNvSpPr>
              <a:spLocks noChangeShapeType="1"/>
            </p:cNvSpPr>
            <p:nvPr/>
          </p:nvSpPr>
          <p:spPr bwMode="auto">
            <a:xfrm>
              <a:off x="672" y="1112"/>
              <a:ext cx="0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1" name="Rectangle 33"/>
            <p:cNvSpPr>
              <a:spLocks noChangeArrowheads="1"/>
            </p:cNvSpPr>
            <p:nvPr/>
          </p:nvSpPr>
          <p:spPr bwMode="auto">
            <a:xfrm>
              <a:off x="240" y="3880"/>
              <a:ext cx="1440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b="1"/>
                <a:t>chiasmata: site of crossing over</a:t>
              </a:r>
            </a:p>
          </p:txBody>
        </p:sp>
        <p:sp>
          <p:nvSpPr>
            <p:cNvPr id="49182" name="Line 35"/>
            <p:cNvSpPr>
              <a:spLocks noChangeShapeType="1"/>
            </p:cNvSpPr>
            <p:nvPr/>
          </p:nvSpPr>
          <p:spPr bwMode="auto">
            <a:xfrm>
              <a:off x="816" y="2896"/>
              <a:ext cx="0" cy="1024"/>
            </a:xfrm>
            <a:prstGeom prst="line">
              <a:avLst/>
            </a:prstGeom>
            <a:noFill/>
            <a:ln w="50800">
              <a:solidFill>
                <a:srgbClr val="F6BF6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96" name="Rectangle 36"/>
          <p:cNvSpPr>
            <a:spLocks noChangeArrowheads="1"/>
          </p:cNvSpPr>
          <p:nvPr/>
        </p:nvSpPr>
        <p:spPr bwMode="auto">
          <a:xfrm>
            <a:off x="7148513" y="6157913"/>
            <a:ext cx="1450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2400" b="1"/>
              <a:t>variation</a:t>
            </a: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5727700" y="1295400"/>
            <a:ext cx="3200400" cy="4687888"/>
            <a:chOff x="3608" y="816"/>
            <a:chExt cx="2016" cy="2953"/>
          </a:xfrm>
        </p:grpSpPr>
        <p:sp>
          <p:nvSpPr>
            <p:cNvPr id="49161" name="Rectangle 11"/>
            <p:cNvSpPr>
              <a:spLocks noChangeArrowheads="1"/>
            </p:cNvSpPr>
            <p:nvPr/>
          </p:nvSpPr>
          <p:spPr bwMode="auto">
            <a:xfrm>
              <a:off x="4608" y="816"/>
              <a:ext cx="70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>
                  <a:solidFill>
                    <a:srgbClr val="B50069"/>
                  </a:solidFill>
                </a:rPr>
                <a:t>Tetrad</a:t>
              </a:r>
            </a:p>
          </p:txBody>
        </p:sp>
        <p:sp>
          <p:nvSpPr>
            <p:cNvPr id="49162" name="Freeform 16"/>
            <p:cNvSpPr>
              <a:spLocks/>
            </p:cNvSpPr>
            <p:nvPr/>
          </p:nvSpPr>
          <p:spPr bwMode="auto">
            <a:xfrm>
              <a:off x="4573" y="1448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63" name="Freeform 17"/>
            <p:cNvSpPr>
              <a:spLocks/>
            </p:cNvSpPr>
            <p:nvPr/>
          </p:nvSpPr>
          <p:spPr bwMode="auto">
            <a:xfrm>
              <a:off x="4261" y="1484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64" name="Oval 18"/>
            <p:cNvSpPr>
              <a:spLocks noChangeArrowheads="1"/>
            </p:cNvSpPr>
            <p:nvPr/>
          </p:nvSpPr>
          <p:spPr bwMode="auto">
            <a:xfrm rot="60000">
              <a:off x="4472" y="2455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9165" name="Freeform 19"/>
            <p:cNvSpPr>
              <a:spLocks/>
            </p:cNvSpPr>
            <p:nvPr/>
          </p:nvSpPr>
          <p:spPr bwMode="auto">
            <a:xfrm>
              <a:off x="5245" y="1448"/>
              <a:ext cx="379" cy="2296"/>
            </a:xfrm>
            <a:custGeom>
              <a:avLst/>
              <a:gdLst>
                <a:gd name="T0" fmla="*/ 93 w 379"/>
                <a:gd name="T1" fmla="*/ 1176 h 2296"/>
                <a:gd name="T2" fmla="*/ 93 w 379"/>
                <a:gd name="T3" fmla="*/ 1248 h 2296"/>
                <a:gd name="T4" fmla="*/ 69 w 379"/>
                <a:gd name="T5" fmla="*/ 1320 h 2296"/>
                <a:gd name="T6" fmla="*/ 46 w 379"/>
                <a:gd name="T7" fmla="*/ 1391 h 2296"/>
                <a:gd name="T8" fmla="*/ 31 w 379"/>
                <a:gd name="T9" fmla="*/ 1463 h 2296"/>
                <a:gd name="T10" fmla="*/ 21 w 379"/>
                <a:gd name="T11" fmla="*/ 1547 h 2296"/>
                <a:gd name="T12" fmla="*/ 7 w 379"/>
                <a:gd name="T13" fmla="*/ 1643 h 2296"/>
                <a:gd name="T14" fmla="*/ 6 w 379"/>
                <a:gd name="T15" fmla="*/ 1727 h 2296"/>
                <a:gd name="T16" fmla="*/ 4 w 379"/>
                <a:gd name="T17" fmla="*/ 1811 h 2296"/>
                <a:gd name="T18" fmla="*/ 25 w 379"/>
                <a:gd name="T19" fmla="*/ 1931 h 2296"/>
                <a:gd name="T20" fmla="*/ 36 w 379"/>
                <a:gd name="T21" fmla="*/ 2004 h 2296"/>
                <a:gd name="T22" fmla="*/ 58 w 379"/>
                <a:gd name="T23" fmla="*/ 2088 h 2296"/>
                <a:gd name="T24" fmla="*/ 89 w 379"/>
                <a:gd name="T25" fmla="*/ 2173 h 2296"/>
                <a:gd name="T26" fmla="*/ 123 w 379"/>
                <a:gd name="T27" fmla="*/ 2245 h 2296"/>
                <a:gd name="T28" fmla="*/ 188 w 379"/>
                <a:gd name="T29" fmla="*/ 2294 h 2296"/>
                <a:gd name="T30" fmla="*/ 257 w 379"/>
                <a:gd name="T31" fmla="*/ 2272 h 2296"/>
                <a:gd name="T32" fmla="*/ 303 w 379"/>
                <a:gd name="T33" fmla="*/ 2212 h 2296"/>
                <a:gd name="T34" fmla="*/ 350 w 379"/>
                <a:gd name="T35" fmla="*/ 2129 h 2296"/>
                <a:gd name="T36" fmla="*/ 374 w 379"/>
                <a:gd name="T37" fmla="*/ 2046 h 2296"/>
                <a:gd name="T38" fmla="*/ 375 w 379"/>
                <a:gd name="T39" fmla="*/ 1950 h 2296"/>
                <a:gd name="T40" fmla="*/ 377 w 379"/>
                <a:gd name="T41" fmla="*/ 1830 h 2296"/>
                <a:gd name="T42" fmla="*/ 368 w 379"/>
                <a:gd name="T43" fmla="*/ 1733 h 2296"/>
                <a:gd name="T44" fmla="*/ 346 w 379"/>
                <a:gd name="T45" fmla="*/ 1649 h 2296"/>
                <a:gd name="T46" fmla="*/ 326 w 379"/>
                <a:gd name="T47" fmla="*/ 1577 h 2296"/>
                <a:gd name="T48" fmla="*/ 282 w 379"/>
                <a:gd name="T49" fmla="*/ 1504 h 2296"/>
                <a:gd name="T50" fmla="*/ 237 w 379"/>
                <a:gd name="T51" fmla="*/ 1431 h 2296"/>
                <a:gd name="T52" fmla="*/ 204 w 379"/>
                <a:gd name="T53" fmla="*/ 1358 h 2296"/>
                <a:gd name="T54" fmla="*/ 183 w 379"/>
                <a:gd name="T55" fmla="*/ 1286 h 2296"/>
                <a:gd name="T56" fmla="*/ 161 w 379"/>
                <a:gd name="T57" fmla="*/ 1213 h 2296"/>
                <a:gd name="T58" fmla="*/ 152 w 379"/>
                <a:gd name="T59" fmla="*/ 1141 h 2296"/>
                <a:gd name="T60" fmla="*/ 175 w 379"/>
                <a:gd name="T61" fmla="*/ 1070 h 2296"/>
                <a:gd name="T62" fmla="*/ 210 w 379"/>
                <a:gd name="T63" fmla="*/ 998 h 2296"/>
                <a:gd name="T64" fmla="*/ 245 w 379"/>
                <a:gd name="T65" fmla="*/ 927 h 2296"/>
                <a:gd name="T66" fmla="*/ 282 w 379"/>
                <a:gd name="T67" fmla="*/ 783 h 2296"/>
                <a:gd name="T68" fmla="*/ 318 w 379"/>
                <a:gd name="T69" fmla="*/ 592 h 2296"/>
                <a:gd name="T70" fmla="*/ 344 w 379"/>
                <a:gd name="T71" fmla="*/ 400 h 2296"/>
                <a:gd name="T72" fmla="*/ 358 w 379"/>
                <a:gd name="T73" fmla="*/ 317 h 2296"/>
                <a:gd name="T74" fmla="*/ 370 w 379"/>
                <a:gd name="T75" fmla="*/ 245 h 2296"/>
                <a:gd name="T76" fmla="*/ 371 w 379"/>
                <a:gd name="T77" fmla="*/ 173 h 2296"/>
                <a:gd name="T78" fmla="*/ 349 w 379"/>
                <a:gd name="T79" fmla="*/ 100 h 2296"/>
                <a:gd name="T80" fmla="*/ 305 w 379"/>
                <a:gd name="T81" fmla="*/ 40 h 2296"/>
                <a:gd name="T82" fmla="*/ 238 w 379"/>
                <a:gd name="T83" fmla="*/ 2 h 2296"/>
                <a:gd name="T84" fmla="*/ 171 w 379"/>
                <a:gd name="T85" fmla="*/ 0 h 2296"/>
                <a:gd name="T86" fmla="*/ 113 w 379"/>
                <a:gd name="T87" fmla="*/ 83 h 2296"/>
                <a:gd name="T88" fmla="*/ 76 w 379"/>
                <a:gd name="T89" fmla="*/ 228 h 2296"/>
                <a:gd name="T90" fmla="*/ 41 w 379"/>
                <a:gd name="T91" fmla="*/ 322 h 2296"/>
                <a:gd name="T92" fmla="*/ 28 w 379"/>
                <a:gd name="T93" fmla="*/ 407 h 2296"/>
                <a:gd name="T94" fmla="*/ 15 w 379"/>
                <a:gd name="T95" fmla="*/ 515 h 2296"/>
                <a:gd name="T96" fmla="*/ 12 w 379"/>
                <a:gd name="T97" fmla="*/ 659 h 2296"/>
                <a:gd name="T98" fmla="*/ 0 w 379"/>
                <a:gd name="T99" fmla="*/ 742 h 2296"/>
                <a:gd name="T100" fmla="*/ 22 w 379"/>
                <a:gd name="T101" fmla="*/ 815 h 2296"/>
                <a:gd name="T102" fmla="*/ 19 w 379"/>
                <a:gd name="T103" fmla="*/ 887 h 2296"/>
                <a:gd name="T104" fmla="*/ 42 w 379"/>
                <a:gd name="T105" fmla="*/ 958 h 2296"/>
                <a:gd name="T106" fmla="*/ 63 w 379"/>
                <a:gd name="T107" fmla="*/ 1032 h 2296"/>
                <a:gd name="T108" fmla="*/ 96 w 379"/>
                <a:gd name="T109" fmla="*/ 1104 h 2296"/>
                <a:gd name="T110" fmla="*/ 84 w 379"/>
                <a:gd name="T111" fmla="*/ 1140 h 22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9"/>
                <a:gd name="T169" fmla="*/ 0 h 2296"/>
                <a:gd name="T170" fmla="*/ 379 w 379"/>
                <a:gd name="T171" fmla="*/ 2296 h 22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9" h="2296">
                  <a:moveTo>
                    <a:pt x="84" y="1140"/>
                  </a:moveTo>
                  <a:lnTo>
                    <a:pt x="93" y="1176"/>
                  </a:lnTo>
                  <a:lnTo>
                    <a:pt x="94" y="1212"/>
                  </a:lnTo>
                  <a:lnTo>
                    <a:pt x="93" y="1248"/>
                  </a:lnTo>
                  <a:lnTo>
                    <a:pt x="82" y="1284"/>
                  </a:lnTo>
                  <a:lnTo>
                    <a:pt x="69" y="1320"/>
                  </a:lnTo>
                  <a:lnTo>
                    <a:pt x="58" y="1356"/>
                  </a:lnTo>
                  <a:lnTo>
                    <a:pt x="46" y="1391"/>
                  </a:lnTo>
                  <a:lnTo>
                    <a:pt x="45" y="1427"/>
                  </a:lnTo>
                  <a:lnTo>
                    <a:pt x="31" y="1463"/>
                  </a:lnTo>
                  <a:lnTo>
                    <a:pt x="32" y="1499"/>
                  </a:lnTo>
                  <a:lnTo>
                    <a:pt x="21" y="1547"/>
                  </a:lnTo>
                  <a:lnTo>
                    <a:pt x="8" y="1595"/>
                  </a:lnTo>
                  <a:lnTo>
                    <a:pt x="7" y="1643"/>
                  </a:lnTo>
                  <a:lnTo>
                    <a:pt x="7" y="1679"/>
                  </a:lnTo>
                  <a:lnTo>
                    <a:pt x="6" y="1727"/>
                  </a:lnTo>
                  <a:lnTo>
                    <a:pt x="5" y="1775"/>
                  </a:lnTo>
                  <a:lnTo>
                    <a:pt x="4" y="1811"/>
                  </a:lnTo>
                  <a:lnTo>
                    <a:pt x="27" y="1859"/>
                  </a:lnTo>
                  <a:lnTo>
                    <a:pt x="25" y="1931"/>
                  </a:lnTo>
                  <a:lnTo>
                    <a:pt x="25" y="1967"/>
                  </a:lnTo>
                  <a:lnTo>
                    <a:pt x="36" y="2004"/>
                  </a:lnTo>
                  <a:lnTo>
                    <a:pt x="46" y="2052"/>
                  </a:lnTo>
                  <a:lnTo>
                    <a:pt x="58" y="2088"/>
                  </a:lnTo>
                  <a:lnTo>
                    <a:pt x="68" y="2124"/>
                  </a:lnTo>
                  <a:lnTo>
                    <a:pt x="89" y="2173"/>
                  </a:lnTo>
                  <a:lnTo>
                    <a:pt x="98" y="2209"/>
                  </a:lnTo>
                  <a:lnTo>
                    <a:pt x="123" y="2245"/>
                  </a:lnTo>
                  <a:lnTo>
                    <a:pt x="155" y="2271"/>
                  </a:lnTo>
                  <a:lnTo>
                    <a:pt x="188" y="2294"/>
                  </a:lnTo>
                  <a:lnTo>
                    <a:pt x="223" y="2295"/>
                  </a:lnTo>
                  <a:lnTo>
                    <a:pt x="257" y="2272"/>
                  </a:lnTo>
                  <a:lnTo>
                    <a:pt x="291" y="2248"/>
                  </a:lnTo>
                  <a:lnTo>
                    <a:pt x="303" y="2212"/>
                  </a:lnTo>
                  <a:lnTo>
                    <a:pt x="337" y="2166"/>
                  </a:lnTo>
                  <a:lnTo>
                    <a:pt x="350" y="2129"/>
                  </a:lnTo>
                  <a:lnTo>
                    <a:pt x="362" y="2081"/>
                  </a:lnTo>
                  <a:lnTo>
                    <a:pt x="374" y="2046"/>
                  </a:lnTo>
                  <a:lnTo>
                    <a:pt x="374" y="1998"/>
                  </a:lnTo>
                  <a:lnTo>
                    <a:pt x="375" y="1950"/>
                  </a:lnTo>
                  <a:lnTo>
                    <a:pt x="376" y="1878"/>
                  </a:lnTo>
                  <a:lnTo>
                    <a:pt x="377" y="1830"/>
                  </a:lnTo>
                  <a:lnTo>
                    <a:pt x="378" y="1782"/>
                  </a:lnTo>
                  <a:lnTo>
                    <a:pt x="368" y="1733"/>
                  </a:lnTo>
                  <a:lnTo>
                    <a:pt x="357" y="1685"/>
                  </a:lnTo>
                  <a:lnTo>
                    <a:pt x="346" y="1649"/>
                  </a:lnTo>
                  <a:lnTo>
                    <a:pt x="336" y="1614"/>
                  </a:lnTo>
                  <a:lnTo>
                    <a:pt x="326" y="1577"/>
                  </a:lnTo>
                  <a:lnTo>
                    <a:pt x="303" y="1540"/>
                  </a:lnTo>
                  <a:lnTo>
                    <a:pt x="282" y="1504"/>
                  </a:lnTo>
                  <a:lnTo>
                    <a:pt x="259" y="1467"/>
                  </a:lnTo>
                  <a:lnTo>
                    <a:pt x="237" y="1431"/>
                  </a:lnTo>
                  <a:lnTo>
                    <a:pt x="216" y="1395"/>
                  </a:lnTo>
                  <a:lnTo>
                    <a:pt x="204" y="1358"/>
                  </a:lnTo>
                  <a:lnTo>
                    <a:pt x="194" y="1322"/>
                  </a:lnTo>
                  <a:lnTo>
                    <a:pt x="183" y="1286"/>
                  </a:lnTo>
                  <a:lnTo>
                    <a:pt x="172" y="1250"/>
                  </a:lnTo>
                  <a:lnTo>
                    <a:pt x="161" y="1213"/>
                  </a:lnTo>
                  <a:lnTo>
                    <a:pt x="151" y="1177"/>
                  </a:lnTo>
                  <a:lnTo>
                    <a:pt x="152" y="1141"/>
                  </a:lnTo>
                  <a:lnTo>
                    <a:pt x="152" y="1105"/>
                  </a:lnTo>
                  <a:lnTo>
                    <a:pt x="175" y="1070"/>
                  </a:lnTo>
                  <a:lnTo>
                    <a:pt x="198" y="1034"/>
                  </a:lnTo>
                  <a:lnTo>
                    <a:pt x="210" y="998"/>
                  </a:lnTo>
                  <a:lnTo>
                    <a:pt x="234" y="963"/>
                  </a:lnTo>
                  <a:lnTo>
                    <a:pt x="245" y="927"/>
                  </a:lnTo>
                  <a:lnTo>
                    <a:pt x="269" y="879"/>
                  </a:lnTo>
                  <a:lnTo>
                    <a:pt x="282" y="783"/>
                  </a:lnTo>
                  <a:lnTo>
                    <a:pt x="294" y="688"/>
                  </a:lnTo>
                  <a:lnTo>
                    <a:pt x="318" y="592"/>
                  </a:lnTo>
                  <a:lnTo>
                    <a:pt x="331" y="496"/>
                  </a:lnTo>
                  <a:lnTo>
                    <a:pt x="344" y="400"/>
                  </a:lnTo>
                  <a:lnTo>
                    <a:pt x="356" y="352"/>
                  </a:lnTo>
                  <a:lnTo>
                    <a:pt x="358" y="317"/>
                  </a:lnTo>
                  <a:lnTo>
                    <a:pt x="369" y="281"/>
                  </a:lnTo>
                  <a:lnTo>
                    <a:pt x="370" y="245"/>
                  </a:lnTo>
                  <a:lnTo>
                    <a:pt x="370" y="209"/>
                  </a:lnTo>
                  <a:lnTo>
                    <a:pt x="371" y="173"/>
                  </a:lnTo>
                  <a:lnTo>
                    <a:pt x="360" y="136"/>
                  </a:lnTo>
                  <a:lnTo>
                    <a:pt x="349" y="100"/>
                  </a:lnTo>
                  <a:lnTo>
                    <a:pt x="338" y="64"/>
                  </a:lnTo>
                  <a:lnTo>
                    <a:pt x="305" y="40"/>
                  </a:lnTo>
                  <a:lnTo>
                    <a:pt x="272" y="15"/>
                  </a:lnTo>
                  <a:lnTo>
                    <a:pt x="238" y="2"/>
                  </a:lnTo>
                  <a:lnTo>
                    <a:pt x="204" y="2"/>
                  </a:lnTo>
                  <a:lnTo>
                    <a:pt x="171" y="0"/>
                  </a:lnTo>
                  <a:lnTo>
                    <a:pt x="135" y="37"/>
                  </a:lnTo>
                  <a:lnTo>
                    <a:pt x="113" y="83"/>
                  </a:lnTo>
                  <a:lnTo>
                    <a:pt x="89" y="132"/>
                  </a:lnTo>
                  <a:lnTo>
                    <a:pt x="76" y="228"/>
                  </a:lnTo>
                  <a:lnTo>
                    <a:pt x="52" y="274"/>
                  </a:lnTo>
                  <a:lnTo>
                    <a:pt x="41" y="322"/>
                  </a:lnTo>
                  <a:lnTo>
                    <a:pt x="27" y="371"/>
                  </a:lnTo>
                  <a:lnTo>
                    <a:pt x="28" y="407"/>
                  </a:lnTo>
                  <a:lnTo>
                    <a:pt x="27" y="443"/>
                  </a:lnTo>
                  <a:lnTo>
                    <a:pt x="15" y="515"/>
                  </a:lnTo>
                  <a:lnTo>
                    <a:pt x="14" y="563"/>
                  </a:lnTo>
                  <a:lnTo>
                    <a:pt x="12" y="659"/>
                  </a:lnTo>
                  <a:lnTo>
                    <a:pt x="1" y="694"/>
                  </a:lnTo>
                  <a:lnTo>
                    <a:pt x="0" y="742"/>
                  </a:lnTo>
                  <a:lnTo>
                    <a:pt x="10" y="779"/>
                  </a:lnTo>
                  <a:lnTo>
                    <a:pt x="22" y="815"/>
                  </a:lnTo>
                  <a:lnTo>
                    <a:pt x="21" y="851"/>
                  </a:lnTo>
                  <a:lnTo>
                    <a:pt x="19" y="887"/>
                  </a:lnTo>
                  <a:lnTo>
                    <a:pt x="31" y="923"/>
                  </a:lnTo>
                  <a:lnTo>
                    <a:pt x="42" y="958"/>
                  </a:lnTo>
                  <a:lnTo>
                    <a:pt x="52" y="995"/>
                  </a:lnTo>
                  <a:lnTo>
                    <a:pt x="63" y="1032"/>
                  </a:lnTo>
                  <a:lnTo>
                    <a:pt x="85" y="1068"/>
                  </a:lnTo>
                  <a:lnTo>
                    <a:pt x="96" y="1104"/>
                  </a:lnTo>
                  <a:lnTo>
                    <a:pt x="95" y="1140"/>
                  </a:lnTo>
                  <a:lnTo>
                    <a:pt x="84" y="1140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66" name="Freeform 20"/>
            <p:cNvSpPr>
              <a:spLocks/>
            </p:cNvSpPr>
            <p:nvPr/>
          </p:nvSpPr>
          <p:spPr bwMode="auto">
            <a:xfrm>
              <a:off x="4933" y="1484"/>
              <a:ext cx="325" cy="2272"/>
            </a:xfrm>
            <a:custGeom>
              <a:avLst/>
              <a:gdLst>
                <a:gd name="T0" fmla="*/ 308 w 325"/>
                <a:gd name="T1" fmla="*/ 1268 h 2272"/>
                <a:gd name="T2" fmla="*/ 305 w 325"/>
                <a:gd name="T3" fmla="*/ 1376 h 2272"/>
                <a:gd name="T4" fmla="*/ 301 w 325"/>
                <a:gd name="T5" fmla="*/ 1485 h 2272"/>
                <a:gd name="T6" fmla="*/ 296 w 325"/>
                <a:gd name="T7" fmla="*/ 1592 h 2272"/>
                <a:gd name="T8" fmla="*/ 292 w 325"/>
                <a:gd name="T9" fmla="*/ 1700 h 2272"/>
                <a:gd name="T10" fmla="*/ 289 w 325"/>
                <a:gd name="T11" fmla="*/ 1808 h 2272"/>
                <a:gd name="T12" fmla="*/ 295 w 325"/>
                <a:gd name="T13" fmla="*/ 1929 h 2272"/>
                <a:gd name="T14" fmla="*/ 281 w 325"/>
                <a:gd name="T15" fmla="*/ 2035 h 2272"/>
                <a:gd name="T16" fmla="*/ 245 w 325"/>
                <a:gd name="T17" fmla="*/ 2142 h 2272"/>
                <a:gd name="T18" fmla="*/ 194 w 325"/>
                <a:gd name="T19" fmla="*/ 2249 h 2272"/>
                <a:gd name="T20" fmla="*/ 93 w 325"/>
                <a:gd name="T21" fmla="*/ 2256 h 2272"/>
                <a:gd name="T22" fmla="*/ 40 w 325"/>
                <a:gd name="T23" fmla="*/ 2146 h 2272"/>
                <a:gd name="T24" fmla="*/ 9 w 325"/>
                <a:gd name="T25" fmla="*/ 2038 h 2272"/>
                <a:gd name="T26" fmla="*/ 2 w 325"/>
                <a:gd name="T27" fmla="*/ 1930 h 2272"/>
                <a:gd name="T28" fmla="*/ 6 w 325"/>
                <a:gd name="T29" fmla="*/ 1822 h 2272"/>
                <a:gd name="T30" fmla="*/ 10 w 325"/>
                <a:gd name="T31" fmla="*/ 1714 h 2272"/>
                <a:gd name="T32" fmla="*/ 37 w 325"/>
                <a:gd name="T33" fmla="*/ 1595 h 2272"/>
                <a:gd name="T34" fmla="*/ 63 w 325"/>
                <a:gd name="T35" fmla="*/ 1488 h 2272"/>
                <a:gd name="T36" fmla="*/ 89 w 325"/>
                <a:gd name="T37" fmla="*/ 1380 h 2272"/>
                <a:gd name="T38" fmla="*/ 161 w 325"/>
                <a:gd name="T39" fmla="*/ 1275 h 2272"/>
                <a:gd name="T40" fmla="*/ 221 w 325"/>
                <a:gd name="T41" fmla="*/ 1169 h 2272"/>
                <a:gd name="T42" fmla="*/ 226 w 325"/>
                <a:gd name="T43" fmla="*/ 1061 h 2272"/>
                <a:gd name="T44" fmla="*/ 150 w 325"/>
                <a:gd name="T45" fmla="*/ 949 h 2272"/>
                <a:gd name="T46" fmla="*/ 110 w 325"/>
                <a:gd name="T47" fmla="*/ 829 h 2272"/>
                <a:gd name="T48" fmla="*/ 79 w 325"/>
                <a:gd name="T49" fmla="*/ 719 h 2272"/>
                <a:gd name="T50" fmla="*/ 60 w 325"/>
                <a:gd name="T51" fmla="*/ 611 h 2272"/>
                <a:gd name="T52" fmla="*/ 42 w 325"/>
                <a:gd name="T53" fmla="*/ 501 h 2272"/>
                <a:gd name="T54" fmla="*/ 45 w 325"/>
                <a:gd name="T55" fmla="*/ 393 h 2272"/>
                <a:gd name="T56" fmla="*/ 49 w 325"/>
                <a:gd name="T57" fmla="*/ 274 h 2272"/>
                <a:gd name="T58" fmla="*/ 54 w 325"/>
                <a:gd name="T59" fmla="*/ 166 h 2272"/>
                <a:gd name="T60" fmla="*/ 70 w 325"/>
                <a:gd name="T61" fmla="*/ 58 h 2272"/>
                <a:gd name="T62" fmla="*/ 162 w 325"/>
                <a:gd name="T63" fmla="*/ 2 h 2272"/>
                <a:gd name="T64" fmla="*/ 249 w 325"/>
                <a:gd name="T65" fmla="*/ 41 h 2272"/>
                <a:gd name="T66" fmla="*/ 291 w 325"/>
                <a:gd name="T67" fmla="*/ 150 h 2272"/>
                <a:gd name="T68" fmla="*/ 310 w 325"/>
                <a:gd name="T69" fmla="*/ 259 h 2272"/>
                <a:gd name="T70" fmla="*/ 307 w 325"/>
                <a:gd name="T71" fmla="*/ 366 h 2272"/>
                <a:gd name="T72" fmla="*/ 303 w 325"/>
                <a:gd name="T73" fmla="*/ 474 h 2272"/>
                <a:gd name="T74" fmla="*/ 287 w 325"/>
                <a:gd name="T75" fmla="*/ 583 h 2272"/>
                <a:gd name="T76" fmla="*/ 283 w 325"/>
                <a:gd name="T77" fmla="*/ 690 h 2272"/>
                <a:gd name="T78" fmla="*/ 279 w 325"/>
                <a:gd name="T79" fmla="*/ 798 h 2272"/>
                <a:gd name="T80" fmla="*/ 276 w 325"/>
                <a:gd name="T81" fmla="*/ 906 h 2272"/>
                <a:gd name="T82" fmla="*/ 272 w 325"/>
                <a:gd name="T83" fmla="*/ 1014 h 2272"/>
                <a:gd name="T84" fmla="*/ 314 w 325"/>
                <a:gd name="T85" fmla="*/ 1112 h 2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5"/>
                <a:gd name="T130" fmla="*/ 0 h 2272"/>
                <a:gd name="T131" fmla="*/ 325 w 325"/>
                <a:gd name="T132" fmla="*/ 2272 h 2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5" h="2272">
                  <a:moveTo>
                    <a:pt x="322" y="1196"/>
                  </a:moveTo>
                  <a:lnTo>
                    <a:pt x="309" y="1232"/>
                  </a:lnTo>
                  <a:lnTo>
                    <a:pt x="308" y="1268"/>
                  </a:lnTo>
                  <a:lnTo>
                    <a:pt x="307" y="1304"/>
                  </a:lnTo>
                  <a:lnTo>
                    <a:pt x="307" y="1340"/>
                  </a:lnTo>
                  <a:lnTo>
                    <a:pt x="305" y="1376"/>
                  </a:lnTo>
                  <a:lnTo>
                    <a:pt x="303" y="1413"/>
                  </a:lnTo>
                  <a:lnTo>
                    <a:pt x="303" y="1449"/>
                  </a:lnTo>
                  <a:lnTo>
                    <a:pt x="301" y="1485"/>
                  </a:lnTo>
                  <a:lnTo>
                    <a:pt x="299" y="1521"/>
                  </a:lnTo>
                  <a:lnTo>
                    <a:pt x="297" y="1557"/>
                  </a:lnTo>
                  <a:lnTo>
                    <a:pt x="296" y="1592"/>
                  </a:lnTo>
                  <a:lnTo>
                    <a:pt x="296" y="1628"/>
                  </a:lnTo>
                  <a:lnTo>
                    <a:pt x="294" y="1664"/>
                  </a:lnTo>
                  <a:lnTo>
                    <a:pt x="292" y="1700"/>
                  </a:lnTo>
                  <a:lnTo>
                    <a:pt x="292" y="1736"/>
                  </a:lnTo>
                  <a:lnTo>
                    <a:pt x="290" y="1772"/>
                  </a:lnTo>
                  <a:lnTo>
                    <a:pt x="289" y="1808"/>
                  </a:lnTo>
                  <a:lnTo>
                    <a:pt x="288" y="1856"/>
                  </a:lnTo>
                  <a:lnTo>
                    <a:pt x="287" y="1892"/>
                  </a:lnTo>
                  <a:lnTo>
                    <a:pt x="295" y="1929"/>
                  </a:lnTo>
                  <a:lnTo>
                    <a:pt x="294" y="1964"/>
                  </a:lnTo>
                  <a:lnTo>
                    <a:pt x="294" y="2000"/>
                  </a:lnTo>
                  <a:lnTo>
                    <a:pt x="281" y="2035"/>
                  </a:lnTo>
                  <a:lnTo>
                    <a:pt x="268" y="2070"/>
                  </a:lnTo>
                  <a:lnTo>
                    <a:pt x="255" y="2106"/>
                  </a:lnTo>
                  <a:lnTo>
                    <a:pt x="245" y="2142"/>
                  </a:lnTo>
                  <a:lnTo>
                    <a:pt x="231" y="2178"/>
                  </a:lnTo>
                  <a:lnTo>
                    <a:pt x="217" y="2213"/>
                  </a:lnTo>
                  <a:lnTo>
                    <a:pt x="194" y="2249"/>
                  </a:lnTo>
                  <a:lnTo>
                    <a:pt x="159" y="2271"/>
                  </a:lnTo>
                  <a:lnTo>
                    <a:pt x="125" y="2270"/>
                  </a:lnTo>
                  <a:lnTo>
                    <a:pt x="93" y="2256"/>
                  </a:lnTo>
                  <a:lnTo>
                    <a:pt x="71" y="2220"/>
                  </a:lnTo>
                  <a:lnTo>
                    <a:pt x="61" y="2184"/>
                  </a:lnTo>
                  <a:lnTo>
                    <a:pt x="40" y="2146"/>
                  </a:lnTo>
                  <a:lnTo>
                    <a:pt x="19" y="2111"/>
                  </a:lnTo>
                  <a:lnTo>
                    <a:pt x="8" y="2074"/>
                  </a:lnTo>
                  <a:lnTo>
                    <a:pt x="9" y="2038"/>
                  </a:lnTo>
                  <a:lnTo>
                    <a:pt x="0" y="2001"/>
                  </a:lnTo>
                  <a:lnTo>
                    <a:pt x="0" y="1965"/>
                  </a:lnTo>
                  <a:lnTo>
                    <a:pt x="2" y="1930"/>
                  </a:lnTo>
                  <a:lnTo>
                    <a:pt x="4" y="1894"/>
                  </a:lnTo>
                  <a:lnTo>
                    <a:pt x="5" y="1858"/>
                  </a:lnTo>
                  <a:lnTo>
                    <a:pt x="6" y="1822"/>
                  </a:lnTo>
                  <a:lnTo>
                    <a:pt x="8" y="1786"/>
                  </a:lnTo>
                  <a:lnTo>
                    <a:pt x="10" y="1750"/>
                  </a:lnTo>
                  <a:lnTo>
                    <a:pt x="10" y="1714"/>
                  </a:lnTo>
                  <a:lnTo>
                    <a:pt x="21" y="1679"/>
                  </a:lnTo>
                  <a:lnTo>
                    <a:pt x="23" y="1642"/>
                  </a:lnTo>
                  <a:lnTo>
                    <a:pt x="37" y="1595"/>
                  </a:lnTo>
                  <a:lnTo>
                    <a:pt x="38" y="1559"/>
                  </a:lnTo>
                  <a:lnTo>
                    <a:pt x="51" y="1523"/>
                  </a:lnTo>
                  <a:lnTo>
                    <a:pt x="63" y="1488"/>
                  </a:lnTo>
                  <a:lnTo>
                    <a:pt x="75" y="1451"/>
                  </a:lnTo>
                  <a:lnTo>
                    <a:pt x="77" y="1415"/>
                  </a:lnTo>
                  <a:lnTo>
                    <a:pt x="89" y="1380"/>
                  </a:lnTo>
                  <a:lnTo>
                    <a:pt x="113" y="1345"/>
                  </a:lnTo>
                  <a:lnTo>
                    <a:pt x="138" y="1309"/>
                  </a:lnTo>
                  <a:lnTo>
                    <a:pt x="161" y="1275"/>
                  </a:lnTo>
                  <a:lnTo>
                    <a:pt x="185" y="1240"/>
                  </a:lnTo>
                  <a:lnTo>
                    <a:pt x="209" y="1204"/>
                  </a:lnTo>
                  <a:lnTo>
                    <a:pt x="221" y="1169"/>
                  </a:lnTo>
                  <a:lnTo>
                    <a:pt x="234" y="1133"/>
                  </a:lnTo>
                  <a:lnTo>
                    <a:pt x="235" y="1097"/>
                  </a:lnTo>
                  <a:lnTo>
                    <a:pt x="226" y="1061"/>
                  </a:lnTo>
                  <a:lnTo>
                    <a:pt x="192" y="1023"/>
                  </a:lnTo>
                  <a:lnTo>
                    <a:pt x="160" y="987"/>
                  </a:lnTo>
                  <a:lnTo>
                    <a:pt x="150" y="949"/>
                  </a:lnTo>
                  <a:lnTo>
                    <a:pt x="128" y="900"/>
                  </a:lnTo>
                  <a:lnTo>
                    <a:pt x="119" y="865"/>
                  </a:lnTo>
                  <a:lnTo>
                    <a:pt x="110" y="829"/>
                  </a:lnTo>
                  <a:lnTo>
                    <a:pt x="99" y="791"/>
                  </a:lnTo>
                  <a:lnTo>
                    <a:pt x="89" y="755"/>
                  </a:lnTo>
                  <a:lnTo>
                    <a:pt x="79" y="719"/>
                  </a:lnTo>
                  <a:lnTo>
                    <a:pt x="69" y="682"/>
                  </a:lnTo>
                  <a:lnTo>
                    <a:pt x="58" y="647"/>
                  </a:lnTo>
                  <a:lnTo>
                    <a:pt x="60" y="611"/>
                  </a:lnTo>
                  <a:lnTo>
                    <a:pt x="50" y="574"/>
                  </a:lnTo>
                  <a:lnTo>
                    <a:pt x="51" y="538"/>
                  </a:lnTo>
                  <a:lnTo>
                    <a:pt x="42" y="501"/>
                  </a:lnTo>
                  <a:lnTo>
                    <a:pt x="42" y="465"/>
                  </a:lnTo>
                  <a:lnTo>
                    <a:pt x="44" y="429"/>
                  </a:lnTo>
                  <a:lnTo>
                    <a:pt x="45" y="393"/>
                  </a:lnTo>
                  <a:lnTo>
                    <a:pt x="45" y="357"/>
                  </a:lnTo>
                  <a:lnTo>
                    <a:pt x="48" y="310"/>
                  </a:lnTo>
                  <a:lnTo>
                    <a:pt x="49" y="274"/>
                  </a:lnTo>
                  <a:lnTo>
                    <a:pt x="51" y="238"/>
                  </a:lnTo>
                  <a:lnTo>
                    <a:pt x="53" y="202"/>
                  </a:lnTo>
                  <a:lnTo>
                    <a:pt x="54" y="166"/>
                  </a:lnTo>
                  <a:lnTo>
                    <a:pt x="54" y="130"/>
                  </a:lnTo>
                  <a:lnTo>
                    <a:pt x="67" y="94"/>
                  </a:lnTo>
                  <a:lnTo>
                    <a:pt x="70" y="58"/>
                  </a:lnTo>
                  <a:lnTo>
                    <a:pt x="93" y="24"/>
                  </a:lnTo>
                  <a:lnTo>
                    <a:pt x="127" y="0"/>
                  </a:lnTo>
                  <a:lnTo>
                    <a:pt x="162" y="2"/>
                  </a:lnTo>
                  <a:lnTo>
                    <a:pt x="195" y="3"/>
                  </a:lnTo>
                  <a:lnTo>
                    <a:pt x="230" y="3"/>
                  </a:lnTo>
                  <a:lnTo>
                    <a:pt x="249" y="41"/>
                  </a:lnTo>
                  <a:lnTo>
                    <a:pt x="272" y="78"/>
                  </a:lnTo>
                  <a:lnTo>
                    <a:pt x="282" y="113"/>
                  </a:lnTo>
                  <a:lnTo>
                    <a:pt x="291" y="150"/>
                  </a:lnTo>
                  <a:lnTo>
                    <a:pt x="302" y="187"/>
                  </a:lnTo>
                  <a:lnTo>
                    <a:pt x="311" y="223"/>
                  </a:lnTo>
                  <a:lnTo>
                    <a:pt x="310" y="259"/>
                  </a:lnTo>
                  <a:lnTo>
                    <a:pt x="308" y="295"/>
                  </a:lnTo>
                  <a:lnTo>
                    <a:pt x="307" y="330"/>
                  </a:lnTo>
                  <a:lnTo>
                    <a:pt x="307" y="366"/>
                  </a:lnTo>
                  <a:lnTo>
                    <a:pt x="306" y="402"/>
                  </a:lnTo>
                  <a:lnTo>
                    <a:pt x="303" y="438"/>
                  </a:lnTo>
                  <a:lnTo>
                    <a:pt x="303" y="474"/>
                  </a:lnTo>
                  <a:lnTo>
                    <a:pt x="301" y="510"/>
                  </a:lnTo>
                  <a:lnTo>
                    <a:pt x="289" y="547"/>
                  </a:lnTo>
                  <a:lnTo>
                    <a:pt x="287" y="583"/>
                  </a:lnTo>
                  <a:lnTo>
                    <a:pt x="286" y="619"/>
                  </a:lnTo>
                  <a:lnTo>
                    <a:pt x="284" y="654"/>
                  </a:lnTo>
                  <a:lnTo>
                    <a:pt x="283" y="690"/>
                  </a:lnTo>
                  <a:lnTo>
                    <a:pt x="281" y="726"/>
                  </a:lnTo>
                  <a:lnTo>
                    <a:pt x="281" y="762"/>
                  </a:lnTo>
                  <a:lnTo>
                    <a:pt x="279" y="798"/>
                  </a:lnTo>
                  <a:lnTo>
                    <a:pt x="279" y="834"/>
                  </a:lnTo>
                  <a:lnTo>
                    <a:pt x="277" y="870"/>
                  </a:lnTo>
                  <a:lnTo>
                    <a:pt x="276" y="906"/>
                  </a:lnTo>
                  <a:lnTo>
                    <a:pt x="275" y="942"/>
                  </a:lnTo>
                  <a:lnTo>
                    <a:pt x="274" y="978"/>
                  </a:lnTo>
                  <a:lnTo>
                    <a:pt x="272" y="1014"/>
                  </a:lnTo>
                  <a:lnTo>
                    <a:pt x="272" y="1050"/>
                  </a:lnTo>
                  <a:lnTo>
                    <a:pt x="303" y="1074"/>
                  </a:lnTo>
                  <a:lnTo>
                    <a:pt x="314" y="1112"/>
                  </a:lnTo>
                  <a:lnTo>
                    <a:pt x="324" y="1148"/>
                  </a:lnTo>
                  <a:lnTo>
                    <a:pt x="322" y="1196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67" name="Oval 21"/>
            <p:cNvSpPr>
              <a:spLocks noChangeArrowheads="1"/>
            </p:cNvSpPr>
            <p:nvPr/>
          </p:nvSpPr>
          <p:spPr bwMode="auto">
            <a:xfrm rot="60000">
              <a:off x="5144" y="2455"/>
              <a:ext cx="286" cy="336"/>
            </a:xfrm>
            <a:prstGeom prst="ellipse">
              <a:avLst/>
            </a:prstGeom>
            <a:solidFill>
              <a:srgbClr val="D9319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9168" name="Line 23"/>
            <p:cNvSpPr>
              <a:spLocks noChangeShapeType="1"/>
            </p:cNvSpPr>
            <p:nvPr/>
          </p:nvSpPr>
          <p:spPr bwMode="auto">
            <a:xfrm>
              <a:off x="3608" y="2592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9" name="Freeform 24"/>
            <p:cNvSpPr>
              <a:spLocks/>
            </p:cNvSpPr>
            <p:nvPr/>
          </p:nvSpPr>
          <p:spPr bwMode="auto">
            <a:xfrm>
              <a:off x="4584" y="2964"/>
              <a:ext cx="385" cy="781"/>
            </a:xfrm>
            <a:custGeom>
              <a:avLst/>
              <a:gdLst>
                <a:gd name="T0" fmla="*/ 24 w 385"/>
                <a:gd name="T1" fmla="*/ 12 h 781"/>
                <a:gd name="T2" fmla="*/ 60 w 385"/>
                <a:gd name="T3" fmla="*/ 0 h 781"/>
                <a:gd name="T4" fmla="*/ 96 w 385"/>
                <a:gd name="T5" fmla="*/ 0 h 781"/>
                <a:gd name="T6" fmla="*/ 132 w 385"/>
                <a:gd name="T7" fmla="*/ 0 h 781"/>
                <a:gd name="T8" fmla="*/ 168 w 385"/>
                <a:gd name="T9" fmla="*/ 0 h 781"/>
                <a:gd name="T10" fmla="*/ 204 w 385"/>
                <a:gd name="T11" fmla="*/ 0 h 781"/>
                <a:gd name="T12" fmla="*/ 240 w 385"/>
                <a:gd name="T13" fmla="*/ 0 h 781"/>
                <a:gd name="T14" fmla="*/ 276 w 385"/>
                <a:gd name="T15" fmla="*/ 0 h 781"/>
                <a:gd name="T16" fmla="*/ 300 w 385"/>
                <a:gd name="T17" fmla="*/ 36 h 781"/>
                <a:gd name="T18" fmla="*/ 312 w 385"/>
                <a:gd name="T19" fmla="*/ 72 h 781"/>
                <a:gd name="T20" fmla="*/ 324 w 385"/>
                <a:gd name="T21" fmla="*/ 108 h 781"/>
                <a:gd name="T22" fmla="*/ 360 w 385"/>
                <a:gd name="T23" fmla="*/ 132 h 781"/>
                <a:gd name="T24" fmla="*/ 360 w 385"/>
                <a:gd name="T25" fmla="*/ 168 h 781"/>
                <a:gd name="T26" fmla="*/ 372 w 385"/>
                <a:gd name="T27" fmla="*/ 204 h 781"/>
                <a:gd name="T28" fmla="*/ 372 w 385"/>
                <a:gd name="T29" fmla="*/ 240 h 781"/>
                <a:gd name="T30" fmla="*/ 372 w 385"/>
                <a:gd name="T31" fmla="*/ 276 h 781"/>
                <a:gd name="T32" fmla="*/ 372 w 385"/>
                <a:gd name="T33" fmla="*/ 312 h 781"/>
                <a:gd name="T34" fmla="*/ 372 w 385"/>
                <a:gd name="T35" fmla="*/ 348 h 781"/>
                <a:gd name="T36" fmla="*/ 372 w 385"/>
                <a:gd name="T37" fmla="*/ 384 h 781"/>
                <a:gd name="T38" fmla="*/ 372 w 385"/>
                <a:gd name="T39" fmla="*/ 420 h 781"/>
                <a:gd name="T40" fmla="*/ 372 w 385"/>
                <a:gd name="T41" fmla="*/ 456 h 781"/>
                <a:gd name="T42" fmla="*/ 372 w 385"/>
                <a:gd name="T43" fmla="*/ 492 h 781"/>
                <a:gd name="T44" fmla="*/ 372 w 385"/>
                <a:gd name="T45" fmla="*/ 528 h 781"/>
                <a:gd name="T46" fmla="*/ 372 w 385"/>
                <a:gd name="T47" fmla="*/ 564 h 781"/>
                <a:gd name="T48" fmla="*/ 384 w 385"/>
                <a:gd name="T49" fmla="*/ 600 h 781"/>
                <a:gd name="T50" fmla="*/ 360 w 385"/>
                <a:gd name="T51" fmla="*/ 636 h 781"/>
                <a:gd name="T52" fmla="*/ 324 w 385"/>
                <a:gd name="T53" fmla="*/ 648 h 781"/>
                <a:gd name="T54" fmla="*/ 300 w 385"/>
                <a:gd name="T55" fmla="*/ 684 h 781"/>
                <a:gd name="T56" fmla="*/ 276 w 385"/>
                <a:gd name="T57" fmla="*/ 720 h 781"/>
                <a:gd name="T58" fmla="*/ 264 w 385"/>
                <a:gd name="T59" fmla="*/ 756 h 781"/>
                <a:gd name="T60" fmla="*/ 228 w 385"/>
                <a:gd name="T61" fmla="*/ 768 h 781"/>
                <a:gd name="T62" fmla="*/ 192 w 385"/>
                <a:gd name="T63" fmla="*/ 780 h 781"/>
                <a:gd name="T64" fmla="*/ 156 w 385"/>
                <a:gd name="T65" fmla="*/ 780 h 781"/>
                <a:gd name="T66" fmla="*/ 120 w 385"/>
                <a:gd name="T67" fmla="*/ 768 h 781"/>
                <a:gd name="T68" fmla="*/ 108 w 385"/>
                <a:gd name="T69" fmla="*/ 732 h 781"/>
                <a:gd name="T70" fmla="*/ 84 w 385"/>
                <a:gd name="T71" fmla="*/ 696 h 781"/>
                <a:gd name="T72" fmla="*/ 72 w 385"/>
                <a:gd name="T73" fmla="*/ 660 h 781"/>
                <a:gd name="T74" fmla="*/ 60 w 385"/>
                <a:gd name="T75" fmla="*/ 624 h 781"/>
                <a:gd name="T76" fmla="*/ 36 w 385"/>
                <a:gd name="T77" fmla="*/ 588 h 781"/>
                <a:gd name="T78" fmla="*/ 24 w 385"/>
                <a:gd name="T79" fmla="*/ 552 h 781"/>
                <a:gd name="T80" fmla="*/ 12 w 385"/>
                <a:gd name="T81" fmla="*/ 516 h 781"/>
                <a:gd name="T82" fmla="*/ 0 w 385"/>
                <a:gd name="T83" fmla="*/ 480 h 781"/>
                <a:gd name="T84" fmla="*/ 0 w 385"/>
                <a:gd name="T85" fmla="*/ 444 h 781"/>
                <a:gd name="T86" fmla="*/ 0 w 385"/>
                <a:gd name="T87" fmla="*/ 408 h 781"/>
                <a:gd name="T88" fmla="*/ 0 w 385"/>
                <a:gd name="T89" fmla="*/ 372 h 781"/>
                <a:gd name="T90" fmla="*/ 0 w 385"/>
                <a:gd name="T91" fmla="*/ 336 h 781"/>
                <a:gd name="T92" fmla="*/ 0 w 385"/>
                <a:gd name="T93" fmla="*/ 300 h 781"/>
                <a:gd name="T94" fmla="*/ 0 w 385"/>
                <a:gd name="T95" fmla="*/ 264 h 781"/>
                <a:gd name="T96" fmla="*/ 0 w 385"/>
                <a:gd name="T97" fmla="*/ 228 h 781"/>
                <a:gd name="T98" fmla="*/ 0 w 385"/>
                <a:gd name="T99" fmla="*/ 192 h 781"/>
                <a:gd name="T100" fmla="*/ 0 w 385"/>
                <a:gd name="T101" fmla="*/ 156 h 781"/>
                <a:gd name="T102" fmla="*/ 0 w 385"/>
                <a:gd name="T103" fmla="*/ 120 h 781"/>
                <a:gd name="T104" fmla="*/ 0 w 385"/>
                <a:gd name="T105" fmla="*/ 84 h 781"/>
                <a:gd name="T106" fmla="*/ 0 w 385"/>
                <a:gd name="T107" fmla="*/ 48 h 781"/>
                <a:gd name="T108" fmla="*/ 24 w 385"/>
                <a:gd name="T109" fmla="*/ 12 h 781"/>
                <a:gd name="T110" fmla="*/ 24 w 385"/>
                <a:gd name="T111" fmla="*/ 12 h 78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5"/>
                <a:gd name="T169" fmla="*/ 0 h 781"/>
                <a:gd name="T170" fmla="*/ 385 w 385"/>
                <a:gd name="T171" fmla="*/ 781 h 78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5" h="781">
                  <a:moveTo>
                    <a:pt x="24" y="12"/>
                  </a:moveTo>
                  <a:lnTo>
                    <a:pt x="60" y="0"/>
                  </a:lnTo>
                  <a:lnTo>
                    <a:pt x="96" y="0"/>
                  </a:lnTo>
                  <a:lnTo>
                    <a:pt x="132" y="0"/>
                  </a:lnTo>
                  <a:lnTo>
                    <a:pt x="168" y="0"/>
                  </a:lnTo>
                  <a:lnTo>
                    <a:pt x="204" y="0"/>
                  </a:lnTo>
                  <a:lnTo>
                    <a:pt x="240" y="0"/>
                  </a:lnTo>
                  <a:lnTo>
                    <a:pt x="276" y="0"/>
                  </a:lnTo>
                  <a:lnTo>
                    <a:pt x="300" y="36"/>
                  </a:lnTo>
                  <a:lnTo>
                    <a:pt x="312" y="72"/>
                  </a:lnTo>
                  <a:lnTo>
                    <a:pt x="324" y="108"/>
                  </a:lnTo>
                  <a:lnTo>
                    <a:pt x="360" y="132"/>
                  </a:lnTo>
                  <a:lnTo>
                    <a:pt x="360" y="168"/>
                  </a:lnTo>
                  <a:lnTo>
                    <a:pt x="372" y="204"/>
                  </a:lnTo>
                  <a:lnTo>
                    <a:pt x="372" y="240"/>
                  </a:lnTo>
                  <a:lnTo>
                    <a:pt x="372" y="276"/>
                  </a:lnTo>
                  <a:lnTo>
                    <a:pt x="372" y="312"/>
                  </a:lnTo>
                  <a:lnTo>
                    <a:pt x="372" y="348"/>
                  </a:lnTo>
                  <a:lnTo>
                    <a:pt x="372" y="384"/>
                  </a:lnTo>
                  <a:lnTo>
                    <a:pt x="372" y="420"/>
                  </a:lnTo>
                  <a:lnTo>
                    <a:pt x="372" y="456"/>
                  </a:lnTo>
                  <a:lnTo>
                    <a:pt x="372" y="492"/>
                  </a:lnTo>
                  <a:lnTo>
                    <a:pt x="372" y="528"/>
                  </a:lnTo>
                  <a:lnTo>
                    <a:pt x="372" y="564"/>
                  </a:lnTo>
                  <a:lnTo>
                    <a:pt x="384" y="600"/>
                  </a:lnTo>
                  <a:lnTo>
                    <a:pt x="360" y="636"/>
                  </a:lnTo>
                  <a:lnTo>
                    <a:pt x="324" y="648"/>
                  </a:lnTo>
                  <a:lnTo>
                    <a:pt x="300" y="684"/>
                  </a:lnTo>
                  <a:lnTo>
                    <a:pt x="276" y="720"/>
                  </a:lnTo>
                  <a:lnTo>
                    <a:pt x="264" y="756"/>
                  </a:lnTo>
                  <a:lnTo>
                    <a:pt x="228" y="768"/>
                  </a:lnTo>
                  <a:lnTo>
                    <a:pt x="192" y="780"/>
                  </a:lnTo>
                  <a:lnTo>
                    <a:pt x="156" y="780"/>
                  </a:lnTo>
                  <a:lnTo>
                    <a:pt x="120" y="768"/>
                  </a:lnTo>
                  <a:lnTo>
                    <a:pt x="108" y="732"/>
                  </a:lnTo>
                  <a:lnTo>
                    <a:pt x="84" y="696"/>
                  </a:lnTo>
                  <a:lnTo>
                    <a:pt x="72" y="660"/>
                  </a:lnTo>
                  <a:lnTo>
                    <a:pt x="60" y="624"/>
                  </a:lnTo>
                  <a:lnTo>
                    <a:pt x="36" y="588"/>
                  </a:lnTo>
                  <a:lnTo>
                    <a:pt x="24" y="552"/>
                  </a:lnTo>
                  <a:lnTo>
                    <a:pt x="12" y="516"/>
                  </a:lnTo>
                  <a:lnTo>
                    <a:pt x="0" y="480"/>
                  </a:lnTo>
                  <a:lnTo>
                    <a:pt x="0" y="444"/>
                  </a:lnTo>
                  <a:lnTo>
                    <a:pt x="0" y="408"/>
                  </a:lnTo>
                  <a:lnTo>
                    <a:pt x="0" y="372"/>
                  </a:lnTo>
                  <a:lnTo>
                    <a:pt x="0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0" y="228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0" y="120"/>
                  </a:lnTo>
                  <a:lnTo>
                    <a:pt x="0" y="84"/>
                  </a:lnTo>
                  <a:lnTo>
                    <a:pt x="0" y="48"/>
                  </a:lnTo>
                  <a:lnTo>
                    <a:pt x="24" y="12"/>
                  </a:lnTo>
                </a:path>
              </a:pathLst>
            </a:custGeom>
            <a:solidFill>
              <a:schemeClr val="hlink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70" name="Freeform 25"/>
            <p:cNvSpPr>
              <a:spLocks/>
            </p:cNvSpPr>
            <p:nvPr/>
          </p:nvSpPr>
          <p:spPr bwMode="auto">
            <a:xfrm>
              <a:off x="4920" y="2976"/>
              <a:ext cx="349" cy="793"/>
            </a:xfrm>
            <a:custGeom>
              <a:avLst/>
              <a:gdLst>
                <a:gd name="T0" fmla="*/ 312 w 349"/>
                <a:gd name="T1" fmla="*/ 0 h 793"/>
                <a:gd name="T2" fmla="*/ 276 w 349"/>
                <a:gd name="T3" fmla="*/ 0 h 793"/>
                <a:gd name="T4" fmla="*/ 240 w 349"/>
                <a:gd name="T5" fmla="*/ 0 h 793"/>
                <a:gd name="T6" fmla="*/ 204 w 349"/>
                <a:gd name="T7" fmla="*/ 0 h 793"/>
                <a:gd name="T8" fmla="*/ 168 w 349"/>
                <a:gd name="T9" fmla="*/ 0 h 793"/>
                <a:gd name="T10" fmla="*/ 132 w 349"/>
                <a:gd name="T11" fmla="*/ 0 h 793"/>
                <a:gd name="T12" fmla="*/ 96 w 349"/>
                <a:gd name="T13" fmla="*/ 0 h 793"/>
                <a:gd name="T14" fmla="*/ 60 w 349"/>
                <a:gd name="T15" fmla="*/ 0 h 793"/>
                <a:gd name="T16" fmla="*/ 48 w 349"/>
                <a:gd name="T17" fmla="*/ 36 h 793"/>
                <a:gd name="T18" fmla="*/ 48 w 349"/>
                <a:gd name="T19" fmla="*/ 72 h 793"/>
                <a:gd name="T20" fmla="*/ 24 w 349"/>
                <a:gd name="T21" fmla="*/ 108 h 793"/>
                <a:gd name="T22" fmla="*/ 12 w 349"/>
                <a:gd name="T23" fmla="*/ 144 h 793"/>
                <a:gd name="T24" fmla="*/ 0 w 349"/>
                <a:gd name="T25" fmla="*/ 192 h 793"/>
                <a:gd name="T26" fmla="*/ 0 w 349"/>
                <a:gd name="T27" fmla="*/ 240 h 793"/>
                <a:gd name="T28" fmla="*/ 0 w 349"/>
                <a:gd name="T29" fmla="*/ 276 h 793"/>
                <a:gd name="T30" fmla="*/ 0 w 349"/>
                <a:gd name="T31" fmla="*/ 312 h 793"/>
                <a:gd name="T32" fmla="*/ 0 w 349"/>
                <a:gd name="T33" fmla="*/ 348 h 793"/>
                <a:gd name="T34" fmla="*/ 0 w 349"/>
                <a:gd name="T35" fmla="*/ 384 h 793"/>
                <a:gd name="T36" fmla="*/ 0 w 349"/>
                <a:gd name="T37" fmla="*/ 420 h 793"/>
                <a:gd name="T38" fmla="*/ 0 w 349"/>
                <a:gd name="T39" fmla="*/ 456 h 793"/>
                <a:gd name="T40" fmla="*/ 0 w 349"/>
                <a:gd name="T41" fmla="*/ 492 h 793"/>
                <a:gd name="T42" fmla="*/ 0 w 349"/>
                <a:gd name="T43" fmla="*/ 528 h 793"/>
                <a:gd name="T44" fmla="*/ 0 w 349"/>
                <a:gd name="T45" fmla="*/ 564 h 793"/>
                <a:gd name="T46" fmla="*/ 12 w 349"/>
                <a:gd name="T47" fmla="*/ 600 h 793"/>
                <a:gd name="T48" fmla="*/ 24 w 349"/>
                <a:gd name="T49" fmla="*/ 636 h 793"/>
                <a:gd name="T50" fmla="*/ 48 w 349"/>
                <a:gd name="T51" fmla="*/ 672 h 793"/>
                <a:gd name="T52" fmla="*/ 60 w 349"/>
                <a:gd name="T53" fmla="*/ 708 h 793"/>
                <a:gd name="T54" fmla="*/ 72 w 349"/>
                <a:gd name="T55" fmla="*/ 744 h 793"/>
                <a:gd name="T56" fmla="*/ 108 w 349"/>
                <a:gd name="T57" fmla="*/ 768 h 793"/>
                <a:gd name="T58" fmla="*/ 144 w 349"/>
                <a:gd name="T59" fmla="*/ 792 h 793"/>
                <a:gd name="T60" fmla="*/ 180 w 349"/>
                <a:gd name="T61" fmla="*/ 792 h 793"/>
                <a:gd name="T62" fmla="*/ 216 w 349"/>
                <a:gd name="T63" fmla="*/ 792 h 793"/>
                <a:gd name="T64" fmla="*/ 252 w 349"/>
                <a:gd name="T65" fmla="*/ 768 h 793"/>
                <a:gd name="T66" fmla="*/ 264 w 349"/>
                <a:gd name="T67" fmla="*/ 732 h 793"/>
                <a:gd name="T68" fmla="*/ 276 w 349"/>
                <a:gd name="T69" fmla="*/ 696 h 793"/>
                <a:gd name="T70" fmla="*/ 288 w 349"/>
                <a:gd name="T71" fmla="*/ 660 h 793"/>
                <a:gd name="T72" fmla="*/ 300 w 349"/>
                <a:gd name="T73" fmla="*/ 624 h 793"/>
                <a:gd name="T74" fmla="*/ 300 w 349"/>
                <a:gd name="T75" fmla="*/ 588 h 793"/>
                <a:gd name="T76" fmla="*/ 288 w 349"/>
                <a:gd name="T77" fmla="*/ 552 h 793"/>
                <a:gd name="T78" fmla="*/ 288 w 349"/>
                <a:gd name="T79" fmla="*/ 516 h 793"/>
                <a:gd name="T80" fmla="*/ 300 w 349"/>
                <a:gd name="T81" fmla="*/ 480 h 793"/>
                <a:gd name="T82" fmla="*/ 312 w 349"/>
                <a:gd name="T83" fmla="*/ 444 h 793"/>
                <a:gd name="T84" fmla="*/ 312 w 349"/>
                <a:gd name="T85" fmla="*/ 408 h 793"/>
                <a:gd name="T86" fmla="*/ 336 w 349"/>
                <a:gd name="T87" fmla="*/ 372 h 793"/>
                <a:gd name="T88" fmla="*/ 336 w 349"/>
                <a:gd name="T89" fmla="*/ 336 h 793"/>
                <a:gd name="T90" fmla="*/ 336 w 349"/>
                <a:gd name="T91" fmla="*/ 300 h 793"/>
                <a:gd name="T92" fmla="*/ 336 w 349"/>
                <a:gd name="T93" fmla="*/ 264 h 793"/>
                <a:gd name="T94" fmla="*/ 336 w 349"/>
                <a:gd name="T95" fmla="*/ 228 h 793"/>
                <a:gd name="T96" fmla="*/ 336 w 349"/>
                <a:gd name="T97" fmla="*/ 192 h 793"/>
                <a:gd name="T98" fmla="*/ 336 w 349"/>
                <a:gd name="T99" fmla="*/ 156 h 793"/>
                <a:gd name="T100" fmla="*/ 336 w 349"/>
                <a:gd name="T101" fmla="*/ 120 h 793"/>
                <a:gd name="T102" fmla="*/ 348 w 349"/>
                <a:gd name="T103" fmla="*/ 84 h 793"/>
                <a:gd name="T104" fmla="*/ 324 w 349"/>
                <a:gd name="T105" fmla="*/ 48 h 793"/>
                <a:gd name="T106" fmla="*/ 300 w 349"/>
                <a:gd name="T107" fmla="*/ 12 h 793"/>
                <a:gd name="T108" fmla="*/ 312 w 349"/>
                <a:gd name="T109" fmla="*/ 0 h 79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9"/>
                <a:gd name="T166" fmla="*/ 0 h 793"/>
                <a:gd name="T167" fmla="*/ 349 w 349"/>
                <a:gd name="T168" fmla="*/ 793 h 79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9" h="793">
                  <a:moveTo>
                    <a:pt x="312" y="0"/>
                  </a:moveTo>
                  <a:lnTo>
                    <a:pt x="276" y="0"/>
                  </a:lnTo>
                  <a:lnTo>
                    <a:pt x="240" y="0"/>
                  </a:lnTo>
                  <a:lnTo>
                    <a:pt x="204" y="0"/>
                  </a:lnTo>
                  <a:lnTo>
                    <a:pt x="168" y="0"/>
                  </a:lnTo>
                  <a:lnTo>
                    <a:pt x="132" y="0"/>
                  </a:lnTo>
                  <a:lnTo>
                    <a:pt x="96" y="0"/>
                  </a:lnTo>
                  <a:lnTo>
                    <a:pt x="60" y="0"/>
                  </a:lnTo>
                  <a:lnTo>
                    <a:pt x="48" y="36"/>
                  </a:lnTo>
                  <a:lnTo>
                    <a:pt x="48" y="72"/>
                  </a:lnTo>
                  <a:lnTo>
                    <a:pt x="24" y="108"/>
                  </a:lnTo>
                  <a:lnTo>
                    <a:pt x="12" y="144"/>
                  </a:lnTo>
                  <a:lnTo>
                    <a:pt x="0" y="192"/>
                  </a:lnTo>
                  <a:lnTo>
                    <a:pt x="0" y="240"/>
                  </a:lnTo>
                  <a:lnTo>
                    <a:pt x="0" y="276"/>
                  </a:lnTo>
                  <a:lnTo>
                    <a:pt x="0" y="312"/>
                  </a:lnTo>
                  <a:lnTo>
                    <a:pt x="0" y="348"/>
                  </a:lnTo>
                  <a:lnTo>
                    <a:pt x="0" y="384"/>
                  </a:lnTo>
                  <a:lnTo>
                    <a:pt x="0" y="420"/>
                  </a:lnTo>
                  <a:lnTo>
                    <a:pt x="0" y="456"/>
                  </a:lnTo>
                  <a:lnTo>
                    <a:pt x="0" y="492"/>
                  </a:lnTo>
                  <a:lnTo>
                    <a:pt x="0" y="528"/>
                  </a:lnTo>
                  <a:lnTo>
                    <a:pt x="0" y="564"/>
                  </a:lnTo>
                  <a:lnTo>
                    <a:pt x="12" y="600"/>
                  </a:lnTo>
                  <a:lnTo>
                    <a:pt x="24" y="636"/>
                  </a:lnTo>
                  <a:lnTo>
                    <a:pt x="48" y="672"/>
                  </a:lnTo>
                  <a:lnTo>
                    <a:pt x="60" y="708"/>
                  </a:lnTo>
                  <a:lnTo>
                    <a:pt x="72" y="744"/>
                  </a:lnTo>
                  <a:lnTo>
                    <a:pt x="108" y="768"/>
                  </a:lnTo>
                  <a:lnTo>
                    <a:pt x="144" y="792"/>
                  </a:lnTo>
                  <a:lnTo>
                    <a:pt x="180" y="792"/>
                  </a:lnTo>
                  <a:lnTo>
                    <a:pt x="216" y="792"/>
                  </a:lnTo>
                  <a:lnTo>
                    <a:pt x="252" y="768"/>
                  </a:lnTo>
                  <a:lnTo>
                    <a:pt x="264" y="732"/>
                  </a:lnTo>
                  <a:lnTo>
                    <a:pt x="276" y="696"/>
                  </a:lnTo>
                  <a:lnTo>
                    <a:pt x="288" y="660"/>
                  </a:lnTo>
                  <a:lnTo>
                    <a:pt x="300" y="624"/>
                  </a:lnTo>
                  <a:lnTo>
                    <a:pt x="300" y="588"/>
                  </a:lnTo>
                  <a:lnTo>
                    <a:pt x="288" y="552"/>
                  </a:lnTo>
                  <a:lnTo>
                    <a:pt x="288" y="516"/>
                  </a:lnTo>
                  <a:lnTo>
                    <a:pt x="300" y="480"/>
                  </a:lnTo>
                  <a:lnTo>
                    <a:pt x="312" y="444"/>
                  </a:lnTo>
                  <a:lnTo>
                    <a:pt x="312" y="408"/>
                  </a:lnTo>
                  <a:lnTo>
                    <a:pt x="336" y="372"/>
                  </a:lnTo>
                  <a:lnTo>
                    <a:pt x="336" y="336"/>
                  </a:lnTo>
                  <a:lnTo>
                    <a:pt x="336" y="300"/>
                  </a:lnTo>
                  <a:lnTo>
                    <a:pt x="336" y="264"/>
                  </a:lnTo>
                  <a:lnTo>
                    <a:pt x="336" y="228"/>
                  </a:lnTo>
                  <a:lnTo>
                    <a:pt x="336" y="192"/>
                  </a:lnTo>
                  <a:lnTo>
                    <a:pt x="336" y="156"/>
                  </a:lnTo>
                  <a:lnTo>
                    <a:pt x="336" y="120"/>
                  </a:lnTo>
                  <a:lnTo>
                    <a:pt x="348" y="84"/>
                  </a:lnTo>
                  <a:lnTo>
                    <a:pt x="324" y="48"/>
                  </a:lnTo>
                  <a:lnTo>
                    <a:pt x="300" y="12"/>
                  </a:lnTo>
                  <a:lnTo>
                    <a:pt x="312" y="0"/>
                  </a:lnTo>
                </a:path>
              </a:pathLst>
            </a:custGeom>
            <a:solidFill>
              <a:schemeClr val="accent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71" name="AutoShape 38"/>
            <p:cNvSpPr>
              <a:spLocks/>
            </p:cNvSpPr>
            <p:nvPr/>
          </p:nvSpPr>
          <p:spPr bwMode="auto">
            <a:xfrm rot="5406134">
              <a:off x="4751" y="623"/>
              <a:ext cx="384" cy="1248"/>
            </a:xfrm>
            <a:prstGeom prst="leftBrace">
              <a:avLst>
                <a:gd name="adj1" fmla="val 2708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 autoUpdateAnimBg="0"/>
      <p:bldP spid="15396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Metaphase I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4582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1000" smtClean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Tetrads</a:t>
            </a:r>
            <a:r>
              <a:rPr lang="en-US" sz="2800" smtClean="0">
                <a:ea typeface="ＭＳ Ｐゴシック" charset="-128"/>
              </a:rPr>
              <a:t> align on the in center of cell on spindle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000" smtClean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INDEPENDENT ASSORTMENT OCCURS: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600" smtClean="0">
                <a:ea typeface="ＭＳ Ｐゴシック" charset="-128"/>
              </a:rPr>
              <a:t>	1.  Orientation of homologous pair to poles is random.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600" smtClean="0">
                <a:ea typeface="ＭＳ Ｐゴシック" charset="-128"/>
              </a:rPr>
              <a:t>	2.  Variation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600" smtClean="0">
                <a:ea typeface="ＭＳ Ｐゴシック" charset="-128"/>
              </a:rPr>
              <a:t>	</a:t>
            </a:r>
            <a:endParaRPr lang="en-US" sz="2800" b="1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609600" y="2971800"/>
            <a:ext cx="4275138" cy="4624388"/>
            <a:chOff x="388" y="1156"/>
            <a:chExt cx="2693" cy="2913"/>
          </a:xfrm>
        </p:grpSpPr>
        <p:sp>
          <p:nvSpPr>
            <p:cNvPr id="56325" name="Oval 5"/>
            <p:cNvSpPr>
              <a:spLocks noChangeArrowheads="1"/>
            </p:cNvSpPr>
            <p:nvPr/>
          </p:nvSpPr>
          <p:spPr bwMode="auto">
            <a:xfrm>
              <a:off x="392" y="1352"/>
              <a:ext cx="1952" cy="209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26" name="Rectangle 6"/>
            <p:cNvSpPr>
              <a:spLocks noChangeArrowheads="1"/>
            </p:cNvSpPr>
            <p:nvPr/>
          </p:nvSpPr>
          <p:spPr bwMode="auto">
            <a:xfrm>
              <a:off x="2164" y="2356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27" name="Rectangle 7"/>
            <p:cNvSpPr>
              <a:spLocks noChangeArrowheads="1"/>
            </p:cNvSpPr>
            <p:nvPr/>
          </p:nvSpPr>
          <p:spPr bwMode="auto">
            <a:xfrm>
              <a:off x="484" y="2308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28" name="Rectangle 8"/>
            <p:cNvSpPr>
              <a:spLocks noChangeArrowheads="1"/>
            </p:cNvSpPr>
            <p:nvPr/>
          </p:nvSpPr>
          <p:spPr bwMode="auto">
            <a:xfrm>
              <a:off x="2116" y="226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29" name="Rectangle 9"/>
            <p:cNvSpPr>
              <a:spLocks noChangeArrowheads="1"/>
            </p:cNvSpPr>
            <p:nvPr/>
          </p:nvSpPr>
          <p:spPr bwMode="auto">
            <a:xfrm>
              <a:off x="532" y="2452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30" name="Freeform 10"/>
            <p:cNvSpPr>
              <a:spLocks/>
            </p:cNvSpPr>
            <p:nvPr/>
          </p:nvSpPr>
          <p:spPr bwMode="auto">
            <a:xfrm>
              <a:off x="1092" y="2532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31" name="Freeform 11"/>
            <p:cNvSpPr>
              <a:spLocks/>
            </p:cNvSpPr>
            <p:nvPr/>
          </p:nvSpPr>
          <p:spPr bwMode="auto">
            <a:xfrm>
              <a:off x="1236" y="2532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32" name="Oval 12"/>
            <p:cNvSpPr>
              <a:spLocks noChangeArrowheads="1"/>
            </p:cNvSpPr>
            <p:nvPr/>
          </p:nvSpPr>
          <p:spPr bwMode="auto">
            <a:xfrm>
              <a:off x="1204" y="2740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33" name="Freeform 13"/>
            <p:cNvSpPr>
              <a:spLocks/>
            </p:cNvSpPr>
            <p:nvPr/>
          </p:nvSpPr>
          <p:spPr bwMode="auto">
            <a:xfrm>
              <a:off x="1332" y="1956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auto">
            <a:xfrm>
              <a:off x="1476" y="195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35" name="Oval 15"/>
            <p:cNvSpPr>
              <a:spLocks noChangeArrowheads="1"/>
            </p:cNvSpPr>
            <p:nvPr/>
          </p:nvSpPr>
          <p:spPr bwMode="auto">
            <a:xfrm>
              <a:off x="1444" y="2164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36" name="Line 16"/>
            <p:cNvSpPr>
              <a:spLocks noChangeShapeType="1"/>
            </p:cNvSpPr>
            <p:nvPr/>
          </p:nvSpPr>
          <p:spPr bwMode="auto">
            <a:xfrm flipH="1">
              <a:off x="476" y="2596"/>
              <a:ext cx="56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7" name="Line 17"/>
            <p:cNvSpPr>
              <a:spLocks noChangeShapeType="1"/>
            </p:cNvSpPr>
            <p:nvPr/>
          </p:nvSpPr>
          <p:spPr bwMode="auto">
            <a:xfrm flipH="1">
              <a:off x="428" y="2500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8" name="Line 18"/>
            <p:cNvSpPr>
              <a:spLocks noChangeShapeType="1"/>
            </p:cNvSpPr>
            <p:nvPr/>
          </p:nvSpPr>
          <p:spPr bwMode="auto">
            <a:xfrm>
              <a:off x="388" y="240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Line 19"/>
            <p:cNvSpPr>
              <a:spLocks noChangeShapeType="1"/>
            </p:cNvSpPr>
            <p:nvPr/>
          </p:nvSpPr>
          <p:spPr bwMode="auto">
            <a:xfrm>
              <a:off x="436" y="2212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0" name="Line 20"/>
            <p:cNvSpPr>
              <a:spLocks noChangeShapeType="1"/>
            </p:cNvSpPr>
            <p:nvPr/>
          </p:nvSpPr>
          <p:spPr bwMode="auto">
            <a:xfrm flipV="1">
              <a:off x="528" y="2156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1" name="Line 21"/>
            <p:cNvSpPr>
              <a:spLocks noChangeShapeType="1"/>
            </p:cNvSpPr>
            <p:nvPr/>
          </p:nvSpPr>
          <p:spPr bwMode="auto">
            <a:xfrm flipV="1">
              <a:off x="2208" y="2108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2" name="Line 22"/>
            <p:cNvSpPr>
              <a:spLocks noChangeShapeType="1"/>
            </p:cNvSpPr>
            <p:nvPr/>
          </p:nvSpPr>
          <p:spPr bwMode="auto">
            <a:xfrm flipV="1">
              <a:off x="2260" y="2204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3" name="Line 23"/>
            <p:cNvSpPr>
              <a:spLocks noChangeShapeType="1"/>
            </p:cNvSpPr>
            <p:nvPr/>
          </p:nvSpPr>
          <p:spPr bwMode="auto">
            <a:xfrm>
              <a:off x="2260" y="2352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4" name="Line 24"/>
            <p:cNvSpPr>
              <a:spLocks noChangeShapeType="1"/>
            </p:cNvSpPr>
            <p:nvPr/>
          </p:nvSpPr>
          <p:spPr bwMode="auto">
            <a:xfrm>
              <a:off x="2260" y="2452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5" name="Line 25"/>
            <p:cNvSpPr>
              <a:spLocks noChangeShapeType="1"/>
            </p:cNvSpPr>
            <p:nvPr/>
          </p:nvSpPr>
          <p:spPr bwMode="auto">
            <a:xfrm>
              <a:off x="2208" y="2548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6" name="Freeform 26"/>
            <p:cNvSpPr>
              <a:spLocks/>
            </p:cNvSpPr>
            <p:nvPr/>
          </p:nvSpPr>
          <p:spPr bwMode="auto">
            <a:xfrm>
              <a:off x="1092" y="1956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47" name="Freeform 27"/>
            <p:cNvSpPr>
              <a:spLocks/>
            </p:cNvSpPr>
            <p:nvPr/>
          </p:nvSpPr>
          <p:spPr bwMode="auto">
            <a:xfrm>
              <a:off x="1236" y="195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48" name="Oval 28"/>
            <p:cNvSpPr>
              <a:spLocks noChangeArrowheads="1"/>
            </p:cNvSpPr>
            <p:nvPr/>
          </p:nvSpPr>
          <p:spPr bwMode="auto">
            <a:xfrm>
              <a:off x="1204" y="2164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49" name="Freeform 29"/>
            <p:cNvSpPr>
              <a:spLocks/>
            </p:cNvSpPr>
            <p:nvPr/>
          </p:nvSpPr>
          <p:spPr bwMode="auto">
            <a:xfrm>
              <a:off x="1332" y="2532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50" name="Freeform 30"/>
            <p:cNvSpPr>
              <a:spLocks/>
            </p:cNvSpPr>
            <p:nvPr/>
          </p:nvSpPr>
          <p:spPr bwMode="auto">
            <a:xfrm>
              <a:off x="1476" y="2532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51" name="Oval 31"/>
            <p:cNvSpPr>
              <a:spLocks noChangeArrowheads="1"/>
            </p:cNvSpPr>
            <p:nvPr/>
          </p:nvSpPr>
          <p:spPr bwMode="auto">
            <a:xfrm>
              <a:off x="1444" y="2740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52" name="Rectangle 32"/>
            <p:cNvSpPr>
              <a:spLocks noChangeArrowheads="1"/>
            </p:cNvSpPr>
            <p:nvPr/>
          </p:nvSpPr>
          <p:spPr bwMode="auto">
            <a:xfrm>
              <a:off x="615" y="3783"/>
              <a:ext cx="11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endParaRPr lang="en-US" sz="2400" b="1"/>
            </a:p>
          </p:txBody>
        </p:sp>
        <p:sp>
          <p:nvSpPr>
            <p:cNvPr id="56353" name="Line 33"/>
            <p:cNvSpPr>
              <a:spLocks noChangeShapeType="1"/>
            </p:cNvSpPr>
            <p:nvPr/>
          </p:nvSpPr>
          <p:spPr bwMode="auto">
            <a:xfrm>
              <a:off x="1344" y="1156"/>
              <a:ext cx="0" cy="25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4" name="Rectangle 63"/>
            <p:cNvSpPr>
              <a:spLocks noChangeArrowheads="1"/>
            </p:cNvSpPr>
            <p:nvPr/>
          </p:nvSpPr>
          <p:spPr bwMode="auto">
            <a:xfrm>
              <a:off x="2679" y="2343"/>
              <a:ext cx="40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1"/>
                <a:t>OR</a:t>
              </a:r>
            </a:p>
          </p:txBody>
        </p:sp>
        <p:sp>
          <p:nvSpPr>
            <p:cNvPr id="56355" name="Line 64"/>
            <p:cNvSpPr>
              <a:spLocks noChangeShapeType="1"/>
            </p:cNvSpPr>
            <p:nvPr/>
          </p:nvSpPr>
          <p:spPr bwMode="auto">
            <a:xfrm>
              <a:off x="628" y="2500"/>
              <a:ext cx="616" cy="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6" name="Line 65"/>
            <p:cNvSpPr>
              <a:spLocks noChangeShapeType="1"/>
            </p:cNvSpPr>
            <p:nvPr/>
          </p:nvSpPr>
          <p:spPr bwMode="auto">
            <a:xfrm flipV="1">
              <a:off x="532" y="2204"/>
              <a:ext cx="712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7" name="Line 66"/>
            <p:cNvSpPr>
              <a:spLocks noChangeShapeType="1"/>
            </p:cNvSpPr>
            <p:nvPr/>
          </p:nvSpPr>
          <p:spPr bwMode="auto">
            <a:xfrm flipH="1" flipV="1">
              <a:off x="1484" y="2204"/>
              <a:ext cx="584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8" name="Line 67"/>
            <p:cNvSpPr>
              <a:spLocks noChangeShapeType="1"/>
            </p:cNvSpPr>
            <p:nvPr/>
          </p:nvSpPr>
          <p:spPr bwMode="auto">
            <a:xfrm flipH="1">
              <a:off x="1484" y="2404"/>
              <a:ext cx="632" cy="3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3"/>
          <p:cNvGrpSpPr>
            <a:grpSpLocks/>
          </p:cNvGrpSpPr>
          <p:nvPr/>
        </p:nvGrpSpPr>
        <p:grpSpPr bwMode="auto">
          <a:xfrm>
            <a:off x="5410200" y="2971800"/>
            <a:ext cx="3105150" cy="4548188"/>
            <a:chOff x="3604" y="1252"/>
            <a:chExt cx="1956" cy="2865"/>
          </a:xfrm>
        </p:grpSpPr>
        <p:sp>
          <p:nvSpPr>
            <p:cNvPr id="56360" name="Oval 34"/>
            <p:cNvSpPr>
              <a:spLocks noChangeArrowheads="1"/>
            </p:cNvSpPr>
            <p:nvPr/>
          </p:nvSpPr>
          <p:spPr bwMode="auto">
            <a:xfrm>
              <a:off x="3608" y="1400"/>
              <a:ext cx="1952" cy="209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61" name="Rectangle 35"/>
            <p:cNvSpPr>
              <a:spLocks noChangeArrowheads="1"/>
            </p:cNvSpPr>
            <p:nvPr/>
          </p:nvSpPr>
          <p:spPr bwMode="auto">
            <a:xfrm>
              <a:off x="5380" y="2404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62" name="Rectangle 36"/>
            <p:cNvSpPr>
              <a:spLocks noChangeArrowheads="1"/>
            </p:cNvSpPr>
            <p:nvPr/>
          </p:nvSpPr>
          <p:spPr bwMode="auto">
            <a:xfrm>
              <a:off x="3700" y="2356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63" name="Rectangle 37"/>
            <p:cNvSpPr>
              <a:spLocks noChangeArrowheads="1"/>
            </p:cNvSpPr>
            <p:nvPr/>
          </p:nvSpPr>
          <p:spPr bwMode="auto">
            <a:xfrm>
              <a:off x="5332" y="2308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64" name="Rectangle 38"/>
            <p:cNvSpPr>
              <a:spLocks noChangeArrowheads="1"/>
            </p:cNvSpPr>
            <p:nvPr/>
          </p:nvSpPr>
          <p:spPr bwMode="auto">
            <a:xfrm>
              <a:off x="3748" y="250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65" name="Freeform 39"/>
            <p:cNvSpPr>
              <a:spLocks/>
            </p:cNvSpPr>
            <p:nvPr/>
          </p:nvSpPr>
          <p:spPr bwMode="auto">
            <a:xfrm>
              <a:off x="4548" y="2580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66" name="Freeform 40"/>
            <p:cNvSpPr>
              <a:spLocks/>
            </p:cNvSpPr>
            <p:nvPr/>
          </p:nvSpPr>
          <p:spPr bwMode="auto">
            <a:xfrm>
              <a:off x="4692" y="2580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67" name="Oval 41"/>
            <p:cNvSpPr>
              <a:spLocks noChangeArrowheads="1"/>
            </p:cNvSpPr>
            <p:nvPr/>
          </p:nvSpPr>
          <p:spPr bwMode="auto">
            <a:xfrm>
              <a:off x="4660" y="2788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68" name="Freeform 42"/>
            <p:cNvSpPr>
              <a:spLocks/>
            </p:cNvSpPr>
            <p:nvPr/>
          </p:nvSpPr>
          <p:spPr bwMode="auto">
            <a:xfrm>
              <a:off x="4548" y="200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69" name="Freeform 43"/>
            <p:cNvSpPr>
              <a:spLocks/>
            </p:cNvSpPr>
            <p:nvPr/>
          </p:nvSpPr>
          <p:spPr bwMode="auto">
            <a:xfrm>
              <a:off x="4692" y="2004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70" name="Oval 44"/>
            <p:cNvSpPr>
              <a:spLocks noChangeArrowheads="1"/>
            </p:cNvSpPr>
            <p:nvPr/>
          </p:nvSpPr>
          <p:spPr bwMode="auto">
            <a:xfrm>
              <a:off x="4660" y="2212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71" name="Line 45"/>
            <p:cNvSpPr>
              <a:spLocks noChangeShapeType="1"/>
            </p:cNvSpPr>
            <p:nvPr/>
          </p:nvSpPr>
          <p:spPr bwMode="auto">
            <a:xfrm flipH="1">
              <a:off x="3692" y="2644"/>
              <a:ext cx="56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2" name="Line 46"/>
            <p:cNvSpPr>
              <a:spLocks noChangeShapeType="1"/>
            </p:cNvSpPr>
            <p:nvPr/>
          </p:nvSpPr>
          <p:spPr bwMode="auto">
            <a:xfrm flipH="1">
              <a:off x="3644" y="2548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3" name="Line 47"/>
            <p:cNvSpPr>
              <a:spLocks noChangeShapeType="1"/>
            </p:cNvSpPr>
            <p:nvPr/>
          </p:nvSpPr>
          <p:spPr bwMode="auto">
            <a:xfrm>
              <a:off x="3604" y="2448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4" name="Line 48"/>
            <p:cNvSpPr>
              <a:spLocks noChangeShapeType="1"/>
            </p:cNvSpPr>
            <p:nvPr/>
          </p:nvSpPr>
          <p:spPr bwMode="auto">
            <a:xfrm>
              <a:off x="3652" y="226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5" name="Line 49"/>
            <p:cNvSpPr>
              <a:spLocks noChangeShapeType="1"/>
            </p:cNvSpPr>
            <p:nvPr/>
          </p:nvSpPr>
          <p:spPr bwMode="auto">
            <a:xfrm flipV="1">
              <a:off x="3744" y="2204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6" name="Line 50"/>
            <p:cNvSpPr>
              <a:spLocks noChangeShapeType="1"/>
            </p:cNvSpPr>
            <p:nvPr/>
          </p:nvSpPr>
          <p:spPr bwMode="auto">
            <a:xfrm flipV="1">
              <a:off x="5424" y="2156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7" name="Line 51"/>
            <p:cNvSpPr>
              <a:spLocks noChangeShapeType="1"/>
            </p:cNvSpPr>
            <p:nvPr/>
          </p:nvSpPr>
          <p:spPr bwMode="auto">
            <a:xfrm flipV="1">
              <a:off x="5476" y="2252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8" name="Line 52"/>
            <p:cNvSpPr>
              <a:spLocks noChangeShapeType="1"/>
            </p:cNvSpPr>
            <p:nvPr/>
          </p:nvSpPr>
          <p:spPr bwMode="auto">
            <a:xfrm>
              <a:off x="5476" y="2400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9" name="Line 53"/>
            <p:cNvSpPr>
              <a:spLocks noChangeShapeType="1"/>
            </p:cNvSpPr>
            <p:nvPr/>
          </p:nvSpPr>
          <p:spPr bwMode="auto">
            <a:xfrm>
              <a:off x="5476" y="2500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0" name="Line 54"/>
            <p:cNvSpPr>
              <a:spLocks noChangeShapeType="1"/>
            </p:cNvSpPr>
            <p:nvPr/>
          </p:nvSpPr>
          <p:spPr bwMode="auto">
            <a:xfrm>
              <a:off x="5424" y="2596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1" name="Freeform 55"/>
            <p:cNvSpPr>
              <a:spLocks/>
            </p:cNvSpPr>
            <p:nvPr/>
          </p:nvSpPr>
          <p:spPr bwMode="auto">
            <a:xfrm>
              <a:off x="4308" y="200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82" name="Freeform 56"/>
            <p:cNvSpPr>
              <a:spLocks/>
            </p:cNvSpPr>
            <p:nvPr/>
          </p:nvSpPr>
          <p:spPr bwMode="auto">
            <a:xfrm>
              <a:off x="4452" y="2004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83" name="Oval 57"/>
            <p:cNvSpPr>
              <a:spLocks noChangeArrowheads="1"/>
            </p:cNvSpPr>
            <p:nvPr/>
          </p:nvSpPr>
          <p:spPr bwMode="auto">
            <a:xfrm>
              <a:off x="4420" y="2212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84" name="Freeform 58"/>
            <p:cNvSpPr>
              <a:spLocks/>
            </p:cNvSpPr>
            <p:nvPr/>
          </p:nvSpPr>
          <p:spPr bwMode="auto">
            <a:xfrm>
              <a:off x="4308" y="2580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85" name="Freeform 59"/>
            <p:cNvSpPr>
              <a:spLocks/>
            </p:cNvSpPr>
            <p:nvPr/>
          </p:nvSpPr>
          <p:spPr bwMode="auto">
            <a:xfrm>
              <a:off x="4452" y="2580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86" name="Oval 60"/>
            <p:cNvSpPr>
              <a:spLocks noChangeArrowheads="1"/>
            </p:cNvSpPr>
            <p:nvPr/>
          </p:nvSpPr>
          <p:spPr bwMode="auto">
            <a:xfrm>
              <a:off x="4420" y="2788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6387" name="Rectangle 61"/>
            <p:cNvSpPr>
              <a:spLocks noChangeArrowheads="1"/>
            </p:cNvSpPr>
            <p:nvPr/>
          </p:nvSpPr>
          <p:spPr bwMode="auto">
            <a:xfrm>
              <a:off x="3831" y="3831"/>
              <a:ext cx="11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endParaRPr lang="en-US" sz="2400" b="1"/>
            </a:p>
          </p:txBody>
        </p:sp>
        <p:sp>
          <p:nvSpPr>
            <p:cNvPr id="56388" name="Line 62"/>
            <p:cNvSpPr>
              <a:spLocks noChangeShapeType="1"/>
            </p:cNvSpPr>
            <p:nvPr/>
          </p:nvSpPr>
          <p:spPr bwMode="auto">
            <a:xfrm>
              <a:off x="4560" y="1252"/>
              <a:ext cx="0" cy="25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9" name="Line 68"/>
            <p:cNvSpPr>
              <a:spLocks noChangeShapeType="1"/>
            </p:cNvSpPr>
            <p:nvPr/>
          </p:nvSpPr>
          <p:spPr bwMode="auto">
            <a:xfrm flipV="1">
              <a:off x="3796" y="2252"/>
              <a:ext cx="664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0" name="Line 69"/>
            <p:cNvSpPr>
              <a:spLocks noChangeShapeType="1"/>
            </p:cNvSpPr>
            <p:nvPr/>
          </p:nvSpPr>
          <p:spPr bwMode="auto">
            <a:xfrm>
              <a:off x="3892" y="2548"/>
              <a:ext cx="568" cy="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1" name="Line 70"/>
            <p:cNvSpPr>
              <a:spLocks noChangeShapeType="1"/>
            </p:cNvSpPr>
            <p:nvPr/>
          </p:nvSpPr>
          <p:spPr bwMode="auto">
            <a:xfrm>
              <a:off x="4756" y="2260"/>
              <a:ext cx="568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2" name="Line 71"/>
            <p:cNvSpPr>
              <a:spLocks noChangeShapeType="1"/>
            </p:cNvSpPr>
            <p:nvPr/>
          </p:nvSpPr>
          <p:spPr bwMode="auto">
            <a:xfrm flipV="1">
              <a:off x="4708" y="2444"/>
              <a:ext cx="664" cy="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 autoUpdateAnimBg="0"/>
      <p:bldP spid="18435" grpId="0" build="p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Anaphase I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Homologous chromosomes </a:t>
            </a:r>
            <a:r>
              <a:rPr lang="en-US" sz="2800" smtClean="0">
                <a:ea typeface="ＭＳ Ｐゴシック" charset="-128"/>
              </a:rPr>
              <a:t>separate and move towards the poles.</a:t>
            </a:r>
          </a:p>
          <a:p>
            <a:pPr>
              <a:buFontTx/>
              <a:buNone/>
            </a:pPr>
            <a:endParaRPr lang="en-US" sz="1400" smtClean="0">
              <a:ea typeface="ＭＳ Ｐゴシック" charset="-128"/>
            </a:endParaRPr>
          </a:p>
          <a:p>
            <a:r>
              <a:rPr lang="en-US" sz="2800" b="1" smtClean="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Sister chromatids </a:t>
            </a:r>
            <a:r>
              <a:rPr lang="en-US" sz="2800" smtClean="0">
                <a:ea typeface="ＭＳ Ｐゴシック" charset="-128"/>
              </a:rPr>
              <a:t>remain attached at their </a:t>
            </a:r>
            <a:r>
              <a:rPr lang="en-US" sz="28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centromeres</a:t>
            </a:r>
            <a:r>
              <a:rPr lang="en-US" sz="2800" smtClean="0">
                <a:ea typeface="ＭＳ Ｐゴシック" charset="-128"/>
              </a:rPr>
              <a:t>.</a:t>
            </a:r>
          </a:p>
          <a:p>
            <a:pPr>
              <a:buFontTx/>
              <a:buNone/>
            </a:pPr>
            <a:endParaRPr lang="en-US" sz="2800" smtClean="0">
              <a:ea typeface="ＭＳ Ｐゴシック" charset="-128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971800" y="3962400"/>
            <a:ext cx="3784600" cy="2565400"/>
            <a:chOff x="1544" y="1448"/>
            <a:chExt cx="2672" cy="2096"/>
          </a:xfrm>
        </p:grpSpPr>
        <p:sp>
          <p:nvSpPr>
            <p:cNvPr id="64517" name="Oval 3"/>
            <p:cNvSpPr>
              <a:spLocks noChangeArrowheads="1"/>
            </p:cNvSpPr>
            <p:nvPr/>
          </p:nvSpPr>
          <p:spPr bwMode="auto">
            <a:xfrm>
              <a:off x="1544" y="1448"/>
              <a:ext cx="2672" cy="209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4518" name="Rectangle 4"/>
            <p:cNvSpPr>
              <a:spLocks noChangeArrowheads="1"/>
            </p:cNvSpPr>
            <p:nvPr/>
          </p:nvSpPr>
          <p:spPr bwMode="auto">
            <a:xfrm>
              <a:off x="3988" y="2452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4519" name="Rectangle 5"/>
            <p:cNvSpPr>
              <a:spLocks noChangeArrowheads="1"/>
            </p:cNvSpPr>
            <p:nvPr/>
          </p:nvSpPr>
          <p:spPr bwMode="auto">
            <a:xfrm>
              <a:off x="1684" y="2356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4520" name="Rectangle 6"/>
            <p:cNvSpPr>
              <a:spLocks noChangeArrowheads="1"/>
            </p:cNvSpPr>
            <p:nvPr/>
          </p:nvSpPr>
          <p:spPr bwMode="auto">
            <a:xfrm>
              <a:off x="3940" y="2356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4521" name="Rectangle 7"/>
            <p:cNvSpPr>
              <a:spLocks noChangeArrowheads="1"/>
            </p:cNvSpPr>
            <p:nvPr/>
          </p:nvSpPr>
          <p:spPr bwMode="auto">
            <a:xfrm>
              <a:off x="1684" y="250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4522" name="Freeform 8"/>
            <p:cNvSpPr>
              <a:spLocks/>
            </p:cNvSpPr>
            <p:nvPr/>
          </p:nvSpPr>
          <p:spPr bwMode="auto">
            <a:xfrm>
              <a:off x="2196" y="2580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4523" name="Freeform 9"/>
            <p:cNvSpPr>
              <a:spLocks/>
            </p:cNvSpPr>
            <p:nvPr/>
          </p:nvSpPr>
          <p:spPr bwMode="auto">
            <a:xfrm>
              <a:off x="2340" y="2580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4524" name="Oval 10"/>
            <p:cNvSpPr>
              <a:spLocks noChangeArrowheads="1"/>
            </p:cNvSpPr>
            <p:nvPr/>
          </p:nvSpPr>
          <p:spPr bwMode="auto">
            <a:xfrm>
              <a:off x="2308" y="2788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4525" name="Freeform 11"/>
            <p:cNvSpPr>
              <a:spLocks/>
            </p:cNvSpPr>
            <p:nvPr/>
          </p:nvSpPr>
          <p:spPr bwMode="auto">
            <a:xfrm>
              <a:off x="3156" y="200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4526" name="Freeform 12"/>
            <p:cNvSpPr>
              <a:spLocks/>
            </p:cNvSpPr>
            <p:nvPr/>
          </p:nvSpPr>
          <p:spPr bwMode="auto">
            <a:xfrm>
              <a:off x="3300" y="2004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4527" name="Oval 13"/>
            <p:cNvSpPr>
              <a:spLocks noChangeArrowheads="1"/>
            </p:cNvSpPr>
            <p:nvPr/>
          </p:nvSpPr>
          <p:spPr bwMode="auto">
            <a:xfrm>
              <a:off x="3268" y="2212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4528" name="Line 14"/>
            <p:cNvSpPr>
              <a:spLocks noChangeShapeType="1"/>
            </p:cNvSpPr>
            <p:nvPr/>
          </p:nvSpPr>
          <p:spPr bwMode="auto">
            <a:xfrm flipH="1">
              <a:off x="1580" y="2548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9" name="Line 15"/>
            <p:cNvSpPr>
              <a:spLocks noChangeShapeType="1"/>
            </p:cNvSpPr>
            <p:nvPr/>
          </p:nvSpPr>
          <p:spPr bwMode="auto">
            <a:xfrm>
              <a:off x="1588" y="2448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0" name="Line 16"/>
            <p:cNvSpPr>
              <a:spLocks noChangeShapeType="1"/>
            </p:cNvSpPr>
            <p:nvPr/>
          </p:nvSpPr>
          <p:spPr bwMode="auto">
            <a:xfrm>
              <a:off x="1588" y="2308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1" name="Line 17"/>
            <p:cNvSpPr>
              <a:spLocks noChangeShapeType="1"/>
            </p:cNvSpPr>
            <p:nvPr/>
          </p:nvSpPr>
          <p:spPr bwMode="auto">
            <a:xfrm flipV="1">
              <a:off x="1680" y="2204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2" name="Line 18"/>
            <p:cNvSpPr>
              <a:spLocks noChangeShapeType="1"/>
            </p:cNvSpPr>
            <p:nvPr/>
          </p:nvSpPr>
          <p:spPr bwMode="auto">
            <a:xfrm flipV="1">
              <a:off x="4032" y="2204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3" name="Line 19"/>
            <p:cNvSpPr>
              <a:spLocks noChangeShapeType="1"/>
            </p:cNvSpPr>
            <p:nvPr/>
          </p:nvSpPr>
          <p:spPr bwMode="auto">
            <a:xfrm flipV="1">
              <a:off x="4084" y="2300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4" name="Line 20"/>
            <p:cNvSpPr>
              <a:spLocks noChangeShapeType="1"/>
            </p:cNvSpPr>
            <p:nvPr/>
          </p:nvSpPr>
          <p:spPr bwMode="auto">
            <a:xfrm>
              <a:off x="4132" y="2448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5" name="Line 21"/>
            <p:cNvSpPr>
              <a:spLocks noChangeShapeType="1"/>
            </p:cNvSpPr>
            <p:nvPr/>
          </p:nvSpPr>
          <p:spPr bwMode="auto">
            <a:xfrm>
              <a:off x="4084" y="2548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6" name="Line 22"/>
            <p:cNvSpPr>
              <a:spLocks noChangeShapeType="1"/>
            </p:cNvSpPr>
            <p:nvPr/>
          </p:nvSpPr>
          <p:spPr bwMode="auto">
            <a:xfrm>
              <a:off x="4032" y="2596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7" name="Freeform 23"/>
            <p:cNvSpPr>
              <a:spLocks/>
            </p:cNvSpPr>
            <p:nvPr/>
          </p:nvSpPr>
          <p:spPr bwMode="auto">
            <a:xfrm>
              <a:off x="2196" y="200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4538" name="Freeform 24"/>
            <p:cNvSpPr>
              <a:spLocks/>
            </p:cNvSpPr>
            <p:nvPr/>
          </p:nvSpPr>
          <p:spPr bwMode="auto">
            <a:xfrm>
              <a:off x="2340" y="2004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4539" name="Oval 25"/>
            <p:cNvSpPr>
              <a:spLocks noChangeArrowheads="1"/>
            </p:cNvSpPr>
            <p:nvPr/>
          </p:nvSpPr>
          <p:spPr bwMode="auto">
            <a:xfrm>
              <a:off x="2308" y="2212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4540" name="Freeform 26"/>
            <p:cNvSpPr>
              <a:spLocks/>
            </p:cNvSpPr>
            <p:nvPr/>
          </p:nvSpPr>
          <p:spPr bwMode="auto">
            <a:xfrm>
              <a:off x="3204" y="2628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4541" name="Freeform 27"/>
            <p:cNvSpPr>
              <a:spLocks/>
            </p:cNvSpPr>
            <p:nvPr/>
          </p:nvSpPr>
          <p:spPr bwMode="auto">
            <a:xfrm>
              <a:off x="3348" y="2628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4542" name="Oval 28"/>
            <p:cNvSpPr>
              <a:spLocks noChangeArrowheads="1"/>
            </p:cNvSpPr>
            <p:nvPr/>
          </p:nvSpPr>
          <p:spPr bwMode="auto">
            <a:xfrm>
              <a:off x="3316" y="2836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4543" name="Line 29"/>
            <p:cNvSpPr>
              <a:spLocks noChangeShapeType="1"/>
            </p:cNvSpPr>
            <p:nvPr/>
          </p:nvSpPr>
          <p:spPr bwMode="auto">
            <a:xfrm>
              <a:off x="1680" y="2644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4" name="Line 30"/>
            <p:cNvSpPr>
              <a:spLocks noChangeShapeType="1"/>
            </p:cNvSpPr>
            <p:nvPr/>
          </p:nvSpPr>
          <p:spPr bwMode="auto">
            <a:xfrm flipV="1">
              <a:off x="1780" y="2252"/>
              <a:ext cx="568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5" name="Line 31"/>
            <p:cNvSpPr>
              <a:spLocks noChangeShapeType="1"/>
            </p:cNvSpPr>
            <p:nvPr/>
          </p:nvSpPr>
          <p:spPr bwMode="auto">
            <a:xfrm>
              <a:off x="1828" y="2548"/>
              <a:ext cx="520" cy="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6" name="Line 32"/>
            <p:cNvSpPr>
              <a:spLocks noChangeShapeType="1"/>
            </p:cNvSpPr>
            <p:nvPr/>
          </p:nvSpPr>
          <p:spPr bwMode="auto">
            <a:xfrm>
              <a:off x="3316" y="2260"/>
              <a:ext cx="616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7" name="Line 33"/>
            <p:cNvSpPr>
              <a:spLocks noChangeShapeType="1"/>
            </p:cNvSpPr>
            <p:nvPr/>
          </p:nvSpPr>
          <p:spPr bwMode="auto">
            <a:xfrm flipV="1">
              <a:off x="3364" y="2492"/>
              <a:ext cx="616" cy="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 autoUpdateAnimBg="0"/>
      <p:bldP spid="22531" grpId="0" build="p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304800"/>
            <a:ext cx="3733800" cy="65563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Telophase</a:t>
            </a:r>
            <a:r>
              <a:rPr lang="en-US" b="1" dirty="0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I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90600"/>
            <a:ext cx="7848600" cy="41148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</a:rPr>
              <a:t>Each pole now has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haploid</a:t>
            </a:r>
            <a:r>
              <a:rPr lang="en-US" sz="2800" dirty="0" smtClean="0">
                <a:ea typeface="ＭＳ Ｐゴシック" charset="-128"/>
              </a:rPr>
              <a:t> set of </a:t>
            </a:r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chromosomes</a:t>
            </a:r>
            <a:r>
              <a:rPr lang="en-US" sz="2800" dirty="0" smtClean="0">
                <a:ea typeface="ＭＳ Ｐゴシック" charset="-128"/>
              </a:rPr>
              <a:t>.</a:t>
            </a:r>
          </a:p>
          <a:p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Cytokinesis</a:t>
            </a:r>
            <a:r>
              <a:rPr lang="en-US" sz="2800" dirty="0" smtClean="0">
                <a:ea typeface="ＭＳ Ｐゴシック" charset="-128"/>
              </a:rPr>
              <a:t> occurs and two haploid daughter cells are formed.</a:t>
            </a:r>
          </a:p>
          <a:p>
            <a:pPr>
              <a:buFontTx/>
              <a:buNone/>
            </a:pPr>
            <a:endParaRPr lang="en-US" sz="2800" dirty="0" smtClean="0">
              <a:ea typeface="ＭＳ Ｐゴシック" charset="-128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590800" y="2819400"/>
            <a:ext cx="4059238" cy="2020888"/>
            <a:chOff x="1308" y="792"/>
            <a:chExt cx="3133" cy="1801"/>
          </a:xfrm>
        </p:grpSpPr>
        <p:sp>
          <p:nvSpPr>
            <p:cNvPr id="68613" name="Rectangle 17"/>
            <p:cNvSpPr>
              <a:spLocks noChangeArrowheads="1"/>
            </p:cNvSpPr>
            <p:nvPr/>
          </p:nvSpPr>
          <p:spPr bwMode="auto">
            <a:xfrm>
              <a:off x="4036" y="1732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14" name="Rectangle 18"/>
            <p:cNvSpPr>
              <a:spLocks noChangeArrowheads="1"/>
            </p:cNvSpPr>
            <p:nvPr/>
          </p:nvSpPr>
          <p:spPr bwMode="auto">
            <a:xfrm>
              <a:off x="1732" y="1636"/>
              <a:ext cx="40" cy="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15" name="Rectangle 19"/>
            <p:cNvSpPr>
              <a:spLocks noChangeArrowheads="1"/>
            </p:cNvSpPr>
            <p:nvPr/>
          </p:nvSpPr>
          <p:spPr bwMode="auto">
            <a:xfrm>
              <a:off x="3988" y="1636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16" name="Rectangle 20"/>
            <p:cNvSpPr>
              <a:spLocks noChangeArrowheads="1"/>
            </p:cNvSpPr>
            <p:nvPr/>
          </p:nvSpPr>
          <p:spPr bwMode="auto">
            <a:xfrm>
              <a:off x="1732" y="1780"/>
              <a:ext cx="88" cy="4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17" name="Freeform 21"/>
            <p:cNvSpPr>
              <a:spLocks/>
            </p:cNvSpPr>
            <p:nvPr/>
          </p:nvSpPr>
          <p:spPr bwMode="auto">
            <a:xfrm>
              <a:off x="2244" y="1860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18" name="Freeform 22"/>
            <p:cNvSpPr>
              <a:spLocks/>
            </p:cNvSpPr>
            <p:nvPr/>
          </p:nvSpPr>
          <p:spPr bwMode="auto">
            <a:xfrm>
              <a:off x="2388" y="1860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19" name="Oval 23"/>
            <p:cNvSpPr>
              <a:spLocks noChangeArrowheads="1"/>
            </p:cNvSpPr>
            <p:nvPr/>
          </p:nvSpPr>
          <p:spPr bwMode="auto">
            <a:xfrm>
              <a:off x="2356" y="2068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20" name="Freeform 24"/>
            <p:cNvSpPr>
              <a:spLocks/>
            </p:cNvSpPr>
            <p:nvPr/>
          </p:nvSpPr>
          <p:spPr bwMode="auto">
            <a:xfrm>
              <a:off x="3204" y="128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21" name="Freeform 25"/>
            <p:cNvSpPr>
              <a:spLocks/>
            </p:cNvSpPr>
            <p:nvPr/>
          </p:nvSpPr>
          <p:spPr bwMode="auto">
            <a:xfrm>
              <a:off x="3348" y="1284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22" name="Oval 26"/>
            <p:cNvSpPr>
              <a:spLocks noChangeArrowheads="1"/>
            </p:cNvSpPr>
            <p:nvPr/>
          </p:nvSpPr>
          <p:spPr bwMode="auto">
            <a:xfrm>
              <a:off x="3316" y="1492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23" name="Line 27"/>
            <p:cNvSpPr>
              <a:spLocks noChangeShapeType="1"/>
            </p:cNvSpPr>
            <p:nvPr/>
          </p:nvSpPr>
          <p:spPr bwMode="auto">
            <a:xfrm flipH="1">
              <a:off x="1628" y="1828"/>
              <a:ext cx="56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4" name="Line 28"/>
            <p:cNvSpPr>
              <a:spLocks noChangeShapeType="1"/>
            </p:cNvSpPr>
            <p:nvPr/>
          </p:nvSpPr>
          <p:spPr bwMode="auto">
            <a:xfrm>
              <a:off x="1636" y="1728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5" name="Line 29"/>
            <p:cNvSpPr>
              <a:spLocks noChangeShapeType="1"/>
            </p:cNvSpPr>
            <p:nvPr/>
          </p:nvSpPr>
          <p:spPr bwMode="auto">
            <a:xfrm>
              <a:off x="1636" y="1588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6" name="Line 30"/>
            <p:cNvSpPr>
              <a:spLocks noChangeShapeType="1"/>
            </p:cNvSpPr>
            <p:nvPr/>
          </p:nvSpPr>
          <p:spPr bwMode="auto">
            <a:xfrm flipV="1">
              <a:off x="1728" y="1484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7" name="Line 31"/>
            <p:cNvSpPr>
              <a:spLocks noChangeShapeType="1"/>
            </p:cNvSpPr>
            <p:nvPr/>
          </p:nvSpPr>
          <p:spPr bwMode="auto">
            <a:xfrm flipV="1">
              <a:off x="4080" y="1484"/>
              <a:ext cx="0" cy="10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8" name="Line 32"/>
            <p:cNvSpPr>
              <a:spLocks noChangeShapeType="1"/>
            </p:cNvSpPr>
            <p:nvPr/>
          </p:nvSpPr>
          <p:spPr bwMode="auto">
            <a:xfrm flipV="1">
              <a:off x="4132" y="1580"/>
              <a:ext cx="40" cy="5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9" name="Line 33"/>
            <p:cNvSpPr>
              <a:spLocks noChangeShapeType="1"/>
            </p:cNvSpPr>
            <p:nvPr/>
          </p:nvSpPr>
          <p:spPr bwMode="auto">
            <a:xfrm>
              <a:off x="4180" y="1728"/>
              <a:ext cx="40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0" name="Line 34"/>
            <p:cNvSpPr>
              <a:spLocks noChangeShapeType="1"/>
            </p:cNvSpPr>
            <p:nvPr/>
          </p:nvSpPr>
          <p:spPr bwMode="auto">
            <a:xfrm>
              <a:off x="4132" y="1828"/>
              <a:ext cx="40" cy="4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1" name="Line 35"/>
            <p:cNvSpPr>
              <a:spLocks noChangeShapeType="1"/>
            </p:cNvSpPr>
            <p:nvPr/>
          </p:nvSpPr>
          <p:spPr bwMode="auto">
            <a:xfrm>
              <a:off x="4080" y="1876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2" name="Freeform 36"/>
            <p:cNvSpPr>
              <a:spLocks/>
            </p:cNvSpPr>
            <p:nvPr/>
          </p:nvSpPr>
          <p:spPr bwMode="auto">
            <a:xfrm>
              <a:off x="2244" y="1284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33" name="Freeform 37"/>
            <p:cNvSpPr>
              <a:spLocks/>
            </p:cNvSpPr>
            <p:nvPr/>
          </p:nvSpPr>
          <p:spPr bwMode="auto">
            <a:xfrm>
              <a:off x="2388" y="1284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34" name="Oval 38"/>
            <p:cNvSpPr>
              <a:spLocks noChangeArrowheads="1"/>
            </p:cNvSpPr>
            <p:nvPr/>
          </p:nvSpPr>
          <p:spPr bwMode="auto">
            <a:xfrm>
              <a:off x="2356" y="1492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35" name="Freeform 39"/>
            <p:cNvSpPr>
              <a:spLocks/>
            </p:cNvSpPr>
            <p:nvPr/>
          </p:nvSpPr>
          <p:spPr bwMode="auto">
            <a:xfrm>
              <a:off x="3252" y="1908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36" name="Freeform 40"/>
            <p:cNvSpPr>
              <a:spLocks/>
            </p:cNvSpPr>
            <p:nvPr/>
          </p:nvSpPr>
          <p:spPr bwMode="auto">
            <a:xfrm>
              <a:off x="3396" y="1908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37" name="Oval 41"/>
            <p:cNvSpPr>
              <a:spLocks noChangeArrowheads="1"/>
            </p:cNvSpPr>
            <p:nvPr/>
          </p:nvSpPr>
          <p:spPr bwMode="auto">
            <a:xfrm>
              <a:off x="3364" y="2116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38" name="Line 42"/>
            <p:cNvSpPr>
              <a:spLocks noChangeShapeType="1"/>
            </p:cNvSpPr>
            <p:nvPr/>
          </p:nvSpPr>
          <p:spPr bwMode="auto">
            <a:xfrm>
              <a:off x="1728" y="1924"/>
              <a:ext cx="0" cy="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9" name="Line 43"/>
            <p:cNvSpPr>
              <a:spLocks noChangeShapeType="1"/>
            </p:cNvSpPr>
            <p:nvPr/>
          </p:nvSpPr>
          <p:spPr bwMode="auto">
            <a:xfrm flipV="1">
              <a:off x="1828" y="1532"/>
              <a:ext cx="568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0" name="Line 44"/>
            <p:cNvSpPr>
              <a:spLocks noChangeShapeType="1"/>
            </p:cNvSpPr>
            <p:nvPr/>
          </p:nvSpPr>
          <p:spPr bwMode="auto">
            <a:xfrm>
              <a:off x="1876" y="1828"/>
              <a:ext cx="520" cy="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1" name="Line 45"/>
            <p:cNvSpPr>
              <a:spLocks noChangeShapeType="1"/>
            </p:cNvSpPr>
            <p:nvPr/>
          </p:nvSpPr>
          <p:spPr bwMode="auto">
            <a:xfrm>
              <a:off x="3364" y="1540"/>
              <a:ext cx="616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2" name="Line 46"/>
            <p:cNvSpPr>
              <a:spLocks noChangeShapeType="1"/>
            </p:cNvSpPr>
            <p:nvPr/>
          </p:nvSpPr>
          <p:spPr bwMode="auto">
            <a:xfrm flipV="1">
              <a:off x="3412" y="1772"/>
              <a:ext cx="616" cy="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3" name="Freeform 49"/>
            <p:cNvSpPr>
              <a:spLocks/>
            </p:cNvSpPr>
            <p:nvPr/>
          </p:nvSpPr>
          <p:spPr bwMode="auto">
            <a:xfrm>
              <a:off x="1308" y="792"/>
              <a:ext cx="3133" cy="1801"/>
            </a:xfrm>
            <a:custGeom>
              <a:avLst/>
              <a:gdLst>
                <a:gd name="T0" fmla="*/ 1596 w 3133"/>
                <a:gd name="T1" fmla="*/ 1476 h 1801"/>
                <a:gd name="T2" fmla="*/ 1512 w 3133"/>
                <a:gd name="T3" fmla="*/ 1620 h 1801"/>
                <a:gd name="T4" fmla="*/ 1368 w 3133"/>
                <a:gd name="T5" fmla="*/ 1704 h 1801"/>
                <a:gd name="T6" fmla="*/ 1212 w 3133"/>
                <a:gd name="T7" fmla="*/ 1728 h 1801"/>
                <a:gd name="T8" fmla="*/ 1056 w 3133"/>
                <a:gd name="T9" fmla="*/ 1740 h 1801"/>
                <a:gd name="T10" fmla="*/ 912 w 3133"/>
                <a:gd name="T11" fmla="*/ 1740 h 1801"/>
                <a:gd name="T12" fmla="*/ 756 w 3133"/>
                <a:gd name="T13" fmla="*/ 1716 h 1801"/>
                <a:gd name="T14" fmla="*/ 600 w 3133"/>
                <a:gd name="T15" fmla="*/ 1716 h 1801"/>
                <a:gd name="T16" fmla="*/ 456 w 3133"/>
                <a:gd name="T17" fmla="*/ 1656 h 1801"/>
                <a:gd name="T18" fmla="*/ 324 w 3133"/>
                <a:gd name="T19" fmla="*/ 1536 h 1801"/>
                <a:gd name="T20" fmla="*/ 204 w 3133"/>
                <a:gd name="T21" fmla="*/ 1404 h 1801"/>
                <a:gd name="T22" fmla="*/ 108 w 3133"/>
                <a:gd name="T23" fmla="*/ 1248 h 1801"/>
                <a:gd name="T24" fmla="*/ 48 w 3133"/>
                <a:gd name="T25" fmla="*/ 1092 h 1801"/>
                <a:gd name="T26" fmla="*/ 0 w 3133"/>
                <a:gd name="T27" fmla="*/ 864 h 1801"/>
                <a:gd name="T28" fmla="*/ 12 w 3133"/>
                <a:gd name="T29" fmla="*/ 708 h 1801"/>
                <a:gd name="T30" fmla="*/ 48 w 3133"/>
                <a:gd name="T31" fmla="*/ 552 h 1801"/>
                <a:gd name="T32" fmla="*/ 108 w 3133"/>
                <a:gd name="T33" fmla="*/ 384 h 1801"/>
                <a:gd name="T34" fmla="*/ 240 w 3133"/>
                <a:gd name="T35" fmla="*/ 228 h 1801"/>
                <a:gd name="T36" fmla="*/ 384 w 3133"/>
                <a:gd name="T37" fmla="*/ 144 h 1801"/>
                <a:gd name="T38" fmla="*/ 528 w 3133"/>
                <a:gd name="T39" fmla="*/ 84 h 1801"/>
                <a:gd name="T40" fmla="*/ 684 w 3133"/>
                <a:gd name="T41" fmla="*/ 60 h 1801"/>
                <a:gd name="T42" fmla="*/ 840 w 3133"/>
                <a:gd name="T43" fmla="*/ 48 h 1801"/>
                <a:gd name="T44" fmla="*/ 1080 w 3133"/>
                <a:gd name="T45" fmla="*/ 48 h 1801"/>
                <a:gd name="T46" fmla="*/ 1248 w 3133"/>
                <a:gd name="T47" fmla="*/ 72 h 1801"/>
                <a:gd name="T48" fmla="*/ 1392 w 3133"/>
                <a:gd name="T49" fmla="*/ 144 h 1801"/>
                <a:gd name="T50" fmla="*/ 1488 w 3133"/>
                <a:gd name="T51" fmla="*/ 276 h 1801"/>
                <a:gd name="T52" fmla="*/ 1536 w 3133"/>
                <a:gd name="T53" fmla="*/ 420 h 1801"/>
                <a:gd name="T54" fmla="*/ 1560 w 3133"/>
                <a:gd name="T55" fmla="*/ 420 h 1801"/>
                <a:gd name="T56" fmla="*/ 1584 w 3133"/>
                <a:gd name="T57" fmla="*/ 276 h 1801"/>
                <a:gd name="T58" fmla="*/ 1680 w 3133"/>
                <a:gd name="T59" fmla="*/ 144 h 1801"/>
                <a:gd name="T60" fmla="*/ 1824 w 3133"/>
                <a:gd name="T61" fmla="*/ 48 h 1801"/>
                <a:gd name="T62" fmla="*/ 1968 w 3133"/>
                <a:gd name="T63" fmla="*/ 12 h 1801"/>
                <a:gd name="T64" fmla="*/ 2208 w 3133"/>
                <a:gd name="T65" fmla="*/ 0 h 1801"/>
                <a:gd name="T66" fmla="*/ 2436 w 3133"/>
                <a:gd name="T67" fmla="*/ 12 h 1801"/>
                <a:gd name="T68" fmla="*/ 2592 w 3133"/>
                <a:gd name="T69" fmla="*/ 72 h 1801"/>
                <a:gd name="T70" fmla="*/ 2748 w 3133"/>
                <a:gd name="T71" fmla="*/ 216 h 1801"/>
                <a:gd name="T72" fmla="*/ 2904 w 3133"/>
                <a:gd name="T73" fmla="*/ 360 h 1801"/>
                <a:gd name="T74" fmla="*/ 3036 w 3133"/>
                <a:gd name="T75" fmla="*/ 504 h 1801"/>
                <a:gd name="T76" fmla="*/ 3096 w 3133"/>
                <a:gd name="T77" fmla="*/ 672 h 1801"/>
                <a:gd name="T78" fmla="*/ 3120 w 3133"/>
                <a:gd name="T79" fmla="*/ 828 h 1801"/>
                <a:gd name="T80" fmla="*/ 3132 w 3133"/>
                <a:gd name="T81" fmla="*/ 996 h 1801"/>
                <a:gd name="T82" fmla="*/ 3108 w 3133"/>
                <a:gd name="T83" fmla="*/ 1164 h 1801"/>
                <a:gd name="T84" fmla="*/ 3060 w 3133"/>
                <a:gd name="T85" fmla="*/ 1308 h 1801"/>
                <a:gd name="T86" fmla="*/ 2964 w 3133"/>
                <a:gd name="T87" fmla="*/ 1452 h 1801"/>
                <a:gd name="T88" fmla="*/ 2808 w 3133"/>
                <a:gd name="T89" fmla="*/ 1584 h 1801"/>
                <a:gd name="T90" fmla="*/ 2652 w 3133"/>
                <a:gd name="T91" fmla="*/ 1668 h 1801"/>
                <a:gd name="T92" fmla="*/ 2436 w 3133"/>
                <a:gd name="T93" fmla="*/ 1752 h 1801"/>
                <a:gd name="T94" fmla="*/ 2280 w 3133"/>
                <a:gd name="T95" fmla="*/ 1788 h 1801"/>
                <a:gd name="T96" fmla="*/ 2028 w 3133"/>
                <a:gd name="T97" fmla="*/ 1800 h 1801"/>
                <a:gd name="T98" fmla="*/ 1848 w 3133"/>
                <a:gd name="T99" fmla="*/ 1776 h 1801"/>
                <a:gd name="T100" fmla="*/ 1716 w 3133"/>
                <a:gd name="T101" fmla="*/ 1680 h 1801"/>
                <a:gd name="T102" fmla="*/ 1632 w 3133"/>
                <a:gd name="T103" fmla="*/ 1536 h 1801"/>
                <a:gd name="T104" fmla="*/ 1584 w 3133"/>
                <a:gd name="T105" fmla="*/ 1392 h 18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133"/>
                <a:gd name="T160" fmla="*/ 0 h 1801"/>
                <a:gd name="T161" fmla="*/ 3133 w 3133"/>
                <a:gd name="T162" fmla="*/ 1801 h 18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133" h="1801">
                  <a:moveTo>
                    <a:pt x="1572" y="1368"/>
                  </a:moveTo>
                  <a:lnTo>
                    <a:pt x="1596" y="1404"/>
                  </a:lnTo>
                  <a:lnTo>
                    <a:pt x="1596" y="1440"/>
                  </a:lnTo>
                  <a:lnTo>
                    <a:pt x="1596" y="1476"/>
                  </a:lnTo>
                  <a:lnTo>
                    <a:pt x="1596" y="1512"/>
                  </a:lnTo>
                  <a:lnTo>
                    <a:pt x="1560" y="1548"/>
                  </a:lnTo>
                  <a:lnTo>
                    <a:pt x="1536" y="1584"/>
                  </a:lnTo>
                  <a:lnTo>
                    <a:pt x="1512" y="1620"/>
                  </a:lnTo>
                  <a:lnTo>
                    <a:pt x="1476" y="1644"/>
                  </a:lnTo>
                  <a:lnTo>
                    <a:pt x="1440" y="1668"/>
                  </a:lnTo>
                  <a:lnTo>
                    <a:pt x="1404" y="1692"/>
                  </a:lnTo>
                  <a:lnTo>
                    <a:pt x="1368" y="1704"/>
                  </a:lnTo>
                  <a:lnTo>
                    <a:pt x="1320" y="1716"/>
                  </a:lnTo>
                  <a:lnTo>
                    <a:pt x="1284" y="1728"/>
                  </a:lnTo>
                  <a:lnTo>
                    <a:pt x="1248" y="1728"/>
                  </a:lnTo>
                  <a:lnTo>
                    <a:pt x="1212" y="1728"/>
                  </a:lnTo>
                  <a:lnTo>
                    <a:pt x="1176" y="1740"/>
                  </a:lnTo>
                  <a:lnTo>
                    <a:pt x="1128" y="1740"/>
                  </a:lnTo>
                  <a:lnTo>
                    <a:pt x="1092" y="1740"/>
                  </a:lnTo>
                  <a:lnTo>
                    <a:pt x="1056" y="1740"/>
                  </a:lnTo>
                  <a:lnTo>
                    <a:pt x="1020" y="1740"/>
                  </a:lnTo>
                  <a:lnTo>
                    <a:pt x="984" y="1740"/>
                  </a:lnTo>
                  <a:lnTo>
                    <a:pt x="948" y="1740"/>
                  </a:lnTo>
                  <a:lnTo>
                    <a:pt x="912" y="1740"/>
                  </a:lnTo>
                  <a:lnTo>
                    <a:pt x="864" y="1728"/>
                  </a:lnTo>
                  <a:lnTo>
                    <a:pt x="828" y="1728"/>
                  </a:lnTo>
                  <a:lnTo>
                    <a:pt x="792" y="1728"/>
                  </a:lnTo>
                  <a:lnTo>
                    <a:pt x="756" y="1716"/>
                  </a:lnTo>
                  <a:lnTo>
                    <a:pt x="720" y="1716"/>
                  </a:lnTo>
                  <a:lnTo>
                    <a:pt x="684" y="1716"/>
                  </a:lnTo>
                  <a:lnTo>
                    <a:pt x="648" y="1716"/>
                  </a:lnTo>
                  <a:lnTo>
                    <a:pt x="600" y="1716"/>
                  </a:lnTo>
                  <a:lnTo>
                    <a:pt x="564" y="1704"/>
                  </a:lnTo>
                  <a:lnTo>
                    <a:pt x="528" y="1704"/>
                  </a:lnTo>
                  <a:lnTo>
                    <a:pt x="492" y="1692"/>
                  </a:lnTo>
                  <a:lnTo>
                    <a:pt x="456" y="1656"/>
                  </a:lnTo>
                  <a:lnTo>
                    <a:pt x="420" y="1632"/>
                  </a:lnTo>
                  <a:lnTo>
                    <a:pt x="384" y="1596"/>
                  </a:lnTo>
                  <a:lnTo>
                    <a:pt x="348" y="1572"/>
                  </a:lnTo>
                  <a:lnTo>
                    <a:pt x="324" y="1536"/>
                  </a:lnTo>
                  <a:lnTo>
                    <a:pt x="288" y="1512"/>
                  </a:lnTo>
                  <a:lnTo>
                    <a:pt x="264" y="1476"/>
                  </a:lnTo>
                  <a:lnTo>
                    <a:pt x="228" y="1440"/>
                  </a:lnTo>
                  <a:lnTo>
                    <a:pt x="204" y="1404"/>
                  </a:lnTo>
                  <a:lnTo>
                    <a:pt x="180" y="1368"/>
                  </a:lnTo>
                  <a:lnTo>
                    <a:pt x="156" y="1332"/>
                  </a:lnTo>
                  <a:lnTo>
                    <a:pt x="144" y="1284"/>
                  </a:lnTo>
                  <a:lnTo>
                    <a:pt x="108" y="1248"/>
                  </a:lnTo>
                  <a:lnTo>
                    <a:pt x="96" y="1212"/>
                  </a:lnTo>
                  <a:lnTo>
                    <a:pt x="72" y="1164"/>
                  </a:lnTo>
                  <a:lnTo>
                    <a:pt x="60" y="1128"/>
                  </a:lnTo>
                  <a:lnTo>
                    <a:pt x="48" y="1092"/>
                  </a:lnTo>
                  <a:lnTo>
                    <a:pt x="36" y="996"/>
                  </a:lnTo>
                  <a:lnTo>
                    <a:pt x="12" y="948"/>
                  </a:lnTo>
                  <a:lnTo>
                    <a:pt x="12" y="912"/>
                  </a:lnTo>
                  <a:lnTo>
                    <a:pt x="0" y="864"/>
                  </a:lnTo>
                  <a:lnTo>
                    <a:pt x="0" y="828"/>
                  </a:lnTo>
                  <a:lnTo>
                    <a:pt x="0" y="792"/>
                  </a:lnTo>
                  <a:lnTo>
                    <a:pt x="0" y="744"/>
                  </a:lnTo>
                  <a:lnTo>
                    <a:pt x="12" y="708"/>
                  </a:lnTo>
                  <a:lnTo>
                    <a:pt x="12" y="672"/>
                  </a:lnTo>
                  <a:lnTo>
                    <a:pt x="24" y="636"/>
                  </a:lnTo>
                  <a:lnTo>
                    <a:pt x="36" y="600"/>
                  </a:lnTo>
                  <a:lnTo>
                    <a:pt x="48" y="552"/>
                  </a:lnTo>
                  <a:lnTo>
                    <a:pt x="60" y="516"/>
                  </a:lnTo>
                  <a:lnTo>
                    <a:pt x="72" y="468"/>
                  </a:lnTo>
                  <a:lnTo>
                    <a:pt x="96" y="420"/>
                  </a:lnTo>
                  <a:lnTo>
                    <a:pt x="108" y="384"/>
                  </a:lnTo>
                  <a:lnTo>
                    <a:pt x="144" y="336"/>
                  </a:lnTo>
                  <a:lnTo>
                    <a:pt x="180" y="300"/>
                  </a:lnTo>
                  <a:lnTo>
                    <a:pt x="204" y="264"/>
                  </a:lnTo>
                  <a:lnTo>
                    <a:pt x="240" y="228"/>
                  </a:lnTo>
                  <a:lnTo>
                    <a:pt x="276" y="204"/>
                  </a:lnTo>
                  <a:lnTo>
                    <a:pt x="312" y="180"/>
                  </a:lnTo>
                  <a:lnTo>
                    <a:pt x="348" y="168"/>
                  </a:lnTo>
                  <a:lnTo>
                    <a:pt x="384" y="144"/>
                  </a:lnTo>
                  <a:lnTo>
                    <a:pt x="420" y="120"/>
                  </a:lnTo>
                  <a:lnTo>
                    <a:pt x="456" y="108"/>
                  </a:lnTo>
                  <a:lnTo>
                    <a:pt x="492" y="96"/>
                  </a:lnTo>
                  <a:lnTo>
                    <a:pt x="528" y="84"/>
                  </a:lnTo>
                  <a:lnTo>
                    <a:pt x="564" y="84"/>
                  </a:lnTo>
                  <a:lnTo>
                    <a:pt x="600" y="72"/>
                  </a:lnTo>
                  <a:lnTo>
                    <a:pt x="648" y="60"/>
                  </a:lnTo>
                  <a:lnTo>
                    <a:pt x="684" y="60"/>
                  </a:lnTo>
                  <a:lnTo>
                    <a:pt x="720" y="48"/>
                  </a:lnTo>
                  <a:lnTo>
                    <a:pt x="756" y="48"/>
                  </a:lnTo>
                  <a:lnTo>
                    <a:pt x="804" y="48"/>
                  </a:lnTo>
                  <a:lnTo>
                    <a:pt x="840" y="48"/>
                  </a:lnTo>
                  <a:lnTo>
                    <a:pt x="888" y="48"/>
                  </a:lnTo>
                  <a:lnTo>
                    <a:pt x="984" y="48"/>
                  </a:lnTo>
                  <a:lnTo>
                    <a:pt x="1032" y="48"/>
                  </a:lnTo>
                  <a:lnTo>
                    <a:pt x="1080" y="48"/>
                  </a:lnTo>
                  <a:lnTo>
                    <a:pt x="1128" y="48"/>
                  </a:lnTo>
                  <a:lnTo>
                    <a:pt x="1176" y="48"/>
                  </a:lnTo>
                  <a:lnTo>
                    <a:pt x="1212" y="60"/>
                  </a:lnTo>
                  <a:lnTo>
                    <a:pt x="1248" y="72"/>
                  </a:lnTo>
                  <a:lnTo>
                    <a:pt x="1284" y="72"/>
                  </a:lnTo>
                  <a:lnTo>
                    <a:pt x="1320" y="96"/>
                  </a:lnTo>
                  <a:lnTo>
                    <a:pt x="1356" y="120"/>
                  </a:lnTo>
                  <a:lnTo>
                    <a:pt x="1392" y="144"/>
                  </a:lnTo>
                  <a:lnTo>
                    <a:pt x="1428" y="168"/>
                  </a:lnTo>
                  <a:lnTo>
                    <a:pt x="1440" y="204"/>
                  </a:lnTo>
                  <a:lnTo>
                    <a:pt x="1476" y="240"/>
                  </a:lnTo>
                  <a:lnTo>
                    <a:pt x="1488" y="276"/>
                  </a:lnTo>
                  <a:lnTo>
                    <a:pt x="1500" y="312"/>
                  </a:lnTo>
                  <a:lnTo>
                    <a:pt x="1524" y="348"/>
                  </a:lnTo>
                  <a:lnTo>
                    <a:pt x="1536" y="384"/>
                  </a:lnTo>
                  <a:lnTo>
                    <a:pt x="1536" y="420"/>
                  </a:lnTo>
                  <a:lnTo>
                    <a:pt x="1548" y="456"/>
                  </a:lnTo>
                  <a:lnTo>
                    <a:pt x="1548" y="492"/>
                  </a:lnTo>
                  <a:lnTo>
                    <a:pt x="1560" y="456"/>
                  </a:lnTo>
                  <a:lnTo>
                    <a:pt x="1560" y="420"/>
                  </a:lnTo>
                  <a:lnTo>
                    <a:pt x="1560" y="384"/>
                  </a:lnTo>
                  <a:lnTo>
                    <a:pt x="1572" y="348"/>
                  </a:lnTo>
                  <a:lnTo>
                    <a:pt x="1572" y="312"/>
                  </a:lnTo>
                  <a:lnTo>
                    <a:pt x="1584" y="276"/>
                  </a:lnTo>
                  <a:lnTo>
                    <a:pt x="1596" y="240"/>
                  </a:lnTo>
                  <a:lnTo>
                    <a:pt x="1620" y="204"/>
                  </a:lnTo>
                  <a:lnTo>
                    <a:pt x="1644" y="168"/>
                  </a:lnTo>
                  <a:lnTo>
                    <a:pt x="1680" y="144"/>
                  </a:lnTo>
                  <a:lnTo>
                    <a:pt x="1716" y="108"/>
                  </a:lnTo>
                  <a:lnTo>
                    <a:pt x="1752" y="84"/>
                  </a:lnTo>
                  <a:lnTo>
                    <a:pt x="1788" y="60"/>
                  </a:lnTo>
                  <a:lnTo>
                    <a:pt x="1824" y="48"/>
                  </a:lnTo>
                  <a:lnTo>
                    <a:pt x="1860" y="36"/>
                  </a:lnTo>
                  <a:lnTo>
                    <a:pt x="1896" y="24"/>
                  </a:lnTo>
                  <a:lnTo>
                    <a:pt x="1932" y="12"/>
                  </a:lnTo>
                  <a:lnTo>
                    <a:pt x="1968" y="12"/>
                  </a:lnTo>
                  <a:lnTo>
                    <a:pt x="2004" y="0"/>
                  </a:lnTo>
                  <a:lnTo>
                    <a:pt x="2040" y="0"/>
                  </a:lnTo>
                  <a:lnTo>
                    <a:pt x="2136" y="0"/>
                  </a:lnTo>
                  <a:lnTo>
                    <a:pt x="2208" y="0"/>
                  </a:lnTo>
                  <a:lnTo>
                    <a:pt x="2304" y="0"/>
                  </a:lnTo>
                  <a:lnTo>
                    <a:pt x="2340" y="0"/>
                  </a:lnTo>
                  <a:lnTo>
                    <a:pt x="2388" y="0"/>
                  </a:lnTo>
                  <a:lnTo>
                    <a:pt x="2436" y="12"/>
                  </a:lnTo>
                  <a:lnTo>
                    <a:pt x="2484" y="24"/>
                  </a:lnTo>
                  <a:lnTo>
                    <a:pt x="2520" y="36"/>
                  </a:lnTo>
                  <a:lnTo>
                    <a:pt x="2556" y="48"/>
                  </a:lnTo>
                  <a:lnTo>
                    <a:pt x="2592" y="72"/>
                  </a:lnTo>
                  <a:lnTo>
                    <a:pt x="2640" y="120"/>
                  </a:lnTo>
                  <a:lnTo>
                    <a:pt x="2676" y="156"/>
                  </a:lnTo>
                  <a:lnTo>
                    <a:pt x="2712" y="192"/>
                  </a:lnTo>
                  <a:lnTo>
                    <a:pt x="2748" y="216"/>
                  </a:lnTo>
                  <a:lnTo>
                    <a:pt x="2796" y="264"/>
                  </a:lnTo>
                  <a:lnTo>
                    <a:pt x="2832" y="288"/>
                  </a:lnTo>
                  <a:lnTo>
                    <a:pt x="2868" y="324"/>
                  </a:lnTo>
                  <a:lnTo>
                    <a:pt x="2904" y="360"/>
                  </a:lnTo>
                  <a:lnTo>
                    <a:pt x="2940" y="396"/>
                  </a:lnTo>
                  <a:lnTo>
                    <a:pt x="2976" y="432"/>
                  </a:lnTo>
                  <a:lnTo>
                    <a:pt x="3012" y="468"/>
                  </a:lnTo>
                  <a:lnTo>
                    <a:pt x="3036" y="504"/>
                  </a:lnTo>
                  <a:lnTo>
                    <a:pt x="3060" y="552"/>
                  </a:lnTo>
                  <a:lnTo>
                    <a:pt x="3072" y="600"/>
                  </a:lnTo>
                  <a:lnTo>
                    <a:pt x="3084" y="636"/>
                  </a:lnTo>
                  <a:lnTo>
                    <a:pt x="3096" y="672"/>
                  </a:lnTo>
                  <a:lnTo>
                    <a:pt x="3108" y="708"/>
                  </a:lnTo>
                  <a:lnTo>
                    <a:pt x="3120" y="744"/>
                  </a:lnTo>
                  <a:lnTo>
                    <a:pt x="3120" y="780"/>
                  </a:lnTo>
                  <a:lnTo>
                    <a:pt x="3120" y="828"/>
                  </a:lnTo>
                  <a:lnTo>
                    <a:pt x="3132" y="876"/>
                  </a:lnTo>
                  <a:lnTo>
                    <a:pt x="3132" y="924"/>
                  </a:lnTo>
                  <a:lnTo>
                    <a:pt x="3132" y="960"/>
                  </a:lnTo>
                  <a:lnTo>
                    <a:pt x="3132" y="996"/>
                  </a:lnTo>
                  <a:lnTo>
                    <a:pt x="3132" y="1032"/>
                  </a:lnTo>
                  <a:lnTo>
                    <a:pt x="3132" y="1068"/>
                  </a:lnTo>
                  <a:lnTo>
                    <a:pt x="3120" y="1116"/>
                  </a:lnTo>
                  <a:lnTo>
                    <a:pt x="3108" y="1164"/>
                  </a:lnTo>
                  <a:lnTo>
                    <a:pt x="3096" y="1200"/>
                  </a:lnTo>
                  <a:lnTo>
                    <a:pt x="3096" y="1236"/>
                  </a:lnTo>
                  <a:lnTo>
                    <a:pt x="3084" y="1272"/>
                  </a:lnTo>
                  <a:lnTo>
                    <a:pt x="3060" y="1308"/>
                  </a:lnTo>
                  <a:lnTo>
                    <a:pt x="3036" y="1344"/>
                  </a:lnTo>
                  <a:lnTo>
                    <a:pt x="3024" y="1380"/>
                  </a:lnTo>
                  <a:lnTo>
                    <a:pt x="2988" y="1416"/>
                  </a:lnTo>
                  <a:lnTo>
                    <a:pt x="2964" y="1452"/>
                  </a:lnTo>
                  <a:lnTo>
                    <a:pt x="2928" y="1488"/>
                  </a:lnTo>
                  <a:lnTo>
                    <a:pt x="2892" y="1512"/>
                  </a:lnTo>
                  <a:lnTo>
                    <a:pt x="2844" y="1548"/>
                  </a:lnTo>
                  <a:lnTo>
                    <a:pt x="2808" y="1584"/>
                  </a:lnTo>
                  <a:lnTo>
                    <a:pt x="2772" y="1608"/>
                  </a:lnTo>
                  <a:lnTo>
                    <a:pt x="2736" y="1632"/>
                  </a:lnTo>
                  <a:lnTo>
                    <a:pt x="2688" y="1656"/>
                  </a:lnTo>
                  <a:lnTo>
                    <a:pt x="2652" y="1668"/>
                  </a:lnTo>
                  <a:lnTo>
                    <a:pt x="2568" y="1692"/>
                  </a:lnTo>
                  <a:lnTo>
                    <a:pt x="2532" y="1704"/>
                  </a:lnTo>
                  <a:lnTo>
                    <a:pt x="2484" y="1728"/>
                  </a:lnTo>
                  <a:lnTo>
                    <a:pt x="2436" y="1752"/>
                  </a:lnTo>
                  <a:lnTo>
                    <a:pt x="2388" y="1764"/>
                  </a:lnTo>
                  <a:lnTo>
                    <a:pt x="2352" y="1764"/>
                  </a:lnTo>
                  <a:lnTo>
                    <a:pt x="2316" y="1776"/>
                  </a:lnTo>
                  <a:lnTo>
                    <a:pt x="2280" y="1788"/>
                  </a:lnTo>
                  <a:lnTo>
                    <a:pt x="2244" y="1788"/>
                  </a:lnTo>
                  <a:lnTo>
                    <a:pt x="2148" y="1800"/>
                  </a:lnTo>
                  <a:lnTo>
                    <a:pt x="2064" y="1800"/>
                  </a:lnTo>
                  <a:lnTo>
                    <a:pt x="2028" y="1800"/>
                  </a:lnTo>
                  <a:lnTo>
                    <a:pt x="1980" y="1800"/>
                  </a:lnTo>
                  <a:lnTo>
                    <a:pt x="1932" y="1800"/>
                  </a:lnTo>
                  <a:lnTo>
                    <a:pt x="1884" y="1788"/>
                  </a:lnTo>
                  <a:lnTo>
                    <a:pt x="1848" y="1776"/>
                  </a:lnTo>
                  <a:lnTo>
                    <a:pt x="1812" y="1764"/>
                  </a:lnTo>
                  <a:lnTo>
                    <a:pt x="1776" y="1740"/>
                  </a:lnTo>
                  <a:lnTo>
                    <a:pt x="1740" y="1716"/>
                  </a:lnTo>
                  <a:lnTo>
                    <a:pt x="1716" y="1680"/>
                  </a:lnTo>
                  <a:lnTo>
                    <a:pt x="1692" y="1644"/>
                  </a:lnTo>
                  <a:lnTo>
                    <a:pt x="1668" y="1608"/>
                  </a:lnTo>
                  <a:lnTo>
                    <a:pt x="1644" y="1572"/>
                  </a:lnTo>
                  <a:lnTo>
                    <a:pt x="1632" y="1536"/>
                  </a:lnTo>
                  <a:lnTo>
                    <a:pt x="1620" y="1500"/>
                  </a:lnTo>
                  <a:lnTo>
                    <a:pt x="1596" y="1464"/>
                  </a:lnTo>
                  <a:lnTo>
                    <a:pt x="1596" y="1428"/>
                  </a:lnTo>
                  <a:lnTo>
                    <a:pt x="1584" y="1392"/>
                  </a:lnTo>
                  <a:lnTo>
                    <a:pt x="1572" y="1368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457200" y="4876800"/>
            <a:ext cx="8153400" cy="1981200"/>
            <a:chOff x="152" y="2456"/>
            <a:chExt cx="5552" cy="1808"/>
          </a:xfrm>
        </p:grpSpPr>
        <p:sp>
          <p:nvSpPr>
            <p:cNvPr id="68645" name="Freeform 3"/>
            <p:cNvSpPr>
              <a:spLocks/>
            </p:cNvSpPr>
            <p:nvPr/>
          </p:nvSpPr>
          <p:spPr bwMode="auto">
            <a:xfrm>
              <a:off x="1044" y="3348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46" name="Freeform 4"/>
            <p:cNvSpPr>
              <a:spLocks/>
            </p:cNvSpPr>
            <p:nvPr/>
          </p:nvSpPr>
          <p:spPr bwMode="auto">
            <a:xfrm>
              <a:off x="1188" y="3348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47" name="Oval 5"/>
            <p:cNvSpPr>
              <a:spLocks noChangeArrowheads="1"/>
            </p:cNvSpPr>
            <p:nvPr/>
          </p:nvSpPr>
          <p:spPr bwMode="auto">
            <a:xfrm>
              <a:off x="1156" y="3556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48" name="Freeform 6"/>
            <p:cNvSpPr>
              <a:spLocks/>
            </p:cNvSpPr>
            <p:nvPr/>
          </p:nvSpPr>
          <p:spPr bwMode="auto">
            <a:xfrm>
              <a:off x="4596" y="2916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49" name="Freeform 7"/>
            <p:cNvSpPr>
              <a:spLocks/>
            </p:cNvSpPr>
            <p:nvPr/>
          </p:nvSpPr>
          <p:spPr bwMode="auto">
            <a:xfrm>
              <a:off x="4740" y="291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50" name="Oval 8"/>
            <p:cNvSpPr>
              <a:spLocks noChangeArrowheads="1"/>
            </p:cNvSpPr>
            <p:nvPr/>
          </p:nvSpPr>
          <p:spPr bwMode="auto">
            <a:xfrm>
              <a:off x="4708" y="3124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51" name="Freeform 9"/>
            <p:cNvSpPr>
              <a:spLocks/>
            </p:cNvSpPr>
            <p:nvPr/>
          </p:nvSpPr>
          <p:spPr bwMode="auto">
            <a:xfrm>
              <a:off x="756" y="2868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52" name="Freeform 10"/>
            <p:cNvSpPr>
              <a:spLocks/>
            </p:cNvSpPr>
            <p:nvPr/>
          </p:nvSpPr>
          <p:spPr bwMode="auto">
            <a:xfrm>
              <a:off x="900" y="2868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53" name="Oval 11"/>
            <p:cNvSpPr>
              <a:spLocks noChangeArrowheads="1"/>
            </p:cNvSpPr>
            <p:nvPr/>
          </p:nvSpPr>
          <p:spPr bwMode="auto">
            <a:xfrm>
              <a:off x="868" y="3076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54" name="Freeform 12"/>
            <p:cNvSpPr>
              <a:spLocks/>
            </p:cNvSpPr>
            <p:nvPr/>
          </p:nvSpPr>
          <p:spPr bwMode="auto">
            <a:xfrm>
              <a:off x="4884" y="3396"/>
              <a:ext cx="157" cy="481"/>
            </a:xfrm>
            <a:custGeom>
              <a:avLst/>
              <a:gdLst>
                <a:gd name="T0" fmla="*/ 156 w 157"/>
                <a:gd name="T1" fmla="*/ 252 h 481"/>
                <a:gd name="T2" fmla="*/ 120 w 157"/>
                <a:gd name="T3" fmla="*/ 240 h 481"/>
                <a:gd name="T4" fmla="*/ 120 w 157"/>
                <a:gd name="T5" fmla="*/ 204 h 481"/>
                <a:gd name="T6" fmla="*/ 120 w 157"/>
                <a:gd name="T7" fmla="*/ 168 h 481"/>
                <a:gd name="T8" fmla="*/ 120 w 157"/>
                <a:gd name="T9" fmla="*/ 132 h 481"/>
                <a:gd name="T10" fmla="*/ 120 w 157"/>
                <a:gd name="T11" fmla="*/ 96 h 481"/>
                <a:gd name="T12" fmla="*/ 120 w 157"/>
                <a:gd name="T13" fmla="*/ 60 h 481"/>
                <a:gd name="T14" fmla="*/ 120 w 157"/>
                <a:gd name="T15" fmla="*/ 24 h 481"/>
                <a:gd name="T16" fmla="*/ 84 w 157"/>
                <a:gd name="T17" fmla="*/ 0 h 481"/>
                <a:gd name="T18" fmla="*/ 48 w 157"/>
                <a:gd name="T19" fmla="*/ 12 h 481"/>
                <a:gd name="T20" fmla="*/ 24 w 157"/>
                <a:gd name="T21" fmla="*/ 48 h 481"/>
                <a:gd name="T22" fmla="*/ 0 w 157"/>
                <a:gd name="T23" fmla="*/ 84 h 481"/>
                <a:gd name="T24" fmla="*/ 0 w 157"/>
                <a:gd name="T25" fmla="*/ 120 h 481"/>
                <a:gd name="T26" fmla="*/ 0 w 157"/>
                <a:gd name="T27" fmla="*/ 156 h 481"/>
                <a:gd name="T28" fmla="*/ 36 w 157"/>
                <a:gd name="T29" fmla="*/ 180 h 481"/>
                <a:gd name="T30" fmla="*/ 72 w 157"/>
                <a:gd name="T31" fmla="*/ 204 h 481"/>
                <a:gd name="T32" fmla="*/ 108 w 157"/>
                <a:gd name="T33" fmla="*/ 228 h 481"/>
                <a:gd name="T34" fmla="*/ 108 w 157"/>
                <a:gd name="T35" fmla="*/ 264 h 481"/>
                <a:gd name="T36" fmla="*/ 84 w 157"/>
                <a:gd name="T37" fmla="*/ 300 h 481"/>
                <a:gd name="T38" fmla="*/ 72 w 157"/>
                <a:gd name="T39" fmla="*/ 336 h 481"/>
                <a:gd name="T40" fmla="*/ 72 w 157"/>
                <a:gd name="T41" fmla="*/ 372 h 481"/>
                <a:gd name="T42" fmla="*/ 60 w 157"/>
                <a:gd name="T43" fmla="*/ 408 h 481"/>
                <a:gd name="T44" fmla="*/ 60 w 157"/>
                <a:gd name="T45" fmla="*/ 444 h 481"/>
                <a:gd name="T46" fmla="*/ 60 w 157"/>
                <a:gd name="T47" fmla="*/ 480 h 481"/>
                <a:gd name="T48" fmla="*/ 96 w 157"/>
                <a:gd name="T49" fmla="*/ 480 h 481"/>
                <a:gd name="T50" fmla="*/ 120 w 157"/>
                <a:gd name="T51" fmla="*/ 444 h 481"/>
                <a:gd name="T52" fmla="*/ 132 w 157"/>
                <a:gd name="T53" fmla="*/ 408 h 481"/>
                <a:gd name="T54" fmla="*/ 144 w 157"/>
                <a:gd name="T55" fmla="*/ 372 h 481"/>
                <a:gd name="T56" fmla="*/ 144 w 157"/>
                <a:gd name="T57" fmla="*/ 336 h 481"/>
                <a:gd name="T58" fmla="*/ 144 w 157"/>
                <a:gd name="T59" fmla="*/ 300 h 481"/>
                <a:gd name="T60" fmla="*/ 144 w 157"/>
                <a:gd name="T61" fmla="*/ 264 h 481"/>
                <a:gd name="T62" fmla="*/ 156 w 157"/>
                <a:gd name="T63" fmla="*/ 252 h 4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7"/>
                <a:gd name="T97" fmla="*/ 0 h 481"/>
                <a:gd name="T98" fmla="*/ 157 w 157"/>
                <a:gd name="T99" fmla="*/ 481 h 4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7" h="481">
                  <a:moveTo>
                    <a:pt x="156" y="252"/>
                  </a:moveTo>
                  <a:lnTo>
                    <a:pt x="120" y="240"/>
                  </a:lnTo>
                  <a:lnTo>
                    <a:pt x="120" y="204"/>
                  </a:lnTo>
                  <a:lnTo>
                    <a:pt x="120" y="168"/>
                  </a:lnTo>
                  <a:lnTo>
                    <a:pt x="120" y="132"/>
                  </a:lnTo>
                  <a:lnTo>
                    <a:pt x="120" y="96"/>
                  </a:lnTo>
                  <a:lnTo>
                    <a:pt x="120" y="60"/>
                  </a:lnTo>
                  <a:lnTo>
                    <a:pt x="120" y="24"/>
                  </a:lnTo>
                  <a:lnTo>
                    <a:pt x="84" y="0"/>
                  </a:lnTo>
                  <a:lnTo>
                    <a:pt x="48" y="12"/>
                  </a:lnTo>
                  <a:lnTo>
                    <a:pt x="24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36" y="180"/>
                  </a:lnTo>
                  <a:lnTo>
                    <a:pt x="72" y="204"/>
                  </a:lnTo>
                  <a:lnTo>
                    <a:pt x="108" y="228"/>
                  </a:lnTo>
                  <a:lnTo>
                    <a:pt x="108" y="264"/>
                  </a:lnTo>
                  <a:lnTo>
                    <a:pt x="84" y="300"/>
                  </a:lnTo>
                  <a:lnTo>
                    <a:pt x="72" y="336"/>
                  </a:lnTo>
                  <a:lnTo>
                    <a:pt x="72" y="372"/>
                  </a:lnTo>
                  <a:lnTo>
                    <a:pt x="60" y="408"/>
                  </a:lnTo>
                  <a:lnTo>
                    <a:pt x="60" y="444"/>
                  </a:lnTo>
                  <a:lnTo>
                    <a:pt x="60" y="480"/>
                  </a:lnTo>
                  <a:lnTo>
                    <a:pt x="96" y="480"/>
                  </a:lnTo>
                  <a:lnTo>
                    <a:pt x="120" y="444"/>
                  </a:lnTo>
                  <a:lnTo>
                    <a:pt x="132" y="408"/>
                  </a:lnTo>
                  <a:lnTo>
                    <a:pt x="144" y="372"/>
                  </a:lnTo>
                  <a:lnTo>
                    <a:pt x="144" y="336"/>
                  </a:lnTo>
                  <a:lnTo>
                    <a:pt x="144" y="300"/>
                  </a:lnTo>
                  <a:lnTo>
                    <a:pt x="144" y="264"/>
                  </a:lnTo>
                  <a:lnTo>
                    <a:pt x="156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55" name="Freeform 13"/>
            <p:cNvSpPr>
              <a:spLocks/>
            </p:cNvSpPr>
            <p:nvPr/>
          </p:nvSpPr>
          <p:spPr bwMode="auto">
            <a:xfrm>
              <a:off x="5028" y="3396"/>
              <a:ext cx="121" cy="481"/>
            </a:xfrm>
            <a:custGeom>
              <a:avLst/>
              <a:gdLst>
                <a:gd name="T0" fmla="*/ 12 w 121"/>
                <a:gd name="T1" fmla="*/ 252 h 481"/>
                <a:gd name="T2" fmla="*/ 0 w 121"/>
                <a:gd name="T3" fmla="*/ 216 h 481"/>
                <a:gd name="T4" fmla="*/ 0 w 121"/>
                <a:gd name="T5" fmla="*/ 180 h 481"/>
                <a:gd name="T6" fmla="*/ 0 w 121"/>
                <a:gd name="T7" fmla="*/ 144 h 481"/>
                <a:gd name="T8" fmla="*/ 0 w 121"/>
                <a:gd name="T9" fmla="*/ 108 h 481"/>
                <a:gd name="T10" fmla="*/ 12 w 121"/>
                <a:gd name="T11" fmla="*/ 72 h 481"/>
                <a:gd name="T12" fmla="*/ 12 w 121"/>
                <a:gd name="T13" fmla="*/ 36 h 481"/>
                <a:gd name="T14" fmla="*/ 0 w 121"/>
                <a:gd name="T15" fmla="*/ 0 h 481"/>
                <a:gd name="T16" fmla="*/ 36 w 121"/>
                <a:gd name="T17" fmla="*/ 0 h 481"/>
                <a:gd name="T18" fmla="*/ 72 w 121"/>
                <a:gd name="T19" fmla="*/ 0 h 481"/>
                <a:gd name="T20" fmla="*/ 84 w 121"/>
                <a:gd name="T21" fmla="*/ 36 h 481"/>
                <a:gd name="T22" fmla="*/ 84 w 121"/>
                <a:gd name="T23" fmla="*/ 72 h 481"/>
                <a:gd name="T24" fmla="*/ 84 w 121"/>
                <a:gd name="T25" fmla="*/ 108 h 481"/>
                <a:gd name="T26" fmla="*/ 60 w 121"/>
                <a:gd name="T27" fmla="*/ 144 h 481"/>
                <a:gd name="T28" fmla="*/ 48 w 121"/>
                <a:gd name="T29" fmla="*/ 180 h 481"/>
                <a:gd name="T30" fmla="*/ 24 w 121"/>
                <a:gd name="T31" fmla="*/ 216 h 481"/>
                <a:gd name="T32" fmla="*/ 12 w 121"/>
                <a:gd name="T33" fmla="*/ 252 h 481"/>
                <a:gd name="T34" fmla="*/ 48 w 121"/>
                <a:gd name="T35" fmla="*/ 276 h 481"/>
                <a:gd name="T36" fmla="*/ 84 w 121"/>
                <a:gd name="T37" fmla="*/ 300 h 481"/>
                <a:gd name="T38" fmla="*/ 96 w 121"/>
                <a:gd name="T39" fmla="*/ 336 h 481"/>
                <a:gd name="T40" fmla="*/ 108 w 121"/>
                <a:gd name="T41" fmla="*/ 372 h 481"/>
                <a:gd name="T42" fmla="*/ 120 w 121"/>
                <a:gd name="T43" fmla="*/ 408 h 481"/>
                <a:gd name="T44" fmla="*/ 120 w 121"/>
                <a:gd name="T45" fmla="*/ 444 h 481"/>
                <a:gd name="T46" fmla="*/ 96 w 121"/>
                <a:gd name="T47" fmla="*/ 480 h 481"/>
                <a:gd name="T48" fmla="*/ 60 w 121"/>
                <a:gd name="T49" fmla="*/ 480 h 481"/>
                <a:gd name="T50" fmla="*/ 60 w 121"/>
                <a:gd name="T51" fmla="*/ 444 h 481"/>
                <a:gd name="T52" fmla="*/ 60 w 121"/>
                <a:gd name="T53" fmla="*/ 408 h 481"/>
                <a:gd name="T54" fmla="*/ 60 w 121"/>
                <a:gd name="T55" fmla="*/ 372 h 481"/>
                <a:gd name="T56" fmla="*/ 48 w 121"/>
                <a:gd name="T57" fmla="*/ 336 h 481"/>
                <a:gd name="T58" fmla="*/ 12 w 121"/>
                <a:gd name="T59" fmla="*/ 336 h 481"/>
                <a:gd name="T60" fmla="*/ 0 w 121"/>
                <a:gd name="T61" fmla="*/ 300 h 481"/>
                <a:gd name="T62" fmla="*/ 0 w 121"/>
                <a:gd name="T63" fmla="*/ 264 h 481"/>
                <a:gd name="T64" fmla="*/ 12 w 121"/>
                <a:gd name="T65" fmla="*/ 252 h 4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481"/>
                <a:gd name="T101" fmla="*/ 121 w 121"/>
                <a:gd name="T102" fmla="*/ 481 h 4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481">
                  <a:moveTo>
                    <a:pt x="12" y="252"/>
                  </a:move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08"/>
                  </a:lnTo>
                  <a:lnTo>
                    <a:pt x="12" y="72"/>
                  </a:lnTo>
                  <a:lnTo>
                    <a:pt x="12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84" y="36"/>
                  </a:lnTo>
                  <a:lnTo>
                    <a:pt x="84" y="72"/>
                  </a:lnTo>
                  <a:lnTo>
                    <a:pt x="84" y="108"/>
                  </a:lnTo>
                  <a:lnTo>
                    <a:pt x="60" y="144"/>
                  </a:lnTo>
                  <a:lnTo>
                    <a:pt x="48" y="180"/>
                  </a:lnTo>
                  <a:lnTo>
                    <a:pt x="24" y="216"/>
                  </a:lnTo>
                  <a:lnTo>
                    <a:pt x="12" y="252"/>
                  </a:lnTo>
                  <a:lnTo>
                    <a:pt x="48" y="276"/>
                  </a:lnTo>
                  <a:lnTo>
                    <a:pt x="84" y="300"/>
                  </a:lnTo>
                  <a:lnTo>
                    <a:pt x="96" y="336"/>
                  </a:lnTo>
                  <a:lnTo>
                    <a:pt x="108" y="372"/>
                  </a:lnTo>
                  <a:lnTo>
                    <a:pt x="120" y="408"/>
                  </a:lnTo>
                  <a:lnTo>
                    <a:pt x="120" y="444"/>
                  </a:lnTo>
                  <a:lnTo>
                    <a:pt x="96" y="480"/>
                  </a:lnTo>
                  <a:lnTo>
                    <a:pt x="60" y="480"/>
                  </a:lnTo>
                  <a:lnTo>
                    <a:pt x="60" y="444"/>
                  </a:lnTo>
                  <a:lnTo>
                    <a:pt x="60" y="408"/>
                  </a:lnTo>
                  <a:lnTo>
                    <a:pt x="60" y="372"/>
                  </a:lnTo>
                  <a:lnTo>
                    <a:pt x="48" y="336"/>
                  </a:lnTo>
                  <a:lnTo>
                    <a:pt x="12" y="336"/>
                  </a:lnTo>
                  <a:lnTo>
                    <a:pt x="0" y="300"/>
                  </a:lnTo>
                  <a:lnTo>
                    <a:pt x="0" y="264"/>
                  </a:lnTo>
                  <a:lnTo>
                    <a:pt x="12" y="2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8656" name="Oval 14"/>
            <p:cNvSpPr>
              <a:spLocks noChangeArrowheads="1"/>
            </p:cNvSpPr>
            <p:nvPr/>
          </p:nvSpPr>
          <p:spPr bwMode="auto">
            <a:xfrm>
              <a:off x="4996" y="3604"/>
              <a:ext cx="88" cy="88"/>
            </a:xfrm>
            <a:prstGeom prst="ellipse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57" name="Oval 15"/>
            <p:cNvSpPr>
              <a:spLocks noChangeArrowheads="1"/>
            </p:cNvSpPr>
            <p:nvPr/>
          </p:nvSpPr>
          <p:spPr bwMode="auto">
            <a:xfrm>
              <a:off x="152" y="2456"/>
              <a:ext cx="1808" cy="176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58" name="Oval 16"/>
            <p:cNvSpPr>
              <a:spLocks noChangeArrowheads="1"/>
            </p:cNvSpPr>
            <p:nvPr/>
          </p:nvSpPr>
          <p:spPr bwMode="auto">
            <a:xfrm>
              <a:off x="3896" y="2504"/>
              <a:ext cx="1808" cy="176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68659" name="Line 47"/>
            <p:cNvSpPr>
              <a:spLocks noChangeShapeType="1"/>
            </p:cNvSpPr>
            <p:nvPr/>
          </p:nvSpPr>
          <p:spPr bwMode="auto">
            <a:xfrm flipH="1">
              <a:off x="1912" y="2696"/>
              <a:ext cx="208" cy="1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0" name="Line 48"/>
            <p:cNvSpPr>
              <a:spLocks noChangeShapeType="1"/>
            </p:cNvSpPr>
            <p:nvPr/>
          </p:nvSpPr>
          <p:spPr bwMode="auto">
            <a:xfrm>
              <a:off x="3752" y="2696"/>
              <a:ext cx="176" cy="1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 autoUpdateAnimBg="0"/>
      <p:bldP spid="24579" grpId="0" build="p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Meiosis II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smtClean="0">
                <a:solidFill>
                  <a:srgbClr val="9234D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No interphase II </a:t>
            </a:r>
          </a:p>
          <a:p>
            <a:pPr>
              <a:buFontTx/>
              <a:buNone/>
            </a:pPr>
            <a:r>
              <a:rPr lang="en-US" sz="2800" smtClean="0">
                <a:ea typeface="ＭＳ Ｐゴシック" charset="-128"/>
              </a:rPr>
              <a:t>	</a:t>
            </a:r>
            <a:endParaRPr lang="en-US" sz="1600" smtClean="0">
              <a:ea typeface="ＭＳ Ｐゴシック" charset="-128"/>
            </a:endParaRPr>
          </a:p>
          <a:p>
            <a:r>
              <a:rPr lang="en-US" sz="28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Remember:</a:t>
            </a:r>
            <a:r>
              <a:rPr lang="en-US" sz="28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Meiosis II </a:t>
            </a:r>
            <a:r>
              <a:rPr lang="en-US" sz="2800" smtClean="0">
                <a:ea typeface="ＭＳ Ｐゴシック" charset="-128"/>
              </a:rPr>
              <a:t>is similar to </a:t>
            </a:r>
            <a:r>
              <a:rPr lang="en-US" sz="2800" b="1" smtClean="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mitosis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 autoUpdateAnimBg="0"/>
      <p:bldP spid="26627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260</TotalTime>
  <Words>3254</Words>
  <Application>Microsoft Office PowerPoint</Application>
  <PresentationFormat>On-screen Show (4:3)</PresentationFormat>
  <Paragraphs>770</Paragraphs>
  <Slides>237</Slides>
  <Notes>54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237</vt:i4>
      </vt:variant>
    </vt:vector>
  </HeadingPairs>
  <TitlesOfParts>
    <vt:vector size="238" baseType="lpstr">
      <vt:lpstr>Flow</vt:lpstr>
      <vt:lpstr>Slide 1</vt:lpstr>
      <vt:lpstr>Cell History</vt:lpstr>
      <vt:lpstr>Cell History</vt:lpstr>
      <vt:lpstr>Cell History</vt:lpstr>
      <vt:lpstr>Cell Theory</vt:lpstr>
      <vt:lpstr>  </vt:lpstr>
      <vt:lpstr>Cell Diversity</vt:lpstr>
      <vt:lpstr>1.  Cell Size</vt:lpstr>
      <vt:lpstr>2. Cell Shape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PROKARYOTIC cell</vt:lpstr>
      <vt:lpstr> EUKARYOTIC CELLS </vt:lpstr>
      <vt:lpstr>Slide 23</vt:lpstr>
      <vt:lpstr>Internal Organization</vt:lpstr>
      <vt:lpstr>Cellular Organelles</vt:lpstr>
      <vt:lpstr>Ribosomes</vt:lpstr>
      <vt:lpstr>Centrioles</vt:lpstr>
      <vt:lpstr>Cytoskeleton</vt:lpstr>
      <vt:lpstr>Cytoskeleton</vt:lpstr>
      <vt:lpstr>Mitochondrion</vt:lpstr>
      <vt:lpstr>The Chloroplast</vt:lpstr>
      <vt:lpstr>The Vacuole</vt:lpstr>
      <vt:lpstr>Cell Wall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Endoplasmic Reticulum</vt:lpstr>
      <vt:lpstr>Golgi Apparatus</vt:lpstr>
      <vt:lpstr>Lysosomes</vt:lpstr>
      <vt:lpstr>NUCLEUS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Cell Division</vt:lpstr>
      <vt:lpstr>Functions of Cell Division</vt:lpstr>
      <vt:lpstr>Slide 61</vt:lpstr>
      <vt:lpstr>Phases of the Cell Cycle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Mitosis and cytokinesis produce two genetically identical daughter cells.</vt:lpstr>
      <vt:lpstr>Slide 82</vt:lpstr>
      <vt:lpstr>Cells divide at different rates.</vt:lpstr>
      <vt:lpstr>Slide 84</vt:lpstr>
      <vt:lpstr>Meiosis – Sexual Reproduction</vt:lpstr>
      <vt:lpstr>Homologous Chromosomes</vt:lpstr>
      <vt:lpstr>Slide 87</vt:lpstr>
      <vt:lpstr>Homologous Chromosomes</vt:lpstr>
      <vt:lpstr>Interphase I</vt:lpstr>
      <vt:lpstr>Meiosis I (four phases)</vt:lpstr>
      <vt:lpstr>Prophase I</vt:lpstr>
      <vt:lpstr>Prophase I</vt:lpstr>
      <vt:lpstr>Slide 93</vt:lpstr>
      <vt:lpstr>Prophase 1 – Crossing Over</vt:lpstr>
      <vt:lpstr>Crossing Over - variation </vt:lpstr>
      <vt:lpstr>Metaphase I</vt:lpstr>
      <vt:lpstr>Anaphase I</vt:lpstr>
      <vt:lpstr>Telophase I</vt:lpstr>
      <vt:lpstr>Meiosis II</vt:lpstr>
      <vt:lpstr>Prophase II</vt:lpstr>
      <vt:lpstr>Metaphase II</vt:lpstr>
      <vt:lpstr>Anaphase II</vt:lpstr>
      <vt:lpstr>Telophase II</vt:lpstr>
      <vt:lpstr>Spermatogenesis</vt:lpstr>
      <vt:lpstr>Fertilization</vt:lpstr>
      <vt:lpstr>Slide 106</vt:lpstr>
      <vt:lpstr>Slide 107</vt:lpstr>
      <vt:lpstr>THE NUCLEIC ACIDS</vt:lpstr>
      <vt:lpstr>Friedrich Miescher in 1869</vt:lpstr>
      <vt:lpstr>Two types of nucleic acid are found</vt:lpstr>
      <vt:lpstr>The distribution of nucleic acids in the eukaryotic cell </vt:lpstr>
      <vt:lpstr>DNA as genetic material: The circumstantial evidence</vt:lpstr>
      <vt:lpstr>NUCLEIC ACID STRUCTURE</vt:lpstr>
      <vt:lpstr>NUCLEOTIDE STRUCTURE</vt:lpstr>
      <vt:lpstr>Ribose is a pentose</vt:lpstr>
      <vt:lpstr>Spot the difference</vt:lpstr>
      <vt:lpstr>THE SUGAR-PHOSPHATE BACKBONE</vt:lpstr>
      <vt:lpstr>ADDING IN THE BASES</vt:lpstr>
      <vt:lpstr>DNA IS MADE OF TWO STRANDS OF POLYNUCLEOTIDE</vt:lpstr>
      <vt:lpstr>DNA IS MADE OF TWO STRANDS OF POLYNUCLEOTIDE</vt:lpstr>
      <vt:lpstr>Erwin Chargaff’s Data (1950-51)</vt:lpstr>
      <vt:lpstr>Wilkins &amp; Franklin (1952): X-ray crystallography</vt:lpstr>
      <vt:lpstr>Purines &amp; Pyrimidines</vt:lpstr>
      <vt:lpstr>Watson &amp; Crick Base pairing</vt:lpstr>
      <vt:lpstr>The Double Helix (1953)</vt:lpstr>
      <vt:lpstr>The Double Helix (1953)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DNA Replication</vt:lpstr>
      <vt:lpstr>Replication Facts</vt:lpstr>
      <vt:lpstr>Synthesis Phase (S phase)</vt:lpstr>
      <vt:lpstr>DNA Replication</vt:lpstr>
      <vt:lpstr>DNA Replication</vt:lpstr>
      <vt:lpstr>DNA Replication</vt:lpstr>
      <vt:lpstr>DNA Replication</vt:lpstr>
      <vt:lpstr>DNA Replication</vt:lpstr>
      <vt:lpstr>Synthesis of the New DNA Strands</vt:lpstr>
      <vt:lpstr>Synthesis of the New DNA Strands</vt:lpstr>
      <vt:lpstr>Lagging Strand Segments</vt:lpstr>
      <vt:lpstr>Joining of Okazaki Fragments</vt:lpstr>
      <vt:lpstr>Slide 147</vt:lpstr>
      <vt:lpstr>Slide 148</vt:lpstr>
      <vt:lpstr>Slide 149</vt:lpstr>
      <vt:lpstr>Slide 150</vt:lpstr>
      <vt:lpstr>Semiconservative Model of Replication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RNA types &amp; functions  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6.15 The nucleosome is the subunit of all chromatin</vt:lpstr>
      <vt:lpstr>6.16 DNA is coiled in arrays of nucleosomes</vt:lpstr>
      <vt:lpstr>6.17 Nucleosomes have a common structure</vt:lpstr>
      <vt:lpstr>Slide 204</vt:lpstr>
      <vt:lpstr>6.18 DNA structure varies on the nucleosomal surface</vt:lpstr>
      <vt:lpstr>6.19 Organization of the histone octamer</vt:lpstr>
      <vt:lpstr>6.12 Lampbrush chromosomes are extended</vt:lpstr>
      <vt:lpstr>6.13 Polytene chromosomes form bands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The Nucleus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Division</dc:title>
  <dc:creator/>
  <cp:lastModifiedBy>herbal</cp:lastModifiedBy>
  <cp:revision>126</cp:revision>
  <dcterms:created xsi:type="dcterms:W3CDTF">2006-08-16T00:00:00Z</dcterms:created>
  <dcterms:modified xsi:type="dcterms:W3CDTF">2001-12-31T18:33:36Z</dcterms:modified>
</cp:coreProperties>
</file>