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58" r:id="rId5"/>
    <p:sldId id="259" r:id="rId6"/>
    <p:sldId id="260" r:id="rId7"/>
    <p:sldId id="261" r:id="rId8"/>
    <p:sldId id="263" r:id="rId9"/>
    <p:sldId id="264" r:id="rId10"/>
    <p:sldId id="271" r:id="rId11"/>
    <p:sldId id="265" r:id="rId12"/>
    <p:sldId id="267" r:id="rId13"/>
    <p:sldId id="268" r:id="rId14"/>
    <p:sldId id="266"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6" d="100"/>
          <a:sy n="66" d="100"/>
        </p:scale>
        <p:origin x="44"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0124" y="3872620"/>
            <a:ext cx="8915399" cy="2262781"/>
          </a:xfrm>
        </p:spPr>
        <p:txBody>
          <a:bodyPr/>
          <a:lstStyle/>
          <a:p>
            <a:r>
              <a:rPr lang="en-US" dirty="0"/>
              <a:t>Downy Mildew of Grape</a:t>
            </a:r>
          </a:p>
        </p:txBody>
      </p:sp>
      <p:pic>
        <p:nvPicPr>
          <p:cNvPr id="4" name="Picture 3"/>
          <p:cNvPicPr>
            <a:picLocks noChangeAspect="1"/>
          </p:cNvPicPr>
          <p:nvPr/>
        </p:nvPicPr>
        <p:blipFill>
          <a:blip r:embed="rId2"/>
          <a:stretch>
            <a:fillRect/>
          </a:stretch>
        </p:blipFill>
        <p:spPr>
          <a:xfrm>
            <a:off x="5999430" y="83744"/>
            <a:ext cx="6096000" cy="4572000"/>
          </a:xfrm>
          <a:prstGeom prst="rect">
            <a:avLst/>
          </a:prstGeom>
        </p:spPr>
      </p:pic>
      <p:pic>
        <p:nvPicPr>
          <p:cNvPr id="5" name="Picture 4"/>
          <p:cNvPicPr>
            <a:picLocks noChangeAspect="1"/>
          </p:cNvPicPr>
          <p:nvPr/>
        </p:nvPicPr>
        <p:blipFill>
          <a:blip r:embed="rId3"/>
          <a:stretch>
            <a:fillRect/>
          </a:stretch>
        </p:blipFill>
        <p:spPr>
          <a:xfrm>
            <a:off x="757849" y="83743"/>
            <a:ext cx="5117849" cy="4479203"/>
          </a:xfrm>
          <a:prstGeom prst="rect">
            <a:avLst/>
          </a:prstGeom>
        </p:spPr>
      </p:pic>
    </p:spTree>
    <p:extLst>
      <p:ext uri="{BB962C8B-B14F-4D97-AF65-F5344CB8AC3E}">
        <p14:creationId xmlns:p14="http://schemas.microsoft.com/office/powerpoint/2010/main" val="141893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7301" y="577516"/>
            <a:ext cx="9637311" cy="5746282"/>
          </a:xfrm>
        </p:spPr>
        <p:txBody>
          <a:bodyPr>
            <a:normAutofit/>
          </a:bodyPr>
          <a:lstStyle/>
          <a:p>
            <a:r>
              <a:rPr lang="en-US" dirty="0"/>
              <a:t>Life Cycle</a:t>
            </a:r>
          </a:p>
          <a:p>
            <a:endParaRPr lang="en-US" dirty="0"/>
          </a:p>
          <a:p>
            <a:r>
              <a:rPr lang="en-US" dirty="0"/>
              <a:t>The fungus overwinters in diseased leaves on the ground. Spores are released in the spring and spread to the leaves and berries by splashing rain and wind</a:t>
            </a:r>
            <a:r>
              <a:rPr lang="en-US" dirty="0" smtClean="0"/>
              <a:t>.</a:t>
            </a:r>
          </a:p>
          <a:p>
            <a:r>
              <a:rPr lang="en-US" dirty="0" smtClean="0"/>
              <a:t> </a:t>
            </a:r>
            <a:r>
              <a:rPr lang="en-US" dirty="0"/>
              <a:t>The fungus has two types of spores, both germinating into swimming spores. These spores swim to the </a:t>
            </a:r>
            <a:r>
              <a:rPr lang="en-US" dirty="0" err="1"/>
              <a:t>stomates</a:t>
            </a:r>
            <a:r>
              <a:rPr lang="en-US" dirty="0"/>
              <a:t> (breathing pores) of plants and initiate infection. Water is necessary for the spores to swim and infect, so outbreaks of the disease coincide with periods of wet weather. </a:t>
            </a:r>
            <a:endParaRPr lang="en-US" dirty="0" smtClean="0"/>
          </a:p>
          <a:p>
            <a:r>
              <a:rPr lang="en-US" dirty="0" smtClean="0"/>
              <a:t>Downy </a:t>
            </a:r>
            <a:r>
              <a:rPr lang="en-US" dirty="0"/>
              <a:t>mildew is favored by all factors that increase the moisture content of soil, air, and the plant, with rainfall being the principal factor for infection during the growing season. </a:t>
            </a:r>
            <a:endParaRPr lang="en-US" dirty="0" smtClean="0"/>
          </a:p>
          <a:p>
            <a:r>
              <a:rPr lang="en-US" dirty="0" smtClean="0"/>
              <a:t>Downy </a:t>
            </a:r>
            <a:r>
              <a:rPr lang="en-US" dirty="0"/>
              <a:t>mildew infection can become a severe problem when a wet winter is followed by a wet spring and a warm summer with frequent rainfall.</a:t>
            </a:r>
          </a:p>
        </p:txBody>
      </p:sp>
    </p:spTree>
    <p:extLst>
      <p:ext uri="{BB962C8B-B14F-4D97-AF65-F5344CB8AC3E}">
        <p14:creationId xmlns:p14="http://schemas.microsoft.com/office/powerpoint/2010/main" val="51736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5503" y="124255"/>
            <a:ext cx="11964201" cy="6632679"/>
          </a:xfrm>
          <a:prstGeom prst="rect">
            <a:avLst/>
          </a:prstGeom>
        </p:spPr>
      </p:pic>
    </p:spTree>
    <p:extLst>
      <p:ext uri="{BB962C8B-B14F-4D97-AF65-F5344CB8AC3E}">
        <p14:creationId xmlns:p14="http://schemas.microsoft.com/office/powerpoint/2010/main" val="60832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2547" y="336884"/>
            <a:ext cx="9772065" cy="5574338"/>
          </a:xfrm>
        </p:spPr>
        <p:txBody>
          <a:bodyPr>
            <a:normAutofit fontScale="92500" lnSpcReduction="10000"/>
          </a:bodyPr>
          <a:lstStyle/>
          <a:p>
            <a:r>
              <a:rPr lang="en-US" dirty="0"/>
              <a:t>Any practice that speeds the drying time of leaves and fruit will reduce the potential for infection. Select a planting site where vines are exposed to all-day sun, with good air circulation and soil drainage. Space vines properly in the row, and, if possible, orient the rows to maximize air movement down the row.</a:t>
            </a:r>
          </a:p>
          <a:p>
            <a:endParaRPr lang="en-US" dirty="0"/>
          </a:p>
          <a:p>
            <a:r>
              <a:rPr lang="en-US" dirty="0"/>
              <a:t>Sanitation is important. Remove dead leaves and berries from vines and the ground after leaf drop. It may be beneficial to cultivate the vineyard before bud break to cover old berries and other debris with soil. Cultivation also prevents overwintering spores from reaching developing vines in the spring.</a:t>
            </a:r>
          </a:p>
          <a:p>
            <a:endParaRPr lang="en-US" dirty="0"/>
          </a:p>
          <a:p>
            <a:r>
              <a:rPr lang="en-US" dirty="0"/>
              <a:t>To improve air circulation, control weeds and tall grasses in the vineyard and surrounding areas. When pruning, select only strong, healthy, well-colored canes of the previous year’s growth</a:t>
            </a:r>
            <a:r>
              <a:rPr lang="en-US" dirty="0" smtClean="0"/>
              <a:t>.</a:t>
            </a:r>
          </a:p>
          <a:p>
            <a:r>
              <a:rPr lang="en-US" dirty="0" smtClean="0"/>
              <a:t> </a:t>
            </a:r>
            <a:r>
              <a:rPr lang="en-US" dirty="0"/>
              <a:t>Practices such as shoot positioning and leaf removal that help to open the canopy for improved air circulation and spray coverage are also very important. </a:t>
            </a:r>
            <a:endParaRPr lang="en-US" dirty="0" smtClean="0"/>
          </a:p>
          <a:p>
            <a:r>
              <a:rPr lang="en-US" dirty="0" smtClean="0"/>
              <a:t>Grape </a:t>
            </a:r>
            <a:r>
              <a:rPr lang="en-US" dirty="0"/>
              <a:t>varieties vary greatly in their susceptibility to downy mildew.</a:t>
            </a:r>
          </a:p>
          <a:p>
            <a:r>
              <a:rPr lang="en-US" dirty="0"/>
              <a:t> In general, </a:t>
            </a:r>
            <a:r>
              <a:rPr lang="en-US" dirty="0" err="1"/>
              <a:t>vinifera</a:t>
            </a:r>
            <a:r>
              <a:rPr lang="en-US" dirty="0"/>
              <a:t> (</a:t>
            </a:r>
            <a:r>
              <a:rPr lang="en-US" dirty="0" err="1"/>
              <a:t>Vitis</a:t>
            </a:r>
            <a:r>
              <a:rPr lang="en-US" dirty="0"/>
              <a:t> </a:t>
            </a:r>
            <a:r>
              <a:rPr lang="en-US" dirty="0" err="1"/>
              <a:t>vinifera</a:t>
            </a:r>
            <a:r>
              <a:rPr lang="en-US" dirty="0"/>
              <a:t>) varieties are much more susceptible than American types, and the French hybrids are somewhat intermediate in susceptibility. </a:t>
            </a:r>
          </a:p>
          <a:p>
            <a:r>
              <a:rPr lang="en-US" dirty="0"/>
              <a:t>A good fungicide spray program is extremely important. </a:t>
            </a:r>
          </a:p>
        </p:txBody>
      </p:sp>
    </p:spTree>
    <p:extLst>
      <p:ext uri="{BB962C8B-B14F-4D97-AF65-F5344CB8AC3E}">
        <p14:creationId xmlns:p14="http://schemas.microsoft.com/office/powerpoint/2010/main" val="349094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6926" y="731520"/>
            <a:ext cx="9962147" cy="5977288"/>
          </a:xfrm>
        </p:spPr>
        <p:txBody>
          <a:bodyPr>
            <a:normAutofit fontScale="85000" lnSpcReduction="10000"/>
          </a:bodyPr>
          <a:lstStyle/>
          <a:p>
            <a:r>
              <a:rPr lang="en-US" dirty="0" smtClean="0"/>
              <a:t>Downy </a:t>
            </a:r>
            <a:r>
              <a:rPr lang="en-US" dirty="0"/>
              <a:t>mildew can be effectively controlled by properly timed and effective fungicides. For the most current spray recommendations, commercial growers are referred to Bulletin 506, Midwest Fruit Pest Management Guide, and backyard growers are referred to Bulletin 780, </a:t>
            </a:r>
            <a:endParaRPr lang="en-US" dirty="0" smtClean="0"/>
          </a:p>
          <a:p>
            <a:r>
              <a:rPr lang="en-US" dirty="0" smtClean="0"/>
              <a:t>Controlling </a:t>
            </a:r>
            <a:r>
              <a:rPr lang="en-US" dirty="0"/>
              <a:t>Diseases and Insects in Home Fruit Plantings</a:t>
            </a:r>
            <a:r>
              <a:rPr lang="en-US" dirty="0" smtClean="0"/>
              <a:t>.</a:t>
            </a:r>
          </a:p>
          <a:p>
            <a:r>
              <a:rPr lang="en-US" dirty="0"/>
              <a:t>Integrated Pest Management Strategies</a:t>
            </a:r>
          </a:p>
          <a:p>
            <a:endParaRPr lang="en-US" dirty="0"/>
          </a:p>
          <a:p>
            <a:r>
              <a:rPr lang="en-US" dirty="0"/>
              <a:t>1. Maintain plant vigor. Make sure soils are </a:t>
            </a:r>
            <a:r>
              <a:rPr lang="en-US" dirty="0" err="1"/>
              <a:t>welldrained</a:t>
            </a:r>
            <a:r>
              <a:rPr lang="en-US" dirty="0"/>
              <a:t>. Fertilize according to soil test information obtained at least every other year.</a:t>
            </a:r>
          </a:p>
          <a:p>
            <a:endParaRPr lang="en-US" dirty="0"/>
          </a:p>
          <a:p>
            <a:r>
              <a:rPr lang="en-US" dirty="0"/>
              <a:t>2. Sanitation. Remove fallen leaves which are the source of overwintering inoculum.</a:t>
            </a:r>
          </a:p>
          <a:p>
            <a:endParaRPr lang="en-US" dirty="0"/>
          </a:p>
          <a:p>
            <a:r>
              <a:rPr lang="en-US" dirty="0"/>
              <a:t>3. Pruning. Prune out the ends of infected shoots.</a:t>
            </a:r>
          </a:p>
          <a:p>
            <a:endParaRPr lang="en-US" dirty="0"/>
          </a:p>
          <a:p>
            <a:r>
              <a:rPr lang="en-US" dirty="0"/>
              <a:t>4. Fungicides. Fungicides are an important control measure, especially on susceptible cultivars. They should be applied just before bloom, 7 to 10 days later (usually at the end of bloom), 10 to 14 days after that, and finally, 3 weeks after the third application. For cultivars very susceptible to downy mildew or where the disease was severe the previous season, an additional application is suggested about 2 weeks before the first blossom opens. Pesticides registered for use include </a:t>
            </a:r>
            <a:r>
              <a:rPr lang="en-US" dirty="0" err="1"/>
              <a:t>captan</a:t>
            </a:r>
            <a:r>
              <a:rPr lang="en-US" dirty="0"/>
              <a:t>, copper, </a:t>
            </a:r>
            <a:r>
              <a:rPr lang="en-US" dirty="0" err="1"/>
              <a:t>fosetyl</a:t>
            </a:r>
            <a:r>
              <a:rPr lang="en-US" dirty="0"/>
              <a:t>-Al, </a:t>
            </a:r>
            <a:r>
              <a:rPr lang="en-US" dirty="0" err="1"/>
              <a:t>mancozeb</a:t>
            </a:r>
            <a:r>
              <a:rPr lang="en-US" dirty="0"/>
              <a:t>, </a:t>
            </a:r>
            <a:r>
              <a:rPr lang="en-US" dirty="0" err="1"/>
              <a:t>maneb</a:t>
            </a:r>
            <a:r>
              <a:rPr lang="en-US" dirty="0"/>
              <a:t>, and </a:t>
            </a:r>
            <a:r>
              <a:rPr lang="en-US" dirty="0" err="1"/>
              <a:t>ziram</a:t>
            </a:r>
            <a:r>
              <a:rPr lang="en-US" dirty="0"/>
              <a:t>.</a:t>
            </a:r>
          </a:p>
          <a:p>
            <a:endParaRPr lang="en-US" dirty="0"/>
          </a:p>
          <a:p>
            <a:r>
              <a:rPr lang="en-US" dirty="0"/>
              <a:t>5. Cultivars. Select and plant resistant cultivars.</a:t>
            </a:r>
          </a:p>
        </p:txBody>
      </p:sp>
    </p:spTree>
    <p:extLst>
      <p:ext uri="{BB962C8B-B14F-4D97-AF65-F5344CB8AC3E}">
        <p14:creationId xmlns:p14="http://schemas.microsoft.com/office/powerpoint/2010/main" val="659081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5427" y="548640"/>
            <a:ext cx="9589185" cy="5362582"/>
          </a:xfrm>
        </p:spPr>
        <p:txBody>
          <a:bodyPr>
            <a:normAutofit lnSpcReduction="10000"/>
          </a:bodyPr>
          <a:lstStyle/>
          <a:p>
            <a:r>
              <a:rPr lang="en-US" dirty="0" smtClean="0"/>
              <a:t>Avoid </a:t>
            </a:r>
            <a:r>
              <a:rPr lang="en-US" dirty="0"/>
              <a:t>planting highly susceptible grape cultivars such as, Catawba, Chardonnay, Niagara, and White Riesling</a:t>
            </a:r>
            <a:r>
              <a:rPr lang="en-US" dirty="0" smtClean="0"/>
              <a:t>.</a:t>
            </a:r>
          </a:p>
          <a:p>
            <a:endParaRPr lang="en-US" dirty="0"/>
          </a:p>
          <a:p>
            <a:r>
              <a:rPr lang="en-US" dirty="0"/>
              <a:t>Select appropriate planting sites with full sun and good air circulation</a:t>
            </a:r>
            <a:r>
              <a:rPr lang="en-US" dirty="0" smtClean="0"/>
              <a:t>.</a:t>
            </a:r>
          </a:p>
          <a:p>
            <a:endParaRPr lang="en-US" dirty="0"/>
          </a:p>
          <a:p>
            <a:r>
              <a:rPr lang="en-US" dirty="0"/>
              <a:t>Maintain plant health with proper nutrition and irrigation practices.</a:t>
            </a:r>
          </a:p>
          <a:p>
            <a:r>
              <a:rPr lang="en-US" dirty="0"/>
              <a:t>Prune to improve air circulation and reduce canopy humidity.</a:t>
            </a:r>
          </a:p>
          <a:p>
            <a:r>
              <a:rPr lang="en-US" dirty="0"/>
              <a:t>Remove and destroy diseased plant material</a:t>
            </a:r>
            <a:r>
              <a:rPr lang="en-US" dirty="0" smtClean="0"/>
              <a:t>.</a:t>
            </a:r>
          </a:p>
          <a:p>
            <a:endParaRPr lang="en-US" dirty="0"/>
          </a:p>
          <a:p>
            <a:r>
              <a:rPr lang="en-US" dirty="0"/>
              <a:t>Commercial growers should refer to Midwest Fruit Pest Management Guide (ID-232) for recommended fungicides and application </a:t>
            </a:r>
            <a:r>
              <a:rPr lang="en-US"/>
              <a:t>schedule</a:t>
            </a:r>
            <a:r>
              <a:rPr lang="en-US" smtClean="0"/>
              <a:t>.</a:t>
            </a:r>
          </a:p>
          <a:p>
            <a:endParaRPr lang="en-US" dirty="0"/>
          </a:p>
          <a:p>
            <a:r>
              <a:rPr lang="en-US" dirty="0"/>
              <a:t>Homeowners may apply fungicides containing copper or </a:t>
            </a:r>
            <a:r>
              <a:rPr lang="en-US" dirty="0" err="1"/>
              <a:t>mancozeb</a:t>
            </a:r>
            <a:r>
              <a:rPr lang="en-US" dirty="0"/>
              <a:t> beginning with new growth and continuing throughout the season. Always follow label directions when utilizing fungicides.</a:t>
            </a:r>
          </a:p>
        </p:txBody>
      </p:sp>
    </p:spTree>
    <p:extLst>
      <p:ext uri="{BB962C8B-B14F-4D97-AF65-F5344CB8AC3E}">
        <p14:creationId xmlns:p14="http://schemas.microsoft.com/office/powerpoint/2010/main" val="259306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a:p>
        </p:txBody>
      </p:sp>
      <p:pic>
        <p:nvPicPr>
          <p:cNvPr id="4" name="Content Placeholder 3"/>
          <p:cNvPicPr>
            <a:picLocks noGrp="1" noChangeAspect="1"/>
          </p:cNvPicPr>
          <p:nvPr>
            <p:ph idx="1"/>
          </p:nvPr>
        </p:nvPicPr>
        <p:blipFill>
          <a:blip r:embed="rId2"/>
          <a:stretch>
            <a:fillRect/>
          </a:stretch>
        </p:blipFill>
        <p:spPr>
          <a:xfrm>
            <a:off x="6655263" y="2046972"/>
            <a:ext cx="5037666" cy="3778250"/>
          </a:xfrm>
          <a:prstGeom prst="rect">
            <a:avLst/>
          </a:prstGeom>
        </p:spPr>
      </p:pic>
    </p:spTree>
    <p:extLst>
      <p:ext uri="{BB962C8B-B14F-4D97-AF65-F5344CB8AC3E}">
        <p14:creationId xmlns:p14="http://schemas.microsoft.com/office/powerpoint/2010/main" val="390771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2055" y="375385"/>
            <a:ext cx="9502557" cy="5535837"/>
          </a:xfrm>
        </p:spPr>
        <p:txBody>
          <a:bodyPr/>
          <a:lstStyle/>
          <a:p>
            <a:r>
              <a:rPr lang="en-US" dirty="0"/>
              <a:t>Downy mildew is an important disease of commercial and backyard grapes in Kentucky. </a:t>
            </a:r>
            <a:endParaRPr lang="en-US" dirty="0" smtClean="0"/>
          </a:p>
          <a:p>
            <a:r>
              <a:rPr lang="en-US" dirty="0" smtClean="0"/>
              <a:t>Warm</a:t>
            </a:r>
            <a:r>
              <a:rPr lang="en-US" dirty="0"/>
              <a:t>, wet, humid weather conditions favor infection and disease development</a:t>
            </a:r>
            <a:r>
              <a:rPr lang="en-US" dirty="0" smtClean="0"/>
              <a:t>.</a:t>
            </a:r>
          </a:p>
          <a:p>
            <a:r>
              <a:rPr lang="en-US" dirty="0" smtClean="0"/>
              <a:t> </a:t>
            </a:r>
            <a:r>
              <a:rPr lang="en-US" dirty="0"/>
              <a:t>When flowers, clusters, and shoots become infected by downy mildew, yield losses result</a:t>
            </a:r>
            <a:r>
              <a:rPr lang="en-US" dirty="0" smtClean="0"/>
              <a:t>.</a:t>
            </a:r>
          </a:p>
          <a:p>
            <a:r>
              <a:rPr lang="en-US" dirty="0" smtClean="0"/>
              <a:t> </a:t>
            </a:r>
            <a:r>
              <a:rPr lang="en-US" dirty="0"/>
              <a:t>This disease may also predispose grapevines to winter injury. </a:t>
            </a:r>
            <a:endParaRPr lang="en-US" dirty="0" smtClean="0"/>
          </a:p>
          <a:p>
            <a:r>
              <a:rPr lang="en-US" dirty="0" smtClean="0"/>
              <a:t>Fungicides </a:t>
            </a:r>
            <a:r>
              <a:rPr lang="en-US" dirty="0"/>
              <a:t>are available; however, sanitation is a critical step in prevention and management</a:t>
            </a:r>
          </a:p>
        </p:txBody>
      </p:sp>
      <p:sp>
        <p:nvSpPr>
          <p:cNvPr id="4" name="Rectangle 3"/>
          <p:cNvSpPr/>
          <p:nvPr/>
        </p:nvSpPr>
        <p:spPr>
          <a:xfrm>
            <a:off x="2098307" y="3349592"/>
            <a:ext cx="8941869" cy="2862322"/>
          </a:xfrm>
          <a:prstGeom prst="rect">
            <a:avLst/>
          </a:prstGeom>
        </p:spPr>
        <p:txBody>
          <a:bodyPr wrap="square">
            <a:spAutoFit/>
          </a:bodyPr>
          <a:lstStyle/>
          <a:p>
            <a:pPr marL="285750" indent="-285750">
              <a:buFont typeface="Arial" panose="020B0604020202020204" pitchFamily="34" charset="0"/>
              <a:buChar char="•"/>
            </a:pPr>
            <a:r>
              <a:rPr lang="en-US" dirty="0"/>
              <a:t>Downy mildew is a major disease of grapes throughout the eastern United States</a:t>
            </a:r>
            <a:r>
              <a:rPr lang="en-US" dirty="0" smtClean="0"/>
              <a:t>.</a:t>
            </a:r>
          </a:p>
          <a:p>
            <a:pPr marL="285750" indent="-285750">
              <a:buFont typeface="Arial" panose="020B0604020202020204" pitchFamily="34" charset="0"/>
              <a:buChar char="•"/>
            </a:pPr>
            <a:r>
              <a:rPr lang="en-US" dirty="0" smtClean="0"/>
              <a:t> </a:t>
            </a:r>
            <a:r>
              <a:rPr lang="en-US" dirty="0"/>
              <a:t>The fungus causes direct yield losses by rotting inflorescences, berries, clusters and shoots</a:t>
            </a:r>
            <a:r>
              <a:rPr lang="en-US" dirty="0" smtClean="0"/>
              <a:t>.</a:t>
            </a:r>
          </a:p>
          <a:p>
            <a:pPr marL="285750" indent="-285750">
              <a:buFont typeface="Arial" panose="020B0604020202020204" pitchFamily="34" charset="0"/>
              <a:buChar char="•"/>
            </a:pPr>
            <a:r>
              <a:rPr lang="en-US" dirty="0" smtClean="0"/>
              <a:t> </a:t>
            </a:r>
            <a:r>
              <a:rPr lang="en-US" dirty="0"/>
              <a:t>Indirect losses can result from premature defoliation of vines due to foliar infections</a:t>
            </a:r>
            <a:r>
              <a:rPr lang="en-US" dirty="0" smtClean="0"/>
              <a:t>.</a:t>
            </a:r>
          </a:p>
          <a:p>
            <a:pPr marL="285750" indent="-285750">
              <a:buFont typeface="Arial" panose="020B0604020202020204" pitchFamily="34" charset="0"/>
              <a:buChar char="•"/>
            </a:pPr>
            <a:r>
              <a:rPr lang="en-US" dirty="0" smtClean="0"/>
              <a:t> </a:t>
            </a:r>
            <a:r>
              <a:rPr lang="en-US" dirty="0"/>
              <a:t>This premature defoliation is a serious problem because it predisposes the vine to winter injury</a:t>
            </a:r>
            <a:r>
              <a:rPr lang="en-US" dirty="0" smtClean="0"/>
              <a:t>.</a:t>
            </a:r>
          </a:p>
          <a:p>
            <a:pPr marL="285750" indent="-285750">
              <a:buFont typeface="Arial" panose="020B0604020202020204" pitchFamily="34" charset="0"/>
              <a:buChar char="•"/>
            </a:pPr>
            <a:r>
              <a:rPr lang="en-US" dirty="0" smtClean="0"/>
              <a:t> </a:t>
            </a:r>
            <a:r>
              <a:rPr lang="en-US" dirty="0"/>
              <a:t>It may take a vineyard several years to fully recover after severe winter injury.</a:t>
            </a:r>
          </a:p>
        </p:txBody>
      </p:sp>
    </p:spTree>
    <p:extLst>
      <p:ext uri="{BB962C8B-B14F-4D97-AF65-F5344CB8AC3E}">
        <p14:creationId xmlns:p14="http://schemas.microsoft.com/office/powerpoint/2010/main" val="299322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6450" y="670560"/>
            <a:ext cx="8915400" cy="3777622"/>
          </a:xfrm>
        </p:spPr>
        <p:txBody>
          <a:bodyPr/>
          <a:lstStyle/>
          <a:p>
            <a:r>
              <a:rPr lang="en-US" dirty="0"/>
              <a:t>Downy mildew is an extremely serious fungal disease of grapes that can result in severe crop loss. It is caused by the fungus </a:t>
            </a:r>
            <a:r>
              <a:rPr lang="en-US" dirty="0" err="1">
                <a:solidFill>
                  <a:srgbClr val="FF0000"/>
                </a:solidFill>
              </a:rPr>
              <a:t>Plasmopara</a:t>
            </a:r>
            <a:r>
              <a:rPr lang="en-US" dirty="0">
                <a:solidFill>
                  <a:srgbClr val="FF0000"/>
                </a:solidFill>
              </a:rPr>
              <a:t> </a:t>
            </a:r>
            <a:r>
              <a:rPr lang="en-US" dirty="0" err="1">
                <a:solidFill>
                  <a:srgbClr val="FF0000"/>
                </a:solidFill>
              </a:rPr>
              <a:t>viticola</a:t>
            </a:r>
            <a:r>
              <a:rPr lang="en-US" dirty="0" smtClean="0"/>
              <a:t>.</a:t>
            </a:r>
          </a:p>
          <a:p>
            <a:r>
              <a:rPr lang="en-US" dirty="0"/>
              <a:t>Host. </a:t>
            </a:r>
            <a:r>
              <a:rPr lang="en-US" dirty="0" err="1">
                <a:solidFill>
                  <a:srgbClr val="FF0000"/>
                </a:solidFill>
              </a:rPr>
              <a:t>Vitis</a:t>
            </a:r>
            <a:r>
              <a:rPr lang="en-US" dirty="0">
                <a:solidFill>
                  <a:srgbClr val="FF0000"/>
                </a:solidFill>
              </a:rPr>
              <a:t> </a:t>
            </a:r>
            <a:r>
              <a:rPr lang="en-US" dirty="0" err="1">
                <a:solidFill>
                  <a:srgbClr val="FF0000"/>
                </a:solidFill>
              </a:rPr>
              <a:t>vinifera</a:t>
            </a:r>
            <a:r>
              <a:rPr lang="en-US" dirty="0">
                <a:solidFill>
                  <a:srgbClr val="FF0000"/>
                </a:solidFill>
              </a:rPr>
              <a:t> </a:t>
            </a:r>
            <a:r>
              <a:rPr lang="en-US" dirty="0" smtClean="0">
                <a:solidFill>
                  <a:srgbClr val="FF0000"/>
                </a:solidFill>
              </a:rPr>
              <a:t>L</a:t>
            </a:r>
          </a:p>
          <a:p>
            <a:endParaRPr lang="en-US" dirty="0"/>
          </a:p>
        </p:txBody>
      </p:sp>
      <p:pic>
        <p:nvPicPr>
          <p:cNvPr id="2" name="Picture 1"/>
          <p:cNvPicPr>
            <a:picLocks noChangeAspect="1"/>
          </p:cNvPicPr>
          <p:nvPr/>
        </p:nvPicPr>
        <p:blipFill>
          <a:blip r:embed="rId2"/>
          <a:stretch>
            <a:fillRect/>
          </a:stretch>
        </p:blipFill>
        <p:spPr>
          <a:xfrm>
            <a:off x="2557412" y="1914532"/>
            <a:ext cx="7260355" cy="2533650"/>
          </a:xfrm>
          <a:prstGeom prst="rect">
            <a:avLst/>
          </a:prstGeom>
        </p:spPr>
      </p:pic>
    </p:spTree>
    <p:extLst>
      <p:ext uri="{BB962C8B-B14F-4D97-AF65-F5344CB8AC3E}">
        <p14:creationId xmlns:p14="http://schemas.microsoft.com/office/powerpoint/2010/main" val="1199128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6808" y="442762"/>
            <a:ext cx="9367804" cy="6006164"/>
          </a:xfrm>
        </p:spPr>
        <p:txBody>
          <a:bodyPr>
            <a:normAutofit/>
          </a:bodyPr>
          <a:lstStyle/>
          <a:p>
            <a:r>
              <a:rPr lang="en-US" dirty="0"/>
              <a:t>Leaf symptoms begin as yellowish-green lesions on upper surfaces. Disease lesions expand, and affected areas turn brown, necrotic, or mottled (Figure 1). On the underside of lesions, white, downy fungal-like growth (sporulation) may be observed (Figure 2</a:t>
            </a:r>
            <a:r>
              <a:rPr lang="en-US" dirty="0" smtClean="0"/>
              <a:t>).</a:t>
            </a:r>
          </a:p>
          <a:p>
            <a:r>
              <a:rPr lang="en-US" dirty="0" smtClean="0"/>
              <a:t>Late </a:t>
            </a:r>
            <a:r>
              <a:rPr lang="en-US" dirty="0"/>
              <a:t>season infections result in a mosaic of small, angular, yellow to red-brown spots on upper surfaces and downy growth on the undersides of leaves.</a:t>
            </a:r>
          </a:p>
          <a:p>
            <a:r>
              <a:rPr lang="en-US" dirty="0"/>
              <a:t>Infected fruit turn light brown to purple, shrivel, and detach easily. White, cottony growth (sporulation) may be visible during periods of high humidity (Figure 3).</a:t>
            </a:r>
          </a:p>
          <a:p>
            <a:r>
              <a:rPr lang="en-US" dirty="0"/>
              <a:t>Severely infected leaves may curl and drop from vines. Infected shoots, petioles, tendrils, or cluster stems may become distorted, thickened, or curled.</a:t>
            </a:r>
          </a:p>
          <a:p>
            <a:r>
              <a:rPr lang="en-US" dirty="0"/>
              <a:t>Primary infection occurs in spring during wet periods. Spores are spread by wind or rain-splash.</a:t>
            </a:r>
          </a:p>
          <a:p>
            <a:r>
              <a:rPr lang="en-US" dirty="0"/>
              <a:t>Subsequent infections result from additional spore development during periods of high humidity and warm night temperatures.</a:t>
            </a:r>
          </a:p>
          <a:p>
            <a:r>
              <a:rPr lang="en-US" dirty="0"/>
              <a:t>Caused by the fungus-like organism </a:t>
            </a:r>
            <a:r>
              <a:rPr lang="en-US" dirty="0" err="1"/>
              <a:t>Plasmopora</a:t>
            </a:r>
            <a:r>
              <a:rPr lang="en-US" dirty="0"/>
              <a:t> </a:t>
            </a:r>
            <a:r>
              <a:rPr lang="en-US" dirty="0" err="1"/>
              <a:t>viticola</a:t>
            </a:r>
            <a:r>
              <a:rPr lang="en-US" dirty="0"/>
              <a:t>.</a:t>
            </a:r>
          </a:p>
          <a:p>
            <a:r>
              <a:rPr lang="en-US" dirty="0"/>
              <a:t>The downy mildew pathogen overwinters in fallen leaves.</a:t>
            </a:r>
          </a:p>
        </p:txBody>
      </p:sp>
    </p:spTree>
    <p:extLst>
      <p:ext uri="{BB962C8B-B14F-4D97-AF65-F5344CB8AC3E}">
        <p14:creationId xmlns:p14="http://schemas.microsoft.com/office/powerpoint/2010/main" val="244368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3907" y="375385"/>
            <a:ext cx="10320705" cy="6371924"/>
          </a:xfrm>
        </p:spPr>
        <p:txBody>
          <a:bodyPr>
            <a:normAutofit/>
          </a:bodyPr>
          <a:lstStyle/>
          <a:p>
            <a:r>
              <a:rPr lang="en-US" dirty="0"/>
              <a:t>Symptoms</a:t>
            </a:r>
          </a:p>
          <a:p>
            <a:endParaRPr lang="en-US" dirty="0"/>
          </a:p>
          <a:p>
            <a:r>
              <a:rPr lang="en-US" dirty="0"/>
              <a:t>Figure 1. Pale yellow leaf spots on upper surface of grape leaf caused by downy mildew.</a:t>
            </a:r>
          </a:p>
          <a:p>
            <a:r>
              <a:rPr lang="en-US" dirty="0"/>
              <a:t>On leaves, infections can occur throughout the growing season</a:t>
            </a:r>
            <a:r>
              <a:rPr lang="en-US" dirty="0" smtClean="0"/>
              <a:t>.</a:t>
            </a:r>
          </a:p>
          <a:p>
            <a:r>
              <a:rPr lang="en-US" dirty="0" smtClean="0"/>
              <a:t> </a:t>
            </a:r>
            <a:r>
              <a:rPr lang="en-US" dirty="0"/>
              <a:t>Young infections are very small, greenish-yellow, translucent spots that are difficult to see. With time the lesions enlarge, appearing on the upper leaf surface as irregular pale-yellow to greenish-yellow spots up to 1/4 inch or more in diameter (Figure 1). </a:t>
            </a:r>
            <a:endParaRPr lang="en-US" dirty="0" smtClean="0"/>
          </a:p>
        </p:txBody>
      </p:sp>
      <p:pic>
        <p:nvPicPr>
          <p:cNvPr id="2" name="Picture 1"/>
          <p:cNvPicPr>
            <a:picLocks noChangeAspect="1"/>
          </p:cNvPicPr>
          <p:nvPr/>
        </p:nvPicPr>
        <p:blipFill>
          <a:blip r:embed="rId2"/>
          <a:stretch>
            <a:fillRect/>
          </a:stretch>
        </p:blipFill>
        <p:spPr>
          <a:xfrm>
            <a:off x="6269844" y="3318655"/>
            <a:ext cx="4907705" cy="3127519"/>
          </a:xfrm>
          <a:prstGeom prst="rect">
            <a:avLst/>
          </a:prstGeom>
        </p:spPr>
      </p:pic>
      <p:sp>
        <p:nvSpPr>
          <p:cNvPr id="4" name="Rectangle 3"/>
          <p:cNvSpPr/>
          <p:nvPr/>
        </p:nvSpPr>
        <p:spPr>
          <a:xfrm>
            <a:off x="1411705" y="5030888"/>
            <a:ext cx="4315326" cy="1200329"/>
          </a:xfrm>
          <a:prstGeom prst="rect">
            <a:avLst/>
          </a:prstGeom>
        </p:spPr>
        <p:txBody>
          <a:bodyPr wrap="square">
            <a:spAutoFit/>
          </a:bodyPr>
          <a:lstStyle/>
          <a:p>
            <a:r>
              <a:rPr lang="en-US" dirty="0">
                <a:solidFill>
                  <a:srgbClr val="FF0000"/>
                </a:solidFill>
              </a:rPr>
              <a:t>Figure 1. Pale yellow leaf spots on upper </a:t>
            </a:r>
            <a:endParaRPr lang="en-US" dirty="0" smtClean="0">
              <a:solidFill>
                <a:srgbClr val="FF0000"/>
              </a:solidFill>
            </a:endParaRPr>
          </a:p>
          <a:p>
            <a:r>
              <a:rPr lang="en-US" dirty="0" smtClean="0">
                <a:solidFill>
                  <a:srgbClr val="FF0000"/>
                </a:solidFill>
              </a:rPr>
              <a:t>surface </a:t>
            </a:r>
            <a:r>
              <a:rPr lang="en-US" dirty="0">
                <a:solidFill>
                  <a:srgbClr val="FF0000"/>
                </a:solidFill>
              </a:rPr>
              <a:t>of grape leaf caused by downy mildew.</a:t>
            </a:r>
          </a:p>
        </p:txBody>
      </p:sp>
    </p:spTree>
    <p:extLst>
      <p:ext uri="{BB962C8B-B14F-4D97-AF65-F5344CB8AC3E}">
        <p14:creationId xmlns:p14="http://schemas.microsoft.com/office/powerpoint/2010/main" val="280353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97592" y="3779603"/>
            <a:ext cx="6096000" cy="369332"/>
          </a:xfrm>
          <a:prstGeom prst="rect">
            <a:avLst/>
          </a:prstGeom>
        </p:spPr>
        <p:txBody>
          <a:bodyPr>
            <a:spAutoFit/>
          </a:bodyPr>
          <a:lstStyle/>
          <a:p>
            <a:r>
              <a:rPr lang="en-US" dirty="0" smtClean="0"/>
              <a:t>.</a:t>
            </a:r>
            <a:endParaRPr lang="en-US" dirty="0"/>
          </a:p>
        </p:txBody>
      </p:sp>
      <p:sp>
        <p:nvSpPr>
          <p:cNvPr id="6" name="Rectangle 5"/>
          <p:cNvSpPr/>
          <p:nvPr/>
        </p:nvSpPr>
        <p:spPr>
          <a:xfrm>
            <a:off x="593558" y="1187705"/>
            <a:ext cx="5730240" cy="4524315"/>
          </a:xfrm>
          <a:prstGeom prst="rect">
            <a:avLst/>
          </a:prstGeom>
        </p:spPr>
        <p:txBody>
          <a:bodyPr wrap="square">
            <a:spAutoFit/>
          </a:bodyPr>
          <a:lstStyle/>
          <a:p>
            <a:r>
              <a:rPr lang="en-US" dirty="0"/>
              <a:t>On the underside of the leaf, the fungus mycelium (the “downy mildew”) can be seen within the border of the lesion as a delicate, dense, white to grayish, cotton-like growth (Figure 2). </a:t>
            </a:r>
          </a:p>
          <a:p>
            <a:r>
              <a:rPr lang="en-US" dirty="0"/>
              <a:t>Infected tissue gradually becomes dark brown, irregular, and brittle. Severely infected leaves eventually turn brown, wither, curl and drop.</a:t>
            </a:r>
          </a:p>
          <a:p>
            <a:r>
              <a:rPr lang="en-US" dirty="0"/>
              <a:t> The disease attacks older leaves in late summer and autumn, producing a mosaic of small, angular, yellow to red-brown spots on the upper surface. </a:t>
            </a:r>
          </a:p>
          <a:p>
            <a:r>
              <a:rPr lang="en-US" dirty="0"/>
              <a:t>Lesions commonly form along veins, and the fungus </a:t>
            </a:r>
            <a:r>
              <a:rPr lang="en-US" dirty="0" err="1"/>
              <a:t>sporulates</a:t>
            </a:r>
            <a:r>
              <a:rPr lang="en-US" dirty="0"/>
              <a:t> in these areas on the lower leaf surface during periods of wet weather and high humidity</a:t>
            </a:r>
          </a:p>
        </p:txBody>
      </p:sp>
      <p:pic>
        <p:nvPicPr>
          <p:cNvPr id="8" name="Picture 7"/>
          <p:cNvPicPr>
            <a:picLocks noChangeAspect="1"/>
          </p:cNvPicPr>
          <p:nvPr/>
        </p:nvPicPr>
        <p:blipFill>
          <a:blip r:embed="rId2"/>
          <a:stretch>
            <a:fillRect/>
          </a:stretch>
        </p:blipFill>
        <p:spPr>
          <a:xfrm>
            <a:off x="6829274" y="287562"/>
            <a:ext cx="4905375" cy="3162300"/>
          </a:xfrm>
          <a:prstGeom prst="rect">
            <a:avLst/>
          </a:prstGeom>
        </p:spPr>
      </p:pic>
      <p:sp>
        <p:nvSpPr>
          <p:cNvPr id="9" name="Rectangle 8"/>
          <p:cNvSpPr/>
          <p:nvPr/>
        </p:nvSpPr>
        <p:spPr>
          <a:xfrm>
            <a:off x="6323798" y="3878511"/>
            <a:ext cx="6096000" cy="1200329"/>
          </a:xfrm>
          <a:prstGeom prst="rect">
            <a:avLst/>
          </a:prstGeom>
        </p:spPr>
        <p:txBody>
          <a:bodyPr>
            <a:spAutoFit/>
          </a:bodyPr>
          <a:lstStyle/>
          <a:p>
            <a:r>
              <a:rPr lang="en-US" dirty="0">
                <a:solidFill>
                  <a:srgbClr val="FF0000"/>
                </a:solidFill>
              </a:rPr>
              <a:t>Figure 2. White “downy” fungus growth on the underside of infected leaves. This downy growth is directly under the pale-yellow spots on the upper surface.</a:t>
            </a:r>
          </a:p>
        </p:txBody>
      </p:sp>
    </p:spTree>
    <p:extLst>
      <p:ext uri="{BB962C8B-B14F-4D97-AF65-F5344CB8AC3E}">
        <p14:creationId xmlns:p14="http://schemas.microsoft.com/office/powerpoint/2010/main" val="333174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541" y="346509"/>
            <a:ext cx="10003071" cy="5564713"/>
          </a:xfrm>
        </p:spPr>
        <p:txBody>
          <a:bodyPr>
            <a:normAutofit/>
          </a:bodyPr>
          <a:lstStyle/>
          <a:p>
            <a:r>
              <a:rPr lang="en-US" dirty="0"/>
              <a:t>On fruit, most infection occurs during the period from early bloom through three to four weeks after bloom. </a:t>
            </a:r>
            <a:endParaRPr lang="en-US" dirty="0" smtClean="0"/>
          </a:p>
          <a:p>
            <a:r>
              <a:rPr lang="en-US" dirty="0" smtClean="0"/>
              <a:t>By </a:t>
            </a:r>
            <a:r>
              <a:rPr lang="en-US" dirty="0"/>
              <a:t>three to four weeks after bloom, fruit are resistant to infection; however, the fruit stems (pedicels) remain susceptible</a:t>
            </a:r>
            <a:r>
              <a:rPr lang="en-US" dirty="0" smtClean="0"/>
              <a:t>.</a:t>
            </a:r>
          </a:p>
          <a:p>
            <a:r>
              <a:rPr lang="en-US" dirty="0" smtClean="0"/>
              <a:t> </a:t>
            </a:r>
            <a:r>
              <a:rPr lang="en-US" dirty="0"/>
              <a:t>When infected at this stage, young berries turn light brown and soft, shatter easily, and under humid conditions are often covered with the downy-like growth of the fungus (Figure 3). </a:t>
            </a:r>
            <a:endParaRPr lang="en-US" dirty="0" smtClean="0"/>
          </a:p>
          <a:p>
            <a:r>
              <a:rPr lang="en-US" dirty="0" smtClean="0"/>
              <a:t>Generally</a:t>
            </a:r>
            <a:r>
              <a:rPr lang="en-US" dirty="0"/>
              <a:t>, little infection occurs during hot summer months. Infected fruit will never mature normally. On shoots and tendrils, early symptoms appear as water-soaked, shiny depressions on which the dense downy mildew growth appears</a:t>
            </a:r>
            <a:r>
              <a:rPr lang="en-US" dirty="0" smtClean="0"/>
              <a:t>.</a:t>
            </a:r>
          </a:p>
          <a:p>
            <a:r>
              <a:rPr lang="en-US" dirty="0" smtClean="0"/>
              <a:t> </a:t>
            </a:r>
            <a:r>
              <a:rPr lang="en-US" dirty="0"/>
              <a:t>Young shoots usually are stunted and become thickened and distorted. Severely infected shoots and tendrils usually die</a:t>
            </a:r>
          </a:p>
        </p:txBody>
      </p:sp>
      <p:sp>
        <p:nvSpPr>
          <p:cNvPr id="2" name="Rectangle 1"/>
          <p:cNvSpPr/>
          <p:nvPr/>
        </p:nvSpPr>
        <p:spPr>
          <a:xfrm>
            <a:off x="1501541" y="4987892"/>
            <a:ext cx="6096000" cy="923330"/>
          </a:xfrm>
          <a:prstGeom prst="rect">
            <a:avLst/>
          </a:prstGeom>
        </p:spPr>
        <p:txBody>
          <a:bodyPr>
            <a:spAutoFit/>
          </a:bodyPr>
          <a:lstStyle/>
          <a:p>
            <a:r>
              <a:rPr lang="en-US" dirty="0">
                <a:solidFill>
                  <a:srgbClr val="FF0000"/>
                </a:solidFill>
              </a:rPr>
              <a:t>Figure 3. Grape berries infected with downy mildew. Note the cottony growth on the surface of the berries.</a:t>
            </a:r>
          </a:p>
        </p:txBody>
      </p:sp>
      <p:pic>
        <p:nvPicPr>
          <p:cNvPr id="4" name="Picture 3"/>
          <p:cNvPicPr>
            <a:picLocks noChangeAspect="1"/>
          </p:cNvPicPr>
          <p:nvPr/>
        </p:nvPicPr>
        <p:blipFill>
          <a:blip r:embed="rId2"/>
          <a:stretch>
            <a:fillRect/>
          </a:stretch>
        </p:blipFill>
        <p:spPr>
          <a:xfrm>
            <a:off x="7696951" y="4158113"/>
            <a:ext cx="3343275" cy="2401503"/>
          </a:xfrm>
          <a:prstGeom prst="rect">
            <a:avLst/>
          </a:prstGeom>
        </p:spPr>
      </p:pic>
    </p:spTree>
    <p:extLst>
      <p:ext uri="{BB962C8B-B14F-4D97-AF65-F5344CB8AC3E}">
        <p14:creationId xmlns:p14="http://schemas.microsoft.com/office/powerpoint/2010/main" val="212771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2547" y="346509"/>
            <a:ext cx="9772065" cy="5564713"/>
          </a:xfrm>
        </p:spPr>
        <p:txBody>
          <a:bodyPr/>
          <a:lstStyle/>
          <a:p>
            <a:r>
              <a:rPr lang="en-US" dirty="0"/>
              <a:t>Downy mildew is caused by the fungus </a:t>
            </a:r>
            <a:r>
              <a:rPr lang="en-US" dirty="0" err="1"/>
              <a:t>Plasmopara</a:t>
            </a:r>
            <a:r>
              <a:rPr lang="en-US" dirty="0"/>
              <a:t> </a:t>
            </a:r>
            <a:r>
              <a:rPr lang="en-US" dirty="0" err="1"/>
              <a:t>viticola</a:t>
            </a:r>
            <a:r>
              <a:rPr lang="en-US" dirty="0"/>
              <a:t>. </a:t>
            </a:r>
            <a:endParaRPr lang="en-US" dirty="0" smtClean="0"/>
          </a:p>
          <a:p>
            <a:r>
              <a:rPr lang="en-US" dirty="0" smtClean="0"/>
              <a:t>The </a:t>
            </a:r>
            <a:r>
              <a:rPr lang="en-US" dirty="0"/>
              <a:t>fungus overwinters in infected leaves on the ground and possibly in diseased shoots. </a:t>
            </a:r>
            <a:endParaRPr lang="en-US" dirty="0" smtClean="0"/>
          </a:p>
          <a:p>
            <a:r>
              <a:rPr lang="en-US" dirty="0" smtClean="0"/>
              <a:t>The </a:t>
            </a:r>
            <a:r>
              <a:rPr lang="en-US" dirty="0"/>
              <a:t>overwintering spore (oospore) germinates in the spring and produces a different type of spore (sporangium</a:t>
            </a:r>
            <a:r>
              <a:rPr lang="en-US" dirty="0" smtClean="0"/>
              <a:t>).</a:t>
            </a:r>
          </a:p>
          <a:p>
            <a:r>
              <a:rPr lang="en-US" dirty="0" smtClean="0"/>
              <a:t> </a:t>
            </a:r>
            <a:r>
              <a:rPr lang="en-US" dirty="0"/>
              <a:t>These sporangia are spread by wind and splashing rain. When plant parts are covered with a film of moisture, the sporangia release small swimming spores, called zoospores. </a:t>
            </a:r>
            <a:endParaRPr lang="en-US" dirty="0" smtClean="0"/>
          </a:p>
          <a:p>
            <a:r>
              <a:rPr lang="en-US" dirty="0" smtClean="0"/>
              <a:t>Zoospores</a:t>
            </a:r>
            <a:r>
              <a:rPr lang="en-US" dirty="0"/>
              <a:t>, which also are spread by splashing rain, germinate by producing a germ tube that enters the leaf through </a:t>
            </a:r>
            <a:r>
              <a:rPr lang="en-US" dirty="0" err="1"/>
              <a:t>stomates</a:t>
            </a:r>
            <a:r>
              <a:rPr lang="en-US" dirty="0"/>
              <a:t> (tiny pores) on the lower leaf surface. </a:t>
            </a:r>
            <a:endParaRPr lang="en-US" dirty="0" smtClean="0"/>
          </a:p>
          <a:p>
            <a:r>
              <a:rPr lang="en-US" dirty="0" smtClean="0"/>
              <a:t>The </a:t>
            </a:r>
            <a:r>
              <a:rPr lang="en-US" dirty="0"/>
              <a:t>optimum temperature for disease development is 64 to 76 degrees F (18 to 25 degrees C</a:t>
            </a:r>
            <a:r>
              <a:rPr lang="en-US" dirty="0" smtClean="0"/>
              <a:t>).</a:t>
            </a:r>
          </a:p>
          <a:p>
            <a:r>
              <a:rPr lang="en-US" dirty="0" smtClean="0"/>
              <a:t> </a:t>
            </a:r>
            <a:r>
              <a:rPr lang="en-US" dirty="0"/>
              <a:t>The disease can tolerate a minimum temperature of 54 to 58 degrees F (12 C to 13 degrees C), and a maximum temperature of about 86 degrees F (30 degrees C). Once inside the plant, the fungus grows and spreads through tissues</a:t>
            </a:r>
          </a:p>
        </p:txBody>
      </p:sp>
    </p:spTree>
    <p:extLst>
      <p:ext uri="{BB962C8B-B14F-4D97-AF65-F5344CB8AC3E}">
        <p14:creationId xmlns:p14="http://schemas.microsoft.com/office/powerpoint/2010/main" val="51243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5444" y="709060"/>
            <a:ext cx="9192110" cy="5094973"/>
          </a:xfrm>
        </p:spPr>
        <p:txBody>
          <a:bodyPr/>
          <a:lstStyle/>
          <a:p>
            <a:r>
              <a:rPr lang="en-US" dirty="0"/>
              <a:t>Infections are usually visible as lesions in about seven to 12 days. </a:t>
            </a:r>
            <a:endParaRPr lang="en-US" dirty="0" smtClean="0"/>
          </a:p>
          <a:p>
            <a:r>
              <a:rPr lang="en-US" dirty="0" smtClean="0"/>
              <a:t>At </a:t>
            </a:r>
            <a:r>
              <a:rPr lang="en-US" dirty="0"/>
              <a:t>night during periods of high humidity and temperatures above 55 degrees F (13 degrees C), the fungus grows out through the </a:t>
            </a:r>
            <a:r>
              <a:rPr lang="en-US" dirty="0" err="1"/>
              <a:t>stomates</a:t>
            </a:r>
            <a:r>
              <a:rPr lang="en-US" dirty="0"/>
              <a:t> of infected tissue and produces microscopic, branched, tree-like structures (</a:t>
            </a:r>
            <a:r>
              <a:rPr lang="en-US" dirty="0" err="1"/>
              <a:t>sporangiophores</a:t>
            </a:r>
            <a:r>
              <a:rPr lang="en-US" dirty="0"/>
              <a:t>) on the lower leaf surface</a:t>
            </a:r>
            <a:r>
              <a:rPr lang="en-US" dirty="0" smtClean="0"/>
              <a:t>.</a:t>
            </a:r>
          </a:p>
          <a:p>
            <a:r>
              <a:rPr lang="en-US" dirty="0" smtClean="0"/>
              <a:t> </a:t>
            </a:r>
            <a:r>
              <a:rPr lang="en-US" dirty="0"/>
              <a:t>More spores (sporangia) are produced on the tips of these tree-like structures. </a:t>
            </a:r>
            <a:endParaRPr lang="en-US" dirty="0" smtClean="0"/>
          </a:p>
          <a:p>
            <a:r>
              <a:rPr lang="en-US" dirty="0" smtClean="0"/>
              <a:t>The </a:t>
            </a:r>
            <a:r>
              <a:rPr lang="en-US" dirty="0"/>
              <a:t>small </a:t>
            </a:r>
            <a:r>
              <a:rPr lang="en-US" dirty="0" err="1"/>
              <a:t>sporangiophores</a:t>
            </a:r>
            <a:r>
              <a:rPr lang="en-US" dirty="0"/>
              <a:t> and sporangia make up the cottony, downy mildew growth</a:t>
            </a:r>
            <a:r>
              <a:rPr lang="en-US" dirty="0" smtClean="0"/>
              <a:t>.</a:t>
            </a:r>
          </a:p>
          <a:p>
            <a:r>
              <a:rPr lang="en-US" dirty="0" smtClean="0"/>
              <a:t> </a:t>
            </a:r>
            <a:r>
              <a:rPr lang="en-US" dirty="0"/>
              <a:t>Sporangia cause secondary infections and are spread by rain.</a:t>
            </a:r>
          </a:p>
        </p:txBody>
      </p:sp>
    </p:spTree>
    <p:extLst>
      <p:ext uri="{BB962C8B-B14F-4D97-AF65-F5344CB8AC3E}">
        <p14:creationId xmlns:p14="http://schemas.microsoft.com/office/powerpoint/2010/main" val="300860058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TotalTime>
  <Words>1753</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Wisp</vt:lpstr>
      <vt:lpstr>Downy Mildew of Grape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Downy Mildew of Grape</dc:title>
  <dc:creator>91848</dc:creator>
  <cp:lastModifiedBy>91848</cp:lastModifiedBy>
  <cp:revision>33</cp:revision>
  <dcterms:created xsi:type="dcterms:W3CDTF">2020-12-24T07:58:25Z</dcterms:created>
  <dcterms:modified xsi:type="dcterms:W3CDTF">2020-12-24T10:27:38Z</dcterms:modified>
</cp:coreProperties>
</file>