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59" r:id="rId6"/>
    <p:sldId id="261" r:id="rId7"/>
    <p:sldId id="262" r:id="rId8"/>
    <p:sldId id="270" r:id="rId9"/>
    <p:sldId id="264" r:id="rId10"/>
    <p:sldId id="265" r:id="rId11"/>
    <p:sldId id="266" r:id="rId12"/>
    <p:sldId id="267"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44"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12/29/2020</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t>12/29/2020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t>12/29/2020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t>12/29/2020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t>12/29/2020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12/29/2020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12/29/2020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12/29/2020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12/29/2020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12/29/2020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t>12/29/2020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12/29/2020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12/29/2020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12/29/2020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12/29/2020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t>12/29/2020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t>12/29/2020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12/29/2020</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ECOSYSTEM </a:t>
            </a:r>
            <a:endParaRPr lang="en-US" dirty="0"/>
          </a:p>
        </p:txBody>
      </p:sp>
      <p:sp>
        <p:nvSpPr>
          <p:cNvPr id="3" name="Subtitle 2"/>
          <p:cNvSpPr>
            <a:spLocks noGrp="1"/>
          </p:cNvSpPr>
          <p:nvPr>
            <p:ph type="subTitle" idx="1"/>
          </p:nvPr>
        </p:nvSpPr>
        <p:spPr/>
        <p:txBody>
          <a:bodyPr/>
          <a:lstStyle/>
          <a:p>
            <a:r>
              <a:rPr lang="en-US" dirty="0" smtClean="0"/>
              <a:t>STRUCTURE :BIOTIC AND ABIOTIC COMPONENT</a:t>
            </a:r>
          </a:p>
          <a:p>
            <a:endParaRPr lang="en-US" dirty="0"/>
          </a:p>
        </p:txBody>
      </p:sp>
      <p:pic>
        <p:nvPicPr>
          <p:cNvPr id="4" name="Picture 3"/>
          <p:cNvPicPr>
            <a:picLocks noChangeAspect="1"/>
          </p:cNvPicPr>
          <p:nvPr/>
        </p:nvPicPr>
        <p:blipFill>
          <a:blip r:embed="rId2"/>
          <a:stretch>
            <a:fillRect/>
          </a:stretch>
        </p:blipFill>
        <p:spPr>
          <a:xfrm>
            <a:off x="6179419" y="518510"/>
            <a:ext cx="5495523" cy="3697355"/>
          </a:xfrm>
          <a:prstGeom prst="rect">
            <a:avLst/>
          </a:prstGeom>
        </p:spPr>
      </p:pic>
    </p:spTree>
    <p:extLst>
      <p:ext uri="{BB962C8B-B14F-4D97-AF65-F5344CB8AC3E}">
        <p14:creationId xmlns:p14="http://schemas.microsoft.com/office/powerpoint/2010/main" val="3919022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762" y="2271562"/>
            <a:ext cx="11550316" cy="4254366"/>
          </a:xfrm>
        </p:spPr>
        <p:txBody>
          <a:bodyPr>
            <a:normAutofit/>
          </a:bodyPr>
          <a:lstStyle/>
          <a:p>
            <a:r>
              <a:rPr lang="en-US" b="1" dirty="0" smtClean="0">
                <a:solidFill>
                  <a:srgbClr val="FF0000"/>
                </a:solidFill>
              </a:rPr>
              <a:t>(C</a:t>
            </a:r>
            <a:r>
              <a:rPr lang="en-US" b="1" dirty="0">
                <a:solidFill>
                  <a:srgbClr val="FF0000"/>
                </a:solidFill>
              </a:rPr>
              <a:t>) Decomposers or Reducers:</a:t>
            </a:r>
          </a:p>
          <a:p>
            <a:pPr marL="0" indent="0">
              <a:buNone/>
            </a:pPr>
            <a:r>
              <a:rPr lang="en-US" b="1" dirty="0" smtClean="0">
                <a:solidFill>
                  <a:srgbClr val="FF0000"/>
                </a:solidFill>
              </a:rPr>
              <a:t> </a:t>
            </a:r>
          </a:p>
          <a:p>
            <a:pPr marL="0" indent="0">
              <a:buNone/>
            </a:pPr>
            <a:r>
              <a:rPr lang="en-US" b="1" dirty="0"/>
              <a:t> </a:t>
            </a:r>
            <a:r>
              <a:rPr lang="en-US" b="1" dirty="0" smtClean="0"/>
              <a:t>     Bacteria </a:t>
            </a:r>
            <a:r>
              <a:rPr lang="en-US" b="1" dirty="0"/>
              <a:t>and fungi belong to this category. </a:t>
            </a:r>
            <a:endParaRPr lang="en-US" b="1" dirty="0" smtClean="0"/>
          </a:p>
          <a:p>
            <a:r>
              <a:rPr lang="en-US" b="1" dirty="0" smtClean="0"/>
              <a:t>They </a:t>
            </a:r>
            <a:r>
              <a:rPr lang="en-US" b="1" dirty="0"/>
              <a:t>breakdown the dead organic materials of producers (plants) and consumers (animals) for their food and re­lease to the environment the simple inorganic and organic substances produced as by-products of their metabolisms.</a:t>
            </a:r>
          </a:p>
          <a:p>
            <a:endParaRPr lang="en-US" b="1" dirty="0"/>
          </a:p>
          <a:p>
            <a:r>
              <a:rPr lang="en-US" b="1" dirty="0"/>
              <a:t>These simple substances are reused by the producers resulting in a cyclic ex­change of materials between the biotic community and the abiotic environment of the ecosystem. </a:t>
            </a:r>
            <a:endParaRPr lang="en-US" b="1" dirty="0" smtClean="0"/>
          </a:p>
          <a:p>
            <a:r>
              <a:rPr lang="en-US" b="1" dirty="0" smtClean="0"/>
              <a:t>The </a:t>
            </a:r>
            <a:r>
              <a:rPr lang="en-US" b="1" dirty="0"/>
              <a:t>decomposers are known as </a:t>
            </a:r>
            <a:r>
              <a:rPr lang="en-US" b="1" dirty="0" err="1"/>
              <a:t>Saprotrophs</a:t>
            </a:r>
            <a:r>
              <a:rPr lang="en-US" b="1" dirty="0"/>
              <a:t> (i.e., </a:t>
            </a:r>
            <a:r>
              <a:rPr lang="en-US" b="1" dirty="0" err="1"/>
              <a:t>sapros</a:t>
            </a:r>
            <a:r>
              <a:rPr lang="en-US" b="1" dirty="0"/>
              <a:t> = rotten, </a:t>
            </a:r>
            <a:r>
              <a:rPr lang="en-US" b="1" dirty="0" err="1"/>
              <a:t>trophos</a:t>
            </a:r>
            <a:r>
              <a:rPr lang="en-US" b="1" dirty="0"/>
              <a:t> = feeder)</a:t>
            </a:r>
          </a:p>
        </p:txBody>
      </p:sp>
    </p:spTree>
    <p:extLst>
      <p:ext uri="{BB962C8B-B14F-4D97-AF65-F5344CB8AC3E}">
        <p14:creationId xmlns:p14="http://schemas.microsoft.com/office/powerpoint/2010/main" val="364275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81263" y="443812"/>
            <a:ext cx="11271183" cy="6110992"/>
          </a:xfrm>
          <a:prstGeom prst="rect">
            <a:avLst/>
          </a:prstGeom>
        </p:spPr>
      </p:pic>
    </p:spTree>
    <p:extLst>
      <p:ext uri="{BB962C8B-B14F-4D97-AF65-F5344CB8AC3E}">
        <p14:creationId xmlns:p14="http://schemas.microsoft.com/office/powerpoint/2010/main" val="3686129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2388" y="473160"/>
            <a:ext cx="11405936" cy="5832424"/>
          </a:xfrm>
          <a:prstGeom prst="rect">
            <a:avLst/>
          </a:prstGeom>
        </p:spPr>
      </p:pic>
    </p:spTree>
    <p:extLst>
      <p:ext uri="{BB962C8B-B14F-4D97-AF65-F5344CB8AC3E}">
        <p14:creationId xmlns:p14="http://schemas.microsoft.com/office/powerpoint/2010/main" val="433037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464" y="1101925"/>
            <a:ext cx="8761413" cy="728480"/>
          </a:xfrm>
        </p:spPr>
        <p:txBody>
          <a:bodyPr/>
          <a:lstStyle/>
          <a:p>
            <a:r>
              <a:rPr lang="en-US" dirty="0" smtClean="0"/>
              <a:t>THANK YOU.</a:t>
            </a:r>
            <a:endParaRPr lang="en-US" dirty="0"/>
          </a:p>
        </p:txBody>
      </p:sp>
      <p:pic>
        <p:nvPicPr>
          <p:cNvPr id="4" name="Content Placeholder 3"/>
          <p:cNvPicPr>
            <a:picLocks noGrp="1" noChangeAspect="1"/>
          </p:cNvPicPr>
          <p:nvPr>
            <p:ph idx="1"/>
          </p:nvPr>
        </p:nvPicPr>
        <p:blipFill>
          <a:blip r:embed="rId2"/>
          <a:stretch>
            <a:fillRect/>
          </a:stretch>
        </p:blipFill>
        <p:spPr>
          <a:xfrm>
            <a:off x="1251206" y="2358189"/>
            <a:ext cx="10096979" cy="4158114"/>
          </a:xfrm>
          <a:prstGeom prst="rect">
            <a:avLst/>
          </a:prstGeom>
        </p:spPr>
      </p:pic>
    </p:spTree>
    <p:extLst>
      <p:ext uri="{BB962C8B-B14F-4D97-AF65-F5344CB8AC3E}">
        <p14:creationId xmlns:p14="http://schemas.microsoft.com/office/powerpoint/2010/main" val="3253996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979" y="2245260"/>
            <a:ext cx="11651810" cy="4291342"/>
          </a:xfrm>
        </p:spPr>
        <p:txBody>
          <a:bodyPr>
            <a:normAutofit fontScale="92500" lnSpcReduction="20000"/>
          </a:bodyPr>
          <a:lstStyle/>
          <a:p>
            <a:r>
              <a:rPr lang="en-US" dirty="0" smtClean="0"/>
              <a:t> </a:t>
            </a:r>
            <a:r>
              <a:rPr lang="en-US" u="sng" dirty="0" smtClean="0">
                <a:solidFill>
                  <a:srgbClr val="FF0000"/>
                </a:solidFill>
              </a:rPr>
              <a:t>Definition</a:t>
            </a:r>
            <a:r>
              <a:rPr lang="en-US" dirty="0" smtClean="0">
                <a:solidFill>
                  <a:srgbClr val="FF0000"/>
                </a:solidFill>
              </a:rPr>
              <a:t>: </a:t>
            </a:r>
          </a:p>
          <a:p>
            <a:r>
              <a:rPr lang="en-US" b="1" dirty="0" smtClean="0"/>
              <a:t>The living community of plants </a:t>
            </a:r>
            <a:r>
              <a:rPr lang="en-US" b="1" dirty="0" err="1" smtClean="0"/>
              <a:t>andanimals</a:t>
            </a:r>
            <a:r>
              <a:rPr lang="en-US" b="1" dirty="0" smtClean="0"/>
              <a:t> in any area together with the non-living components of the environment such as </a:t>
            </a:r>
            <a:r>
              <a:rPr lang="en-US" b="1" dirty="0" err="1" smtClean="0"/>
              <a:t>soil,air</a:t>
            </a:r>
            <a:r>
              <a:rPr lang="en-US" b="1" dirty="0" smtClean="0"/>
              <a:t> and water, constitute the ecosystem</a:t>
            </a:r>
          </a:p>
          <a:p>
            <a:r>
              <a:rPr lang="en-US" b="1" dirty="0" smtClean="0"/>
              <a:t>An Ecosystem can simply be defined as a system, comprising of all living organisms existing with one another in a unit of space interacting with abiotic components. </a:t>
            </a:r>
          </a:p>
          <a:p>
            <a:r>
              <a:rPr lang="en-US" b="1" dirty="0" smtClean="0"/>
              <a:t>There are quite a few forest ecosystem pdfs, available for those inclined to research into this further.</a:t>
            </a:r>
          </a:p>
          <a:p>
            <a:r>
              <a:rPr lang="en-US" b="1" dirty="0" smtClean="0"/>
              <a:t> Ecosystems form the foundation of Biospheres and determine the life of organisms, everywhere on planet earth.</a:t>
            </a:r>
          </a:p>
          <a:p>
            <a:r>
              <a:rPr lang="en-US" b="1" dirty="0" smtClean="0"/>
              <a:t> In an ecosystem, each and every single organism plays its part in the cyclic interaction, of living things with their surrounding environments</a:t>
            </a:r>
          </a:p>
          <a:p>
            <a:r>
              <a:rPr lang="en-US" b="1" dirty="0"/>
              <a:t>Living organisms depend on other non-living factors for their survival and the absence of one can affect all the organisms in an ecosystem. </a:t>
            </a:r>
            <a:endParaRPr lang="en-US" b="1" dirty="0" smtClean="0"/>
          </a:p>
          <a:p>
            <a:r>
              <a:rPr lang="en-US" b="1" dirty="0" smtClean="0"/>
              <a:t>Human </a:t>
            </a:r>
            <a:r>
              <a:rPr lang="en-US" b="1" dirty="0"/>
              <a:t>beings are also very much </a:t>
            </a:r>
            <a:r>
              <a:rPr lang="en-US" b="1" dirty="0" err="1"/>
              <a:t>dependant</a:t>
            </a:r>
            <a:r>
              <a:rPr lang="en-US" b="1" dirty="0"/>
              <a:t> on an ecosystem for their survival. </a:t>
            </a:r>
            <a:endParaRPr lang="en-US" b="1" dirty="0" smtClean="0"/>
          </a:p>
          <a:p>
            <a:r>
              <a:rPr lang="en-US" b="1" dirty="0" smtClean="0"/>
              <a:t>The </a:t>
            </a:r>
            <a:r>
              <a:rPr lang="en-US" b="1" dirty="0"/>
              <a:t>benefits ecosystems provide us with are countless which include food, water, soil formation, pollination and air purification.</a:t>
            </a:r>
            <a:endParaRPr lang="en-US" b="1" dirty="0" smtClean="0"/>
          </a:p>
          <a:p>
            <a:endParaRPr lang="en-US" dirty="0"/>
          </a:p>
        </p:txBody>
      </p:sp>
    </p:spTree>
    <p:extLst>
      <p:ext uri="{BB962C8B-B14F-4D97-AF65-F5344CB8AC3E}">
        <p14:creationId xmlns:p14="http://schemas.microsoft.com/office/powerpoint/2010/main" val="3406152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02644" y="2377685"/>
            <a:ext cx="10116151" cy="4189817"/>
          </a:xfrm>
          <a:prstGeom prst="rect">
            <a:avLst/>
          </a:prstGeom>
        </p:spPr>
      </p:pic>
    </p:spTree>
    <p:extLst>
      <p:ext uri="{BB962C8B-B14F-4D97-AF65-F5344CB8AC3E}">
        <p14:creationId xmlns:p14="http://schemas.microsoft.com/office/powerpoint/2010/main" val="4200592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001" y="1520982"/>
            <a:ext cx="11152344" cy="4997513"/>
          </a:xfrm>
        </p:spPr>
        <p:txBody>
          <a:bodyPr>
            <a:noAutofit/>
          </a:bodyPr>
          <a:lstStyle/>
          <a:p>
            <a:r>
              <a:rPr lang="en-US" sz="2000" b="1" u="sng" dirty="0" smtClean="0">
                <a:solidFill>
                  <a:srgbClr val="FFFF00"/>
                </a:solidFill>
              </a:rPr>
              <a:t>1.Abiotic </a:t>
            </a:r>
            <a:r>
              <a:rPr lang="en-US" sz="2000" b="1" u="sng" dirty="0">
                <a:solidFill>
                  <a:srgbClr val="FFFF00"/>
                </a:solidFill>
              </a:rPr>
              <a:t>Components:</a:t>
            </a:r>
          </a:p>
          <a:p>
            <a:pPr marL="0" indent="0">
              <a:buNone/>
            </a:pPr>
            <a:r>
              <a:rPr lang="en-US" sz="2000" b="1" dirty="0" smtClean="0"/>
              <a:t> </a:t>
            </a:r>
            <a:endParaRPr lang="en-US" sz="2000" b="1" dirty="0"/>
          </a:p>
          <a:p>
            <a:r>
              <a:rPr lang="en-US" sz="1600" b="1" dirty="0"/>
              <a:t>The non living factors or the physical environment prevailing in an ecosystem form the abiotic components. They have a strong influence on the structure, distribution, </a:t>
            </a:r>
            <a:r>
              <a:rPr lang="en-US" sz="1600" b="1" dirty="0" err="1"/>
              <a:t>behaviour</a:t>
            </a:r>
            <a:r>
              <a:rPr lang="en-US" sz="1600" b="1" dirty="0"/>
              <a:t> and inter-relationship of organisms</a:t>
            </a:r>
            <a:r>
              <a:rPr lang="en-US" sz="1600" b="1" dirty="0" smtClean="0"/>
              <a:t>.</a:t>
            </a:r>
            <a:endParaRPr lang="en-US" sz="1600" b="1" dirty="0"/>
          </a:p>
          <a:p>
            <a:r>
              <a:rPr lang="en-US" sz="1600" b="1" dirty="0"/>
              <a:t>Abiotic components are mainly of two types:</a:t>
            </a:r>
          </a:p>
          <a:p>
            <a:endParaRPr lang="en-US" sz="1400" b="1" dirty="0"/>
          </a:p>
          <a:p>
            <a:r>
              <a:rPr lang="en-US" sz="1600" b="1" dirty="0"/>
              <a:t>(a) Climatic Factors:</a:t>
            </a:r>
          </a:p>
          <a:p>
            <a:endParaRPr lang="en-US" sz="1600" b="1" dirty="0" smtClean="0"/>
          </a:p>
          <a:p>
            <a:r>
              <a:rPr lang="en-US" sz="1600" b="1" dirty="0"/>
              <a:t>Which include rain, temperature, light, wind, humidity etc.</a:t>
            </a:r>
          </a:p>
          <a:p>
            <a:pPr marL="0" indent="0">
              <a:buNone/>
            </a:pPr>
            <a:endParaRPr lang="en-US" sz="1600" b="1" dirty="0"/>
          </a:p>
          <a:p>
            <a:r>
              <a:rPr lang="en-US" sz="1600" b="1" dirty="0"/>
              <a:t>(b) Edaphic Factors</a:t>
            </a:r>
            <a:r>
              <a:rPr lang="en-US" sz="1600" b="1" dirty="0" smtClean="0"/>
              <a:t>:</a:t>
            </a:r>
            <a:endParaRPr lang="en-US" sz="1600" b="1" dirty="0"/>
          </a:p>
          <a:p>
            <a:r>
              <a:rPr lang="en-US" sz="1600" b="1" dirty="0"/>
              <a:t>Which include soil, pH, topography minerals etc.?</a:t>
            </a:r>
          </a:p>
        </p:txBody>
      </p:sp>
    </p:spTree>
    <p:extLst>
      <p:ext uri="{BB962C8B-B14F-4D97-AF65-F5344CB8AC3E}">
        <p14:creationId xmlns:p14="http://schemas.microsoft.com/office/powerpoint/2010/main" val="2512281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2618071"/>
            <a:ext cx="11396312" cy="4090737"/>
          </a:xfrm>
        </p:spPr>
        <p:txBody>
          <a:bodyPr/>
          <a:lstStyle/>
          <a:p>
            <a:r>
              <a:rPr lang="en-US" b="1" dirty="0"/>
              <a:t>The functions of important factors in abiotic components are given below:</a:t>
            </a:r>
          </a:p>
          <a:p>
            <a:endParaRPr lang="en-US" b="1" dirty="0"/>
          </a:p>
          <a:p>
            <a:r>
              <a:rPr lang="en-US" b="1" dirty="0"/>
              <a:t>Soils are much more complex than simple sediments. </a:t>
            </a:r>
            <a:endParaRPr lang="en-US" b="1" dirty="0" smtClean="0"/>
          </a:p>
          <a:p>
            <a:r>
              <a:rPr lang="en-US" b="1" dirty="0" smtClean="0"/>
              <a:t>They </a:t>
            </a:r>
            <a:r>
              <a:rPr lang="en-US" b="1" dirty="0"/>
              <a:t>contain a mixture of weathered rock fragments, highly altered soil mineral particles, organic mat­ter, and living organisms. </a:t>
            </a:r>
            <a:endParaRPr lang="en-US" b="1" dirty="0" smtClean="0"/>
          </a:p>
          <a:p>
            <a:r>
              <a:rPr lang="en-US" b="1" dirty="0" smtClean="0"/>
              <a:t>Soils </a:t>
            </a:r>
            <a:r>
              <a:rPr lang="en-US" b="1" dirty="0"/>
              <a:t>provide nutrients, water, a home, and a struc­tural growing medium for organisms. </a:t>
            </a:r>
            <a:endParaRPr lang="en-US" b="1" dirty="0" smtClean="0"/>
          </a:p>
          <a:p>
            <a:r>
              <a:rPr lang="en-US" b="1" dirty="0" smtClean="0"/>
              <a:t>The </a:t>
            </a:r>
            <a:r>
              <a:rPr lang="en-US" b="1" dirty="0"/>
              <a:t>vegetation found growing on top of a soil is closely linked to this component of an ecosystem through nutrient cycling.</a:t>
            </a:r>
          </a:p>
        </p:txBody>
      </p:sp>
    </p:spTree>
    <p:extLst>
      <p:ext uri="{BB962C8B-B14F-4D97-AF65-F5344CB8AC3E}">
        <p14:creationId xmlns:p14="http://schemas.microsoft.com/office/powerpoint/2010/main" val="370387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385" y="2156061"/>
            <a:ext cx="11675444" cy="4701940"/>
          </a:xfrm>
        </p:spPr>
        <p:txBody>
          <a:bodyPr>
            <a:normAutofit fontScale="92500" lnSpcReduction="20000"/>
          </a:bodyPr>
          <a:lstStyle/>
          <a:p>
            <a:r>
              <a:rPr lang="en-US" b="1" dirty="0"/>
              <a:t>The atmosphere provides organisms found within ecosystems with carbon di­oxide for photosynthesis and oxygen for respiration. </a:t>
            </a:r>
            <a:endParaRPr lang="en-US" b="1" dirty="0" smtClean="0"/>
          </a:p>
          <a:p>
            <a:r>
              <a:rPr lang="en-US" b="1" dirty="0" smtClean="0"/>
              <a:t>The </a:t>
            </a:r>
            <a:r>
              <a:rPr lang="en-US" b="1" dirty="0"/>
              <a:t>processes of evapora­tion, transpiration and precipitation cycle water between the atmosphere and the Earth’s surface.</a:t>
            </a:r>
          </a:p>
          <a:p>
            <a:endParaRPr lang="en-US" b="1" dirty="0"/>
          </a:p>
          <a:p>
            <a:r>
              <a:rPr lang="en-US" b="1" dirty="0"/>
              <a:t>Solar radiation is used in ecosystems to heat the atmosphere and to evapo­rate and transpire water into the atmosphere. Sunlight is also necessary for photosynthesis. </a:t>
            </a:r>
            <a:endParaRPr lang="en-US" b="1" dirty="0" smtClean="0"/>
          </a:p>
          <a:p>
            <a:r>
              <a:rPr lang="en-US" b="1" dirty="0" smtClean="0"/>
              <a:t>Photosynthesis </a:t>
            </a:r>
            <a:r>
              <a:rPr lang="en-US" b="1" dirty="0"/>
              <a:t>provides the energy for plant growth and me­tabolism, and the organic food for other forms of life.</a:t>
            </a:r>
          </a:p>
          <a:p>
            <a:endParaRPr lang="en-US" b="1" dirty="0"/>
          </a:p>
          <a:p>
            <a:r>
              <a:rPr lang="en-US" b="1" dirty="0"/>
              <a:t>Most living tissue is composed of a very high percentage of water, up to and even exceeding 90%. The protoplasm of a very few cells can survive if their water content drops below 10%, and most are killed if it is less than 30-50</a:t>
            </a:r>
            <a:r>
              <a:rPr lang="en-US" b="1" dirty="0" smtClean="0"/>
              <a:t>%.</a:t>
            </a:r>
          </a:p>
          <a:p>
            <a:r>
              <a:rPr lang="en-US" b="1" dirty="0"/>
              <a:t>Water is the medium by which mineral nutrients enter and are trans-located in plants</a:t>
            </a:r>
            <a:r>
              <a:rPr lang="en-US" b="1" dirty="0" smtClean="0"/>
              <a:t>.</a:t>
            </a:r>
          </a:p>
          <a:p>
            <a:r>
              <a:rPr lang="en-US" b="1" dirty="0" smtClean="0"/>
              <a:t> </a:t>
            </a:r>
            <a:r>
              <a:rPr lang="en-US" b="1" dirty="0"/>
              <a:t>It is also necessary for the maintenance of leaf turgidity and is required for photosynthetic chemical reactions. Plants and animals receive their water from the Earth’s surface and soil. The original source of this water is precipita­tion from the atmosphere.</a:t>
            </a:r>
          </a:p>
        </p:txBody>
      </p:sp>
    </p:spTree>
    <p:extLst>
      <p:ext uri="{BB962C8B-B14F-4D97-AF65-F5344CB8AC3E}">
        <p14:creationId xmlns:p14="http://schemas.microsoft.com/office/powerpoint/2010/main" val="3802397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2. </a:t>
            </a:r>
            <a:r>
              <a:rPr lang="en-US" dirty="0">
                <a:solidFill>
                  <a:srgbClr val="FFFF00"/>
                </a:solidFill>
              </a:rPr>
              <a:t>Biotic Components</a:t>
            </a:r>
          </a:p>
        </p:txBody>
      </p:sp>
      <p:sp>
        <p:nvSpPr>
          <p:cNvPr id="3" name="Content Placeholder 2"/>
          <p:cNvSpPr>
            <a:spLocks noGrp="1"/>
          </p:cNvSpPr>
          <p:nvPr>
            <p:ph idx="1"/>
          </p:nvPr>
        </p:nvSpPr>
        <p:spPr>
          <a:xfrm>
            <a:off x="462013" y="2877954"/>
            <a:ext cx="11348185" cy="3898231"/>
          </a:xfrm>
        </p:spPr>
        <p:txBody>
          <a:bodyPr>
            <a:normAutofit/>
          </a:bodyPr>
          <a:lstStyle/>
          <a:p>
            <a:r>
              <a:rPr lang="en-US" b="1" dirty="0"/>
              <a:t>The living organisms including plants, animals and micro-organisms (Bacteria and Fungi) that are present in an ecosystem form the biotic components.</a:t>
            </a:r>
          </a:p>
          <a:p>
            <a:endParaRPr lang="en-US" b="1" dirty="0"/>
          </a:p>
          <a:p>
            <a:r>
              <a:rPr lang="en-US" b="1" dirty="0"/>
              <a:t>On the basis of their role in the ecosystem the biotic components can be classi­fied into three main groups</a:t>
            </a:r>
            <a:r>
              <a:rPr lang="en-US" b="1" dirty="0" smtClean="0"/>
              <a:t>:</a:t>
            </a:r>
            <a:endParaRPr lang="en-US" b="1" dirty="0"/>
          </a:p>
          <a:p>
            <a:r>
              <a:rPr lang="en-US" b="1" dirty="0"/>
              <a:t>(A) </a:t>
            </a:r>
            <a:r>
              <a:rPr lang="en-US" b="1" dirty="0" smtClean="0"/>
              <a:t>Producers</a:t>
            </a:r>
            <a:endParaRPr lang="en-US" b="1" dirty="0"/>
          </a:p>
          <a:p>
            <a:r>
              <a:rPr lang="en-US" b="1" dirty="0"/>
              <a:t>(B) </a:t>
            </a:r>
            <a:r>
              <a:rPr lang="en-US" b="1" dirty="0" smtClean="0"/>
              <a:t>Consumers</a:t>
            </a:r>
          </a:p>
          <a:p>
            <a:r>
              <a:rPr lang="en-US" b="1" dirty="0" smtClean="0"/>
              <a:t>C</a:t>
            </a:r>
            <a:r>
              <a:rPr lang="en-US" b="1" dirty="0"/>
              <a:t>) Decomposers or </a:t>
            </a:r>
            <a:r>
              <a:rPr lang="en-US" b="1" dirty="0" smtClean="0"/>
              <a:t>Reducers</a:t>
            </a:r>
            <a:endParaRPr lang="en-US" b="1" dirty="0"/>
          </a:p>
        </p:txBody>
      </p:sp>
    </p:spTree>
    <p:extLst>
      <p:ext uri="{BB962C8B-B14F-4D97-AF65-F5344CB8AC3E}">
        <p14:creationId xmlns:p14="http://schemas.microsoft.com/office/powerpoint/2010/main" val="3581774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512" y="2204185"/>
            <a:ext cx="11768487" cy="4475748"/>
          </a:xfrm>
        </p:spPr>
        <p:txBody>
          <a:bodyPr>
            <a:normAutofit fontScale="85000" lnSpcReduction="10000"/>
          </a:bodyPr>
          <a:lstStyle/>
          <a:p>
            <a:endParaRPr lang="en-US" dirty="0"/>
          </a:p>
          <a:p>
            <a:r>
              <a:rPr lang="en-US" sz="2100" b="1" u="sng" dirty="0">
                <a:solidFill>
                  <a:srgbClr val="FF0000"/>
                </a:solidFill>
              </a:rPr>
              <a:t>(A) Producers:</a:t>
            </a:r>
          </a:p>
          <a:p>
            <a:endParaRPr lang="en-US" b="1" dirty="0">
              <a:solidFill>
                <a:srgbClr val="FF0000"/>
              </a:solidFill>
            </a:endParaRPr>
          </a:p>
          <a:p>
            <a:r>
              <a:rPr lang="en-US" b="1" dirty="0"/>
              <a:t>The green plants have chlorophyll with the help of which they trap solar energy and change it into chemical energy of carbohydrates using simple inorganic compounds namely water and carbon dioxide. </a:t>
            </a:r>
            <a:endParaRPr lang="en-US" b="1" dirty="0" smtClean="0"/>
          </a:p>
          <a:p>
            <a:r>
              <a:rPr lang="en-US" b="1" dirty="0" smtClean="0"/>
              <a:t>This </a:t>
            </a:r>
            <a:r>
              <a:rPr lang="en-US" b="1" dirty="0"/>
              <a:t>process is known as photo­synthesis</a:t>
            </a:r>
            <a:r>
              <a:rPr lang="en-US" b="1" dirty="0" smtClean="0"/>
              <a:t>.</a:t>
            </a:r>
          </a:p>
          <a:p>
            <a:r>
              <a:rPr lang="en-US" b="1" dirty="0" smtClean="0"/>
              <a:t> </a:t>
            </a:r>
            <a:r>
              <a:rPr lang="en-US" b="1" dirty="0"/>
              <a:t>As the green plants manufacture their own food they are known as Autotrophs (i.e. auto = self, </a:t>
            </a:r>
            <a:r>
              <a:rPr lang="en-US" b="1" dirty="0" err="1"/>
              <a:t>trophos</a:t>
            </a:r>
            <a:r>
              <a:rPr lang="en-US" b="1" dirty="0"/>
              <a:t> = feeder)</a:t>
            </a:r>
          </a:p>
          <a:p>
            <a:endParaRPr lang="en-US" b="1" dirty="0"/>
          </a:p>
          <a:p>
            <a:r>
              <a:rPr lang="en-US" b="1" dirty="0"/>
              <a:t>The chemical energy stored by the producers is </a:t>
            </a:r>
            <a:r>
              <a:rPr lang="en-US" b="1" dirty="0" err="1"/>
              <a:t>utilised</a:t>
            </a:r>
            <a:r>
              <a:rPr lang="en-US" b="1" dirty="0"/>
              <a:t> partly by the producers for their own growth and survival and the remaining is stored in the plant parts for their future use</a:t>
            </a:r>
            <a:r>
              <a:rPr lang="en-US" b="1" dirty="0" smtClean="0"/>
              <a:t>.</a:t>
            </a:r>
          </a:p>
          <a:p>
            <a:r>
              <a:rPr lang="en-US" sz="2100" b="1" u="sng" dirty="0" smtClean="0">
                <a:solidFill>
                  <a:srgbClr val="FF0000"/>
                </a:solidFill>
              </a:rPr>
              <a:t>(B)Consumers</a:t>
            </a:r>
            <a:r>
              <a:rPr lang="en-US" sz="2100" b="1" u="sng" dirty="0">
                <a:solidFill>
                  <a:srgbClr val="FF0000"/>
                </a:solidFill>
              </a:rPr>
              <a:t>:</a:t>
            </a:r>
          </a:p>
          <a:p>
            <a:r>
              <a:rPr lang="en-US" b="1" dirty="0"/>
              <a:t>The animals lack chlorophyll and are unable to </a:t>
            </a:r>
            <a:r>
              <a:rPr lang="en-US" b="1" dirty="0" err="1"/>
              <a:t>synthesise</a:t>
            </a:r>
            <a:r>
              <a:rPr lang="en-US" b="1" dirty="0"/>
              <a:t> their own food. </a:t>
            </a:r>
          </a:p>
          <a:p>
            <a:r>
              <a:rPr lang="en-US" b="1" dirty="0"/>
              <a:t>There­fore, they depend on the producers for their food. </a:t>
            </a:r>
          </a:p>
          <a:p>
            <a:r>
              <a:rPr lang="en-US" b="1" dirty="0"/>
              <a:t>They are known as heterotrophs (i.e. </a:t>
            </a:r>
            <a:r>
              <a:rPr lang="en-US" b="1" dirty="0" err="1"/>
              <a:t>heteros</a:t>
            </a:r>
            <a:r>
              <a:rPr lang="en-US" b="1" dirty="0"/>
              <a:t> = other, </a:t>
            </a:r>
            <a:r>
              <a:rPr lang="en-US" b="1" dirty="0" err="1"/>
              <a:t>trophos</a:t>
            </a:r>
            <a:r>
              <a:rPr lang="en-US" b="1" dirty="0"/>
              <a:t> = feeder</a:t>
            </a:r>
          </a:p>
          <a:p>
            <a:endParaRPr lang="en-US" b="1" dirty="0" smtClean="0"/>
          </a:p>
          <a:p>
            <a:endParaRPr lang="en-US" b="1" dirty="0"/>
          </a:p>
        </p:txBody>
      </p:sp>
    </p:spTree>
    <p:extLst>
      <p:ext uri="{BB962C8B-B14F-4D97-AF65-F5344CB8AC3E}">
        <p14:creationId xmlns:p14="http://schemas.microsoft.com/office/powerpoint/2010/main" val="682305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628" y="2252312"/>
            <a:ext cx="11848699" cy="4605688"/>
          </a:xfrm>
        </p:spPr>
        <p:txBody>
          <a:bodyPr>
            <a:normAutofit fontScale="70000" lnSpcReduction="20000"/>
          </a:bodyPr>
          <a:lstStyle/>
          <a:p>
            <a:r>
              <a:rPr lang="en-US" b="1" dirty="0" smtClean="0"/>
              <a:t>(a) </a:t>
            </a:r>
            <a:r>
              <a:rPr lang="en-US" b="1" dirty="0"/>
              <a:t>Primary Consumers or First Order Consumers or Herbivores:</a:t>
            </a:r>
          </a:p>
          <a:p>
            <a:endParaRPr lang="en-US" b="1" dirty="0"/>
          </a:p>
          <a:p>
            <a:r>
              <a:rPr lang="en-US" b="1" dirty="0"/>
              <a:t>These are the animals which feed on plants or the producers. They are called her­bivores. Examples are rabbit, deer, goat, cattle etc.</a:t>
            </a:r>
          </a:p>
          <a:p>
            <a:endParaRPr lang="en-US" b="1" dirty="0"/>
          </a:p>
          <a:p>
            <a:r>
              <a:rPr lang="en-US" b="1" dirty="0"/>
              <a:t>(b) Secondary Consumers or Second Order Consumers or Primary Carnivores:</a:t>
            </a:r>
          </a:p>
          <a:p>
            <a:pPr marL="0" indent="0">
              <a:buNone/>
            </a:pPr>
            <a:r>
              <a:rPr lang="en-US" b="1" dirty="0" smtClean="0"/>
              <a:t> </a:t>
            </a:r>
            <a:endParaRPr lang="en-US" b="1" dirty="0"/>
          </a:p>
          <a:p>
            <a:r>
              <a:rPr lang="en-US" b="1" dirty="0"/>
              <a:t>The animals which feed on the herbivores are called the pri­mary carnivores. Examples are cats, foxes, snakes etc.</a:t>
            </a:r>
          </a:p>
          <a:p>
            <a:endParaRPr lang="en-US" b="1" dirty="0"/>
          </a:p>
          <a:p>
            <a:r>
              <a:rPr lang="en-US" b="1" dirty="0"/>
              <a:t>(c) Tertiary Consumers or Third Order Consumers:</a:t>
            </a:r>
          </a:p>
          <a:p>
            <a:endParaRPr lang="en-US" b="1" dirty="0"/>
          </a:p>
          <a:p>
            <a:r>
              <a:rPr lang="en-US" b="1" dirty="0"/>
              <a:t>These are the large carnivores which feed on the secondary consumers. Example are Wolves.</a:t>
            </a:r>
          </a:p>
          <a:p>
            <a:endParaRPr lang="en-US" b="1" dirty="0"/>
          </a:p>
          <a:p>
            <a:r>
              <a:rPr lang="en-US" b="1" dirty="0"/>
              <a:t>(d) Quaternary Consumers or Fourth Order Consumers or Omnivores:</a:t>
            </a:r>
          </a:p>
          <a:p>
            <a:endParaRPr lang="en-US" b="1" dirty="0"/>
          </a:p>
          <a:p>
            <a:r>
              <a:rPr lang="en-US" b="1" dirty="0"/>
              <a:t>These are the largest carnivores which feed on the tertiary consumers and are not eaten up by any other animal. Examples are lions and tigers</a:t>
            </a:r>
          </a:p>
        </p:txBody>
      </p:sp>
    </p:spTree>
    <p:extLst>
      <p:ext uri="{BB962C8B-B14F-4D97-AF65-F5344CB8AC3E}">
        <p14:creationId xmlns:p14="http://schemas.microsoft.com/office/powerpoint/2010/main" val="2613675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36</TotalTime>
  <Words>987</Words>
  <Application>Microsoft Office PowerPoint</Application>
  <PresentationFormat>Widescreen</PresentationFormat>
  <Paragraphs>79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 Boardroom</vt:lpstr>
      <vt:lpstr>ECOSYSTEM </vt:lpstr>
      <vt:lpstr>PowerPoint Presentation</vt:lpstr>
      <vt:lpstr>PowerPoint Presentation</vt:lpstr>
      <vt:lpstr>PowerPoint Presentation</vt:lpstr>
      <vt:lpstr>PowerPoint Presentation</vt:lpstr>
      <vt:lpstr>PowerPoint Presentation</vt:lpstr>
      <vt:lpstr>2. Biotic Components</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 </dc:title>
  <dc:creator>91848</dc:creator>
  <cp:lastModifiedBy>91848</cp:lastModifiedBy>
  <cp:revision>48</cp:revision>
  <dcterms:created xsi:type="dcterms:W3CDTF">2020-12-21T07:07:47Z</dcterms:created>
  <dcterms:modified xsi:type="dcterms:W3CDTF">2020-12-29T05:58:13Z</dcterms:modified>
</cp:coreProperties>
</file>