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7" r:id="rId3"/>
    <p:sldId id="275" r:id="rId4"/>
    <p:sldId id="268" r:id="rId5"/>
    <p:sldId id="272" r:id="rId6"/>
    <p:sldId id="269" r:id="rId7"/>
    <p:sldId id="260" r:id="rId8"/>
    <p:sldId id="271" r:id="rId9"/>
    <p:sldId id="261" r:id="rId10"/>
    <p:sldId id="262" r:id="rId11"/>
    <p:sldId id="263" r:id="rId12"/>
    <p:sldId id="264" r:id="rId13"/>
    <p:sldId id="265" r:id="rId14"/>
    <p:sldId id="266" r:id="rId15"/>
    <p:sldId id="276" r:id="rId16"/>
    <p:sldId id="277" r:id="rId17"/>
    <p:sldId id="267" r:id="rId18"/>
    <p:sldId id="273" r:id="rId19"/>
    <p:sldId id="274"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95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80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9410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421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548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02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86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49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482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56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716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06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605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64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69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17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927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71940"/>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 Ecology .</a:t>
            </a:r>
            <a:endParaRPr lang="en-US" dirty="0"/>
          </a:p>
        </p:txBody>
      </p:sp>
      <p:sp>
        <p:nvSpPr>
          <p:cNvPr id="3" name="Subtitle 2"/>
          <p:cNvSpPr>
            <a:spLocks noGrp="1"/>
          </p:cNvSpPr>
          <p:nvPr>
            <p:ph type="subTitle" idx="1"/>
          </p:nvPr>
        </p:nvSpPr>
        <p:spPr/>
        <p:txBody>
          <a:bodyPr>
            <a:normAutofit fontScale="70000" lnSpcReduction="20000"/>
          </a:bodyPr>
          <a:lstStyle/>
          <a:p>
            <a:r>
              <a:rPr lang="en-US" dirty="0" err="1" smtClean="0"/>
              <a:t>Ms.Archana</a:t>
            </a:r>
            <a:r>
              <a:rPr lang="en-US" dirty="0" smtClean="0"/>
              <a:t> .</a:t>
            </a:r>
            <a:r>
              <a:rPr lang="en-US" dirty="0" err="1" smtClean="0"/>
              <a:t>R.Mukhedkar</a:t>
            </a:r>
            <a:r>
              <a:rPr lang="en-US" dirty="0" smtClean="0"/>
              <a:t> .</a:t>
            </a:r>
          </a:p>
          <a:p>
            <a:r>
              <a:rPr lang="en-US" dirty="0" smtClean="0"/>
              <a:t>Head of Department Botany .</a:t>
            </a:r>
          </a:p>
          <a:p>
            <a:r>
              <a:rPr lang="en-US" dirty="0" err="1" smtClean="0"/>
              <a:t>S.M.D.Mohekar</a:t>
            </a:r>
            <a:r>
              <a:rPr lang="en-US" dirty="0" smtClean="0"/>
              <a:t> </a:t>
            </a:r>
            <a:r>
              <a:rPr lang="en-US" dirty="0" err="1" smtClean="0"/>
              <a:t>mahavidyalaya,Kalamb</a:t>
            </a:r>
            <a:r>
              <a:rPr lang="en-US" dirty="0" smtClean="0"/>
              <a:t>.</a:t>
            </a:r>
            <a:endParaRPr lang="en-US" dirty="0"/>
          </a:p>
        </p:txBody>
      </p:sp>
      <p:pic>
        <p:nvPicPr>
          <p:cNvPr id="5" name="Picture 4"/>
          <p:cNvPicPr>
            <a:picLocks noChangeAspect="1"/>
          </p:cNvPicPr>
          <p:nvPr/>
        </p:nvPicPr>
        <p:blipFill>
          <a:blip r:embed="rId2"/>
          <a:stretch>
            <a:fillRect/>
          </a:stretch>
        </p:blipFill>
        <p:spPr>
          <a:xfrm>
            <a:off x="7927596" y="1568741"/>
            <a:ext cx="3807855" cy="4546833"/>
          </a:xfrm>
          <a:prstGeom prst="rect">
            <a:avLst/>
          </a:prstGeom>
        </p:spPr>
      </p:pic>
    </p:spTree>
    <p:extLst>
      <p:ext uri="{BB962C8B-B14F-4D97-AF65-F5344CB8AC3E}">
        <p14:creationId xmlns:p14="http://schemas.microsoft.com/office/powerpoint/2010/main" val="18606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57014"/>
            <a:ext cx="10028879" cy="5191386"/>
          </a:xfrm>
        </p:spPr>
        <p:txBody>
          <a:bodyPr>
            <a:normAutofit fontScale="92500" lnSpcReduction="20000"/>
          </a:bodyPr>
          <a:lstStyle/>
          <a:p>
            <a:r>
              <a:rPr lang="en-US" dirty="0"/>
              <a:t>Physical disintegration</a:t>
            </a:r>
          </a:p>
          <a:p>
            <a:r>
              <a:rPr lang="en-US" dirty="0"/>
              <a:t>Physical </a:t>
            </a:r>
            <a:r>
              <a:rPr lang="en-US" dirty="0" err="1"/>
              <a:t>Disitengration</a:t>
            </a:r>
            <a:r>
              <a:rPr lang="en-US" dirty="0"/>
              <a:t> or weathering of rock occurs due to the following reasons</a:t>
            </a:r>
          </a:p>
          <a:p>
            <a:endParaRPr lang="en-US" dirty="0"/>
          </a:p>
          <a:p>
            <a:r>
              <a:rPr lang="en-US" dirty="0"/>
              <a:t>Abrasion</a:t>
            </a:r>
          </a:p>
          <a:p>
            <a:r>
              <a:rPr lang="en-US" dirty="0"/>
              <a:t>Wedging Action of Ice</a:t>
            </a:r>
          </a:p>
          <a:p>
            <a:r>
              <a:rPr lang="en-US" dirty="0"/>
              <a:t>Temperature Changes</a:t>
            </a:r>
          </a:p>
          <a:p>
            <a:r>
              <a:rPr lang="en-US" dirty="0"/>
              <a:t>Spreading of Roots of plants</a:t>
            </a:r>
          </a:p>
          <a:p>
            <a:r>
              <a:rPr lang="en-US" dirty="0"/>
              <a:t>Abrasion</a:t>
            </a:r>
          </a:p>
          <a:p>
            <a:r>
              <a:rPr lang="en-US" dirty="0"/>
              <a:t>Since water, wind, and glaciers move over the surface of the rock, abrasion and scouring take place, due to abrasion, the formation of soil starts.</a:t>
            </a:r>
          </a:p>
          <a:p>
            <a:endParaRPr lang="en-US" dirty="0"/>
          </a:p>
          <a:p>
            <a:r>
              <a:rPr lang="en-US" dirty="0"/>
              <a:t>Wedging Action of Ice</a:t>
            </a:r>
          </a:p>
          <a:p>
            <a:r>
              <a:rPr lang="en-US" dirty="0"/>
              <a:t>In very cold climates, water in the voids and minute cracks frozen. As the volume of ice formed is more than that of water, expansion occurs. Due to wedding action</a:t>
            </a:r>
          </a:p>
          <a:p>
            <a:endParaRPr lang="en-US" dirty="0"/>
          </a:p>
          <a:p>
            <a:endParaRPr lang="en-US" dirty="0"/>
          </a:p>
        </p:txBody>
      </p:sp>
    </p:spTree>
    <p:extLst>
      <p:ext uri="{BB962C8B-B14F-4D97-AF65-F5344CB8AC3E}">
        <p14:creationId xmlns:p14="http://schemas.microsoft.com/office/powerpoint/2010/main" val="180904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62" y="1124126"/>
            <a:ext cx="10637240" cy="5310230"/>
          </a:xfrm>
        </p:spPr>
        <p:txBody>
          <a:bodyPr/>
          <a:lstStyle/>
          <a:p>
            <a:r>
              <a:rPr lang="en-US" dirty="0"/>
              <a:t>Temperature changes</a:t>
            </a:r>
          </a:p>
          <a:p>
            <a:r>
              <a:rPr lang="en-US" dirty="0"/>
              <a:t>Different minerals of rock have different coefficients of thermal expansion. Unequal expansion and contraction of these minerals occur due to temperature changes. When the stresses induced due to such changes repeated many times, the particles get to detach from the rocks and the soil’s form.</a:t>
            </a:r>
          </a:p>
          <a:p>
            <a:endParaRPr lang="en-US" dirty="0"/>
          </a:p>
          <a:p>
            <a:r>
              <a:rPr lang="en-US" dirty="0"/>
              <a:t>Spreading of roots of Plants</a:t>
            </a:r>
          </a:p>
          <a:p>
            <a:r>
              <a:rPr lang="en-US" dirty="0"/>
              <a:t>Since the roots of trees and shrubs grow in the cracks and fissures of the rocks, forced act on the rocks. Thus, the segments of the rocks are forced apart and the disintegration of rocks occurs.</a:t>
            </a:r>
          </a:p>
        </p:txBody>
      </p:sp>
    </p:spTree>
    <p:extLst>
      <p:ext uri="{BB962C8B-B14F-4D97-AF65-F5344CB8AC3E}">
        <p14:creationId xmlns:p14="http://schemas.microsoft.com/office/powerpoint/2010/main" val="284218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30510"/>
            <a:ext cx="9592651" cy="5417890"/>
          </a:xfrm>
        </p:spPr>
        <p:txBody>
          <a:bodyPr>
            <a:normAutofit/>
          </a:bodyPr>
          <a:lstStyle/>
          <a:p>
            <a:r>
              <a:rPr lang="en-US" dirty="0"/>
              <a:t>Chemical decomposition</a:t>
            </a:r>
          </a:p>
          <a:p>
            <a:r>
              <a:rPr lang="en-US" dirty="0"/>
              <a:t>When chemical decomposition or weathering of rocks takes place, original rock minerals are transformed into new minerals by chemical reactions. The soil also formed does not have properties of the parent rock. The chemical processes, which generally occur in nature –</a:t>
            </a:r>
          </a:p>
          <a:p>
            <a:endParaRPr lang="en-US" dirty="0"/>
          </a:p>
          <a:p>
            <a:r>
              <a:rPr lang="en-US" dirty="0"/>
              <a:t>Hydration</a:t>
            </a:r>
          </a:p>
          <a:p>
            <a:r>
              <a:rPr lang="en-US" dirty="0"/>
              <a:t>Carbonation</a:t>
            </a:r>
          </a:p>
          <a:p>
            <a:r>
              <a:rPr lang="en-US" dirty="0"/>
              <a:t>Oxidation</a:t>
            </a:r>
          </a:p>
          <a:p>
            <a:r>
              <a:rPr lang="en-US" dirty="0"/>
              <a:t>Solution</a:t>
            </a:r>
          </a:p>
          <a:p>
            <a:r>
              <a:rPr lang="en-US" dirty="0"/>
              <a:t>Hydrolysis</a:t>
            </a:r>
          </a:p>
        </p:txBody>
      </p:sp>
      <p:pic>
        <p:nvPicPr>
          <p:cNvPr id="4" name="Picture 3"/>
          <p:cNvPicPr>
            <a:picLocks noChangeAspect="1"/>
          </p:cNvPicPr>
          <p:nvPr/>
        </p:nvPicPr>
        <p:blipFill>
          <a:blip r:embed="rId2"/>
          <a:stretch>
            <a:fillRect/>
          </a:stretch>
        </p:blipFill>
        <p:spPr>
          <a:xfrm>
            <a:off x="4169328" y="2642533"/>
            <a:ext cx="7357145" cy="4127383"/>
          </a:xfrm>
          <a:prstGeom prst="rect">
            <a:avLst/>
          </a:prstGeom>
        </p:spPr>
      </p:pic>
    </p:spTree>
    <p:extLst>
      <p:ext uri="{BB962C8B-B14F-4D97-AF65-F5344CB8AC3E}">
        <p14:creationId xmlns:p14="http://schemas.microsoft.com/office/powerpoint/2010/main" val="192340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116" y="805344"/>
            <a:ext cx="10477849" cy="5645790"/>
          </a:xfrm>
        </p:spPr>
        <p:txBody>
          <a:bodyPr>
            <a:normAutofit fontScale="70000" lnSpcReduction="20000"/>
          </a:bodyPr>
          <a:lstStyle/>
          <a:p>
            <a:r>
              <a:rPr lang="en-US" dirty="0"/>
              <a:t>Hydration</a:t>
            </a:r>
          </a:p>
          <a:p>
            <a:r>
              <a:rPr lang="en-US" dirty="0"/>
              <a:t>In Hydration, water combines with the rock minerals and results in a new chemical compound formation. Due to chemical reactions, there is a change in volume and decomposition of rock into small particles.</a:t>
            </a:r>
          </a:p>
          <a:p>
            <a:endParaRPr lang="en-US" dirty="0"/>
          </a:p>
          <a:p>
            <a:r>
              <a:rPr lang="en-US" dirty="0"/>
              <a:t>Carbonation</a:t>
            </a:r>
          </a:p>
          <a:p>
            <a:r>
              <a:rPr lang="en-US" dirty="0"/>
              <a:t>In this chemical decomposition, carbon dioxide in the atmosphere combines with water to form carbonic acid. When the carbonic acid acts chemically with rocks and cases their decomposition.</a:t>
            </a:r>
          </a:p>
          <a:p>
            <a:endParaRPr lang="en-US" dirty="0"/>
          </a:p>
          <a:p>
            <a:r>
              <a:rPr lang="en-US" dirty="0"/>
              <a:t>oxidation</a:t>
            </a:r>
          </a:p>
          <a:p>
            <a:r>
              <a:rPr lang="en-US" dirty="0"/>
              <a:t>When oxygen ions combine with minerals in rocks, oxidation occurs. Oxidation results in the decomposition of rocks. Oxidation of rocks is somewhat also similar to the rusting of steel.</a:t>
            </a:r>
          </a:p>
          <a:p>
            <a:endParaRPr lang="en-US" dirty="0"/>
          </a:p>
          <a:p>
            <a:r>
              <a:rPr lang="en-US" dirty="0"/>
              <a:t>Solution</a:t>
            </a:r>
          </a:p>
          <a:p>
            <a:r>
              <a:rPr lang="en-US" dirty="0"/>
              <a:t>When the rocks minerals dissolved in water then some of the rock minerals form a solution with water. A chemical reaction takes place in the solution and the soil also formed.</a:t>
            </a:r>
          </a:p>
          <a:p>
            <a:endParaRPr lang="en-US" dirty="0"/>
          </a:p>
          <a:p>
            <a:r>
              <a:rPr lang="en-US" dirty="0"/>
              <a:t>Hydrolysis</a:t>
            </a:r>
          </a:p>
          <a:p>
            <a:r>
              <a:rPr lang="en-US" dirty="0"/>
              <a:t>In the hydrolysis process, water gets dissociated into H plus and OH minus. It is a chemical process when In rock minerals, the hydrogen </a:t>
            </a:r>
            <a:r>
              <a:rPr lang="en-US" dirty="0" err="1"/>
              <a:t>cations</a:t>
            </a:r>
            <a:r>
              <a:rPr lang="en-US" dirty="0"/>
              <a:t> replace the metallic ions such as calcium, sodium, and potassium and soil formed with a new chemical decomposition.</a:t>
            </a:r>
          </a:p>
          <a:p>
            <a:endParaRPr lang="en-US" dirty="0"/>
          </a:p>
          <a:p>
            <a:endParaRPr lang="en-US" dirty="0"/>
          </a:p>
        </p:txBody>
      </p:sp>
      <p:pic>
        <p:nvPicPr>
          <p:cNvPr id="4" name="Picture 3"/>
          <p:cNvPicPr>
            <a:picLocks noChangeAspect="1"/>
          </p:cNvPicPr>
          <p:nvPr/>
        </p:nvPicPr>
        <p:blipFill>
          <a:blip r:embed="rId2"/>
          <a:stretch>
            <a:fillRect/>
          </a:stretch>
        </p:blipFill>
        <p:spPr>
          <a:xfrm>
            <a:off x="2684478" y="381437"/>
            <a:ext cx="5821959" cy="683965"/>
          </a:xfrm>
          <a:prstGeom prst="rect">
            <a:avLst/>
          </a:prstGeom>
        </p:spPr>
      </p:pic>
    </p:spTree>
    <p:extLst>
      <p:ext uri="{BB962C8B-B14F-4D97-AF65-F5344CB8AC3E}">
        <p14:creationId xmlns:p14="http://schemas.microsoft.com/office/powerpoint/2010/main" val="3124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08863"/>
            <a:ext cx="4597167" cy="3331959"/>
          </a:xfrm>
          <a:prstGeom prst="rect">
            <a:avLst/>
          </a:prstGeom>
        </p:spPr>
      </p:pic>
      <p:pic>
        <p:nvPicPr>
          <p:cNvPr id="7" name="Picture 6"/>
          <p:cNvPicPr>
            <a:picLocks noChangeAspect="1"/>
          </p:cNvPicPr>
          <p:nvPr/>
        </p:nvPicPr>
        <p:blipFill>
          <a:blip r:embed="rId3"/>
          <a:stretch>
            <a:fillRect/>
          </a:stretch>
        </p:blipFill>
        <p:spPr>
          <a:xfrm>
            <a:off x="4823670" y="475310"/>
            <a:ext cx="3380763" cy="2999064"/>
          </a:xfrm>
          <a:prstGeom prst="rect">
            <a:avLst/>
          </a:prstGeom>
        </p:spPr>
      </p:pic>
      <p:pic>
        <p:nvPicPr>
          <p:cNvPr id="8" name="Picture 7"/>
          <p:cNvPicPr>
            <a:picLocks noChangeAspect="1"/>
          </p:cNvPicPr>
          <p:nvPr/>
        </p:nvPicPr>
        <p:blipFill>
          <a:blip r:embed="rId4"/>
          <a:stretch>
            <a:fillRect/>
          </a:stretch>
        </p:blipFill>
        <p:spPr>
          <a:xfrm>
            <a:off x="8533876" y="475310"/>
            <a:ext cx="3252656" cy="3073233"/>
          </a:xfrm>
          <a:prstGeom prst="rect">
            <a:avLst/>
          </a:prstGeom>
        </p:spPr>
      </p:pic>
      <p:pic>
        <p:nvPicPr>
          <p:cNvPr id="9" name="Picture 8"/>
          <p:cNvPicPr>
            <a:picLocks noChangeAspect="1"/>
          </p:cNvPicPr>
          <p:nvPr/>
        </p:nvPicPr>
        <p:blipFill>
          <a:blip r:embed="rId5"/>
          <a:stretch>
            <a:fillRect/>
          </a:stretch>
        </p:blipFill>
        <p:spPr>
          <a:xfrm>
            <a:off x="156158" y="3795975"/>
            <a:ext cx="3524250" cy="2638425"/>
          </a:xfrm>
          <a:prstGeom prst="rect">
            <a:avLst/>
          </a:prstGeom>
        </p:spPr>
      </p:pic>
      <p:pic>
        <p:nvPicPr>
          <p:cNvPr id="10" name="Picture 9"/>
          <p:cNvPicPr>
            <a:picLocks noChangeAspect="1"/>
          </p:cNvPicPr>
          <p:nvPr/>
        </p:nvPicPr>
        <p:blipFill>
          <a:blip r:embed="rId6"/>
          <a:stretch>
            <a:fillRect/>
          </a:stretch>
        </p:blipFill>
        <p:spPr>
          <a:xfrm>
            <a:off x="4028070" y="3862650"/>
            <a:ext cx="3095625" cy="2571750"/>
          </a:xfrm>
          <a:prstGeom prst="rect">
            <a:avLst/>
          </a:prstGeom>
        </p:spPr>
      </p:pic>
      <p:pic>
        <p:nvPicPr>
          <p:cNvPr id="11" name="Picture 10"/>
          <p:cNvPicPr>
            <a:picLocks noChangeAspect="1"/>
          </p:cNvPicPr>
          <p:nvPr/>
        </p:nvPicPr>
        <p:blipFill>
          <a:blip r:embed="rId7"/>
          <a:stretch>
            <a:fillRect/>
          </a:stretch>
        </p:blipFill>
        <p:spPr>
          <a:xfrm>
            <a:off x="7307948" y="3640822"/>
            <a:ext cx="4184970" cy="2764370"/>
          </a:xfrm>
          <a:prstGeom prst="rect">
            <a:avLst/>
          </a:prstGeom>
        </p:spPr>
      </p:pic>
    </p:spTree>
    <p:extLst>
      <p:ext uri="{BB962C8B-B14F-4D97-AF65-F5344CB8AC3E}">
        <p14:creationId xmlns:p14="http://schemas.microsoft.com/office/powerpoint/2010/main" val="345465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68" y="369547"/>
            <a:ext cx="9404723" cy="1400530"/>
          </a:xfrm>
        </p:spPr>
        <p:txBody>
          <a:bodyPr/>
          <a:lstStyle/>
          <a:p>
            <a:r>
              <a:rPr lang="en-US" sz="2000" dirty="0" smtClean="0"/>
              <a:t>BIOLOGICAL WEATHERING</a:t>
            </a:r>
            <a:endParaRPr lang="en-US" sz="2000" dirty="0"/>
          </a:p>
        </p:txBody>
      </p:sp>
      <p:pic>
        <p:nvPicPr>
          <p:cNvPr id="4" name="Content Placeholder 3"/>
          <p:cNvPicPr>
            <a:picLocks noGrp="1" noChangeAspect="1"/>
          </p:cNvPicPr>
          <p:nvPr>
            <p:ph idx="1"/>
          </p:nvPr>
        </p:nvPicPr>
        <p:blipFill>
          <a:blip r:embed="rId2"/>
          <a:stretch>
            <a:fillRect/>
          </a:stretch>
        </p:blipFill>
        <p:spPr>
          <a:xfrm>
            <a:off x="7207323" y="2334725"/>
            <a:ext cx="4453373" cy="4219875"/>
          </a:xfrm>
          <a:prstGeom prst="rect">
            <a:avLst/>
          </a:prstGeom>
        </p:spPr>
      </p:pic>
      <p:pic>
        <p:nvPicPr>
          <p:cNvPr id="5" name="Picture 4"/>
          <p:cNvPicPr>
            <a:picLocks noChangeAspect="1"/>
          </p:cNvPicPr>
          <p:nvPr/>
        </p:nvPicPr>
        <p:blipFill>
          <a:blip r:embed="rId3"/>
          <a:stretch>
            <a:fillRect/>
          </a:stretch>
        </p:blipFill>
        <p:spPr>
          <a:xfrm>
            <a:off x="125835" y="2334725"/>
            <a:ext cx="6934200" cy="4219875"/>
          </a:xfrm>
          <a:prstGeom prst="rect">
            <a:avLst/>
          </a:prstGeom>
        </p:spPr>
      </p:pic>
      <p:sp>
        <p:nvSpPr>
          <p:cNvPr id="7" name="Rectangle 6"/>
          <p:cNvSpPr/>
          <p:nvPr/>
        </p:nvSpPr>
        <p:spPr>
          <a:xfrm>
            <a:off x="939568" y="669939"/>
            <a:ext cx="9689284" cy="1477328"/>
          </a:xfrm>
          <a:prstGeom prst="rect">
            <a:avLst/>
          </a:prstGeom>
        </p:spPr>
        <p:txBody>
          <a:bodyPr wrap="square">
            <a:spAutoFit/>
          </a:bodyPr>
          <a:lstStyle/>
          <a:p>
            <a:r>
              <a:rPr lang="en-US" dirty="0"/>
              <a:t>Biological </a:t>
            </a:r>
            <a:r>
              <a:rPr lang="en-US" dirty="0" smtClean="0"/>
              <a:t>weathering </a:t>
            </a:r>
            <a:r>
              <a:rPr lang="en-US" dirty="0"/>
              <a:t>only refers to weathering caused by organisms -- animals, plants, fungi and microorganisms such as bacteria. While certain forms of biological weathering, such as the breaking of rock by tree roots, are sometimes categorized as either physical or chemical, biological weathering can be either physical or chemical.</a:t>
            </a:r>
          </a:p>
        </p:txBody>
      </p:sp>
    </p:spTree>
    <p:extLst>
      <p:ext uri="{BB962C8B-B14F-4D97-AF65-F5344CB8AC3E}">
        <p14:creationId xmlns:p14="http://schemas.microsoft.com/office/powerpoint/2010/main" val="293140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0159" y="452718"/>
            <a:ext cx="3209925" cy="2571750"/>
          </a:xfrm>
          <a:prstGeom prst="rect">
            <a:avLst/>
          </a:prstGeom>
        </p:spPr>
      </p:pic>
      <p:pic>
        <p:nvPicPr>
          <p:cNvPr id="6" name="Picture 5"/>
          <p:cNvPicPr>
            <a:picLocks noChangeAspect="1"/>
          </p:cNvPicPr>
          <p:nvPr/>
        </p:nvPicPr>
        <p:blipFill>
          <a:blip r:embed="rId3"/>
          <a:stretch>
            <a:fillRect/>
          </a:stretch>
        </p:blipFill>
        <p:spPr>
          <a:xfrm>
            <a:off x="3820136" y="452718"/>
            <a:ext cx="4728245" cy="2911267"/>
          </a:xfrm>
          <a:prstGeom prst="rect">
            <a:avLst/>
          </a:prstGeom>
        </p:spPr>
      </p:pic>
      <p:pic>
        <p:nvPicPr>
          <p:cNvPr id="8" name="Picture 7"/>
          <p:cNvPicPr>
            <a:picLocks noChangeAspect="1"/>
          </p:cNvPicPr>
          <p:nvPr/>
        </p:nvPicPr>
        <p:blipFill>
          <a:blip r:embed="rId4"/>
          <a:stretch>
            <a:fillRect/>
          </a:stretch>
        </p:blipFill>
        <p:spPr>
          <a:xfrm>
            <a:off x="7190937" y="3651526"/>
            <a:ext cx="3752850" cy="2809875"/>
          </a:xfrm>
          <a:prstGeom prst="rect">
            <a:avLst/>
          </a:prstGeom>
        </p:spPr>
      </p:pic>
      <p:sp>
        <p:nvSpPr>
          <p:cNvPr id="9" name="Rectangle 8"/>
          <p:cNvSpPr/>
          <p:nvPr/>
        </p:nvSpPr>
        <p:spPr>
          <a:xfrm>
            <a:off x="187354" y="3651526"/>
            <a:ext cx="6096000" cy="1785104"/>
          </a:xfrm>
          <a:prstGeom prst="rect">
            <a:avLst/>
          </a:prstGeom>
        </p:spPr>
        <p:txBody>
          <a:bodyPr>
            <a:spAutoFit/>
          </a:bodyPr>
          <a:lstStyle/>
          <a:p>
            <a:r>
              <a:rPr lang="en-US" sz="2000" b="1" u="sng" dirty="0" smtClean="0"/>
              <a:t>CHELATION </a:t>
            </a:r>
            <a:r>
              <a:rPr lang="en-US" dirty="0" smtClean="0"/>
              <a:t>is </a:t>
            </a:r>
            <a:r>
              <a:rPr lang="en-US" dirty="0"/>
              <a:t>a biological process where organisms produce organic substances, known as chelates , that have the ability to decompose minerals and rocks by the removal of metallic </a:t>
            </a:r>
            <a:r>
              <a:rPr lang="en-US" dirty="0" err="1"/>
              <a:t>cations</a:t>
            </a:r>
            <a:r>
              <a:rPr lang="en-US" dirty="0"/>
              <a:t>. 5. Organisms can influence the moisture regime in soils and therefore enhance weathering</a:t>
            </a:r>
          </a:p>
        </p:txBody>
      </p:sp>
      <p:sp>
        <p:nvSpPr>
          <p:cNvPr id="10" name="Right Arrow 9"/>
          <p:cNvSpPr/>
          <p:nvPr/>
        </p:nvSpPr>
        <p:spPr>
          <a:xfrm>
            <a:off x="6434356" y="4454554"/>
            <a:ext cx="830510" cy="427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43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Processes Involved in Soil Formation:</a:t>
            </a:r>
          </a:p>
          <a:p>
            <a:r>
              <a:rPr lang="en-US" dirty="0"/>
              <a:t>The soil forming processes or </a:t>
            </a:r>
            <a:r>
              <a:rPr lang="en-US" dirty="0" err="1"/>
              <a:t>pedogenic</a:t>
            </a:r>
            <a:r>
              <a:rPr lang="en-US" dirty="0"/>
              <a:t> processes are very complex because of simultaneously operating various chemical, mechanical and biological reactions. There are generally two categories of </a:t>
            </a:r>
            <a:r>
              <a:rPr lang="en-US" dirty="0" err="1"/>
              <a:t>pedogenic</a:t>
            </a:r>
            <a:r>
              <a:rPr lang="en-US" dirty="0"/>
              <a:t> processes involved in the formation of well-developed or mature soil i.e. basis or fundamental and specific </a:t>
            </a:r>
            <a:r>
              <a:rPr lang="en-US" dirty="0" err="1"/>
              <a:t>pedogenic</a:t>
            </a:r>
            <a:r>
              <a:rPr lang="en-US" dirty="0"/>
              <a:t> processes.</a:t>
            </a:r>
          </a:p>
          <a:p>
            <a:endParaRPr lang="en-US" dirty="0"/>
          </a:p>
          <a:p>
            <a:r>
              <a:rPr lang="en-US" dirty="0"/>
              <a:t>A. Basis or Fundamental Processes:</a:t>
            </a:r>
          </a:p>
          <a:p>
            <a:r>
              <a:rPr lang="en-US" dirty="0"/>
              <a:t>The basic or fundamental processes of soil formation are:</a:t>
            </a:r>
          </a:p>
          <a:p>
            <a:endParaRPr lang="en-US" dirty="0"/>
          </a:p>
          <a:p>
            <a:r>
              <a:rPr lang="en-US" dirty="0"/>
              <a:t>(</a:t>
            </a:r>
            <a:r>
              <a:rPr lang="en-US" dirty="0" err="1"/>
              <a:t>i</a:t>
            </a:r>
            <a:r>
              <a:rPr lang="en-US" dirty="0"/>
              <a:t>) Addition of water, organic and mineral matter to the soil,</a:t>
            </a:r>
          </a:p>
          <a:p>
            <a:endParaRPr lang="en-US" dirty="0"/>
          </a:p>
          <a:p>
            <a:r>
              <a:rPr lang="en-US" dirty="0"/>
              <a:t>(ii) Losses of these materials from the soil,</a:t>
            </a:r>
          </a:p>
          <a:p>
            <a:endParaRPr lang="en-US" dirty="0"/>
          </a:p>
          <a:p>
            <a:r>
              <a:rPr lang="en-US" dirty="0"/>
              <a:t>(iii) Movement or translocation of soil materials from one point to another within the soil profile, and</a:t>
            </a:r>
          </a:p>
          <a:p>
            <a:endParaRPr lang="en-US" dirty="0"/>
          </a:p>
          <a:p>
            <a:r>
              <a:rPr lang="en-US" dirty="0"/>
              <a:t>(iv) Transformation of the mineral and organic matter in the soil and formation of definite layers or horizons.</a:t>
            </a:r>
          </a:p>
        </p:txBody>
      </p:sp>
      <p:sp>
        <p:nvSpPr>
          <p:cNvPr id="4" name="Rectangle 3"/>
          <p:cNvSpPr/>
          <p:nvPr/>
        </p:nvSpPr>
        <p:spPr>
          <a:xfrm>
            <a:off x="1241328" y="1356812"/>
            <a:ext cx="2813591" cy="369332"/>
          </a:xfrm>
          <a:prstGeom prst="rect">
            <a:avLst/>
          </a:prstGeom>
        </p:spPr>
        <p:txBody>
          <a:bodyPr wrap="none">
            <a:spAutoFit/>
          </a:bodyPr>
          <a:lstStyle/>
          <a:p>
            <a:r>
              <a:rPr lang="en-US" dirty="0"/>
              <a:t>ii)PEDOGENIC PROCESS</a:t>
            </a:r>
          </a:p>
        </p:txBody>
      </p:sp>
    </p:spTree>
    <p:extLst>
      <p:ext uri="{BB962C8B-B14F-4D97-AF65-F5344CB8AC3E}">
        <p14:creationId xmlns:p14="http://schemas.microsoft.com/office/powerpoint/2010/main" val="156540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8506" y="2374083"/>
            <a:ext cx="10511405" cy="3800213"/>
          </a:xfrm>
          <a:prstGeom prst="rect">
            <a:avLst/>
          </a:prstGeom>
        </p:spPr>
      </p:pic>
      <p:sp>
        <p:nvSpPr>
          <p:cNvPr id="5" name="Rectangle 4"/>
          <p:cNvSpPr/>
          <p:nvPr/>
        </p:nvSpPr>
        <p:spPr>
          <a:xfrm>
            <a:off x="590026" y="65760"/>
            <a:ext cx="9669710" cy="2031325"/>
          </a:xfrm>
          <a:prstGeom prst="rect">
            <a:avLst/>
          </a:prstGeom>
        </p:spPr>
        <p:txBody>
          <a:bodyPr wrap="square">
            <a:spAutoFit/>
          </a:bodyPr>
          <a:lstStyle/>
          <a:p>
            <a:endParaRPr lang="en-US" dirty="0" smtClean="0"/>
          </a:p>
          <a:p>
            <a:r>
              <a:rPr lang="en-US" dirty="0" smtClean="0"/>
              <a:t>B</a:t>
            </a:r>
            <a:r>
              <a:rPr lang="en-US" dirty="0"/>
              <a:t>. Specific </a:t>
            </a:r>
            <a:r>
              <a:rPr lang="en-US" dirty="0" err="1"/>
              <a:t>Pedogenic</a:t>
            </a:r>
            <a:r>
              <a:rPr lang="en-US" dirty="0"/>
              <a:t> Processes:</a:t>
            </a:r>
          </a:p>
          <a:p>
            <a:r>
              <a:rPr lang="en-US" dirty="0"/>
              <a:t>The basis or fundamental </a:t>
            </a:r>
            <a:r>
              <a:rPr lang="en-US" dirty="0" err="1"/>
              <a:t>pedogenic</a:t>
            </a:r>
            <a:r>
              <a:rPr lang="en-US" dirty="0"/>
              <a:t> processes bring about certain specific processes by means of a variety of reactions like Calcification. Decalcification, </a:t>
            </a:r>
            <a:r>
              <a:rPr lang="en-US" dirty="0" err="1"/>
              <a:t>Podzolization</a:t>
            </a:r>
            <a:r>
              <a:rPr lang="en-US" dirty="0"/>
              <a:t>, </a:t>
            </a:r>
            <a:r>
              <a:rPr lang="en-US" dirty="0" err="1"/>
              <a:t>Laterization</a:t>
            </a:r>
            <a:r>
              <a:rPr lang="en-US" dirty="0"/>
              <a:t>, Salinization, </a:t>
            </a:r>
            <a:r>
              <a:rPr lang="en-US" dirty="0" err="1"/>
              <a:t>Gleization</a:t>
            </a:r>
            <a:r>
              <a:rPr lang="en-US" dirty="0"/>
              <a:t> and Alkalization etc. The fundamental processes along with some important specific </a:t>
            </a:r>
            <a:r>
              <a:rPr lang="en-US" dirty="0" err="1"/>
              <a:t>pedogenic</a:t>
            </a:r>
            <a:r>
              <a:rPr lang="en-US" dirty="0"/>
              <a:t> processes and reactions are given in table</a:t>
            </a:r>
          </a:p>
        </p:txBody>
      </p:sp>
    </p:spTree>
    <p:extLst>
      <p:ext uri="{BB962C8B-B14F-4D97-AF65-F5344CB8AC3E}">
        <p14:creationId xmlns:p14="http://schemas.microsoft.com/office/powerpoint/2010/main" val="4136234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615" y="562064"/>
            <a:ext cx="10201013" cy="5988340"/>
          </a:xfrm>
        </p:spPr>
        <p:txBody>
          <a:bodyPr>
            <a:normAutofit/>
          </a:bodyPr>
          <a:lstStyle/>
          <a:p>
            <a:pPr marL="457200" indent="-457200">
              <a:buFont typeface="+mj-lt"/>
              <a:buAutoNum type="arabicPeriod"/>
            </a:pPr>
            <a:r>
              <a:rPr lang="en-US" b="1" u="sng" dirty="0" smtClean="0"/>
              <a:t>HUMIFICATION</a:t>
            </a:r>
            <a:r>
              <a:rPr lang="en-US" dirty="0" smtClean="0"/>
              <a:t> </a:t>
            </a:r>
            <a:r>
              <a:rPr lang="en-US" dirty="0"/>
              <a:t>is the process of decomposition of organic matter and synthesis of new organic substances.</a:t>
            </a:r>
          </a:p>
          <a:p>
            <a:pPr marL="457200" indent="-457200">
              <a:buFont typeface="+mj-lt"/>
              <a:buAutoNum type="arabicPeriod"/>
            </a:pPr>
            <a:endParaRPr lang="en-US" dirty="0"/>
          </a:p>
          <a:p>
            <a:pPr marL="457200" indent="-457200">
              <a:buFont typeface="+mj-lt"/>
              <a:buAutoNum type="arabicPeriod"/>
            </a:pPr>
            <a:r>
              <a:rPr lang="en-US" b="1" u="sng" dirty="0" smtClean="0"/>
              <a:t>ELUVIATION</a:t>
            </a:r>
            <a:r>
              <a:rPr lang="en-US" dirty="0" smtClean="0"/>
              <a:t> </a:t>
            </a:r>
            <a:r>
              <a:rPr lang="en-US" dirty="0"/>
              <a:t>is the mobilization and translocation of certain constituents namely clay, Fe3O3 , Al2O3, SiO2, humus, CaCO3 and other soluble salts etc. from one area of the soil body to the other area.</a:t>
            </a:r>
          </a:p>
          <a:p>
            <a:pPr marL="457200" indent="-457200">
              <a:buFont typeface="+mj-lt"/>
              <a:buAutoNum type="arabicPeriod"/>
            </a:pPr>
            <a:endParaRPr lang="en-US" dirty="0"/>
          </a:p>
          <a:p>
            <a:pPr marL="457200" indent="-457200">
              <a:buFont typeface="+mj-lt"/>
              <a:buAutoNum type="arabicPeriod"/>
            </a:pPr>
            <a:r>
              <a:rPr lang="en-US" b="1" u="sng" dirty="0" smtClean="0"/>
              <a:t>ILLUVIATION</a:t>
            </a:r>
            <a:r>
              <a:rPr lang="en-US" dirty="0" smtClean="0"/>
              <a:t> </a:t>
            </a:r>
            <a:r>
              <a:rPr lang="en-US" dirty="0"/>
              <a:t>is the immobilization and accumulation of the </a:t>
            </a:r>
            <a:r>
              <a:rPr lang="en-US" dirty="0" err="1"/>
              <a:t>eluviated</a:t>
            </a:r>
            <a:r>
              <a:rPr lang="en-US" dirty="0"/>
              <a:t> constituents at a depth below the soil surface.</a:t>
            </a:r>
          </a:p>
          <a:p>
            <a:pPr marL="457200" indent="-457200">
              <a:buFont typeface="+mj-lt"/>
              <a:buAutoNum type="arabicPeriod"/>
            </a:pPr>
            <a:endParaRPr lang="en-US" dirty="0"/>
          </a:p>
          <a:p>
            <a:pPr marL="457200" indent="-457200">
              <a:buFont typeface="+mj-lt"/>
              <a:buAutoNum type="arabicPeriod"/>
            </a:pPr>
            <a:r>
              <a:rPr lang="en-US" b="1" u="sng" dirty="0" smtClean="0"/>
              <a:t>CALCIFICATION </a:t>
            </a:r>
            <a:r>
              <a:rPr lang="en-US" dirty="0" smtClean="0"/>
              <a:t>and </a:t>
            </a:r>
            <a:r>
              <a:rPr lang="en-US" dirty="0" err="1"/>
              <a:t>Gypsification</a:t>
            </a:r>
            <a:r>
              <a:rPr lang="en-US" dirty="0"/>
              <a:t> are the forming processes of arid and semi-arid regions and refer to the formation and accumulation of calcium carbonate and gypsum respectively.</a:t>
            </a:r>
          </a:p>
          <a:p>
            <a:pPr marL="457200" indent="-457200">
              <a:buFont typeface="+mj-lt"/>
              <a:buAutoNum type="arabicPeriod"/>
            </a:pPr>
            <a:endParaRPr lang="en-US" dirty="0"/>
          </a:p>
          <a:p>
            <a:pPr marL="457200" indent="-457200">
              <a:buFont typeface="+mj-lt"/>
              <a:buAutoNum type="arabicPeriod"/>
            </a:pPr>
            <a:r>
              <a:rPr lang="en-US" b="1" u="sng" dirty="0" smtClean="0"/>
              <a:t>ARGILLATION </a:t>
            </a:r>
            <a:r>
              <a:rPr lang="en-US" dirty="0" smtClean="0"/>
              <a:t>is </a:t>
            </a:r>
            <a:r>
              <a:rPr lang="en-US" dirty="0"/>
              <a:t>a process by which the dispersed clay particles are migrated from upper to the lower soil horizons resulting a textural horizon</a:t>
            </a:r>
          </a:p>
        </p:txBody>
      </p:sp>
    </p:spTree>
    <p:extLst>
      <p:ext uri="{BB962C8B-B14F-4D97-AF65-F5344CB8AC3E}">
        <p14:creationId xmlns:p14="http://schemas.microsoft.com/office/powerpoint/2010/main" val="294035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4067" y="620785"/>
            <a:ext cx="9680894" cy="5629013"/>
          </a:xfrm>
          <a:prstGeom prst="rect">
            <a:avLst/>
          </a:prstGeom>
        </p:spPr>
      </p:pic>
    </p:spTree>
    <p:extLst>
      <p:ext uri="{BB962C8B-B14F-4D97-AF65-F5344CB8AC3E}">
        <p14:creationId xmlns:p14="http://schemas.microsoft.com/office/powerpoint/2010/main" val="275218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2528" y="2727899"/>
            <a:ext cx="9406943" cy="1402202"/>
          </a:xfrm>
          <a:prstGeom prst="rect">
            <a:avLst/>
          </a:prstGeom>
        </p:spPr>
      </p:pic>
      <p:pic>
        <p:nvPicPr>
          <p:cNvPr id="5" name="Picture 4"/>
          <p:cNvPicPr>
            <a:picLocks noChangeAspect="1"/>
          </p:cNvPicPr>
          <p:nvPr/>
        </p:nvPicPr>
        <p:blipFill>
          <a:blip r:embed="rId3"/>
          <a:stretch>
            <a:fillRect/>
          </a:stretch>
        </p:blipFill>
        <p:spPr>
          <a:xfrm>
            <a:off x="120242" y="434130"/>
            <a:ext cx="3562525" cy="3013745"/>
          </a:xfrm>
          <a:prstGeom prst="rect">
            <a:avLst/>
          </a:prstGeom>
        </p:spPr>
      </p:pic>
      <p:pic>
        <p:nvPicPr>
          <p:cNvPr id="6" name="Picture 5"/>
          <p:cNvPicPr>
            <a:picLocks noChangeAspect="1"/>
          </p:cNvPicPr>
          <p:nvPr/>
        </p:nvPicPr>
        <p:blipFill>
          <a:blip r:embed="rId4"/>
          <a:stretch>
            <a:fillRect/>
          </a:stretch>
        </p:blipFill>
        <p:spPr>
          <a:xfrm>
            <a:off x="3939986" y="494952"/>
            <a:ext cx="4010025" cy="3171038"/>
          </a:xfrm>
          <a:prstGeom prst="rect">
            <a:avLst/>
          </a:prstGeom>
        </p:spPr>
      </p:pic>
      <p:pic>
        <p:nvPicPr>
          <p:cNvPr id="2" name="Picture 1"/>
          <p:cNvPicPr>
            <a:picLocks noChangeAspect="1"/>
          </p:cNvPicPr>
          <p:nvPr/>
        </p:nvPicPr>
        <p:blipFill>
          <a:blip r:embed="rId5"/>
          <a:stretch>
            <a:fillRect/>
          </a:stretch>
        </p:blipFill>
        <p:spPr>
          <a:xfrm>
            <a:off x="518547" y="3734148"/>
            <a:ext cx="3495675" cy="2628900"/>
          </a:xfrm>
          <a:prstGeom prst="rect">
            <a:avLst/>
          </a:prstGeom>
        </p:spPr>
      </p:pic>
    </p:spTree>
    <p:extLst>
      <p:ext uri="{BB962C8B-B14F-4D97-AF65-F5344CB8AC3E}">
        <p14:creationId xmlns:p14="http://schemas.microsoft.com/office/powerpoint/2010/main" val="28299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051" y="433563"/>
            <a:ext cx="3383213" cy="3450540"/>
          </a:xfrm>
          <a:prstGeom prst="rect">
            <a:avLst/>
          </a:prstGeom>
        </p:spPr>
      </p:pic>
      <p:pic>
        <p:nvPicPr>
          <p:cNvPr id="5" name="Picture 4"/>
          <p:cNvPicPr>
            <a:picLocks noChangeAspect="1"/>
          </p:cNvPicPr>
          <p:nvPr/>
        </p:nvPicPr>
        <p:blipFill>
          <a:blip r:embed="rId3"/>
          <a:stretch>
            <a:fillRect/>
          </a:stretch>
        </p:blipFill>
        <p:spPr>
          <a:xfrm>
            <a:off x="3967342" y="4219661"/>
            <a:ext cx="3721245" cy="2578392"/>
          </a:xfrm>
          <a:prstGeom prst="rect">
            <a:avLst/>
          </a:prstGeom>
        </p:spPr>
      </p:pic>
      <p:pic>
        <p:nvPicPr>
          <p:cNvPr id="6" name="Picture 5"/>
          <p:cNvPicPr>
            <a:picLocks noChangeAspect="1"/>
          </p:cNvPicPr>
          <p:nvPr/>
        </p:nvPicPr>
        <p:blipFill>
          <a:blip r:embed="rId4"/>
          <a:stretch>
            <a:fillRect/>
          </a:stretch>
        </p:blipFill>
        <p:spPr>
          <a:xfrm>
            <a:off x="319779" y="4219661"/>
            <a:ext cx="3312653" cy="2578391"/>
          </a:xfrm>
          <a:prstGeom prst="rect">
            <a:avLst/>
          </a:prstGeom>
        </p:spPr>
      </p:pic>
      <p:pic>
        <p:nvPicPr>
          <p:cNvPr id="7" name="Picture 6"/>
          <p:cNvPicPr>
            <a:picLocks noChangeAspect="1"/>
          </p:cNvPicPr>
          <p:nvPr/>
        </p:nvPicPr>
        <p:blipFill>
          <a:blip r:embed="rId5"/>
          <a:stretch>
            <a:fillRect/>
          </a:stretch>
        </p:blipFill>
        <p:spPr>
          <a:xfrm>
            <a:off x="7824778" y="4102216"/>
            <a:ext cx="4095978" cy="2695837"/>
          </a:xfrm>
          <a:prstGeom prst="rect">
            <a:avLst/>
          </a:prstGeom>
        </p:spPr>
      </p:pic>
      <p:pic>
        <p:nvPicPr>
          <p:cNvPr id="9" name="Picture 8"/>
          <p:cNvPicPr>
            <a:picLocks noChangeAspect="1"/>
          </p:cNvPicPr>
          <p:nvPr/>
        </p:nvPicPr>
        <p:blipFill>
          <a:blip r:embed="rId6"/>
          <a:stretch>
            <a:fillRect/>
          </a:stretch>
        </p:blipFill>
        <p:spPr>
          <a:xfrm>
            <a:off x="3456264" y="433563"/>
            <a:ext cx="3976381" cy="3450540"/>
          </a:xfrm>
          <a:prstGeom prst="rect">
            <a:avLst/>
          </a:prstGeom>
        </p:spPr>
      </p:pic>
      <p:pic>
        <p:nvPicPr>
          <p:cNvPr id="11" name="Picture 10"/>
          <p:cNvPicPr>
            <a:picLocks noChangeAspect="1"/>
          </p:cNvPicPr>
          <p:nvPr/>
        </p:nvPicPr>
        <p:blipFill>
          <a:blip r:embed="rId7"/>
          <a:stretch>
            <a:fillRect/>
          </a:stretch>
        </p:blipFill>
        <p:spPr>
          <a:xfrm>
            <a:off x="7432645" y="433563"/>
            <a:ext cx="2927759" cy="3450540"/>
          </a:xfrm>
          <a:prstGeom prst="rect">
            <a:avLst/>
          </a:prstGeom>
        </p:spPr>
      </p:pic>
      <p:pic>
        <p:nvPicPr>
          <p:cNvPr id="12" name="Picture 11"/>
          <p:cNvPicPr>
            <a:picLocks noChangeAspect="1"/>
          </p:cNvPicPr>
          <p:nvPr/>
        </p:nvPicPr>
        <p:blipFill>
          <a:blip r:embed="rId8"/>
          <a:stretch>
            <a:fillRect/>
          </a:stretch>
        </p:blipFill>
        <p:spPr>
          <a:xfrm>
            <a:off x="10360404" y="433563"/>
            <a:ext cx="1809750" cy="3450540"/>
          </a:xfrm>
          <a:prstGeom prst="rect">
            <a:avLst/>
          </a:prstGeom>
        </p:spPr>
      </p:pic>
    </p:spTree>
    <p:extLst>
      <p:ext uri="{BB962C8B-B14F-4D97-AF65-F5344CB8AC3E}">
        <p14:creationId xmlns:p14="http://schemas.microsoft.com/office/powerpoint/2010/main" val="341707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3005" y="411061"/>
            <a:ext cx="8841997" cy="6023295"/>
          </a:xfrm>
          <a:prstGeom prst="rect">
            <a:avLst/>
          </a:prstGeom>
        </p:spPr>
      </p:pic>
      <p:pic>
        <p:nvPicPr>
          <p:cNvPr id="5" name="Picture 4"/>
          <p:cNvPicPr>
            <a:picLocks noChangeAspect="1"/>
          </p:cNvPicPr>
          <p:nvPr/>
        </p:nvPicPr>
        <p:blipFill>
          <a:blip r:embed="rId3"/>
          <a:stretch>
            <a:fillRect/>
          </a:stretch>
        </p:blipFill>
        <p:spPr>
          <a:xfrm>
            <a:off x="9295002" y="411062"/>
            <a:ext cx="2069065" cy="5905848"/>
          </a:xfrm>
          <a:prstGeom prst="rect">
            <a:avLst/>
          </a:prstGeom>
        </p:spPr>
      </p:pic>
      <p:sp>
        <p:nvSpPr>
          <p:cNvPr id="6" name="Flowchart: Punched Tape 5"/>
          <p:cNvSpPr/>
          <p:nvPr/>
        </p:nvSpPr>
        <p:spPr>
          <a:xfrm>
            <a:off x="9412448" y="2923564"/>
            <a:ext cx="302003" cy="88084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0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48625" y="1468074"/>
            <a:ext cx="4991448" cy="4731390"/>
          </a:xfrm>
          <a:prstGeom prst="rect">
            <a:avLst/>
          </a:prstGeom>
        </p:spPr>
      </p:pic>
      <p:sp>
        <p:nvSpPr>
          <p:cNvPr id="6" name="TextBox 5"/>
          <p:cNvSpPr txBox="1"/>
          <p:nvPr/>
        </p:nvSpPr>
        <p:spPr>
          <a:xfrm>
            <a:off x="6316911" y="2072081"/>
            <a:ext cx="2340528" cy="923330"/>
          </a:xfrm>
          <a:prstGeom prst="rect">
            <a:avLst/>
          </a:prstGeom>
          <a:noFill/>
        </p:spPr>
        <p:txBody>
          <a:bodyPr wrap="square" rtlCol="0">
            <a:spAutoFit/>
          </a:bodyPr>
          <a:lstStyle/>
          <a:p>
            <a:r>
              <a:rPr lang="en-US" b="1" u="sng" dirty="0" smtClean="0"/>
              <a:t>SOIL FORMATION </a:t>
            </a:r>
            <a:r>
              <a:rPr lang="en-US" dirty="0" smtClean="0"/>
              <a:t>:</a:t>
            </a:r>
          </a:p>
          <a:p>
            <a:endParaRPr lang="en-US" dirty="0"/>
          </a:p>
        </p:txBody>
      </p:sp>
      <p:sp>
        <p:nvSpPr>
          <p:cNvPr id="7" name="Rectangle 6"/>
          <p:cNvSpPr/>
          <p:nvPr/>
        </p:nvSpPr>
        <p:spPr>
          <a:xfrm>
            <a:off x="6199464" y="2828836"/>
            <a:ext cx="4739780" cy="1754326"/>
          </a:xfrm>
          <a:prstGeom prst="rect">
            <a:avLst/>
          </a:prstGeom>
        </p:spPr>
        <p:txBody>
          <a:bodyPr wrap="square">
            <a:spAutoFit/>
          </a:bodyPr>
          <a:lstStyle/>
          <a:p>
            <a:r>
              <a:rPr lang="en-US" dirty="0"/>
              <a:t>is the process whereby fragmental material resulting from rock weathering is transformed into a medium that can support plant growth. When they are using soil formation than using physical disintegration and Chemical decomposition of rocks.</a:t>
            </a:r>
          </a:p>
        </p:txBody>
      </p:sp>
    </p:spTree>
    <p:extLst>
      <p:ext uri="{BB962C8B-B14F-4D97-AF65-F5344CB8AC3E}">
        <p14:creationId xmlns:p14="http://schemas.microsoft.com/office/powerpoint/2010/main" val="327112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Soil formation is a process of two distinct phases:</a:t>
            </a:r>
          </a:p>
          <a:p>
            <a:r>
              <a:rPr lang="en-US" dirty="0"/>
              <a:t>(</a:t>
            </a:r>
            <a:r>
              <a:rPr lang="en-US" dirty="0" err="1"/>
              <a:t>i</a:t>
            </a:r>
            <a:r>
              <a:rPr lang="en-US" dirty="0"/>
              <a:t>)WEATHERING. Weathering of rocks and minerals i.e. disintegration (physical) </a:t>
            </a:r>
            <a:r>
              <a:rPr lang="en-US" dirty="0" smtClean="0"/>
              <a:t>and decomposition </a:t>
            </a:r>
            <a:r>
              <a:rPr lang="en-US" dirty="0"/>
              <a:t>(chemical) of rocks and minerals</a:t>
            </a:r>
            <a:r>
              <a:rPr lang="en-US" dirty="0" smtClean="0"/>
              <a:t>;</a:t>
            </a:r>
            <a:endParaRPr lang="en-US" dirty="0"/>
          </a:p>
        </p:txBody>
      </p:sp>
      <p:sp>
        <p:nvSpPr>
          <p:cNvPr id="5" name="Rectangle 4"/>
          <p:cNvSpPr/>
          <p:nvPr/>
        </p:nvSpPr>
        <p:spPr>
          <a:xfrm>
            <a:off x="1462481" y="3676286"/>
            <a:ext cx="8369416" cy="2031325"/>
          </a:xfrm>
          <a:prstGeom prst="rect">
            <a:avLst/>
          </a:prstGeom>
        </p:spPr>
        <p:txBody>
          <a:bodyPr wrap="square">
            <a:spAutoFit/>
          </a:bodyPr>
          <a:lstStyle/>
          <a:p>
            <a:r>
              <a:rPr lang="en-US" dirty="0" smtClean="0"/>
              <a:t>ii)PEDOGENIC PROCESS:</a:t>
            </a:r>
          </a:p>
          <a:p>
            <a:r>
              <a:rPr lang="en-US" dirty="0" smtClean="0"/>
              <a:t>The </a:t>
            </a:r>
            <a:r>
              <a:rPr lang="en-US" dirty="0"/>
              <a:t>development or the formation of true soil by some soil forming factors and </a:t>
            </a:r>
            <a:r>
              <a:rPr lang="en-US" dirty="0" err="1"/>
              <a:t>pedogenic</a:t>
            </a:r>
            <a:r>
              <a:rPr lang="en-US" dirty="0"/>
              <a:t> processes. The first phase of soil formation i.e. weathering is considered as a destructive one and helps to change the consolidated rocks and minerals into unconsolidated material (parent material) whereas second phase of soil formation is considered as a constructive process and develops the soil profile.</a:t>
            </a:r>
          </a:p>
        </p:txBody>
      </p:sp>
    </p:spTree>
    <p:extLst>
      <p:ext uri="{BB962C8B-B14F-4D97-AF65-F5344CB8AC3E}">
        <p14:creationId xmlns:p14="http://schemas.microsoft.com/office/powerpoint/2010/main" val="182088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8231" y="578840"/>
            <a:ext cx="10645629" cy="5687736"/>
          </a:xfrm>
          <a:prstGeom prst="rect">
            <a:avLst/>
          </a:prstGeom>
        </p:spPr>
      </p:pic>
    </p:spTree>
    <p:extLst>
      <p:ext uri="{BB962C8B-B14F-4D97-AF65-F5344CB8AC3E}">
        <p14:creationId xmlns:p14="http://schemas.microsoft.com/office/powerpoint/2010/main" val="403490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447220" y="536895"/>
            <a:ext cx="11154754" cy="5687736"/>
          </a:xfrm>
          <a:prstGeom prst="rect">
            <a:avLst/>
          </a:prstGeom>
        </p:spPr>
      </p:pic>
    </p:spTree>
    <p:extLst>
      <p:ext uri="{BB962C8B-B14F-4D97-AF65-F5344CB8AC3E}">
        <p14:creationId xmlns:p14="http://schemas.microsoft.com/office/powerpoint/2010/main" val="191518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723" y="125834"/>
            <a:ext cx="12046591" cy="6442745"/>
          </a:xfrm>
          <a:prstGeom prst="rect">
            <a:avLst/>
          </a:prstGeom>
        </p:spPr>
      </p:pic>
    </p:spTree>
    <p:extLst>
      <p:ext uri="{BB962C8B-B14F-4D97-AF65-F5344CB8AC3E}">
        <p14:creationId xmlns:p14="http://schemas.microsoft.com/office/powerpoint/2010/main" val="18469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5009" y="713064"/>
            <a:ext cx="10687574" cy="5368954"/>
          </a:xfrm>
          <a:prstGeom prst="rect">
            <a:avLst/>
          </a:prstGeom>
        </p:spPr>
      </p:pic>
    </p:spTree>
    <p:extLst>
      <p:ext uri="{BB962C8B-B14F-4D97-AF65-F5344CB8AC3E}">
        <p14:creationId xmlns:p14="http://schemas.microsoft.com/office/powerpoint/2010/main" val="2983775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101</TotalTime>
  <Words>1012</Words>
  <Application>Microsoft Office PowerPoint</Application>
  <PresentationFormat>Widescreen</PresentationFormat>
  <Paragraphs>78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Plant Ecology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WEATHERING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Ecology .</dc:title>
  <dc:creator>91848</dc:creator>
  <cp:lastModifiedBy>91848</cp:lastModifiedBy>
  <cp:revision>16</cp:revision>
  <dcterms:created xsi:type="dcterms:W3CDTF">2020-10-04T17:12:46Z</dcterms:created>
  <dcterms:modified xsi:type="dcterms:W3CDTF">2020-10-04T18:56:20Z</dcterms:modified>
</cp:coreProperties>
</file>