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4" r:id="rId10"/>
    <p:sldId id="264" r:id="rId11"/>
    <p:sldId id="276" r:id="rId12"/>
    <p:sldId id="265" r:id="rId13"/>
    <p:sldId id="266" r:id="rId14"/>
    <p:sldId id="267" r:id="rId15"/>
    <p:sldId id="268" r:id="rId16"/>
    <p:sldId id="269" r:id="rId17"/>
    <p:sldId id="271" r:id="rId18"/>
    <p:sldId id="272"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008" y="2723949"/>
            <a:ext cx="7555832" cy="3272590"/>
          </a:xfrm>
        </p:spPr>
        <p:txBody>
          <a:bodyPr>
            <a:normAutofit/>
          </a:bodyPr>
          <a:lstStyle/>
          <a:p>
            <a:r>
              <a:rPr lang="en-US" dirty="0">
                <a:solidFill>
                  <a:srgbClr val="FF0000"/>
                </a:solidFill>
              </a:rPr>
              <a:t>Late Blight of </a:t>
            </a:r>
            <a:r>
              <a:rPr lang="en-US" dirty="0" smtClean="0">
                <a:solidFill>
                  <a:srgbClr val="FF0000"/>
                </a:solidFill>
              </a:rPr>
              <a:t>Potato</a:t>
            </a:r>
            <a:r>
              <a:rPr lang="en-US" dirty="0" smtClean="0"/>
              <a:t/>
            </a:r>
            <a:br>
              <a:rPr lang="en-US" dirty="0" smtClean="0"/>
            </a:br>
            <a:r>
              <a:rPr lang="en-US" sz="2800" dirty="0" err="1" smtClean="0"/>
              <a:t>ms.a.r.mukhedkar</a:t>
            </a:r>
            <a:r>
              <a:rPr lang="en-US" sz="2800" dirty="0" smtClean="0"/>
              <a:t/>
            </a:r>
            <a:br>
              <a:rPr lang="en-US" sz="2800" dirty="0" smtClean="0"/>
            </a:br>
            <a:r>
              <a:rPr lang="en-US" sz="2800" dirty="0" err="1" smtClean="0"/>
              <a:t>hod</a:t>
            </a:r>
            <a:r>
              <a:rPr lang="en-US" sz="2800" dirty="0" smtClean="0"/>
              <a:t> botany</a:t>
            </a:r>
            <a:br>
              <a:rPr lang="en-US" sz="2800" dirty="0" smtClean="0"/>
            </a:br>
            <a:r>
              <a:rPr lang="en-US" sz="2800" dirty="0" err="1" smtClean="0"/>
              <a:t>s.m.d.m.college</a:t>
            </a:r>
            <a:r>
              <a:rPr lang="en-US" sz="2800" dirty="0" smtClean="0"/>
              <a:t> ,</a:t>
            </a:r>
            <a:r>
              <a:rPr lang="en-US" sz="2800" dirty="0" err="1" smtClean="0"/>
              <a:t>kalamb</a:t>
            </a:r>
            <a:endParaRPr lang="en-US" sz="2800" dirty="0"/>
          </a:p>
        </p:txBody>
      </p:sp>
      <p:pic>
        <p:nvPicPr>
          <p:cNvPr id="4" name="Picture 3"/>
          <p:cNvPicPr>
            <a:picLocks noChangeAspect="1"/>
          </p:cNvPicPr>
          <p:nvPr/>
        </p:nvPicPr>
        <p:blipFill>
          <a:blip r:embed="rId2"/>
          <a:stretch>
            <a:fillRect/>
          </a:stretch>
        </p:blipFill>
        <p:spPr>
          <a:xfrm>
            <a:off x="6139615" y="682060"/>
            <a:ext cx="4188292" cy="2676525"/>
          </a:xfrm>
          <a:prstGeom prst="rect">
            <a:avLst/>
          </a:prstGeom>
        </p:spPr>
      </p:pic>
      <p:pic>
        <p:nvPicPr>
          <p:cNvPr id="3" name="Picture 2"/>
          <p:cNvPicPr>
            <a:picLocks noChangeAspect="1"/>
          </p:cNvPicPr>
          <p:nvPr/>
        </p:nvPicPr>
        <p:blipFill>
          <a:blip r:embed="rId3"/>
          <a:stretch>
            <a:fillRect/>
          </a:stretch>
        </p:blipFill>
        <p:spPr>
          <a:xfrm>
            <a:off x="1624765" y="682060"/>
            <a:ext cx="4514850" cy="2676525"/>
          </a:xfrm>
          <a:prstGeom prst="rect">
            <a:avLst/>
          </a:prstGeom>
        </p:spPr>
      </p:pic>
    </p:spTree>
    <p:extLst>
      <p:ext uri="{BB962C8B-B14F-4D97-AF65-F5344CB8AC3E}">
        <p14:creationId xmlns:p14="http://schemas.microsoft.com/office/powerpoint/2010/main" val="176033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461" y="416292"/>
            <a:ext cx="10789102" cy="6225140"/>
          </a:xfrm>
        </p:spPr>
        <p:txBody>
          <a:bodyPr>
            <a:normAutofit fontScale="85000" lnSpcReduction="20000"/>
          </a:bodyPr>
          <a:lstStyle/>
          <a:p>
            <a:r>
              <a:rPr lang="en-US" b="1" dirty="0"/>
              <a:t>According to some, the sexual phase seems to play no role in the life history of the pathogen. The infected sprouts emerge above ground and produce shoots which contain the mycelium (C).</a:t>
            </a:r>
          </a:p>
          <a:p>
            <a:endParaRPr lang="en-US" b="1" dirty="0"/>
          </a:p>
          <a:p>
            <a:r>
              <a:rPr lang="en-US" b="1" dirty="0"/>
              <a:t>It grows and ramifies in the intercellular spaces absorbing nutrition by putting </a:t>
            </a:r>
            <a:r>
              <a:rPr lang="en-US" b="1" dirty="0" err="1"/>
              <a:t>haustoria</a:t>
            </a:r>
            <a:r>
              <a:rPr lang="en-US" b="1" dirty="0"/>
              <a:t> into the host cells (D). </a:t>
            </a:r>
            <a:endParaRPr lang="en-US" b="1" dirty="0" smtClean="0"/>
          </a:p>
          <a:p>
            <a:r>
              <a:rPr lang="en-US" b="1" dirty="0" smtClean="0"/>
              <a:t>Under </a:t>
            </a:r>
            <a:r>
              <a:rPr lang="en-US" b="1" dirty="0"/>
              <a:t>suitable conditions of temperature and humidity, the mycelium pushes out </a:t>
            </a:r>
            <a:r>
              <a:rPr lang="en-US" b="1" dirty="0" err="1"/>
              <a:t>hyahne</a:t>
            </a:r>
            <a:r>
              <a:rPr lang="en-US" b="1" dirty="0"/>
              <a:t>, branched, indeterminate </a:t>
            </a:r>
            <a:r>
              <a:rPr lang="en-US" b="1" dirty="0" err="1"/>
              <a:t>sporangiophores</a:t>
            </a:r>
            <a:r>
              <a:rPr lang="en-US" b="1" dirty="0"/>
              <a:t> through the stomata of the host leaves (E).</a:t>
            </a:r>
          </a:p>
          <a:p>
            <a:endParaRPr lang="en-US" b="1" dirty="0"/>
          </a:p>
          <a:p>
            <a:r>
              <a:rPr lang="en-US" b="1" dirty="0"/>
              <a:t>The thin-walled, ovoid or lemon-shaped sporangia, each with an </a:t>
            </a:r>
            <a:r>
              <a:rPr lang="en-US" b="1" dirty="0" err="1"/>
              <a:t>apiculate</a:t>
            </a:r>
            <a:r>
              <a:rPr lang="en-US" b="1" dirty="0"/>
              <a:t> tip, are borne singly at the tips of </a:t>
            </a:r>
            <a:r>
              <a:rPr lang="en-US" b="1" dirty="0" err="1"/>
              <a:t>sporangiophores</a:t>
            </a:r>
            <a:r>
              <a:rPr lang="en-US" b="1" dirty="0"/>
              <a:t> or their branches. </a:t>
            </a:r>
            <a:endParaRPr lang="en-US" b="1" dirty="0" smtClean="0"/>
          </a:p>
          <a:p>
            <a:r>
              <a:rPr lang="en-US" b="1" dirty="0" smtClean="0"/>
              <a:t>As </a:t>
            </a:r>
            <a:r>
              <a:rPr lang="en-US" b="1" dirty="0"/>
              <a:t>the sporangium reaches maturity, the supporting </a:t>
            </a:r>
            <a:r>
              <a:rPr lang="en-US" b="1" dirty="0" err="1"/>
              <a:t>hyphal</a:t>
            </a:r>
            <a:r>
              <a:rPr lang="en-US" b="1" dirty="0"/>
              <a:t> branch immediately below it swells slightly and continues to grow turning the attached sporangium to the side.</a:t>
            </a:r>
          </a:p>
          <a:p>
            <a:endParaRPr lang="en-US" b="1" dirty="0"/>
          </a:p>
          <a:p>
            <a:r>
              <a:rPr lang="en-US" b="1" dirty="0"/>
              <a:t>The elongation of the branch proceeds and a new sporangium is formed. The process is repeated. A fertile branch or </a:t>
            </a:r>
            <a:r>
              <a:rPr lang="en-US" b="1" dirty="0" err="1"/>
              <a:t>sporangiophore</a:t>
            </a:r>
            <a:r>
              <a:rPr lang="en-US" b="1" dirty="0"/>
              <a:t> is thus </a:t>
            </a:r>
            <a:r>
              <a:rPr lang="en-US" b="1" dirty="0" err="1"/>
              <a:t>characterised</a:t>
            </a:r>
            <a:r>
              <a:rPr lang="en-US" b="1" dirty="0"/>
              <a:t> by 9 or 10 such swellings occurring at intervals.</a:t>
            </a:r>
          </a:p>
          <a:p>
            <a:endParaRPr lang="en-US" b="1" dirty="0"/>
          </a:p>
          <a:p>
            <a:r>
              <a:rPr lang="en-US" b="1" dirty="0"/>
              <a:t>Each nodular swelling marks the point where the sporangium was borne. The mature sporangia are readily detached and spread by splashing rain or air currents to new potato plants (F1 and a).</a:t>
            </a:r>
          </a:p>
          <a:p>
            <a:endParaRPr lang="en-US" b="1" dirty="0"/>
          </a:p>
          <a:p>
            <a:r>
              <a:rPr lang="en-US" b="1" dirty="0" smtClean="0"/>
              <a:t>the </a:t>
            </a:r>
            <a:r>
              <a:rPr lang="en-US" b="1" dirty="0"/>
              <a:t>sporangia are formed within a temperature range of 3° to 26°C with an optimum of 18° to 22°C. The minimum relative humidity required is 91 percent with an optimum of 100 percent.</a:t>
            </a:r>
          </a:p>
        </p:txBody>
      </p:sp>
    </p:spTree>
    <p:extLst>
      <p:ext uri="{BB962C8B-B14F-4D97-AF65-F5344CB8AC3E}">
        <p14:creationId xmlns:p14="http://schemas.microsoft.com/office/powerpoint/2010/main" val="414647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0257" y="259882"/>
            <a:ext cx="4379495" cy="6198670"/>
          </a:xfrm>
          <a:prstGeom prst="rect">
            <a:avLst/>
          </a:prstGeom>
        </p:spPr>
      </p:pic>
      <p:pic>
        <p:nvPicPr>
          <p:cNvPr id="5" name="Picture 4"/>
          <p:cNvPicPr>
            <a:picLocks noChangeAspect="1"/>
          </p:cNvPicPr>
          <p:nvPr/>
        </p:nvPicPr>
        <p:blipFill>
          <a:blip r:embed="rId3"/>
          <a:stretch>
            <a:fillRect/>
          </a:stretch>
        </p:blipFill>
        <p:spPr>
          <a:xfrm>
            <a:off x="4745255" y="125128"/>
            <a:ext cx="6930189" cy="6535554"/>
          </a:xfrm>
          <a:prstGeom prst="rect">
            <a:avLst/>
          </a:prstGeom>
        </p:spPr>
      </p:pic>
    </p:spTree>
    <p:extLst>
      <p:ext uri="{BB962C8B-B14F-4D97-AF65-F5344CB8AC3E}">
        <p14:creationId xmlns:p14="http://schemas.microsoft.com/office/powerpoint/2010/main" val="368304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3214020" cy="5532120"/>
          </a:xfrm>
        </p:spPr>
        <p:txBody>
          <a:bodyPr>
            <a:normAutofit/>
          </a:bodyPr>
          <a:lstStyle/>
          <a:p>
            <a:r>
              <a:rPr lang="en-US" b="1" dirty="0"/>
              <a:t>On reaching a suitable host (potato), the sporangia germinate on the leaves (F). Germination is influenced by moisture and temperature conditions.</a:t>
            </a:r>
          </a:p>
          <a:p>
            <a:endParaRPr lang="en-US" b="1" dirty="0"/>
          </a:p>
          <a:p>
            <a:r>
              <a:rPr lang="en-US" b="1" dirty="0"/>
              <a:t>Late Blight of Potato</a:t>
            </a:r>
          </a:p>
        </p:txBody>
      </p:sp>
      <p:pic>
        <p:nvPicPr>
          <p:cNvPr id="5" name="Picture 4"/>
          <p:cNvPicPr>
            <a:picLocks noChangeAspect="1"/>
          </p:cNvPicPr>
          <p:nvPr/>
        </p:nvPicPr>
        <p:blipFill>
          <a:blip r:embed="rId2"/>
          <a:stretch>
            <a:fillRect/>
          </a:stretch>
        </p:blipFill>
        <p:spPr>
          <a:xfrm>
            <a:off x="3838574" y="385011"/>
            <a:ext cx="8116003" cy="5996537"/>
          </a:xfrm>
          <a:prstGeom prst="rect">
            <a:avLst/>
          </a:prstGeom>
        </p:spPr>
      </p:pic>
    </p:spTree>
    <p:extLst>
      <p:ext uri="{BB962C8B-B14F-4D97-AF65-F5344CB8AC3E}">
        <p14:creationId xmlns:p14="http://schemas.microsoft.com/office/powerpoint/2010/main" val="126194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57" y="0"/>
            <a:ext cx="11617692" cy="6612556"/>
          </a:xfrm>
        </p:spPr>
        <p:txBody>
          <a:bodyPr>
            <a:normAutofit/>
          </a:bodyPr>
          <a:lstStyle/>
          <a:p>
            <a:r>
              <a:rPr lang="en-US" dirty="0"/>
              <a:t>(</a:t>
            </a:r>
            <a:r>
              <a:rPr lang="en-US" b="1" u="sng" dirty="0">
                <a:solidFill>
                  <a:srgbClr val="FF0000"/>
                </a:solidFill>
              </a:rPr>
              <a:t>a) Indirect Germination:</a:t>
            </a:r>
          </a:p>
          <a:p>
            <a:endParaRPr lang="en-US" b="1" u="sng" dirty="0">
              <a:solidFill>
                <a:srgbClr val="FF0000"/>
              </a:solidFill>
            </a:endParaRPr>
          </a:p>
          <a:p>
            <a:r>
              <a:rPr lang="en-US" b="1" dirty="0"/>
              <a:t>In cool moist weather the sporangia function as zoosporangia (F1-3). The optimum temperature for the formation of zoospore is 12ºC (54°F</a:t>
            </a:r>
            <a:r>
              <a:rPr lang="en-US" b="1" dirty="0" smtClean="0"/>
              <a:t>).</a:t>
            </a:r>
          </a:p>
          <a:p>
            <a:r>
              <a:rPr lang="en-US" b="1" dirty="0" smtClean="0"/>
              <a:t> </a:t>
            </a:r>
            <a:r>
              <a:rPr lang="en-US" b="1" dirty="0"/>
              <a:t>In the indirect germination the protoplasmic contents of sporangium divided to form a number of (usually 8) biflagellate zoospores (F3).</a:t>
            </a:r>
          </a:p>
          <a:p>
            <a:endParaRPr lang="en-US" b="1" dirty="0"/>
          </a:p>
          <a:p>
            <a:r>
              <a:rPr lang="en-US" b="1" dirty="0"/>
              <a:t>They are liberated in a group through terminal pore formed by rupture of the apical papilla. </a:t>
            </a:r>
            <a:endParaRPr lang="en-US" b="1" dirty="0" smtClean="0"/>
          </a:p>
          <a:p>
            <a:r>
              <a:rPr lang="en-US" b="1" dirty="0" smtClean="0"/>
              <a:t>The </a:t>
            </a:r>
            <a:r>
              <a:rPr lang="en-US" b="1" dirty="0"/>
              <a:t>released zoospores, after a brief period of activity in rain water or dew come to rest. Each retracts its flagella and secretes a wall around it.</a:t>
            </a:r>
          </a:p>
          <a:p>
            <a:endParaRPr lang="en-US" b="1" dirty="0"/>
          </a:p>
          <a:p>
            <a:r>
              <a:rPr lang="en-US" b="1" dirty="0"/>
              <a:t>The clothed zoospores (cyst) then germinates by pushing out a germ tube or infection thread (F4). The zoospores germinate rapidly at 12° to 15°C. Cool and moist nights are thus </a:t>
            </a:r>
            <a:r>
              <a:rPr lang="en-US" b="1" dirty="0" err="1"/>
              <a:t>favourable</a:t>
            </a:r>
            <a:r>
              <a:rPr lang="en-US" b="1" dirty="0"/>
              <a:t> for the formation and germination of zoospores. </a:t>
            </a:r>
            <a:endParaRPr lang="en-US" b="1" dirty="0" smtClean="0"/>
          </a:p>
          <a:p>
            <a:r>
              <a:rPr lang="en-US" b="1" dirty="0" smtClean="0"/>
              <a:t>The </a:t>
            </a:r>
            <a:r>
              <a:rPr lang="en-US" b="1" dirty="0"/>
              <a:t>germ tubes show rapid growth at 21°C . After infection they grow best at a slightly higher temperature</a:t>
            </a:r>
          </a:p>
        </p:txBody>
      </p:sp>
    </p:spTree>
    <p:extLst>
      <p:ext uri="{BB962C8B-B14F-4D97-AF65-F5344CB8AC3E}">
        <p14:creationId xmlns:p14="http://schemas.microsoft.com/office/powerpoint/2010/main" val="8432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779476" cy="5734251"/>
          </a:xfrm>
        </p:spPr>
        <p:txBody>
          <a:bodyPr>
            <a:normAutofit/>
          </a:bodyPr>
          <a:lstStyle/>
          <a:p>
            <a:r>
              <a:rPr lang="en-US" b="1" u="sng" dirty="0">
                <a:solidFill>
                  <a:srgbClr val="FF0000"/>
                </a:solidFill>
              </a:rPr>
              <a:t>a) Direct Germination:</a:t>
            </a:r>
          </a:p>
          <a:p>
            <a:endParaRPr lang="en-US" b="1" u="sng" dirty="0">
              <a:solidFill>
                <a:srgbClr val="FF0000"/>
              </a:solidFill>
            </a:endParaRPr>
          </a:p>
          <a:p>
            <a:r>
              <a:rPr lang="en-US" b="1" dirty="0"/>
              <a:t>Under dry and warmer conditions no zoospores are formed. The sporangium functions as a </a:t>
            </a:r>
            <a:r>
              <a:rPr lang="en-US" b="1" dirty="0" err="1"/>
              <a:t>conidium</a:t>
            </a:r>
            <a:r>
              <a:rPr lang="en-US" b="1" dirty="0"/>
              <a:t> (</a:t>
            </a:r>
            <a:r>
              <a:rPr lang="en-US" b="1" dirty="0" err="1"/>
              <a:t>Fa</a:t>
            </a:r>
            <a:r>
              <a:rPr lang="en-US" b="1" dirty="0"/>
              <a:t>). </a:t>
            </a:r>
            <a:endParaRPr lang="en-US" b="1" dirty="0" smtClean="0"/>
          </a:p>
          <a:p>
            <a:r>
              <a:rPr lang="en-US" b="1" dirty="0" smtClean="0"/>
              <a:t>It </a:t>
            </a:r>
            <a:r>
              <a:rPr lang="en-US" b="1" dirty="0"/>
              <a:t>directly puts out a germ tube or infection thread (</a:t>
            </a:r>
            <a:r>
              <a:rPr lang="en-US" b="1" dirty="0" err="1"/>
              <a:t>Fb</a:t>
            </a:r>
            <a:r>
              <a:rPr lang="en-US" b="1" dirty="0" smtClean="0"/>
              <a:t>).</a:t>
            </a:r>
          </a:p>
          <a:p>
            <a:r>
              <a:rPr lang="en-US" b="1" dirty="0" smtClean="0"/>
              <a:t> </a:t>
            </a:r>
            <a:r>
              <a:rPr lang="en-US" b="1" dirty="0"/>
              <a:t>The optimum temperature for this direct germination of sporangia is about 24° or ’25°C.</a:t>
            </a:r>
          </a:p>
          <a:p>
            <a:endParaRPr lang="en-US" b="1" dirty="0"/>
          </a:p>
          <a:p>
            <a:r>
              <a:rPr lang="en-US" b="1" dirty="0"/>
              <a:t>The indirect method of germination of sporangia by the formation of zoospores in a terrestrial late blight fungus is an instance of retention of an ancestral primitive character which was normally used by its aquatic ancestor</a:t>
            </a:r>
            <a:r>
              <a:rPr lang="en-US" dirty="0"/>
              <a:t>.</a:t>
            </a:r>
          </a:p>
        </p:txBody>
      </p:sp>
    </p:spTree>
    <p:extLst>
      <p:ext uri="{BB962C8B-B14F-4D97-AF65-F5344CB8AC3E}">
        <p14:creationId xmlns:p14="http://schemas.microsoft.com/office/powerpoint/2010/main" val="65874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029733" cy="5695749"/>
          </a:xfrm>
        </p:spPr>
        <p:txBody>
          <a:bodyPr>
            <a:normAutofit fontScale="92500" lnSpcReduction="10000"/>
          </a:bodyPr>
          <a:lstStyle/>
          <a:p>
            <a:r>
              <a:rPr lang="en-US" dirty="0"/>
              <a:t>(</a:t>
            </a:r>
            <a:r>
              <a:rPr lang="en-US" u="sng" dirty="0">
                <a:solidFill>
                  <a:srgbClr val="FF0000"/>
                </a:solidFill>
              </a:rPr>
              <a:t>b</a:t>
            </a:r>
            <a:r>
              <a:rPr lang="en-US" b="1" u="sng" dirty="0">
                <a:solidFill>
                  <a:srgbClr val="FF0000"/>
                </a:solidFill>
              </a:rPr>
              <a:t>) Spread of the Disease (Secondary Infection):</a:t>
            </a:r>
          </a:p>
          <a:p>
            <a:endParaRPr lang="en-US" b="1" dirty="0"/>
          </a:p>
          <a:p>
            <a:r>
              <a:rPr lang="en-US" b="1" dirty="0"/>
              <a:t>The infection thread produced on the surface of the host leaf in either of the two above-mentioned methods enters the host tissue (leaves or stem</a:t>
            </a:r>
            <a:r>
              <a:rPr lang="en-US" b="1" dirty="0" smtClean="0"/>
              <a:t>).</a:t>
            </a:r>
          </a:p>
          <a:p>
            <a:r>
              <a:rPr lang="en-US" b="1" dirty="0" smtClean="0"/>
              <a:t> </a:t>
            </a:r>
            <a:r>
              <a:rPr lang="en-US" b="1" dirty="0"/>
              <a:t>It makes its entry occasionally through the stoma but more often it penetrates directly through the cuticle by a penetration hypha arising from an </a:t>
            </a:r>
            <a:r>
              <a:rPr lang="en-US" b="1" dirty="0" err="1"/>
              <a:t>appresorium</a:t>
            </a:r>
            <a:r>
              <a:rPr lang="en-US" b="1" dirty="0"/>
              <a:t> (F4).</a:t>
            </a:r>
          </a:p>
          <a:p>
            <a:endParaRPr lang="en-US" b="1" dirty="0"/>
          </a:p>
          <a:p>
            <a:r>
              <a:rPr lang="en-US" b="1" dirty="0"/>
              <a:t>The lower surface of the leaf is more susceptible than the upper. The infected leaves produce another crop of sporangia. </a:t>
            </a:r>
            <a:endParaRPr lang="en-US" b="1" dirty="0" smtClean="0"/>
          </a:p>
          <a:p>
            <a:r>
              <a:rPr lang="en-US" b="1" dirty="0" smtClean="0"/>
              <a:t>These </a:t>
            </a:r>
            <a:r>
              <a:rPr lang="en-US" b="1" dirty="0"/>
              <a:t>are carried by wind to the healthy plants which are thus infected. This constitutes secondary infection. The process is repeated.</a:t>
            </a:r>
          </a:p>
          <a:p>
            <a:endParaRPr lang="en-US" b="1" dirty="0"/>
          </a:p>
          <a:p>
            <a:r>
              <a:rPr lang="en-US" b="1" dirty="0"/>
              <a:t>As a result the disease spreads during the growing season over large tracts under potato cultivation. </a:t>
            </a:r>
            <a:endParaRPr lang="en-US" b="1" dirty="0" smtClean="0"/>
          </a:p>
          <a:p>
            <a:r>
              <a:rPr lang="en-US" b="1" dirty="0" smtClean="0"/>
              <a:t>The </a:t>
            </a:r>
            <a:r>
              <a:rPr lang="en-US" b="1" dirty="0"/>
              <a:t>disease spreads quickly when cool and wet nights alternate with warm moist days. Low temperature and high humidity </a:t>
            </a:r>
            <a:r>
              <a:rPr lang="en-US" b="1" dirty="0" err="1"/>
              <a:t>favour</a:t>
            </a:r>
            <a:r>
              <a:rPr lang="en-US" b="1" dirty="0"/>
              <a:t> the spread of the disease.</a:t>
            </a:r>
          </a:p>
        </p:txBody>
      </p:sp>
    </p:spTree>
    <p:extLst>
      <p:ext uri="{BB962C8B-B14F-4D97-AF65-F5344CB8AC3E}">
        <p14:creationId xmlns:p14="http://schemas.microsoft.com/office/powerpoint/2010/main" val="90066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
            <a:ext cx="12070079" cy="6487427"/>
          </a:xfrm>
        </p:spPr>
        <p:txBody>
          <a:bodyPr>
            <a:normAutofit fontScale="85000" lnSpcReduction="20000"/>
          </a:bodyPr>
          <a:lstStyle/>
          <a:p>
            <a:r>
              <a:rPr lang="en-US" b="1" u="sng" dirty="0">
                <a:solidFill>
                  <a:srgbClr val="FF0000"/>
                </a:solidFill>
              </a:rPr>
              <a:t>Field infection of Potato Tubers</a:t>
            </a:r>
            <a:r>
              <a:rPr lang="en-US" b="1" dirty="0"/>
              <a:t>:</a:t>
            </a:r>
          </a:p>
          <a:p>
            <a:endParaRPr lang="en-US" b="1" dirty="0"/>
          </a:p>
          <a:p>
            <a:r>
              <a:rPr lang="en-US" b="1" dirty="0"/>
              <a:t>The tubers get separate infections (G). It is caused by zoospores produced in foliage lesions (blighted tops) or present in the contaminated soil. Sporangia and zoospores come in contact with the tubers in two ways.</a:t>
            </a:r>
          </a:p>
          <a:p>
            <a:endParaRPr lang="en-US" b="1" dirty="0"/>
          </a:p>
          <a:p>
            <a:r>
              <a:rPr lang="en-US" b="1" dirty="0"/>
              <a:t>Firstly, by contact freshly lifted healthy and wounded tubers with diseased haulms and contaminated soil.</a:t>
            </a:r>
          </a:p>
          <a:p>
            <a:endParaRPr lang="en-US" b="1" dirty="0"/>
          </a:p>
          <a:p>
            <a:r>
              <a:rPr lang="en-US" b="1" dirty="0"/>
              <a:t>Secondly, during crop growth, the zoospores and sporangia washed down the stems into the soil by rain come in contact with the tubers.</a:t>
            </a:r>
          </a:p>
          <a:p>
            <a:endParaRPr lang="en-US" b="1" dirty="0"/>
          </a:p>
          <a:p>
            <a:r>
              <a:rPr lang="en-US" b="1" dirty="0"/>
              <a:t>Tuber infection is dependent on the germination of sporangia, release and motility of zoospores. </a:t>
            </a:r>
            <a:endParaRPr lang="en-US" b="1" dirty="0" smtClean="0"/>
          </a:p>
          <a:p>
            <a:r>
              <a:rPr lang="en-US" b="1" dirty="0" smtClean="0"/>
              <a:t>The </a:t>
            </a:r>
            <a:r>
              <a:rPr lang="en-US" b="1" dirty="0"/>
              <a:t>released zoospores have to move through soil to the infection sites</a:t>
            </a:r>
            <a:r>
              <a:rPr lang="en-US" b="1" dirty="0" smtClean="0"/>
              <a:t>.</a:t>
            </a:r>
          </a:p>
          <a:p>
            <a:r>
              <a:rPr lang="en-US" b="1" dirty="0" smtClean="0"/>
              <a:t> </a:t>
            </a:r>
            <a:r>
              <a:rPr lang="en-US" b="1" dirty="0"/>
              <a:t>The longer the zoospores continue to swim and greater their number, the greater are the chances of infection. The germ tubes gain entrance through the eyes, wounds and lenticels.</a:t>
            </a:r>
          </a:p>
          <a:p>
            <a:endParaRPr lang="en-US" b="1" dirty="0"/>
          </a:p>
          <a:p>
            <a:r>
              <a:rPr lang="en-US" b="1" dirty="0" smtClean="0"/>
              <a:t>), </a:t>
            </a:r>
            <a:r>
              <a:rPr lang="en-US" b="1" dirty="0"/>
              <a:t>wet cool soil promotes infection but wet warm soil lowers it because cool water at 16°C or below 12-14°C </a:t>
            </a:r>
            <a:r>
              <a:rPr lang="en-US" b="1" dirty="0" err="1"/>
              <a:t>favours</a:t>
            </a:r>
            <a:r>
              <a:rPr lang="en-US" b="1" dirty="0"/>
              <a:t> indirect germination of sporangia and prolongs motility of zoospores. </a:t>
            </a:r>
            <a:endParaRPr lang="en-US" b="1" dirty="0" smtClean="0"/>
          </a:p>
          <a:p>
            <a:r>
              <a:rPr lang="en-US" b="1" dirty="0" smtClean="0"/>
              <a:t>The </a:t>
            </a:r>
            <a:r>
              <a:rPr lang="en-US" b="1" dirty="0"/>
              <a:t>sexual phase seems to play no significant role in the life history of the pathogen.</a:t>
            </a:r>
          </a:p>
          <a:p>
            <a:endParaRPr lang="en-US" b="1" dirty="0"/>
          </a:p>
          <a:p>
            <a:r>
              <a:rPr lang="en-US" b="1" dirty="0"/>
              <a:t>The severity of late blight infection is governed by environmental conditions.</a:t>
            </a:r>
          </a:p>
        </p:txBody>
      </p:sp>
    </p:spTree>
    <p:extLst>
      <p:ext uri="{BB962C8B-B14F-4D97-AF65-F5344CB8AC3E}">
        <p14:creationId xmlns:p14="http://schemas.microsoft.com/office/powerpoint/2010/main" val="48205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635097" cy="6013383"/>
          </a:xfrm>
        </p:spPr>
        <p:txBody>
          <a:bodyPr>
            <a:normAutofit fontScale="77500" lnSpcReduction="20000"/>
          </a:bodyPr>
          <a:lstStyle/>
          <a:p>
            <a:r>
              <a:rPr lang="en-US" b="1" u="sng" dirty="0">
                <a:solidFill>
                  <a:srgbClr val="FF0000"/>
                </a:solidFill>
              </a:rPr>
              <a:t>Control Measures of Late Blight:</a:t>
            </a:r>
          </a:p>
          <a:p>
            <a:endParaRPr lang="en-US" b="1" u="sng" dirty="0">
              <a:solidFill>
                <a:srgbClr val="FF0000"/>
              </a:solidFill>
            </a:endParaRPr>
          </a:p>
          <a:p>
            <a:r>
              <a:rPr lang="en-US" b="1" dirty="0"/>
              <a:t>Various methods of control of the disease are known.</a:t>
            </a:r>
          </a:p>
          <a:p>
            <a:endParaRPr lang="en-US" b="1" dirty="0"/>
          </a:p>
          <a:p>
            <a:r>
              <a:rPr lang="en-US" b="1" dirty="0"/>
              <a:t>These are:</a:t>
            </a:r>
          </a:p>
          <a:p>
            <a:endParaRPr lang="en-US" b="1" dirty="0"/>
          </a:p>
          <a:p>
            <a:r>
              <a:rPr lang="en-US" b="1" u="sng" dirty="0">
                <a:solidFill>
                  <a:srgbClr val="FF0000"/>
                </a:solidFill>
              </a:rPr>
              <a:t>1. Selection of Seed (Planting) Tubers:</a:t>
            </a:r>
          </a:p>
          <a:p>
            <a:endParaRPr lang="en-US" b="1" dirty="0"/>
          </a:p>
          <a:p>
            <a:r>
              <a:rPr lang="en-US" b="1" dirty="0"/>
              <a:t>The seed tubers should be free from the disease. This requires strict seed tuber inspection at the cutting time. This measure will eliminate direct infection.</a:t>
            </a:r>
          </a:p>
          <a:p>
            <a:endParaRPr lang="en-US" b="1" dirty="0"/>
          </a:p>
          <a:p>
            <a:r>
              <a:rPr lang="en-US" b="1" u="sng" dirty="0">
                <a:solidFill>
                  <a:srgbClr val="FF0000"/>
                </a:solidFill>
              </a:rPr>
              <a:t>2. Storage of Tubers at 40ºF or below:</a:t>
            </a:r>
          </a:p>
          <a:p>
            <a:endParaRPr lang="en-US" b="1" dirty="0"/>
          </a:p>
          <a:p>
            <a:r>
              <a:rPr lang="en-US" b="1" dirty="0"/>
              <a:t>Storage of potato tubers in cold storage rooms reduces or even checks the progress of the rot.</a:t>
            </a:r>
          </a:p>
          <a:p>
            <a:endParaRPr lang="en-US" b="1" dirty="0"/>
          </a:p>
          <a:p>
            <a:r>
              <a:rPr lang="en-US" b="1" u="sng" dirty="0">
                <a:solidFill>
                  <a:srgbClr val="FF0000"/>
                </a:solidFill>
              </a:rPr>
              <a:t>3. Growing Disease Resistant Varieties:</a:t>
            </a:r>
          </a:p>
          <a:p>
            <a:endParaRPr lang="en-US" b="1" dirty="0"/>
          </a:p>
          <a:p>
            <a:r>
              <a:rPr lang="en-US" b="1" dirty="0"/>
              <a:t>Considerable success has been achieved in the perfection of resistant varieties of potato at the potato breeding station, </a:t>
            </a:r>
            <a:r>
              <a:rPr lang="en-US" b="1" dirty="0" err="1"/>
              <a:t>Simla</a:t>
            </a:r>
            <a:r>
              <a:rPr lang="en-US" b="1" dirty="0"/>
              <a:t>. Growing these will provide an increasing opportunity to combat the disease</a:t>
            </a:r>
          </a:p>
        </p:txBody>
      </p:sp>
    </p:spTree>
    <p:extLst>
      <p:ext uri="{BB962C8B-B14F-4D97-AF65-F5344CB8AC3E}">
        <p14:creationId xmlns:p14="http://schemas.microsoft.com/office/powerpoint/2010/main" val="236958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077861" cy="5917131"/>
          </a:xfrm>
        </p:spPr>
        <p:txBody>
          <a:bodyPr>
            <a:normAutofit fontScale="77500" lnSpcReduction="20000"/>
          </a:bodyPr>
          <a:lstStyle/>
          <a:p>
            <a:r>
              <a:rPr lang="en-US" b="1" dirty="0"/>
              <a:t>4</a:t>
            </a:r>
            <a:r>
              <a:rPr lang="en-US" b="1" dirty="0">
                <a:solidFill>
                  <a:srgbClr val="FF0000"/>
                </a:solidFill>
              </a:rPr>
              <a:t>. Use of Fungicides:</a:t>
            </a:r>
          </a:p>
          <a:p>
            <a:endParaRPr lang="en-US" b="1" dirty="0">
              <a:solidFill>
                <a:srgbClr val="FF0000"/>
              </a:solidFill>
            </a:endParaRPr>
          </a:p>
          <a:p>
            <a:r>
              <a:rPr lang="en-US" b="1" dirty="0"/>
              <a:t>Resistance alone has not effectively checked the disease. Therefore the complete control of blight is accomplished by the application of protectant fungicides. These are applied before infection for effective control in two ways namely by spraying or dusting as follows:-</a:t>
            </a:r>
          </a:p>
          <a:p>
            <a:endParaRPr lang="en-US" b="1" dirty="0"/>
          </a:p>
          <a:p>
            <a:r>
              <a:rPr lang="en-US" b="1" dirty="0">
                <a:solidFill>
                  <a:srgbClr val="FF0000"/>
                </a:solidFill>
              </a:rPr>
              <a:t>4a. Spraying:</a:t>
            </a:r>
          </a:p>
          <a:p>
            <a:endParaRPr lang="en-US" b="1" dirty="0"/>
          </a:p>
          <a:p>
            <a:r>
              <a:rPr lang="en-US" b="1" dirty="0"/>
              <a:t>The best method of control is the timely and repeated foliage spray schedule with copper fungicides such as </a:t>
            </a:r>
            <a:r>
              <a:rPr lang="en-US" b="1" dirty="0" err="1"/>
              <a:t>Perenox</a:t>
            </a:r>
            <a:r>
              <a:rPr lang="en-US" b="1" dirty="0"/>
              <a:t>, Blitox-50 and </a:t>
            </a:r>
            <a:r>
              <a:rPr lang="en-US" b="1" dirty="0" err="1"/>
              <a:t>Fytolan</a:t>
            </a:r>
            <a:r>
              <a:rPr lang="en-US" b="1" dirty="0"/>
              <a:t>. </a:t>
            </a:r>
            <a:r>
              <a:rPr lang="en-US" b="1" dirty="0" err="1"/>
              <a:t>Dithane</a:t>
            </a:r>
            <a:r>
              <a:rPr lang="en-US" b="1" dirty="0"/>
              <a:t> Z-78, and </a:t>
            </a:r>
            <a:r>
              <a:rPr lang="en-US" b="1" dirty="0" err="1"/>
              <a:t>Dithane</a:t>
            </a:r>
            <a:r>
              <a:rPr lang="en-US" b="1" dirty="0"/>
              <a:t> M-22 have proved more effective than the copper fungicides</a:t>
            </a:r>
            <a:r>
              <a:rPr lang="en-US" b="1" dirty="0" smtClean="0"/>
              <a:t>.</a:t>
            </a:r>
          </a:p>
          <a:p>
            <a:r>
              <a:rPr lang="en-US" b="1" dirty="0" smtClean="0"/>
              <a:t> </a:t>
            </a:r>
            <a:r>
              <a:rPr lang="en-US" b="1" dirty="0"/>
              <a:t>The spraying should start when the plants are 8 inches tail.</a:t>
            </a:r>
          </a:p>
          <a:p>
            <a:endParaRPr lang="en-US" b="1" dirty="0"/>
          </a:p>
          <a:p>
            <a:r>
              <a:rPr lang="en-US" b="1" dirty="0"/>
              <a:t>It should continue until the harvest time at 10 days’ interval. Both the surfaces of foliage should be properly protected by adequate spraying delivered with a considerable force in the form of fine mist.</a:t>
            </a:r>
          </a:p>
          <a:p>
            <a:endParaRPr lang="en-US" b="1" dirty="0"/>
          </a:p>
          <a:p>
            <a:r>
              <a:rPr lang="en-US" b="1" dirty="0" err="1" smtClean="0"/>
              <a:t>Brestan</a:t>
            </a:r>
            <a:r>
              <a:rPr lang="en-US" b="1" dirty="0" smtClean="0"/>
              <a:t> </a:t>
            </a:r>
            <a:r>
              <a:rPr lang="en-US" b="1" dirty="0"/>
              <a:t>60, </a:t>
            </a:r>
            <a:r>
              <a:rPr lang="en-US" b="1" dirty="0" err="1"/>
              <a:t>Dithane</a:t>
            </a:r>
            <a:r>
              <a:rPr lang="en-US" b="1" dirty="0"/>
              <a:t> M-45 and </a:t>
            </a:r>
            <a:r>
              <a:rPr lang="en-US" b="1" dirty="0" err="1"/>
              <a:t>Zineb</a:t>
            </a:r>
            <a:r>
              <a:rPr lang="en-US" b="1" dirty="0"/>
              <a:t> useful for the control of late blight in Assam. Mistiming of sprays may have serious consequences for late blight control in N.E.U.S.A.</a:t>
            </a:r>
          </a:p>
          <a:p>
            <a:endParaRPr lang="en-US" b="1" dirty="0"/>
          </a:p>
          <a:p>
            <a:r>
              <a:rPr lang="en-US" b="1" dirty="0" err="1"/>
              <a:t>Mancozeb</a:t>
            </a:r>
            <a:r>
              <a:rPr lang="en-US" b="1" dirty="0"/>
              <a:t> and </a:t>
            </a:r>
            <a:r>
              <a:rPr lang="en-US" b="1" dirty="0" err="1"/>
              <a:t>Chlorothalonil</a:t>
            </a:r>
            <a:r>
              <a:rPr lang="en-US" b="1" dirty="0"/>
              <a:t> are the major fungicides which are presently used. Both fungicides inhibit sporangial and spore germination but has little effect on the mycelium in the leaf </a:t>
            </a:r>
            <a:r>
              <a:rPr lang="en-US" b="1" dirty="0" err="1"/>
              <a:t>tissu</a:t>
            </a:r>
            <a:endParaRPr lang="en-US" b="1" dirty="0"/>
          </a:p>
        </p:txBody>
      </p:sp>
    </p:spTree>
    <p:extLst>
      <p:ext uri="{BB962C8B-B14F-4D97-AF65-F5344CB8AC3E}">
        <p14:creationId xmlns:p14="http://schemas.microsoft.com/office/powerpoint/2010/main" val="326594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635098" cy="5849754"/>
          </a:xfrm>
        </p:spPr>
        <p:txBody>
          <a:bodyPr>
            <a:normAutofit fontScale="77500" lnSpcReduction="20000"/>
          </a:bodyPr>
          <a:lstStyle/>
          <a:p>
            <a:r>
              <a:rPr lang="en-US" b="1" dirty="0">
                <a:solidFill>
                  <a:srgbClr val="FF0000"/>
                </a:solidFill>
              </a:rPr>
              <a:t>4b. Dusting:</a:t>
            </a:r>
          </a:p>
          <a:p>
            <a:endParaRPr lang="en-US" b="1" dirty="0"/>
          </a:p>
          <a:p>
            <a:r>
              <a:rPr lang="en-US" b="1" dirty="0"/>
              <a:t>Some people claim that dusting the foliage with copper-lime dust is a more effective control measure. Dusting is done in the morning when the plants are wet with dew.</a:t>
            </a:r>
          </a:p>
          <a:p>
            <a:endParaRPr lang="en-US" b="1" dirty="0"/>
          </a:p>
          <a:p>
            <a:r>
              <a:rPr lang="en-US" b="1" dirty="0">
                <a:solidFill>
                  <a:srgbClr val="FF0000"/>
                </a:solidFill>
              </a:rPr>
              <a:t>5. Sanitation:</a:t>
            </a:r>
          </a:p>
          <a:p>
            <a:endParaRPr lang="en-US" b="1" dirty="0"/>
          </a:p>
          <a:p>
            <a:r>
              <a:rPr lang="en-US" b="1" dirty="0"/>
              <a:t>Destruction or proper disposal of potato tuber refuge from pits and store houses IS another practical measure to reduce the incidence of disease.</a:t>
            </a:r>
          </a:p>
          <a:p>
            <a:endParaRPr lang="en-US" b="1" dirty="0"/>
          </a:p>
          <a:p>
            <a:r>
              <a:rPr lang="en-US" b="1" dirty="0">
                <a:solidFill>
                  <a:srgbClr val="FF0000"/>
                </a:solidFill>
              </a:rPr>
              <a:t>6. Tuber treatment before storage</a:t>
            </a:r>
            <a:r>
              <a:rPr lang="en-US" b="1" dirty="0"/>
              <a:t>:</a:t>
            </a:r>
          </a:p>
          <a:p>
            <a:endParaRPr lang="en-US" b="1" dirty="0"/>
          </a:p>
          <a:p>
            <a:r>
              <a:rPr lang="en-US" b="1" dirty="0"/>
              <a:t>The tubers should be dipped in 1: 1,000 mercuric chloride solution for 90 minutes before storage. Before use they should be washed.</a:t>
            </a:r>
          </a:p>
          <a:p>
            <a:endParaRPr lang="en-US" b="1" dirty="0"/>
          </a:p>
          <a:p>
            <a:r>
              <a:rPr lang="en-US" b="1" dirty="0">
                <a:solidFill>
                  <a:srgbClr val="FF0000"/>
                </a:solidFill>
              </a:rPr>
              <a:t>7. Avoidance of injuries to tubers at harvest is also important.</a:t>
            </a:r>
          </a:p>
          <a:p>
            <a:endParaRPr lang="en-US" b="1" dirty="0">
              <a:solidFill>
                <a:srgbClr val="FF0000"/>
              </a:solidFill>
            </a:endParaRPr>
          </a:p>
          <a:p>
            <a:r>
              <a:rPr lang="en-US" b="1" dirty="0"/>
              <a:t>8. In cool humid areas killing of foliage a few days before harvest proves beneficial. This is accomplished by spraying with herbicides or flame throwers or by the use of mechanical vine beaters</a:t>
            </a:r>
          </a:p>
        </p:txBody>
      </p:sp>
    </p:spTree>
    <p:extLst>
      <p:ext uri="{BB962C8B-B14F-4D97-AF65-F5344CB8AC3E}">
        <p14:creationId xmlns:p14="http://schemas.microsoft.com/office/powerpoint/2010/main" val="285980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72174" y="1241312"/>
            <a:ext cx="2505075" cy="5111361"/>
          </a:xfrm>
          <a:prstGeom prst="rect">
            <a:avLst/>
          </a:prstGeom>
        </p:spPr>
      </p:pic>
      <p:sp>
        <p:nvSpPr>
          <p:cNvPr id="3" name="Content Placeholder 2"/>
          <p:cNvSpPr>
            <a:spLocks noGrp="1"/>
          </p:cNvSpPr>
          <p:nvPr>
            <p:ph idx="1"/>
          </p:nvPr>
        </p:nvSpPr>
        <p:spPr>
          <a:xfrm>
            <a:off x="684212" y="685800"/>
            <a:ext cx="7834146" cy="5310739"/>
          </a:xfrm>
        </p:spPr>
        <p:txBody>
          <a:bodyPr/>
          <a:lstStyle/>
          <a:p>
            <a:r>
              <a:rPr lang="en-US" b="1" dirty="0" smtClean="0"/>
              <a:t>late </a:t>
            </a:r>
            <a:r>
              <a:rPr lang="en-US" b="1" dirty="0"/>
              <a:t>blight is a serious fungal disease of potatoes</a:t>
            </a:r>
            <a:r>
              <a:rPr lang="en-US" b="1" dirty="0" smtClean="0"/>
              <a:t>.</a:t>
            </a:r>
          </a:p>
          <a:p>
            <a:r>
              <a:rPr lang="en-US" b="1" dirty="0" smtClean="0"/>
              <a:t> </a:t>
            </a:r>
            <a:r>
              <a:rPr lang="en-US" b="1" dirty="0"/>
              <a:t>It is worldwide in its distribution. </a:t>
            </a:r>
            <a:endParaRPr lang="en-US" b="1" dirty="0" smtClean="0"/>
          </a:p>
          <a:p>
            <a:endParaRPr lang="en-US" b="1" dirty="0" smtClean="0"/>
          </a:p>
          <a:p>
            <a:r>
              <a:rPr lang="en-US" b="1" dirty="0" smtClean="0"/>
              <a:t>It </a:t>
            </a:r>
            <a:r>
              <a:rPr lang="en-US" b="1" dirty="0"/>
              <a:t>occurs in potato growing areas of the world. Winter is the main potato growing season in India</a:t>
            </a:r>
            <a:r>
              <a:rPr lang="en-US" b="1" dirty="0" smtClean="0"/>
              <a:t>.</a:t>
            </a:r>
          </a:p>
          <a:p>
            <a:endParaRPr lang="en-US" b="1" dirty="0" smtClean="0"/>
          </a:p>
          <a:p>
            <a:r>
              <a:rPr lang="en-US" b="1" dirty="0" smtClean="0"/>
              <a:t> </a:t>
            </a:r>
            <a:r>
              <a:rPr lang="en-US" b="1" dirty="0"/>
              <a:t>It is followed by hot summer months in the plains. The drought and high temperature kill the fungus in the soil.</a:t>
            </a:r>
          </a:p>
        </p:txBody>
      </p:sp>
    </p:spTree>
    <p:extLst>
      <p:ext uri="{BB962C8B-B14F-4D97-AF65-F5344CB8AC3E}">
        <p14:creationId xmlns:p14="http://schemas.microsoft.com/office/powerpoint/2010/main" val="59317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4" name="Picture 3"/>
          <p:cNvPicPr>
            <a:picLocks noChangeAspect="1"/>
          </p:cNvPicPr>
          <p:nvPr/>
        </p:nvPicPr>
        <p:blipFill>
          <a:blip r:embed="rId2"/>
          <a:stretch>
            <a:fillRect/>
          </a:stretch>
        </p:blipFill>
        <p:spPr>
          <a:xfrm>
            <a:off x="1674796" y="1185711"/>
            <a:ext cx="7209321" cy="2856899"/>
          </a:xfrm>
          <a:prstGeom prst="rect">
            <a:avLst/>
          </a:prstGeom>
        </p:spPr>
      </p:pic>
    </p:spTree>
    <p:extLst>
      <p:ext uri="{BB962C8B-B14F-4D97-AF65-F5344CB8AC3E}">
        <p14:creationId xmlns:p14="http://schemas.microsoft.com/office/powerpoint/2010/main" val="326261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298213" cy="5840128"/>
          </a:xfrm>
        </p:spPr>
        <p:txBody>
          <a:bodyPr>
            <a:normAutofit/>
          </a:bodyPr>
          <a:lstStyle/>
          <a:p>
            <a:r>
              <a:rPr lang="en-US" b="1" dirty="0"/>
              <a:t>The late blight epidemics are thus rare in the plains in India. It is destructive to the crop grown in the rainy season. </a:t>
            </a:r>
            <a:endParaRPr lang="en-US" b="1" dirty="0" smtClean="0"/>
          </a:p>
          <a:p>
            <a:r>
              <a:rPr lang="en-US" b="1" dirty="0" smtClean="0"/>
              <a:t>The </a:t>
            </a:r>
            <a:r>
              <a:rPr lang="en-US" b="1" dirty="0"/>
              <a:t>disease occurs annually in the cooler Himalayan regions extending from Assam to Kashmir at an altitude of 6,000 ft. or more as the crop is grown in the rainy season.</a:t>
            </a:r>
          </a:p>
          <a:p>
            <a:endParaRPr lang="en-US" b="1" dirty="0"/>
          </a:p>
          <a:p>
            <a:r>
              <a:rPr lang="en-US" b="1" dirty="0"/>
              <a:t>Moreover, the temperature during the day is never above 22°-23°C which is </a:t>
            </a:r>
            <a:r>
              <a:rPr lang="en-US" b="1" dirty="0" err="1"/>
              <a:t>favourable</a:t>
            </a:r>
            <a:r>
              <a:rPr lang="en-US" b="1" dirty="0"/>
              <a:t> for the appearance of disease. The crops grown in the plains have been usually free from the epidemics of late blight because the chief predisposing factors (temperature and moisture) that render potato plants susceptible to disease are absent during the period of their growth.</a:t>
            </a:r>
          </a:p>
          <a:p>
            <a:endParaRPr lang="en-US" b="1" dirty="0"/>
          </a:p>
          <a:p>
            <a:r>
              <a:rPr lang="en-US" b="1" dirty="0"/>
              <a:t>The temperature is high for the development of the disease. Now it has established itself in the Indo- </a:t>
            </a:r>
            <a:r>
              <a:rPr lang="en-US" b="1" dirty="0" err="1"/>
              <a:t>Gangetic</a:t>
            </a:r>
            <a:r>
              <a:rPr lang="en-US" b="1" dirty="0"/>
              <a:t> plain and occurs annually in the states of Punjab, Uttar Pradesh, Bihar, and W. Bengal. The </a:t>
            </a:r>
            <a:r>
              <a:rPr lang="en-US" b="1" dirty="0" err="1"/>
              <a:t>diseas</a:t>
            </a:r>
            <a:endParaRPr lang="en-US" b="1" dirty="0"/>
          </a:p>
        </p:txBody>
      </p:sp>
    </p:spTree>
    <p:extLst>
      <p:ext uri="{BB962C8B-B14F-4D97-AF65-F5344CB8AC3E}">
        <p14:creationId xmlns:p14="http://schemas.microsoft.com/office/powerpoint/2010/main" val="360695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solidFill>
                  <a:srgbClr val="FF0000"/>
                </a:solidFill>
              </a:rPr>
              <a:t>Effects of Late Blight:</a:t>
            </a:r>
          </a:p>
        </p:txBody>
      </p:sp>
      <p:sp>
        <p:nvSpPr>
          <p:cNvPr id="4" name="Rectangle 3"/>
          <p:cNvSpPr/>
          <p:nvPr/>
        </p:nvSpPr>
        <p:spPr>
          <a:xfrm>
            <a:off x="1228254" y="2914937"/>
            <a:ext cx="6096000" cy="3139321"/>
          </a:xfrm>
          <a:prstGeom prst="rect">
            <a:avLst/>
          </a:prstGeom>
        </p:spPr>
        <p:txBody>
          <a:bodyPr>
            <a:spAutoFit/>
          </a:bodyPr>
          <a:lstStyle/>
          <a:p>
            <a:r>
              <a:rPr lang="en-US" b="1" dirty="0"/>
              <a:t>The damage caused by the disease is frequently very high. Severe damage to the foliage shortens the growing season (Fig. 22.5</a:t>
            </a:r>
            <a:r>
              <a:rPr lang="en-US" b="1" dirty="0" smtClean="0"/>
              <a:t>)</a:t>
            </a:r>
          </a:p>
          <a:p>
            <a:r>
              <a:rPr lang="en-US" b="1" dirty="0" smtClean="0"/>
              <a:t>. </a:t>
            </a:r>
            <a:r>
              <a:rPr lang="en-US" b="1" dirty="0"/>
              <a:t>Consequently the tubers remain small and reduced in weight.</a:t>
            </a:r>
          </a:p>
          <a:p>
            <a:endParaRPr lang="en-US" b="1" dirty="0"/>
          </a:p>
          <a:p>
            <a:r>
              <a:rPr lang="en-US" b="1" dirty="0"/>
              <a:t>They are produced in smaller numbers. This results in the reduced yield. </a:t>
            </a:r>
            <a:endParaRPr lang="en-US" b="1" dirty="0" smtClean="0"/>
          </a:p>
          <a:p>
            <a:r>
              <a:rPr lang="en-US" b="1" dirty="0" smtClean="0"/>
              <a:t>In </a:t>
            </a:r>
            <a:r>
              <a:rPr lang="en-US" b="1" dirty="0"/>
              <a:t>severe cases of infection there is complete loss of the crop, Infection also results in the decay of tubers in the field and storage.</a:t>
            </a:r>
          </a:p>
        </p:txBody>
      </p:sp>
      <p:pic>
        <p:nvPicPr>
          <p:cNvPr id="2" name="Picture 1"/>
          <p:cNvPicPr>
            <a:picLocks noChangeAspect="1"/>
          </p:cNvPicPr>
          <p:nvPr/>
        </p:nvPicPr>
        <p:blipFill>
          <a:blip r:embed="rId2"/>
          <a:stretch>
            <a:fillRect/>
          </a:stretch>
        </p:blipFill>
        <p:spPr>
          <a:xfrm>
            <a:off x="7598237" y="217972"/>
            <a:ext cx="3051359" cy="3638550"/>
          </a:xfrm>
          <a:prstGeom prst="rect">
            <a:avLst/>
          </a:prstGeom>
        </p:spPr>
      </p:pic>
      <p:pic>
        <p:nvPicPr>
          <p:cNvPr id="5" name="Picture 4"/>
          <p:cNvPicPr>
            <a:picLocks noChangeAspect="1"/>
          </p:cNvPicPr>
          <p:nvPr/>
        </p:nvPicPr>
        <p:blipFill>
          <a:blip r:embed="rId3"/>
          <a:stretch>
            <a:fillRect/>
          </a:stretch>
        </p:blipFill>
        <p:spPr>
          <a:xfrm>
            <a:off x="4009554" y="217972"/>
            <a:ext cx="3314700" cy="2571750"/>
          </a:xfrm>
          <a:prstGeom prst="rect">
            <a:avLst/>
          </a:prstGeom>
        </p:spPr>
      </p:pic>
    </p:spTree>
    <p:extLst>
      <p:ext uri="{BB962C8B-B14F-4D97-AF65-F5344CB8AC3E}">
        <p14:creationId xmlns:p14="http://schemas.microsoft.com/office/powerpoint/2010/main" val="266719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799"/>
            <a:ext cx="10471468" cy="5965257"/>
          </a:xfrm>
        </p:spPr>
        <p:txBody>
          <a:bodyPr>
            <a:normAutofit/>
          </a:bodyPr>
          <a:lstStyle/>
          <a:p>
            <a:r>
              <a:rPr lang="en-US" b="1" u="sng" dirty="0">
                <a:solidFill>
                  <a:srgbClr val="FF0000"/>
                </a:solidFill>
              </a:rPr>
              <a:t>Symptoms of Late Blight:</a:t>
            </a:r>
          </a:p>
          <a:p>
            <a:endParaRPr lang="en-US" b="1" dirty="0"/>
          </a:p>
          <a:p>
            <a:r>
              <a:rPr lang="en-US" b="1" dirty="0"/>
              <a:t>The disease first appears on the tops of the plants generally after the blossoming period but mostly in the month of January</a:t>
            </a:r>
            <a:r>
              <a:rPr lang="en-US" b="1" dirty="0" smtClean="0"/>
              <a:t>.</a:t>
            </a:r>
          </a:p>
          <a:p>
            <a:r>
              <a:rPr lang="en-US" b="1" dirty="0" smtClean="0"/>
              <a:t> </a:t>
            </a:r>
            <a:r>
              <a:rPr lang="en-US" b="1" dirty="0"/>
              <a:t>It may appear as well at any time during the growth period of the plant. The conditioning factor is the </a:t>
            </a:r>
            <a:r>
              <a:rPr lang="en-US" b="1" dirty="0" err="1"/>
              <a:t>favourable</a:t>
            </a:r>
            <a:r>
              <a:rPr lang="en-US" b="1" dirty="0"/>
              <a:t> environment.</a:t>
            </a:r>
          </a:p>
          <a:p>
            <a:endParaRPr lang="en-US" b="1" dirty="0"/>
          </a:p>
          <a:p>
            <a:r>
              <a:rPr lang="en-US" b="1" dirty="0"/>
              <a:t>The disease makes its appearance as small, dead, brownish to purplish black areas or lesions. These appear on the tips and margins of the leaflets, rachis, petiole and stem. Under </a:t>
            </a:r>
            <a:r>
              <a:rPr lang="en-US" b="1" dirty="0" err="1"/>
              <a:t>favourable</a:t>
            </a:r>
            <a:r>
              <a:rPr lang="en-US" b="1" dirty="0"/>
              <a:t> conditions (low temperature and high humidity) the lesions rapidly increase in size involving the whole surface of the leaf.</a:t>
            </a:r>
          </a:p>
          <a:p>
            <a:endParaRPr lang="en-US" b="1" dirty="0"/>
          </a:p>
          <a:p>
            <a:r>
              <a:rPr lang="en-US" b="1" dirty="0"/>
              <a:t>The disease generally first attacks the leaves, and petioles near the ground and the lesions appear on the lower surface of the leaflets on individual plants and then spreads upwards.</a:t>
            </a:r>
          </a:p>
        </p:txBody>
      </p:sp>
    </p:spTree>
    <p:extLst>
      <p:ext uri="{BB962C8B-B14F-4D97-AF65-F5344CB8AC3E}">
        <p14:creationId xmlns:p14="http://schemas.microsoft.com/office/powerpoint/2010/main" val="29203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702475" cy="5907505"/>
          </a:xfrm>
        </p:spPr>
        <p:txBody>
          <a:bodyPr>
            <a:normAutofit fontScale="92500" lnSpcReduction="20000"/>
          </a:bodyPr>
          <a:lstStyle/>
          <a:p>
            <a:r>
              <a:rPr lang="en-US" b="1" dirty="0"/>
              <a:t>Finally, a rapid and general blighting of foliage occurs. The blighted leaves curl and shrivel in dry weather. Under moist conditions they </a:t>
            </a:r>
            <a:r>
              <a:rPr lang="en-US" b="1" dirty="0" err="1"/>
              <a:t>dExamination</a:t>
            </a:r>
            <a:r>
              <a:rPr lang="en-US" b="1" dirty="0"/>
              <a:t> of the lesions on the lower surface of the leaf on a dew morning reveals a delicate growth of the fungus parasite in the form of whitish powdery bloom. It consists of </a:t>
            </a:r>
            <a:r>
              <a:rPr lang="en-US" b="1" dirty="0" err="1"/>
              <a:t>sporangiophores</a:t>
            </a:r>
            <a:r>
              <a:rPr lang="en-US" b="1" dirty="0"/>
              <a:t> and sporangia (Fig. 22.7 E) of the pathogen pushing out through the stomata. The sporangia serve to spread the disease in the growing season.</a:t>
            </a:r>
          </a:p>
          <a:p>
            <a:endParaRPr lang="en-US" b="1" dirty="0"/>
          </a:p>
          <a:p>
            <a:r>
              <a:rPr lang="en-US" b="1" dirty="0"/>
              <a:t>Potato tubers are often infected in the field after the tops have been blighted. </a:t>
            </a:r>
            <a:endParaRPr lang="en-US" b="1" dirty="0" smtClean="0"/>
          </a:p>
          <a:p>
            <a:r>
              <a:rPr lang="en-US" b="1" dirty="0" smtClean="0"/>
              <a:t>They </a:t>
            </a:r>
            <a:r>
              <a:rPr lang="en-US" b="1" dirty="0"/>
              <a:t>get separate infections while in the hill. There is brownish discoloration of the skin of those parts of the tubers which lie nearest the surface of the soil.</a:t>
            </a:r>
          </a:p>
          <a:p>
            <a:endParaRPr lang="en-US" b="1" dirty="0"/>
          </a:p>
          <a:p>
            <a:r>
              <a:rPr lang="en-US" b="1" dirty="0"/>
              <a:t>These dry rot spots remain firm and extend to about half an inch below the surface. During storage, the bacteria assist to set in the wet rot phase. In cool and dry conditions the progress of the disease is slower and the wet rot phase is generally checked.</a:t>
            </a:r>
          </a:p>
          <a:p>
            <a:endParaRPr lang="en-US" b="1" dirty="0"/>
          </a:p>
          <a:p>
            <a:r>
              <a:rPr lang="en-US" b="1" dirty="0"/>
              <a:t>Under moist conditions hyaline </a:t>
            </a:r>
            <a:r>
              <a:rPr lang="en-US" b="1" dirty="0" err="1"/>
              <a:t>mycelial</a:t>
            </a:r>
            <a:r>
              <a:rPr lang="en-US" b="1" dirty="0"/>
              <a:t> hyphae and </a:t>
            </a:r>
            <a:r>
              <a:rPr lang="en-US" b="1" dirty="0" err="1"/>
              <a:t>sporangiophores</a:t>
            </a:r>
            <a:r>
              <a:rPr lang="en-US" b="1" dirty="0"/>
              <a:t> push out through the lenticels and appear on the surface of infected tubers.</a:t>
            </a:r>
          </a:p>
          <a:p>
            <a:endParaRPr lang="en-US" b="1" dirty="0"/>
          </a:p>
          <a:p>
            <a:r>
              <a:rPr lang="en-US" b="1" dirty="0" smtClean="0"/>
              <a:t>decay </a:t>
            </a:r>
            <a:r>
              <a:rPr lang="en-US" b="1" dirty="0"/>
              <a:t>and emit a characteristic offensive </a:t>
            </a:r>
            <a:r>
              <a:rPr lang="en-US" b="1" dirty="0" err="1"/>
              <a:t>odour</a:t>
            </a:r>
            <a:r>
              <a:rPr lang="en-US" b="1" dirty="0"/>
              <a:t>.</a:t>
            </a:r>
          </a:p>
        </p:txBody>
      </p:sp>
    </p:spTree>
    <p:extLst>
      <p:ext uri="{BB962C8B-B14F-4D97-AF65-F5344CB8AC3E}">
        <p14:creationId xmlns:p14="http://schemas.microsoft.com/office/powerpoint/2010/main" val="17558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211586" cy="5955632"/>
          </a:xfrm>
        </p:spPr>
        <p:txBody>
          <a:bodyPr>
            <a:normAutofit lnSpcReduction="10000"/>
          </a:bodyPr>
          <a:lstStyle/>
          <a:p>
            <a:endParaRPr lang="en-US" dirty="0" smtClean="0"/>
          </a:p>
          <a:p>
            <a:r>
              <a:rPr lang="en-US" b="1" u="sng" dirty="0">
                <a:solidFill>
                  <a:srgbClr val="FF0000"/>
                </a:solidFill>
              </a:rPr>
              <a:t>Causal organism and over-wintering</a:t>
            </a:r>
            <a:r>
              <a:rPr lang="en-US" b="1" dirty="0"/>
              <a:t>:</a:t>
            </a:r>
          </a:p>
          <a:p>
            <a:endParaRPr lang="en-US" b="1" dirty="0"/>
          </a:p>
          <a:p>
            <a:r>
              <a:rPr lang="en-US" b="1" dirty="0"/>
              <a:t>The causal organism is </a:t>
            </a:r>
            <a:r>
              <a:rPr lang="en-US" b="1" dirty="0" err="1"/>
              <a:t>Phytophthora</a:t>
            </a:r>
            <a:r>
              <a:rPr lang="en-US" b="1" dirty="0"/>
              <a:t> </a:t>
            </a:r>
            <a:r>
              <a:rPr lang="en-US" b="1" dirty="0" err="1"/>
              <a:t>infestans</a:t>
            </a:r>
            <a:r>
              <a:rPr lang="en-US" b="1" dirty="0"/>
              <a:t> (Mont.) De </a:t>
            </a:r>
            <a:r>
              <a:rPr lang="en-US" b="1" dirty="0" err="1"/>
              <a:t>Bary</a:t>
            </a:r>
            <a:r>
              <a:rPr lang="en-US" b="1" dirty="0"/>
              <a:t>. The mycelium is </a:t>
            </a:r>
            <a:r>
              <a:rPr lang="en-US" b="1" dirty="0" err="1"/>
              <a:t>aseptate</a:t>
            </a:r>
            <a:r>
              <a:rPr lang="en-US" b="1" dirty="0"/>
              <a:t> </a:t>
            </a:r>
            <a:r>
              <a:rPr lang="en-US" b="1" dirty="0" err="1"/>
              <a:t>conenocytic</a:t>
            </a:r>
            <a:r>
              <a:rPr lang="en-US" b="1" dirty="0"/>
              <a:t>, hyaline and branched</a:t>
            </a:r>
            <a:r>
              <a:rPr lang="en-US" b="1" dirty="0" smtClean="0"/>
              <a:t>.</a:t>
            </a:r>
          </a:p>
          <a:p>
            <a:r>
              <a:rPr lang="en-US" b="1" dirty="0" smtClean="0"/>
              <a:t> </a:t>
            </a:r>
            <a:r>
              <a:rPr lang="en-US" b="1" dirty="0"/>
              <a:t>The hyphae are both intercellular and intracellular.</a:t>
            </a:r>
          </a:p>
          <a:p>
            <a:endParaRPr lang="en-US" b="1" dirty="0" smtClean="0"/>
          </a:p>
          <a:p>
            <a:endParaRPr lang="en-US" b="1" dirty="0"/>
          </a:p>
          <a:p>
            <a:r>
              <a:rPr lang="en-US" b="1" dirty="0" smtClean="0"/>
              <a:t>they </a:t>
            </a:r>
            <a:r>
              <a:rPr lang="en-US" b="1" dirty="0"/>
              <a:t>form rudimentary </a:t>
            </a:r>
            <a:r>
              <a:rPr lang="en-US" b="1" dirty="0" err="1"/>
              <a:t>haustoria</a:t>
            </a:r>
            <a:r>
              <a:rPr lang="en-US" b="1" dirty="0"/>
              <a:t> in the host leaf cells but in the tubers the </a:t>
            </a:r>
            <a:r>
              <a:rPr lang="en-US" b="1" dirty="0" err="1"/>
              <a:t>haustoria</a:t>
            </a:r>
            <a:r>
              <a:rPr lang="en-US" b="1" dirty="0"/>
              <a:t> are more common and elaborate (club-shaped, hooked or spirally twisted). </a:t>
            </a:r>
            <a:endParaRPr lang="en-US" b="1" dirty="0" smtClean="0"/>
          </a:p>
          <a:p>
            <a:r>
              <a:rPr lang="en-US" b="1" dirty="0" smtClean="0"/>
              <a:t>the </a:t>
            </a:r>
            <a:r>
              <a:rPr lang="en-US" b="1" dirty="0"/>
              <a:t>mycelium overwinters in the infected tubers.</a:t>
            </a:r>
          </a:p>
          <a:p>
            <a:endParaRPr lang="en-US" b="1" dirty="0"/>
          </a:p>
          <a:p>
            <a:r>
              <a:rPr lang="en-US" b="1" dirty="0" smtClean="0"/>
              <a:t>that </a:t>
            </a:r>
            <a:r>
              <a:rPr lang="en-US" b="1" dirty="0"/>
              <a:t>the fungus overwinters in the soil but this remains unconfirmed. </a:t>
            </a:r>
            <a:r>
              <a:rPr lang="en-US" b="1" dirty="0" err="1"/>
              <a:t>Kaung</a:t>
            </a:r>
            <a:r>
              <a:rPr lang="en-US" b="1" dirty="0"/>
              <a:t> (1956) stated that in the temperate regions the fungus </a:t>
            </a:r>
            <a:r>
              <a:rPr lang="en-US" b="1" dirty="0" err="1"/>
              <a:t>perannates</a:t>
            </a:r>
            <a:r>
              <a:rPr lang="en-US" b="1" dirty="0"/>
              <a:t> in soil in the form of sporangia and germ tubes.</a:t>
            </a:r>
          </a:p>
        </p:txBody>
      </p:sp>
    </p:spTree>
    <p:extLst>
      <p:ext uri="{BB962C8B-B14F-4D97-AF65-F5344CB8AC3E}">
        <p14:creationId xmlns:p14="http://schemas.microsoft.com/office/powerpoint/2010/main" val="390095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385868" cy="6023008"/>
          </a:xfrm>
        </p:spPr>
        <p:txBody>
          <a:bodyPr>
            <a:normAutofit fontScale="92500" lnSpcReduction="10000"/>
          </a:bodyPr>
          <a:lstStyle/>
          <a:p>
            <a:r>
              <a:rPr lang="en-US" b="1" dirty="0">
                <a:solidFill>
                  <a:srgbClr val="FF0000"/>
                </a:solidFill>
              </a:rPr>
              <a:t>Disease Cycle </a:t>
            </a:r>
            <a:r>
              <a:rPr lang="en-US" b="1" dirty="0" smtClean="0">
                <a:solidFill>
                  <a:srgbClr val="FF0000"/>
                </a:solidFill>
              </a:rPr>
              <a:t>(Fig. 22.7):</a:t>
            </a:r>
            <a:endParaRPr lang="en-US" b="1" dirty="0">
              <a:solidFill>
                <a:srgbClr val="FF0000"/>
              </a:solidFill>
            </a:endParaRPr>
          </a:p>
          <a:p>
            <a:endParaRPr lang="en-US" b="1" dirty="0"/>
          </a:p>
          <a:p>
            <a:r>
              <a:rPr lang="en-US" b="1" dirty="0"/>
              <a:t>The infected tubers (</a:t>
            </a:r>
            <a:r>
              <a:rPr lang="en-US" b="1" dirty="0" smtClean="0"/>
              <a:t>A) </a:t>
            </a:r>
            <a:r>
              <a:rPr lang="en-US" b="1" dirty="0"/>
              <a:t>are generally considered as the main source of primary infection in India. The survival of the fungus in the soil in the Indian climatic conditions in any form appears remote. According to the widely held view, the fungal parasite overwinters as a dormant mycelium in the infected tubers.</a:t>
            </a:r>
          </a:p>
          <a:p>
            <a:pPr marL="0" indent="0">
              <a:buNone/>
            </a:pPr>
            <a:endParaRPr lang="en-US" b="1" dirty="0"/>
          </a:p>
          <a:p>
            <a:r>
              <a:rPr lang="en-US" b="1" dirty="0"/>
              <a:t>It becomes activated at the time of germination of the diseased seed tubers among the planting stock or waste tubers in dump heaps or infected tubers remaining in the ground after a previous crop. The activated mycelium invades the healthy sprouts (B).</a:t>
            </a:r>
          </a:p>
          <a:p>
            <a:endParaRPr lang="en-US" b="1" dirty="0"/>
          </a:p>
          <a:p>
            <a:r>
              <a:rPr lang="en-US" b="1" dirty="0"/>
              <a:t>The second view is that the thick-walled resting oospores which are found in abundance in the infected tubers are the important overwintering structures. </a:t>
            </a:r>
            <a:endParaRPr lang="en-US" b="1" dirty="0" smtClean="0"/>
          </a:p>
          <a:p>
            <a:r>
              <a:rPr lang="en-US" b="1" dirty="0" smtClean="0"/>
              <a:t>They </a:t>
            </a:r>
            <a:r>
              <a:rPr lang="en-US" b="1" dirty="0"/>
              <a:t>play a significant role as the source of primary infection.</a:t>
            </a:r>
          </a:p>
          <a:p>
            <a:endParaRPr lang="en-US" b="1" dirty="0"/>
          </a:p>
          <a:p>
            <a:r>
              <a:rPr lang="en-US" b="1" dirty="0"/>
              <a:t>At the planting time, the resting oospore germinates. The germ tube after emergence usually ends in a terminal sporangium. The contents of the latter divide to form zoospores. The released zoospores invade the healthy sprouts and bring about</a:t>
            </a:r>
          </a:p>
        </p:txBody>
      </p:sp>
    </p:spTree>
    <p:extLst>
      <p:ext uri="{BB962C8B-B14F-4D97-AF65-F5344CB8AC3E}">
        <p14:creationId xmlns:p14="http://schemas.microsoft.com/office/powerpoint/2010/main" val="255933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5642" y="404261"/>
            <a:ext cx="10915049" cy="6169794"/>
          </a:xfrm>
          <a:prstGeom prst="rect">
            <a:avLst/>
          </a:prstGeom>
        </p:spPr>
      </p:pic>
    </p:spTree>
    <p:extLst>
      <p:ext uri="{BB962C8B-B14F-4D97-AF65-F5344CB8AC3E}">
        <p14:creationId xmlns:p14="http://schemas.microsoft.com/office/powerpoint/2010/main" val="129401420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38</TotalTime>
  <Words>2345</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Century Gothic</vt:lpstr>
      <vt:lpstr>Wingdings 3</vt:lpstr>
      <vt:lpstr>Slice</vt:lpstr>
      <vt:lpstr>Late Blight of Potato ms.a.r.mukhedkar hod botany s.m.d.m.college ,kalamb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Blight of Potato:</dc:title>
  <dc:creator>91848</dc:creator>
  <cp:lastModifiedBy>91848</cp:lastModifiedBy>
  <cp:revision>27</cp:revision>
  <dcterms:created xsi:type="dcterms:W3CDTF">2020-12-03T14:46:45Z</dcterms:created>
  <dcterms:modified xsi:type="dcterms:W3CDTF">2020-12-04T05:04:34Z</dcterms:modified>
</cp:coreProperties>
</file>