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6417DA-B4F7-428A-8DFC-909DBB1CBD7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250718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417DA-B4F7-428A-8DFC-909DBB1CBD7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74868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417DA-B4F7-428A-8DFC-909DBB1CBD7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9A00C-3165-4642-9667-4C5A81E64D5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1487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417DA-B4F7-428A-8DFC-909DBB1CBD7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257601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417DA-B4F7-428A-8DFC-909DBB1CBD7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9A00C-3165-4642-9667-4C5A81E64D5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2223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417DA-B4F7-428A-8DFC-909DBB1CBD7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234410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417DA-B4F7-428A-8DFC-909DBB1CBD7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207482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417DA-B4F7-428A-8DFC-909DBB1CBD7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53961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417DA-B4F7-428A-8DFC-909DBB1CBD7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24670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417DA-B4F7-428A-8DFC-909DBB1CBD7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58922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6417DA-B4F7-428A-8DFC-909DBB1CBD78}"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153110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6417DA-B4F7-428A-8DFC-909DBB1CBD78}"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180293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6417DA-B4F7-428A-8DFC-909DBB1CBD78}"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306938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417DA-B4F7-428A-8DFC-909DBB1CBD78}" type="datetimeFigureOut">
              <a:rPr lang="en-US" smtClean="0"/>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334940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417DA-B4F7-428A-8DFC-909DBB1CBD78}"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388299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417DA-B4F7-428A-8DFC-909DBB1CBD78}"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9A00C-3165-4642-9667-4C5A81E64D53}" type="slidenum">
              <a:rPr lang="en-US" smtClean="0"/>
              <a:t>‹#›</a:t>
            </a:fld>
            <a:endParaRPr lang="en-US"/>
          </a:p>
        </p:txBody>
      </p:sp>
    </p:spTree>
    <p:extLst>
      <p:ext uri="{BB962C8B-B14F-4D97-AF65-F5344CB8AC3E}">
        <p14:creationId xmlns:p14="http://schemas.microsoft.com/office/powerpoint/2010/main" val="170435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6417DA-B4F7-428A-8DFC-909DBB1CBD78}" type="datetimeFigureOut">
              <a:rPr lang="en-US" smtClean="0"/>
              <a:t>9/25/2020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80B9A00C-3165-4642-9667-4C5A81E64D53}" type="slidenum">
              <a:rPr lang="en-US" smtClean="0"/>
              <a:t>‹#›</a:t>
            </a:fld>
            <a:endParaRPr lang="en-US"/>
          </a:p>
        </p:txBody>
      </p:sp>
    </p:spTree>
    <p:extLst>
      <p:ext uri="{BB962C8B-B14F-4D97-AF65-F5344CB8AC3E}">
        <p14:creationId xmlns:p14="http://schemas.microsoft.com/office/powerpoint/2010/main" val="40685931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Plant Pathology </a:t>
            </a:r>
            <a:endParaRPr lang="en-US" dirty="0"/>
          </a:p>
        </p:txBody>
      </p:sp>
      <p:sp>
        <p:nvSpPr>
          <p:cNvPr id="3" name="Subtitle 2"/>
          <p:cNvSpPr>
            <a:spLocks noGrp="1"/>
          </p:cNvSpPr>
          <p:nvPr>
            <p:ph type="subTitle" idx="1"/>
          </p:nvPr>
        </p:nvSpPr>
        <p:spPr/>
        <p:txBody>
          <a:bodyPr/>
          <a:lstStyle/>
          <a:p>
            <a:r>
              <a:rPr lang="en-US" sz="2000" dirty="0" err="1" smtClean="0"/>
              <a:t>Ms.Archana</a:t>
            </a:r>
            <a:r>
              <a:rPr lang="en-US" dirty="0" smtClean="0"/>
              <a:t>  </a:t>
            </a:r>
            <a:r>
              <a:rPr lang="en-US" dirty="0" err="1" smtClean="0"/>
              <a:t>Mukhedkar</a:t>
            </a:r>
            <a:r>
              <a:rPr lang="en-US" dirty="0" smtClean="0"/>
              <a:t>.</a:t>
            </a:r>
          </a:p>
          <a:p>
            <a:r>
              <a:rPr lang="en-US" dirty="0" smtClean="0"/>
              <a:t>Head OF </a:t>
            </a:r>
            <a:r>
              <a:rPr lang="en-US" dirty="0" err="1" smtClean="0"/>
              <a:t>Dept</a:t>
            </a:r>
            <a:r>
              <a:rPr lang="en-US" dirty="0" smtClean="0"/>
              <a:t> .Botany</a:t>
            </a:r>
            <a:endParaRPr lang="en-US" dirty="0"/>
          </a:p>
        </p:txBody>
      </p:sp>
    </p:spTree>
    <p:extLst>
      <p:ext uri="{BB962C8B-B14F-4D97-AF65-F5344CB8AC3E}">
        <p14:creationId xmlns:p14="http://schemas.microsoft.com/office/powerpoint/2010/main" val="3971146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91200"/>
          </a:xfrm>
        </p:spPr>
        <p:txBody>
          <a:bodyPr>
            <a:normAutofit/>
          </a:bodyPr>
          <a:lstStyle/>
          <a:p>
            <a:r>
              <a:rPr lang="en-US" sz="2400" dirty="0" smtClean="0">
                <a:solidFill>
                  <a:srgbClr val="00B0F0"/>
                </a:solidFill>
                <a:latin typeface="Times New Roman" panose="02020603050405020304" pitchFamily="18" charset="0"/>
                <a:cs typeface="Times New Roman" panose="02020603050405020304" pitchFamily="18" charset="0"/>
              </a:rPr>
              <a:t>9.Canker</a:t>
            </a:r>
            <a:r>
              <a:rPr lang="en-US" sz="2400" dirty="0" smtClean="0">
                <a:latin typeface="Times New Roman" panose="02020603050405020304" pitchFamily="18" charset="0"/>
                <a:cs typeface="Times New Roman" panose="02020603050405020304" pitchFamily="18" charset="0"/>
              </a:rPr>
              <a:t> </a:t>
            </a:r>
            <a:r>
              <a:rPr lang="en-US" sz="2400" dirty="0">
                <a:solidFill>
                  <a:schemeClr val="accent2">
                    <a:lumMod val="50000"/>
                  </a:schemeClr>
                </a:solidFill>
                <a:latin typeface="Times New Roman" panose="02020603050405020304" pitchFamily="18" charset="0"/>
                <a:cs typeface="Times New Roman" panose="02020603050405020304" pitchFamily="18" charset="0"/>
              </a:rPr>
              <a:t>a definite, dead, often sunken or swollen and cracked area on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astem</a:t>
            </a:r>
            <a:r>
              <a:rPr lang="en-US" sz="2400" dirty="0">
                <a:solidFill>
                  <a:schemeClr val="accent2">
                    <a:lumMod val="50000"/>
                  </a:schemeClr>
                </a:solidFill>
                <a:latin typeface="Times New Roman" panose="02020603050405020304" pitchFamily="18" charset="0"/>
                <a:cs typeface="Times New Roman" panose="02020603050405020304" pitchFamily="18" charset="0"/>
              </a:rPr>
              <a:t>, limb, trunk, tuber, or root surrounded by living tissues</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a:t>
            </a:r>
            <a:br>
              <a:rPr lang="en-US" sz="24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400" dirty="0">
                <a:solidFill>
                  <a:schemeClr val="accent2">
                    <a:lumMod val="50000"/>
                  </a:schemeClr>
                </a:solidFill>
                <a:latin typeface="Times New Roman" panose="02020603050405020304" pitchFamily="18" charset="0"/>
                <a:cs typeface="Times New Roman" panose="02020603050405020304" pitchFamily="18" charset="0"/>
              </a:rPr>
              <a:t/>
            </a:r>
            <a:br>
              <a:rPr lang="en-US" sz="2400" dirty="0">
                <a:solidFill>
                  <a:schemeClr val="accent2">
                    <a:lumMod val="50000"/>
                  </a:schemeClr>
                </a:solidFill>
                <a:latin typeface="Times New Roman" panose="02020603050405020304" pitchFamily="18" charset="0"/>
                <a:cs typeface="Times New Roman" panose="02020603050405020304" pitchFamily="18" charset="0"/>
              </a:rPr>
            </a:b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4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400" dirty="0">
                <a:solidFill>
                  <a:schemeClr val="accent2">
                    <a:lumMod val="50000"/>
                  </a:schemeClr>
                </a:solidFill>
                <a:latin typeface="Times New Roman" panose="02020603050405020304" pitchFamily="18" charset="0"/>
                <a:cs typeface="Times New Roman" panose="02020603050405020304" pitchFamily="18" charset="0"/>
              </a:rPr>
              <a:t/>
            </a:r>
            <a:br>
              <a:rPr lang="en-US" sz="2400" dirty="0">
                <a:solidFill>
                  <a:schemeClr val="accent2">
                    <a:lumMod val="50000"/>
                  </a:schemeClr>
                </a:solidFill>
                <a:latin typeface="Times New Roman" panose="02020603050405020304" pitchFamily="18" charset="0"/>
                <a:cs typeface="Times New Roman" panose="02020603050405020304" pitchFamily="18" charset="0"/>
              </a:rPr>
            </a:b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4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400" dirty="0">
                <a:solidFill>
                  <a:schemeClr val="accent2">
                    <a:lumMod val="50000"/>
                  </a:schemeClr>
                </a:solidFill>
                <a:latin typeface="Times New Roman" panose="02020603050405020304" pitchFamily="18" charset="0"/>
                <a:cs typeface="Times New Roman" panose="02020603050405020304" pitchFamily="18" charset="0"/>
              </a:rPr>
              <a:t/>
            </a:r>
            <a:br>
              <a:rPr lang="en-US" sz="2400" dirty="0">
                <a:solidFill>
                  <a:schemeClr val="accent2">
                    <a:lumMod val="50000"/>
                  </a:schemeClr>
                </a:solidFill>
                <a:latin typeface="Times New Roman" panose="02020603050405020304" pitchFamily="18" charset="0"/>
                <a:cs typeface="Times New Roman" panose="02020603050405020304" pitchFamily="18" charset="0"/>
              </a:rPr>
            </a:br>
            <a:r>
              <a:rPr lang="en-US" sz="2400" dirty="0">
                <a:solidFill>
                  <a:schemeClr val="accent2">
                    <a:lumMod val="50000"/>
                  </a:schemeClr>
                </a:solidFill>
                <a:latin typeface="Times New Roman" panose="02020603050405020304" pitchFamily="18" charset="0"/>
                <a:cs typeface="Times New Roman" panose="02020603050405020304" pitchFamily="18" charset="0"/>
              </a:rPr>
              <a:t/>
            </a:r>
            <a:br>
              <a:rPr lang="en-US" sz="2400" dirty="0">
                <a:solidFill>
                  <a:schemeClr val="accent2">
                    <a:lumMod val="50000"/>
                  </a:schemeClr>
                </a:solidFill>
                <a:latin typeface="Times New Roman" panose="02020603050405020304" pitchFamily="18" charset="0"/>
                <a:cs typeface="Times New Roman" panose="02020603050405020304" pitchFamily="18" charset="0"/>
              </a:rPr>
            </a:br>
            <a:r>
              <a:rPr lang="en-US" sz="2400" dirty="0" smtClean="0">
                <a:solidFill>
                  <a:srgbClr val="00B0F0"/>
                </a:solidFill>
                <a:latin typeface="Times New Roman" panose="02020603050405020304" pitchFamily="18" charset="0"/>
                <a:cs typeface="Times New Roman" panose="02020603050405020304" pitchFamily="18" charset="0"/>
              </a:rPr>
              <a:t>10.Powdery </a:t>
            </a:r>
            <a:r>
              <a:rPr lang="en-US" sz="2400" dirty="0">
                <a:solidFill>
                  <a:srgbClr val="00B0F0"/>
                </a:solidFill>
                <a:latin typeface="Times New Roman" panose="02020603050405020304" pitchFamily="18" charset="0"/>
                <a:cs typeface="Times New Roman" panose="02020603050405020304" pitchFamily="18" charset="0"/>
              </a:rPr>
              <a:t>mildew </a:t>
            </a:r>
            <a:r>
              <a:rPr lang="en-US" sz="2400" dirty="0">
                <a:solidFill>
                  <a:schemeClr val="accent2">
                    <a:lumMod val="50000"/>
                  </a:schemeClr>
                </a:solidFill>
                <a:latin typeface="Times New Roman" panose="02020603050405020304" pitchFamily="18" charset="0"/>
                <a:cs typeface="Times New Roman" panose="02020603050405020304" pitchFamily="18" charset="0"/>
              </a:rPr>
              <a:t>white, powdery to mealy,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superficialgrowths</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a:solidFill>
                  <a:schemeClr val="accent2">
                    <a:lumMod val="50000"/>
                  </a:schemeClr>
                </a:solidFill>
                <a:latin typeface="Times New Roman" panose="02020603050405020304" pitchFamily="18" charset="0"/>
                <a:cs typeface="Times New Roman" panose="02020603050405020304" pitchFamily="18" charset="0"/>
              </a:rPr>
              <a:t>of mycelia and conidiophores on surfaces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ofleaves</a:t>
            </a:r>
            <a:r>
              <a:rPr lang="en-US" sz="2400" dirty="0">
                <a:solidFill>
                  <a:schemeClr val="accent2">
                    <a:lumMod val="50000"/>
                  </a:schemeClr>
                </a:solidFill>
                <a:latin typeface="Times New Roman" panose="02020603050405020304" pitchFamily="18" charset="0"/>
                <a:cs typeface="Times New Roman" panose="02020603050405020304" pitchFamily="18" charset="0"/>
              </a:rPr>
              <a:t>, stems, flowers, and fruit powdery mildew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diseasesof</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a:solidFill>
                  <a:schemeClr val="accent2">
                    <a:lumMod val="50000"/>
                  </a:schemeClr>
                </a:solidFill>
                <a:latin typeface="Times New Roman" panose="02020603050405020304" pitchFamily="18" charset="0"/>
                <a:cs typeface="Times New Roman" panose="02020603050405020304" pitchFamily="18" charset="0"/>
              </a:rPr>
              <a:t>capsicum, beans, mango </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etc.</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274002" y="230863"/>
            <a:ext cx="2714625" cy="2458015"/>
          </a:xfrm>
          <a:prstGeom prst="rect">
            <a:avLst/>
          </a:prstGeom>
        </p:spPr>
      </p:pic>
      <p:sp>
        <p:nvSpPr>
          <p:cNvPr id="5" name="Right Arrow 4"/>
          <p:cNvSpPr/>
          <p:nvPr/>
        </p:nvSpPr>
        <p:spPr>
          <a:xfrm>
            <a:off x="8609846" y="1593410"/>
            <a:ext cx="769544" cy="552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959677" y="4051425"/>
            <a:ext cx="3028950" cy="2286000"/>
          </a:xfrm>
          <a:prstGeom prst="rect">
            <a:avLst/>
          </a:prstGeom>
        </p:spPr>
      </p:pic>
      <p:sp>
        <p:nvSpPr>
          <p:cNvPr id="7" name="Right Arrow 6"/>
          <p:cNvSpPr/>
          <p:nvPr/>
        </p:nvSpPr>
        <p:spPr>
          <a:xfrm>
            <a:off x="7809886" y="5194425"/>
            <a:ext cx="1149791" cy="516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605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157457"/>
          </a:xfrm>
        </p:spPr>
        <p:txBody>
          <a:bodyPr>
            <a:normAutofit/>
          </a:bodyPr>
          <a:lstStyle/>
          <a:p>
            <a:r>
              <a:rPr lang="en-US" dirty="0" smtClean="0">
                <a:solidFill>
                  <a:srgbClr val="C00000"/>
                </a:solidFill>
              </a:rPr>
              <a:t>B.HYPOPLASTIC</a:t>
            </a:r>
            <a:r>
              <a:rPr lang="en-US" dirty="0">
                <a:solidFill>
                  <a:schemeClr val="accent2">
                    <a:lumMod val="50000"/>
                  </a:schemeClr>
                </a:solidFill>
              </a:rPr>
              <a:t/>
            </a:r>
            <a:br>
              <a:rPr lang="en-US" dirty="0">
                <a:solidFill>
                  <a:schemeClr val="accent2">
                    <a:lumMod val="50000"/>
                  </a:schemeClr>
                </a:solidFill>
              </a:rPr>
            </a:br>
            <a:r>
              <a:rPr lang="en-US" sz="2000" u="sng" dirty="0" smtClean="0">
                <a:solidFill>
                  <a:srgbClr val="00B0F0"/>
                </a:solidFill>
                <a:latin typeface="Times New Roman" panose="02020603050405020304" pitchFamily="18" charset="0"/>
                <a:cs typeface="Times New Roman" panose="02020603050405020304" pitchFamily="18" charset="0"/>
              </a:rPr>
              <a:t>Hypoplasia</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dirty="0">
                <a:solidFill>
                  <a:schemeClr val="accent2">
                    <a:lumMod val="50000"/>
                  </a:schemeClr>
                </a:solidFill>
                <a:latin typeface="Times New Roman" panose="02020603050405020304" pitchFamily="18" charset="0"/>
                <a:cs typeface="Times New Roman" panose="02020603050405020304" pitchFamily="18" charset="0"/>
              </a:rPr>
              <a:t>is the failure of plants or organs to develop fully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i.e</a:t>
            </a:r>
            <a:r>
              <a:rPr lang="en-US" sz="2000" dirty="0">
                <a:solidFill>
                  <a:schemeClr val="accent2">
                    <a:lumMod val="50000"/>
                  </a:schemeClr>
                </a:solidFill>
                <a:latin typeface="Times New Roman" panose="02020603050405020304" pitchFamily="18" charset="0"/>
                <a:cs typeface="Times New Roman" panose="02020603050405020304" pitchFamily="18" charset="0"/>
              </a:rPr>
              <a:t> to </a:t>
            </a:r>
            <a:r>
              <a:rPr lang="en-US" sz="2000" dirty="0" err="1" smtClean="0">
                <a:solidFill>
                  <a:schemeClr val="accent2">
                    <a:lumMod val="50000"/>
                  </a:schemeClr>
                </a:solidFill>
                <a:latin typeface="Times New Roman" panose="02020603050405020304" pitchFamily="18" charset="0"/>
                <a:cs typeface="Times New Roman" panose="02020603050405020304" pitchFamily="18" charset="0"/>
              </a:rPr>
              <a:t>obtainnormal</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2">
                    <a:lumMod val="50000"/>
                  </a:schemeClr>
                </a:solidFill>
                <a:latin typeface="Times New Roman" panose="02020603050405020304" pitchFamily="18" charset="0"/>
                <a:cs typeface="Times New Roman" panose="02020603050405020304" pitchFamily="18" charset="0"/>
              </a:rPr>
              <a:t>size.Abnormal</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dirty="0">
                <a:solidFill>
                  <a:schemeClr val="accent2">
                    <a:lumMod val="50000"/>
                  </a:schemeClr>
                </a:solidFill>
                <a:latin typeface="Times New Roman" panose="02020603050405020304" pitchFamily="18" charset="0"/>
                <a:cs typeface="Times New Roman" panose="02020603050405020304" pitchFamily="18" charset="0"/>
              </a:rPr>
              <a:t>size and pale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colouration</a:t>
            </a:r>
            <a:r>
              <a:rPr lang="en-US" sz="2000" dirty="0">
                <a:solidFill>
                  <a:schemeClr val="accent2">
                    <a:lumMod val="50000"/>
                  </a:schemeClr>
                </a:solidFill>
                <a:latin typeface="Times New Roman" panose="02020603050405020304" pitchFamily="18" charset="0"/>
                <a:cs typeface="Times New Roman" panose="02020603050405020304" pitchFamily="18" charset="0"/>
              </a:rPr>
              <a:t> is the most common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hypoplastic</a:t>
            </a:r>
            <a:r>
              <a:rPr lang="en-US" sz="2000" dirty="0">
                <a:solidFill>
                  <a:schemeClr val="accent2">
                    <a:lumMod val="50000"/>
                  </a:schemeClr>
                </a:solidFill>
                <a:latin typeface="Times New Roman" panose="02020603050405020304" pitchFamily="18" charset="0"/>
                <a:cs typeface="Times New Roman" panose="02020603050405020304" pitchFamily="18" charset="0"/>
              </a:rPr>
              <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symptom. Other symptoms include:</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rgbClr val="00B0F0"/>
                </a:solidFill>
                <a:latin typeface="Times New Roman" panose="02020603050405020304" pitchFamily="18" charset="0"/>
                <a:cs typeface="Times New Roman" panose="02020603050405020304" pitchFamily="18" charset="0"/>
              </a:rPr>
              <a:t>Dwarfin</a:t>
            </a:r>
            <a:r>
              <a:rPr lang="en-US" sz="2000" dirty="0">
                <a:solidFill>
                  <a:schemeClr val="accent2">
                    <a:lumMod val="50000"/>
                  </a:schemeClr>
                </a:solidFill>
                <a:latin typeface="Times New Roman" panose="02020603050405020304" pitchFamily="18" charset="0"/>
                <a:cs typeface="Times New Roman" panose="02020603050405020304" pitchFamily="18" charset="0"/>
              </a:rPr>
              <a:t>g is the underdevelopment of the plant or some of its organs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eg</a:t>
            </a:r>
            <a:r>
              <a:rPr lang="en-US" sz="2000" dirty="0">
                <a:solidFill>
                  <a:schemeClr val="accent2">
                    <a:lumMod val="50000"/>
                  </a:schemeClr>
                </a:solidFill>
                <a:latin typeface="Times New Roman" panose="02020603050405020304" pitchFamily="18" charset="0"/>
                <a:cs typeface="Times New Roman" panose="02020603050405020304" pitchFamily="18" charset="0"/>
              </a:rPr>
              <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MSV or mosaic; curly top of beans; </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0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u="sng" dirty="0" err="1">
                <a:solidFill>
                  <a:srgbClr val="00B0F0"/>
                </a:solidFill>
                <a:latin typeface="Times New Roman" panose="02020603050405020304" pitchFamily="18" charset="0"/>
                <a:cs typeface="Times New Roman" panose="02020603050405020304" pitchFamily="18" charset="0"/>
              </a:rPr>
              <a:t>Chlorosis</a:t>
            </a:r>
            <a:r>
              <a:rPr lang="en-US" sz="2000" dirty="0">
                <a:solidFill>
                  <a:schemeClr val="accent2">
                    <a:lumMod val="50000"/>
                  </a:schemeClr>
                </a:solidFill>
                <a:latin typeface="Times New Roman" panose="02020603050405020304" pitchFamily="18" charset="0"/>
                <a:cs typeface="Times New Roman" panose="02020603050405020304" pitchFamily="18" charset="0"/>
              </a:rPr>
              <a:t> this is the yellowing or whitening of normal green tissue due to</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partial or complete failure of chlorophyll to develop this symptom can</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developed due to different diseases such as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Fusarium</a:t>
            </a:r>
            <a:r>
              <a:rPr lang="en-US" sz="2000" dirty="0">
                <a:solidFill>
                  <a:schemeClr val="accent2">
                    <a:lumMod val="50000"/>
                  </a:schemeClr>
                </a:solidFill>
                <a:latin typeface="Times New Roman" panose="02020603050405020304" pitchFamily="18" charset="0"/>
                <a:cs typeface="Times New Roman" panose="02020603050405020304" pitchFamily="18" charset="0"/>
              </a:rPr>
              <a:t> yellows of </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beans</a:t>
            </a:r>
            <a:br>
              <a:rPr lang="en-US" sz="20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u="sng" dirty="0">
                <a:solidFill>
                  <a:srgbClr val="00B0F0"/>
                </a:solidFill>
                <a:latin typeface="Times New Roman" panose="02020603050405020304" pitchFamily="18" charset="0"/>
                <a:cs typeface="Times New Roman" panose="02020603050405020304" pitchFamily="18" charset="0"/>
              </a:rPr>
              <a:t>Mosaic</a:t>
            </a:r>
            <a:r>
              <a:rPr lang="en-US" sz="2000" dirty="0">
                <a:solidFill>
                  <a:schemeClr val="accent2">
                    <a:lumMod val="50000"/>
                  </a:schemeClr>
                </a:solidFill>
                <a:latin typeface="Times New Roman" panose="02020603050405020304" pitchFamily="18" charset="0"/>
                <a:cs typeface="Times New Roman" panose="02020603050405020304" pitchFamily="18" charset="0"/>
              </a:rPr>
              <a:t> is the abnormal coloration yellowing, reddening, bronzing, or</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purpling in localized areas of leaves where chlorophyll has been</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destroyed; Symptoms such as a clearing along the leaf veins (vein</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clearing)</a:t>
            </a:r>
          </a:p>
        </p:txBody>
      </p:sp>
      <p:pic>
        <p:nvPicPr>
          <p:cNvPr id="4" name="Picture 3"/>
          <p:cNvPicPr>
            <a:picLocks noChangeAspect="1"/>
          </p:cNvPicPr>
          <p:nvPr/>
        </p:nvPicPr>
        <p:blipFill>
          <a:blip r:embed="rId2"/>
          <a:stretch>
            <a:fillRect/>
          </a:stretch>
        </p:blipFill>
        <p:spPr>
          <a:xfrm>
            <a:off x="9274002" y="891389"/>
            <a:ext cx="2334710" cy="2667000"/>
          </a:xfrm>
          <a:prstGeom prst="rect">
            <a:avLst/>
          </a:prstGeom>
        </p:spPr>
      </p:pic>
      <p:sp>
        <p:nvSpPr>
          <p:cNvPr id="5" name="Right Arrow 4"/>
          <p:cNvSpPr/>
          <p:nvPr/>
        </p:nvSpPr>
        <p:spPr>
          <a:xfrm>
            <a:off x="8546471" y="2688879"/>
            <a:ext cx="660903" cy="362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707594" y="4324350"/>
            <a:ext cx="3305175" cy="2166985"/>
          </a:xfrm>
          <a:prstGeom prst="rect">
            <a:avLst/>
          </a:prstGeom>
        </p:spPr>
      </p:pic>
      <p:sp>
        <p:nvSpPr>
          <p:cNvPr id="7" name="Right Arrow 6"/>
          <p:cNvSpPr/>
          <p:nvPr/>
        </p:nvSpPr>
        <p:spPr>
          <a:xfrm>
            <a:off x="7867461" y="5329474"/>
            <a:ext cx="814812" cy="437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454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37" y="374209"/>
            <a:ext cx="8596668" cy="6180499"/>
          </a:xfrm>
        </p:spPr>
        <p:txBody>
          <a:bodyPr/>
          <a:lstStyle/>
          <a:p>
            <a:r>
              <a:rPr lang="en-US" sz="2000" u="sng" dirty="0" smtClean="0">
                <a:solidFill>
                  <a:srgbClr val="C00000"/>
                </a:solidFill>
              </a:rPr>
              <a:t>C.HYPERPLASTIC</a:t>
            </a:r>
            <a:r>
              <a:rPr lang="en-US" sz="2000" u="sng" dirty="0"/>
              <a:t/>
            </a:r>
            <a:br>
              <a:rPr lang="en-US" sz="2000" u="sng" dirty="0"/>
            </a:br>
            <a:r>
              <a:rPr lang="en-US" sz="2000" dirty="0">
                <a:solidFill>
                  <a:srgbClr val="C00000"/>
                </a:solidFill>
                <a:latin typeface="Times New Roman" panose="02020603050405020304" pitchFamily="18" charset="0"/>
                <a:cs typeface="Times New Roman" panose="02020603050405020304" pitchFamily="18" charset="0"/>
              </a:rPr>
              <a:t>Hyperplasia </a:t>
            </a:r>
            <a:r>
              <a:rPr lang="en-US" sz="2000" dirty="0">
                <a:solidFill>
                  <a:schemeClr val="accent2">
                    <a:lumMod val="50000"/>
                  </a:schemeClr>
                </a:solidFill>
                <a:latin typeface="Times New Roman" panose="02020603050405020304" pitchFamily="18" charset="0"/>
                <a:cs typeface="Times New Roman" panose="02020603050405020304" pitchFamily="18" charset="0"/>
              </a:rPr>
              <a:t>is the overdevelopment (in size and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colour</a:t>
            </a:r>
            <a:r>
              <a:rPr lang="en-US" sz="2000" dirty="0">
                <a:solidFill>
                  <a:schemeClr val="accent2">
                    <a:lumMod val="50000"/>
                  </a:schemeClr>
                </a:solidFill>
                <a:latin typeface="Times New Roman" panose="02020603050405020304" pitchFamily="18" charset="0"/>
                <a:cs typeface="Times New Roman" panose="02020603050405020304" pitchFamily="18" charset="0"/>
              </a:rPr>
              <a:t>) of the plant parts.</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Hypertrophy on the other hand is the exclusive development of a plants</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organ due to over hyperplasia and they include;</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smtClean="0">
                <a:solidFill>
                  <a:srgbClr val="00B0F0"/>
                </a:solidFill>
                <a:latin typeface="Times New Roman" panose="02020603050405020304" pitchFamily="18" charset="0"/>
                <a:cs typeface="Times New Roman" panose="02020603050405020304" pitchFamily="18" charset="0"/>
              </a:rPr>
              <a:t>1.</a:t>
            </a:r>
            <a:r>
              <a:rPr lang="en-US" sz="2000" u="sng" dirty="0" smtClean="0">
                <a:solidFill>
                  <a:srgbClr val="00B0F0"/>
                </a:solidFill>
                <a:latin typeface="Times New Roman" panose="02020603050405020304" pitchFamily="18" charset="0"/>
                <a:cs typeface="Times New Roman" panose="02020603050405020304" pitchFamily="18" charset="0"/>
              </a:rPr>
              <a:t>Leaf </a:t>
            </a:r>
            <a:r>
              <a:rPr lang="en-US" sz="2000" u="sng" dirty="0">
                <a:solidFill>
                  <a:srgbClr val="00B0F0"/>
                </a:solidFill>
                <a:latin typeface="Times New Roman" panose="02020603050405020304" pitchFamily="18" charset="0"/>
                <a:cs typeface="Times New Roman" panose="02020603050405020304" pitchFamily="18" charset="0"/>
              </a:rPr>
              <a:t>curls </a:t>
            </a:r>
            <a:r>
              <a:rPr lang="en-US" sz="2000" dirty="0">
                <a:solidFill>
                  <a:schemeClr val="accent2">
                    <a:lumMod val="50000"/>
                  </a:schemeClr>
                </a:solidFill>
                <a:latin typeface="Times New Roman" panose="02020603050405020304" pitchFamily="18" charset="0"/>
                <a:cs typeface="Times New Roman" panose="02020603050405020304" pitchFamily="18" charset="0"/>
              </a:rPr>
              <a:t>-overgrowth of tissue on one side of a leaf or petal resulting to</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leaves rolling</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a:t>
            </a:r>
            <a:br>
              <a:rPr lang="en-US" sz="20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smtClean="0">
                <a:solidFill>
                  <a:srgbClr val="00B0F0"/>
                </a:solidFill>
                <a:latin typeface="Times New Roman" panose="02020603050405020304" pitchFamily="18" charset="0"/>
                <a:cs typeface="Times New Roman" panose="02020603050405020304" pitchFamily="18" charset="0"/>
              </a:rPr>
              <a:t>2.</a:t>
            </a:r>
            <a:r>
              <a:rPr lang="en-US" sz="2000" u="sng" dirty="0" smtClean="0">
                <a:solidFill>
                  <a:srgbClr val="00B0F0"/>
                </a:solidFill>
                <a:latin typeface="Times New Roman" panose="02020603050405020304" pitchFamily="18" charset="0"/>
                <a:cs typeface="Times New Roman" panose="02020603050405020304" pitchFamily="18" charset="0"/>
              </a:rPr>
              <a:t>Scabs</a:t>
            </a:r>
            <a:r>
              <a:rPr lang="en-US" sz="2000" u="sng"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dirty="0">
                <a:solidFill>
                  <a:schemeClr val="accent2">
                    <a:lumMod val="50000"/>
                  </a:schemeClr>
                </a:solidFill>
                <a:latin typeface="Times New Roman" panose="02020603050405020304" pitchFamily="18" charset="0"/>
                <a:cs typeface="Times New Roman" panose="02020603050405020304" pitchFamily="18" charset="0"/>
              </a:rPr>
              <a:t>roughened to crust like, more or less circular, slightly raised or</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sunken lesions on the surface of leaves, stems, fruit, or tubers e.g.</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common scab of potato, apple scab and wheat </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scab.</a:t>
            </a:r>
            <a:br>
              <a:rPr lang="en-US" sz="20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0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smtClean="0">
                <a:solidFill>
                  <a:srgbClr val="00B0F0"/>
                </a:solidFill>
                <a:latin typeface="Times New Roman" panose="02020603050405020304" pitchFamily="18" charset="0"/>
                <a:cs typeface="Times New Roman" panose="02020603050405020304" pitchFamily="18" charset="0"/>
              </a:rPr>
              <a:t>3.</a:t>
            </a:r>
            <a:r>
              <a:rPr lang="en-US" sz="2000" u="sng" dirty="0" smtClean="0">
                <a:solidFill>
                  <a:srgbClr val="00B0F0"/>
                </a:solidFill>
                <a:latin typeface="Times New Roman" panose="02020603050405020304" pitchFamily="18" charset="0"/>
                <a:cs typeface="Times New Roman" panose="02020603050405020304" pitchFamily="18" charset="0"/>
              </a:rPr>
              <a:t>Tumours</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dirty="0">
                <a:solidFill>
                  <a:schemeClr val="accent2">
                    <a:lumMod val="50000"/>
                  </a:schemeClr>
                </a:solidFill>
                <a:latin typeface="Times New Roman" panose="02020603050405020304" pitchFamily="18" charset="0"/>
                <a:cs typeface="Times New Roman" panose="02020603050405020304" pitchFamily="18" charset="0"/>
              </a:rPr>
              <a:t>are symptoms that are caused by pathogens that stimulate</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uncontrolled multiplication of plant cells, resulting in the formation of</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abnormally large </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structures Crown galls.</a:t>
            </a: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319270" y="178004"/>
            <a:ext cx="2350648" cy="2409825"/>
          </a:xfrm>
          <a:prstGeom prst="rect">
            <a:avLst/>
          </a:prstGeom>
        </p:spPr>
      </p:pic>
      <p:sp>
        <p:nvSpPr>
          <p:cNvPr id="5" name="Right Arrow 4"/>
          <p:cNvSpPr/>
          <p:nvPr/>
        </p:nvSpPr>
        <p:spPr>
          <a:xfrm>
            <a:off x="8632479" y="1638464"/>
            <a:ext cx="799959" cy="270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314568" y="2833286"/>
            <a:ext cx="2453488" cy="1714500"/>
          </a:xfrm>
          <a:prstGeom prst="rect">
            <a:avLst/>
          </a:prstGeom>
        </p:spPr>
      </p:pic>
      <p:sp>
        <p:nvSpPr>
          <p:cNvPr id="7" name="Right Arrow 6"/>
          <p:cNvSpPr/>
          <p:nvPr/>
        </p:nvSpPr>
        <p:spPr>
          <a:xfrm>
            <a:off x="8510258" y="3102320"/>
            <a:ext cx="869132" cy="36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339049" y="4948706"/>
            <a:ext cx="1952625" cy="1384191"/>
          </a:xfrm>
          <a:prstGeom prst="rect">
            <a:avLst/>
          </a:prstGeom>
        </p:spPr>
      </p:pic>
      <p:pic>
        <p:nvPicPr>
          <p:cNvPr id="9" name="Picture 8"/>
          <p:cNvPicPr>
            <a:picLocks noChangeAspect="1"/>
          </p:cNvPicPr>
          <p:nvPr/>
        </p:nvPicPr>
        <p:blipFill>
          <a:blip r:embed="rId5"/>
          <a:stretch>
            <a:fillRect/>
          </a:stretch>
        </p:blipFill>
        <p:spPr>
          <a:xfrm>
            <a:off x="9035358" y="4793243"/>
            <a:ext cx="2937862" cy="1939561"/>
          </a:xfrm>
          <a:prstGeom prst="rect">
            <a:avLst/>
          </a:prstGeom>
        </p:spPr>
      </p:pic>
      <p:sp>
        <p:nvSpPr>
          <p:cNvPr id="10" name="Right Arrow 9"/>
          <p:cNvSpPr/>
          <p:nvPr/>
        </p:nvSpPr>
        <p:spPr>
          <a:xfrm>
            <a:off x="8229600" y="5712737"/>
            <a:ext cx="805758" cy="389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977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1504" y="389299"/>
            <a:ext cx="7345379" cy="9233297"/>
          </a:xfrm>
          <a:prstGeom prst="rect">
            <a:avLst/>
          </a:prstGeom>
        </p:spPr>
        <p:txBody>
          <a:bodyPr wrap="square">
            <a:spAutoFit/>
          </a:bodyPr>
          <a:lstStyle/>
          <a:p>
            <a:r>
              <a:rPr lang="en-US" dirty="0" smtClean="0"/>
              <a:t> </a:t>
            </a:r>
            <a:r>
              <a:rPr lang="en-US" dirty="0" err="1"/>
              <a:t>D</a:t>
            </a:r>
            <a:r>
              <a:rPr lang="en-US" dirty="0" err="1" smtClean="0"/>
              <a:t>ifine</a:t>
            </a:r>
            <a:r>
              <a:rPr lang="en-US" dirty="0" smtClean="0"/>
              <a:t> plant disease. Describe in detail </a:t>
            </a:r>
            <a:r>
              <a:rPr lang="en-US" dirty="0" err="1" smtClean="0"/>
              <a:t>tha</a:t>
            </a:r>
            <a:r>
              <a:rPr lang="en-US" dirty="0" smtClean="0"/>
              <a:t> classification of disease on the basis of symptoms and causal organism.</a:t>
            </a:r>
          </a:p>
          <a:p>
            <a:endParaRPr lang="en-US" dirty="0" smtClean="0"/>
          </a:p>
          <a:p>
            <a:r>
              <a:rPr lang="en-US" dirty="0" smtClean="0"/>
              <a:t> </a:t>
            </a:r>
            <a:r>
              <a:rPr lang="en-US" u="sng" dirty="0" smtClean="0"/>
              <a:t>PLANT DISEASES</a:t>
            </a:r>
          </a:p>
          <a:p>
            <a:r>
              <a:rPr lang="en-US" dirty="0" smtClean="0"/>
              <a:t>A plant disease is any abnormal condition that alters the appearance or function of a plant. </a:t>
            </a:r>
          </a:p>
          <a:p>
            <a:endParaRPr lang="en-US" dirty="0"/>
          </a:p>
          <a:p>
            <a:pPr marL="285750" indent="-285750">
              <a:buFont typeface="Arial" panose="020B0604020202020204" pitchFamily="34" charset="0"/>
              <a:buChar char="•"/>
            </a:pPr>
            <a:r>
              <a:rPr lang="en-US" u="sng" dirty="0" smtClean="0"/>
              <a:t>CAUSES OF PLANT DISEASES</a:t>
            </a:r>
          </a:p>
          <a:p>
            <a:pPr marL="285750" indent="-285750">
              <a:buFont typeface="Arial" panose="020B0604020202020204" pitchFamily="34" charset="0"/>
              <a:buChar char="•"/>
            </a:pPr>
            <a:r>
              <a:rPr lang="en-US" dirty="0" smtClean="0"/>
              <a:t>Plant diseases are caused by both infectious (fungi, bacteria, viruses </a:t>
            </a:r>
            <a:r>
              <a:rPr lang="en-US" dirty="0" err="1" smtClean="0"/>
              <a:t>andnematodes</a:t>
            </a:r>
            <a:r>
              <a:rPr lang="en-US" dirty="0" smtClean="0"/>
              <a:t>) and non infectious agents (mineral deficiency, sun burns </a:t>
            </a:r>
            <a:r>
              <a:rPr lang="en-US" dirty="0" err="1" smtClean="0"/>
              <a:t>etc</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Infectious plant diseases are caused by living organisms that attack </a:t>
            </a:r>
            <a:r>
              <a:rPr lang="en-US" dirty="0" err="1" smtClean="0"/>
              <a:t>andobtain</a:t>
            </a:r>
            <a:r>
              <a:rPr lang="en-US" dirty="0" smtClean="0"/>
              <a:t> their nutrition from the plant they infect.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 The parasitic </a:t>
            </a:r>
            <a:r>
              <a:rPr lang="en-US" dirty="0" err="1" smtClean="0"/>
              <a:t>organismthat</a:t>
            </a:r>
            <a:r>
              <a:rPr lang="en-US" dirty="0" smtClean="0"/>
              <a:t> causes disease is referred to as a pathogen and the plant </a:t>
            </a:r>
            <a:r>
              <a:rPr lang="en-US" dirty="0" err="1" smtClean="0"/>
              <a:t>invadedby</a:t>
            </a:r>
            <a:r>
              <a:rPr lang="en-US" dirty="0" smtClean="0"/>
              <a:t> the pathogen and serving as its food source is referred to as a host.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 A </a:t>
            </a:r>
            <a:r>
              <a:rPr lang="en-US" dirty="0" err="1" smtClean="0"/>
              <a:t>favourable</a:t>
            </a:r>
            <a:r>
              <a:rPr lang="en-US" dirty="0" smtClean="0"/>
              <a:t> environment is critically important for disease development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877084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TWO CAUSES</a:t>
            </a:r>
            <a:br>
              <a:rPr lang="en-US" sz="1600" dirty="0" smtClean="0"/>
            </a:br>
            <a:r>
              <a:rPr lang="en-US" sz="2200" dirty="0">
                <a:solidFill>
                  <a:schemeClr val="accent2">
                    <a:lumMod val="50000"/>
                  </a:schemeClr>
                </a:solidFill>
              </a:rPr>
              <a:t>1.LIVING OR ANIMATE </a:t>
            </a:r>
            <a:r>
              <a:rPr lang="en-US" sz="2200" dirty="0" smtClean="0">
                <a:solidFill>
                  <a:schemeClr val="accent2">
                    <a:lumMod val="50000"/>
                  </a:schemeClr>
                </a:solidFill>
              </a:rPr>
              <a:t/>
            </a:r>
            <a:br>
              <a:rPr lang="en-US" sz="2200" dirty="0" smtClean="0">
                <a:solidFill>
                  <a:schemeClr val="accent2">
                    <a:lumMod val="50000"/>
                  </a:schemeClr>
                </a:solidFill>
              </a:rPr>
            </a:br>
            <a:r>
              <a:rPr lang="en-US" sz="2200" dirty="0" smtClean="0">
                <a:solidFill>
                  <a:schemeClr val="accent2">
                    <a:lumMod val="50000"/>
                  </a:schemeClr>
                </a:solidFill>
              </a:rPr>
              <a:t>2 </a:t>
            </a:r>
            <a:r>
              <a:rPr lang="en-US" sz="2200" dirty="0">
                <a:solidFill>
                  <a:schemeClr val="accent2">
                    <a:lumMod val="50000"/>
                  </a:schemeClr>
                </a:solidFill>
              </a:rPr>
              <a:t>NONLIVING OR INANIMATE</a:t>
            </a:r>
          </a:p>
        </p:txBody>
      </p:sp>
      <p:sp>
        <p:nvSpPr>
          <p:cNvPr id="3" name="Content Placeholder 2"/>
          <p:cNvSpPr>
            <a:spLocks noGrp="1"/>
          </p:cNvSpPr>
          <p:nvPr>
            <p:ph idx="1"/>
          </p:nvPr>
        </p:nvSpPr>
        <p:spPr/>
        <p:txBody>
          <a:bodyPr>
            <a:normAutofit lnSpcReduction="10000"/>
          </a:bodyPr>
          <a:lstStyle/>
          <a:p>
            <a:r>
              <a:rPr lang="en-US" u="sng" dirty="0"/>
              <a:t>1.LIVING OR ANIMATE </a:t>
            </a:r>
            <a:endParaRPr lang="en-US" u="sng" dirty="0" smtClean="0"/>
          </a:p>
          <a:p>
            <a:pPr marL="0" indent="0">
              <a:buNone/>
            </a:pPr>
            <a:r>
              <a:rPr lang="en-US" dirty="0"/>
              <a:t>The main categories of microbes that cause plant diseases which are</a:t>
            </a:r>
          </a:p>
          <a:p>
            <a:pPr marL="0" indent="0">
              <a:buNone/>
            </a:pPr>
            <a:r>
              <a:rPr lang="en-US" dirty="0"/>
              <a:t>fungi, bacteria, viruses and nematodes.</a:t>
            </a:r>
          </a:p>
          <a:p>
            <a:pPr marL="0" indent="0">
              <a:buNone/>
            </a:pPr>
            <a:r>
              <a:rPr lang="en-US" dirty="0"/>
              <a:t>Fungi account for around 85 percent of plant diseases followed by viruses,</a:t>
            </a:r>
          </a:p>
          <a:p>
            <a:pPr marL="0" indent="0">
              <a:buNone/>
            </a:pPr>
            <a:r>
              <a:rPr lang="en-US" dirty="0"/>
              <a:t>bacteria and nematodes</a:t>
            </a:r>
            <a:r>
              <a:rPr lang="en-US" dirty="0" smtClean="0"/>
              <a:t>.</a:t>
            </a:r>
          </a:p>
          <a:p>
            <a:r>
              <a:rPr lang="en-US" u="sng" dirty="0"/>
              <a:t>2 NONLIVING OR INANIMATE</a:t>
            </a:r>
          </a:p>
          <a:p>
            <a:pPr marL="0" indent="0">
              <a:buNone/>
            </a:pPr>
            <a:r>
              <a:rPr lang="en-US" dirty="0"/>
              <a:t>Environmental factors are important in the development of plant diseases</a:t>
            </a:r>
          </a:p>
          <a:p>
            <a:pPr marL="0" indent="0">
              <a:buNone/>
            </a:pPr>
            <a:r>
              <a:rPr lang="en-US" dirty="0"/>
              <a:t>and determine whether the diseases become epidemic. These</a:t>
            </a:r>
          </a:p>
          <a:p>
            <a:pPr marL="0" indent="0">
              <a:buNone/>
            </a:pPr>
            <a:r>
              <a:rPr lang="en-US" dirty="0"/>
              <a:t>include temperature, relative humidity, soil moisture, soil pH, soil type,</a:t>
            </a:r>
          </a:p>
          <a:p>
            <a:pPr marL="0" indent="0">
              <a:buNone/>
            </a:pPr>
            <a:r>
              <a:rPr lang="en-US" dirty="0"/>
              <a:t>and soil fertility during the crop growth.</a:t>
            </a:r>
          </a:p>
        </p:txBody>
      </p:sp>
    </p:spTree>
    <p:extLst>
      <p:ext uri="{BB962C8B-B14F-4D97-AF65-F5344CB8AC3E}">
        <p14:creationId xmlns:p14="http://schemas.microsoft.com/office/powerpoint/2010/main" val="3918812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u="sng" dirty="0">
                <a:solidFill>
                  <a:schemeClr val="accent2">
                    <a:lumMod val="50000"/>
                  </a:schemeClr>
                </a:solidFill>
              </a:rPr>
              <a:t>SYMPTOMS AND SIGNS OF PLANT </a:t>
            </a:r>
            <a:r>
              <a:rPr lang="en-US" sz="1800" u="sng" dirty="0" smtClean="0">
                <a:solidFill>
                  <a:schemeClr val="accent2">
                    <a:lumMod val="50000"/>
                  </a:schemeClr>
                </a:solidFill>
              </a:rPr>
              <a:t>DISEASES</a:t>
            </a:r>
            <a:br>
              <a:rPr lang="en-US" sz="1800" u="sng" dirty="0" smtClean="0">
                <a:solidFill>
                  <a:schemeClr val="accent2">
                    <a:lumMod val="50000"/>
                  </a:schemeClr>
                </a:solidFill>
              </a:rPr>
            </a:br>
            <a:r>
              <a:rPr lang="en-US" sz="1800" u="sng" dirty="0">
                <a:solidFill>
                  <a:schemeClr val="accent2">
                    <a:lumMod val="50000"/>
                  </a:schemeClr>
                </a:solidFill>
              </a:rPr>
              <a:t/>
            </a:r>
            <a:br>
              <a:rPr lang="en-US" sz="1800" u="sng" dirty="0">
                <a:solidFill>
                  <a:schemeClr val="accent2">
                    <a:lumMod val="50000"/>
                  </a:schemeClr>
                </a:solidFill>
              </a:rPr>
            </a:br>
            <a:r>
              <a:rPr lang="en-US" sz="2000" dirty="0">
                <a:solidFill>
                  <a:schemeClr val="accent2">
                    <a:lumMod val="50000"/>
                  </a:schemeClr>
                </a:solidFill>
                <a:latin typeface="Times New Roman" panose="02020603050405020304" pitchFamily="18" charset="0"/>
                <a:cs typeface="Times New Roman" panose="02020603050405020304" pitchFamily="18" charset="0"/>
              </a:rPr>
              <a:t>These are visible effects of disease on plants due to the interference in</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the development and/or function of the plant as it responds to the</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pathogen i.e. a result of invasion and infection by the pathogen</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a:t>
            </a:r>
            <a:br>
              <a:rPr lang="en-US" sz="20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Symptoms may be classified as local or systemic, primary or secondary,</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and microscopic or macroscopic</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a:t>
            </a:r>
            <a:br>
              <a:rPr lang="en-US" sz="20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Local symptoms are physiological or structural changes within a limited</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area of host tissue around the infection site, such as leaf spots, galls, and</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err="1" smtClean="0">
                <a:solidFill>
                  <a:schemeClr val="accent2">
                    <a:lumMod val="50000"/>
                  </a:schemeClr>
                </a:solidFill>
                <a:latin typeface="Times New Roman" panose="02020603050405020304" pitchFamily="18" charset="0"/>
                <a:cs typeface="Times New Roman" panose="02020603050405020304" pitchFamily="18" charset="0"/>
              </a:rPr>
              <a:t>cankers.T</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0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Systemic symptoms are those involving the reaction of a greater part or</a:t>
            </a:r>
            <a:br>
              <a:rPr lang="en-US" sz="2000" dirty="0">
                <a:solidFill>
                  <a:schemeClr val="accent2">
                    <a:lumMod val="50000"/>
                  </a:schemeClr>
                </a:solidFill>
                <a:latin typeface="Times New Roman" panose="02020603050405020304" pitchFamily="18" charset="0"/>
                <a:cs typeface="Times New Roman" panose="02020603050405020304" pitchFamily="18" charset="0"/>
              </a:rPr>
            </a:br>
            <a:r>
              <a:rPr lang="en-US" sz="2000" dirty="0">
                <a:solidFill>
                  <a:schemeClr val="accent2">
                    <a:lumMod val="50000"/>
                  </a:schemeClr>
                </a:solidFill>
                <a:latin typeface="Times New Roman" panose="02020603050405020304" pitchFamily="18" charset="0"/>
                <a:cs typeface="Times New Roman" panose="02020603050405020304" pitchFamily="18" charset="0"/>
              </a:rPr>
              <a:t>all of the plant, such as wilting, yellowing, and dwarfing.</a:t>
            </a:r>
          </a:p>
        </p:txBody>
      </p:sp>
    </p:spTree>
    <p:extLst>
      <p:ext uri="{BB962C8B-B14F-4D97-AF65-F5344CB8AC3E}">
        <p14:creationId xmlns:p14="http://schemas.microsoft.com/office/powerpoint/2010/main" val="1071065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25" y="510012"/>
            <a:ext cx="8596668" cy="5374740"/>
          </a:xfrm>
          <a:solidFill>
            <a:schemeClr val="accent2">
              <a:lumMod val="20000"/>
              <a:lumOff val="80000"/>
            </a:schemeClr>
          </a:solidFill>
        </p:spPr>
        <p:txBody>
          <a:bodyPr>
            <a:normAutofit/>
          </a:bodyPr>
          <a:lstStyle/>
          <a:p>
            <a:pPr marL="342900" indent="-342900">
              <a:buFont typeface="Arial" panose="020B0604020202020204" pitchFamily="34" charset="0"/>
              <a:buChar char="•"/>
            </a:pPr>
            <a:r>
              <a:rPr lang="en-US" sz="2000" dirty="0">
                <a:solidFill>
                  <a:schemeClr val="accent2">
                    <a:lumMod val="75000"/>
                  </a:schemeClr>
                </a:solidFill>
                <a:latin typeface="Times New Roman" panose="02020603050405020304" pitchFamily="18" charset="0"/>
                <a:cs typeface="Times New Roman" panose="02020603050405020304" pitchFamily="18" charset="0"/>
              </a:rPr>
              <a:t>Macroscopic (morphological) symptoms can be classified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as</a:t>
            </a:r>
            <a:r>
              <a:rPr lang="en-US" sz="2000" dirty="0">
                <a:solidFill>
                  <a:schemeClr val="accent2">
                    <a:lumMod val="75000"/>
                  </a:schemeClr>
                </a:solidFill>
                <a:latin typeface="Times New Roman" panose="02020603050405020304" pitchFamily="18" charset="0"/>
                <a:cs typeface="Times New Roman" panose="02020603050405020304" pitchFamily="18" charset="0"/>
              </a:rPr>
              <a:t/>
            </a:r>
            <a:br>
              <a:rPr lang="en-US" sz="2000" dirty="0">
                <a:solidFill>
                  <a:schemeClr val="accent2">
                    <a:lumMod val="75000"/>
                  </a:schemeClr>
                </a:solidFill>
                <a:latin typeface="Times New Roman" panose="02020603050405020304" pitchFamily="18" charset="0"/>
                <a:cs typeface="Times New Roman" panose="02020603050405020304" pitchFamily="18" charset="0"/>
              </a:rPr>
            </a:br>
            <a:r>
              <a:rPr lang="en-US" sz="2000" dirty="0">
                <a:solidFill>
                  <a:schemeClr val="accent2">
                    <a:lumMod val="75000"/>
                  </a:schemeClr>
                </a:solidFill>
                <a:latin typeface="Times New Roman" panose="02020603050405020304" pitchFamily="18" charset="0"/>
                <a:cs typeface="Times New Roman" panose="02020603050405020304" pitchFamily="18" charset="0"/>
              </a:rPr>
              <a:t>a.)</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Necrotic,                b</a:t>
            </a:r>
            <a:r>
              <a:rPr lang="en-US" sz="2000" dirty="0">
                <a:solidFill>
                  <a:schemeClr val="accent2">
                    <a:lumMod val="75000"/>
                  </a:schemeClr>
                </a:solidFill>
                <a:latin typeface="Times New Roman" panose="02020603050405020304" pitchFamily="18" charset="0"/>
                <a:cs typeface="Times New Roman" panose="02020603050405020304" pitchFamily="18" charset="0"/>
              </a:rPr>
              <a:t>.)</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Hypoplastic</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c</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Hyperplastic</a:t>
            </a:r>
            <a:br>
              <a:rPr lang="en-US" sz="2000" dirty="0" smtClean="0">
                <a:solidFill>
                  <a:schemeClr val="accent2">
                    <a:lumMod val="75000"/>
                  </a:schemeClr>
                </a:solidFill>
                <a:latin typeface="Times New Roman" panose="02020603050405020304" pitchFamily="18" charset="0"/>
                <a:cs typeface="Times New Roman" panose="02020603050405020304" pitchFamily="18" charset="0"/>
              </a:rPr>
            </a:br>
            <a:r>
              <a:rPr lang="en-US" sz="2000" dirty="0">
                <a:solidFill>
                  <a:schemeClr val="accent2">
                    <a:lumMod val="75000"/>
                  </a:schemeClr>
                </a:solidFill>
                <a:latin typeface="Times New Roman" panose="02020603050405020304" pitchFamily="18" charset="0"/>
                <a:cs typeface="Times New Roman" panose="02020603050405020304" pitchFamily="18" charset="0"/>
              </a:rPr>
              <a:t/>
            </a:r>
            <a:br>
              <a:rPr lang="en-US" sz="2000" dirty="0">
                <a:solidFill>
                  <a:schemeClr val="accent2">
                    <a:lumMod val="75000"/>
                  </a:schemeClr>
                </a:solidFill>
                <a:latin typeface="Times New Roman" panose="02020603050405020304" pitchFamily="18" charset="0"/>
                <a:cs typeface="Times New Roman" panose="02020603050405020304" pitchFamily="18" charset="0"/>
              </a:rPr>
            </a:br>
            <a:r>
              <a:rPr lang="en-US" sz="2000" dirty="0" err="1" smtClean="0">
                <a:solidFill>
                  <a:srgbClr val="C00000"/>
                </a:solidFill>
                <a:latin typeface="Times New Roman" panose="02020603050405020304" pitchFamily="18" charset="0"/>
                <a:cs typeface="Times New Roman" panose="02020603050405020304" pitchFamily="18" charset="0"/>
              </a:rPr>
              <a:t>A.</a:t>
            </a:r>
            <a:r>
              <a:rPr lang="en-US" sz="2200" dirty="0" err="1" smtClean="0">
                <a:solidFill>
                  <a:srgbClr val="C00000"/>
                </a:solidFill>
                <a:latin typeface="Times New Roman" panose="02020603050405020304" pitchFamily="18" charset="0"/>
                <a:cs typeface="Times New Roman" panose="02020603050405020304" pitchFamily="18" charset="0"/>
              </a:rPr>
              <a:t>Necrosis</a:t>
            </a:r>
            <a:r>
              <a:rPr lang="en-US" sz="2200" dirty="0" smtClean="0">
                <a:solidFill>
                  <a:srgbClr val="C00000"/>
                </a:solidFill>
                <a:latin typeface="Times New Roman" panose="02020603050405020304" pitchFamily="18" charset="0"/>
                <a:cs typeface="Times New Roman" panose="02020603050405020304" pitchFamily="18" charset="0"/>
              </a:rPr>
              <a:t>.</a:t>
            </a:r>
            <a:br>
              <a:rPr lang="en-US" sz="2200" dirty="0" smtClean="0">
                <a:solidFill>
                  <a:srgbClr val="C00000"/>
                </a:solidFill>
                <a:latin typeface="Times New Roman" panose="02020603050405020304" pitchFamily="18" charset="0"/>
                <a:cs typeface="Times New Roman" panose="02020603050405020304" pitchFamily="18" charset="0"/>
              </a:rPr>
            </a:br>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200" dirty="0">
                <a:solidFill>
                  <a:schemeClr val="accent2">
                    <a:lumMod val="75000"/>
                  </a:schemeClr>
                </a:solidFill>
                <a:latin typeface="Times New Roman" panose="02020603050405020304" pitchFamily="18" charset="0"/>
                <a:cs typeface="Times New Roman" panose="02020603050405020304" pitchFamily="18" charset="0"/>
              </a:rPr>
              <a:t>is localized or the general death/degeneration of plant tissue</a:t>
            </a:r>
            <a:br>
              <a:rPr lang="en-US" sz="2200" dirty="0">
                <a:solidFill>
                  <a:schemeClr val="accent2">
                    <a:lumMod val="75000"/>
                  </a:schemeClr>
                </a:solidFill>
                <a:latin typeface="Times New Roman" panose="02020603050405020304" pitchFamily="18" charset="0"/>
                <a:cs typeface="Times New Roman" panose="02020603050405020304" pitchFamily="18" charset="0"/>
              </a:rPr>
            </a:br>
            <a:r>
              <a:rPr lang="en-US" sz="2200" dirty="0">
                <a:solidFill>
                  <a:schemeClr val="accent2">
                    <a:lumMod val="75000"/>
                  </a:schemeClr>
                </a:solidFill>
                <a:latin typeface="Times New Roman" panose="02020603050405020304" pitchFamily="18" charset="0"/>
                <a:cs typeface="Times New Roman" panose="02020603050405020304" pitchFamily="18" charset="0"/>
              </a:rPr>
              <a:t>(protoplast). It includes leaf spots, blight, rots etc.</a:t>
            </a:r>
            <a:br>
              <a:rPr lang="en-US" sz="2200" dirty="0">
                <a:solidFill>
                  <a:schemeClr val="accent2">
                    <a:lumMod val="75000"/>
                  </a:schemeClr>
                </a:solidFill>
                <a:latin typeface="Times New Roman" panose="02020603050405020304" pitchFamily="18" charset="0"/>
                <a:cs typeface="Times New Roman" panose="02020603050405020304" pitchFamily="18" charset="0"/>
              </a:rPr>
            </a:br>
            <a:r>
              <a:rPr lang="en-US" sz="2200" dirty="0">
                <a:solidFill>
                  <a:schemeClr val="accent2">
                    <a:lumMod val="75000"/>
                  </a:schemeClr>
                </a:solidFill>
                <a:latin typeface="Times New Roman" panose="02020603050405020304" pitchFamily="18" charset="0"/>
                <a:cs typeface="Times New Roman" panose="02020603050405020304" pitchFamily="18" charset="0"/>
              </a:rPr>
              <a:t>Some of the necrotic </a:t>
            </a:r>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symptoms</a:t>
            </a:r>
            <a:br>
              <a:rPr lang="en-US" sz="2200" dirty="0" smtClean="0">
                <a:solidFill>
                  <a:schemeClr val="accent2">
                    <a:lumMod val="75000"/>
                  </a:schemeClr>
                </a:solidFill>
                <a:latin typeface="Times New Roman" panose="02020603050405020304" pitchFamily="18" charset="0"/>
                <a:cs typeface="Times New Roman" panose="02020603050405020304" pitchFamily="18" charset="0"/>
              </a:rPr>
            </a:br>
            <a:r>
              <a:rPr lang="en-US" sz="2200" dirty="0">
                <a:solidFill>
                  <a:schemeClr val="accent2">
                    <a:lumMod val="75000"/>
                  </a:schemeClr>
                </a:solidFill>
                <a:latin typeface="Times New Roman" panose="02020603050405020304" pitchFamily="18" charset="0"/>
                <a:cs typeface="Times New Roman" panose="02020603050405020304" pitchFamily="18" charset="0"/>
              </a:rPr>
              <a:t/>
            </a:r>
            <a:br>
              <a:rPr lang="en-US" sz="2200" dirty="0">
                <a:solidFill>
                  <a:schemeClr val="accent2">
                    <a:lumMod val="75000"/>
                  </a:schemeClr>
                </a:solidFill>
                <a:latin typeface="Times New Roman" panose="02020603050405020304" pitchFamily="18" charset="0"/>
                <a:cs typeface="Times New Roman" panose="02020603050405020304" pitchFamily="18" charset="0"/>
              </a:rPr>
            </a:br>
            <a:r>
              <a:rPr lang="en-US" sz="2200" dirty="0" smtClean="0">
                <a:solidFill>
                  <a:srgbClr val="00B0F0"/>
                </a:solidFill>
                <a:latin typeface="Times New Roman" panose="02020603050405020304" pitchFamily="18" charset="0"/>
                <a:cs typeface="Times New Roman" panose="02020603050405020304" pitchFamily="18" charset="0"/>
              </a:rPr>
              <a:t>1.Wilting</a:t>
            </a:r>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200" dirty="0">
                <a:solidFill>
                  <a:schemeClr val="accent2">
                    <a:lumMod val="75000"/>
                  </a:schemeClr>
                </a:solidFill>
                <a:latin typeface="Times New Roman" panose="02020603050405020304" pitchFamily="18" charset="0"/>
                <a:cs typeface="Times New Roman" panose="02020603050405020304" pitchFamily="18" charset="0"/>
              </a:rPr>
              <a:t>is loss of turgor pressure in a plant leading to temporary or</a:t>
            </a:r>
            <a:br>
              <a:rPr lang="en-US" sz="2200" dirty="0">
                <a:solidFill>
                  <a:schemeClr val="accent2">
                    <a:lumMod val="75000"/>
                  </a:schemeClr>
                </a:solidFill>
                <a:latin typeface="Times New Roman" panose="02020603050405020304" pitchFamily="18" charset="0"/>
                <a:cs typeface="Times New Roman" panose="02020603050405020304" pitchFamily="18" charset="0"/>
              </a:rPr>
            </a:br>
            <a:r>
              <a:rPr lang="en-US" sz="2200" dirty="0">
                <a:solidFill>
                  <a:schemeClr val="accent2">
                    <a:lumMod val="75000"/>
                  </a:schemeClr>
                </a:solidFill>
                <a:latin typeface="Times New Roman" panose="02020603050405020304" pitchFamily="18" charset="0"/>
                <a:cs typeface="Times New Roman" panose="02020603050405020304" pitchFamily="18" charset="0"/>
              </a:rPr>
              <a:t>permanent drooping of leaves, shoots, or entire plants from lack of water</a:t>
            </a:r>
            <a:br>
              <a:rPr lang="en-US" sz="2200" dirty="0">
                <a:solidFill>
                  <a:schemeClr val="accent2">
                    <a:lumMod val="75000"/>
                  </a:schemeClr>
                </a:solidFill>
                <a:latin typeface="Times New Roman" panose="02020603050405020304" pitchFamily="18" charset="0"/>
                <a:cs typeface="Times New Roman" panose="02020603050405020304" pitchFamily="18" charset="0"/>
              </a:rPr>
            </a:br>
            <a:r>
              <a:rPr lang="en-US" sz="2200" dirty="0">
                <a:solidFill>
                  <a:schemeClr val="accent2">
                    <a:lumMod val="75000"/>
                  </a:schemeClr>
                </a:solidFill>
                <a:latin typeface="Times New Roman" panose="02020603050405020304" pitchFamily="18" charset="0"/>
                <a:cs typeface="Times New Roman" panose="02020603050405020304" pitchFamily="18" charset="0"/>
              </a:rPr>
              <a:t>or infection by different pathogens. </a:t>
            </a:r>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
            </a:r>
            <a:br>
              <a:rPr lang="en-US" sz="2200" dirty="0" smtClean="0">
                <a:solidFill>
                  <a:schemeClr val="accent2">
                    <a:lumMod val="75000"/>
                  </a:schemeClr>
                </a:solidFill>
                <a:latin typeface="Times New Roman" panose="02020603050405020304" pitchFamily="18" charset="0"/>
                <a:cs typeface="Times New Roman" panose="02020603050405020304" pitchFamily="18" charset="0"/>
              </a:rPr>
            </a:br>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
            </a:r>
            <a:br>
              <a:rPr lang="en-US" sz="2200" dirty="0" smtClean="0">
                <a:solidFill>
                  <a:schemeClr val="accent2">
                    <a:lumMod val="75000"/>
                  </a:schemeClr>
                </a:solidFill>
                <a:latin typeface="Times New Roman" panose="02020603050405020304" pitchFamily="18" charset="0"/>
                <a:cs typeface="Times New Roman" panose="02020603050405020304" pitchFamily="18" charset="0"/>
              </a:rPr>
            </a:br>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This </a:t>
            </a:r>
            <a:r>
              <a:rPr lang="en-US" sz="2200" dirty="0">
                <a:solidFill>
                  <a:schemeClr val="accent2">
                    <a:lumMod val="75000"/>
                  </a:schemeClr>
                </a:solidFill>
                <a:latin typeface="Times New Roman" panose="02020603050405020304" pitchFamily="18" charset="0"/>
                <a:cs typeface="Times New Roman" panose="02020603050405020304" pitchFamily="18" charset="0"/>
              </a:rPr>
              <a:t>is usually a secondary </a:t>
            </a:r>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symptom due </a:t>
            </a:r>
            <a:r>
              <a:rPr lang="en-US" sz="2200" dirty="0">
                <a:solidFill>
                  <a:schemeClr val="accent2">
                    <a:lumMod val="75000"/>
                  </a:schemeClr>
                </a:solidFill>
                <a:latin typeface="Times New Roman" panose="02020603050405020304" pitchFamily="18" charset="0"/>
                <a:cs typeface="Times New Roman" panose="02020603050405020304" pitchFamily="18" charset="0"/>
              </a:rPr>
              <a:t>to plugging of xylem tissue by an organism </a:t>
            </a:r>
            <a:r>
              <a:rPr lang="en-US" sz="2200" dirty="0" err="1">
                <a:solidFill>
                  <a:schemeClr val="accent2">
                    <a:lumMod val="75000"/>
                  </a:schemeClr>
                </a:solidFill>
                <a:latin typeface="Times New Roman" panose="02020603050405020304" pitchFamily="18" charset="0"/>
                <a:cs typeface="Times New Roman" panose="02020603050405020304" pitchFamily="18" charset="0"/>
              </a:rPr>
              <a:t>eg</a:t>
            </a:r>
            <a:r>
              <a:rPr lang="en-US" sz="2200" dirty="0">
                <a:solidFill>
                  <a:schemeClr val="accent2">
                    <a:lumMod val="75000"/>
                  </a:schemeClr>
                </a:solidFill>
                <a:latin typeface="Times New Roman" panose="02020603050405020304" pitchFamily="18" charset="0"/>
                <a:cs typeface="Times New Roman" panose="02020603050405020304" pitchFamily="18" charset="0"/>
              </a:rPr>
              <a:t>. </a:t>
            </a:r>
            <a:r>
              <a:rPr lang="en-US" sz="2200" dirty="0" err="1">
                <a:solidFill>
                  <a:schemeClr val="accent2">
                    <a:lumMod val="75000"/>
                  </a:schemeClr>
                </a:solidFill>
                <a:latin typeface="Times New Roman" panose="02020603050405020304" pitchFamily="18" charset="0"/>
                <a:cs typeface="Times New Roman" panose="02020603050405020304" pitchFamily="18" charset="0"/>
              </a:rPr>
              <a:t>Fusarium</a:t>
            </a:r>
            <a:r>
              <a:rPr lang="en-US" sz="2200" dirty="0">
                <a:solidFill>
                  <a:schemeClr val="accent2">
                    <a:lumMod val="75000"/>
                  </a:schemeClr>
                </a:solidFill>
                <a:latin typeface="Times New Roman" panose="02020603050405020304" pitchFamily="18" charset="0"/>
                <a:cs typeface="Times New Roman" panose="02020603050405020304" pitchFamily="18" charset="0"/>
              </a:rPr>
              <a:t> wilt </a:t>
            </a:r>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of tomato</a:t>
            </a:r>
            <a:r>
              <a:rPr lang="en-US" sz="2200" dirty="0">
                <a:solidFill>
                  <a:schemeClr val="accent2">
                    <a:lumMod val="75000"/>
                  </a:schemeClr>
                </a:solidFill>
                <a:latin typeface="Times New Roman" panose="02020603050405020304" pitchFamily="18" charset="0"/>
                <a:cs typeface="Times New Roman" panose="02020603050405020304" pitchFamily="18" charset="0"/>
              </a:rPr>
              <a:t>, Bacterial wilt of Tomatoes, root knot disease of beans</a:t>
            </a:r>
          </a:p>
        </p:txBody>
      </p:sp>
      <p:pic>
        <p:nvPicPr>
          <p:cNvPr id="4" name="Picture 3"/>
          <p:cNvPicPr>
            <a:picLocks noChangeAspect="1"/>
          </p:cNvPicPr>
          <p:nvPr/>
        </p:nvPicPr>
        <p:blipFill>
          <a:blip r:embed="rId2"/>
          <a:stretch>
            <a:fillRect/>
          </a:stretch>
        </p:blipFill>
        <p:spPr>
          <a:xfrm>
            <a:off x="8931431" y="1566250"/>
            <a:ext cx="2857500" cy="4418091"/>
          </a:xfrm>
          <a:prstGeom prst="rect">
            <a:avLst/>
          </a:prstGeom>
        </p:spPr>
      </p:pic>
    </p:spTree>
    <p:extLst>
      <p:ext uri="{BB962C8B-B14F-4D97-AF65-F5344CB8AC3E}">
        <p14:creationId xmlns:p14="http://schemas.microsoft.com/office/powerpoint/2010/main" val="231568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35644"/>
          </a:xfrm>
          <a:solidFill>
            <a:schemeClr val="accent1">
              <a:lumMod val="20000"/>
              <a:lumOff val="80000"/>
            </a:schemeClr>
          </a:solidFill>
        </p:spPr>
        <p:txBody>
          <a:bodyPr/>
          <a:lstStyle/>
          <a:p>
            <a:r>
              <a:rPr lang="en-US" dirty="0" smtClean="0">
                <a:solidFill>
                  <a:srgbClr val="00B0F0"/>
                </a:solidFill>
              </a:rPr>
              <a:t>2.</a:t>
            </a:r>
            <a:r>
              <a:rPr lang="en-US" u="sng" dirty="0" smtClean="0">
                <a:solidFill>
                  <a:srgbClr val="00B0F0"/>
                </a:solidFill>
              </a:rPr>
              <a:t>LEAF SPOT</a:t>
            </a:r>
            <a:endParaRPr lang="en-US" u="sng" dirty="0">
              <a:solidFill>
                <a:srgbClr val="00B0F0"/>
              </a:solidFill>
            </a:endParaRPr>
          </a:p>
        </p:txBody>
      </p:sp>
      <p:sp>
        <p:nvSpPr>
          <p:cNvPr id="3" name="Content Placeholder 2"/>
          <p:cNvSpPr>
            <a:spLocks noGrp="1"/>
          </p:cNvSpPr>
          <p:nvPr>
            <p:ph idx="1"/>
          </p:nvPr>
        </p:nvSpPr>
        <p:spPr>
          <a:xfrm>
            <a:off x="677334" y="1421395"/>
            <a:ext cx="8596668" cy="4619968"/>
          </a:xfrm>
        </p:spPr>
        <p:txBody>
          <a:bodyPr>
            <a:normAutofit/>
          </a:bodyPr>
          <a:lstStyle/>
          <a:p>
            <a:r>
              <a:rPr lang="en-US" sz="2400" dirty="0">
                <a:solidFill>
                  <a:schemeClr val="accent2">
                    <a:lumMod val="50000"/>
                  </a:schemeClr>
                </a:solidFill>
                <a:latin typeface="Times New Roman" panose="02020603050405020304" pitchFamily="18" charset="0"/>
                <a:cs typeface="Times New Roman" panose="02020603050405020304" pitchFamily="18" charset="0"/>
              </a:rPr>
              <a:t>Spot is a definite, localized, round to regular lesion, often with a border</a:t>
            </a:r>
          </a:p>
          <a:p>
            <a:r>
              <a:rPr lang="en-US" sz="2400" dirty="0">
                <a:solidFill>
                  <a:schemeClr val="accent2">
                    <a:lumMod val="50000"/>
                  </a:schemeClr>
                </a:solidFill>
                <a:latin typeface="Times New Roman" panose="02020603050405020304" pitchFamily="18" charset="0"/>
                <a:cs typeface="Times New Roman" panose="02020603050405020304" pitchFamily="18" charset="0"/>
              </a:rPr>
              <a:t>of a different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colour</a:t>
            </a:r>
            <a:r>
              <a:rPr lang="en-US" sz="2400" dirty="0">
                <a:solidFill>
                  <a:schemeClr val="accent2">
                    <a:lumMod val="50000"/>
                  </a:schemeClr>
                </a:solidFill>
                <a:latin typeface="Times New Roman" panose="02020603050405020304" pitchFamily="18" charset="0"/>
                <a:cs typeface="Times New Roman" panose="02020603050405020304" pitchFamily="18" charset="0"/>
              </a:rPr>
              <a:t>, characterized as to location (leaf spot, fruit spot) and</a:t>
            </a:r>
          </a:p>
          <a:p>
            <a:r>
              <a:rPr lang="en-US" sz="2400" dirty="0" err="1">
                <a:solidFill>
                  <a:schemeClr val="accent2">
                    <a:lumMod val="50000"/>
                  </a:schemeClr>
                </a:solidFill>
                <a:latin typeface="Times New Roman" panose="02020603050405020304" pitchFamily="18" charset="0"/>
                <a:cs typeface="Times New Roman" panose="02020603050405020304" pitchFamily="18" charset="0"/>
              </a:rPr>
              <a:t>colour</a:t>
            </a:r>
            <a:r>
              <a:rPr lang="en-US" sz="2400" dirty="0">
                <a:solidFill>
                  <a:schemeClr val="accent2">
                    <a:lumMod val="50000"/>
                  </a:schemeClr>
                </a:solidFill>
                <a:latin typeface="Times New Roman" panose="02020603050405020304" pitchFamily="18" charset="0"/>
                <a:cs typeface="Times New Roman" panose="02020603050405020304" pitchFamily="18" charset="0"/>
              </a:rPr>
              <a:t> (brown spot, black spot); </a:t>
            </a:r>
            <a:endParaRPr lang="en-US" sz="2400" dirty="0" smtClean="0">
              <a:solidFill>
                <a:schemeClr val="accent2">
                  <a:lumMod val="50000"/>
                </a:schemeClr>
              </a:solidFill>
              <a:latin typeface="Times New Roman" panose="02020603050405020304" pitchFamily="18" charset="0"/>
              <a:cs typeface="Times New Roman" panose="02020603050405020304" pitchFamily="18" charset="0"/>
            </a:endParaRPr>
          </a:p>
          <a:p>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if </a:t>
            </a:r>
            <a:r>
              <a:rPr lang="en-US" sz="2400" dirty="0">
                <a:solidFill>
                  <a:schemeClr val="accent2">
                    <a:lumMod val="50000"/>
                  </a:schemeClr>
                </a:solidFill>
                <a:latin typeface="Times New Roman" panose="02020603050405020304" pitchFamily="18" charset="0"/>
                <a:cs typeface="Times New Roman" panose="02020603050405020304" pitchFamily="18" charset="0"/>
              </a:rPr>
              <a:t>numerous or if spots enlarge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andmerge</a:t>
            </a:r>
            <a:r>
              <a:rPr lang="en-US" sz="2400" dirty="0">
                <a:solidFill>
                  <a:schemeClr val="accent2">
                    <a:lumMod val="50000"/>
                  </a:schemeClr>
                </a:solidFill>
                <a:latin typeface="Times New Roman" panose="02020603050405020304" pitchFamily="18" charset="0"/>
                <a:cs typeface="Times New Roman" panose="02020603050405020304" pitchFamily="18" charset="0"/>
              </a:rPr>
              <a:t>, a large irregular </a:t>
            </a:r>
            <a:endParaRPr lang="en-US" sz="2400" dirty="0" smtClean="0">
              <a:solidFill>
                <a:schemeClr val="accent2">
                  <a:lumMod val="50000"/>
                </a:schemeClr>
              </a:solidFill>
              <a:latin typeface="Times New Roman" panose="02020603050405020304" pitchFamily="18" charset="0"/>
              <a:cs typeface="Times New Roman" panose="02020603050405020304" pitchFamily="18" charset="0"/>
            </a:endParaRPr>
          </a:p>
          <a:p>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blotch </a:t>
            </a:r>
            <a:r>
              <a:rPr lang="en-US" sz="2400" dirty="0">
                <a:solidFill>
                  <a:schemeClr val="accent2">
                    <a:lumMod val="50000"/>
                  </a:schemeClr>
                </a:solidFill>
                <a:latin typeface="Times New Roman" panose="02020603050405020304" pitchFamily="18" charset="0"/>
                <a:cs typeface="Times New Roman" panose="02020603050405020304" pitchFamily="18" charset="0"/>
              </a:rPr>
              <a:t>or blight may develop </a:t>
            </a:r>
            <a:endParaRPr lang="en-US" sz="2400" dirty="0" smtClean="0">
              <a:solidFill>
                <a:schemeClr val="accent2">
                  <a:lumMod val="50000"/>
                </a:schemeClr>
              </a:solidFill>
              <a:latin typeface="Times New Roman" panose="02020603050405020304" pitchFamily="18" charset="0"/>
              <a:cs typeface="Times New Roman" panose="02020603050405020304" pitchFamily="18" charset="0"/>
            </a:endParaRPr>
          </a:p>
          <a:p>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such </a:t>
            </a:r>
            <a:r>
              <a:rPr lang="en-US" sz="2400" dirty="0">
                <a:solidFill>
                  <a:schemeClr val="accent2">
                    <a:lumMod val="50000"/>
                  </a:schemeClr>
                </a:solidFill>
                <a:latin typeface="Times New Roman" panose="02020603050405020304" pitchFamily="18" charset="0"/>
                <a:cs typeface="Times New Roman" panose="02020603050405020304" pitchFamily="18" charset="0"/>
              </a:rPr>
              <a:t>as gray </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leafs pot </a:t>
            </a:r>
            <a:r>
              <a:rPr lang="en-US" sz="2400" dirty="0">
                <a:solidFill>
                  <a:schemeClr val="accent2">
                    <a:lumMod val="50000"/>
                  </a:schemeClr>
                </a:solidFill>
                <a:latin typeface="Times New Roman" panose="02020603050405020304" pitchFamily="18" charset="0"/>
                <a:cs typeface="Times New Roman" panose="02020603050405020304" pitchFamily="18" charset="0"/>
              </a:rPr>
              <a:t>of tomato; black spot of rose; </a:t>
            </a:r>
            <a:endParaRPr lang="en-US" sz="2400" dirty="0" smtClean="0">
              <a:solidFill>
                <a:schemeClr val="accent2">
                  <a:lumMod val="50000"/>
                </a:schemeClr>
              </a:solidFill>
              <a:latin typeface="Times New Roman" panose="02020603050405020304" pitchFamily="18" charset="0"/>
              <a:cs typeface="Times New Roman" panose="02020603050405020304" pitchFamily="18" charset="0"/>
            </a:endParaRPr>
          </a:p>
          <a:p>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Angular </a:t>
            </a:r>
            <a:r>
              <a:rPr lang="en-US" sz="2400" dirty="0">
                <a:solidFill>
                  <a:schemeClr val="accent2">
                    <a:lumMod val="50000"/>
                  </a:schemeClr>
                </a:solidFill>
                <a:latin typeface="Times New Roman" panose="02020603050405020304" pitchFamily="18" charset="0"/>
                <a:cs typeface="Times New Roman" panose="02020603050405020304" pitchFamily="18" charset="0"/>
              </a:rPr>
              <a:t>leaf spot of beans, Leaf </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spot with </a:t>
            </a:r>
            <a:r>
              <a:rPr lang="en-US" sz="2400" dirty="0">
                <a:solidFill>
                  <a:schemeClr val="accent2">
                    <a:lumMod val="50000"/>
                  </a:schemeClr>
                </a:solidFill>
                <a:latin typeface="Times New Roman" panose="02020603050405020304" pitchFamily="18" charset="0"/>
                <a:cs typeface="Times New Roman" panose="02020603050405020304" pitchFamily="18" charset="0"/>
              </a:rPr>
              <a:t>yellow halo, Fruit spot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e.t.c</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918702" y="3771553"/>
            <a:ext cx="2742162" cy="2571750"/>
          </a:xfrm>
          <a:prstGeom prst="rect">
            <a:avLst/>
          </a:prstGeom>
        </p:spPr>
      </p:pic>
      <p:pic>
        <p:nvPicPr>
          <p:cNvPr id="7" name="Picture 6"/>
          <p:cNvPicPr>
            <a:picLocks noChangeAspect="1"/>
          </p:cNvPicPr>
          <p:nvPr/>
        </p:nvPicPr>
        <p:blipFill>
          <a:blip r:embed="rId3"/>
          <a:stretch>
            <a:fillRect/>
          </a:stretch>
        </p:blipFill>
        <p:spPr>
          <a:xfrm>
            <a:off x="9105358" y="714658"/>
            <a:ext cx="2724150" cy="2571750"/>
          </a:xfrm>
          <a:prstGeom prst="rect">
            <a:avLst/>
          </a:prstGeom>
        </p:spPr>
      </p:pic>
    </p:spTree>
    <p:extLst>
      <p:ext uri="{BB962C8B-B14F-4D97-AF65-F5344CB8AC3E}">
        <p14:creationId xmlns:p14="http://schemas.microsoft.com/office/powerpoint/2010/main" val="3469062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375" y="399713"/>
            <a:ext cx="8596668" cy="5631255"/>
          </a:xfrm>
        </p:spPr>
        <p:txBody>
          <a:bodyPr>
            <a:noAutofit/>
          </a:bodyPr>
          <a:lstStyle/>
          <a:p>
            <a:r>
              <a:rPr lang="en-US" sz="2400" dirty="0" smtClean="0">
                <a:solidFill>
                  <a:srgbClr val="00B0F0"/>
                </a:solidFill>
                <a:latin typeface="Times New Roman" panose="02020603050405020304" pitchFamily="18" charset="0"/>
                <a:cs typeface="Times New Roman" panose="02020603050405020304" pitchFamily="18" charset="0"/>
              </a:rPr>
              <a:t>3</a:t>
            </a:r>
            <a:r>
              <a:rPr lang="en-US" sz="2400" u="sng" dirty="0" smtClean="0">
                <a:solidFill>
                  <a:srgbClr val="00B0F0"/>
                </a:solidFill>
                <a:latin typeface="Times New Roman" panose="02020603050405020304" pitchFamily="18" charset="0"/>
                <a:cs typeface="Times New Roman" panose="02020603050405020304" pitchFamily="18" charset="0"/>
              </a:rPr>
              <a:t>.Blight</a:t>
            </a:r>
            <a:r>
              <a:rPr lang="en-US" sz="2400" dirty="0" smtClean="0">
                <a:latin typeface="Times New Roman" panose="02020603050405020304" pitchFamily="18" charset="0"/>
                <a:cs typeface="Times New Roman" panose="02020603050405020304" pitchFamily="18" charset="0"/>
              </a:rPr>
              <a:t>  </a:t>
            </a:r>
            <a:r>
              <a:rPr lang="en-US" sz="2400" dirty="0" smtClean="0">
                <a:solidFill>
                  <a:schemeClr val="accent3">
                    <a:lumMod val="50000"/>
                  </a:schemeClr>
                </a:solidFill>
                <a:latin typeface="Times New Roman" panose="02020603050405020304" pitchFamily="18" charset="0"/>
                <a:cs typeface="Times New Roman" panose="02020603050405020304" pitchFamily="18" charset="0"/>
              </a:rPr>
              <a:t>is the sudden or total discoloration and killing of large area of a leaf, shoots, or stems or the entire plant; usually young tissues are attacked; the disease name is often coupled with the name of the </a:t>
            </a:r>
            <a:r>
              <a:rPr lang="en-US" sz="2400" dirty="0" err="1" smtClean="0">
                <a:solidFill>
                  <a:schemeClr val="accent3">
                    <a:lumMod val="50000"/>
                  </a:schemeClr>
                </a:solidFill>
                <a:latin typeface="Times New Roman" panose="02020603050405020304" pitchFamily="18" charset="0"/>
                <a:cs typeface="Times New Roman" panose="02020603050405020304" pitchFamily="18" charset="0"/>
              </a:rPr>
              <a:t>hostand</a:t>
            </a:r>
            <a:r>
              <a:rPr lang="en-US" sz="2400" dirty="0" smtClean="0">
                <a:solidFill>
                  <a:schemeClr val="accent3">
                    <a:lumMod val="50000"/>
                  </a:schemeClr>
                </a:solidFill>
                <a:latin typeface="Times New Roman" panose="02020603050405020304" pitchFamily="18" charset="0"/>
                <a:cs typeface="Times New Roman" panose="02020603050405020304" pitchFamily="18" charset="0"/>
              </a:rPr>
              <a:t> the part attacked—blossom blight, twig blight, tip blight</a:t>
            </a:r>
            <a:br>
              <a:rPr lang="en-US" sz="2400" dirty="0" smtClean="0">
                <a:solidFill>
                  <a:schemeClr val="accent3">
                    <a:lumMod val="50000"/>
                  </a:schemeClr>
                </a:solidFill>
                <a:latin typeface="Times New Roman" panose="02020603050405020304" pitchFamily="18" charset="0"/>
                <a:cs typeface="Times New Roman" panose="02020603050405020304" pitchFamily="18" charset="0"/>
              </a:rPr>
            </a:br>
            <a:r>
              <a:rPr lang="en-US" sz="2400" dirty="0" smtClean="0">
                <a:solidFill>
                  <a:schemeClr val="accent3">
                    <a:lumMod val="50000"/>
                  </a:schemeClr>
                </a:solidFill>
                <a:latin typeface="Times New Roman" panose="02020603050405020304" pitchFamily="18" charset="0"/>
                <a:cs typeface="Times New Roman" panose="02020603050405020304" pitchFamily="18" charset="0"/>
              </a:rPr>
              <a:t/>
            </a:r>
            <a:br>
              <a:rPr lang="en-US" sz="2400" dirty="0" smtClean="0">
                <a:solidFill>
                  <a:schemeClr val="accent3">
                    <a:lumMod val="50000"/>
                  </a:schemeClr>
                </a:solidFill>
                <a:latin typeface="Times New Roman" panose="02020603050405020304" pitchFamily="18" charset="0"/>
                <a:cs typeface="Times New Roman" panose="02020603050405020304" pitchFamily="18" charset="0"/>
              </a:rPr>
            </a:br>
            <a:r>
              <a:rPr lang="en-US" sz="2400" u="sng" dirty="0" smtClean="0">
                <a:solidFill>
                  <a:srgbClr val="00B0F0"/>
                </a:solidFill>
                <a:latin typeface="Times New Roman" panose="02020603050405020304" pitchFamily="18" charset="0"/>
                <a:cs typeface="Times New Roman" panose="02020603050405020304" pitchFamily="18" charset="0"/>
              </a:rPr>
              <a:t>4. Blast  </a:t>
            </a:r>
            <a:r>
              <a:rPr lang="en-US" sz="2400" dirty="0" smtClean="0">
                <a:solidFill>
                  <a:schemeClr val="accent3">
                    <a:lumMod val="50000"/>
                  </a:schemeClr>
                </a:solidFill>
                <a:latin typeface="Times New Roman" panose="02020603050405020304" pitchFamily="18" charset="0"/>
                <a:cs typeface="Times New Roman" panose="02020603050405020304" pitchFamily="18" charset="0"/>
              </a:rPr>
              <a:t>is sudden blighting or death of young buds, flowers, or young fruit;</a:t>
            </a:r>
            <a:br>
              <a:rPr lang="en-US" sz="2400" dirty="0" smtClean="0">
                <a:solidFill>
                  <a:schemeClr val="accent3">
                    <a:lumMod val="50000"/>
                  </a:schemeClr>
                </a:solidFill>
                <a:latin typeface="Times New Roman" panose="02020603050405020304" pitchFamily="18" charset="0"/>
                <a:cs typeface="Times New Roman" panose="02020603050405020304" pitchFamily="18" charset="0"/>
              </a:rPr>
            </a:br>
            <a:r>
              <a:rPr lang="en-US" sz="2400" dirty="0" smtClean="0">
                <a:solidFill>
                  <a:schemeClr val="accent3">
                    <a:lumMod val="50000"/>
                  </a:schemeClr>
                </a:solidFill>
                <a:latin typeface="Times New Roman" panose="02020603050405020304" pitchFamily="18" charset="0"/>
                <a:cs typeface="Times New Roman" panose="02020603050405020304" pitchFamily="18" charset="0"/>
              </a:rPr>
              <a:t>failure to produce fruit or seeds such as Botrytis blight of roses, </a:t>
            </a:r>
            <a:r>
              <a:rPr lang="en-US" sz="2400" dirty="0" err="1" smtClean="0">
                <a:solidFill>
                  <a:schemeClr val="accent3">
                    <a:lumMod val="50000"/>
                  </a:schemeClr>
                </a:solidFill>
                <a:latin typeface="Times New Roman" panose="02020603050405020304" pitchFamily="18" charset="0"/>
                <a:cs typeface="Times New Roman" panose="02020603050405020304" pitchFamily="18" charset="0"/>
              </a:rPr>
              <a:t>onion,strawberry</a:t>
            </a:r>
            <a:r>
              <a:rPr lang="en-US" sz="2400" dirty="0" smtClean="0">
                <a:solidFill>
                  <a:schemeClr val="accent3">
                    <a:lumMod val="50000"/>
                  </a:schemeClr>
                </a:solidFill>
                <a:latin typeface="Times New Roman" panose="02020603050405020304" pitchFamily="18" charset="0"/>
                <a:cs typeface="Times New Roman" panose="02020603050405020304" pitchFamily="18" charset="0"/>
              </a:rPr>
              <a:t>; rice blast </a:t>
            </a:r>
            <a:r>
              <a:rPr lang="en-US" sz="2400" dirty="0" err="1" smtClean="0">
                <a:solidFill>
                  <a:schemeClr val="accent3">
                    <a:lumMod val="50000"/>
                  </a:schemeClr>
                </a:solidFill>
                <a:latin typeface="Times New Roman" panose="02020603050405020304" pitchFamily="18" charset="0"/>
                <a:cs typeface="Times New Roman" panose="02020603050405020304" pitchFamily="18" charset="0"/>
              </a:rPr>
              <a:t>Magnaporthe</a:t>
            </a:r>
            <a:r>
              <a:rPr lang="en-US" sz="2400"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accent3">
                    <a:lumMod val="50000"/>
                  </a:schemeClr>
                </a:solidFill>
                <a:latin typeface="Times New Roman" panose="02020603050405020304" pitchFamily="18" charset="0"/>
                <a:cs typeface="Times New Roman" panose="02020603050405020304" pitchFamily="18" charset="0"/>
              </a:rPr>
              <a:t>oryzae</a:t>
            </a:r>
            <a:r>
              <a:rPr lang="en-US" sz="2400"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accent3">
                    <a:lumMod val="50000"/>
                  </a:schemeClr>
                </a:solidFill>
                <a:latin typeface="Times New Roman" panose="02020603050405020304" pitchFamily="18" charset="0"/>
                <a:cs typeface="Times New Roman" panose="02020603050405020304" pitchFamily="18" charset="0"/>
              </a:rPr>
              <a:t>Pyricularia</a:t>
            </a:r>
            <a:r>
              <a:rPr lang="en-US" sz="2400"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accent3">
                    <a:lumMod val="50000"/>
                  </a:schemeClr>
                </a:solidFill>
                <a:latin typeface="Times New Roman" panose="02020603050405020304" pitchFamily="18" charset="0"/>
                <a:cs typeface="Times New Roman" panose="02020603050405020304" pitchFamily="18" charset="0"/>
              </a:rPr>
              <a:t>oryzae</a:t>
            </a:r>
            <a:r>
              <a:rPr lang="en-US" sz="2400" dirty="0" smtClean="0">
                <a:solidFill>
                  <a:schemeClr val="accent3">
                    <a:lumMod val="50000"/>
                  </a:schemeClr>
                </a:solidFill>
                <a:latin typeface="Times New Roman" panose="02020603050405020304" pitchFamily="18" charset="0"/>
                <a:cs typeface="Times New Roman" panose="02020603050405020304" pitchFamily="18" charset="0"/>
              </a:rPr>
              <a:t>)</a:t>
            </a:r>
            <a:br>
              <a:rPr lang="en-US" sz="2400" dirty="0" smtClean="0">
                <a:solidFill>
                  <a:schemeClr val="accent3">
                    <a:lumMod val="50000"/>
                  </a:schemeClr>
                </a:solidFill>
                <a:latin typeface="Times New Roman" panose="02020603050405020304" pitchFamily="18" charset="0"/>
                <a:cs typeface="Times New Roman" panose="02020603050405020304" pitchFamily="18" charset="0"/>
              </a:rPr>
            </a:br>
            <a:r>
              <a:rPr lang="en-US" sz="2400" dirty="0" smtClean="0">
                <a:solidFill>
                  <a:schemeClr val="accent3">
                    <a:lumMod val="50000"/>
                  </a:schemeClr>
                </a:solidFill>
                <a:latin typeface="Times New Roman" panose="02020603050405020304" pitchFamily="18" charset="0"/>
                <a:cs typeface="Times New Roman" panose="02020603050405020304" pitchFamily="18" charset="0"/>
              </a:rPr>
              <a:t>Rice blast lesions on rice leaves Collar-rot symptoms of rice blast</a:t>
            </a:r>
            <a:endParaRPr lang="en-US" sz="2400"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274002" y="3519252"/>
            <a:ext cx="2463250" cy="2571750"/>
          </a:xfrm>
          <a:prstGeom prst="rect">
            <a:avLst/>
          </a:prstGeom>
        </p:spPr>
      </p:pic>
      <p:pic>
        <p:nvPicPr>
          <p:cNvPr id="10" name="Picture 9"/>
          <p:cNvPicPr>
            <a:picLocks noChangeAspect="1"/>
          </p:cNvPicPr>
          <p:nvPr/>
        </p:nvPicPr>
        <p:blipFill>
          <a:blip r:embed="rId3"/>
          <a:stretch>
            <a:fillRect/>
          </a:stretch>
        </p:blipFill>
        <p:spPr>
          <a:xfrm>
            <a:off x="9116839" y="235390"/>
            <a:ext cx="2620413" cy="3112411"/>
          </a:xfrm>
          <a:prstGeom prst="rect">
            <a:avLst/>
          </a:prstGeom>
        </p:spPr>
      </p:pic>
      <p:sp>
        <p:nvSpPr>
          <p:cNvPr id="11" name="Right Arrow 10"/>
          <p:cNvSpPr/>
          <p:nvPr/>
        </p:nvSpPr>
        <p:spPr>
          <a:xfrm>
            <a:off x="8881450" y="1484768"/>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8627635" y="44304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8295594" y="4268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691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029" y="371191"/>
            <a:ext cx="8596668" cy="6183517"/>
          </a:xfrm>
        </p:spPr>
        <p:txBody>
          <a:bodyPr>
            <a:normAutofit/>
          </a:bodyPr>
          <a:lstStyle/>
          <a:p>
            <a:r>
              <a:rPr lang="en-US" sz="2400" u="sng" dirty="0">
                <a:solidFill>
                  <a:srgbClr val="00B0F0"/>
                </a:solidFill>
              </a:rPr>
              <a:t>5</a:t>
            </a:r>
            <a:r>
              <a:rPr lang="en-US" sz="2400" u="sng" dirty="0" smtClean="0">
                <a:solidFill>
                  <a:srgbClr val="00B0F0"/>
                </a:solidFill>
              </a:rPr>
              <a:t>.Damping </a:t>
            </a:r>
            <a:r>
              <a:rPr lang="en-US" sz="2400" u="sng" dirty="0">
                <a:solidFill>
                  <a:srgbClr val="00B0F0"/>
                </a:solidFill>
              </a:rPr>
              <a:t>off </a:t>
            </a:r>
            <a:r>
              <a:rPr lang="en-US" sz="2400" dirty="0">
                <a:solidFill>
                  <a:schemeClr val="accent2">
                    <a:lumMod val="50000"/>
                  </a:schemeClr>
                </a:solidFill>
              </a:rPr>
              <a:t>- decay of seed in soil, rapid death of germinating seedlings</a:t>
            </a:r>
            <a:br>
              <a:rPr lang="en-US" sz="2400" dirty="0">
                <a:solidFill>
                  <a:schemeClr val="accent2">
                    <a:lumMod val="50000"/>
                  </a:schemeClr>
                </a:solidFill>
              </a:rPr>
            </a:br>
            <a:r>
              <a:rPr lang="en-US" sz="2400" dirty="0">
                <a:solidFill>
                  <a:schemeClr val="accent2">
                    <a:lumMod val="50000"/>
                  </a:schemeClr>
                </a:solidFill>
              </a:rPr>
              <a:t>before emergence, or emerged seedlings suddenly wilting, toppling </a:t>
            </a:r>
            <a:r>
              <a:rPr lang="en-US" sz="2400" dirty="0" err="1" smtClean="0">
                <a:solidFill>
                  <a:schemeClr val="accent2">
                    <a:lumMod val="50000"/>
                  </a:schemeClr>
                </a:solidFill>
              </a:rPr>
              <a:t>over,and</a:t>
            </a:r>
            <a:r>
              <a:rPr lang="en-US" sz="2400" dirty="0" smtClean="0">
                <a:solidFill>
                  <a:schemeClr val="accent2">
                    <a:lumMod val="50000"/>
                  </a:schemeClr>
                </a:solidFill>
              </a:rPr>
              <a:t> </a:t>
            </a:r>
            <a:r>
              <a:rPr lang="en-US" sz="2400" dirty="0">
                <a:solidFill>
                  <a:schemeClr val="accent2">
                    <a:lumMod val="50000"/>
                  </a:schemeClr>
                </a:solidFill>
              </a:rPr>
              <a:t>dying from rot at or near the soil line such as pre-emergence</a:t>
            </a:r>
            <a:br>
              <a:rPr lang="en-US" sz="2400" dirty="0">
                <a:solidFill>
                  <a:schemeClr val="accent2">
                    <a:lumMod val="50000"/>
                  </a:schemeClr>
                </a:solidFill>
              </a:rPr>
            </a:br>
            <a:r>
              <a:rPr lang="en-US" sz="2400" dirty="0">
                <a:solidFill>
                  <a:schemeClr val="accent2">
                    <a:lumMod val="50000"/>
                  </a:schemeClr>
                </a:solidFill>
              </a:rPr>
              <a:t>damping-off and post-emergence damping-off; both are common in seedbeds</a:t>
            </a:r>
            <a:r>
              <a:rPr lang="en-US" sz="2400" dirty="0" smtClean="0">
                <a:solidFill>
                  <a:schemeClr val="accent2">
                    <a:lumMod val="50000"/>
                  </a:schemeClr>
                </a:solidFill>
              </a:rPr>
              <a:t>.</a:t>
            </a:r>
            <a:br>
              <a:rPr lang="en-US" sz="2400" dirty="0" smtClean="0">
                <a:solidFill>
                  <a:schemeClr val="accent2">
                    <a:lumMod val="50000"/>
                  </a:schemeClr>
                </a:solidFill>
              </a:rPr>
            </a:br>
            <a:r>
              <a:rPr lang="en-US" sz="2400" dirty="0">
                <a:solidFill>
                  <a:schemeClr val="accent2">
                    <a:lumMod val="50000"/>
                  </a:schemeClr>
                </a:solidFill>
              </a:rPr>
              <a:t/>
            </a:r>
            <a:br>
              <a:rPr lang="en-US" sz="2400" dirty="0">
                <a:solidFill>
                  <a:schemeClr val="accent2">
                    <a:lumMod val="50000"/>
                  </a:schemeClr>
                </a:solidFill>
              </a:rPr>
            </a:br>
            <a:r>
              <a:rPr lang="en-US" sz="2400" dirty="0" smtClean="0">
                <a:solidFill>
                  <a:schemeClr val="accent2">
                    <a:lumMod val="50000"/>
                  </a:schemeClr>
                </a:solidFill>
              </a:rPr>
              <a:t/>
            </a:r>
            <a:br>
              <a:rPr lang="en-US" sz="2400" dirty="0" smtClean="0">
                <a:solidFill>
                  <a:schemeClr val="accent2">
                    <a:lumMod val="50000"/>
                  </a:schemeClr>
                </a:solidFill>
              </a:rPr>
            </a:br>
            <a:r>
              <a:rPr lang="en-US" sz="2400" dirty="0">
                <a:solidFill>
                  <a:schemeClr val="accent2">
                    <a:lumMod val="50000"/>
                  </a:schemeClr>
                </a:solidFill>
              </a:rPr>
              <a:t/>
            </a:r>
            <a:br>
              <a:rPr lang="en-US" sz="2400" dirty="0">
                <a:solidFill>
                  <a:schemeClr val="accent2">
                    <a:lumMod val="50000"/>
                  </a:schemeClr>
                </a:solidFill>
              </a:rPr>
            </a:br>
            <a:r>
              <a:rPr lang="en-US" sz="2400" u="sng" dirty="0">
                <a:solidFill>
                  <a:srgbClr val="00B0F0"/>
                </a:solidFill>
              </a:rPr>
              <a:t>6</a:t>
            </a:r>
            <a:r>
              <a:rPr lang="en-US" sz="2400" u="sng" dirty="0" smtClean="0">
                <a:solidFill>
                  <a:srgbClr val="00B0F0"/>
                </a:solidFill>
              </a:rPr>
              <a:t>.Dieback</a:t>
            </a:r>
            <a:r>
              <a:rPr lang="en-US" sz="2400" dirty="0" smtClean="0">
                <a:solidFill>
                  <a:schemeClr val="accent2">
                    <a:lumMod val="50000"/>
                  </a:schemeClr>
                </a:solidFill>
              </a:rPr>
              <a:t> -progressive </a:t>
            </a:r>
            <a:r>
              <a:rPr lang="en-US" sz="2400" dirty="0">
                <a:solidFill>
                  <a:schemeClr val="accent2">
                    <a:lumMod val="50000"/>
                  </a:schemeClr>
                </a:solidFill>
              </a:rPr>
              <a:t>browning and death of shoots, branches, and roots</a:t>
            </a:r>
            <a:br>
              <a:rPr lang="en-US" sz="2400" dirty="0">
                <a:solidFill>
                  <a:schemeClr val="accent2">
                    <a:lumMod val="50000"/>
                  </a:schemeClr>
                </a:solidFill>
              </a:rPr>
            </a:br>
            <a:r>
              <a:rPr lang="en-US" sz="2400" dirty="0">
                <a:solidFill>
                  <a:schemeClr val="accent2">
                    <a:lumMod val="50000"/>
                  </a:schemeClr>
                </a:solidFill>
              </a:rPr>
              <a:t>starting at the tips to down ward e.g. die back of </a:t>
            </a:r>
            <a:r>
              <a:rPr lang="en-US" sz="2400" dirty="0" err="1">
                <a:solidFill>
                  <a:schemeClr val="accent2">
                    <a:lumMod val="50000"/>
                  </a:schemeClr>
                </a:solidFill>
              </a:rPr>
              <a:t>chilli</a:t>
            </a:r>
            <a:r>
              <a:rPr lang="en-US" sz="2400" dirty="0">
                <a:solidFill>
                  <a:schemeClr val="accent2">
                    <a:lumMod val="50000"/>
                  </a:schemeClr>
                </a:solidFill>
              </a:rPr>
              <a:t>/ citrus</a:t>
            </a:r>
          </a:p>
        </p:txBody>
      </p:sp>
      <p:pic>
        <p:nvPicPr>
          <p:cNvPr id="4" name="Picture 3"/>
          <p:cNvPicPr>
            <a:picLocks noChangeAspect="1"/>
          </p:cNvPicPr>
          <p:nvPr/>
        </p:nvPicPr>
        <p:blipFill>
          <a:blip r:embed="rId2"/>
          <a:stretch>
            <a:fillRect/>
          </a:stretch>
        </p:blipFill>
        <p:spPr>
          <a:xfrm>
            <a:off x="9520237" y="278110"/>
            <a:ext cx="2295525" cy="2698499"/>
          </a:xfrm>
          <a:prstGeom prst="rect">
            <a:avLst/>
          </a:prstGeom>
        </p:spPr>
      </p:pic>
      <p:pic>
        <p:nvPicPr>
          <p:cNvPr id="5" name="Picture 4"/>
          <p:cNvPicPr>
            <a:picLocks noChangeAspect="1"/>
          </p:cNvPicPr>
          <p:nvPr/>
        </p:nvPicPr>
        <p:blipFill>
          <a:blip r:embed="rId3"/>
          <a:stretch>
            <a:fillRect/>
          </a:stretch>
        </p:blipFill>
        <p:spPr>
          <a:xfrm>
            <a:off x="9391697" y="3585173"/>
            <a:ext cx="2359701" cy="2886074"/>
          </a:xfrm>
          <a:prstGeom prst="rect">
            <a:avLst/>
          </a:prstGeom>
        </p:spPr>
      </p:pic>
      <p:sp>
        <p:nvSpPr>
          <p:cNvPr id="6" name="Right Arrow 5"/>
          <p:cNvSpPr/>
          <p:nvPr/>
        </p:nvSpPr>
        <p:spPr>
          <a:xfrm>
            <a:off x="8413289" y="37843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9243588" y="1711105"/>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477559" y="7988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964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908895"/>
          </a:xfrm>
          <a:solidFill>
            <a:schemeClr val="accent1">
              <a:lumMod val="20000"/>
              <a:lumOff val="80000"/>
            </a:schemeClr>
          </a:solidFill>
        </p:spPr>
        <p:txBody>
          <a:bodyPr>
            <a:normAutofit fontScale="90000"/>
          </a:bodyPr>
          <a:lstStyle/>
          <a:p>
            <a:r>
              <a:rPr lang="en-US" sz="2800" u="sng" dirty="0" smtClean="0">
                <a:solidFill>
                  <a:srgbClr val="00B0F0"/>
                </a:solidFill>
                <a:latin typeface="Times New Roman" panose="02020603050405020304" pitchFamily="18" charset="0"/>
                <a:cs typeface="Times New Roman" panose="02020603050405020304" pitchFamily="18" charset="0"/>
              </a:rPr>
              <a:t>6. Rots </a:t>
            </a:r>
            <a:br>
              <a:rPr lang="en-US" sz="2800" u="sng" dirty="0" smtClean="0">
                <a:solidFill>
                  <a:srgbClr val="00B0F0"/>
                </a:solidFill>
                <a:latin typeface="Times New Roman" panose="02020603050405020304" pitchFamily="18" charset="0"/>
                <a:cs typeface="Times New Roman" panose="02020603050405020304" pitchFamily="18" charset="0"/>
              </a:rPr>
            </a:b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refer to the decomposition and putrefaction of cells, later of tissues and organs. </a:t>
            </a:r>
            <a:br>
              <a:rPr lang="en-US" sz="28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The rot may be dry, watery or mushy such as bacterial </a:t>
            </a:r>
            <a:r>
              <a:rPr lang="en-US" sz="2800" dirty="0" err="1" smtClean="0">
                <a:solidFill>
                  <a:schemeClr val="accent2">
                    <a:lumMod val="50000"/>
                  </a:schemeClr>
                </a:solidFill>
                <a:latin typeface="Times New Roman" panose="02020603050405020304" pitchFamily="18" charset="0"/>
                <a:cs typeface="Times New Roman" panose="02020603050405020304" pitchFamily="18" charset="0"/>
              </a:rPr>
              <a:t>softrot</a:t>
            </a: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a:t>
            </a:r>
            <a:br>
              <a:rPr lang="en-US" sz="28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8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800" dirty="0" smtClean="0">
                <a:solidFill>
                  <a:srgbClr val="00B0F0"/>
                </a:solidFill>
                <a:latin typeface="Times New Roman" panose="02020603050405020304" pitchFamily="18" charset="0"/>
                <a:cs typeface="Times New Roman" panose="02020603050405020304" pitchFamily="18" charset="0"/>
              </a:rPr>
              <a:t>7.Streak</a:t>
            </a:r>
            <a:r>
              <a:rPr lang="en-US" sz="2800" dirty="0" smtClean="0">
                <a:latin typeface="Times New Roman" panose="02020603050405020304" pitchFamily="18" charset="0"/>
                <a:cs typeface="Times New Roman" panose="02020603050405020304" pitchFamily="18" charset="0"/>
              </a:rPr>
              <a:t> </a:t>
            </a: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narrow, elongated, somewhat superficial necrotic lesions, with</a:t>
            </a:r>
            <a:br>
              <a:rPr lang="en-US" sz="28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irregular margins, on stems or leaf veins such as virus streak</a:t>
            </a:r>
            <a:br>
              <a:rPr lang="en-US" sz="28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8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800" dirty="0" smtClean="0">
                <a:solidFill>
                  <a:srgbClr val="00B0F0"/>
                </a:solidFill>
                <a:latin typeface="Times New Roman" panose="02020603050405020304" pitchFamily="18" charset="0"/>
                <a:cs typeface="Times New Roman" panose="02020603050405020304" pitchFamily="18" charset="0"/>
              </a:rPr>
              <a:t>8.Stripe</a:t>
            </a:r>
            <a:r>
              <a:rPr lang="en-US" sz="2800" dirty="0" smtClean="0">
                <a:latin typeface="Times New Roman" panose="02020603050405020304" pitchFamily="18" charset="0"/>
                <a:cs typeface="Times New Roman" panose="02020603050405020304" pitchFamily="18" charset="0"/>
              </a:rPr>
              <a:t> </a:t>
            </a: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narrow, elongated, parallel, necrotic lesions especially in leaf</a:t>
            </a:r>
            <a:br>
              <a:rPr lang="en-US" sz="28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diseases of cereals and grasses </a:t>
            </a:r>
            <a:r>
              <a:rPr lang="en-US" sz="2800" dirty="0" err="1" smtClean="0">
                <a:solidFill>
                  <a:schemeClr val="accent2">
                    <a:lumMod val="50000"/>
                  </a:schemeClr>
                </a:solidFill>
                <a:latin typeface="Times New Roman" panose="02020603050405020304" pitchFamily="18" charset="0"/>
                <a:cs typeface="Times New Roman" panose="02020603050405020304" pitchFamily="18" charset="0"/>
              </a:rPr>
              <a:t>Helminthosporium</a:t>
            </a: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 stripe of barley, Red</a:t>
            </a:r>
            <a:br>
              <a:rPr lang="en-US" sz="28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stripe of sugarcane caused by Pseudomonas </a:t>
            </a:r>
            <a:r>
              <a:rPr lang="en-US" sz="2800" dirty="0" err="1" smtClean="0">
                <a:solidFill>
                  <a:schemeClr val="accent2">
                    <a:lumMod val="50000"/>
                  </a:schemeClr>
                </a:solidFill>
                <a:latin typeface="Times New Roman" panose="02020603050405020304" pitchFamily="18" charset="0"/>
                <a:cs typeface="Times New Roman" panose="02020603050405020304" pitchFamily="18" charset="0"/>
              </a:rPr>
              <a:t>rubrilineans</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274002" y="285184"/>
            <a:ext cx="2686050" cy="2286000"/>
          </a:xfrm>
          <a:prstGeom prst="rect">
            <a:avLst/>
          </a:prstGeom>
        </p:spPr>
      </p:pic>
      <p:sp>
        <p:nvSpPr>
          <p:cNvPr id="5" name="Right Arrow 4"/>
          <p:cNvSpPr/>
          <p:nvPr/>
        </p:nvSpPr>
        <p:spPr>
          <a:xfrm>
            <a:off x="8365402" y="4436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ROT</a:t>
            </a:r>
            <a:endParaRPr lang="en-US" dirty="0"/>
          </a:p>
        </p:txBody>
      </p:sp>
      <p:pic>
        <p:nvPicPr>
          <p:cNvPr id="6" name="Picture 5"/>
          <p:cNvPicPr>
            <a:picLocks noChangeAspect="1"/>
          </p:cNvPicPr>
          <p:nvPr/>
        </p:nvPicPr>
        <p:blipFill>
          <a:blip r:embed="rId3"/>
          <a:stretch>
            <a:fillRect/>
          </a:stretch>
        </p:blipFill>
        <p:spPr>
          <a:xfrm>
            <a:off x="9213040" y="2586484"/>
            <a:ext cx="2809875" cy="2286000"/>
          </a:xfrm>
          <a:prstGeom prst="rect">
            <a:avLst/>
          </a:prstGeom>
        </p:spPr>
      </p:pic>
      <p:sp>
        <p:nvSpPr>
          <p:cNvPr id="7" name="Right Arrow 6"/>
          <p:cNvSpPr/>
          <p:nvPr/>
        </p:nvSpPr>
        <p:spPr>
          <a:xfrm>
            <a:off x="8666200" y="3150334"/>
            <a:ext cx="978408" cy="480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7STREAK</a:t>
            </a:r>
            <a:endParaRPr lang="en-US" dirty="0"/>
          </a:p>
        </p:txBody>
      </p:sp>
      <p:pic>
        <p:nvPicPr>
          <p:cNvPr id="8" name="Picture 7"/>
          <p:cNvPicPr>
            <a:picLocks noChangeAspect="1"/>
          </p:cNvPicPr>
          <p:nvPr/>
        </p:nvPicPr>
        <p:blipFill>
          <a:blip r:embed="rId4"/>
          <a:stretch>
            <a:fillRect/>
          </a:stretch>
        </p:blipFill>
        <p:spPr>
          <a:xfrm>
            <a:off x="9274002" y="5078994"/>
            <a:ext cx="2686050" cy="1605479"/>
          </a:xfrm>
          <a:prstGeom prst="rect">
            <a:avLst/>
          </a:prstGeom>
        </p:spPr>
      </p:pic>
      <p:sp>
        <p:nvSpPr>
          <p:cNvPr id="9" name="Right Arrow 8"/>
          <p:cNvSpPr/>
          <p:nvPr/>
        </p:nvSpPr>
        <p:spPr>
          <a:xfrm>
            <a:off x="8908610" y="5604095"/>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8615267" y="60338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extLst>
      <p:ext uri="{BB962C8B-B14F-4D97-AF65-F5344CB8AC3E}">
        <p14:creationId xmlns:p14="http://schemas.microsoft.com/office/powerpoint/2010/main" val="3790001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159</TotalTime>
  <Words>435</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Times New Roman</vt:lpstr>
      <vt:lpstr>Trebuchet MS</vt:lpstr>
      <vt:lpstr>Wingdings 3</vt:lpstr>
      <vt:lpstr>Facet</vt:lpstr>
      <vt:lpstr>Plant Pathology </vt:lpstr>
      <vt:lpstr>PowerPoint Presentation</vt:lpstr>
      <vt:lpstr>TWO CAUSES 1.LIVING OR ANIMATE  2 NONLIVING OR INANIMATE</vt:lpstr>
      <vt:lpstr>SYMPTOMS AND SIGNS OF PLANT DISEASES  These are visible effects of disease on plants due to the interference in the development and/or function of the plant as it responds to the pathogen i.e. a result of invasion and infection by the pathogen.  Symptoms may be classified as local or systemic, primary or secondary, and microscopic or macroscopic.  Local symptoms are physiological or structural changes within a limited area of host tissue around the infection site, such as leaf spots, galls, and cankers.T  Systemic symptoms are those involving the reaction of a greater part or all of the plant, such as wilting, yellowing, and dwarfing.</vt:lpstr>
      <vt:lpstr>Macroscopic (morphological) symptoms can be classified as a.)Necrotic,                b.)Hypoplastic             c.) Hyperplastic  A.Necrosis.  is localized or the general death/degeneration of plant tissue (protoplast). It includes leaf spots, blight, rots etc. Some of the necrotic symptoms  1.Wilting is loss of turgor pressure in a plant leading to temporary or permanent drooping of leaves, shoots, or entire plants from lack of water or infection by different pathogens.   This is usually a secondary symptom due to plugging of xylem tissue by an organism eg. Fusarium wilt of tomato, Bacterial wilt of Tomatoes, root knot disease of beans</vt:lpstr>
      <vt:lpstr>2.LEAF SPOT</vt:lpstr>
      <vt:lpstr>3.Blight  is the sudden or total discoloration and killing of large area of a leaf, shoots, or stems or the entire plant; usually young tissues are attacked; the disease name is often coupled with the name of the hostand the part attacked—blossom blight, twig blight, tip blight  4. Blast  is sudden blighting or death of young buds, flowers, or young fruit; failure to produce fruit or seeds such as Botrytis blight of roses, onion,strawberry; rice blast Magnaporthe oryzae (Pyricularia oryzae) Rice blast lesions on rice leaves Collar-rot symptoms of rice blast</vt:lpstr>
      <vt:lpstr>5.Damping off - decay of seed in soil, rapid death of germinating seedlings before emergence, or emerged seedlings suddenly wilting, toppling over,and dying from rot at or near the soil line such as pre-emergence damping-off and post-emergence damping-off; both are common in seedbeds.    6.Dieback -progressive browning and death of shoots, branches, and roots starting at the tips to down ward e.g. die back of chilli/ citrus</vt:lpstr>
      <vt:lpstr>6. Rots  refer to the decomposition and putrefaction of cells, later of tissues and organs.  The rot may be dry, watery or mushy such as bacterial softrot.  7.Streak narrow, elongated, somewhat superficial necrotic lesions, with irregular margins, on stems or leaf veins such as virus streak  8.Stripe narrow, elongated, parallel, necrotic lesions especially in leaf diseases of cereals and grasses Helminthosporium stripe of barley, Red stripe of sugarcane caused by Pseudomonas rubrilineans</vt:lpstr>
      <vt:lpstr>9.Canker a definite, dead, often sunken or swollen and cracked area on astem, limb, trunk, tuber, or root surrounded by living tissues.       10.Powdery mildew white, powdery to mealy, superficialgrowths of mycelia and conidiophores on surfaces ofleaves, stems, flowers, and fruit powdery mildew diseasesof capsicum, beans, mango etc.</vt:lpstr>
      <vt:lpstr>B.HYPOPLASTIC Hypoplasia is the failure of plants or organs to develop fully i.e to obtainnormal size.Abnormal size and pale colouration is the most common hypoplastic symptom. Other symptoms include: Dwarfing is the underdevelopment of the plant or some of its organs eg MSV or mosaic; curly top of beans;   Chlorosis this is the yellowing or whitening of normal green tissue due to partial or complete failure of chlorophyll to develop this symptom can developed due to different diseases such as Fusarium yellows of beans  Mosaic is the abnormal coloration yellowing, reddening, bronzing, or purpling in localized areas of leaves where chlorophyll has been destroyed; Symptoms such as a clearing along the leaf veins (vein clearing)</vt:lpstr>
      <vt:lpstr>C.HYPERPLASTIC Hyperplasia is the overdevelopment (in size and colour) of the plant parts. Hypertrophy on the other hand is the exclusive development of a plants organ due to over hyperplasia and they include; 1.Leaf curls -overgrowth of tissue on one side of a leaf or petal resulting to leaves rolling.  2.Scabs roughened to crust like, more or less circular, slightly raised or sunken lesions on the surface of leaves, stems, fruit, or tubers e.g. common scab of potato, apple scab and wheat scab.   3.Tumours are symptoms that are caused by pathogens that stimulate uncontrolled multiplication of plant cells, resulting in the formation of abnormally large structures Crown galls.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Pathology</dc:title>
  <dc:creator>91848</dc:creator>
  <cp:lastModifiedBy>91848</cp:lastModifiedBy>
  <cp:revision>20</cp:revision>
  <dcterms:created xsi:type="dcterms:W3CDTF">2020-09-24T16:14:26Z</dcterms:created>
  <dcterms:modified xsi:type="dcterms:W3CDTF">2020-09-25T04:25:01Z</dcterms:modified>
</cp:coreProperties>
</file>