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0"/>
  </p:notesMasterIdLst>
  <p:sldIdLst>
    <p:sldId id="431" r:id="rId2"/>
    <p:sldId id="448" r:id="rId3"/>
    <p:sldId id="432" r:id="rId4"/>
    <p:sldId id="433" r:id="rId5"/>
    <p:sldId id="434"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8" r:id="rId26"/>
    <p:sldId id="469" r:id="rId27"/>
    <p:sldId id="470" r:id="rId28"/>
    <p:sldId id="471" r:id="rId29"/>
    <p:sldId id="472" r:id="rId30"/>
    <p:sldId id="473" r:id="rId31"/>
    <p:sldId id="474" r:id="rId32"/>
    <p:sldId id="475" r:id="rId33"/>
    <p:sldId id="476" r:id="rId34"/>
    <p:sldId id="477" r:id="rId35"/>
    <p:sldId id="478" r:id="rId36"/>
    <p:sldId id="479" r:id="rId37"/>
    <p:sldId id="480" r:id="rId38"/>
    <p:sldId id="481" r:id="rId39"/>
    <p:sldId id="482" r:id="rId40"/>
    <p:sldId id="483" r:id="rId41"/>
    <p:sldId id="484" r:id="rId42"/>
    <p:sldId id="485" r:id="rId43"/>
    <p:sldId id="486"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372" r:id="rId64"/>
    <p:sldId id="373" r:id="rId65"/>
    <p:sldId id="374" r:id="rId66"/>
    <p:sldId id="375" r:id="rId67"/>
    <p:sldId id="376" r:id="rId68"/>
    <p:sldId id="377" r:id="rId69"/>
    <p:sldId id="378" r:id="rId70"/>
    <p:sldId id="379" r:id="rId71"/>
    <p:sldId id="380" r:id="rId72"/>
    <p:sldId id="381" r:id="rId73"/>
    <p:sldId id="382" r:id="rId74"/>
    <p:sldId id="383" r:id="rId75"/>
    <p:sldId id="384" r:id="rId76"/>
    <p:sldId id="385" r:id="rId77"/>
    <p:sldId id="386" r:id="rId78"/>
    <p:sldId id="387" r:id="rId79"/>
    <p:sldId id="388" r:id="rId80"/>
    <p:sldId id="389" r:id="rId81"/>
    <p:sldId id="390" r:id="rId82"/>
    <p:sldId id="391" r:id="rId83"/>
    <p:sldId id="392" r:id="rId84"/>
    <p:sldId id="393" r:id="rId85"/>
    <p:sldId id="394" r:id="rId86"/>
    <p:sldId id="395" r:id="rId87"/>
    <p:sldId id="396" r:id="rId88"/>
    <p:sldId id="397" r:id="rId89"/>
    <p:sldId id="398" r:id="rId90"/>
    <p:sldId id="399" r:id="rId91"/>
    <p:sldId id="400" r:id="rId92"/>
    <p:sldId id="401" r:id="rId93"/>
    <p:sldId id="402" r:id="rId94"/>
    <p:sldId id="403" r:id="rId95"/>
    <p:sldId id="404" r:id="rId96"/>
    <p:sldId id="405" r:id="rId97"/>
    <p:sldId id="406" r:id="rId98"/>
    <p:sldId id="407" r:id="rId99"/>
    <p:sldId id="408" r:id="rId100"/>
    <p:sldId id="409" r:id="rId101"/>
    <p:sldId id="410" r:id="rId102"/>
    <p:sldId id="411" r:id="rId103"/>
    <p:sldId id="412" r:id="rId104"/>
    <p:sldId id="297" r:id="rId105"/>
    <p:sldId id="298" r:id="rId106"/>
    <p:sldId id="299" r:id="rId107"/>
    <p:sldId id="300" r:id="rId108"/>
    <p:sldId id="301" r:id="rId109"/>
    <p:sldId id="302" r:id="rId110"/>
    <p:sldId id="303" r:id="rId111"/>
    <p:sldId id="304" r:id="rId112"/>
    <p:sldId id="305" r:id="rId113"/>
    <p:sldId id="306" r:id="rId114"/>
    <p:sldId id="307" r:id="rId115"/>
    <p:sldId id="308" r:id="rId116"/>
    <p:sldId id="309" r:id="rId117"/>
    <p:sldId id="310" r:id="rId118"/>
    <p:sldId id="311" r:id="rId119"/>
    <p:sldId id="312" r:id="rId120"/>
    <p:sldId id="313" r:id="rId121"/>
    <p:sldId id="314" r:id="rId122"/>
    <p:sldId id="315" r:id="rId123"/>
    <p:sldId id="316" r:id="rId124"/>
    <p:sldId id="317" r:id="rId125"/>
    <p:sldId id="318" r:id="rId126"/>
    <p:sldId id="319" r:id="rId127"/>
    <p:sldId id="320" r:id="rId128"/>
    <p:sldId id="321" r:id="rId129"/>
    <p:sldId id="322" r:id="rId130"/>
    <p:sldId id="323" r:id="rId131"/>
    <p:sldId id="324" r:id="rId132"/>
    <p:sldId id="325" r:id="rId133"/>
    <p:sldId id="326" r:id="rId134"/>
    <p:sldId id="331" r:id="rId135"/>
    <p:sldId id="332" r:id="rId136"/>
    <p:sldId id="344" r:id="rId137"/>
    <p:sldId id="345" r:id="rId138"/>
    <p:sldId id="351" r:id="rId139"/>
    <p:sldId id="346" r:id="rId140"/>
    <p:sldId id="347" r:id="rId141"/>
    <p:sldId id="336" r:id="rId142"/>
    <p:sldId id="339" r:id="rId143"/>
    <p:sldId id="429" r:id="rId144"/>
    <p:sldId id="505" r:id="rId145"/>
    <p:sldId id="430" r:id="rId146"/>
    <p:sldId id="487" r:id="rId147"/>
    <p:sldId id="488" r:id="rId148"/>
    <p:sldId id="489" r:id="rId149"/>
    <p:sldId id="490" r:id="rId150"/>
    <p:sldId id="491" r:id="rId151"/>
    <p:sldId id="492" r:id="rId152"/>
    <p:sldId id="507" r:id="rId153"/>
    <p:sldId id="508" r:id="rId154"/>
    <p:sldId id="414" r:id="rId155"/>
    <p:sldId id="415" r:id="rId156"/>
    <p:sldId id="493" r:id="rId157"/>
    <p:sldId id="416" r:id="rId158"/>
    <p:sldId id="417" r:id="rId159"/>
    <p:sldId id="506" r:id="rId160"/>
    <p:sldId id="422" r:id="rId161"/>
    <p:sldId id="509" r:id="rId162"/>
    <p:sldId id="510" r:id="rId163"/>
    <p:sldId id="511" r:id="rId164"/>
    <p:sldId id="512" r:id="rId165"/>
    <p:sldId id="513" r:id="rId166"/>
    <p:sldId id="514" r:id="rId167"/>
    <p:sldId id="515" r:id="rId168"/>
    <p:sldId id="516" r:id="rId169"/>
    <p:sldId id="517" r:id="rId170"/>
    <p:sldId id="518" r:id="rId171"/>
    <p:sldId id="519" r:id="rId172"/>
    <p:sldId id="520" r:id="rId173"/>
    <p:sldId id="521" r:id="rId174"/>
    <p:sldId id="522" r:id="rId175"/>
    <p:sldId id="523" r:id="rId176"/>
    <p:sldId id="524" r:id="rId177"/>
    <p:sldId id="525" r:id="rId178"/>
    <p:sldId id="526" r:id="rId179"/>
    <p:sldId id="527" r:id="rId180"/>
    <p:sldId id="528" r:id="rId181"/>
    <p:sldId id="529" r:id="rId182"/>
    <p:sldId id="530" r:id="rId183"/>
    <p:sldId id="531" r:id="rId184"/>
    <p:sldId id="424" r:id="rId185"/>
    <p:sldId id="425" r:id="rId186"/>
    <p:sldId id="426" r:id="rId187"/>
    <p:sldId id="494" r:id="rId188"/>
    <p:sldId id="495" r:id="rId189"/>
    <p:sldId id="496" r:id="rId190"/>
    <p:sldId id="497" r:id="rId191"/>
    <p:sldId id="498" r:id="rId192"/>
    <p:sldId id="499" r:id="rId193"/>
    <p:sldId id="500" r:id="rId194"/>
    <p:sldId id="501" r:id="rId195"/>
    <p:sldId id="502" r:id="rId196"/>
    <p:sldId id="503" r:id="rId197"/>
    <p:sldId id="504" r:id="rId198"/>
    <p:sldId id="427" r:id="rId199"/>
    <p:sldId id="428" r:id="rId200"/>
    <p:sldId id="532" r:id="rId201"/>
    <p:sldId id="533" r:id="rId202"/>
    <p:sldId id="534" r:id="rId203"/>
    <p:sldId id="535" r:id="rId204"/>
    <p:sldId id="536" r:id="rId205"/>
    <p:sldId id="537" r:id="rId206"/>
    <p:sldId id="538" r:id="rId207"/>
    <p:sldId id="539" r:id="rId208"/>
    <p:sldId id="540" r:id="rId209"/>
    <p:sldId id="541" r:id="rId210"/>
    <p:sldId id="542" r:id="rId211"/>
    <p:sldId id="543" r:id="rId212"/>
    <p:sldId id="544" r:id="rId213"/>
    <p:sldId id="545" r:id="rId214"/>
    <p:sldId id="546" r:id="rId215"/>
    <p:sldId id="547" r:id="rId216"/>
    <p:sldId id="548" r:id="rId217"/>
    <p:sldId id="549" r:id="rId218"/>
    <p:sldId id="550" r:id="rId219"/>
    <p:sldId id="551" r:id="rId220"/>
    <p:sldId id="552" r:id="rId221"/>
    <p:sldId id="553" r:id="rId222"/>
    <p:sldId id="554" r:id="rId223"/>
    <p:sldId id="555" r:id="rId224"/>
    <p:sldId id="556" r:id="rId225"/>
    <p:sldId id="557" r:id="rId226"/>
    <p:sldId id="558" r:id="rId227"/>
    <p:sldId id="559" r:id="rId228"/>
    <p:sldId id="562" r:id="rId229"/>
    <p:sldId id="571" r:id="rId230"/>
    <p:sldId id="572" r:id="rId231"/>
    <p:sldId id="573" r:id="rId232"/>
    <p:sldId id="560" r:id="rId233"/>
    <p:sldId id="561" r:id="rId234"/>
    <p:sldId id="563" r:id="rId235"/>
    <p:sldId id="565" r:id="rId236"/>
    <p:sldId id="581" r:id="rId237"/>
    <p:sldId id="582" r:id="rId238"/>
    <p:sldId id="583" r:id="rId239"/>
    <p:sldId id="584" r:id="rId240"/>
    <p:sldId id="585" r:id="rId241"/>
    <p:sldId id="586" r:id="rId242"/>
    <p:sldId id="587" r:id="rId243"/>
    <p:sldId id="588" r:id="rId244"/>
    <p:sldId id="589" r:id="rId245"/>
    <p:sldId id="590" r:id="rId246"/>
    <p:sldId id="591" r:id="rId247"/>
    <p:sldId id="592" r:id="rId248"/>
    <p:sldId id="593" r:id="rId249"/>
    <p:sldId id="594" r:id="rId250"/>
    <p:sldId id="595" r:id="rId251"/>
    <p:sldId id="596" r:id="rId252"/>
    <p:sldId id="597" r:id="rId253"/>
    <p:sldId id="598" r:id="rId254"/>
    <p:sldId id="599" r:id="rId255"/>
    <p:sldId id="600" r:id="rId256"/>
    <p:sldId id="601" r:id="rId257"/>
    <p:sldId id="602" r:id="rId258"/>
    <p:sldId id="603" r:id="rId2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699" autoAdjust="0"/>
    <p:restoredTop sz="94660"/>
  </p:normalViewPr>
  <p:slideViewPr>
    <p:cSldViewPr>
      <p:cViewPr>
        <p:scale>
          <a:sx n="60" d="100"/>
          <a:sy n="60" d="100"/>
        </p:scale>
        <p:origin x="-756" y="-1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94542-17AE-4D1C-93A7-AD45B68A9750}" type="datetimeFigureOut">
              <a:rPr lang="en-US" smtClean="0"/>
              <a:pPr/>
              <a:t>01/01/2002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0F4814-44D3-4596-AC83-74ED4B53155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3BEB18E6-3DF5-4CAF-8985-F2E4856B7178}" type="slidenum">
              <a:rPr lang="en-US"/>
              <a:pPr/>
              <a:t>6</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smtClean="0">
                <a:latin typeface="Arial" pitchFamily="34" charset="0"/>
              </a:rPr>
              <a:t>Looking at physical and chemical characteristics of aquatic and terrestrial environments that determine the abundance and distribution of organisms.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7DED150-954F-4084-AA31-093DE6417497}" type="slidenum">
              <a:rPr lang="en-US"/>
              <a:pPr/>
              <a:t>16</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latin typeface="Arial" pitchFamily="34" charset="0"/>
              </a:rPr>
              <a:t>Diffusion is the net passive movement of particles from a region of higher concentration to a region of lower concentration</a:t>
            </a:r>
          </a:p>
          <a:p>
            <a:pPr eaLnBrk="1" hangingPunct="1"/>
            <a:r>
              <a:rPr lang="en-US" smtClean="0">
                <a:latin typeface="Arial" pitchFamily="34" charset="0"/>
              </a:rPr>
              <a:t>Osmosis: Special case of passive transport, across a selectively permeable membrane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2B9CA5D-4311-45AF-9D86-FE231C9F6181}" type="slidenum">
              <a:rPr lang="en-US"/>
              <a:pPr/>
              <a:t>28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smtClean="0">
                <a:latin typeface="Arial" pitchFamily="34" charset="0"/>
              </a:rPr>
              <a:t>Fig 4.8</a:t>
            </a:r>
          </a:p>
          <a:p>
            <a:pPr eaLnBrk="1" hangingPunct="1"/>
            <a:r>
              <a:rPr lang="en-US" smtClean="0">
                <a:latin typeface="Arial" pitchFamily="34" charset="0"/>
              </a:rPr>
              <a:t>Streams: temperature of flowing water is variable</a:t>
            </a:r>
          </a:p>
          <a:p>
            <a:pPr eaLnBrk="1" hangingPunct="1"/>
            <a:r>
              <a:rPr lang="en-US" smtClean="0">
                <a:latin typeface="Arial" pitchFamily="34" charset="0"/>
              </a:rPr>
              <a:t>Streams exposed are warmer</a:t>
            </a:r>
          </a:p>
          <a:p>
            <a:pPr eaLnBrk="1" hangingPunct="1"/>
            <a:r>
              <a:rPr lang="en-US" smtClean="0">
                <a:latin typeface="Arial" pitchFamily="34" charset="0"/>
              </a:rPr>
              <a:t>Important for fish: trout like cold water</a:t>
            </a:r>
          </a:p>
          <a:p>
            <a:pPr eaLnBrk="1" hangingPunct="1"/>
            <a:r>
              <a:rPr lang="en-US" smtClean="0">
                <a:latin typeface="Arial" pitchFamily="34" charset="0"/>
              </a:rPr>
              <a:t>Catfish: warmer water.</a:t>
            </a:r>
          </a:p>
          <a:p>
            <a:pPr eaLnBrk="1" hangingPunct="1"/>
            <a:r>
              <a:rPr lang="en-US" smtClean="0">
                <a:latin typeface="Arial" pitchFamily="34" charset="0"/>
              </a:rPr>
              <a:t>Forest harvesting…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E961157-EAE5-4959-ACF9-AF59975C0B61}" type="slidenum">
              <a:rPr lang="en-US"/>
              <a:pPr/>
              <a:t>30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smtClean="0">
                <a:latin typeface="Arial" pitchFamily="34" charset="0"/>
              </a:rPr>
              <a:t>Fig 4.9</a:t>
            </a:r>
          </a:p>
          <a:p>
            <a:pPr eaLnBrk="1" hangingPunct="1"/>
            <a:r>
              <a:rPr lang="en-US" smtClean="0">
                <a:latin typeface="Arial" pitchFamily="34" charset="0"/>
              </a:rPr>
              <a:t>Diffusion of gases: oxygen and carbo dioxide into water</a:t>
            </a:r>
          </a:p>
          <a:p>
            <a:pPr eaLnBrk="1" hangingPunct="1"/>
            <a:r>
              <a:rPr lang="en-US" smtClean="0">
                <a:latin typeface="Arial" pitchFamily="34" charset="0"/>
              </a:rPr>
              <a:t>Solubility increases as temp decreases..</a:t>
            </a:r>
          </a:p>
          <a:p>
            <a:pPr eaLnBrk="1" hangingPunct="1"/>
            <a:r>
              <a:rPr lang="en-US" smtClean="0">
                <a:latin typeface="Arial" pitchFamily="34" charset="0"/>
              </a:rPr>
              <a:t>Oxygen lost by uptake of organisms</a:t>
            </a:r>
          </a:p>
          <a:p>
            <a:pPr eaLnBrk="1" hangingPunct="1"/>
            <a:r>
              <a:rPr lang="en-US" smtClean="0">
                <a:latin typeface="Arial" pitchFamily="34" charset="0"/>
              </a:rPr>
              <a:t>Diffusion, plus mixing by turbulence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8425A97-68C8-46B7-B1F3-C10C423CA06F}" type="slidenum">
              <a:rPr lang="en-US"/>
              <a:pPr/>
              <a:t>32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smtClean="0">
                <a:latin typeface="Arial" pitchFamily="34" charset="0"/>
              </a:rPr>
              <a:t>Fig 4.10</a:t>
            </a:r>
          </a:p>
          <a:p>
            <a:pPr eaLnBrk="1" hangingPunct="1"/>
            <a:r>
              <a:rPr lang="en-US" smtClean="0">
                <a:latin typeface="Arial" pitchFamily="34" charset="0"/>
              </a:rPr>
              <a:t>Ocean versus lake</a:t>
            </a:r>
          </a:p>
          <a:p>
            <a:pPr eaLnBrk="1" hangingPunct="1"/>
            <a:r>
              <a:rPr lang="en-US" smtClean="0">
                <a:latin typeface="Arial" pitchFamily="34" charset="0"/>
              </a:rPr>
              <a:t>Oxgyen increase with depth thought to be related to polar water rich with oxygen</a:t>
            </a:r>
          </a:p>
          <a:p>
            <a:pPr eaLnBrk="1" hangingPunct="1"/>
            <a:r>
              <a:rPr lang="en-US" smtClean="0">
                <a:latin typeface="Arial" pitchFamily="34" charset="0"/>
              </a:rPr>
              <a:t>Oxygen 21% by volue in air, only 1% in freshwater at 10 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E7EDE64-3108-4D94-AB78-72E2443770CE}" type="slidenum">
              <a:rPr lang="en-US"/>
              <a:pPr/>
              <a:t>42</a:t>
            </a:fld>
            <a:endParaRPr lang="en-US"/>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3900E24-D631-4A31-9D1E-F304003AE80B}" type="slidenum">
              <a:rPr lang="en-US"/>
              <a:pPr/>
              <a:t>43</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latin typeface="Arial" pitchFamily="34" charset="0"/>
              </a:rPr>
              <a:t>Groundwater for irrigation, plus drinking..</a:t>
            </a:r>
          </a:p>
          <a:p>
            <a:pPr eaLnBrk="1" hangingPunct="1"/>
            <a:r>
              <a:rPr lang="en-US" smtClean="0">
                <a:latin typeface="Arial" pitchFamily="34" charset="0"/>
              </a:rPr>
              <a:t>Ogallala-aquifer</a:t>
            </a:r>
          </a:p>
          <a:p>
            <a:pPr eaLnBrk="1" hangingPunct="1"/>
            <a:r>
              <a:rPr lang="en-US" smtClean="0">
                <a:latin typeface="Arial" pitchFamily="34" charset="0"/>
              </a:rPr>
              <a:t>Thhickness of aquifer is 65 m on average</a:t>
            </a:r>
          </a:p>
          <a:p>
            <a:pPr eaLnBrk="1" hangingPunct="1"/>
            <a:r>
              <a:rPr lang="en-US" smtClean="0">
                <a:latin typeface="Arial" pitchFamily="34" charset="0"/>
              </a:rPr>
              <a:t>200,000 wells pumped at rates 50 time than recharge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578D0-73C3-4C3D-89FA-8BCB0142C823}" type="slidenum">
              <a:rPr lang="en-US"/>
              <a:pPr/>
              <a:t>65</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E6D52-BF89-4F15-B133-D157F682A014}" type="slidenum">
              <a:rPr lang="en-US"/>
              <a:pPr/>
              <a:t>66</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D10DB-36F2-4629-91E3-C32B39FD8D33}" type="slidenum">
              <a:rPr lang="en-US"/>
              <a:pPr/>
              <a:t>67</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21C674-1DA6-4ED0-8FB3-422E973BD37A}" type="slidenum">
              <a:rPr lang="en-US"/>
              <a:pPr/>
              <a:t>68</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F8B6678-B409-49C5-BF06-6D5FEE24A0F4}" type="slidenum">
              <a:rPr lang="en-US"/>
              <a:pPr/>
              <a:t>7</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latin typeface="Arial" pitchFamily="34" charset="0"/>
              </a:rPr>
              <a:t>Local scale, major pathways of water movement</a:t>
            </a:r>
          </a:p>
          <a:p>
            <a:pPr eaLnBrk="1" hangingPunct="1"/>
            <a:r>
              <a:rPr lang="en-US" smtClean="0">
                <a:latin typeface="Arial" pitchFamily="34" charset="0"/>
              </a:rPr>
              <a:t>Solar radiation drives the water cycle.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8241A9-D505-4726-986C-A2443217AB08}" type="slidenum">
              <a:rPr lang="en-US"/>
              <a:pPr/>
              <a:t>69</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420B0-7A8B-457D-99BB-BAA06A1BB23B}" type="slidenum">
              <a:rPr lang="en-US"/>
              <a:pPr/>
              <a:t>70</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551CA7-BCCA-48E8-9830-D1F23EADA72F}" type="slidenum">
              <a:rPr lang="en-US"/>
              <a:pPr/>
              <a:t>71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294D0-F2DF-42D7-B4B5-927C574EE50A}" type="slidenum">
              <a:rPr lang="en-US"/>
              <a:pPr/>
              <a:t>72</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95F70-A036-400B-834B-B5435B5CD133}" type="slidenum">
              <a:rPr lang="en-US"/>
              <a:pPr/>
              <a:t>73</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6718D-4B36-4744-81D2-EDD732175AAA}" type="slidenum">
              <a:rPr lang="en-US"/>
              <a:pPr/>
              <a:t>74</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5EFC4-E582-4201-AA09-97D280FB188A}" type="slidenum">
              <a:rPr lang="en-US"/>
              <a:pPr/>
              <a:t>75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0ED9B-C821-4439-B09B-CBC822CF9DFC}" type="slidenum">
              <a:rPr lang="en-US"/>
              <a:pPr/>
              <a:t>76</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6B1A6-677F-40D4-8E2E-A7AC930E7B3C}" type="slidenum">
              <a:rPr lang="en-US"/>
              <a:pPr/>
              <a:t>77</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53FE4-3A31-4D6D-947D-ECAC6F0EC636}" type="slidenum">
              <a:rPr lang="en-US"/>
              <a:pPr/>
              <a:t>78</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6AB085F-7E39-4B9E-A4C8-F8FF7C59CE7E}" type="slidenum">
              <a:rPr lang="en-US"/>
              <a:pPr/>
              <a:t>8</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smtClean="0">
                <a:latin typeface="Arial" pitchFamily="34" charset="0"/>
              </a:rPr>
              <a:t>Global water cycle; reservoirs[bodies of wtaer] BLUE 10^3 km^3; fluxes[exchanges between reservoirs] RED km^3</a:t>
            </a:r>
          </a:p>
          <a:p>
            <a:pPr eaLnBrk="1" hangingPunct="1"/>
            <a:r>
              <a:rPr lang="en-US" smtClean="0">
                <a:latin typeface="Arial" pitchFamily="34" charset="0"/>
              </a:rPr>
              <a:t>Oceans comprise mor ethan 97% fo all of water on Earth</a:t>
            </a:r>
          </a:p>
          <a:p>
            <a:pPr eaLnBrk="1" hangingPunct="1"/>
            <a:r>
              <a:rPr lang="en-US" smtClean="0">
                <a:latin typeface="Arial" pitchFamily="34" charset="0"/>
              </a:rPr>
              <a:t>Atmosphere only 13 BUT divide by output to get turnover time: 9 days for atmosphere, 3000 years for oceans</a:t>
            </a:r>
          </a:p>
          <a:p>
            <a:pPr eaLnBrk="1" hangingPunct="1"/>
            <a:r>
              <a:rPr lang="en-US" smtClean="0">
                <a:latin typeface="Arial" pitchFamily="34" charset="0"/>
              </a:rPr>
              <a:t>Major feature influencing adaptations of organisms in aquatic envrionments: water salinity: salt water (marine) versus freshwater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65560-3463-4CF6-B903-776200702135}" type="slidenum">
              <a:rPr lang="en-US"/>
              <a:pPr/>
              <a:t>79</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417580-45C0-42F4-867F-37C4E24D1F9D}" type="slidenum">
              <a:rPr lang="en-US"/>
              <a:pPr/>
              <a:t>80</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D2C1C-F31F-462D-B6B0-145B4512EA3E}" type="slidenum">
              <a:rPr lang="en-US"/>
              <a:pPr/>
              <a:t>81</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77647-DF6C-4432-B682-C0567DE4DF35}" type="slidenum">
              <a:rPr lang="en-US"/>
              <a:pPr/>
              <a:t>82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EBED3-FC33-40B5-BC7C-533E02CF5C7C}" type="slidenum">
              <a:rPr lang="en-US"/>
              <a:pPr/>
              <a:t>83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F9809-88E3-4119-8E36-E781F7EFD561}" type="slidenum">
              <a:rPr lang="en-US"/>
              <a:pPr/>
              <a:t>84</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3E2E17-0A4C-49D4-952F-CB96258683CA}" type="slidenum">
              <a:rPr lang="en-US"/>
              <a:pPr/>
              <a:t>85</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11876-9E75-4744-A401-5CC695679ED2}" type="slidenum">
              <a:rPr lang="en-US"/>
              <a:pPr/>
              <a:t>86</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6BB36-8D8A-4041-9E70-6C34E3B3DDC3}" type="slidenum">
              <a:rPr lang="en-US"/>
              <a:pPr/>
              <a:t>87</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54295D-F62A-4A78-BBFD-DCDCF4F09659}" type="slidenum">
              <a:rPr lang="en-US"/>
              <a:pPr/>
              <a:t>88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418D8F3-4E92-4E36-8B9A-ED3D66167ABA}" type="slidenum">
              <a:rPr lang="en-US"/>
              <a:pPr/>
              <a:t>9</a:t>
            </a:fld>
            <a:endParaRPr lang="en-US"/>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4.3b</a:t>
            </a:r>
          </a:p>
          <a:p>
            <a:pPr eaLnBrk="1" hangingPunct="1"/>
            <a:r>
              <a:rPr lang="en-US" smtClean="0">
                <a:latin typeface="Arial" pitchFamily="34" charset="0"/>
              </a:rPr>
              <a:t>Polarity of water</a:t>
            </a:r>
          </a:p>
          <a:p>
            <a:pPr eaLnBrk="1" hangingPunct="1"/>
            <a:r>
              <a:rPr lang="en-US" smtClean="0">
                <a:latin typeface="Arial" pitchFamily="34" charset="0"/>
              </a:rPr>
              <a:t>Covalent bond b/w H and O (shared electrons) OR polar covalent bond</a:t>
            </a:r>
          </a:p>
          <a:p>
            <a:pPr eaLnBrk="1" hangingPunct="1"/>
            <a:r>
              <a:rPr lang="en-US" smtClean="0">
                <a:latin typeface="Arial" pitchFamily="34" charset="0"/>
              </a:rPr>
              <a:t>Water is an essential substace of life: 75-95% of the weight of all living cells is water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22FF2-A7B3-46A0-8C2A-3702A5100D50}" type="slidenum">
              <a:rPr lang="en-US"/>
              <a:pPr/>
              <a:t>89</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43FE0A-D0C6-44AF-AAF6-D4DA4D932611}" type="slidenum">
              <a:rPr lang="en-US"/>
              <a:pPr/>
              <a:t>90</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76C7B-D563-4120-BB4F-B1F608387BDB}" type="slidenum">
              <a:rPr lang="en-US"/>
              <a:pPr/>
              <a:t>91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C5E40-7281-4D67-B1DF-2047CB74D2DC}" type="slidenum">
              <a:rPr lang="en-US"/>
              <a:pPr/>
              <a:t>92</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419848-DB82-400D-98AF-58B151F5B6E8}" type="slidenum">
              <a:rPr lang="en-US"/>
              <a:pPr/>
              <a:t>93</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E1783-110C-4702-979D-72D5BEF4BB34}" type="slidenum">
              <a:rPr lang="en-US"/>
              <a:pPr/>
              <a:t>94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E0B7B-1822-4E52-BF8E-52965DB8C5B4}" type="slidenum">
              <a:rPr lang="en-US"/>
              <a:pPr/>
              <a:t>95</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7C422-2A2C-4D59-9AB7-C43C03B2F355}" type="slidenum">
              <a:rPr lang="en-US"/>
              <a:pPr/>
              <a:t>96</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2D987-F3D6-4BB0-A7FE-09CB626F2A40}" type="slidenum">
              <a:rPr lang="en-US"/>
              <a:pPr/>
              <a:t>97</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3CD16-A096-4AA7-8391-B85C8AFF0A30}" type="slidenum">
              <a:rPr lang="en-US"/>
              <a:pPr/>
              <a:t>98</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05A2D9F-F4BF-4A5A-B7B3-ADFBF5E3A0AD}" type="slidenum">
              <a:rPr lang="en-US"/>
              <a:pPr/>
              <a:t>10</a:t>
            </a:fld>
            <a:endParaRPr lang="en-US"/>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4.3c</a:t>
            </a:r>
          </a:p>
          <a:p>
            <a:pPr eaLnBrk="1" hangingPunct="1"/>
            <a:r>
              <a:rPr lang="en-US" smtClean="0">
                <a:latin typeface="Arial" pitchFamily="34" charset="0"/>
              </a:rPr>
              <a:t>Hydrogen bond: b/w H of one water molecule and oxygen of another water molecule</a:t>
            </a:r>
          </a:p>
          <a:p>
            <a:pPr eaLnBrk="1" hangingPunct="1"/>
            <a:r>
              <a:rPr lang="en-US" smtClean="0">
                <a:latin typeface="Arial" pitchFamily="34" charset="0"/>
              </a:rPr>
              <a:t>Easily broken and refomed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5D8B6-B7A5-4D46-91BB-512F8C7DE983}" type="slidenum">
              <a:rPr lang="en-US"/>
              <a:pPr/>
              <a:t>99</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7A997-6D36-40CD-8EE2-3BE60BF0245E}" type="slidenum">
              <a:rPr lang="en-US"/>
              <a:pPr/>
              <a:t>100</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00298C-B34B-40BC-9DEE-04D55DA95B7B}" type="slidenum">
              <a:rPr lang="en-US"/>
              <a:pPr/>
              <a:t>101</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68FA4-B691-40E3-A724-467ABC503840}" type="slidenum">
              <a:rPr lang="en-US"/>
              <a:pPr/>
              <a:t>102</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A1C44A-97AA-4203-9EC4-08B5F5D4FF93}" type="slidenum">
              <a:rPr lang="en-US"/>
              <a:pPr/>
              <a:t>103</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4E48F-4E72-4626-9526-319BDD39DE42}" type="slidenum">
              <a:rPr lang="en-US" smtClean="0"/>
              <a:pPr/>
              <a:t>136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73680B0-008E-44CE-94BE-573035E2D8E8}" type="slidenum">
              <a:rPr lang="en-US" smtClean="0">
                <a:latin typeface="Arial" charset="0"/>
              </a:rPr>
              <a:pPr/>
              <a:t>236</a:t>
            </a:fld>
            <a:endParaRPr lang="en-US" smtClean="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ar-SA"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C34169B-EFC5-4319-AB2F-0833F54D38B7}" type="slidenum">
              <a:rPr lang="en-US" smtClean="0">
                <a:latin typeface="Arial" charset="0"/>
              </a:rPr>
              <a:pPr/>
              <a:t>238</a:t>
            </a:fld>
            <a:endParaRPr lang="en-US" smtClean="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ar-SA"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C4EB8BC-7585-46B4-8DCD-21B3CA1E50B0}" type="slidenum">
              <a:rPr lang="en-US"/>
              <a:pPr/>
              <a:t>11</a:t>
            </a:fld>
            <a:endParaRPr lang="en-US"/>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4.3d</a:t>
            </a:r>
          </a:p>
          <a:p>
            <a:pPr eaLnBrk="1" hangingPunct="1"/>
            <a:r>
              <a:rPr lang="en-US" smtClean="0">
                <a:latin typeface="Arial" pitchFamily="34" charset="0"/>
              </a:rPr>
              <a:t>Unique properties of water:</a:t>
            </a:r>
          </a:p>
          <a:p>
            <a:pPr eaLnBrk="1" hangingPunct="1"/>
            <a:r>
              <a:rPr lang="en-US" smtClean="0">
                <a:latin typeface="Arial" pitchFamily="34" charset="0"/>
              </a:rPr>
              <a:t>High specific heat: number of calories necessary to raise 1 gram of water 1 degree Celcius = 1</a:t>
            </a:r>
          </a:p>
          <a:p>
            <a:pPr eaLnBrk="1" hangingPunct="1"/>
            <a:r>
              <a:rPr lang="en-US" smtClean="0">
                <a:latin typeface="Arial" pitchFamily="34" charset="0"/>
              </a:rPr>
              <a:t>Peculirar density-temperature relatiohsip:pure water densest when at 4 degrees.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31D129C-6729-464E-8C73-E907C454363B}" type="slidenum">
              <a:rPr lang="en-US"/>
              <a:pPr/>
              <a:t>12</a:t>
            </a:fld>
            <a:endParaRPr lang="en-US"/>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4.3e</a:t>
            </a:r>
          </a:p>
          <a:p>
            <a:pPr eaLnBrk="1" hangingPunct="1"/>
            <a:r>
              <a:rPr lang="en-US" smtClean="0">
                <a:latin typeface="Arial" pitchFamily="34" charset="0"/>
              </a:rPr>
              <a:t>Talk about density here. Ice at 0 because of lattice arrangements, occupies more space, less dense, therefore floats.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C904A0D-A432-425F-8E9E-61909987F0C8}" type="slidenum">
              <a:rPr lang="en-US"/>
              <a:pPr/>
              <a:t>14</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4.4</a:t>
            </a:r>
          </a:p>
          <a:p>
            <a:pPr eaLnBrk="1" hangingPunct="1"/>
            <a:r>
              <a:rPr lang="en-US" smtClean="0">
                <a:latin typeface="Arial" pitchFamily="34" charset="0"/>
              </a:rPr>
              <a:t>Hydrogen bonding, water molecules stick together, this property: cohesion</a:t>
            </a:r>
          </a:p>
          <a:p>
            <a:pPr eaLnBrk="1" hangingPunct="1"/>
            <a:r>
              <a:rPr lang="en-US" smtClean="0">
                <a:latin typeface="Arial" pitchFamily="34" charset="0"/>
              </a:rPr>
              <a:t>Surface tension, surface water molecules pulled down by other water molecules</a:t>
            </a:r>
          </a:p>
          <a:p>
            <a:pPr eaLnBrk="1" hangingPunct="1"/>
            <a:r>
              <a:rPr lang="en-US" smtClean="0">
                <a:latin typeface="Arial" pitchFamily="34" charset="0"/>
              </a:rPr>
              <a:t>Water strider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7413A72-0A63-4425-BC1C-7CED54DC2763}" type="slidenum">
              <a:rPr lang="en-US"/>
              <a:pPr/>
              <a:t>15</a:t>
            </a:fld>
            <a:endParaRPr lang="en-US"/>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Figure 4.5</a:t>
            </a:r>
          </a:p>
          <a:p>
            <a:pPr eaLnBrk="1" hangingPunct="1"/>
            <a:r>
              <a:rPr lang="en-US" smtClean="0">
                <a:latin typeface="Arial" pitchFamily="34" charset="0"/>
              </a:rPr>
              <a:t>Cohesion is also responsible for the viscosity of water</a:t>
            </a:r>
          </a:p>
          <a:p>
            <a:pPr eaLnBrk="1" hangingPunct="1"/>
            <a:r>
              <a:rPr lang="en-US" smtClean="0">
                <a:latin typeface="Arial" pitchFamily="34" charset="0"/>
              </a:rPr>
              <a:t>Viscvosity measures the force necessary to separate the molecules and allow passage of an object through it… frictional resistance</a:t>
            </a:r>
          </a:p>
          <a:p>
            <a:pPr eaLnBrk="1" hangingPunct="1"/>
            <a:r>
              <a:rPr lang="en-US" smtClean="0">
                <a:latin typeface="Arial" pitchFamily="34" charset="0"/>
              </a:rPr>
              <a:t>Sperm wahle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IN" noProof="0" smtClean="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C3EF998-6805-4353-B227-DC94CE2516F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01/01/2002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01/01/2002</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1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 Id="rId4" Type="http://schemas.openxmlformats.org/officeDocument/2006/relationships/image" Target="../media/image138.jpeg"/></Relationships>
</file>

<file path=ppt/slides/_rels/slide16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 Id="rId4" Type="http://schemas.openxmlformats.org/officeDocument/2006/relationships/image" Target="../media/image14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17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19.jpeg"/></Relationships>
</file>

<file path=ppt/slides/_rels/slide23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24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6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http://www.clw.csiro.au/preview/Adelaide/S/A/ASA_SOI001_012.jp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oilerosion.net/image/helming.jp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hyperlink" Target="http://www.ars.usda.gov/Aboutus/docs.htm?docid=10017"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http://www.goveg.com/photos/240x180-OverGrazing.jp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0.gif"/></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http://www.epa.gov/agriculture/images/gwway.jp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images.google.com/imgres?imgurl=http://www.defra.gov.uk/news/graphics/wiltsfarm2-lg.jpg&amp;imgrefurl=http://www.defra.gov.uk/news/issues/2003/region09a.asp&amp;h=212&amp;w=300&amp;sz=11&amp;tbnid=_l5Dsv-tlDLVcM:&amp;tbnh=78&amp;tbnw=111&amp;hl=en&amp;start=19&amp;prev=/images?q=re-seeding&amp;svnum=10&amp;hl=en&amp;lr="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
            <a:ext cx="8153400" cy="6863417"/>
          </a:xfrm>
          <a:prstGeom prst="rect">
            <a:avLst/>
          </a:prstGeom>
        </p:spPr>
        <p:txBody>
          <a:bodyPr wrap="square">
            <a:spAutoFit/>
          </a:bodyPr>
          <a:lstStyle/>
          <a:p>
            <a:pPr algn="ctr"/>
            <a:r>
              <a:rPr lang="en-US" sz="2800" b="1" dirty="0" smtClean="0">
                <a:latin typeface="Times New Roman" pitchFamily="18" charset="0"/>
                <a:cs typeface="Times New Roman" pitchFamily="18" charset="0"/>
              </a:rPr>
              <a:t>Environmental factors</a:t>
            </a:r>
          </a:p>
          <a:p>
            <a:pPr algn="ctr"/>
            <a:endParaRPr lang="en-US" sz="2800" b="1" dirty="0" smtClean="0">
              <a:latin typeface="Times New Roman" pitchFamily="18" charset="0"/>
              <a:cs typeface="Times New Roman" pitchFamily="18" charset="0"/>
            </a:endParaRPr>
          </a:p>
          <a:p>
            <a:pPr algn="just"/>
            <a:r>
              <a:rPr lang="en-US" sz="3200" dirty="0" smtClean="0">
                <a:latin typeface="Times New Roman" pitchFamily="18" charset="0"/>
                <a:cs typeface="Times New Roman" pitchFamily="18" charset="0"/>
              </a:rPr>
              <a:t>light, temperature, water, and soil—greatly influence plant growth and geographic distribution. These factors determine the suitability of a crop for a particular location, cropping pattern, management practices, and levels of inputs needed. A crop performs best and is least costly to produce if it is grown under the most favorable environmental conditions. To maximize the production of any crop, it is important to understand how these environmental factors affect plant growth and development.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4-03Figurec_LA"/>
          <p:cNvPicPr>
            <a:picLocks noChangeAspect="1" noChangeArrowheads="1"/>
          </p:cNvPicPr>
          <p:nvPr/>
        </p:nvPicPr>
        <p:blipFill>
          <a:blip r:embed="rId3"/>
          <a:srcRect/>
          <a:stretch>
            <a:fillRect/>
          </a:stretch>
        </p:blipFill>
        <p:spPr bwMode="auto">
          <a:xfrm>
            <a:off x="4724400" y="1752600"/>
            <a:ext cx="3713163" cy="4505325"/>
          </a:xfrm>
          <a:prstGeom prst="rect">
            <a:avLst/>
          </a:prstGeom>
          <a:noFill/>
          <a:ln w="9525">
            <a:noFill/>
            <a:miter lim="800000"/>
            <a:headEnd/>
            <a:tailEnd/>
          </a:ln>
        </p:spPr>
      </p:pic>
      <p:sp>
        <p:nvSpPr>
          <p:cNvPr id="23555" name="Text Box 3"/>
          <p:cNvSpPr txBox="1">
            <a:spLocks noChangeArrowheads="1"/>
          </p:cNvSpPr>
          <p:nvPr/>
        </p:nvSpPr>
        <p:spPr bwMode="auto">
          <a:xfrm>
            <a:off x="2286000" y="304800"/>
            <a:ext cx="4694238" cy="523875"/>
          </a:xfrm>
          <a:prstGeom prst="rect">
            <a:avLst/>
          </a:prstGeom>
          <a:noFill/>
          <a:ln w="9525">
            <a:noFill/>
            <a:miter lim="800000"/>
            <a:headEnd/>
            <a:tailEnd/>
          </a:ln>
        </p:spPr>
        <p:txBody>
          <a:bodyPr wrap="none">
            <a:spAutoFit/>
          </a:bodyPr>
          <a:lstStyle/>
          <a:p>
            <a:r>
              <a:rPr lang="en-US" sz="2800"/>
              <a:t>Physical properties of water</a:t>
            </a:r>
          </a:p>
        </p:txBody>
      </p:sp>
      <p:pic>
        <p:nvPicPr>
          <p:cNvPr id="23556" name="Picture 2" descr="04-03Figureb_LA"/>
          <p:cNvPicPr>
            <a:picLocks noChangeAspect="1" noChangeArrowheads="1"/>
          </p:cNvPicPr>
          <p:nvPr/>
        </p:nvPicPr>
        <p:blipFill>
          <a:blip r:embed="rId4" cstate="print"/>
          <a:srcRect/>
          <a:stretch>
            <a:fillRect/>
          </a:stretch>
        </p:blipFill>
        <p:spPr bwMode="auto">
          <a:xfrm>
            <a:off x="533400" y="1752600"/>
            <a:ext cx="2281238" cy="13716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Covering with mulch</a:t>
            </a:r>
          </a:p>
        </p:txBody>
      </p:sp>
      <p:sp>
        <p:nvSpPr>
          <p:cNvPr id="77827" name="Rectangle 3"/>
          <p:cNvSpPr>
            <a:spLocks noGrp="1" noChangeArrowheads="1"/>
          </p:cNvSpPr>
          <p:nvPr>
            <p:ph type="body" idx="1"/>
          </p:nvPr>
        </p:nvSpPr>
        <p:spPr/>
        <p:txBody>
          <a:bodyPr/>
          <a:lstStyle/>
          <a:p>
            <a:endParaRPr lang="en-US"/>
          </a:p>
        </p:txBody>
      </p:sp>
      <p:pic>
        <p:nvPicPr>
          <p:cNvPr id="77829" name="Picture 5" descr="reseed b"/>
          <p:cNvPicPr>
            <a:picLocks noChangeAspect="1" noChangeArrowheads="1"/>
          </p:cNvPicPr>
          <p:nvPr/>
        </p:nvPicPr>
        <p:blipFill>
          <a:blip r:embed="rId3"/>
          <a:srcRect/>
          <a:stretch>
            <a:fillRect/>
          </a:stretch>
        </p:blipFill>
        <p:spPr bwMode="auto">
          <a:xfrm>
            <a:off x="304800" y="1066800"/>
            <a:ext cx="8229600" cy="53340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fontScale="90000"/>
          </a:bodyPr>
          <a:lstStyle/>
          <a:p>
            <a:r>
              <a:rPr lang="en-US" sz="4000"/>
              <a:t>Spraying water to prevent wind erosion</a:t>
            </a:r>
          </a:p>
        </p:txBody>
      </p:sp>
      <p:sp>
        <p:nvSpPr>
          <p:cNvPr id="78851" name="Rectangle 3"/>
          <p:cNvSpPr>
            <a:spLocks noGrp="1" noChangeArrowheads="1"/>
          </p:cNvSpPr>
          <p:nvPr>
            <p:ph type="body" idx="1"/>
          </p:nvPr>
        </p:nvSpPr>
        <p:spPr/>
        <p:txBody>
          <a:bodyPr/>
          <a:lstStyle/>
          <a:p>
            <a:endParaRPr lang="en-US"/>
          </a:p>
        </p:txBody>
      </p:sp>
      <p:pic>
        <p:nvPicPr>
          <p:cNvPr id="78853" name="Picture 5" descr="reseed a"/>
          <p:cNvPicPr>
            <a:picLocks noChangeAspect="1" noChangeArrowheads="1"/>
          </p:cNvPicPr>
          <p:nvPr/>
        </p:nvPicPr>
        <p:blipFill>
          <a:blip r:embed="rId3"/>
          <a:srcRect/>
          <a:stretch>
            <a:fillRect/>
          </a:stretch>
        </p:blipFill>
        <p:spPr bwMode="auto">
          <a:xfrm>
            <a:off x="762000" y="1371600"/>
            <a:ext cx="7772400" cy="5013325"/>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152400"/>
            <a:ext cx="7772400" cy="1143000"/>
          </a:xfrm>
        </p:spPr>
        <p:txBody>
          <a:bodyPr/>
          <a:lstStyle/>
          <a:p>
            <a:r>
              <a:rPr lang="en-US"/>
              <a:t>Retaining walls</a:t>
            </a:r>
          </a:p>
        </p:txBody>
      </p:sp>
      <p:sp>
        <p:nvSpPr>
          <p:cNvPr id="79875" name="Rectangle 3"/>
          <p:cNvSpPr>
            <a:spLocks noGrp="1" noChangeArrowheads="1"/>
          </p:cNvSpPr>
          <p:nvPr>
            <p:ph type="body" idx="1"/>
          </p:nvPr>
        </p:nvSpPr>
        <p:spPr/>
        <p:txBody>
          <a:bodyPr/>
          <a:lstStyle/>
          <a:p>
            <a:endParaRPr lang="en-US"/>
          </a:p>
        </p:txBody>
      </p:sp>
      <p:pic>
        <p:nvPicPr>
          <p:cNvPr id="79877" name="Picture 5" descr="6_thumb"/>
          <p:cNvPicPr>
            <a:picLocks noChangeAspect="1" noChangeArrowheads="1"/>
          </p:cNvPicPr>
          <p:nvPr/>
        </p:nvPicPr>
        <p:blipFill>
          <a:blip r:embed="rId3"/>
          <a:srcRect/>
          <a:stretch>
            <a:fillRect/>
          </a:stretch>
        </p:blipFill>
        <p:spPr bwMode="auto">
          <a:xfrm>
            <a:off x="0" y="1447800"/>
            <a:ext cx="9144000" cy="53721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descr="6_keystone_taylor_oaks"/>
          <p:cNvPicPr>
            <a:picLocks noChangeAspect="1" noChangeArrowheads="1"/>
          </p:cNvPicPr>
          <p:nvPr/>
        </p:nvPicPr>
        <p:blipFill>
          <a:blip r:embed="rId3"/>
          <a:srcRect/>
          <a:stretch>
            <a:fillRect/>
          </a:stretch>
        </p:blipFill>
        <p:spPr bwMode="auto">
          <a:xfrm>
            <a:off x="304800" y="571500"/>
            <a:ext cx="8534400" cy="57150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zh-TW" dirty="0"/>
              <a:t>Ecosystem</a:t>
            </a:r>
          </a:p>
        </p:txBody>
      </p:sp>
      <p:sp>
        <p:nvSpPr>
          <p:cNvPr id="2051" name="Rectangle 3"/>
          <p:cNvSpPr>
            <a:spLocks noGrp="1" noChangeArrowheads="1"/>
          </p:cNvSpPr>
          <p:nvPr>
            <p:ph type="subTitle" idx="1"/>
          </p:nvPr>
        </p:nvSpPr>
        <p:spPr>
          <a:xfrm>
            <a:off x="4419600" y="5181600"/>
            <a:ext cx="4343400" cy="1295400"/>
          </a:xfrm>
        </p:spPr>
        <p:txBody>
          <a:bodyPr/>
          <a:lstStyle/>
          <a:p>
            <a:r>
              <a:rPr lang="en-US" altLang="zh-TW" dirty="0" smtClean="0"/>
              <a:t>Dr. </a:t>
            </a:r>
            <a:r>
              <a:rPr lang="en-US" altLang="zh-TW" dirty="0" err="1" smtClean="0"/>
              <a:t>Shrikant</a:t>
            </a:r>
            <a:r>
              <a:rPr lang="en-US" altLang="zh-TW" dirty="0" smtClean="0"/>
              <a:t> B. </a:t>
            </a:r>
            <a:r>
              <a:rPr lang="en-US" altLang="zh-TW" dirty="0" err="1" smtClean="0"/>
              <a:t>Bhosale</a:t>
            </a:r>
            <a:endParaRPr lang="en-US" altLang="zh-TW"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95400" y="304800"/>
            <a:ext cx="7239000" cy="609600"/>
          </a:xfrm>
        </p:spPr>
        <p:txBody>
          <a:bodyPr>
            <a:normAutofit fontScale="90000"/>
          </a:bodyPr>
          <a:lstStyle/>
          <a:p>
            <a:r>
              <a:rPr lang="en-US" altLang="zh-TW"/>
              <a:t>Contents</a:t>
            </a:r>
          </a:p>
        </p:txBody>
      </p:sp>
      <p:sp>
        <p:nvSpPr>
          <p:cNvPr id="3075" name="Rectangle 3"/>
          <p:cNvSpPr>
            <a:spLocks noGrp="1" noChangeArrowheads="1"/>
          </p:cNvSpPr>
          <p:nvPr>
            <p:ph type="body" idx="1"/>
          </p:nvPr>
        </p:nvSpPr>
        <p:spPr>
          <a:xfrm>
            <a:off x="609600" y="914400"/>
            <a:ext cx="8305800" cy="5715000"/>
          </a:xfrm>
        </p:spPr>
        <p:txBody>
          <a:bodyPr>
            <a:normAutofit/>
          </a:bodyPr>
          <a:lstStyle/>
          <a:p>
            <a:r>
              <a:rPr lang="en-US" altLang="zh-TW" sz="2400" dirty="0"/>
              <a:t>What is an ecosystem</a:t>
            </a:r>
          </a:p>
          <a:p>
            <a:r>
              <a:rPr lang="en-US" altLang="zh-TW" sz="2400" dirty="0"/>
              <a:t>Three major principles of ecosystem</a:t>
            </a:r>
          </a:p>
          <a:p>
            <a:r>
              <a:rPr lang="en-US" altLang="zh-TW" sz="2400" dirty="0"/>
              <a:t>Components of an ecosystem</a:t>
            </a:r>
          </a:p>
          <a:p>
            <a:pPr lvl="1"/>
            <a:r>
              <a:rPr lang="en-US" altLang="zh-TW" sz="2400" dirty="0" err="1"/>
              <a:t>Abiotic</a:t>
            </a:r>
            <a:r>
              <a:rPr lang="en-US" altLang="zh-TW" sz="2400" dirty="0"/>
              <a:t> components</a:t>
            </a:r>
          </a:p>
          <a:p>
            <a:pPr lvl="1"/>
            <a:r>
              <a:rPr lang="en-US" altLang="zh-TW" sz="2400" dirty="0"/>
              <a:t>Biotic components</a:t>
            </a:r>
          </a:p>
          <a:p>
            <a:r>
              <a:rPr lang="en-US" altLang="zh-TW" sz="2400" dirty="0"/>
              <a:t>Movement of energy and nutrients</a:t>
            </a:r>
          </a:p>
          <a:p>
            <a:pPr lvl="1"/>
            <a:r>
              <a:rPr lang="en-US" altLang="zh-TW" sz="2400" dirty="0"/>
              <a:t>Food chain</a:t>
            </a:r>
          </a:p>
          <a:p>
            <a:pPr lvl="1"/>
            <a:r>
              <a:rPr lang="en-US" altLang="zh-TW" sz="2400" dirty="0"/>
              <a:t>Food webs</a:t>
            </a:r>
          </a:p>
          <a:p>
            <a:pPr lvl="1"/>
            <a:r>
              <a:rPr lang="en-US" altLang="zh-TW" sz="2400" dirty="0" err="1"/>
              <a:t>Trophic</a:t>
            </a:r>
            <a:r>
              <a:rPr lang="en-US" altLang="zh-TW" sz="2400" dirty="0"/>
              <a:t> levels, biomass and biome</a:t>
            </a:r>
          </a:p>
          <a:p>
            <a:r>
              <a:rPr lang="en-US" altLang="zh-TW" sz="2400" dirty="0" smtClean="0"/>
              <a:t>Environmental </a:t>
            </a:r>
            <a:r>
              <a:rPr lang="en-US" altLang="zh-TW" sz="2400" dirty="0"/>
              <a:t>Limitation in ecosystem development.</a:t>
            </a:r>
          </a:p>
          <a:p>
            <a:endParaRPr lang="en-US" altLang="zh-TW" sz="24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zh-TW"/>
              <a:t>What is an ecosystem</a:t>
            </a:r>
          </a:p>
        </p:txBody>
      </p:sp>
      <p:sp>
        <p:nvSpPr>
          <p:cNvPr id="4099" name="Rectangle 3"/>
          <p:cNvSpPr>
            <a:spLocks noGrp="1" noChangeArrowheads="1"/>
          </p:cNvSpPr>
          <p:nvPr>
            <p:ph type="body" idx="1"/>
          </p:nvPr>
        </p:nvSpPr>
        <p:spPr/>
        <p:txBody>
          <a:bodyPr/>
          <a:lstStyle/>
          <a:p>
            <a:r>
              <a:rPr lang="en-US" altLang="zh-TW"/>
              <a:t>An ecosystem is a </a:t>
            </a:r>
            <a:r>
              <a:rPr lang="en-US" altLang="zh-TW">
                <a:solidFill>
                  <a:srgbClr val="FF3300"/>
                </a:solidFill>
              </a:rPr>
              <a:t>grouping of organisms</a:t>
            </a:r>
            <a:r>
              <a:rPr lang="en-US" altLang="zh-TW"/>
              <a:t> that </a:t>
            </a:r>
            <a:r>
              <a:rPr lang="en-US" altLang="zh-TW">
                <a:solidFill>
                  <a:srgbClr val="FF3300"/>
                </a:solidFill>
              </a:rPr>
              <a:t>interact with each other and their environment</a:t>
            </a:r>
            <a:r>
              <a:rPr lang="en-US" altLang="zh-TW"/>
              <a:t> in such a way as </a:t>
            </a:r>
            <a:r>
              <a:rPr lang="en-US" altLang="zh-TW">
                <a:solidFill>
                  <a:srgbClr val="0066FF"/>
                </a:solidFill>
              </a:rPr>
              <a:t>to preserve the grouping</a:t>
            </a:r>
            <a:r>
              <a:rPr lang="en-US" altLang="zh-TW"/>
              <a:t>.</a:t>
            </a:r>
          </a:p>
          <a:p>
            <a:r>
              <a:rPr lang="en-US" altLang="zh-TW"/>
              <a:t>There is a great variety of ecosystems in existence, all of them are characterized by general structural and functional attributes.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p>
        </p:txBody>
      </p:sp>
      <p:sp>
        <p:nvSpPr>
          <p:cNvPr id="5123" name="Rectangle 3"/>
          <p:cNvSpPr>
            <a:spLocks noGrp="1" noChangeArrowheads="1"/>
          </p:cNvSpPr>
          <p:nvPr>
            <p:ph type="body" idx="1"/>
          </p:nvPr>
        </p:nvSpPr>
        <p:spPr/>
        <p:txBody>
          <a:bodyPr/>
          <a:lstStyle/>
          <a:p>
            <a:endParaRPr lang="en-US"/>
          </a:p>
        </p:txBody>
      </p:sp>
      <p:pic>
        <p:nvPicPr>
          <p:cNvPr id="5124" name="Picture 4" descr="G:\Picture\S67 Notes\ecosystem\ecosystem.jpg"/>
          <p:cNvPicPr>
            <a:picLocks noChangeAspect="1" noChangeArrowheads="1"/>
          </p:cNvPicPr>
          <p:nvPr/>
        </p:nvPicPr>
        <p:blipFill>
          <a:blip r:embed="rId2"/>
          <a:srcRect l="3810" t="5907" r="8571" b="11395"/>
          <a:stretch>
            <a:fillRect/>
          </a:stretch>
        </p:blipFill>
        <p:spPr bwMode="auto">
          <a:xfrm>
            <a:off x="0" y="0"/>
            <a:ext cx="9117874" cy="68580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type="body" idx="1"/>
          </p:nvPr>
        </p:nvSpPr>
        <p:spPr/>
        <p:txBody>
          <a:bodyPr/>
          <a:lstStyle/>
          <a:p>
            <a:endParaRPr lang="en-US"/>
          </a:p>
        </p:txBody>
      </p:sp>
      <p:pic>
        <p:nvPicPr>
          <p:cNvPr id="6148" name="Picture 4" descr="G:\Picture\Photo\生態系統\1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46063" y="930275"/>
            <a:ext cx="8897937" cy="669925"/>
          </a:xfrm>
        </p:spPr>
        <p:txBody>
          <a:bodyPr>
            <a:normAutofit fontScale="90000"/>
          </a:bodyPr>
          <a:lstStyle/>
          <a:p>
            <a:r>
              <a:rPr lang="en-US" altLang="zh-TW"/>
              <a:t>Three major principles of ecosystem</a:t>
            </a:r>
          </a:p>
        </p:txBody>
      </p:sp>
      <p:sp>
        <p:nvSpPr>
          <p:cNvPr id="7171" name="Rectangle 3"/>
          <p:cNvSpPr>
            <a:spLocks noGrp="1" noChangeArrowheads="1"/>
          </p:cNvSpPr>
          <p:nvPr>
            <p:ph type="body" idx="1"/>
          </p:nvPr>
        </p:nvSpPr>
        <p:spPr>
          <a:xfrm>
            <a:off x="685800" y="1676400"/>
            <a:ext cx="8077200" cy="5029200"/>
          </a:xfrm>
        </p:spPr>
        <p:txBody>
          <a:bodyPr/>
          <a:lstStyle/>
          <a:p>
            <a:pPr>
              <a:lnSpc>
                <a:spcPct val="90000"/>
              </a:lnSpc>
            </a:pPr>
            <a:r>
              <a:rPr lang="en-US" altLang="zh-TW" sz="2800">
                <a:solidFill>
                  <a:srgbClr val="FF3300"/>
                </a:solidFill>
              </a:rPr>
              <a:t>Nutrient cycling</a:t>
            </a:r>
            <a:r>
              <a:rPr lang="en-US" altLang="zh-TW" sz="2800"/>
              <a:t>:</a:t>
            </a:r>
            <a:endParaRPr lang="en-US" altLang="zh-TW" sz="2800">
              <a:solidFill>
                <a:srgbClr val="FF3300"/>
              </a:solidFill>
            </a:endParaRPr>
          </a:p>
          <a:p>
            <a:pPr lvl="1">
              <a:lnSpc>
                <a:spcPct val="90000"/>
              </a:lnSpc>
            </a:pPr>
            <a:r>
              <a:rPr lang="en-US" altLang="zh-TW" sz="2400">
                <a:solidFill>
                  <a:srgbClr val="FF3300"/>
                </a:solidFill>
              </a:rPr>
              <a:t>Movement of chemical elements</a:t>
            </a:r>
            <a:r>
              <a:rPr lang="en-US" altLang="zh-TW" sz="2400"/>
              <a:t> </a:t>
            </a:r>
            <a:r>
              <a:rPr lang="en-US" altLang="zh-TW" sz="2400">
                <a:solidFill>
                  <a:srgbClr val="0066FF"/>
                </a:solidFill>
              </a:rPr>
              <a:t>from the environment into living organisms and from them back into the environment</a:t>
            </a:r>
            <a:r>
              <a:rPr lang="en-US" altLang="zh-TW" sz="2400"/>
              <a:t> through organisms live, grow, die and decompose.</a:t>
            </a:r>
            <a:endParaRPr lang="en-US" altLang="zh-TW" sz="2400">
              <a:solidFill>
                <a:srgbClr val="FF3300"/>
              </a:solidFill>
            </a:endParaRPr>
          </a:p>
          <a:p>
            <a:pPr>
              <a:lnSpc>
                <a:spcPct val="90000"/>
              </a:lnSpc>
            </a:pPr>
            <a:r>
              <a:rPr lang="en-US" altLang="zh-TW" sz="2800">
                <a:solidFill>
                  <a:srgbClr val="FF3300"/>
                </a:solidFill>
              </a:rPr>
              <a:t>Energy flow</a:t>
            </a:r>
            <a:r>
              <a:rPr lang="en-US" altLang="zh-TW" sz="2800"/>
              <a:t>:</a:t>
            </a:r>
          </a:p>
          <a:p>
            <a:pPr lvl="1">
              <a:lnSpc>
                <a:spcPct val="90000"/>
              </a:lnSpc>
            </a:pPr>
            <a:r>
              <a:rPr lang="en-US" altLang="zh-TW" sz="2400"/>
              <a:t>Energy is required to transform inorganic nutrients into organic tissues of an organism.</a:t>
            </a:r>
          </a:p>
          <a:p>
            <a:pPr lvl="1">
              <a:lnSpc>
                <a:spcPct val="90000"/>
              </a:lnSpc>
            </a:pPr>
            <a:r>
              <a:rPr lang="en-US" altLang="zh-TW" sz="2400"/>
              <a:t>Energy is the </a:t>
            </a:r>
            <a:r>
              <a:rPr lang="en-US" altLang="zh-TW" sz="2400">
                <a:solidFill>
                  <a:srgbClr val="0066FF"/>
                </a:solidFill>
              </a:rPr>
              <a:t>driving force to the work of ecosystem</a:t>
            </a:r>
            <a:r>
              <a:rPr lang="en-US" altLang="zh-TW" sz="2400"/>
              <a:t>.</a:t>
            </a:r>
          </a:p>
          <a:p>
            <a:pPr>
              <a:lnSpc>
                <a:spcPct val="90000"/>
              </a:lnSpc>
            </a:pPr>
            <a:r>
              <a:rPr lang="en-US" altLang="zh-TW" sz="2800">
                <a:solidFill>
                  <a:srgbClr val="FF3300"/>
                </a:solidFill>
              </a:rPr>
              <a:t>Structure</a:t>
            </a:r>
          </a:p>
          <a:p>
            <a:pPr lvl="1">
              <a:lnSpc>
                <a:spcPct val="90000"/>
              </a:lnSpc>
            </a:pPr>
            <a:r>
              <a:rPr lang="en-US" altLang="zh-TW" sz="2400"/>
              <a:t>It refers to the </a:t>
            </a:r>
            <a:r>
              <a:rPr lang="en-US" altLang="zh-TW" sz="2400">
                <a:solidFill>
                  <a:srgbClr val="0066FF"/>
                </a:solidFill>
              </a:rPr>
              <a:t>particular pattern of inter-relationships</a:t>
            </a:r>
            <a:r>
              <a:rPr lang="en-US" altLang="zh-TW" sz="2400"/>
              <a:t> that exists between organisms in an ecosystem.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4-03Figured_LA"/>
          <p:cNvPicPr>
            <a:picLocks noChangeAspect="1" noChangeArrowheads="1"/>
          </p:cNvPicPr>
          <p:nvPr/>
        </p:nvPicPr>
        <p:blipFill>
          <a:blip r:embed="rId3"/>
          <a:srcRect/>
          <a:stretch>
            <a:fillRect/>
          </a:stretch>
        </p:blipFill>
        <p:spPr bwMode="auto">
          <a:xfrm>
            <a:off x="3429000" y="1295400"/>
            <a:ext cx="5410200" cy="5322888"/>
          </a:xfrm>
          <a:prstGeom prst="rect">
            <a:avLst/>
          </a:prstGeom>
          <a:noFill/>
          <a:ln w="9525">
            <a:noFill/>
            <a:miter lim="800000"/>
            <a:headEnd/>
            <a:tailEnd/>
          </a:ln>
        </p:spPr>
      </p:pic>
      <p:pic>
        <p:nvPicPr>
          <p:cNvPr id="25603" name="Picture 2" descr="04-03Figurec_LA"/>
          <p:cNvPicPr>
            <a:picLocks noChangeAspect="1" noChangeArrowheads="1"/>
          </p:cNvPicPr>
          <p:nvPr/>
        </p:nvPicPr>
        <p:blipFill>
          <a:blip r:embed="rId4"/>
          <a:srcRect/>
          <a:stretch>
            <a:fillRect/>
          </a:stretch>
        </p:blipFill>
        <p:spPr bwMode="auto">
          <a:xfrm>
            <a:off x="228600" y="1295400"/>
            <a:ext cx="2590800" cy="3143250"/>
          </a:xfrm>
          <a:prstGeom prst="rect">
            <a:avLst/>
          </a:prstGeom>
          <a:noFill/>
          <a:ln w="9525">
            <a:noFill/>
            <a:miter lim="800000"/>
            <a:headEnd/>
            <a:tailEnd/>
          </a:ln>
        </p:spPr>
      </p:pic>
      <p:sp>
        <p:nvSpPr>
          <p:cNvPr id="25604" name="Text Box 3"/>
          <p:cNvSpPr txBox="1">
            <a:spLocks noChangeArrowheads="1"/>
          </p:cNvSpPr>
          <p:nvPr/>
        </p:nvSpPr>
        <p:spPr bwMode="auto">
          <a:xfrm>
            <a:off x="2286000" y="304800"/>
            <a:ext cx="4694238" cy="523875"/>
          </a:xfrm>
          <a:prstGeom prst="rect">
            <a:avLst/>
          </a:prstGeom>
          <a:noFill/>
          <a:ln w="9525">
            <a:noFill/>
            <a:miter lim="800000"/>
            <a:headEnd/>
            <a:tailEnd/>
          </a:ln>
        </p:spPr>
        <p:txBody>
          <a:bodyPr wrap="none">
            <a:spAutoFit/>
          </a:bodyPr>
          <a:lstStyle/>
          <a:p>
            <a:r>
              <a:rPr lang="en-US" sz="2800"/>
              <a:t>Physical properties of water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zh-TW"/>
              <a:t>Nutrient cycling</a:t>
            </a:r>
          </a:p>
        </p:txBody>
      </p:sp>
      <p:sp>
        <p:nvSpPr>
          <p:cNvPr id="8195" name="Rectangle 3"/>
          <p:cNvSpPr>
            <a:spLocks noGrp="1" noChangeArrowheads="1"/>
          </p:cNvSpPr>
          <p:nvPr>
            <p:ph type="body" idx="1"/>
          </p:nvPr>
        </p:nvSpPr>
        <p:spPr/>
        <p:txBody>
          <a:bodyPr/>
          <a:lstStyle/>
          <a:p>
            <a:endParaRPr lang="en-US"/>
          </a:p>
        </p:txBody>
      </p:sp>
      <p:pic>
        <p:nvPicPr>
          <p:cNvPr id="8196" name="Picture 4" descr="G:\Picture\S67 Notes\ecosystem\e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zh-TW"/>
              <a:t>Energy flow</a:t>
            </a:r>
          </a:p>
        </p:txBody>
      </p:sp>
      <p:sp>
        <p:nvSpPr>
          <p:cNvPr id="9219" name="Rectangle 3"/>
          <p:cNvSpPr>
            <a:spLocks noGrp="1" noChangeArrowheads="1"/>
          </p:cNvSpPr>
          <p:nvPr>
            <p:ph type="body" idx="1"/>
          </p:nvPr>
        </p:nvSpPr>
        <p:spPr/>
        <p:txBody>
          <a:bodyPr/>
          <a:lstStyle/>
          <a:p>
            <a:endParaRPr lang="en-US"/>
          </a:p>
        </p:txBody>
      </p:sp>
      <p:pic>
        <p:nvPicPr>
          <p:cNvPr id="9220" name="Picture 4" descr="G:\Picture\S67 Notes\ecosystem\e2.jpg"/>
          <p:cNvPicPr>
            <a:picLocks noChangeAspect="1" noChangeArrowheads="1"/>
          </p:cNvPicPr>
          <p:nvPr/>
        </p:nvPicPr>
        <p:blipFill>
          <a:blip r:embed="rId2"/>
          <a:srcRect/>
          <a:stretch>
            <a:fillRect/>
          </a:stretch>
        </p:blipFill>
        <p:spPr bwMode="auto">
          <a:xfrm>
            <a:off x="0" y="0"/>
            <a:ext cx="9144000" cy="693420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zh-TW"/>
              <a:t>Structure</a:t>
            </a:r>
          </a:p>
        </p:txBody>
      </p:sp>
      <p:sp>
        <p:nvSpPr>
          <p:cNvPr id="10243" name="Rectangle 3"/>
          <p:cNvSpPr>
            <a:spLocks noGrp="1" noChangeArrowheads="1"/>
          </p:cNvSpPr>
          <p:nvPr>
            <p:ph type="body" idx="1"/>
          </p:nvPr>
        </p:nvSpPr>
        <p:spPr/>
        <p:txBody>
          <a:bodyPr/>
          <a:lstStyle/>
          <a:p>
            <a:endParaRPr lang="en-US"/>
          </a:p>
        </p:txBody>
      </p:sp>
      <p:pic>
        <p:nvPicPr>
          <p:cNvPr id="10244" name="Picture 4" descr="G:\Picture\S67 Notes\ecosystem\e3.tif"/>
          <p:cNvPicPr>
            <a:picLocks noChangeAspect="1" noChangeArrowheads="1"/>
          </p:cNvPicPr>
          <p:nvPr/>
        </p:nvPicPr>
        <p:blipFill>
          <a:blip r:embed="rId2"/>
          <a:srcRect b="61314"/>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609600"/>
            <a:ext cx="8153400" cy="1143000"/>
          </a:xfrm>
        </p:spPr>
        <p:txBody>
          <a:bodyPr>
            <a:normAutofit/>
          </a:bodyPr>
          <a:lstStyle/>
          <a:p>
            <a:endParaRPr lang="en-US" altLang="zh-TW" sz="3600" dirty="0"/>
          </a:p>
        </p:txBody>
      </p:sp>
      <p:sp>
        <p:nvSpPr>
          <p:cNvPr id="11267" name="Rectangle 3"/>
          <p:cNvSpPr>
            <a:spLocks noGrp="1" noChangeArrowheads="1"/>
          </p:cNvSpPr>
          <p:nvPr>
            <p:ph type="body" idx="1"/>
          </p:nvPr>
        </p:nvSpPr>
        <p:spPr>
          <a:xfrm>
            <a:off x="1219200" y="5029200"/>
            <a:ext cx="7714488" cy="1219200"/>
          </a:xfrm>
        </p:spPr>
        <p:txBody>
          <a:bodyPr>
            <a:normAutofit/>
          </a:bodyPr>
          <a:lstStyle/>
          <a:p>
            <a:r>
              <a:rPr lang="en-US" altLang="zh-TW" dirty="0" smtClean="0"/>
              <a:t>Ecosystem: </a:t>
            </a:r>
            <a:br>
              <a:rPr lang="en-US" altLang="zh-TW" dirty="0" smtClean="0"/>
            </a:br>
            <a:r>
              <a:rPr lang="en-US" altLang="zh-TW" dirty="0" smtClean="0"/>
              <a:t>Nutrient cycling, energy flow and structure</a:t>
            </a:r>
            <a:endParaRPr lang="en-US" dirty="0"/>
          </a:p>
        </p:txBody>
      </p:sp>
      <p:pic>
        <p:nvPicPr>
          <p:cNvPr id="11268" name="Picture 4" descr="G:\Picture\S67 Notes\ecosystem\e3.tif"/>
          <p:cNvPicPr>
            <a:picLocks noChangeAspect="1" noChangeArrowheads="1"/>
          </p:cNvPicPr>
          <p:nvPr/>
        </p:nvPicPr>
        <p:blipFill>
          <a:blip r:embed="rId2"/>
          <a:srcRect t="37646" r="2409"/>
          <a:stretch>
            <a:fillRect/>
          </a:stretch>
        </p:blipFill>
        <p:spPr bwMode="auto">
          <a:xfrm>
            <a:off x="457200" y="0"/>
            <a:ext cx="8686800" cy="4695825"/>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43000" y="304800"/>
            <a:ext cx="7772400" cy="441325"/>
          </a:xfrm>
        </p:spPr>
        <p:txBody>
          <a:bodyPr>
            <a:normAutofit fontScale="90000"/>
          </a:bodyPr>
          <a:lstStyle/>
          <a:p>
            <a:r>
              <a:rPr lang="en-US" altLang="zh-TW" dirty="0"/>
              <a:t>Components of an ecosystem</a:t>
            </a:r>
          </a:p>
        </p:txBody>
      </p:sp>
      <p:sp>
        <p:nvSpPr>
          <p:cNvPr id="14339" name="Rectangle 3"/>
          <p:cNvSpPr>
            <a:spLocks noGrp="1" noChangeArrowheads="1"/>
          </p:cNvSpPr>
          <p:nvPr>
            <p:ph type="body" idx="1"/>
          </p:nvPr>
        </p:nvSpPr>
        <p:spPr/>
        <p:txBody>
          <a:bodyPr/>
          <a:lstStyle/>
          <a:p>
            <a:endParaRPr lang="en-US"/>
          </a:p>
        </p:txBody>
      </p:sp>
      <p:pic>
        <p:nvPicPr>
          <p:cNvPr id="14340" name="Picture 4" descr="G:\Picture\S67 Notes\ecosystem\comp ecosystem.tif"/>
          <p:cNvPicPr>
            <a:picLocks noChangeAspect="1" noChangeArrowheads="1"/>
          </p:cNvPicPr>
          <p:nvPr/>
        </p:nvPicPr>
        <p:blipFill>
          <a:blip r:embed="rId2"/>
          <a:srcRect/>
          <a:stretch>
            <a:fillRect/>
          </a:stretch>
        </p:blipFill>
        <p:spPr bwMode="auto">
          <a:xfrm>
            <a:off x="533400" y="865188"/>
            <a:ext cx="8610600" cy="5992812"/>
          </a:xfrm>
          <a:prstGeom prst="rect">
            <a:avLst/>
          </a:prstGeom>
          <a:noFill/>
        </p:spPr>
      </p:pic>
      <p:sp>
        <p:nvSpPr>
          <p:cNvPr id="14341" name="Oval 5"/>
          <p:cNvSpPr>
            <a:spLocks noChangeArrowheads="1"/>
          </p:cNvSpPr>
          <p:nvPr/>
        </p:nvSpPr>
        <p:spPr bwMode="auto">
          <a:xfrm>
            <a:off x="1219200" y="1219200"/>
            <a:ext cx="1600200" cy="685800"/>
          </a:xfrm>
          <a:prstGeom prst="ellipse">
            <a:avLst/>
          </a:prstGeom>
          <a:noFill/>
          <a:ln w="28575">
            <a:solidFill>
              <a:srgbClr val="FF3300"/>
            </a:solidFill>
            <a:round/>
            <a:headEnd/>
            <a:tailEnd/>
          </a:ln>
          <a:effectLst/>
        </p:spPr>
        <p:txBody>
          <a:bodyPr wrap="none" anchor="ctr"/>
          <a:lstStyle/>
          <a:p>
            <a:endParaRPr lang="en-US"/>
          </a:p>
        </p:txBody>
      </p:sp>
      <p:sp>
        <p:nvSpPr>
          <p:cNvPr id="14342" name="Oval 6"/>
          <p:cNvSpPr>
            <a:spLocks noChangeArrowheads="1"/>
          </p:cNvSpPr>
          <p:nvPr/>
        </p:nvSpPr>
        <p:spPr bwMode="auto">
          <a:xfrm>
            <a:off x="5791200" y="1143000"/>
            <a:ext cx="1828800" cy="838200"/>
          </a:xfrm>
          <a:prstGeom prst="ellipse">
            <a:avLst/>
          </a:prstGeom>
          <a:noFill/>
          <a:ln w="28575">
            <a:solidFill>
              <a:srgbClr val="0066FF"/>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altLang="zh-TW"/>
              <a:t>Abiotic components</a:t>
            </a:r>
          </a:p>
        </p:txBody>
      </p:sp>
      <p:sp>
        <p:nvSpPr>
          <p:cNvPr id="1027" name="Rectangle 3"/>
          <p:cNvSpPr>
            <a:spLocks noGrp="1" noChangeArrowheads="1"/>
          </p:cNvSpPr>
          <p:nvPr>
            <p:ph type="body" idx="1"/>
          </p:nvPr>
        </p:nvSpPr>
        <p:spPr>
          <a:xfrm>
            <a:off x="685800" y="2147888"/>
            <a:ext cx="7772400" cy="4405312"/>
          </a:xfrm>
        </p:spPr>
        <p:txBody>
          <a:bodyPr/>
          <a:lstStyle/>
          <a:p>
            <a:pPr>
              <a:lnSpc>
                <a:spcPct val="90000"/>
              </a:lnSpc>
            </a:pPr>
            <a:r>
              <a:rPr lang="en-US" altLang="zh-TW"/>
              <a:t>They form the </a:t>
            </a:r>
            <a:r>
              <a:rPr lang="en-US" altLang="zh-TW">
                <a:solidFill>
                  <a:srgbClr val="FF3300"/>
                </a:solidFill>
              </a:rPr>
              <a:t>environment</a:t>
            </a:r>
            <a:r>
              <a:rPr lang="en-US" altLang="zh-TW"/>
              <a:t> and </a:t>
            </a:r>
            <a:r>
              <a:rPr lang="en-US" altLang="zh-TW">
                <a:solidFill>
                  <a:srgbClr val="0066FF"/>
                </a:solidFill>
              </a:rPr>
              <a:t>determine the type</a:t>
            </a:r>
            <a:r>
              <a:rPr lang="en-US" altLang="zh-TW"/>
              <a:t> / structure of </a:t>
            </a:r>
            <a:r>
              <a:rPr lang="en-US" altLang="zh-TW">
                <a:solidFill>
                  <a:srgbClr val="0066FF"/>
                </a:solidFill>
              </a:rPr>
              <a:t>ecosystem</a:t>
            </a:r>
            <a:r>
              <a:rPr lang="en-US" altLang="zh-TW"/>
              <a:t>.</a:t>
            </a:r>
            <a:endParaRPr lang="en-US" altLang="zh-TW">
              <a:solidFill>
                <a:srgbClr val="FF3300"/>
              </a:solidFill>
            </a:endParaRPr>
          </a:p>
          <a:p>
            <a:pPr lvl="1">
              <a:lnSpc>
                <a:spcPct val="90000"/>
              </a:lnSpc>
            </a:pPr>
            <a:r>
              <a:rPr lang="en-US" altLang="zh-TW">
                <a:solidFill>
                  <a:srgbClr val="FF3300"/>
                </a:solidFill>
              </a:rPr>
              <a:t>Sunlight (temperature)</a:t>
            </a:r>
          </a:p>
          <a:p>
            <a:pPr lvl="1">
              <a:lnSpc>
                <a:spcPct val="90000"/>
              </a:lnSpc>
            </a:pPr>
            <a:r>
              <a:rPr lang="en-US" altLang="zh-TW">
                <a:solidFill>
                  <a:srgbClr val="FF3300"/>
                </a:solidFill>
              </a:rPr>
              <a:t>Nutrients</a:t>
            </a:r>
          </a:p>
          <a:p>
            <a:pPr lvl="2">
              <a:lnSpc>
                <a:spcPct val="90000"/>
              </a:lnSpc>
            </a:pPr>
            <a:r>
              <a:rPr lang="en-US" altLang="zh-TW">
                <a:solidFill>
                  <a:srgbClr val="FF3300"/>
                </a:solidFill>
              </a:rPr>
              <a:t>Rainfall, minerals, carbon, nitrogen,</a:t>
            </a:r>
            <a:r>
              <a:rPr lang="en-US" altLang="zh-TW">
                <a:latin typeface="Times New Roman"/>
              </a:rPr>
              <a:t>…</a:t>
            </a:r>
            <a:r>
              <a:rPr lang="en-US" altLang="zh-TW"/>
              <a:t>..</a:t>
            </a:r>
          </a:p>
          <a:p>
            <a:pPr>
              <a:lnSpc>
                <a:spcPct val="90000"/>
              </a:lnSpc>
            </a:pPr>
            <a:r>
              <a:rPr lang="en-US" altLang="zh-TW"/>
              <a:t>Type of ecosystems:</a:t>
            </a:r>
          </a:p>
          <a:p>
            <a:pPr lvl="1">
              <a:lnSpc>
                <a:spcPct val="90000"/>
              </a:lnSpc>
            </a:pPr>
            <a:r>
              <a:rPr lang="en-US" altLang="zh-TW"/>
              <a:t> </a:t>
            </a:r>
            <a:r>
              <a:rPr lang="en-US" altLang="zh-TW">
                <a:solidFill>
                  <a:srgbClr val="0066FF"/>
                </a:solidFill>
              </a:rPr>
              <a:t>Tropical rainforest, Desert, Tundra, Grassland</a:t>
            </a:r>
            <a:r>
              <a:rPr lang="en-US" altLang="zh-TW"/>
              <a:t>,</a:t>
            </a:r>
            <a:r>
              <a:rPr lang="en-US" altLang="zh-TW">
                <a:latin typeface="Times New Roman"/>
              </a:rPr>
              <a:t>…</a:t>
            </a:r>
            <a:r>
              <a:rPr lang="en-US" altLang="zh-TW"/>
              <a:t>..</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6063" y="930275"/>
            <a:ext cx="8897937" cy="1143000"/>
          </a:xfrm>
        </p:spPr>
        <p:txBody>
          <a:bodyPr/>
          <a:lstStyle/>
          <a:p>
            <a:r>
              <a:rPr lang="en-US" altLang="zh-TW"/>
              <a:t>Distribution of vegetation / ecosystem</a:t>
            </a:r>
          </a:p>
        </p:txBody>
      </p:sp>
      <p:pic>
        <p:nvPicPr>
          <p:cNvPr id="15364" name="Picture 4" descr="G:\Picture\S67 Notes\ecosystem\eco distribution.tif"/>
          <p:cNvPicPr>
            <a:picLocks noChangeAspect="1" noChangeArrowheads="1"/>
          </p:cNvPicPr>
          <p:nvPr/>
        </p:nvPicPr>
        <p:blipFill>
          <a:blip r:embed="rId2"/>
          <a:srcRect l="2644" t="2478" r="2176" b="13268"/>
          <a:stretch>
            <a:fillRect/>
          </a:stretch>
        </p:blipFill>
        <p:spPr bwMode="auto">
          <a:xfrm>
            <a:off x="0" y="2133600"/>
            <a:ext cx="9144000" cy="4724400"/>
          </a:xfrm>
          <a:prstGeom prst="rect">
            <a:avLst/>
          </a:prstGeom>
          <a:noFill/>
        </p:spPr>
      </p:pic>
      <p:sp>
        <p:nvSpPr>
          <p:cNvPr id="15365" name="Oval 5"/>
          <p:cNvSpPr>
            <a:spLocks noChangeArrowheads="1"/>
          </p:cNvSpPr>
          <p:nvPr/>
        </p:nvSpPr>
        <p:spPr bwMode="auto">
          <a:xfrm>
            <a:off x="1828800" y="6096000"/>
            <a:ext cx="1905000" cy="609600"/>
          </a:xfrm>
          <a:prstGeom prst="ellipse">
            <a:avLst/>
          </a:prstGeom>
          <a:noFill/>
          <a:ln w="28575">
            <a:solidFill>
              <a:srgbClr val="FF3300"/>
            </a:solidFill>
            <a:round/>
            <a:headEnd/>
            <a:tailEnd/>
          </a:ln>
          <a:effectLst/>
        </p:spPr>
        <p:txBody>
          <a:bodyPr wrap="none" anchor="ctr"/>
          <a:lstStyle/>
          <a:p>
            <a:endParaRPr lang="en-US"/>
          </a:p>
        </p:txBody>
      </p:sp>
      <p:sp>
        <p:nvSpPr>
          <p:cNvPr id="15366" name="Oval 6"/>
          <p:cNvSpPr>
            <a:spLocks noChangeArrowheads="1"/>
          </p:cNvSpPr>
          <p:nvPr/>
        </p:nvSpPr>
        <p:spPr bwMode="auto">
          <a:xfrm>
            <a:off x="6858000" y="2209800"/>
            <a:ext cx="2286000" cy="609600"/>
          </a:xfrm>
          <a:prstGeom prst="ellipse">
            <a:avLst/>
          </a:prstGeom>
          <a:noFill/>
          <a:ln w="28575">
            <a:solidFill>
              <a:srgbClr val="0066FF"/>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6063" y="930275"/>
            <a:ext cx="7772400" cy="517525"/>
          </a:xfrm>
        </p:spPr>
        <p:txBody>
          <a:bodyPr>
            <a:normAutofit fontScale="90000"/>
          </a:bodyPr>
          <a:lstStyle/>
          <a:p>
            <a:r>
              <a:rPr lang="en-US" altLang="zh-TW"/>
              <a:t>Biotic components</a:t>
            </a:r>
          </a:p>
        </p:txBody>
      </p:sp>
      <p:sp>
        <p:nvSpPr>
          <p:cNvPr id="16387" name="Rectangle 3"/>
          <p:cNvSpPr>
            <a:spLocks noGrp="1" noChangeArrowheads="1"/>
          </p:cNvSpPr>
          <p:nvPr>
            <p:ph type="body" idx="1"/>
          </p:nvPr>
        </p:nvSpPr>
        <p:spPr>
          <a:xfrm>
            <a:off x="685800" y="1905000"/>
            <a:ext cx="7772400" cy="4114800"/>
          </a:xfrm>
        </p:spPr>
        <p:txBody>
          <a:bodyPr/>
          <a:lstStyle/>
          <a:p>
            <a:r>
              <a:rPr lang="en-US" altLang="zh-TW" sz="2800">
                <a:solidFill>
                  <a:srgbClr val="FF3300"/>
                </a:solidFill>
              </a:rPr>
              <a:t>Producers (Autotrophs)</a:t>
            </a:r>
            <a:r>
              <a:rPr lang="en-US" altLang="zh-TW" sz="2800"/>
              <a:t>:</a:t>
            </a:r>
          </a:p>
          <a:p>
            <a:pPr lvl="1"/>
            <a:r>
              <a:rPr lang="en-US" altLang="zh-TW" sz="2400"/>
              <a:t>All green plants. They use solar energy, chlorophyll, inorganic nutrients and water to </a:t>
            </a:r>
            <a:r>
              <a:rPr lang="en-US" altLang="zh-TW" sz="2400">
                <a:solidFill>
                  <a:srgbClr val="FF3300"/>
                </a:solidFill>
              </a:rPr>
              <a:t>produce their own food</a:t>
            </a:r>
            <a:r>
              <a:rPr lang="en-US" altLang="zh-TW" sz="2400"/>
              <a:t>. (</a:t>
            </a:r>
            <a:r>
              <a:rPr lang="en-US" altLang="zh-TW" sz="2400">
                <a:solidFill>
                  <a:srgbClr val="0033CC"/>
                </a:solidFill>
              </a:rPr>
              <a:t>Photosynthesis</a:t>
            </a:r>
            <a:r>
              <a:rPr lang="en-US" altLang="zh-TW" sz="2400"/>
              <a:t>)</a:t>
            </a:r>
            <a:endParaRPr lang="en-US" altLang="zh-TW" sz="2400">
              <a:solidFill>
                <a:srgbClr val="FF3300"/>
              </a:solidFill>
            </a:endParaRPr>
          </a:p>
          <a:p>
            <a:r>
              <a:rPr lang="en-US" altLang="zh-TW" sz="2800">
                <a:solidFill>
                  <a:srgbClr val="FF3300"/>
                </a:solidFill>
              </a:rPr>
              <a:t>Consumers:</a:t>
            </a:r>
          </a:p>
          <a:p>
            <a:pPr lvl="1"/>
            <a:r>
              <a:rPr lang="en-US" altLang="zh-TW" sz="2400"/>
              <a:t>They consume the organic compounds in plant and animal tissues </a:t>
            </a:r>
            <a:r>
              <a:rPr lang="en-US" altLang="zh-TW" sz="2400">
                <a:solidFill>
                  <a:srgbClr val="FF3300"/>
                </a:solidFill>
              </a:rPr>
              <a:t>by eating</a:t>
            </a:r>
            <a:r>
              <a:rPr lang="en-US" altLang="zh-TW" sz="2400"/>
              <a:t>.</a:t>
            </a:r>
            <a:endParaRPr lang="en-US" altLang="zh-TW" sz="2400">
              <a:solidFill>
                <a:srgbClr val="0033CC"/>
              </a:solidFill>
            </a:endParaRPr>
          </a:p>
          <a:p>
            <a:pPr lvl="2"/>
            <a:r>
              <a:rPr lang="en-US" altLang="zh-TW" sz="2000">
                <a:solidFill>
                  <a:srgbClr val="0033CC"/>
                </a:solidFill>
              </a:rPr>
              <a:t>Herbivores (plant feeders)	Primary consumers</a:t>
            </a:r>
          </a:p>
          <a:p>
            <a:pPr lvl="2"/>
            <a:r>
              <a:rPr lang="en-US" altLang="zh-TW" sz="2000">
                <a:solidFill>
                  <a:srgbClr val="0033CC"/>
                </a:solidFill>
              </a:rPr>
              <a:t>Carnivores (meat eaters)	Secondary consumers</a:t>
            </a:r>
          </a:p>
          <a:p>
            <a:pPr lvl="2"/>
            <a:r>
              <a:rPr lang="en-US" altLang="zh-TW" sz="2000">
                <a:solidFill>
                  <a:srgbClr val="0033CC"/>
                </a:solidFill>
              </a:rPr>
              <a:t>Omnivores (general feeders)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1143000"/>
            <a:ext cx="7772400" cy="746125"/>
          </a:xfrm>
        </p:spPr>
        <p:txBody>
          <a:bodyPr>
            <a:normAutofit fontScale="90000"/>
          </a:bodyPr>
          <a:lstStyle/>
          <a:p>
            <a:r>
              <a:rPr lang="en-US" altLang="zh-TW"/>
              <a:t>Biotic components</a:t>
            </a:r>
          </a:p>
        </p:txBody>
      </p:sp>
      <p:sp>
        <p:nvSpPr>
          <p:cNvPr id="17411" name="Rectangle 3"/>
          <p:cNvSpPr>
            <a:spLocks noGrp="1" noChangeArrowheads="1"/>
          </p:cNvSpPr>
          <p:nvPr>
            <p:ph type="body" idx="1"/>
          </p:nvPr>
        </p:nvSpPr>
        <p:spPr>
          <a:xfrm>
            <a:off x="609600" y="2286000"/>
            <a:ext cx="7772400" cy="2576513"/>
          </a:xfrm>
        </p:spPr>
        <p:txBody>
          <a:bodyPr/>
          <a:lstStyle/>
          <a:p>
            <a:r>
              <a:rPr lang="en-US" altLang="zh-TW" sz="2800">
                <a:solidFill>
                  <a:srgbClr val="FF3300"/>
                </a:solidFill>
              </a:rPr>
              <a:t>Decomposers</a:t>
            </a:r>
          </a:p>
          <a:p>
            <a:pPr lvl="1"/>
            <a:r>
              <a:rPr lang="en-US" altLang="zh-TW" sz="2400"/>
              <a:t>They are tiny organisms includes </a:t>
            </a:r>
            <a:r>
              <a:rPr lang="en-US" altLang="zh-TW" sz="2400">
                <a:solidFill>
                  <a:srgbClr val="FF3300"/>
                </a:solidFill>
              </a:rPr>
              <a:t>bacteria and fungi</a:t>
            </a:r>
            <a:r>
              <a:rPr lang="en-US" altLang="zh-TW" sz="2400"/>
              <a:t>, which </a:t>
            </a:r>
            <a:r>
              <a:rPr lang="en-US" altLang="zh-TW" sz="2400">
                <a:solidFill>
                  <a:srgbClr val="0033CC"/>
                </a:solidFill>
              </a:rPr>
              <a:t>turn organic compounds</a:t>
            </a:r>
            <a:r>
              <a:rPr lang="en-US" altLang="zh-TW" sz="2400"/>
              <a:t> in dead plants and animals </a:t>
            </a:r>
            <a:r>
              <a:rPr lang="en-US" altLang="zh-TW" sz="2400">
                <a:solidFill>
                  <a:srgbClr val="0033CC"/>
                </a:solidFill>
              </a:rPr>
              <a:t>into inorganic materials</a:t>
            </a:r>
            <a:r>
              <a:rPr lang="en-US" altLang="zh-TW" sz="2400"/>
              <a:t>.</a:t>
            </a:r>
          </a:p>
          <a:p>
            <a:pPr lvl="1"/>
            <a:r>
              <a:rPr lang="en-US" altLang="zh-TW" sz="2400"/>
              <a:t>They cause the continual recirculation of chemicals within ecosystem (nutrient cycle)</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p>
        </p:txBody>
      </p:sp>
      <p:sp>
        <p:nvSpPr>
          <p:cNvPr id="18435" name="Rectangle 3"/>
          <p:cNvSpPr>
            <a:spLocks noGrp="1" noChangeArrowheads="1"/>
          </p:cNvSpPr>
          <p:nvPr>
            <p:ph type="body" idx="1"/>
          </p:nvPr>
        </p:nvSpPr>
        <p:spPr/>
        <p:txBody>
          <a:bodyPr/>
          <a:lstStyle/>
          <a:p>
            <a:endParaRPr lang="en-US"/>
          </a:p>
        </p:txBody>
      </p:sp>
      <p:pic>
        <p:nvPicPr>
          <p:cNvPr id="18437" name="Picture 5" descr="G:\Picture\Photo\生態系統\9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4-03Figuree_LA"/>
          <p:cNvPicPr>
            <a:picLocks noChangeAspect="1" noChangeArrowheads="1"/>
          </p:cNvPicPr>
          <p:nvPr/>
        </p:nvPicPr>
        <p:blipFill>
          <a:blip r:embed="rId3"/>
          <a:srcRect/>
          <a:stretch>
            <a:fillRect/>
          </a:stretch>
        </p:blipFill>
        <p:spPr bwMode="auto">
          <a:xfrm>
            <a:off x="2706688" y="911225"/>
            <a:ext cx="3730625" cy="5035550"/>
          </a:xfrm>
          <a:prstGeom prst="rect">
            <a:avLst/>
          </a:prstGeom>
          <a:noFill/>
          <a:ln w="9525">
            <a:noFill/>
            <a:miter lim="800000"/>
            <a:headEnd/>
            <a:tailEnd/>
          </a:ln>
        </p:spPr>
      </p:pic>
      <p:sp>
        <p:nvSpPr>
          <p:cNvPr id="27651" name="Text Box 3"/>
          <p:cNvSpPr txBox="1">
            <a:spLocks noChangeArrowheads="1"/>
          </p:cNvSpPr>
          <p:nvPr/>
        </p:nvSpPr>
        <p:spPr bwMode="auto">
          <a:xfrm>
            <a:off x="2286000" y="304800"/>
            <a:ext cx="4694238" cy="523875"/>
          </a:xfrm>
          <a:prstGeom prst="rect">
            <a:avLst/>
          </a:prstGeom>
          <a:noFill/>
          <a:ln w="9525">
            <a:noFill/>
            <a:miter lim="800000"/>
            <a:headEnd/>
            <a:tailEnd/>
          </a:ln>
        </p:spPr>
        <p:txBody>
          <a:bodyPr wrap="none">
            <a:spAutoFit/>
          </a:bodyPr>
          <a:lstStyle/>
          <a:p>
            <a:r>
              <a:rPr lang="en-US" sz="2800"/>
              <a:t>Physical properties of water</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6063" y="930275"/>
            <a:ext cx="8745537" cy="1143000"/>
          </a:xfrm>
        </p:spPr>
        <p:txBody>
          <a:bodyPr/>
          <a:lstStyle/>
          <a:p>
            <a:r>
              <a:rPr lang="en-US" altLang="zh-TW"/>
              <a:t>Biotic components and food chain</a:t>
            </a:r>
          </a:p>
        </p:txBody>
      </p:sp>
      <p:pic>
        <p:nvPicPr>
          <p:cNvPr id="19460" name="Picture 4" descr="G:\Picture\S67 Notes\ecosystem\foodchain.tif"/>
          <p:cNvPicPr>
            <a:picLocks noChangeAspect="1" noChangeArrowheads="1"/>
          </p:cNvPicPr>
          <p:nvPr/>
        </p:nvPicPr>
        <p:blipFill>
          <a:blip r:embed="rId2"/>
          <a:srcRect/>
          <a:stretch>
            <a:fillRect/>
          </a:stretch>
        </p:blipFill>
        <p:spPr bwMode="auto">
          <a:xfrm>
            <a:off x="0" y="1863725"/>
            <a:ext cx="9144000" cy="4994275"/>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altLang="zh-TW"/>
              <a:t>Movement of energy and nutrients</a:t>
            </a:r>
          </a:p>
        </p:txBody>
      </p:sp>
      <p:sp>
        <p:nvSpPr>
          <p:cNvPr id="20483" name="Rectangle 3"/>
          <p:cNvSpPr>
            <a:spLocks noGrp="1" noChangeArrowheads="1"/>
          </p:cNvSpPr>
          <p:nvPr>
            <p:ph type="body" idx="1"/>
          </p:nvPr>
        </p:nvSpPr>
        <p:spPr>
          <a:xfrm>
            <a:off x="685800" y="2514600"/>
            <a:ext cx="7772400" cy="3748088"/>
          </a:xfrm>
        </p:spPr>
        <p:txBody>
          <a:bodyPr/>
          <a:lstStyle/>
          <a:p>
            <a:r>
              <a:rPr lang="en-US" altLang="zh-TW"/>
              <a:t>Food chain</a:t>
            </a:r>
          </a:p>
          <a:p>
            <a:r>
              <a:rPr lang="en-US" altLang="zh-TW"/>
              <a:t>Food webs</a:t>
            </a:r>
          </a:p>
          <a:p>
            <a:r>
              <a:rPr lang="en-US" altLang="zh-TW"/>
              <a:t>Trophic level, biomass and biome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zh-TW"/>
              <a:t>Food Chain</a:t>
            </a:r>
          </a:p>
        </p:txBody>
      </p:sp>
      <p:sp>
        <p:nvSpPr>
          <p:cNvPr id="21507" name="Rectangle 3"/>
          <p:cNvSpPr>
            <a:spLocks noGrp="1" noChangeArrowheads="1"/>
          </p:cNvSpPr>
          <p:nvPr>
            <p:ph type="body" idx="1"/>
          </p:nvPr>
        </p:nvSpPr>
        <p:spPr/>
        <p:txBody>
          <a:bodyPr/>
          <a:lstStyle/>
          <a:p>
            <a:r>
              <a:rPr lang="en-US" altLang="zh-TW"/>
              <a:t>The particular pathway of nutrient and energy movement depends on which organism feeds on anther.</a:t>
            </a:r>
          </a:p>
        </p:txBody>
      </p:sp>
      <p:pic>
        <p:nvPicPr>
          <p:cNvPr id="21508" name="Picture 4"/>
          <p:cNvPicPr>
            <a:picLocks noChangeAspect="1" noChangeArrowheads="1"/>
          </p:cNvPicPr>
          <p:nvPr/>
        </p:nvPicPr>
        <p:blipFill>
          <a:blip r:embed="rId2"/>
          <a:srcRect l="15625" t="31250" r="29883" b="59375"/>
          <a:stretch>
            <a:fillRect/>
          </a:stretch>
        </p:blipFill>
        <p:spPr bwMode="auto">
          <a:xfrm>
            <a:off x="1066800" y="3886200"/>
            <a:ext cx="6629400" cy="855663"/>
          </a:xfrm>
          <a:prstGeom prst="rect">
            <a:avLst/>
          </a:prstGeom>
          <a:noFill/>
          <a:ln w="9525">
            <a:noFill/>
            <a:miter lim="800000"/>
            <a:headEnd/>
            <a:tailEnd/>
          </a:ln>
          <a:effectLst/>
        </p:spPr>
      </p:pic>
      <p:sp>
        <p:nvSpPr>
          <p:cNvPr id="21509" name="Text Box 5"/>
          <p:cNvSpPr txBox="1">
            <a:spLocks noChangeArrowheads="1"/>
          </p:cNvSpPr>
          <p:nvPr/>
        </p:nvSpPr>
        <p:spPr bwMode="auto">
          <a:xfrm>
            <a:off x="3581400" y="5791200"/>
            <a:ext cx="1565275" cy="396875"/>
          </a:xfrm>
          <a:prstGeom prst="rect">
            <a:avLst/>
          </a:prstGeom>
          <a:noFill/>
          <a:ln w="9525">
            <a:noFill/>
            <a:miter lim="800000"/>
            <a:headEnd/>
            <a:tailEnd/>
          </a:ln>
          <a:effectLst/>
        </p:spPr>
        <p:txBody>
          <a:bodyPr wrap="none">
            <a:spAutoFit/>
          </a:bodyPr>
          <a:lstStyle/>
          <a:p>
            <a:r>
              <a:rPr lang="en-US" altLang="zh-TW" sz="2000">
                <a:solidFill>
                  <a:srgbClr val="FF3300"/>
                </a:solidFill>
              </a:rPr>
              <a:t>Decomposers</a:t>
            </a:r>
          </a:p>
        </p:txBody>
      </p:sp>
      <p:sp>
        <p:nvSpPr>
          <p:cNvPr id="21510" name="Line 6"/>
          <p:cNvSpPr>
            <a:spLocks noChangeShapeType="1"/>
          </p:cNvSpPr>
          <p:nvPr/>
        </p:nvSpPr>
        <p:spPr bwMode="auto">
          <a:xfrm>
            <a:off x="1676400" y="4572000"/>
            <a:ext cx="1828800" cy="1371600"/>
          </a:xfrm>
          <a:prstGeom prst="line">
            <a:avLst/>
          </a:prstGeom>
          <a:noFill/>
          <a:ln w="28575">
            <a:solidFill>
              <a:srgbClr val="0066FF"/>
            </a:solidFill>
            <a:round/>
            <a:headEnd/>
            <a:tailEnd type="triangle" w="med" len="med"/>
          </a:ln>
          <a:effectLst/>
        </p:spPr>
        <p:txBody>
          <a:bodyPr wrap="none"/>
          <a:lstStyle/>
          <a:p>
            <a:endParaRPr lang="en-US"/>
          </a:p>
        </p:txBody>
      </p:sp>
      <p:sp>
        <p:nvSpPr>
          <p:cNvPr id="21511" name="Line 7"/>
          <p:cNvSpPr>
            <a:spLocks noChangeShapeType="1"/>
          </p:cNvSpPr>
          <p:nvPr/>
        </p:nvSpPr>
        <p:spPr bwMode="auto">
          <a:xfrm>
            <a:off x="3810000" y="4572000"/>
            <a:ext cx="0" cy="1295400"/>
          </a:xfrm>
          <a:prstGeom prst="line">
            <a:avLst/>
          </a:prstGeom>
          <a:noFill/>
          <a:ln w="28575">
            <a:solidFill>
              <a:srgbClr val="0066FF"/>
            </a:solidFill>
            <a:round/>
            <a:headEnd/>
            <a:tailEnd type="triangle" w="med" len="med"/>
          </a:ln>
          <a:effectLst/>
        </p:spPr>
        <p:txBody>
          <a:bodyPr wrap="none"/>
          <a:lstStyle/>
          <a:p>
            <a:endParaRPr lang="en-US"/>
          </a:p>
        </p:txBody>
      </p:sp>
      <p:sp>
        <p:nvSpPr>
          <p:cNvPr id="21512" name="Line 8"/>
          <p:cNvSpPr>
            <a:spLocks noChangeShapeType="1"/>
          </p:cNvSpPr>
          <p:nvPr/>
        </p:nvSpPr>
        <p:spPr bwMode="auto">
          <a:xfrm>
            <a:off x="5029200" y="4572000"/>
            <a:ext cx="0" cy="1295400"/>
          </a:xfrm>
          <a:prstGeom prst="line">
            <a:avLst/>
          </a:prstGeom>
          <a:noFill/>
          <a:ln w="28575">
            <a:solidFill>
              <a:srgbClr val="0066FF"/>
            </a:solidFill>
            <a:round/>
            <a:headEnd/>
            <a:tailEnd type="triangle" w="med" len="med"/>
          </a:ln>
          <a:effectLst/>
        </p:spPr>
        <p:txBody>
          <a:bodyPr wrap="none"/>
          <a:lstStyle/>
          <a:p>
            <a:endParaRPr lang="en-US"/>
          </a:p>
        </p:txBody>
      </p:sp>
      <p:sp>
        <p:nvSpPr>
          <p:cNvPr id="21513" name="Line 9"/>
          <p:cNvSpPr>
            <a:spLocks noChangeShapeType="1"/>
          </p:cNvSpPr>
          <p:nvPr/>
        </p:nvSpPr>
        <p:spPr bwMode="auto">
          <a:xfrm flipH="1">
            <a:off x="5181600" y="4572000"/>
            <a:ext cx="1905000" cy="1447800"/>
          </a:xfrm>
          <a:prstGeom prst="line">
            <a:avLst/>
          </a:prstGeom>
          <a:noFill/>
          <a:ln w="28575">
            <a:solidFill>
              <a:srgbClr val="0066FF"/>
            </a:solidFill>
            <a:round/>
            <a:headEnd/>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09"/>
                                        </p:tgtEl>
                                        <p:attrNameLst>
                                          <p:attrName>style.visibility</p:attrName>
                                        </p:attrNameLst>
                                      </p:cBhvr>
                                      <p:to>
                                        <p:strVal val="visible"/>
                                      </p:to>
                                    </p:set>
                                    <p:animEffect transition="in" filter="dissolve">
                                      <p:cBhvr>
                                        <p:cTn id="23"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utoUpdateAnimBg="0"/>
      <p:bldP spid="21510" grpId="0" animBg="1"/>
      <p:bldP spid="21511" grpId="0" animBg="1"/>
      <p:bldP spid="21512" grpId="0" animBg="1"/>
      <p:bldP spid="2151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228600"/>
            <a:ext cx="7772400" cy="517525"/>
          </a:xfrm>
        </p:spPr>
        <p:txBody>
          <a:bodyPr>
            <a:normAutofit fontScale="90000"/>
          </a:bodyPr>
          <a:lstStyle/>
          <a:p>
            <a:r>
              <a:rPr lang="en-US" altLang="zh-TW"/>
              <a:t>Food Webs</a:t>
            </a:r>
          </a:p>
        </p:txBody>
      </p:sp>
      <p:sp>
        <p:nvSpPr>
          <p:cNvPr id="22531" name="Rectangle 3"/>
          <p:cNvSpPr>
            <a:spLocks noGrp="1" noChangeArrowheads="1"/>
          </p:cNvSpPr>
          <p:nvPr>
            <p:ph type="body" idx="1"/>
          </p:nvPr>
        </p:nvSpPr>
        <p:spPr/>
        <p:txBody>
          <a:bodyPr/>
          <a:lstStyle/>
          <a:p>
            <a:endParaRPr lang="en-US"/>
          </a:p>
        </p:txBody>
      </p:sp>
      <p:pic>
        <p:nvPicPr>
          <p:cNvPr id="22532" name="Picture 4" descr="G:\Picture\S67 Notes\ecosystem\foodweb.tif"/>
          <p:cNvPicPr>
            <a:picLocks noChangeAspect="1" noChangeArrowheads="1"/>
          </p:cNvPicPr>
          <p:nvPr/>
        </p:nvPicPr>
        <p:blipFill>
          <a:blip r:embed="rId2"/>
          <a:srcRect/>
          <a:stretch>
            <a:fillRect/>
          </a:stretch>
        </p:blipFill>
        <p:spPr bwMode="auto">
          <a:xfrm>
            <a:off x="381000" y="914400"/>
            <a:ext cx="8229600" cy="59436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a:t>Trophic Levels</a:t>
            </a:r>
          </a:p>
        </p:txBody>
      </p:sp>
      <p:sp>
        <p:nvSpPr>
          <p:cNvPr id="23555" name="Rectangle 3"/>
          <p:cNvSpPr>
            <a:spLocks noGrp="1" noChangeArrowheads="1"/>
          </p:cNvSpPr>
          <p:nvPr>
            <p:ph type="body" idx="1"/>
          </p:nvPr>
        </p:nvSpPr>
        <p:spPr/>
        <p:txBody>
          <a:bodyPr/>
          <a:lstStyle/>
          <a:p>
            <a:r>
              <a:rPr lang="en-US" altLang="zh-TW"/>
              <a:t>A trophic level means a </a:t>
            </a:r>
            <a:r>
              <a:rPr lang="en-US" altLang="zh-TW">
                <a:solidFill>
                  <a:srgbClr val="FF3300"/>
                </a:solidFill>
              </a:rPr>
              <a:t>feeding level</a:t>
            </a:r>
            <a:r>
              <a:rPr lang="en-US" altLang="zh-TW"/>
              <a:t>.</a:t>
            </a:r>
          </a:p>
          <a:p>
            <a:pPr lvl="1"/>
            <a:r>
              <a:rPr lang="en-US" altLang="zh-TW"/>
              <a:t>First level </a:t>
            </a:r>
            <a:r>
              <a:rPr lang="en-US" altLang="zh-TW">
                <a:latin typeface="Times New Roman"/>
              </a:rPr>
              <a:t>–</a:t>
            </a:r>
            <a:r>
              <a:rPr lang="en-US" altLang="zh-TW"/>
              <a:t> all producers</a:t>
            </a:r>
          </a:p>
          <a:p>
            <a:pPr lvl="1"/>
            <a:r>
              <a:rPr lang="en-US" altLang="zh-TW"/>
              <a:t>Second level </a:t>
            </a:r>
            <a:r>
              <a:rPr lang="en-US" altLang="zh-TW">
                <a:latin typeface="Times New Roman"/>
              </a:rPr>
              <a:t>–</a:t>
            </a:r>
            <a:r>
              <a:rPr lang="en-US" altLang="zh-TW"/>
              <a:t> all herbivores</a:t>
            </a:r>
          </a:p>
          <a:p>
            <a:pPr lvl="1"/>
            <a:r>
              <a:rPr lang="en-US" altLang="zh-TW"/>
              <a:t>Third level </a:t>
            </a:r>
            <a:r>
              <a:rPr lang="en-US" altLang="zh-TW">
                <a:latin typeface="Times New Roman"/>
              </a:rPr>
              <a:t>–</a:t>
            </a:r>
            <a:r>
              <a:rPr lang="en-US" altLang="zh-TW"/>
              <a:t> first level carnivores</a:t>
            </a:r>
          </a:p>
          <a:p>
            <a:pPr lvl="1"/>
            <a:r>
              <a:rPr lang="en-US" altLang="zh-TW"/>
              <a:t>Fourth level </a:t>
            </a:r>
            <a:r>
              <a:rPr lang="en-US" altLang="zh-TW">
                <a:latin typeface="Times New Roman"/>
              </a:rPr>
              <a:t>–</a:t>
            </a:r>
            <a:r>
              <a:rPr lang="en-US" altLang="zh-TW"/>
              <a:t> second level carnivores</a:t>
            </a:r>
          </a:p>
          <a:p>
            <a:pPr lvl="1"/>
            <a:r>
              <a:rPr lang="en-US" altLang="zh-TW"/>
              <a:t>So on</a:t>
            </a:r>
            <a:r>
              <a:rPr lang="en-US" altLang="zh-TW">
                <a:latin typeface="Times New Roman"/>
              </a:rPr>
              <a:t>……</a:t>
            </a:r>
            <a:r>
              <a:rPr lang="en-US" altLang="zh-TW"/>
              <a:t>..</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TW"/>
              <a:t>Trophic levels</a:t>
            </a:r>
          </a:p>
        </p:txBody>
      </p:sp>
      <p:sp>
        <p:nvSpPr>
          <p:cNvPr id="24579" name="Rectangle 3"/>
          <p:cNvSpPr>
            <a:spLocks noGrp="1" noChangeArrowheads="1"/>
          </p:cNvSpPr>
          <p:nvPr>
            <p:ph type="body" idx="1"/>
          </p:nvPr>
        </p:nvSpPr>
        <p:spPr/>
        <p:txBody>
          <a:bodyPr/>
          <a:lstStyle/>
          <a:p>
            <a:pPr>
              <a:lnSpc>
                <a:spcPct val="90000"/>
              </a:lnSpc>
            </a:pPr>
            <a:r>
              <a:rPr lang="en-US" altLang="zh-TW" sz="2800">
                <a:solidFill>
                  <a:srgbClr val="FF3300"/>
                </a:solidFill>
              </a:rPr>
              <a:t>Energy and Nutrients passed through</a:t>
            </a:r>
            <a:r>
              <a:rPr lang="en-US" altLang="zh-TW" sz="2800"/>
              <a:t> the ecosystem </a:t>
            </a:r>
            <a:r>
              <a:rPr lang="en-US" altLang="zh-TW" sz="2800">
                <a:solidFill>
                  <a:srgbClr val="FF3300"/>
                </a:solidFill>
              </a:rPr>
              <a:t>by food chains</a:t>
            </a:r>
            <a:r>
              <a:rPr lang="en-US" altLang="zh-TW" sz="2800"/>
              <a:t> and webs </a:t>
            </a:r>
            <a:r>
              <a:rPr lang="en-US" altLang="zh-TW" sz="2800">
                <a:solidFill>
                  <a:srgbClr val="0033CC"/>
                </a:solidFill>
              </a:rPr>
              <a:t>from lower trophic level to the higher trophic level</a:t>
            </a:r>
            <a:r>
              <a:rPr lang="en-US" altLang="zh-TW" sz="2800"/>
              <a:t>. </a:t>
            </a:r>
          </a:p>
          <a:p>
            <a:pPr>
              <a:lnSpc>
                <a:spcPct val="90000"/>
              </a:lnSpc>
            </a:pPr>
            <a:r>
              <a:rPr lang="en-US" altLang="zh-TW" sz="2800"/>
              <a:t>However, </a:t>
            </a:r>
            <a:r>
              <a:rPr lang="en-US" altLang="zh-TW" sz="2800">
                <a:solidFill>
                  <a:srgbClr val="FF3300"/>
                </a:solidFill>
              </a:rPr>
              <a:t>only 5% to 20%</a:t>
            </a:r>
            <a:r>
              <a:rPr lang="en-US" altLang="zh-TW" sz="2800">
                <a:solidFill>
                  <a:srgbClr val="0033CC"/>
                </a:solidFill>
              </a:rPr>
              <a:t> energy and nutrients are transferred into higher trophic</a:t>
            </a:r>
            <a:r>
              <a:rPr lang="en-US" altLang="zh-TW" sz="2800"/>
              <a:t> level successfully. </a:t>
            </a:r>
          </a:p>
          <a:p>
            <a:pPr>
              <a:lnSpc>
                <a:spcPct val="90000"/>
              </a:lnSpc>
            </a:pPr>
            <a:r>
              <a:rPr lang="en-US" altLang="zh-TW" sz="2800"/>
              <a:t>For this reason, </a:t>
            </a:r>
            <a:r>
              <a:rPr lang="en-US" altLang="zh-TW" sz="2800">
                <a:solidFill>
                  <a:srgbClr val="FF3300"/>
                </a:solidFill>
              </a:rPr>
              <a:t>first trophic level has the largest number of organisms</a:t>
            </a:r>
            <a:r>
              <a:rPr lang="en-US" altLang="zh-TW" sz="2800"/>
              <a:t>, and </a:t>
            </a:r>
            <a:r>
              <a:rPr lang="en-US" altLang="zh-TW" sz="2800">
                <a:solidFill>
                  <a:srgbClr val="0033CC"/>
                </a:solidFill>
              </a:rPr>
              <a:t>second trophic level is less than first one</a:t>
            </a:r>
            <a:r>
              <a:rPr lang="en-US" altLang="zh-TW" sz="2800"/>
              <a:t>; the </a:t>
            </a:r>
            <a:r>
              <a:rPr lang="en-US" altLang="zh-TW" sz="2800">
                <a:solidFill>
                  <a:srgbClr val="00CC00"/>
                </a:solidFill>
              </a:rPr>
              <a:t>third level is less than second level</a:t>
            </a:r>
            <a:r>
              <a:rPr lang="en-US" altLang="zh-TW" sz="2800"/>
              <a:t>, and so on.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zh-TW"/>
              <a:t>Trophic levels</a:t>
            </a:r>
          </a:p>
        </p:txBody>
      </p:sp>
      <p:pic>
        <p:nvPicPr>
          <p:cNvPr id="25604" name="Picture 4" descr="G:\Picture\Photo\生態系統\sup-7.gif"/>
          <p:cNvPicPr>
            <a:picLocks noChangeAspect="1" noChangeArrowheads="1"/>
          </p:cNvPicPr>
          <p:nvPr/>
        </p:nvPicPr>
        <p:blipFill>
          <a:blip r:embed="rId2"/>
          <a:srcRect/>
          <a:stretch>
            <a:fillRect/>
          </a:stretch>
        </p:blipFill>
        <p:spPr bwMode="auto">
          <a:xfrm>
            <a:off x="990600" y="1876425"/>
            <a:ext cx="6858000" cy="4981575"/>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G:\Picture\Photo\生態系統\SilverSprings1.gif"/>
          <p:cNvPicPr>
            <a:picLocks noChangeAspect="1" noChangeArrowheads="1"/>
          </p:cNvPicPr>
          <p:nvPr/>
        </p:nvPicPr>
        <p:blipFill>
          <a:blip r:embed="rId2"/>
          <a:srcRect/>
          <a:stretch>
            <a:fillRect/>
          </a:stretch>
        </p:blipFill>
        <p:spPr bwMode="auto">
          <a:xfrm>
            <a:off x="152400" y="1066800"/>
            <a:ext cx="5213350" cy="5516563"/>
          </a:xfrm>
          <a:prstGeom prst="rect">
            <a:avLst/>
          </a:prstGeom>
          <a:noFill/>
        </p:spPr>
      </p:pic>
      <p:pic>
        <p:nvPicPr>
          <p:cNvPr id="26629" name="Picture 5" descr="G:\Picture\Photo\生態系統\SilverSprings2.gif"/>
          <p:cNvPicPr>
            <a:picLocks noChangeAspect="1" noChangeArrowheads="1"/>
          </p:cNvPicPr>
          <p:nvPr/>
        </p:nvPicPr>
        <p:blipFill>
          <a:blip r:embed="rId3"/>
          <a:srcRect/>
          <a:stretch>
            <a:fillRect/>
          </a:stretch>
        </p:blipFill>
        <p:spPr bwMode="auto">
          <a:xfrm>
            <a:off x="4953000" y="3581400"/>
            <a:ext cx="4191000" cy="2081213"/>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zh-TW"/>
              <a:t>Biomass</a:t>
            </a:r>
          </a:p>
        </p:txBody>
      </p:sp>
      <p:sp>
        <p:nvSpPr>
          <p:cNvPr id="28675" name="Rectangle 3"/>
          <p:cNvSpPr>
            <a:spLocks noGrp="1" noChangeArrowheads="1"/>
          </p:cNvSpPr>
          <p:nvPr>
            <p:ph type="body" idx="1"/>
          </p:nvPr>
        </p:nvSpPr>
        <p:spPr/>
        <p:txBody>
          <a:bodyPr/>
          <a:lstStyle/>
          <a:p>
            <a:pPr>
              <a:lnSpc>
                <a:spcPct val="90000"/>
              </a:lnSpc>
            </a:pPr>
            <a:r>
              <a:rPr lang="en-US" altLang="zh-TW">
                <a:solidFill>
                  <a:srgbClr val="FF3300"/>
                </a:solidFill>
              </a:rPr>
              <a:t>Biomass means the total combined weight of any specified group of organisms</a:t>
            </a:r>
            <a:r>
              <a:rPr lang="en-US" altLang="zh-TW"/>
              <a:t>. </a:t>
            </a:r>
            <a:endParaRPr lang="en-US" altLang="zh-TW">
              <a:solidFill>
                <a:srgbClr val="0033CC"/>
              </a:solidFill>
            </a:endParaRPr>
          </a:p>
          <a:p>
            <a:pPr>
              <a:lnSpc>
                <a:spcPct val="90000"/>
              </a:lnSpc>
            </a:pPr>
            <a:r>
              <a:rPr lang="en-US" altLang="zh-TW">
                <a:solidFill>
                  <a:srgbClr val="0033CC"/>
                </a:solidFill>
              </a:rPr>
              <a:t>The biomass of the first trophic level is the total weight of all the producers in a given area</a:t>
            </a:r>
            <a:r>
              <a:rPr lang="en-US" altLang="zh-TW"/>
              <a:t>. </a:t>
            </a:r>
            <a:endParaRPr lang="en-US" altLang="zh-TW">
              <a:solidFill>
                <a:srgbClr val="00CC00"/>
              </a:solidFill>
            </a:endParaRPr>
          </a:p>
          <a:p>
            <a:pPr>
              <a:lnSpc>
                <a:spcPct val="90000"/>
              </a:lnSpc>
            </a:pPr>
            <a:r>
              <a:rPr lang="en-US" altLang="zh-TW">
                <a:solidFill>
                  <a:srgbClr val="00CC00"/>
                </a:solidFill>
              </a:rPr>
              <a:t>Biomass decreases at higher trophic levels</a:t>
            </a:r>
            <a:r>
              <a:rPr lang="en-US" altLang="zh-TW"/>
              <a:t>.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zh-TW"/>
              <a:t>Biomass</a:t>
            </a:r>
          </a:p>
        </p:txBody>
      </p:sp>
      <p:pic>
        <p:nvPicPr>
          <p:cNvPr id="33796" name="Picture 4" descr="G:\Picture\Photo\生態系統\biomasspyramid.gif"/>
          <p:cNvPicPr>
            <a:picLocks noChangeAspect="1" noChangeArrowheads="1"/>
          </p:cNvPicPr>
          <p:nvPr/>
        </p:nvPicPr>
        <p:blipFill>
          <a:blip r:embed="rId2"/>
          <a:srcRect/>
          <a:stretch>
            <a:fillRect/>
          </a:stretch>
        </p:blipFill>
        <p:spPr bwMode="auto">
          <a:xfrm>
            <a:off x="0" y="2667000"/>
            <a:ext cx="9144000" cy="36433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228600" y="1600200"/>
            <a:ext cx="8686800" cy="3292475"/>
          </a:xfrm>
          <a:prstGeom prst="rect">
            <a:avLst/>
          </a:prstGeom>
          <a:noFill/>
          <a:ln w="9525">
            <a:noFill/>
            <a:miter lim="800000"/>
            <a:headEnd/>
            <a:tailEnd/>
          </a:ln>
        </p:spPr>
        <p:txBody>
          <a:bodyPr>
            <a:spAutoFit/>
          </a:bodyPr>
          <a:lstStyle/>
          <a:p>
            <a:pPr>
              <a:buFont typeface="Arial" pitchFamily="34" charset="0"/>
              <a:buChar char="•"/>
            </a:pPr>
            <a:r>
              <a:rPr lang="en-US" sz="3200"/>
              <a:t>High specific heat: </a:t>
            </a:r>
          </a:p>
          <a:p>
            <a:pPr lvl="1">
              <a:buFont typeface="Arial" pitchFamily="34" charset="0"/>
              <a:buChar char="•"/>
            </a:pPr>
            <a:r>
              <a:rPr lang="en-US" sz="2400"/>
              <a:t>Specific heat: number of calories necessary to raise 1 gram of water 1 degree Celsius </a:t>
            </a:r>
          </a:p>
          <a:p>
            <a:pPr>
              <a:buFont typeface="Arial" pitchFamily="34" charset="0"/>
              <a:buChar char="•"/>
            </a:pPr>
            <a:r>
              <a:rPr lang="en-US" sz="3200"/>
              <a:t>Peculiar density-temperature relationship: pure water most dense when at 4 degrees Celsius.</a:t>
            </a:r>
          </a:p>
          <a:p>
            <a:endParaRPr lang="en-US" sz="3200"/>
          </a:p>
        </p:txBody>
      </p:sp>
      <p:sp>
        <p:nvSpPr>
          <p:cNvPr id="29699" name="Text Box 3"/>
          <p:cNvSpPr txBox="1">
            <a:spLocks noChangeArrowheads="1"/>
          </p:cNvSpPr>
          <p:nvPr/>
        </p:nvSpPr>
        <p:spPr bwMode="auto">
          <a:xfrm>
            <a:off x="2286000" y="304800"/>
            <a:ext cx="4694238" cy="523875"/>
          </a:xfrm>
          <a:prstGeom prst="rect">
            <a:avLst/>
          </a:prstGeom>
          <a:noFill/>
          <a:ln w="9525">
            <a:noFill/>
            <a:miter lim="800000"/>
            <a:headEnd/>
            <a:tailEnd/>
          </a:ln>
        </p:spPr>
        <p:txBody>
          <a:bodyPr wrap="none">
            <a:spAutoFit/>
          </a:bodyPr>
          <a:lstStyle/>
          <a:p>
            <a:r>
              <a:rPr lang="en-US" sz="2800"/>
              <a:t>Physical properties of water</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zh-TW"/>
              <a:t>Biomass and productivity</a:t>
            </a:r>
          </a:p>
        </p:txBody>
      </p:sp>
      <p:pic>
        <p:nvPicPr>
          <p:cNvPr id="29700" name="Picture 4" descr="G:\Picture\S67 Notes\ecosystem\Trophic level2.tif"/>
          <p:cNvPicPr>
            <a:picLocks noChangeAspect="1" noChangeArrowheads="1"/>
          </p:cNvPicPr>
          <p:nvPr/>
        </p:nvPicPr>
        <p:blipFill>
          <a:blip r:embed="rId2"/>
          <a:srcRect l="3391" t="11369" r="5084" b="13596"/>
          <a:stretch>
            <a:fillRect/>
          </a:stretch>
        </p:blipFill>
        <p:spPr bwMode="auto">
          <a:xfrm>
            <a:off x="152400" y="1752600"/>
            <a:ext cx="8991600" cy="4271963"/>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p>
        </p:txBody>
      </p:sp>
      <p:sp>
        <p:nvSpPr>
          <p:cNvPr id="32771" name="Rectangle 3"/>
          <p:cNvSpPr>
            <a:spLocks noGrp="1" noChangeArrowheads="1"/>
          </p:cNvSpPr>
          <p:nvPr>
            <p:ph type="body" idx="1"/>
          </p:nvPr>
        </p:nvSpPr>
        <p:spPr/>
        <p:txBody>
          <a:bodyPr/>
          <a:lstStyle/>
          <a:p>
            <a:endParaRPr lang="en-US"/>
          </a:p>
        </p:txBody>
      </p:sp>
      <p:pic>
        <p:nvPicPr>
          <p:cNvPr id="32772" name="Picture 4" descr="G:\Picture\Photo\生態系統\Mean Productivity Per Unit Area.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p:txBody>
          <a:bodyPr/>
          <a:lstStyle/>
          <a:p>
            <a:endParaRPr lang="en-US"/>
          </a:p>
        </p:txBody>
      </p:sp>
      <p:pic>
        <p:nvPicPr>
          <p:cNvPr id="30724" name="Picture 4" descr="G:\Picture\S67 Notes\ecosystem\Trophic level.tif"/>
          <p:cNvPicPr>
            <a:picLocks noChangeAspect="1" noChangeArrowheads="1"/>
          </p:cNvPicPr>
          <p:nvPr/>
        </p:nvPicPr>
        <p:blipFill>
          <a:blip r:embed="rId2"/>
          <a:srcRect/>
          <a:stretch>
            <a:fillRect/>
          </a:stretch>
        </p:blipFill>
        <p:spPr bwMode="auto">
          <a:xfrm>
            <a:off x="0" y="25400"/>
            <a:ext cx="9144000" cy="6832600"/>
          </a:xfrm>
          <a:prstGeom prst="rect">
            <a:avLst/>
          </a:prstGeom>
          <a:noFill/>
        </p:spPr>
      </p:pic>
      <p:sp>
        <p:nvSpPr>
          <p:cNvPr id="30726" name="Text Box 6"/>
          <p:cNvSpPr txBox="1">
            <a:spLocks noGrp="1" noChangeArrowheads="1"/>
          </p:cNvSpPr>
          <p:nvPr>
            <p:ph type="title"/>
          </p:nvPr>
        </p:nvSpPr>
        <p:spPr>
          <a:xfrm>
            <a:off x="6248400" y="838200"/>
            <a:ext cx="2590800" cy="1143000"/>
          </a:xfrm>
          <a:noFill/>
          <a:ln/>
        </p:spPr>
        <p:txBody>
          <a:bodyPr/>
          <a:lstStyle/>
          <a:p>
            <a:r>
              <a:rPr lang="en-US" altLang="zh-TW" sz="2800" i="0">
                <a:solidFill>
                  <a:schemeClr val="tx1"/>
                </a:solidFill>
              </a:rPr>
              <a:t>Trophic Level (Food Pyramid)</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zh-TW"/>
              <a:t>Biome</a:t>
            </a:r>
          </a:p>
        </p:txBody>
      </p:sp>
      <p:sp>
        <p:nvSpPr>
          <p:cNvPr id="36867" name="Rectangle 3"/>
          <p:cNvSpPr>
            <a:spLocks noGrp="1" noChangeArrowheads="1"/>
          </p:cNvSpPr>
          <p:nvPr>
            <p:ph type="body" idx="1"/>
          </p:nvPr>
        </p:nvSpPr>
        <p:spPr/>
        <p:txBody>
          <a:bodyPr/>
          <a:lstStyle/>
          <a:p>
            <a:r>
              <a:rPr lang="en-US" altLang="zh-TW"/>
              <a:t>This is a total different concept apart from Biomass.</a:t>
            </a:r>
          </a:p>
          <a:p>
            <a:r>
              <a:rPr lang="en-US" altLang="zh-TW">
                <a:solidFill>
                  <a:srgbClr val="FF3300"/>
                </a:solidFill>
              </a:rPr>
              <a:t>Biome</a:t>
            </a:r>
            <a:r>
              <a:rPr lang="en-US" altLang="zh-TW"/>
              <a:t> are defined as </a:t>
            </a:r>
          </a:p>
          <a:p>
            <a:pPr lvl="1"/>
            <a:r>
              <a:rPr lang="en-US" altLang="zh-TW">
                <a:solidFill>
                  <a:srgbClr val="FF3300"/>
                </a:solidFill>
                <a:latin typeface="Times New Roman"/>
              </a:rPr>
              <a:t>“</a:t>
            </a:r>
            <a:r>
              <a:rPr lang="en-US" altLang="zh-TW">
                <a:solidFill>
                  <a:srgbClr val="FF3300"/>
                </a:solidFill>
              </a:rPr>
              <a:t>the world</a:t>
            </a:r>
            <a:r>
              <a:rPr lang="en-US" altLang="zh-TW">
                <a:solidFill>
                  <a:srgbClr val="FF3300"/>
                </a:solidFill>
                <a:latin typeface="Times New Roman"/>
              </a:rPr>
              <a:t>’</a:t>
            </a:r>
            <a:r>
              <a:rPr lang="en-US" altLang="zh-TW">
                <a:solidFill>
                  <a:srgbClr val="FF3300"/>
                </a:solidFill>
              </a:rPr>
              <a:t>s major communities, classified according to the predominant vegetation and characterized by adaptations of organism to that particular environment</a:t>
            </a:r>
            <a:r>
              <a:rPr lang="en-US" altLang="zh-TW"/>
              <a:t>.</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228600"/>
            <a:ext cx="7772400" cy="441325"/>
          </a:xfrm>
        </p:spPr>
        <p:txBody>
          <a:bodyPr>
            <a:normAutofit fontScale="90000"/>
          </a:bodyPr>
          <a:lstStyle/>
          <a:p>
            <a:r>
              <a:rPr lang="en-US" altLang="zh-TW"/>
              <a:t>Nitrogen Cycle</a:t>
            </a:r>
          </a:p>
        </p:txBody>
      </p:sp>
      <p:sp>
        <p:nvSpPr>
          <p:cNvPr id="41987" name="Rectangle 3"/>
          <p:cNvSpPr>
            <a:spLocks noGrp="1" noChangeArrowheads="1"/>
          </p:cNvSpPr>
          <p:nvPr>
            <p:ph type="body" idx="1"/>
          </p:nvPr>
        </p:nvSpPr>
        <p:spPr/>
        <p:txBody>
          <a:bodyPr/>
          <a:lstStyle/>
          <a:p>
            <a:endParaRPr lang="en-US"/>
          </a:p>
        </p:txBody>
      </p:sp>
      <p:pic>
        <p:nvPicPr>
          <p:cNvPr id="41988" name="Picture 4" descr="H:\Picture\Photo\生態系統\nitrogencycle.gif"/>
          <p:cNvPicPr>
            <a:picLocks noChangeAspect="1" noChangeArrowheads="1"/>
          </p:cNvPicPr>
          <p:nvPr/>
        </p:nvPicPr>
        <p:blipFill>
          <a:blip r:embed="rId2"/>
          <a:srcRect/>
          <a:stretch>
            <a:fillRect/>
          </a:stretch>
        </p:blipFill>
        <p:spPr bwMode="auto">
          <a:xfrm>
            <a:off x="0" y="871538"/>
            <a:ext cx="9144000" cy="5986462"/>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228600"/>
            <a:ext cx="7772400" cy="517525"/>
          </a:xfrm>
        </p:spPr>
        <p:txBody>
          <a:bodyPr>
            <a:normAutofit fontScale="90000"/>
          </a:bodyPr>
          <a:lstStyle/>
          <a:p>
            <a:r>
              <a:rPr lang="en-US" altLang="zh-TW"/>
              <a:t>Nitrogen cycle</a:t>
            </a:r>
          </a:p>
        </p:txBody>
      </p:sp>
      <p:sp>
        <p:nvSpPr>
          <p:cNvPr id="43011" name="Rectangle 3"/>
          <p:cNvSpPr>
            <a:spLocks noGrp="1" noChangeArrowheads="1"/>
          </p:cNvSpPr>
          <p:nvPr>
            <p:ph type="body" idx="1"/>
          </p:nvPr>
        </p:nvSpPr>
        <p:spPr>
          <a:xfrm>
            <a:off x="266700" y="990600"/>
            <a:ext cx="8610600" cy="5486400"/>
          </a:xfrm>
        </p:spPr>
        <p:txBody>
          <a:bodyPr/>
          <a:lstStyle/>
          <a:p>
            <a:r>
              <a:rPr lang="en-US" altLang="zh-TW" sz="2800"/>
              <a:t>Nitrogen cycle can be affected by man in five major ways:</a:t>
            </a:r>
            <a:endParaRPr lang="en-US" altLang="zh-TW" sz="2800">
              <a:solidFill>
                <a:srgbClr val="FF3300"/>
              </a:solidFill>
            </a:endParaRPr>
          </a:p>
          <a:p>
            <a:pPr lvl="1"/>
            <a:r>
              <a:rPr lang="en-US" altLang="zh-TW" sz="2400">
                <a:solidFill>
                  <a:srgbClr val="FF3300"/>
                </a:solidFill>
              </a:rPr>
              <a:t>Fertilizer production</a:t>
            </a:r>
            <a:r>
              <a:rPr lang="en-US" altLang="zh-TW" sz="2400"/>
              <a:t> (mainly nitrates and ammonium salts) to grow more food by increasing yields, and replenishing lost nitrogen from the soil.</a:t>
            </a:r>
          </a:p>
          <a:p>
            <a:pPr lvl="1"/>
            <a:r>
              <a:rPr lang="en-US" altLang="zh-TW" sz="2400">
                <a:solidFill>
                  <a:srgbClr val="FF3300"/>
                </a:solidFill>
              </a:rPr>
              <a:t>Burning </a:t>
            </a:r>
            <a:r>
              <a:rPr lang="en-US" altLang="zh-TW" sz="2400"/>
              <a:t>of fossil fuels in cars, power plants, and heating which puts nitrogen dioxide into the atmosphere.</a:t>
            </a:r>
            <a:endParaRPr lang="en-US" altLang="zh-TW" sz="2400">
              <a:solidFill>
                <a:srgbClr val="FF3300"/>
              </a:solidFill>
            </a:endParaRPr>
          </a:p>
          <a:p>
            <a:pPr lvl="1"/>
            <a:r>
              <a:rPr lang="en-US" altLang="zh-TW" sz="2400">
                <a:solidFill>
                  <a:srgbClr val="FF3300"/>
                </a:solidFill>
              </a:rPr>
              <a:t>Increasing animals wastes</a:t>
            </a:r>
            <a:r>
              <a:rPr lang="en-US" altLang="zh-TW" sz="2400"/>
              <a:t> (nitrates) from more people and from livestock and poultry grown in ranches.</a:t>
            </a:r>
            <a:endParaRPr lang="en-US" altLang="zh-TW" sz="2400">
              <a:solidFill>
                <a:srgbClr val="FF3300"/>
              </a:solidFill>
            </a:endParaRPr>
          </a:p>
          <a:p>
            <a:pPr lvl="1"/>
            <a:r>
              <a:rPr lang="en-US" altLang="zh-TW" sz="2400">
                <a:solidFill>
                  <a:srgbClr val="FF3300"/>
                </a:solidFill>
              </a:rPr>
              <a:t>Increased sewage</a:t>
            </a:r>
            <a:r>
              <a:rPr lang="en-US" altLang="zh-TW" sz="2400"/>
              <a:t> flows from industry and urbanization.</a:t>
            </a:r>
            <a:endParaRPr lang="en-US" altLang="zh-TW" sz="2400">
              <a:solidFill>
                <a:srgbClr val="FF3300"/>
              </a:solidFill>
            </a:endParaRPr>
          </a:p>
          <a:p>
            <a:pPr lvl="1"/>
            <a:r>
              <a:rPr lang="en-US" altLang="zh-TW" sz="2400">
                <a:solidFill>
                  <a:srgbClr val="FF3300"/>
                </a:solidFill>
              </a:rPr>
              <a:t>Increased erosion of and runoff nearby streams</a:t>
            </a:r>
            <a:r>
              <a:rPr lang="en-US" altLang="zh-TW" sz="2400"/>
              <a:t>, lakes and rivers from cultivation, irrigation, agricultural wastes, mining, urbanization and poor land use.</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b="1" smtClean="0"/>
              <a:t>Phosphorus Cycle</a:t>
            </a:r>
          </a:p>
        </p:txBody>
      </p:sp>
      <p:sp>
        <p:nvSpPr>
          <p:cNvPr id="37891" name="Rectangle 3"/>
          <p:cNvSpPr>
            <a:spLocks noGrp="1" noChangeArrowheads="1"/>
          </p:cNvSpPr>
          <p:nvPr>
            <p:ph type="body" idx="1"/>
          </p:nvPr>
        </p:nvSpPr>
        <p:spPr/>
        <p:txBody>
          <a:bodyPr/>
          <a:lstStyle/>
          <a:p>
            <a:pPr eaLnBrk="1" hangingPunct="1">
              <a:lnSpc>
                <a:spcPct val="80000"/>
              </a:lnSpc>
            </a:pPr>
            <a:r>
              <a:rPr lang="en-US" altLang="en-US" sz="2800" smtClean="0"/>
              <a:t>The phosphorus cycle may also be referred to as the </a:t>
            </a:r>
            <a:r>
              <a:rPr lang="en-US" altLang="en-US" sz="2800" i="1" smtClean="0"/>
              <a:t>mineral cycle</a:t>
            </a:r>
            <a:r>
              <a:rPr lang="en-US" altLang="en-US" sz="2800" smtClean="0"/>
              <a:t>.</a:t>
            </a:r>
          </a:p>
          <a:p>
            <a:pPr eaLnBrk="1" hangingPunct="1">
              <a:lnSpc>
                <a:spcPct val="80000"/>
              </a:lnSpc>
            </a:pPr>
            <a:r>
              <a:rPr lang="en-US" altLang="en-US" sz="2800" smtClean="0"/>
              <a:t>The </a:t>
            </a:r>
            <a:r>
              <a:rPr lang="en-US" altLang="en-US" sz="2800" smtClean="0">
                <a:solidFill>
                  <a:srgbClr val="0000FF"/>
                </a:solidFill>
              </a:rPr>
              <a:t>phosphorus cycle</a:t>
            </a:r>
            <a:r>
              <a:rPr lang="en-US" altLang="en-US" sz="2800" smtClean="0"/>
              <a:t> is the movement of phosphorus from the environment to organisms and then back to the environment. </a:t>
            </a:r>
          </a:p>
          <a:p>
            <a:pPr eaLnBrk="1" hangingPunct="1">
              <a:lnSpc>
                <a:spcPct val="80000"/>
              </a:lnSpc>
            </a:pPr>
            <a:r>
              <a:rPr lang="en-US" altLang="en-US" sz="2800" smtClean="0"/>
              <a:t>Phosphorus is mainly found in water, soil, and rock.</a:t>
            </a:r>
          </a:p>
          <a:p>
            <a:pPr eaLnBrk="1" hangingPunct="1">
              <a:lnSpc>
                <a:spcPct val="80000"/>
              </a:lnSpc>
            </a:pPr>
            <a:r>
              <a:rPr lang="en-US" altLang="en-US" sz="2800" smtClean="0"/>
              <a:t>Phosphorus is essential for life.</a:t>
            </a:r>
          </a:p>
          <a:p>
            <a:pPr lvl="1" eaLnBrk="1" hangingPunct="1">
              <a:lnSpc>
                <a:spcPct val="80000"/>
              </a:lnSpc>
            </a:pPr>
            <a:r>
              <a:rPr lang="en-US" altLang="en-US" sz="2400" smtClean="0"/>
              <a:t>Component of DNA</a:t>
            </a:r>
          </a:p>
          <a:p>
            <a:pPr lvl="1" eaLnBrk="1" hangingPunct="1">
              <a:lnSpc>
                <a:spcPct val="80000"/>
              </a:lnSpc>
            </a:pPr>
            <a:r>
              <a:rPr lang="en-US" altLang="en-US" sz="2400" smtClean="0"/>
              <a:t>Building block of our </a:t>
            </a:r>
            <a:r>
              <a:rPr lang="en-US" altLang="en-US" sz="2400" smtClean="0">
                <a:solidFill>
                  <a:srgbClr val="0000FF"/>
                </a:solidFill>
              </a:rPr>
              <a:t>bones</a:t>
            </a:r>
            <a:r>
              <a:rPr lang="en-US" altLang="en-US" sz="2400" smtClean="0"/>
              <a:t> and </a:t>
            </a:r>
            <a:r>
              <a:rPr lang="en-US" altLang="en-US" sz="2400" smtClean="0">
                <a:solidFill>
                  <a:srgbClr val="0000FF"/>
                </a:solidFill>
              </a:rPr>
              <a:t>teeth</a:t>
            </a:r>
            <a:r>
              <a:rPr lang="en-US" altLang="en-US" sz="2400" smtClean="0"/>
              <a:t>. </a:t>
            </a:r>
          </a:p>
          <a:p>
            <a:pPr eaLnBrk="1" hangingPunct="1">
              <a:lnSpc>
                <a:spcPct val="80000"/>
              </a:lnSpc>
              <a:buFontTx/>
              <a:buNone/>
            </a:pPr>
            <a:r>
              <a:rPr lang="en-US" altLang="en-US" sz="28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890"/>
                                        </p:tgtEl>
                                        <p:attrNameLst>
                                          <p:attrName>ppt_y</p:attrName>
                                        </p:attrNameLst>
                                      </p:cBhvr>
                                      <p:tavLst>
                                        <p:tav tm="0">
                                          <p:val>
                                            <p:strVal val="#ppt_y"/>
                                          </p:val>
                                        </p:tav>
                                        <p:tav tm="100000">
                                          <p:val>
                                            <p:strVal val="#ppt_y"/>
                                          </p:val>
                                        </p:tav>
                                      </p:tavLst>
                                    </p:anim>
                                    <p:anim calcmode="lin" valueType="num">
                                      <p:cBhvr>
                                        <p:cTn id="9" dur="500" fill="hold"/>
                                        <p:tgtEl>
                                          <p:spTgt spid="378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8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8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4" presetClass="entr" presetSubtype="0" fill="hold" nodeType="clickEffect">
                                  <p:stCondLst>
                                    <p:cond delay="0"/>
                                  </p:stCondLst>
                                  <p:childTnLst>
                                    <p:set>
                                      <p:cBhvr>
                                        <p:cTn id="15" dur="1" fill="hold">
                                          <p:stCondLst>
                                            <p:cond delay="0"/>
                                          </p:stCondLst>
                                        </p:cTn>
                                        <p:tgtEl>
                                          <p:spTgt spid="37891">
                                            <p:txEl>
                                              <p:pRg st="0" end="0"/>
                                            </p:txEl>
                                          </p:spTgt>
                                        </p:tgtEl>
                                        <p:attrNameLst>
                                          <p:attrName>style.visibility</p:attrName>
                                        </p:attrNameLst>
                                      </p:cBhvr>
                                      <p:to>
                                        <p:strVal val="visible"/>
                                      </p:to>
                                    </p:set>
                                    <p:anim from="(-#ppt_w/2)" to="(#ppt_x)" calcmode="lin" valueType="num">
                                      <p:cBhvr>
                                        <p:cTn id="16" dur="600" fill="hold">
                                          <p:stCondLst>
                                            <p:cond delay="0"/>
                                          </p:stCondLst>
                                        </p:cTn>
                                        <p:tgtEl>
                                          <p:spTgt spid="37891">
                                            <p:txEl>
                                              <p:pRg st="0" end="0"/>
                                            </p:txEl>
                                          </p:spTgt>
                                        </p:tgtEl>
                                        <p:attrNameLst>
                                          <p:attrName>ppt_x</p:attrName>
                                        </p:attrNameLst>
                                      </p:cBhvr>
                                    </p:anim>
                                    <p:anim from="0" to="-1.0" calcmode="lin" valueType="num">
                                      <p:cBhvr>
                                        <p:cTn id="17" dur="200" decel="50000" autoRev="1" fill="hold">
                                          <p:stCondLst>
                                            <p:cond delay="600"/>
                                          </p:stCondLst>
                                        </p:cTn>
                                        <p:tgtEl>
                                          <p:spTgt spid="37891">
                                            <p:txEl>
                                              <p:pRg st="0" end="0"/>
                                            </p:txEl>
                                          </p:spTgt>
                                        </p:tgtEl>
                                        <p:attrNameLst>
                                          <p:attrName>xshear</p:attrName>
                                        </p:attrNameLst>
                                      </p:cBhvr>
                                    </p:anim>
                                    <p:animScale>
                                      <p:cBhvr>
                                        <p:cTn id="18" dur="200" decel="100000" autoRev="1" fill="hold">
                                          <p:stCondLst>
                                            <p:cond delay="600"/>
                                          </p:stCondLst>
                                        </p:cTn>
                                        <p:tgtEl>
                                          <p:spTgt spid="37891">
                                            <p:txEl>
                                              <p:pRg st="0" end="0"/>
                                            </p:txEl>
                                          </p:spTgt>
                                        </p:tgtEl>
                                      </p:cBhvr>
                                      <p:from x="100000" y="100000"/>
                                      <p:to x="80000" y="100000"/>
                                    </p:animScale>
                                    <p:anim by="(#ppt_h/3+#ppt_w*0.1)" calcmode="lin" valueType="num">
                                      <p:cBhvr additive="sum">
                                        <p:cTn id="19" dur="200" decel="100000" autoRev="1" fill="hold">
                                          <p:stCondLst>
                                            <p:cond delay="600"/>
                                          </p:stCondLst>
                                        </p:cTn>
                                        <p:tgtEl>
                                          <p:spTgt spid="37891">
                                            <p:txEl>
                                              <p:pRg st="0" end="0"/>
                                            </p:txEl>
                                          </p:spTgt>
                                        </p:tgtEl>
                                        <p:attrNameLst>
                                          <p:attrName>ppt_x</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4" presetClass="entr" presetSubtype="0" fill="hold" nodeType="clickEffect">
                                  <p:stCondLst>
                                    <p:cond delay="0"/>
                                  </p:stCondLst>
                                  <p:childTnLst>
                                    <p:set>
                                      <p:cBhvr>
                                        <p:cTn id="23" dur="1" fill="hold">
                                          <p:stCondLst>
                                            <p:cond delay="0"/>
                                          </p:stCondLst>
                                        </p:cTn>
                                        <p:tgtEl>
                                          <p:spTgt spid="37891">
                                            <p:txEl>
                                              <p:pRg st="1" end="1"/>
                                            </p:txEl>
                                          </p:spTgt>
                                        </p:tgtEl>
                                        <p:attrNameLst>
                                          <p:attrName>style.visibility</p:attrName>
                                        </p:attrNameLst>
                                      </p:cBhvr>
                                      <p:to>
                                        <p:strVal val="visible"/>
                                      </p:to>
                                    </p:set>
                                    <p:anim from="(-#ppt_w/2)" to="(#ppt_x)" calcmode="lin" valueType="num">
                                      <p:cBhvr>
                                        <p:cTn id="24" dur="600" fill="hold">
                                          <p:stCondLst>
                                            <p:cond delay="0"/>
                                          </p:stCondLst>
                                        </p:cTn>
                                        <p:tgtEl>
                                          <p:spTgt spid="37891">
                                            <p:txEl>
                                              <p:pRg st="1" end="1"/>
                                            </p:txEl>
                                          </p:spTgt>
                                        </p:tgtEl>
                                        <p:attrNameLst>
                                          <p:attrName>ppt_x</p:attrName>
                                        </p:attrNameLst>
                                      </p:cBhvr>
                                    </p:anim>
                                    <p:anim from="0" to="-1.0" calcmode="lin" valueType="num">
                                      <p:cBhvr>
                                        <p:cTn id="25" dur="200" decel="50000" autoRev="1" fill="hold">
                                          <p:stCondLst>
                                            <p:cond delay="600"/>
                                          </p:stCondLst>
                                        </p:cTn>
                                        <p:tgtEl>
                                          <p:spTgt spid="37891">
                                            <p:txEl>
                                              <p:pRg st="1" end="1"/>
                                            </p:txEl>
                                          </p:spTgt>
                                        </p:tgtEl>
                                        <p:attrNameLst>
                                          <p:attrName>xshear</p:attrName>
                                        </p:attrNameLst>
                                      </p:cBhvr>
                                    </p:anim>
                                    <p:animScale>
                                      <p:cBhvr>
                                        <p:cTn id="26" dur="200" decel="100000" autoRev="1" fill="hold">
                                          <p:stCondLst>
                                            <p:cond delay="600"/>
                                          </p:stCondLst>
                                        </p:cTn>
                                        <p:tgtEl>
                                          <p:spTgt spid="37891">
                                            <p:txEl>
                                              <p:pRg st="1" end="1"/>
                                            </p:txEl>
                                          </p:spTgt>
                                        </p:tgtEl>
                                      </p:cBhvr>
                                      <p:from x="100000" y="100000"/>
                                      <p:to x="80000" y="100000"/>
                                    </p:animScale>
                                    <p:anim by="(#ppt_h/3+#ppt_w*0.1)" calcmode="lin" valueType="num">
                                      <p:cBhvr additive="sum">
                                        <p:cTn id="27" dur="200" decel="100000" autoRev="1" fill="hold">
                                          <p:stCondLst>
                                            <p:cond delay="600"/>
                                          </p:stCondLst>
                                        </p:cTn>
                                        <p:tgtEl>
                                          <p:spTgt spid="37891">
                                            <p:txEl>
                                              <p:pRg st="1" end="1"/>
                                            </p:txEl>
                                          </p:spTgt>
                                        </p:tgtEl>
                                        <p:attrNameLst>
                                          <p:attrName>ppt_x</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37891">
                                            <p:txEl>
                                              <p:pRg st="2" end="2"/>
                                            </p:txEl>
                                          </p:spTgt>
                                        </p:tgtEl>
                                        <p:attrNameLst>
                                          <p:attrName>style.visibility</p:attrName>
                                        </p:attrNameLst>
                                      </p:cBhvr>
                                      <p:to>
                                        <p:strVal val="visible"/>
                                      </p:to>
                                    </p:set>
                                    <p:anim from="(-#ppt_w/2)" to="(#ppt_x)" calcmode="lin" valueType="num">
                                      <p:cBhvr>
                                        <p:cTn id="32" dur="600" fill="hold">
                                          <p:stCondLst>
                                            <p:cond delay="0"/>
                                          </p:stCondLst>
                                        </p:cTn>
                                        <p:tgtEl>
                                          <p:spTgt spid="37891">
                                            <p:txEl>
                                              <p:pRg st="2" end="2"/>
                                            </p:txEl>
                                          </p:spTgt>
                                        </p:tgtEl>
                                        <p:attrNameLst>
                                          <p:attrName>ppt_x</p:attrName>
                                        </p:attrNameLst>
                                      </p:cBhvr>
                                    </p:anim>
                                    <p:anim from="0" to="-1.0" calcmode="lin" valueType="num">
                                      <p:cBhvr>
                                        <p:cTn id="33" dur="200" decel="50000" autoRev="1" fill="hold">
                                          <p:stCondLst>
                                            <p:cond delay="600"/>
                                          </p:stCondLst>
                                        </p:cTn>
                                        <p:tgtEl>
                                          <p:spTgt spid="37891">
                                            <p:txEl>
                                              <p:pRg st="2" end="2"/>
                                            </p:txEl>
                                          </p:spTgt>
                                        </p:tgtEl>
                                        <p:attrNameLst>
                                          <p:attrName>xshear</p:attrName>
                                        </p:attrNameLst>
                                      </p:cBhvr>
                                    </p:anim>
                                    <p:animScale>
                                      <p:cBhvr>
                                        <p:cTn id="34" dur="200" decel="100000" autoRev="1" fill="hold">
                                          <p:stCondLst>
                                            <p:cond delay="600"/>
                                          </p:stCondLst>
                                        </p:cTn>
                                        <p:tgtEl>
                                          <p:spTgt spid="37891">
                                            <p:txEl>
                                              <p:pRg st="2" end="2"/>
                                            </p:txEl>
                                          </p:spTgt>
                                        </p:tgtEl>
                                      </p:cBhvr>
                                      <p:from x="100000" y="100000"/>
                                      <p:to x="80000" y="100000"/>
                                    </p:animScale>
                                    <p:anim by="(#ppt_h/3+#ppt_w*0.1)" calcmode="lin" valueType="num">
                                      <p:cBhvr additive="sum">
                                        <p:cTn id="35" dur="200" decel="100000" autoRev="1" fill="hold">
                                          <p:stCondLst>
                                            <p:cond delay="600"/>
                                          </p:stCondLst>
                                        </p:cTn>
                                        <p:tgtEl>
                                          <p:spTgt spid="37891">
                                            <p:txEl>
                                              <p:pRg st="2" end="2"/>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37891">
                                            <p:txEl>
                                              <p:pRg st="3" end="3"/>
                                            </p:txEl>
                                          </p:spTgt>
                                        </p:tgtEl>
                                        <p:attrNameLst>
                                          <p:attrName>style.visibility</p:attrName>
                                        </p:attrNameLst>
                                      </p:cBhvr>
                                      <p:to>
                                        <p:strVal val="visible"/>
                                      </p:to>
                                    </p:set>
                                    <p:anim from="(-#ppt_w/2)" to="(#ppt_x)" calcmode="lin" valueType="num">
                                      <p:cBhvr>
                                        <p:cTn id="40" dur="600" fill="hold">
                                          <p:stCondLst>
                                            <p:cond delay="0"/>
                                          </p:stCondLst>
                                        </p:cTn>
                                        <p:tgtEl>
                                          <p:spTgt spid="37891">
                                            <p:txEl>
                                              <p:pRg st="3" end="3"/>
                                            </p:txEl>
                                          </p:spTgt>
                                        </p:tgtEl>
                                        <p:attrNameLst>
                                          <p:attrName>ppt_x</p:attrName>
                                        </p:attrNameLst>
                                      </p:cBhvr>
                                    </p:anim>
                                    <p:anim from="0" to="-1.0" calcmode="lin" valueType="num">
                                      <p:cBhvr>
                                        <p:cTn id="41" dur="200" decel="50000" autoRev="1" fill="hold">
                                          <p:stCondLst>
                                            <p:cond delay="600"/>
                                          </p:stCondLst>
                                        </p:cTn>
                                        <p:tgtEl>
                                          <p:spTgt spid="37891">
                                            <p:txEl>
                                              <p:pRg st="3" end="3"/>
                                            </p:txEl>
                                          </p:spTgt>
                                        </p:tgtEl>
                                        <p:attrNameLst>
                                          <p:attrName>xshear</p:attrName>
                                        </p:attrNameLst>
                                      </p:cBhvr>
                                    </p:anim>
                                    <p:animScale>
                                      <p:cBhvr>
                                        <p:cTn id="42" dur="200" decel="100000" autoRev="1" fill="hold">
                                          <p:stCondLst>
                                            <p:cond delay="600"/>
                                          </p:stCondLst>
                                        </p:cTn>
                                        <p:tgtEl>
                                          <p:spTgt spid="37891">
                                            <p:txEl>
                                              <p:pRg st="3" end="3"/>
                                            </p:txEl>
                                          </p:spTgt>
                                        </p:tgtEl>
                                      </p:cBhvr>
                                      <p:from x="100000" y="100000"/>
                                      <p:to x="80000" y="100000"/>
                                    </p:animScale>
                                    <p:anim by="(#ppt_h/3+#ppt_w*0.1)" calcmode="lin" valueType="num">
                                      <p:cBhvr additive="sum">
                                        <p:cTn id="43" dur="200" decel="100000" autoRev="1" fill="hold">
                                          <p:stCondLst>
                                            <p:cond delay="600"/>
                                          </p:stCondLst>
                                        </p:cTn>
                                        <p:tgtEl>
                                          <p:spTgt spid="37891">
                                            <p:txEl>
                                              <p:pRg st="3" end="3"/>
                                            </p:txEl>
                                          </p:spTgt>
                                        </p:tgtEl>
                                        <p:attrNameLst>
                                          <p:attrName>ppt_x</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9" presetClass="entr" presetSubtype="0" accel="100000" fill="hold" nodeType="clickEffect">
                                  <p:stCondLst>
                                    <p:cond delay="0"/>
                                  </p:stCondLst>
                                  <p:childTnLst>
                                    <p:set>
                                      <p:cBhvr>
                                        <p:cTn id="47" dur="1" fill="hold">
                                          <p:stCondLst>
                                            <p:cond delay="0"/>
                                          </p:stCondLst>
                                        </p:cTn>
                                        <p:tgtEl>
                                          <p:spTgt spid="37891">
                                            <p:txEl>
                                              <p:pRg st="4" end="4"/>
                                            </p:txEl>
                                          </p:spTgt>
                                        </p:tgtEl>
                                        <p:attrNameLst>
                                          <p:attrName>style.visibility</p:attrName>
                                        </p:attrNameLst>
                                      </p:cBhvr>
                                      <p:to>
                                        <p:strVal val="visible"/>
                                      </p:to>
                                    </p:set>
                                    <p:anim calcmode="lin" valueType="num">
                                      <p:cBhvr>
                                        <p:cTn id="48" dur="500" fill="hold"/>
                                        <p:tgtEl>
                                          <p:spTgt spid="3789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3789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3789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378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37891">
                                            <p:txEl>
                                              <p:pRg st="5" end="5"/>
                                            </p:txEl>
                                          </p:spTgt>
                                        </p:tgtEl>
                                        <p:attrNameLst>
                                          <p:attrName>style.visibility</p:attrName>
                                        </p:attrNameLst>
                                      </p:cBhvr>
                                      <p:to>
                                        <p:strVal val="visible"/>
                                      </p:to>
                                    </p:set>
                                    <p:anim calcmode="lin" valueType="num">
                                      <p:cBhvr>
                                        <p:cTn id="56" dur="500" fill="hold"/>
                                        <p:tgtEl>
                                          <p:spTgt spid="3789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3789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3789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378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45920" y="0"/>
            <a:ext cx="7498080" cy="1143000"/>
          </a:xfrm>
        </p:spPr>
        <p:txBody>
          <a:bodyPr/>
          <a:lstStyle/>
          <a:p>
            <a:pPr eaLnBrk="1" hangingPunct="1"/>
            <a:r>
              <a:rPr lang="en-US" altLang="en-US" b="1" dirty="0" smtClean="0"/>
              <a:t>Phosphorus Cycle</a:t>
            </a:r>
          </a:p>
        </p:txBody>
      </p:sp>
      <p:pic>
        <p:nvPicPr>
          <p:cNvPr id="3075" name="Picture 4" descr="phosphoruscycle"/>
          <p:cNvPicPr>
            <a:picLocks noGrp="1" noChangeAspect="1" noChangeArrowheads="1"/>
          </p:cNvPicPr>
          <p:nvPr>
            <p:ph type="body" idx="1"/>
          </p:nvPr>
        </p:nvPicPr>
        <p:blipFill>
          <a:blip r:embed="rId2"/>
          <a:srcRect/>
          <a:stretch>
            <a:fillRect/>
          </a:stretch>
        </p:blipFill>
        <p:spPr>
          <a:xfrm>
            <a:off x="2336014" y="914400"/>
            <a:ext cx="6807986" cy="4495800"/>
          </a:xfrm>
          <a:noFill/>
        </p:spPr>
      </p:pic>
      <p:sp>
        <p:nvSpPr>
          <p:cNvPr id="4" name="Rectangle 3"/>
          <p:cNvSpPr/>
          <p:nvPr/>
        </p:nvSpPr>
        <p:spPr>
          <a:xfrm>
            <a:off x="0" y="5380672"/>
            <a:ext cx="9144000" cy="1477328"/>
          </a:xfrm>
          <a:prstGeom prst="rect">
            <a:avLst/>
          </a:prstGeom>
        </p:spPr>
        <p:txBody>
          <a:bodyPr wrap="square">
            <a:spAutoFit/>
          </a:bodyPr>
          <a:lstStyle/>
          <a:p>
            <a:r>
              <a:rPr lang="en-US" altLang="en-US" b="1" dirty="0" smtClean="0"/>
              <a:t>Most phosphorus is found in rocks and soil.</a:t>
            </a:r>
          </a:p>
          <a:p>
            <a:endParaRPr lang="en-US" altLang="en-US" b="1" dirty="0" smtClean="0"/>
          </a:p>
          <a:p>
            <a:r>
              <a:rPr lang="en-US" altLang="en-US" b="1" dirty="0" smtClean="0"/>
              <a:t>The phosphorus cycle is the slowest cycle.</a:t>
            </a:r>
          </a:p>
          <a:p>
            <a:endParaRPr lang="en-US" altLang="en-US" b="1" dirty="0" smtClean="0"/>
          </a:p>
          <a:p>
            <a:r>
              <a:rPr lang="en-US" altLang="en-US" b="1" dirty="0" smtClean="0"/>
              <a:t>Excess phosphorus contributes to </a:t>
            </a:r>
            <a:r>
              <a:rPr lang="en-US" altLang="en-US" b="1" dirty="0" err="1" smtClean="0"/>
              <a:t>eutrophication</a:t>
            </a:r>
            <a:r>
              <a:rPr lang="en-US" altLang="en-US" b="1" dirty="0" smtClean="0"/>
              <a:t>.</a:t>
            </a:r>
          </a:p>
        </p:txBody>
      </p:sp>
      <p:sp>
        <p:nvSpPr>
          <p:cNvPr id="5" name="Rectangle 4"/>
          <p:cNvSpPr/>
          <p:nvPr/>
        </p:nvSpPr>
        <p:spPr>
          <a:xfrm>
            <a:off x="0" y="4876800"/>
            <a:ext cx="2294859" cy="369332"/>
          </a:xfrm>
          <a:prstGeom prst="rect">
            <a:avLst/>
          </a:prstGeom>
        </p:spPr>
        <p:txBody>
          <a:bodyPr wrap="none">
            <a:spAutoFit/>
          </a:bodyPr>
          <a:lstStyle/>
          <a:p>
            <a:r>
              <a:rPr lang="en-US" altLang="en-US" b="1" dirty="0" smtClean="0"/>
              <a:t>REMEMBER THIS!!!</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E12C3_8"/>
          <p:cNvPicPr>
            <a:picLocks noChangeAspect="1" noChangeArrowheads="1"/>
          </p:cNvPicPr>
          <p:nvPr/>
        </p:nvPicPr>
        <p:blipFill>
          <a:blip r:embed="rId2"/>
          <a:srcRect/>
          <a:stretch>
            <a:fillRect/>
          </a:stretch>
        </p:blipFill>
        <p:spPr bwMode="auto">
          <a:xfrm>
            <a:off x="0" y="0"/>
            <a:ext cx="913076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b="1" smtClean="0"/>
              <a:t>Phosphorus Cycle</a:t>
            </a:r>
          </a:p>
        </p:txBody>
      </p:sp>
      <p:sp>
        <p:nvSpPr>
          <p:cNvPr id="52227" name="Rectangle 3"/>
          <p:cNvSpPr>
            <a:spLocks noGrp="1" noChangeArrowheads="1"/>
          </p:cNvSpPr>
          <p:nvPr>
            <p:ph type="body" idx="1"/>
          </p:nvPr>
        </p:nvSpPr>
        <p:spPr/>
        <p:txBody>
          <a:bodyPr/>
          <a:lstStyle/>
          <a:p>
            <a:pPr eaLnBrk="1" hangingPunct="1">
              <a:lnSpc>
                <a:spcPct val="80000"/>
              </a:lnSpc>
            </a:pPr>
            <a:r>
              <a:rPr lang="en-US" altLang="en-US" sz="2800" smtClean="0"/>
              <a:t>Unlike the other cycles, phosphorus </a:t>
            </a:r>
            <a:r>
              <a:rPr lang="en-US" altLang="en-US" sz="2800" smtClean="0">
                <a:solidFill>
                  <a:srgbClr val="009900"/>
                </a:solidFill>
              </a:rPr>
              <a:t>cannot</a:t>
            </a:r>
            <a:r>
              <a:rPr lang="en-US" altLang="en-US" sz="2800" smtClean="0"/>
              <a:t> be found in air in the gaseous state. </a:t>
            </a:r>
          </a:p>
          <a:p>
            <a:pPr eaLnBrk="1" hangingPunct="1">
              <a:lnSpc>
                <a:spcPct val="80000"/>
              </a:lnSpc>
            </a:pPr>
            <a:r>
              <a:rPr lang="en-US" altLang="en-US" sz="2800" smtClean="0"/>
              <a:t>The phosphorus cycle is the </a:t>
            </a:r>
            <a:r>
              <a:rPr lang="en-US" altLang="en-US" sz="2800" smtClean="0">
                <a:solidFill>
                  <a:srgbClr val="009900"/>
                </a:solidFill>
              </a:rPr>
              <a:t>SLOWEST</a:t>
            </a:r>
            <a:r>
              <a:rPr lang="en-US" altLang="en-US" sz="2800" smtClean="0"/>
              <a:t> cycle.</a:t>
            </a:r>
          </a:p>
          <a:p>
            <a:pPr eaLnBrk="1" hangingPunct="1">
              <a:lnSpc>
                <a:spcPct val="80000"/>
              </a:lnSpc>
            </a:pPr>
            <a:r>
              <a:rPr lang="en-US" altLang="en-US" sz="2800" smtClean="0"/>
              <a:t>Phosphorus is most commonly found in </a:t>
            </a:r>
            <a:r>
              <a:rPr lang="en-US" altLang="en-US" sz="2800" smtClean="0">
                <a:solidFill>
                  <a:srgbClr val="009900"/>
                </a:solidFill>
              </a:rPr>
              <a:t>rock</a:t>
            </a:r>
            <a:r>
              <a:rPr lang="en-US" altLang="en-US" sz="2800" smtClean="0"/>
              <a:t> formations and ocean sediments as phosphate salts. </a:t>
            </a:r>
          </a:p>
          <a:p>
            <a:pPr eaLnBrk="1" hangingPunct="1">
              <a:lnSpc>
                <a:spcPct val="80000"/>
              </a:lnSpc>
            </a:pPr>
            <a:r>
              <a:rPr lang="en-US" altLang="en-US" sz="2800" smtClean="0"/>
              <a:t>Phosphate salts that are released from rocks through weathering usually dissolve in soil water and will be absorbed by plants. </a:t>
            </a:r>
          </a:p>
          <a:p>
            <a:pPr eaLnBrk="1" hangingPunct="1">
              <a:lnSpc>
                <a:spcPct val="80000"/>
              </a:lnSpc>
              <a:buFontTx/>
              <a:buNone/>
            </a:pPr>
            <a:r>
              <a:rPr lang="en-US" altLang="en-US" sz="2800" smtClean="0"/>
              <a:t/>
            </a:r>
            <a:br>
              <a:rPr lang="en-US" altLang="en-US" sz="2800" smtClean="0"/>
            </a:br>
            <a:endParaRPr lang="en-US" altLang="en-US" sz="2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2227">
                                            <p:txEl>
                                              <p:pRg st="0" end="0"/>
                                            </p:txEl>
                                          </p:spTgt>
                                        </p:tgtEl>
                                        <p:attrNameLst>
                                          <p:attrName>ppt_x</p:attrName>
                                        </p:attrNameLst>
                                      </p:cBhvr>
                                    </p:anim>
                                    <p:anim from="0" to="-1.0" calcmode="lin" valueType="num">
                                      <p:cBhvr>
                                        <p:cTn id="8" dur="200" decel="50000" autoRev="1" fill="hold">
                                          <p:stCondLst>
                                            <p:cond delay="600"/>
                                          </p:stCondLst>
                                        </p:cTn>
                                        <p:tgtEl>
                                          <p:spTgt spid="52227">
                                            <p:txEl>
                                              <p:pRg st="0" end="0"/>
                                            </p:txEl>
                                          </p:spTgt>
                                        </p:tgtEl>
                                        <p:attrNameLst>
                                          <p:attrName>xshear</p:attrName>
                                        </p:attrNameLst>
                                      </p:cBhvr>
                                    </p:anim>
                                    <p:animScale>
                                      <p:cBhvr>
                                        <p:cTn id="9" dur="200" decel="100000" autoRev="1" fill="hold">
                                          <p:stCondLst>
                                            <p:cond delay="600"/>
                                          </p:stCondLst>
                                        </p:cTn>
                                        <p:tgtEl>
                                          <p:spTgt spid="52227">
                                            <p:txEl>
                                              <p:pRg st="0" end="0"/>
                                            </p:txEl>
                                          </p:spTgt>
                                        </p:tgtEl>
                                      </p:cBhvr>
                                      <p:from x="100000" y="100000"/>
                                      <p:to x="80000" y="100000"/>
                                    </p:animScale>
                                    <p:anim by="(#ppt_h/3+#ppt_w*0.1)" calcmode="lin" valueType="num">
                                      <p:cBhvr additive="sum">
                                        <p:cTn id="10" dur="200" decel="100000" autoRev="1" fill="hold">
                                          <p:stCondLst>
                                            <p:cond delay="600"/>
                                          </p:stCondLst>
                                        </p:cTn>
                                        <p:tgtEl>
                                          <p:spTgt spid="52227">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52227">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52227">
                                            <p:txEl>
                                              <p:pRg st="1" end="1"/>
                                            </p:txEl>
                                          </p:spTgt>
                                        </p:tgtEl>
                                        <p:attrNameLst>
                                          <p:attrName>ppt_x</p:attrName>
                                        </p:attrNameLst>
                                      </p:cBhvr>
                                    </p:anim>
                                    <p:anim from="0" to="-1.0" calcmode="lin" valueType="num">
                                      <p:cBhvr>
                                        <p:cTn id="16" dur="200" decel="50000" autoRev="1" fill="hold">
                                          <p:stCondLst>
                                            <p:cond delay="600"/>
                                          </p:stCondLst>
                                        </p:cTn>
                                        <p:tgtEl>
                                          <p:spTgt spid="52227">
                                            <p:txEl>
                                              <p:pRg st="1" end="1"/>
                                            </p:txEl>
                                          </p:spTgt>
                                        </p:tgtEl>
                                        <p:attrNameLst>
                                          <p:attrName>xshear</p:attrName>
                                        </p:attrNameLst>
                                      </p:cBhvr>
                                    </p:anim>
                                    <p:animScale>
                                      <p:cBhvr>
                                        <p:cTn id="17" dur="200" decel="100000" autoRev="1" fill="hold">
                                          <p:stCondLst>
                                            <p:cond delay="600"/>
                                          </p:stCondLst>
                                        </p:cTn>
                                        <p:tgtEl>
                                          <p:spTgt spid="52227">
                                            <p:txEl>
                                              <p:pRg st="1" end="1"/>
                                            </p:txEl>
                                          </p:spTgt>
                                        </p:tgtEl>
                                      </p:cBhvr>
                                      <p:from x="100000" y="100000"/>
                                      <p:to x="80000" y="100000"/>
                                    </p:animScale>
                                    <p:anim by="(#ppt_h/3+#ppt_w*0.1)" calcmode="lin" valueType="num">
                                      <p:cBhvr additive="sum">
                                        <p:cTn id="18" dur="200" decel="100000" autoRev="1" fill="hold">
                                          <p:stCondLst>
                                            <p:cond delay="600"/>
                                          </p:stCondLst>
                                        </p:cTn>
                                        <p:tgtEl>
                                          <p:spTgt spid="52227">
                                            <p:txEl>
                                              <p:pRg st="1" end="1"/>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nodeType="clickEffect">
                                  <p:stCondLst>
                                    <p:cond delay="0"/>
                                  </p:stCondLst>
                                  <p:childTnLst>
                                    <p:set>
                                      <p:cBhvr>
                                        <p:cTn id="22" dur="1" fill="hold">
                                          <p:stCondLst>
                                            <p:cond delay="0"/>
                                          </p:stCondLst>
                                        </p:cTn>
                                        <p:tgtEl>
                                          <p:spTgt spid="52227">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52227">
                                            <p:txEl>
                                              <p:pRg st="2" end="2"/>
                                            </p:txEl>
                                          </p:spTgt>
                                        </p:tgtEl>
                                        <p:attrNameLst>
                                          <p:attrName>ppt_x</p:attrName>
                                        </p:attrNameLst>
                                      </p:cBhvr>
                                    </p:anim>
                                    <p:anim from="0" to="-1.0" calcmode="lin" valueType="num">
                                      <p:cBhvr>
                                        <p:cTn id="24" dur="200" decel="50000" autoRev="1" fill="hold">
                                          <p:stCondLst>
                                            <p:cond delay="600"/>
                                          </p:stCondLst>
                                        </p:cTn>
                                        <p:tgtEl>
                                          <p:spTgt spid="52227">
                                            <p:txEl>
                                              <p:pRg st="2" end="2"/>
                                            </p:txEl>
                                          </p:spTgt>
                                        </p:tgtEl>
                                        <p:attrNameLst>
                                          <p:attrName>xshear</p:attrName>
                                        </p:attrNameLst>
                                      </p:cBhvr>
                                    </p:anim>
                                    <p:animScale>
                                      <p:cBhvr>
                                        <p:cTn id="25" dur="200" decel="100000" autoRev="1" fill="hold">
                                          <p:stCondLst>
                                            <p:cond delay="600"/>
                                          </p:stCondLst>
                                        </p:cTn>
                                        <p:tgtEl>
                                          <p:spTgt spid="52227">
                                            <p:txEl>
                                              <p:pRg st="2" end="2"/>
                                            </p:txEl>
                                          </p:spTgt>
                                        </p:tgtEl>
                                      </p:cBhvr>
                                      <p:from x="100000" y="100000"/>
                                      <p:to x="80000" y="100000"/>
                                    </p:animScale>
                                    <p:anim by="(#ppt_h/3+#ppt_w*0.1)" calcmode="lin" valueType="num">
                                      <p:cBhvr additive="sum">
                                        <p:cTn id="26" dur="200" decel="100000" autoRev="1" fill="hold">
                                          <p:stCondLst>
                                            <p:cond delay="600"/>
                                          </p:stCondLst>
                                        </p:cTn>
                                        <p:tgtEl>
                                          <p:spTgt spid="52227">
                                            <p:txEl>
                                              <p:pRg st="2" end="2"/>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nodeType="clickEffect">
                                  <p:stCondLst>
                                    <p:cond delay="0"/>
                                  </p:stCondLst>
                                  <p:childTnLst>
                                    <p:set>
                                      <p:cBhvr>
                                        <p:cTn id="30" dur="1" fill="hold">
                                          <p:stCondLst>
                                            <p:cond delay="0"/>
                                          </p:stCondLst>
                                        </p:cTn>
                                        <p:tgtEl>
                                          <p:spTgt spid="52227">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52227">
                                            <p:txEl>
                                              <p:pRg st="3" end="3"/>
                                            </p:txEl>
                                          </p:spTgt>
                                        </p:tgtEl>
                                        <p:attrNameLst>
                                          <p:attrName>ppt_x</p:attrName>
                                        </p:attrNameLst>
                                      </p:cBhvr>
                                    </p:anim>
                                    <p:anim from="0" to="-1.0" calcmode="lin" valueType="num">
                                      <p:cBhvr>
                                        <p:cTn id="32" dur="200" decel="50000" autoRev="1" fill="hold">
                                          <p:stCondLst>
                                            <p:cond delay="600"/>
                                          </p:stCondLst>
                                        </p:cTn>
                                        <p:tgtEl>
                                          <p:spTgt spid="52227">
                                            <p:txEl>
                                              <p:pRg st="3" end="3"/>
                                            </p:txEl>
                                          </p:spTgt>
                                        </p:tgtEl>
                                        <p:attrNameLst>
                                          <p:attrName>xshear</p:attrName>
                                        </p:attrNameLst>
                                      </p:cBhvr>
                                    </p:anim>
                                    <p:animScale>
                                      <p:cBhvr>
                                        <p:cTn id="33" dur="200" decel="100000" autoRev="1" fill="hold">
                                          <p:stCondLst>
                                            <p:cond delay="600"/>
                                          </p:stCondLst>
                                        </p:cTn>
                                        <p:tgtEl>
                                          <p:spTgt spid="52227">
                                            <p:txEl>
                                              <p:pRg st="3" end="3"/>
                                            </p:txEl>
                                          </p:spTgt>
                                        </p:tgtEl>
                                      </p:cBhvr>
                                      <p:from x="100000" y="100000"/>
                                      <p:to x="80000" y="100000"/>
                                    </p:animScale>
                                    <p:anim by="(#ppt_h/3+#ppt_w*0.1)" calcmode="lin" valueType="num">
                                      <p:cBhvr additive="sum">
                                        <p:cTn id="34" dur="200" decel="100000" autoRev="1" fill="hold">
                                          <p:stCondLst>
                                            <p:cond delay="600"/>
                                          </p:stCondLst>
                                        </p:cTn>
                                        <p:tgtEl>
                                          <p:spTgt spid="52227">
                                            <p:txEl>
                                              <p:pRg st="3" end="3"/>
                                            </p:txEl>
                                          </p:spTgt>
                                        </p:tgtEl>
                                        <p:attrNameLst>
                                          <p:attrName>ppt_x</p:attrName>
                                        </p:attrNameLst>
                                      </p:cBhvr>
                                    </p:anim>
                                  </p:childTnLst>
                                </p:cTn>
                              </p:par>
                              <p:par>
                                <p:cTn id="35" presetID="34" presetClass="entr" presetSubtype="0" fill="hold" nodeType="withEffect">
                                  <p:stCondLst>
                                    <p:cond delay="0"/>
                                  </p:stCondLst>
                                  <p:childTnLst>
                                    <p:set>
                                      <p:cBhvr>
                                        <p:cTn id="36" dur="1" fill="hold">
                                          <p:stCondLst>
                                            <p:cond delay="0"/>
                                          </p:stCondLst>
                                        </p:cTn>
                                        <p:tgtEl>
                                          <p:spTgt spid="52227">
                                            <p:txEl>
                                              <p:pRg st="4" end="4"/>
                                            </p:txEl>
                                          </p:spTgt>
                                        </p:tgtEl>
                                        <p:attrNameLst>
                                          <p:attrName>style.visibility</p:attrName>
                                        </p:attrNameLst>
                                      </p:cBhvr>
                                      <p:to>
                                        <p:strVal val="visible"/>
                                      </p:to>
                                    </p:set>
                                    <p:anim from="(-#ppt_w/2)" to="(#ppt_x)" calcmode="lin" valueType="num">
                                      <p:cBhvr>
                                        <p:cTn id="37" dur="600" fill="hold">
                                          <p:stCondLst>
                                            <p:cond delay="0"/>
                                          </p:stCondLst>
                                        </p:cTn>
                                        <p:tgtEl>
                                          <p:spTgt spid="52227">
                                            <p:txEl>
                                              <p:pRg st="4" end="4"/>
                                            </p:txEl>
                                          </p:spTgt>
                                        </p:tgtEl>
                                        <p:attrNameLst>
                                          <p:attrName>ppt_x</p:attrName>
                                        </p:attrNameLst>
                                      </p:cBhvr>
                                    </p:anim>
                                    <p:anim from="0" to="-1.0" calcmode="lin" valueType="num">
                                      <p:cBhvr>
                                        <p:cTn id="38" dur="200" decel="50000" autoRev="1" fill="hold">
                                          <p:stCondLst>
                                            <p:cond delay="600"/>
                                          </p:stCondLst>
                                        </p:cTn>
                                        <p:tgtEl>
                                          <p:spTgt spid="52227">
                                            <p:txEl>
                                              <p:pRg st="4" end="4"/>
                                            </p:txEl>
                                          </p:spTgt>
                                        </p:tgtEl>
                                        <p:attrNameLst>
                                          <p:attrName>xshear</p:attrName>
                                        </p:attrNameLst>
                                      </p:cBhvr>
                                    </p:anim>
                                    <p:animScale>
                                      <p:cBhvr>
                                        <p:cTn id="39" dur="200" decel="100000" autoRev="1" fill="hold">
                                          <p:stCondLst>
                                            <p:cond delay="600"/>
                                          </p:stCondLst>
                                        </p:cTn>
                                        <p:tgtEl>
                                          <p:spTgt spid="52227">
                                            <p:txEl>
                                              <p:pRg st="4" end="4"/>
                                            </p:txEl>
                                          </p:spTgt>
                                        </p:tgtEl>
                                      </p:cBhvr>
                                      <p:from x="100000" y="100000"/>
                                      <p:to x="80000" y="100000"/>
                                    </p:animScale>
                                    <p:anim by="(#ppt_h/3+#ppt_w*0.1)" calcmode="lin" valueType="num">
                                      <p:cBhvr additive="sum">
                                        <p:cTn id="40" dur="200" decel="100000" autoRev="1" fill="hold">
                                          <p:stCondLst>
                                            <p:cond delay="600"/>
                                          </p:stCondLst>
                                        </p:cTn>
                                        <p:tgtEl>
                                          <p:spTgt spid="52227">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4-04Figure_PHO"/>
          <p:cNvPicPr>
            <a:picLocks noChangeAspect="1" noChangeArrowheads="1"/>
          </p:cNvPicPr>
          <p:nvPr/>
        </p:nvPicPr>
        <p:blipFill>
          <a:blip r:embed="rId3"/>
          <a:srcRect/>
          <a:stretch>
            <a:fillRect/>
          </a:stretch>
        </p:blipFill>
        <p:spPr bwMode="auto">
          <a:xfrm>
            <a:off x="2133600" y="1143000"/>
            <a:ext cx="5241925" cy="5257800"/>
          </a:xfrm>
          <a:prstGeom prst="rect">
            <a:avLst/>
          </a:prstGeom>
          <a:noFill/>
          <a:ln w="9525">
            <a:noFill/>
            <a:miter lim="800000"/>
            <a:headEnd/>
            <a:tailEnd/>
          </a:ln>
        </p:spPr>
      </p:pic>
      <p:sp>
        <p:nvSpPr>
          <p:cNvPr id="30723" name="Text Box 3"/>
          <p:cNvSpPr txBox="1">
            <a:spLocks noChangeArrowheads="1"/>
          </p:cNvSpPr>
          <p:nvPr/>
        </p:nvSpPr>
        <p:spPr bwMode="auto">
          <a:xfrm>
            <a:off x="152400" y="152400"/>
            <a:ext cx="6232525" cy="523875"/>
          </a:xfrm>
          <a:prstGeom prst="rect">
            <a:avLst/>
          </a:prstGeom>
          <a:noFill/>
          <a:ln w="9525">
            <a:noFill/>
            <a:miter lim="800000"/>
            <a:headEnd/>
            <a:tailEnd/>
          </a:ln>
        </p:spPr>
        <p:txBody>
          <a:bodyPr wrap="none">
            <a:spAutoFit/>
          </a:bodyPr>
          <a:lstStyle/>
          <a:p>
            <a:r>
              <a:rPr lang="en-US" sz="2800"/>
              <a:t>Physical properties of water: cohesion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b="1" smtClean="0"/>
              <a:t>Phosphorus Cycle</a:t>
            </a:r>
          </a:p>
        </p:txBody>
      </p:sp>
      <p:sp>
        <p:nvSpPr>
          <p:cNvPr id="53251" name="Rectangle 3"/>
          <p:cNvSpPr>
            <a:spLocks noGrp="1" noChangeArrowheads="1"/>
          </p:cNvSpPr>
          <p:nvPr>
            <p:ph type="body" idx="1"/>
          </p:nvPr>
        </p:nvSpPr>
        <p:spPr/>
        <p:txBody>
          <a:bodyPr/>
          <a:lstStyle/>
          <a:p>
            <a:pPr eaLnBrk="1" hangingPunct="1">
              <a:lnSpc>
                <a:spcPct val="90000"/>
              </a:lnSpc>
            </a:pPr>
            <a:r>
              <a:rPr lang="en-US" altLang="en-US" sz="2800" smtClean="0"/>
              <a:t>Animals absorb phosphates by eating plants or plant-eating animals.</a:t>
            </a:r>
          </a:p>
          <a:p>
            <a:pPr eaLnBrk="1" hangingPunct="1">
              <a:lnSpc>
                <a:spcPct val="90000"/>
              </a:lnSpc>
            </a:pPr>
            <a:r>
              <a:rPr lang="en-US" altLang="en-US" sz="2800" smtClean="0"/>
              <a:t>When animals and plants die, phosphates will return to the soils or oceans again during decomposition. </a:t>
            </a:r>
          </a:p>
          <a:p>
            <a:pPr eaLnBrk="1" hangingPunct="1">
              <a:lnSpc>
                <a:spcPct val="90000"/>
              </a:lnSpc>
            </a:pPr>
            <a:r>
              <a:rPr lang="en-US" altLang="en-US" sz="2800" smtClean="0"/>
              <a:t>After that, phosphorus will end up in sediments or rock formations again, remaining there for millions of years. Eventually, phosphorus is released again through weathering and the cycle starts 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3251">
                                            <p:txEl>
                                              <p:pRg st="0" end="0"/>
                                            </p:txEl>
                                          </p:spTgt>
                                        </p:tgtEl>
                                        <p:attrNameLst>
                                          <p:attrName>ppt_x</p:attrName>
                                        </p:attrNameLst>
                                      </p:cBhvr>
                                    </p:anim>
                                    <p:anim from="0" to="-1.0" calcmode="lin" valueType="num">
                                      <p:cBhvr>
                                        <p:cTn id="8" dur="200" decel="50000" autoRev="1" fill="hold">
                                          <p:stCondLst>
                                            <p:cond delay="600"/>
                                          </p:stCondLst>
                                        </p:cTn>
                                        <p:tgtEl>
                                          <p:spTgt spid="53251">
                                            <p:txEl>
                                              <p:pRg st="0" end="0"/>
                                            </p:txEl>
                                          </p:spTgt>
                                        </p:tgtEl>
                                        <p:attrNameLst>
                                          <p:attrName>xshear</p:attrName>
                                        </p:attrNameLst>
                                      </p:cBhvr>
                                    </p:anim>
                                    <p:animScale>
                                      <p:cBhvr>
                                        <p:cTn id="9" dur="200" decel="100000" autoRev="1" fill="hold">
                                          <p:stCondLst>
                                            <p:cond delay="600"/>
                                          </p:stCondLst>
                                        </p:cTn>
                                        <p:tgtEl>
                                          <p:spTgt spid="53251">
                                            <p:txEl>
                                              <p:pRg st="0" end="0"/>
                                            </p:txEl>
                                          </p:spTgt>
                                        </p:tgtEl>
                                      </p:cBhvr>
                                      <p:from x="100000" y="100000"/>
                                      <p:to x="80000" y="100000"/>
                                    </p:animScale>
                                    <p:anim by="(#ppt_h/3+#ppt_w*0.1)" calcmode="lin" valueType="num">
                                      <p:cBhvr additive="sum">
                                        <p:cTn id="10" dur="200" decel="100000" autoRev="1" fill="hold">
                                          <p:stCondLst>
                                            <p:cond delay="600"/>
                                          </p:stCondLst>
                                        </p:cTn>
                                        <p:tgtEl>
                                          <p:spTgt spid="53251">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53251">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53251">
                                            <p:txEl>
                                              <p:pRg st="1" end="1"/>
                                            </p:txEl>
                                          </p:spTgt>
                                        </p:tgtEl>
                                        <p:attrNameLst>
                                          <p:attrName>ppt_x</p:attrName>
                                        </p:attrNameLst>
                                      </p:cBhvr>
                                    </p:anim>
                                    <p:anim from="0" to="-1.0" calcmode="lin" valueType="num">
                                      <p:cBhvr>
                                        <p:cTn id="16" dur="200" decel="50000" autoRev="1" fill="hold">
                                          <p:stCondLst>
                                            <p:cond delay="600"/>
                                          </p:stCondLst>
                                        </p:cTn>
                                        <p:tgtEl>
                                          <p:spTgt spid="53251">
                                            <p:txEl>
                                              <p:pRg st="1" end="1"/>
                                            </p:txEl>
                                          </p:spTgt>
                                        </p:tgtEl>
                                        <p:attrNameLst>
                                          <p:attrName>xshear</p:attrName>
                                        </p:attrNameLst>
                                      </p:cBhvr>
                                    </p:anim>
                                    <p:animScale>
                                      <p:cBhvr>
                                        <p:cTn id="17" dur="200" decel="100000" autoRev="1" fill="hold">
                                          <p:stCondLst>
                                            <p:cond delay="600"/>
                                          </p:stCondLst>
                                        </p:cTn>
                                        <p:tgtEl>
                                          <p:spTgt spid="53251">
                                            <p:txEl>
                                              <p:pRg st="1" end="1"/>
                                            </p:txEl>
                                          </p:spTgt>
                                        </p:tgtEl>
                                      </p:cBhvr>
                                      <p:from x="100000" y="100000"/>
                                      <p:to x="80000" y="100000"/>
                                    </p:animScale>
                                    <p:anim by="(#ppt_h/3+#ppt_w*0.1)" calcmode="lin" valueType="num">
                                      <p:cBhvr additive="sum">
                                        <p:cTn id="18" dur="200" decel="100000" autoRev="1" fill="hold">
                                          <p:stCondLst>
                                            <p:cond delay="600"/>
                                          </p:stCondLst>
                                        </p:cTn>
                                        <p:tgtEl>
                                          <p:spTgt spid="53251">
                                            <p:txEl>
                                              <p:pRg st="1" end="1"/>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nodeType="clickEffect">
                                  <p:stCondLst>
                                    <p:cond delay="0"/>
                                  </p:stCondLst>
                                  <p:childTnLst>
                                    <p:set>
                                      <p:cBhvr>
                                        <p:cTn id="22" dur="1" fill="hold">
                                          <p:stCondLst>
                                            <p:cond delay="0"/>
                                          </p:stCondLst>
                                        </p:cTn>
                                        <p:tgtEl>
                                          <p:spTgt spid="53251">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53251">
                                            <p:txEl>
                                              <p:pRg st="2" end="2"/>
                                            </p:txEl>
                                          </p:spTgt>
                                        </p:tgtEl>
                                        <p:attrNameLst>
                                          <p:attrName>ppt_x</p:attrName>
                                        </p:attrNameLst>
                                      </p:cBhvr>
                                    </p:anim>
                                    <p:anim from="0" to="-1.0" calcmode="lin" valueType="num">
                                      <p:cBhvr>
                                        <p:cTn id="24" dur="200" decel="50000" autoRev="1" fill="hold">
                                          <p:stCondLst>
                                            <p:cond delay="600"/>
                                          </p:stCondLst>
                                        </p:cTn>
                                        <p:tgtEl>
                                          <p:spTgt spid="53251">
                                            <p:txEl>
                                              <p:pRg st="2" end="2"/>
                                            </p:txEl>
                                          </p:spTgt>
                                        </p:tgtEl>
                                        <p:attrNameLst>
                                          <p:attrName>xshear</p:attrName>
                                        </p:attrNameLst>
                                      </p:cBhvr>
                                    </p:anim>
                                    <p:animScale>
                                      <p:cBhvr>
                                        <p:cTn id="25" dur="200" decel="100000" autoRev="1" fill="hold">
                                          <p:stCondLst>
                                            <p:cond delay="600"/>
                                          </p:stCondLst>
                                        </p:cTn>
                                        <p:tgtEl>
                                          <p:spTgt spid="53251">
                                            <p:txEl>
                                              <p:pRg st="2" end="2"/>
                                            </p:txEl>
                                          </p:spTgt>
                                        </p:tgtEl>
                                      </p:cBhvr>
                                      <p:from x="100000" y="100000"/>
                                      <p:to x="80000" y="100000"/>
                                    </p:animScale>
                                    <p:anim by="(#ppt_h/3+#ppt_w*0.1)" calcmode="lin" valueType="num">
                                      <p:cBhvr additive="sum">
                                        <p:cTn id="26" dur="200" decel="100000" autoRev="1" fill="hold">
                                          <p:stCondLst>
                                            <p:cond delay="600"/>
                                          </p:stCondLst>
                                        </p:cTn>
                                        <p:tgtEl>
                                          <p:spTgt spid="53251">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228600"/>
            <a:ext cx="7831138" cy="914400"/>
          </a:xfrm>
        </p:spPr>
        <p:txBody>
          <a:bodyPr>
            <a:normAutofit fontScale="90000"/>
          </a:bodyPr>
          <a:lstStyle/>
          <a:p>
            <a:r>
              <a:rPr lang="en-US" altLang="zh-TW" dirty="0"/>
              <a:t>Environmental Limitation in ecosystem development</a:t>
            </a:r>
          </a:p>
        </p:txBody>
      </p:sp>
      <p:sp>
        <p:nvSpPr>
          <p:cNvPr id="38915" name="Rectangle 3"/>
          <p:cNvSpPr>
            <a:spLocks noGrp="1" noChangeArrowheads="1"/>
          </p:cNvSpPr>
          <p:nvPr>
            <p:ph type="body" idx="1"/>
          </p:nvPr>
        </p:nvSpPr>
        <p:spPr>
          <a:xfrm>
            <a:off x="685800" y="1524000"/>
            <a:ext cx="7772400" cy="5105400"/>
          </a:xfrm>
        </p:spPr>
        <p:txBody>
          <a:bodyPr/>
          <a:lstStyle/>
          <a:p>
            <a:pPr>
              <a:lnSpc>
                <a:spcPct val="90000"/>
              </a:lnSpc>
            </a:pPr>
            <a:r>
              <a:rPr lang="en-US" altLang="zh-TW" sz="2800"/>
              <a:t>Principles of limiting factors</a:t>
            </a:r>
          </a:p>
          <a:p>
            <a:pPr lvl="1">
              <a:lnSpc>
                <a:spcPct val="90000"/>
              </a:lnSpc>
            </a:pPr>
            <a:r>
              <a:rPr lang="en-US" altLang="zh-TW" sz="2400"/>
              <a:t>Law of the maximum</a:t>
            </a:r>
          </a:p>
          <a:p>
            <a:pPr lvl="1">
              <a:lnSpc>
                <a:spcPct val="90000"/>
              </a:lnSpc>
            </a:pPr>
            <a:r>
              <a:rPr lang="en-US" altLang="zh-TW" sz="2400"/>
              <a:t>Law of the minimum</a:t>
            </a:r>
          </a:p>
          <a:p>
            <a:pPr>
              <a:lnSpc>
                <a:spcPct val="90000"/>
              </a:lnSpc>
            </a:pPr>
            <a:r>
              <a:rPr lang="en-US" altLang="zh-TW" sz="2800"/>
              <a:t>Principle of holocoenotic environment</a:t>
            </a:r>
          </a:p>
          <a:p>
            <a:pPr>
              <a:lnSpc>
                <a:spcPct val="90000"/>
              </a:lnSpc>
            </a:pPr>
            <a:r>
              <a:rPr lang="en-US" altLang="zh-TW" sz="2800"/>
              <a:t>Limiting factors of an environment</a:t>
            </a:r>
          </a:p>
          <a:p>
            <a:pPr lvl="1">
              <a:lnSpc>
                <a:spcPct val="90000"/>
              </a:lnSpc>
            </a:pPr>
            <a:r>
              <a:rPr lang="en-US" altLang="zh-TW" sz="2400"/>
              <a:t>Light</a:t>
            </a:r>
          </a:p>
          <a:p>
            <a:pPr lvl="1">
              <a:lnSpc>
                <a:spcPct val="90000"/>
              </a:lnSpc>
            </a:pPr>
            <a:r>
              <a:rPr lang="en-US" altLang="zh-TW" sz="2400"/>
              <a:t>Temperature</a:t>
            </a:r>
          </a:p>
          <a:p>
            <a:pPr lvl="1">
              <a:lnSpc>
                <a:spcPct val="90000"/>
              </a:lnSpc>
            </a:pPr>
            <a:r>
              <a:rPr lang="en-US" altLang="zh-TW" sz="2400"/>
              <a:t>Water</a:t>
            </a:r>
          </a:p>
          <a:p>
            <a:pPr lvl="1">
              <a:lnSpc>
                <a:spcPct val="90000"/>
              </a:lnSpc>
            </a:pPr>
            <a:r>
              <a:rPr lang="en-US" altLang="zh-TW" sz="2400"/>
              <a:t>Wind</a:t>
            </a:r>
          </a:p>
          <a:p>
            <a:pPr lvl="1">
              <a:lnSpc>
                <a:spcPct val="90000"/>
              </a:lnSpc>
            </a:pPr>
            <a:r>
              <a:rPr lang="en-US" altLang="zh-TW" sz="2400"/>
              <a:t>Topography</a:t>
            </a:r>
          </a:p>
          <a:p>
            <a:pPr lvl="1">
              <a:lnSpc>
                <a:spcPct val="90000"/>
              </a:lnSpc>
            </a:pPr>
            <a:r>
              <a:rPr lang="en-US" altLang="zh-TW" sz="2400"/>
              <a:t>Soil</a:t>
            </a:r>
          </a:p>
          <a:p>
            <a:pPr lvl="1">
              <a:lnSpc>
                <a:spcPct val="90000"/>
              </a:lnSpc>
            </a:pPr>
            <a:r>
              <a:rPr lang="en-US" altLang="zh-TW" sz="2400"/>
              <a:t>Biotic factors</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46063" y="457200"/>
            <a:ext cx="8897937" cy="1143000"/>
          </a:xfrm>
        </p:spPr>
        <p:txBody>
          <a:bodyPr/>
          <a:lstStyle/>
          <a:p>
            <a:r>
              <a:rPr lang="en-US" altLang="zh-TW" dirty="0"/>
              <a:t>Limiting factors of an environment</a:t>
            </a:r>
          </a:p>
        </p:txBody>
      </p:sp>
      <p:sp>
        <p:nvSpPr>
          <p:cNvPr id="49155" name="Rectangle 3"/>
          <p:cNvSpPr>
            <a:spLocks noGrp="1" noChangeArrowheads="1"/>
          </p:cNvSpPr>
          <p:nvPr>
            <p:ph type="body" idx="1"/>
          </p:nvPr>
        </p:nvSpPr>
        <p:spPr/>
        <p:txBody>
          <a:bodyPr/>
          <a:lstStyle/>
          <a:p>
            <a:r>
              <a:rPr lang="en-US" altLang="zh-TW"/>
              <a:t>Light</a:t>
            </a:r>
          </a:p>
          <a:p>
            <a:r>
              <a:rPr lang="en-US" altLang="zh-TW"/>
              <a:t>Temperature</a:t>
            </a:r>
          </a:p>
          <a:p>
            <a:r>
              <a:rPr lang="en-US" altLang="zh-TW"/>
              <a:t>Water</a:t>
            </a:r>
          </a:p>
          <a:p>
            <a:r>
              <a:rPr lang="en-US" altLang="zh-TW"/>
              <a:t>Wind</a:t>
            </a:r>
          </a:p>
          <a:p>
            <a:r>
              <a:rPr lang="en-US" altLang="zh-TW"/>
              <a:t>Topography</a:t>
            </a:r>
          </a:p>
          <a:p>
            <a:r>
              <a:rPr lang="en-US" altLang="zh-TW"/>
              <a:t>Soil</a:t>
            </a:r>
          </a:p>
          <a:p>
            <a:r>
              <a:rPr lang="en-US" altLang="zh-TW"/>
              <a:t>Biotic Factors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432560" y="359898"/>
            <a:ext cx="7254240" cy="478302"/>
          </a:xfrm>
        </p:spPr>
        <p:txBody>
          <a:bodyPr>
            <a:normAutofit fontScale="90000"/>
          </a:bodyPr>
          <a:lstStyle/>
          <a:p>
            <a:r>
              <a:rPr lang="en-US" altLang="zh-TW" dirty="0" smtClean="0"/>
              <a:t>Community </a:t>
            </a:r>
            <a:r>
              <a:rPr lang="en-US" altLang="zh-TW" dirty="0"/>
              <a:t>Ecology</a:t>
            </a:r>
          </a:p>
        </p:txBody>
      </p:sp>
      <p:pic>
        <p:nvPicPr>
          <p:cNvPr id="1026" name="Picture 2"/>
          <p:cNvPicPr>
            <a:picLocks noChangeAspect="1" noChangeArrowheads="1"/>
          </p:cNvPicPr>
          <p:nvPr/>
        </p:nvPicPr>
        <p:blipFill>
          <a:blip r:embed="rId2"/>
          <a:srcRect/>
          <a:stretch>
            <a:fillRect/>
          </a:stretch>
        </p:blipFill>
        <p:spPr bwMode="auto">
          <a:xfrm>
            <a:off x="0" y="762001"/>
            <a:ext cx="9144000" cy="6096000"/>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zh-TW"/>
              <a:t>Ecology 2000</a:t>
            </a:r>
          </a:p>
        </p:txBody>
      </p:sp>
      <p:sp>
        <p:nvSpPr>
          <p:cNvPr id="6" name="Slide Number Placeholder 5"/>
          <p:cNvSpPr>
            <a:spLocks noGrp="1"/>
          </p:cNvSpPr>
          <p:nvPr>
            <p:ph type="sldNum" sz="quarter" idx="12"/>
          </p:nvPr>
        </p:nvSpPr>
        <p:spPr/>
        <p:txBody>
          <a:bodyPr/>
          <a:lstStyle/>
          <a:p>
            <a:fld id="{09223511-B9A0-4757-A2D0-4690A8006056}" type="slidenum">
              <a:rPr lang="en-US" altLang="zh-TW"/>
              <a:pPr/>
              <a:t>145</a:t>
            </a:fld>
            <a:endParaRPr lang="en-US" altLang="zh-TW"/>
          </a:p>
        </p:txBody>
      </p:sp>
      <p:sp>
        <p:nvSpPr>
          <p:cNvPr id="19458" name="Rectangle 2"/>
          <p:cNvSpPr>
            <a:spLocks noGrp="1" noChangeArrowheads="1"/>
          </p:cNvSpPr>
          <p:nvPr>
            <p:ph type="title"/>
          </p:nvPr>
        </p:nvSpPr>
        <p:spPr/>
        <p:txBody>
          <a:bodyPr/>
          <a:lstStyle/>
          <a:p>
            <a:r>
              <a:rPr lang="en-US" altLang="zh-TW"/>
              <a:t>Definition of a community</a:t>
            </a:r>
          </a:p>
        </p:txBody>
      </p:sp>
      <p:sp>
        <p:nvSpPr>
          <p:cNvPr id="19459" name="Rectangle 3"/>
          <p:cNvSpPr>
            <a:spLocks noGrp="1" noChangeArrowheads="1"/>
          </p:cNvSpPr>
          <p:nvPr>
            <p:ph type="body" idx="1"/>
          </p:nvPr>
        </p:nvSpPr>
        <p:spPr/>
        <p:txBody>
          <a:bodyPr/>
          <a:lstStyle/>
          <a:p>
            <a:r>
              <a:rPr lang="en-US" altLang="zh-TW"/>
              <a:t>Community is the associations of plants and animals occurring in a particular locality and dominated by one or more prominent species or by some physical characteristic.</a:t>
            </a:r>
          </a:p>
          <a:p>
            <a:r>
              <a:rPr lang="en-US" altLang="zh-TW"/>
              <a:t>An assemblage is a taxonomically related group that occurs in the same geographic area.</a:t>
            </a:r>
          </a:p>
        </p:txBody>
      </p:sp>
    </p:spTree>
  </p:cSld>
  <p:clrMapOvr>
    <a:masterClrMapping/>
  </p:clrMapOvr>
  <p:transition>
    <p:cover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solidFill>
                  <a:schemeClr val="tx1"/>
                </a:solidFill>
              </a:rPr>
              <a:t>Biological Communities</a:t>
            </a:r>
          </a:p>
        </p:txBody>
      </p:sp>
      <p:sp>
        <p:nvSpPr>
          <p:cNvPr id="4099" name="Rectangle 3"/>
          <p:cNvSpPr>
            <a:spLocks noGrp="1" noChangeArrowheads="1"/>
          </p:cNvSpPr>
          <p:nvPr>
            <p:ph idx="1"/>
          </p:nvPr>
        </p:nvSpPr>
        <p:spPr/>
        <p:txBody>
          <a:bodyPr/>
          <a:lstStyle/>
          <a:p>
            <a:pPr eaLnBrk="1" hangingPunct="1">
              <a:defRPr/>
            </a:pPr>
            <a:r>
              <a:rPr lang="en-US" sz="2800" dirty="0" smtClean="0"/>
              <a:t>Community</a:t>
            </a:r>
            <a:endParaRPr lang="en-US" sz="2800" b="1" dirty="0" smtClean="0"/>
          </a:p>
          <a:p>
            <a:pPr lvl="1" eaLnBrk="1" hangingPunct="1">
              <a:defRPr/>
            </a:pPr>
            <a:r>
              <a:rPr lang="en-US" sz="2800" dirty="0" smtClean="0">
                <a:ea typeface="+mn-ea"/>
                <a:cs typeface="+mn-cs"/>
              </a:rPr>
              <a:t>Species that occur at any particular locality</a:t>
            </a:r>
          </a:p>
          <a:p>
            <a:pPr lvl="1" eaLnBrk="1" hangingPunct="1">
              <a:defRPr/>
            </a:pPr>
            <a:r>
              <a:rPr lang="en-US" sz="2800" dirty="0" smtClean="0">
                <a:ea typeface="+mn-ea"/>
                <a:cs typeface="+mn-cs"/>
              </a:rPr>
              <a:t>Characterized by</a:t>
            </a:r>
          </a:p>
          <a:p>
            <a:pPr lvl="2" eaLnBrk="1" hangingPunct="1">
              <a:defRPr/>
            </a:pPr>
            <a:r>
              <a:rPr lang="en-US" sz="2800" dirty="0" smtClean="0">
                <a:ea typeface="+mn-ea"/>
                <a:cs typeface="+mn-cs"/>
              </a:rPr>
              <a:t>Species richness</a:t>
            </a:r>
          </a:p>
          <a:p>
            <a:pPr lvl="3" eaLnBrk="1" hangingPunct="1">
              <a:defRPr/>
            </a:pPr>
            <a:r>
              <a:rPr lang="en-US" sz="2800" dirty="0" smtClean="0">
                <a:ea typeface="+mn-ea"/>
                <a:cs typeface="+mn-cs"/>
              </a:rPr>
              <a:t>Number of species present</a:t>
            </a:r>
          </a:p>
          <a:p>
            <a:pPr lvl="2" eaLnBrk="1" hangingPunct="1">
              <a:defRPr/>
            </a:pPr>
            <a:r>
              <a:rPr lang="en-US" sz="2800" dirty="0" smtClean="0">
                <a:ea typeface="+mn-ea"/>
                <a:cs typeface="+mn-cs"/>
              </a:rPr>
              <a:t>Primary productivity</a:t>
            </a:r>
          </a:p>
          <a:p>
            <a:pPr lvl="3" eaLnBrk="1" hangingPunct="1">
              <a:defRPr/>
            </a:pPr>
            <a:r>
              <a:rPr lang="en-US" sz="2800" dirty="0" smtClean="0">
                <a:ea typeface="+mn-ea"/>
                <a:cs typeface="+mn-cs"/>
              </a:rPr>
              <a:t>Amount of energy produced</a:t>
            </a:r>
          </a:p>
          <a:p>
            <a:pPr lvl="1" eaLnBrk="1" hangingPunct="1">
              <a:defRPr/>
            </a:pPr>
            <a:r>
              <a:rPr lang="en-US" sz="2800" dirty="0" smtClean="0"/>
              <a:t>Interactions among members govern many ecological and evolutionary processes</a:t>
            </a:r>
          </a:p>
        </p:txBody>
      </p:sp>
      <p:sp>
        <p:nvSpPr>
          <p:cNvPr id="4100" name="Slide Number Placeholder 5"/>
          <p:cNvSpPr>
            <a:spLocks noGrp="1"/>
          </p:cNvSpPr>
          <p:nvPr>
            <p:ph type="sldNum" sz="quarter" idx="12"/>
          </p:nvPr>
        </p:nvSpPr>
        <p:spPr>
          <a:noFill/>
        </p:spPr>
        <p:txBody>
          <a:bodyPr/>
          <a:lstStyle/>
          <a:p>
            <a:fld id="{91509D6C-D209-439D-8CC0-1D0104F3D482}" type="slidenum">
              <a:rPr lang="en-US" smtClean="0"/>
              <a:pPr/>
              <a:t>146</a:t>
            </a:fld>
            <a:endParaRPr lang="en-US"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5D4668D7-0DD8-473F-8D0B-30268B16DD59}" type="slidenum">
              <a:rPr lang="en-US" smtClean="0"/>
              <a:pPr/>
              <a:t>147</a:t>
            </a:fld>
            <a:endParaRPr lang="en-US" smtClean="0"/>
          </a:p>
        </p:txBody>
      </p:sp>
      <p:pic>
        <p:nvPicPr>
          <p:cNvPr id="5123" name="Picture 5" descr="rav65819_56_01"/>
          <p:cNvPicPr>
            <a:picLocks noChangeAspect="1" noChangeArrowheads="1"/>
          </p:cNvPicPr>
          <p:nvPr/>
        </p:nvPicPr>
        <p:blipFill>
          <a:blip r:embed="rId2"/>
          <a:srcRect/>
          <a:stretch>
            <a:fillRect/>
          </a:stretch>
        </p:blipFill>
        <p:spPr bwMode="auto">
          <a:xfrm>
            <a:off x="685800" y="457200"/>
            <a:ext cx="7467600" cy="608330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p:txBody>
          <a:bodyPr/>
          <a:lstStyle/>
          <a:p>
            <a:pPr eaLnBrk="1" hangingPunct="1"/>
            <a:r>
              <a:rPr lang="en-US" smtClean="0">
                <a:solidFill>
                  <a:schemeClr val="tx1"/>
                </a:solidFill>
              </a:rPr>
              <a:t>Biological Communities</a:t>
            </a:r>
          </a:p>
        </p:txBody>
      </p:sp>
      <p:sp>
        <p:nvSpPr>
          <p:cNvPr id="6147" name="Rectangle 3"/>
          <p:cNvSpPr>
            <a:spLocks noGrp="1" noChangeArrowheads="1"/>
          </p:cNvSpPr>
          <p:nvPr>
            <p:ph idx="1"/>
          </p:nvPr>
        </p:nvSpPr>
        <p:spPr/>
        <p:txBody>
          <a:bodyPr/>
          <a:lstStyle/>
          <a:p>
            <a:pPr eaLnBrk="1" hangingPunct="1"/>
            <a:r>
              <a:rPr lang="en-US" smtClean="0"/>
              <a:t>Two views of structure and functioning of communities</a:t>
            </a:r>
          </a:p>
          <a:p>
            <a:pPr lvl="1" eaLnBrk="1" hangingPunct="1"/>
            <a:r>
              <a:rPr lang="en-US" smtClean="0"/>
              <a:t>Individualistic concept: a community is nothing more than an aggregation of species that happen to occur together at one place</a:t>
            </a:r>
          </a:p>
          <a:p>
            <a:pPr lvl="1" eaLnBrk="1" hangingPunct="1"/>
            <a:r>
              <a:rPr lang="en-US" smtClean="0"/>
              <a:t>Holistic concept: a community is an integrated unit; superorganism </a:t>
            </a:r>
            <a:r>
              <a:rPr lang="en-US" smtClean="0">
                <a:cs typeface="Arial" charset="0"/>
              </a:rPr>
              <a:t>– </a:t>
            </a:r>
            <a:r>
              <a:rPr lang="en-US" smtClean="0"/>
              <a:t>more than the sum of its parts</a:t>
            </a:r>
          </a:p>
        </p:txBody>
      </p:sp>
      <p:sp>
        <p:nvSpPr>
          <p:cNvPr id="6148" name="Slide Number Placeholder 5"/>
          <p:cNvSpPr>
            <a:spLocks noGrp="1"/>
          </p:cNvSpPr>
          <p:nvPr>
            <p:ph type="sldNum" sz="quarter" idx="12"/>
          </p:nvPr>
        </p:nvSpPr>
        <p:spPr>
          <a:noFill/>
        </p:spPr>
        <p:txBody>
          <a:bodyPr/>
          <a:lstStyle/>
          <a:p>
            <a:fld id="{26B8481E-104E-41CE-8663-0B2EE9ED2A6F}" type="slidenum">
              <a:rPr lang="en-US" smtClean="0"/>
              <a:pPr/>
              <a:t>148</a:t>
            </a:fld>
            <a:endParaRPr lang="en-US" smtClean="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solidFill>
                  <a:schemeClr val="tx1"/>
                </a:solidFill>
              </a:rPr>
              <a:t>Biological Communities</a:t>
            </a:r>
          </a:p>
        </p:txBody>
      </p:sp>
      <p:sp>
        <p:nvSpPr>
          <p:cNvPr id="7171" name="Rectangle 3"/>
          <p:cNvSpPr>
            <a:spLocks noGrp="1" noChangeArrowheads="1"/>
          </p:cNvSpPr>
          <p:nvPr>
            <p:ph idx="1"/>
          </p:nvPr>
        </p:nvSpPr>
        <p:spPr/>
        <p:txBody>
          <a:bodyPr/>
          <a:lstStyle/>
          <a:p>
            <a:pPr eaLnBrk="1" hangingPunct="1">
              <a:lnSpc>
                <a:spcPct val="90000"/>
              </a:lnSpc>
            </a:pPr>
            <a:r>
              <a:rPr lang="en-US" smtClean="0"/>
              <a:t>Most ecologists today favor the individualistic concept</a:t>
            </a:r>
          </a:p>
          <a:p>
            <a:pPr eaLnBrk="1" hangingPunct="1">
              <a:lnSpc>
                <a:spcPct val="90000"/>
              </a:lnSpc>
            </a:pPr>
            <a:r>
              <a:rPr lang="en-US" smtClean="0"/>
              <a:t>In communities, species respond independently to changing environmental conditions</a:t>
            </a:r>
          </a:p>
          <a:p>
            <a:pPr eaLnBrk="1" hangingPunct="1">
              <a:lnSpc>
                <a:spcPct val="90000"/>
              </a:lnSpc>
            </a:pPr>
            <a:r>
              <a:rPr lang="en-US" smtClean="0"/>
              <a:t>Community composition changes gradually across landscapes</a:t>
            </a:r>
          </a:p>
        </p:txBody>
      </p:sp>
      <p:sp>
        <p:nvSpPr>
          <p:cNvPr id="7172" name="Slide Number Placeholder 5"/>
          <p:cNvSpPr>
            <a:spLocks noGrp="1"/>
          </p:cNvSpPr>
          <p:nvPr>
            <p:ph type="sldNum" sz="quarter" idx="12"/>
          </p:nvPr>
        </p:nvSpPr>
        <p:spPr>
          <a:noFill/>
        </p:spPr>
        <p:txBody>
          <a:bodyPr/>
          <a:lstStyle/>
          <a:p>
            <a:fld id="{90F64747-7F9B-4BED-A2F6-D90C92445279}" type="slidenum">
              <a:rPr lang="en-US" smtClean="0"/>
              <a:pPr/>
              <a:t>149</a:t>
            </a:fld>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26" descr="04-05Figure_PHO"/>
          <p:cNvPicPr>
            <a:picLocks noChangeAspect="1" noChangeArrowheads="1"/>
          </p:cNvPicPr>
          <p:nvPr/>
        </p:nvPicPr>
        <p:blipFill>
          <a:blip r:embed="rId3"/>
          <a:srcRect/>
          <a:stretch>
            <a:fillRect/>
          </a:stretch>
        </p:blipFill>
        <p:spPr bwMode="auto">
          <a:xfrm>
            <a:off x="1295400" y="1252538"/>
            <a:ext cx="6858000" cy="4919662"/>
          </a:xfrm>
          <a:prstGeom prst="rect">
            <a:avLst/>
          </a:prstGeom>
          <a:noFill/>
          <a:ln w="9525">
            <a:noFill/>
            <a:miter lim="800000"/>
            <a:headEnd/>
            <a:tailEnd/>
          </a:ln>
        </p:spPr>
      </p:pic>
      <p:sp>
        <p:nvSpPr>
          <p:cNvPr id="32771" name="Text Box 3"/>
          <p:cNvSpPr txBox="1">
            <a:spLocks noChangeArrowheads="1"/>
          </p:cNvSpPr>
          <p:nvPr/>
        </p:nvSpPr>
        <p:spPr bwMode="auto">
          <a:xfrm>
            <a:off x="152400" y="152400"/>
            <a:ext cx="8486775" cy="523875"/>
          </a:xfrm>
          <a:prstGeom prst="rect">
            <a:avLst/>
          </a:prstGeom>
          <a:noFill/>
          <a:ln w="9525">
            <a:noFill/>
            <a:miter lim="800000"/>
            <a:headEnd/>
            <a:tailEnd/>
          </a:ln>
        </p:spPr>
        <p:txBody>
          <a:bodyPr wrap="none">
            <a:spAutoFit/>
          </a:bodyPr>
          <a:lstStyle/>
          <a:p>
            <a:r>
              <a:rPr lang="en-US" sz="2800"/>
              <a:t>Physical properties of water: viscosity and buoyancy</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1340245C-B12E-4AEE-8442-2D40F99F443D}" type="slidenum">
              <a:rPr lang="en-US" smtClean="0"/>
              <a:pPr/>
              <a:t>150</a:t>
            </a:fld>
            <a:endParaRPr lang="en-US" smtClean="0"/>
          </a:p>
        </p:txBody>
      </p:sp>
      <p:sp>
        <p:nvSpPr>
          <p:cNvPr id="8195" name="Rectangle 3"/>
          <p:cNvSpPr>
            <a:spLocks noGrp="1" noChangeArrowheads="1"/>
          </p:cNvSpPr>
          <p:nvPr>
            <p:ph type="body" idx="1"/>
          </p:nvPr>
        </p:nvSpPr>
        <p:spPr>
          <a:xfrm>
            <a:off x="381000" y="4495800"/>
            <a:ext cx="8458200" cy="2057400"/>
          </a:xfrm>
        </p:spPr>
        <p:txBody>
          <a:bodyPr/>
          <a:lstStyle/>
          <a:p>
            <a:pPr eaLnBrk="1" hangingPunct="1">
              <a:lnSpc>
                <a:spcPct val="90000"/>
              </a:lnSpc>
            </a:pPr>
            <a:r>
              <a:rPr lang="en-US" sz="2400" smtClean="0"/>
              <a:t>Abundance of tree species along a moisture gradient in the Santa Catalina Mountains of Southeastern Arizona</a:t>
            </a:r>
          </a:p>
          <a:p>
            <a:pPr eaLnBrk="1" hangingPunct="1">
              <a:lnSpc>
                <a:spcPct val="90000"/>
              </a:lnSpc>
            </a:pPr>
            <a:r>
              <a:rPr lang="en-US" sz="2400" smtClean="0"/>
              <a:t>Each line represents the abundance of a different tree species</a:t>
            </a:r>
          </a:p>
          <a:p>
            <a:pPr eaLnBrk="1" hangingPunct="1">
              <a:lnSpc>
                <a:spcPct val="90000"/>
              </a:lnSpc>
            </a:pPr>
            <a:r>
              <a:rPr lang="en-US" sz="2400" smtClean="0"/>
              <a:t>Community composition changes continually along the gradient</a:t>
            </a:r>
          </a:p>
        </p:txBody>
      </p:sp>
      <p:pic>
        <p:nvPicPr>
          <p:cNvPr id="8196" name="Picture 5" descr="rav65819_56_02"/>
          <p:cNvPicPr>
            <a:picLocks noChangeAspect="1" noChangeArrowheads="1"/>
          </p:cNvPicPr>
          <p:nvPr/>
        </p:nvPicPr>
        <p:blipFill>
          <a:blip r:embed="rId2"/>
          <a:srcRect/>
          <a:stretch>
            <a:fillRect/>
          </a:stretch>
        </p:blipFill>
        <p:spPr bwMode="auto">
          <a:xfrm>
            <a:off x="2362200" y="0"/>
            <a:ext cx="4676775"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945E4CB6-8699-453F-BA0E-294ADC231E09}" type="slidenum">
              <a:rPr lang="en-US" smtClean="0"/>
              <a:pPr/>
              <a:t>151</a:t>
            </a:fld>
            <a:endParaRPr lang="en-US" smtClean="0"/>
          </a:p>
        </p:txBody>
      </p:sp>
      <p:sp>
        <p:nvSpPr>
          <p:cNvPr id="9219" name="Rectangle 2"/>
          <p:cNvSpPr>
            <a:spLocks noGrp="1" noChangeArrowheads="1"/>
          </p:cNvSpPr>
          <p:nvPr>
            <p:ph type="title"/>
          </p:nvPr>
        </p:nvSpPr>
        <p:spPr/>
        <p:txBody>
          <a:bodyPr/>
          <a:lstStyle/>
          <a:p>
            <a:pPr eaLnBrk="1" hangingPunct="1"/>
            <a:r>
              <a:rPr lang="en-US" smtClean="0">
                <a:solidFill>
                  <a:schemeClr val="tx1"/>
                </a:solidFill>
              </a:rPr>
              <a:t>Biological Communities</a:t>
            </a:r>
          </a:p>
        </p:txBody>
      </p:sp>
      <p:sp>
        <p:nvSpPr>
          <p:cNvPr id="9220" name="Rectangle 3"/>
          <p:cNvSpPr>
            <a:spLocks noGrp="1" noChangeArrowheads="1"/>
          </p:cNvSpPr>
          <p:nvPr>
            <p:ph type="body" idx="1"/>
          </p:nvPr>
        </p:nvSpPr>
        <p:spPr>
          <a:xfrm>
            <a:off x="304800" y="1371600"/>
            <a:ext cx="4495800" cy="5181600"/>
          </a:xfrm>
        </p:spPr>
        <p:txBody>
          <a:bodyPr/>
          <a:lstStyle/>
          <a:p>
            <a:pPr eaLnBrk="1" hangingPunct="1"/>
            <a:r>
              <a:rPr lang="en-US" smtClean="0"/>
              <a:t>Sometimes the abundance of species in a community does change geographically in a synchronous pattern</a:t>
            </a:r>
          </a:p>
          <a:p>
            <a:pPr eaLnBrk="1" hangingPunct="1"/>
            <a:r>
              <a:rPr lang="en-US" smtClean="0"/>
              <a:t>Ecotones: places where the environment changes abruptly</a:t>
            </a:r>
          </a:p>
        </p:txBody>
      </p:sp>
      <p:pic>
        <p:nvPicPr>
          <p:cNvPr id="9221" name="Picture 5" descr="rav65819_56_03_2"/>
          <p:cNvPicPr>
            <a:picLocks noChangeAspect="1" noChangeArrowheads="1"/>
          </p:cNvPicPr>
          <p:nvPr/>
        </p:nvPicPr>
        <p:blipFill>
          <a:blip r:embed="rId2"/>
          <a:srcRect/>
          <a:stretch>
            <a:fillRect/>
          </a:stretch>
        </p:blipFill>
        <p:spPr bwMode="auto">
          <a:xfrm>
            <a:off x="5715000" y="3987800"/>
            <a:ext cx="2457450" cy="2336800"/>
          </a:xfrm>
          <a:prstGeom prst="rect">
            <a:avLst/>
          </a:prstGeom>
          <a:noFill/>
          <a:ln w="9525">
            <a:noFill/>
            <a:miter lim="800000"/>
            <a:headEnd/>
            <a:tailEnd/>
          </a:ln>
        </p:spPr>
      </p:pic>
      <p:pic>
        <p:nvPicPr>
          <p:cNvPr id="9222" name="Picture 6" descr="rav65819_56_03_1"/>
          <p:cNvPicPr>
            <a:picLocks noChangeAspect="1" noChangeArrowheads="1"/>
          </p:cNvPicPr>
          <p:nvPr/>
        </p:nvPicPr>
        <p:blipFill>
          <a:blip r:embed="rId3"/>
          <a:srcRect/>
          <a:stretch>
            <a:fillRect/>
          </a:stretch>
        </p:blipFill>
        <p:spPr bwMode="auto">
          <a:xfrm>
            <a:off x="5635625" y="1066800"/>
            <a:ext cx="2517775" cy="25146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0" y="0"/>
            <a:ext cx="915578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915578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381000"/>
            <a:ext cx="8153400" cy="5693866"/>
          </a:xfrm>
          <a:prstGeom prst="rect">
            <a:avLst/>
          </a:prstGeom>
        </p:spPr>
        <p:txBody>
          <a:bodyPr wrap="square">
            <a:spAutoFit/>
          </a:bodyPr>
          <a:lstStyle/>
          <a:p>
            <a:r>
              <a:rPr lang="en-US" sz="2800" b="1" dirty="0" smtClean="0">
                <a:latin typeface="Times New Roman" pitchFamily="18" charset="0"/>
                <a:cs typeface="Times New Roman" pitchFamily="18" charset="0"/>
              </a:rPr>
              <a:t>Life Forms</a:t>
            </a:r>
          </a:p>
          <a:p>
            <a:r>
              <a:rPr lang="en-US" sz="2800" dirty="0" smtClean="0">
                <a:latin typeface="Times New Roman" pitchFamily="18" charset="0"/>
                <a:cs typeface="Times New Roman" pitchFamily="18" charset="0"/>
              </a:rPr>
              <a:t>• General appearance of plants based on their</a:t>
            </a:r>
          </a:p>
          <a:p>
            <a:r>
              <a:rPr lang="en-US" sz="2800" dirty="0" smtClean="0">
                <a:latin typeface="Times New Roman" pitchFamily="18" charset="0"/>
                <a:cs typeface="Times New Roman" pitchFamily="18" charset="0"/>
              </a:rPr>
              <a:t>morphological features such as shape, branching</a:t>
            </a:r>
          </a:p>
          <a:p>
            <a:r>
              <a:rPr lang="en-US" sz="2800" dirty="0" smtClean="0">
                <a:latin typeface="Times New Roman" pitchFamily="18" charset="0"/>
                <a:cs typeface="Times New Roman" pitchFamily="18" charset="0"/>
              </a:rPr>
              <a:t>pattern, crown and life span is regarded as life</a:t>
            </a:r>
          </a:p>
          <a:p>
            <a:r>
              <a:rPr lang="en-US" sz="2800" dirty="0" smtClean="0">
                <a:latin typeface="Times New Roman" pitchFamily="18" charset="0"/>
                <a:cs typeface="Times New Roman" pitchFamily="18" charset="0"/>
              </a:rPr>
              <a:t>forms</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Raunkiaer’s</a:t>
            </a:r>
            <a:r>
              <a:rPr lang="en-US" sz="2800" b="1" dirty="0" smtClean="0">
                <a:latin typeface="Times New Roman" pitchFamily="18" charset="0"/>
                <a:cs typeface="Times New Roman" pitchFamily="18" charset="0"/>
              </a:rPr>
              <a:t> life forms - Classification of plant life </a:t>
            </a:r>
            <a:r>
              <a:rPr lang="en-US" sz="2800" b="1" dirty="0" smtClean="0">
                <a:latin typeface="Times New Roman" pitchFamily="18" charset="0"/>
                <a:cs typeface="Times New Roman" pitchFamily="18" charset="0"/>
              </a:rPr>
              <a:t>in to </a:t>
            </a:r>
            <a:r>
              <a:rPr lang="en-US" sz="2800" b="1" dirty="0" smtClean="0">
                <a:latin typeface="Times New Roman" pitchFamily="18" charset="0"/>
                <a:cs typeface="Times New Roman" pitchFamily="18" charset="0"/>
              </a:rPr>
              <a:t>the height of </a:t>
            </a:r>
            <a:r>
              <a:rPr lang="en-US" sz="2800" b="1" dirty="0" err="1" smtClean="0">
                <a:latin typeface="Times New Roman" pitchFamily="18" charset="0"/>
                <a:cs typeface="Times New Roman" pitchFamily="18" charset="0"/>
              </a:rPr>
              <a:t>perennating</a:t>
            </a:r>
            <a:r>
              <a:rPr lang="en-US" sz="2800" b="1" dirty="0" smtClean="0">
                <a:latin typeface="Times New Roman" pitchFamily="18" charset="0"/>
                <a:cs typeface="Times New Roman" pitchFamily="18" charset="0"/>
              </a:rPr>
              <a:t> tissue</a:t>
            </a:r>
          </a:p>
          <a:p>
            <a:r>
              <a:rPr lang="en-US" sz="2800" b="1" dirty="0" smtClean="0">
                <a:latin typeface="Times New Roman" pitchFamily="18" charset="0"/>
                <a:cs typeface="Times New Roman" pitchFamily="18" charset="0"/>
              </a:rPr>
              <a:t>(embryonic or </a:t>
            </a:r>
            <a:r>
              <a:rPr lang="en-US" sz="2800" b="1" dirty="0" err="1" smtClean="0">
                <a:latin typeface="Times New Roman" pitchFamily="18" charset="0"/>
                <a:cs typeface="Times New Roman" pitchFamily="18" charset="0"/>
              </a:rPr>
              <a:t>meristemic</a:t>
            </a:r>
            <a:r>
              <a:rPr lang="en-US" sz="2800" b="1" dirty="0" smtClean="0">
                <a:latin typeface="Times New Roman" pitchFamily="18" charset="0"/>
                <a:cs typeface="Times New Roman" pitchFamily="18" charset="0"/>
              </a:rPr>
              <a:t> that </a:t>
            </a:r>
            <a:r>
              <a:rPr lang="en-US" sz="2800" b="1" i="1" dirty="0" smtClean="0">
                <a:latin typeface="Times New Roman" pitchFamily="18" charset="0"/>
                <a:cs typeface="Times New Roman" pitchFamily="18" charset="0"/>
              </a:rPr>
              <a:t>remain inactive </a:t>
            </a:r>
            <a:r>
              <a:rPr lang="en-US" sz="2800" b="1" i="1" dirty="0" smtClean="0">
                <a:latin typeface="Times New Roman" pitchFamily="18" charset="0"/>
                <a:cs typeface="Times New Roman" pitchFamily="18" charset="0"/>
              </a:rPr>
              <a:t>over winter</a:t>
            </a:r>
            <a:r>
              <a:rPr lang="en-US" sz="2800" b="1" i="1" dirty="0" smtClean="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prolonged </a:t>
            </a:r>
            <a:r>
              <a:rPr lang="en-US" sz="2800" b="1" i="1" dirty="0" smtClean="0">
                <a:latin typeface="Times New Roman" pitchFamily="18" charset="0"/>
                <a:cs typeface="Times New Roman" pitchFamily="18" charset="0"/>
              </a:rPr>
              <a:t>dry periods) above ground</a:t>
            </a:r>
            <a:r>
              <a:rPr lang="en-US" sz="2800" b="1" i="1" dirty="0" smtClean="0">
                <a:latin typeface="Times New Roman" pitchFamily="18" charset="0"/>
                <a:cs typeface="Times New Roman" pitchFamily="18" charset="0"/>
              </a:rPr>
              <a:t>.</a:t>
            </a:r>
          </a:p>
          <a:p>
            <a:endParaRPr lang="en-US" sz="2800" b="1" i="1" dirty="0" smtClean="0">
              <a:latin typeface="Times New Roman" pitchFamily="18" charset="0"/>
              <a:cs typeface="Times New Roman" pitchFamily="18" charset="0"/>
            </a:endParaRPr>
          </a:p>
          <a:p>
            <a:r>
              <a:rPr lang="en-US" sz="2800" b="1" dirty="0" err="1" smtClean="0">
                <a:latin typeface="Times New Roman" pitchFamily="18" charset="0"/>
                <a:cs typeface="Times New Roman" pitchFamily="18" charset="0"/>
              </a:rPr>
              <a:t>Perennating</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tissues include buds, bulbs, tubers,</a:t>
            </a:r>
          </a:p>
          <a:p>
            <a:r>
              <a:rPr lang="en-US" sz="2800" b="1" dirty="0" smtClean="0">
                <a:latin typeface="Times New Roman" pitchFamily="18" charset="0"/>
                <a:cs typeface="Times New Roman" pitchFamily="18" charset="0"/>
              </a:rPr>
              <a:t>roots, and seeds.</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0"/>
            <a:ext cx="8153400" cy="5632311"/>
          </a:xfrm>
          <a:prstGeom prst="rect">
            <a:avLst/>
          </a:prstGeom>
        </p:spPr>
        <p:txBody>
          <a:bodyPr wrap="square">
            <a:spAutoFit/>
          </a:bodyPr>
          <a:lstStyle/>
          <a:p>
            <a:pPr algn="just"/>
            <a:r>
              <a:rPr lang="en-US" sz="3600" b="1" dirty="0" err="1" smtClean="0">
                <a:latin typeface="Times New Roman" pitchFamily="18" charset="0"/>
                <a:cs typeface="Times New Roman" pitchFamily="18" charset="0"/>
              </a:rPr>
              <a:t>Raunkiaer’s</a:t>
            </a:r>
            <a:r>
              <a:rPr lang="en-US" sz="3600" b="1" dirty="0" smtClean="0">
                <a:latin typeface="Times New Roman" pitchFamily="18" charset="0"/>
                <a:cs typeface="Times New Roman" pitchFamily="18" charset="0"/>
              </a:rPr>
              <a:t> life forms</a:t>
            </a:r>
          </a:p>
          <a:p>
            <a:pPr algn="just"/>
            <a:r>
              <a:rPr lang="en-US" sz="3600" b="1" dirty="0" smtClean="0">
                <a:latin typeface="Times New Roman" pitchFamily="18" charset="0"/>
                <a:cs typeface="Times New Roman" pitchFamily="18" charset="0"/>
              </a:rPr>
              <a:t>1. </a:t>
            </a:r>
            <a:r>
              <a:rPr lang="en-US" sz="3600" b="1" dirty="0" err="1" smtClean="0">
                <a:latin typeface="Times New Roman" pitchFamily="18" charset="0"/>
                <a:cs typeface="Times New Roman" pitchFamily="18" charset="0"/>
              </a:rPr>
              <a:t>Phanerophytes</a:t>
            </a:r>
            <a:endParaRPr lang="en-US" sz="3600" b="1" dirty="0" smtClean="0">
              <a:latin typeface="Times New Roman" pitchFamily="18" charset="0"/>
              <a:cs typeface="Times New Roman" pitchFamily="18" charset="0"/>
            </a:endParaRPr>
          </a:p>
          <a:p>
            <a:pPr algn="just"/>
            <a:r>
              <a:rPr lang="en-US" sz="3600" dirty="0" smtClean="0">
                <a:latin typeface="Times New Roman" pitchFamily="18" charset="0"/>
                <a:cs typeface="Times New Roman" pitchFamily="18" charset="0"/>
              </a:rPr>
              <a:t>Woody perennials (</a:t>
            </a:r>
            <a:r>
              <a:rPr lang="en-US" sz="3600" dirty="0" smtClean="0">
                <a:latin typeface="Times New Roman" pitchFamily="18" charset="0"/>
                <a:cs typeface="Times New Roman" pitchFamily="18" charset="0"/>
              </a:rPr>
              <a:t>Trees, shrubs</a:t>
            </a:r>
            <a:r>
              <a:rPr lang="en-US" sz="3600" dirty="0" smtClean="0">
                <a:latin typeface="Times New Roman" pitchFamily="18" charset="0"/>
                <a:cs typeface="Times New Roman" pitchFamily="18" charset="0"/>
              </a:rPr>
              <a:t>) &gt; 25 cm in height </a:t>
            </a:r>
            <a:r>
              <a:rPr lang="en-US" sz="3600" dirty="0" smtClean="0">
                <a:latin typeface="Times New Roman" pitchFamily="18" charset="0"/>
                <a:cs typeface="Times New Roman" pitchFamily="18" charset="0"/>
              </a:rPr>
              <a:t>that have </a:t>
            </a:r>
            <a:r>
              <a:rPr lang="en-US" sz="3600" dirty="0" smtClean="0">
                <a:latin typeface="Times New Roman" pitchFamily="18" charset="0"/>
                <a:cs typeface="Times New Roman" pitchFamily="18" charset="0"/>
              </a:rPr>
              <a:t>their leaf-producing </a:t>
            </a:r>
            <a:r>
              <a:rPr lang="en-US" sz="3600" dirty="0" smtClean="0">
                <a:latin typeface="Times New Roman" pitchFamily="18" charset="0"/>
                <a:cs typeface="Times New Roman" pitchFamily="18" charset="0"/>
              </a:rPr>
              <a:t>buds elevated </a:t>
            </a:r>
            <a:r>
              <a:rPr lang="en-US" sz="3600" dirty="0" smtClean="0">
                <a:latin typeface="Times New Roman" pitchFamily="18" charset="0"/>
                <a:cs typeface="Times New Roman" pitchFamily="18" charset="0"/>
              </a:rPr>
              <a:t>above ground </a:t>
            </a:r>
            <a:r>
              <a:rPr lang="en-US" sz="3600" dirty="0" smtClean="0">
                <a:latin typeface="Times New Roman" pitchFamily="18" charset="0"/>
                <a:cs typeface="Times New Roman" pitchFamily="18" charset="0"/>
              </a:rPr>
              <a:t>on stems</a:t>
            </a:r>
            <a:r>
              <a:rPr lang="en-US" sz="3600" dirty="0" smtClean="0">
                <a:latin typeface="Times New Roman" pitchFamily="18" charset="0"/>
                <a:cs typeface="Times New Roman" pitchFamily="18" charset="0"/>
              </a:rPr>
              <a:t>.</a:t>
            </a:r>
          </a:p>
          <a:p>
            <a:pPr algn="just"/>
            <a:r>
              <a:rPr lang="en-US" sz="3600" dirty="0" smtClean="0">
                <a:latin typeface="Times New Roman" pitchFamily="18" charset="0"/>
                <a:cs typeface="Times New Roman" pitchFamily="18" charset="0"/>
              </a:rPr>
              <a:t>May be further subdivided according </a:t>
            </a:r>
            <a:r>
              <a:rPr lang="en-US" sz="3600" dirty="0" smtClean="0">
                <a:latin typeface="Times New Roman" pitchFamily="18" charset="0"/>
                <a:cs typeface="Times New Roman" pitchFamily="18" charset="0"/>
              </a:rPr>
              <a:t>to plant height </a:t>
            </a:r>
          </a:p>
          <a:p>
            <a:pPr algn="just"/>
            <a:r>
              <a:rPr lang="en-US" sz="3600" i="1" dirty="0" err="1" smtClean="0">
                <a:solidFill>
                  <a:srgbClr val="FF0000"/>
                </a:solidFill>
                <a:latin typeface="Times New Roman" pitchFamily="18" charset="0"/>
                <a:cs typeface="Times New Roman" pitchFamily="18" charset="0"/>
              </a:rPr>
              <a:t>megaphanerophytes</a:t>
            </a:r>
            <a:r>
              <a:rPr lang="en-US" sz="3600" i="1" dirty="0" smtClean="0">
                <a:latin typeface="Times New Roman" pitchFamily="18" charset="0"/>
                <a:cs typeface="Times New Roman" pitchFamily="18" charset="0"/>
              </a:rPr>
              <a:t>,</a:t>
            </a:r>
          </a:p>
          <a:p>
            <a:pPr algn="just"/>
            <a:r>
              <a:rPr lang="en-US" sz="3600" i="1" dirty="0" err="1" smtClean="0">
                <a:solidFill>
                  <a:srgbClr val="FF0000"/>
                </a:solidFill>
                <a:latin typeface="Times New Roman" pitchFamily="18" charset="0"/>
                <a:cs typeface="Times New Roman" pitchFamily="18" charset="0"/>
              </a:rPr>
              <a:t>mesophanerophytes</a:t>
            </a:r>
            <a:r>
              <a:rPr lang="en-US" sz="3600" i="1" dirty="0" smtClean="0">
                <a:latin typeface="Times New Roman" pitchFamily="18" charset="0"/>
                <a:cs typeface="Times New Roman" pitchFamily="18" charset="0"/>
              </a:rPr>
              <a:t> &amp;</a:t>
            </a:r>
          </a:p>
          <a:p>
            <a:pPr algn="just"/>
            <a:r>
              <a:rPr lang="en-US" sz="3600" i="1" dirty="0" err="1" smtClean="0">
                <a:solidFill>
                  <a:srgbClr val="FF0000"/>
                </a:solidFill>
                <a:latin typeface="Times New Roman" pitchFamily="18" charset="0"/>
                <a:cs typeface="Times New Roman" pitchFamily="18" charset="0"/>
              </a:rPr>
              <a:t>nanophanerophytes</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381000"/>
            <a:ext cx="8153400" cy="6001643"/>
          </a:xfrm>
          <a:prstGeom prst="rect">
            <a:avLst/>
          </a:prstGeom>
        </p:spPr>
        <p:txBody>
          <a:bodyPr wrap="square">
            <a:spAutoFit/>
          </a:bodyPr>
          <a:lstStyle/>
          <a:p>
            <a:r>
              <a:rPr lang="en-US" sz="3200" b="1" dirty="0" err="1" smtClean="0">
                <a:latin typeface="Times New Roman" pitchFamily="18" charset="0"/>
                <a:cs typeface="Times New Roman" pitchFamily="18" charset="0"/>
              </a:rPr>
              <a:t>Raunkiaer’s</a:t>
            </a:r>
            <a:r>
              <a:rPr lang="en-US" sz="3200" b="1" dirty="0" smtClean="0">
                <a:latin typeface="Times New Roman" pitchFamily="18" charset="0"/>
                <a:cs typeface="Times New Roman" pitchFamily="18" charset="0"/>
              </a:rPr>
              <a:t> life forms</a:t>
            </a:r>
          </a:p>
          <a:p>
            <a:r>
              <a:rPr lang="en-US" sz="3200" b="1" dirty="0" smtClean="0">
                <a:latin typeface="Times New Roman" pitchFamily="18" charset="0"/>
                <a:cs typeface="Times New Roman" pitchFamily="18" charset="0"/>
              </a:rPr>
              <a:t>2. Cryptophytes (Geophytes)</a:t>
            </a:r>
          </a:p>
          <a:p>
            <a:pPr algn="just"/>
            <a:r>
              <a:rPr lang="en-US" sz="3200" dirty="0" smtClean="0">
                <a:latin typeface="Times New Roman" pitchFamily="18" charset="0"/>
                <a:cs typeface="Times New Roman" pitchFamily="18" charset="0"/>
              </a:rPr>
              <a:t>Grasses which have above-ground tissues </a:t>
            </a:r>
            <a:r>
              <a:rPr lang="en-US" sz="3200" smtClean="0">
                <a:latin typeface="Times New Roman" pitchFamily="18" charset="0"/>
                <a:cs typeface="Times New Roman" pitchFamily="18" charset="0"/>
              </a:rPr>
              <a:t>that </a:t>
            </a:r>
            <a:r>
              <a:rPr lang="en-US" sz="3200" smtClean="0">
                <a:latin typeface="Times New Roman" pitchFamily="18" charset="0"/>
                <a:cs typeface="Times New Roman" pitchFamily="18" charset="0"/>
              </a:rPr>
              <a:t>periods </a:t>
            </a:r>
            <a:r>
              <a:rPr lang="en-US" sz="3200" dirty="0" smtClean="0">
                <a:latin typeface="Times New Roman" pitchFamily="18" charset="0"/>
                <a:cs typeface="Times New Roman" pitchFamily="18" charset="0"/>
              </a:rPr>
              <a:t>and survive unfavorable periods as BUDS buried in the ground on a BULB or RHIZOME.IE </a:t>
            </a:r>
            <a:r>
              <a:rPr lang="en-US" sz="3200" dirty="0" smtClean="0">
                <a:latin typeface="Times New Roman" pitchFamily="18" charset="0"/>
                <a:cs typeface="Times New Roman" pitchFamily="18" charset="0"/>
              </a:rPr>
              <a:t>BACK IN WINTER or </a:t>
            </a:r>
            <a:r>
              <a:rPr lang="en-US" sz="3200" dirty="0" smtClean="0">
                <a:latin typeface="Times New Roman" pitchFamily="18" charset="0"/>
                <a:cs typeface="Times New Roman" pitchFamily="18" charset="0"/>
              </a:rPr>
              <a:t>during prolonged dry</a:t>
            </a:r>
          </a:p>
          <a:p>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These </a:t>
            </a:r>
            <a:r>
              <a:rPr lang="en-US" sz="3200" dirty="0" smtClean="0">
                <a:latin typeface="Times New Roman" pitchFamily="18" charset="0"/>
                <a:cs typeface="Times New Roman" pitchFamily="18" charset="0"/>
              </a:rPr>
              <a:t>can be:</a:t>
            </a:r>
          </a:p>
          <a:p>
            <a:r>
              <a:rPr lang="en-US" sz="3200" dirty="0" smtClean="0">
                <a:solidFill>
                  <a:srgbClr val="FF0000"/>
                </a:solidFill>
                <a:latin typeface="Times New Roman" pitchFamily="18" charset="0"/>
                <a:cs typeface="Times New Roman" pitchFamily="18" charset="0"/>
              </a:rPr>
              <a:t>Geophytes</a:t>
            </a:r>
          </a:p>
          <a:p>
            <a:r>
              <a:rPr lang="en-US" sz="3200" dirty="0" smtClean="0">
                <a:solidFill>
                  <a:srgbClr val="FF0000"/>
                </a:solidFill>
                <a:latin typeface="Times New Roman" pitchFamily="18" charset="0"/>
                <a:cs typeface="Times New Roman" pitchFamily="18" charset="0"/>
              </a:rPr>
              <a:t>Helophytes</a:t>
            </a:r>
          </a:p>
          <a:p>
            <a:r>
              <a:rPr lang="en-US" sz="3200" dirty="0" smtClean="0">
                <a:solidFill>
                  <a:srgbClr val="FF0000"/>
                </a:solidFill>
                <a:latin typeface="Times New Roman" pitchFamily="18" charset="0"/>
                <a:cs typeface="Times New Roman" pitchFamily="18" charset="0"/>
              </a:rPr>
              <a:t>Hydrophytes</a:t>
            </a:r>
            <a:endParaRPr lang="en-US" sz="3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28600"/>
            <a:ext cx="8077200" cy="6555641"/>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Raunkiaer’s</a:t>
            </a:r>
            <a:r>
              <a:rPr lang="en-US" sz="2800" b="1" dirty="0" smtClean="0">
                <a:latin typeface="Times New Roman" pitchFamily="18" charset="0"/>
                <a:cs typeface="Times New Roman" pitchFamily="18" charset="0"/>
              </a:rPr>
              <a:t> life forms</a:t>
            </a:r>
          </a:p>
          <a:p>
            <a:pPr algn="just"/>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Therophytes</a:t>
            </a:r>
            <a:endParaRPr lang="en-US" sz="2800" b="1"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Annuals that survive unfavorable periods as SEEDS and complete their life cycle from seed to seed in one season. Many desert plants are by</a:t>
            </a:r>
          </a:p>
          <a:p>
            <a:r>
              <a:rPr lang="en-US" sz="2800" dirty="0" smtClean="0">
                <a:latin typeface="Times New Roman" pitchFamily="18" charset="0"/>
                <a:cs typeface="Times New Roman" pitchFamily="18" charset="0"/>
              </a:rPr>
              <a:t>necessity </a:t>
            </a:r>
            <a:r>
              <a:rPr lang="en-US" sz="2800" dirty="0" err="1" smtClean="0">
                <a:latin typeface="Times New Roman" pitchFamily="18" charset="0"/>
                <a:cs typeface="Times New Roman" pitchFamily="18" charset="0"/>
              </a:rPr>
              <a:t>therophytes</a:t>
            </a:r>
            <a:r>
              <a:rPr lang="en-US" sz="2800" dirty="0" smtClean="0">
                <a:latin typeface="Times New Roman" pitchFamily="18" charset="0"/>
                <a:cs typeface="Times New Roman" pitchFamily="18" charset="0"/>
              </a:rPr>
              <a:t>.</a:t>
            </a:r>
            <a:r>
              <a:rPr lang="en-US" sz="2800" b="1" dirty="0" smtClean="0"/>
              <a:t> </a:t>
            </a:r>
          </a:p>
          <a:p>
            <a:r>
              <a:rPr lang="en-US" sz="2800" b="1" dirty="0" err="1" smtClean="0"/>
              <a:t>Raunkiaer’s</a:t>
            </a:r>
            <a:r>
              <a:rPr lang="en-US" sz="2800" b="1" dirty="0" smtClean="0"/>
              <a:t> life forms</a:t>
            </a:r>
          </a:p>
          <a:p>
            <a:r>
              <a:rPr lang="en-US" sz="2800" b="1" dirty="0" smtClean="0"/>
              <a:t>4. </a:t>
            </a:r>
            <a:r>
              <a:rPr lang="en-US" sz="2800" b="1" dirty="0" err="1" smtClean="0"/>
              <a:t>Chamaephytes</a:t>
            </a:r>
            <a:endParaRPr lang="en-US" sz="2800" b="1" dirty="0" smtClean="0"/>
          </a:p>
          <a:p>
            <a:r>
              <a:rPr lang="en-US" sz="2800" b="1" dirty="0" smtClean="0"/>
              <a:t>Buds on persistent shoots near the ground – woody plants with</a:t>
            </a:r>
          </a:p>
          <a:p>
            <a:r>
              <a:rPr lang="en-US" sz="2800" b="1" dirty="0" err="1" smtClean="0"/>
              <a:t>perennating</a:t>
            </a:r>
            <a:r>
              <a:rPr lang="en-US" sz="2800" b="1" dirty="0" smtClean="0"/>
              <a:t> buds borne close to the ground, no more than 25</a:t>
            </a:r>
          </a:p>
          <a:p>
            <a:r>
              <a:rPr lang="en-US" sz="2800" b="1" dirty="0" smtClean="0"/>
              <a:t>cm above the soil surface, (e.g. Bilberry and Periwinkle).</a:t>
            </a:r>
            <a:endParaRPr lang="en-US" sz="2800" dirty="0" smtClean="0"/>
          </a:p>
          <a:p>
            <a:pPr algn="just"/>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491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0" y="0"/>
            <a:ext cx="9144000" cy="68603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4-BoxArt05_LA"/>
          <p:cNvPicPr>
            <a:picLocks noChangeAspect="1" noChangeArrowheads="1"/>
          </p:cNvPicPr>
          <p:nvPr/>
        </p:nvPicPr>
        <p:blipFill>
          <a:blip r:embed="rId3"/>
          <a:srcRect/>
          <a:stretch>
            <a:fillRect/>
          </a:stretch>
        </p:blipFill>
        <p:spPr bwMode="auto">
          <a:xfrm>
            <a:off x="1600200" y="1292225"/>
            <a:ext cx="6248400" cy="4879975"/>
          </a:xfrm>
          <a:prstGeom prst="rect">
            <a:avLst/>
          </a:prstGeom>
          <a:noFill/>
          <a:ln w="9525">
            <a:noFill/>
            <a:miter lim="800000"/>
            <a:headEnd/>
            <a:tailEnd/>
          </a:ln>
        </p:spPr>
      </p:pic>
      <p:sp>
        <p:nvSpPr>
          <p:cNvPr id="34819" name="Text Box 3"/>
          <p:cNvSpPr txBox="1">
            <a:spLocks noChangeArrowheads="1"/>
          </p:cNvSpPr>
          <p:nvPr/>
        </p:nvSpPr>
        <p:spPr bwMode="auto">
          <a:xfrm>
            <a:off x="2438400" y="457200"/>
            <a:ext cx="3690938" cy="523875"/>
          </a:xfrm>
          <a:prstGeom prst="rect">
            <a:avLst/>
          </a:prstGeom>
          <a:noFill/>
          <a:ln w="9525">
            <a:noFill/>
            <a:miter lim="800000"/>
            <a:headEnd/>
            <a:tailEnd/>
          </a:ln>
        </p:spPr>
        <p:txBody>
          <a:bodyPr wrap="none">
            <a:spAutoFit/>
          </a:bodyPr>
          <a:lstStyle/>
          <a:p>
            <a:r>
              <a:rPr lang="en-US" sz="2800"/>
              <a:t>Diffusion and osmosis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0"/>
            <a:ext cx="8153400" cy="6124754"/>
          </a:xfrm>
          <a:prstGeom prst="rect">
            <a:avLst/>
          </a:prstGeom>
        </p:spPr>
        <p:txBody>
          <a:bodyPr wrap="square">
            <a:spAutoFit/>
          </a:bodyPr>
          <a:lstStyle/>
          <a:p>
            <a:pPr algn="ctr"/>
            <a:r>
              <a:rPr lang="en-US" sz="3200" b="1" dirty="0" smtClean="0">
                <a:solidFill>
                  <a:srgbClr val="FF0000"/>
                </a:solidFill>
                <a:latin typeface="Times New Roman" pitchFamily="18" charset="0"/>
                <a:cs typeface="Times New Roman" pitchFamily="18" charset="0"/>
              </a:rPr>
              <a:t>Biological spectrum</a:t>
            </a:r>
          </a:p>
          <a:p>
            <a:pPr algn="just"/>
            <a:r>
              <a:rPr lang="en-US" sz="2400" dirty="0" smtClean="0">
                <a:latin typeface="Times New Roman" pitchFamily="18" charset="0"/>
                <a:cs typeface="Times New Roman" pitchFamily="18" charset="0"/>
              </a:rPr>
              <a:t>When species within a community are classified into life forms and each life form is expressed as a PERCENTAGE, the result is a LIFE FORM SPECTRUM (Biological spectrum) that reflects the plants’ adaptations to the environment, especially climate, and provides a standard means for describing community structure.</a:t>
            </a:r>
          </a:p>
          <a:p>
            <a:pPr algn="just"/>
            <a:r>
              <a:rPr lang="en-US" sz="2400" b="1" dirty="0" smtClean="0">
                <a:latin typeface="Times New Roman" pitchFamily="18" charset="0"/>
                <a:cs typeface="Times New Roman" pitchFamily="18" charset="0"/>
              </a:rPr>
              <a:t>The ratio of the life forms of different species in terms of percentage in any floristic community is called the biological spectrum.</a:t>
            </a:r>
          </a:p>
          <a:p>
            <a:pPr algn="just"/>
            <a:r>
              <a:rPr lang="en-US" sz="2400" b="1" dirty="0" smtClean="0">
                <a:latin typeface="Times New Roman" pitchFamily="18" charset="0"/>
                <a:cs typeface="Times New Roman" pitchFamily="18" charset="0"/>
              </a:rPr>
              <a:t>Biological spectrum is also called </a:t>
            </a:r>
            <a:r>
              <a:rPr lang="en-US" sz="2400" b="1" dirty="0" err="1" smtClean="0">
                <a:latin typeface="Times New Roman" pitchFamily="18" charset="0"/>
                <a:cs typeface="Times New Roman" pitchFamily="18" charset="0"/>
              </a:rPr>
              <a:t>phytoclimatic</a:t>
            </a:r>
            <a:r>
              <a:rPr lang="en-US" sz="2400" b="1" dirty="0" smtClean="0">
                <a:latin typeface="Times New Roman" pitchFamily="18" charset="0"/>
                <a:cs typeface="Times New Roman" pitchFamily="18" charset="0"/>
              </a:rPr>
              <a:t> spectrum because each life form is related to a particular climate and the composition of a community in terms of life forms also indicates the climatic condition prevailing in the area.</a:t>
            </a:r>
          </a:p>
          <a:p>
            <a:pPr algn="just"/>
            <a:r>
              <a:rPr lang="en-US" sz="2400" dirty="0" smtClean="0">
                <a:latin typeface="Times New Roman" pitchFamily="18" charset="0"/>
                <a:cs typeface="Times New Roman" pitchFamily="18" charset="0"/>
              </a:rPr>
              <a:t>Therefore, biological spectrum is a direct indicator of the environment that is occupied by the particular community.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7851648" cy="1524000"/>
          </a:xfrm>
        </p:spPr>
        <p:txBody>
          <a:bodyPr>
            <a:normAutofit fontScale="90000"/>
          </a:bodyPr>
          <a:lstStyle/>
          <a:p>
            <a:pPr algn="ctr"/>
            <a:r>
              <a:rPr lang="en-IN" sz="4800" dirty="0" err="1" smtClean="0"/>
              <a:t>Phytogeographical</a:t>
            </a:r>
            <a:r>
              <a:rPr lang="en-IN" sz="4800" dirty="0" smtClean="0"/>
              <a:t> regions of India</a:t>
            </a:r>
            <a:endParaRPr lang="en-IN" sz="4800" dirty="0"/>
          </a:p>
        </p:txBody>
      </p:sp>
      <p:pic>
        <p:nvPicPr>
          <p:cNvPr id="23553" name="Picture 1" descr="C:\Users\v.s.bheemareddy\Desktop\india9.jpg"/>
          <p:cNvPicPr>
            <a:picLocks noChangeAspect="1" noChangeArrowheads="1"/>
          </p:cNvPicPr>
          <p:nvPr/>
        </p:nvPicPr>
        <p:blipFill>
          <a:blip r:embed="rId2"/>
          <a:srcRect/>
          <a:stretch>
            <a:fillRect/>
          </a:stretch>
        </p:blipFill>
        <p:spPr bwMode="auto">
          <a:xfrm>
            <a:off x="4724400" y="2590800"/>
            <a:ext cx="4068191" cy="3924300"/>
          </a:xfrm>
          <a:prstGeom prst="rect">
            <a:avLst/>
          </a:prstGeom>
          <a:noFill/>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905000"/>
            <a:ext cx="4495800" cy="4389120"/>
          </a:xfrm>
        </p:spPr>
        <p:txBody>
          <a:bodyPr/>
          <a:lstStyle/>
          <a:p>
            <a:r>
              <a:rPr lang="en-IN" dirty="0" smtClean="0"/>
              <a:t>Phytogeography is the study of distribution of plant species and elucidation of  origin of flora.</a:t>
            </a:r>
            <a:endParaRPr lang="en-IN" dirty="0"/>
          </a:p>
        </p:txBody>
      </p:sp>
      <p:pic>
        <p:nvPicPr>
          <p:cNvPr id="1026" name="Picture 2" descr="C:\Users\v.s.bheemareddy\Desktop\images1.jpg"/>
          <p:cNvPicPr>
            <a:picLocks noChangeAspect="1" noChangeArrowheads="1"/>
          </p:cNvPicPr>
          <p:nvPr/>
        </p:nvPicPr>
        <p:blipFill>
          <a:blip r:embed="rId2"/>
          <a:srcRect/>
          <a:stretch>
            <a:fillRect/>
          </a:stretch>
        </p:blipFill>
        <p:spPr bwMode="auto">
          <a:xfrm>
            <a:off x="4378182" y="1219200"/>
            <a:ext cx="4156218" cy="5105400"/>
          </a:xfrm>
          <a:prstGeom prst="rect">
            <a:avLst/>
          </a:prstGeom>
          <a:noFill/>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N" dirty="0" smtClean="0"/>
              <a:t>Distribution of plants is mainly controlled by climatic factors.</a:t>
            </a:r>
          </a:p>
          <a:p>
            <a:r>
              <a:rPr lang="en-IN" dirty="0" smtClean="0"/>
              <a:t>1. Temperature, Altitude, Precipitation, </a:t>
            </a:r>
            <a:r>
              <a:rPr lang="en-IN" dirty="0" err="1" smtClean="0"/>
              <a:t>Atm</a:t>
            </a:r>
            <a:r>
              <a:rPr lang="en-IN" dirty="0" smtClean="0"/>
              <a:t> moisture, Light intensity and duration.</a:t>
            </a:r>
          </a:p>
          <a:p>
            <a:r>
              <a:rPr lang="en-IN" dirty="0" smtClean="0"/>
              <a:t>2. Type of soil.</a:t>
            </a:r>
          </a:p>
          <a:p>
            <a:r>
              <a:rPr lang="en-IN" dirty="0" smtClean="0"/>
              <a:t>3. Biotic factors play an important role in distribution and establishment of species.  </a:t>
            </a:r>
          </a:p>
          <a:p>
            <a:endParaRPr lang="en-IN" dirty="0" smtClean="0"/>
          </a:p>
          <a:p>
            <a:endParaRPr lang="en-IN" dirty="0"/>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err="1" smtClean="0"/>
              <a:t>Phytogeographical</a:t>
            </a:r>
            <a:r>
              <a:rPr lang="en-IN" dirty="0" smtClean="0"/>
              <a:t> regions of India</a:t>
            </a:r>
            <a:endParaRPr lang="en-IN" dirty="0"/>
          </a:p>
        </p:txBody>
      </p:sp>
      <p:sp>
        <p:nvSpPr>
          <p:cNvPr id="3" name="Content Placeholder 2"/>
          <p:cNvSpPr>
            <a:spLocks noGrp="1"/>
          </p:cNvSpPr>
          <p:nvPr>
            <p:ph idx="1"/>
          </p:nvPr>
        </p:nvSpPr>
        <p:spPr>
          <a:xfrm>
            <a:off x="457200" y="1935480"/>
            <a:ext cx="3810000" cy="4389120"/>
          </a:xfrm>
        </p:spPr>
        <p:txBody>
          <a:bodyPr/>
          <a:lstStyle/>
          <a:p>
            <a:r>
              <a:rPr lang="en-IN" dirty="0" err="1" smtClean="0"/>
              <a:t>Phyto</a:t>
            </a:r>
            <a:r>
              <a:rPr lang="en-IN" dirty="0" smtClean="0"/>
              <a:t> geographical regions are also called as Botanical regions. </a:t>
            </a:r>
          </a:p>
          <a:p>
            <a:r>
              <a:rPr lang="en-IN" dirty="0" smtClean="0"/>
              <a:t>D. </a:t>
            </a:r>
            <a:r>
              <a:rPr lang="en-IN" dirty="0" err="1" smtClean="0"/>
              <a:t>Chatterjee</a:t>
            </a:r>
            <a:r>
              <a:rPr lang="en-IN" dirty="0" smtClean="0"/>
              <a:t> has divided India in to 9 botanical zones.</a:t>
            </a:r>
          </a:p>
          <a:p>
            <a:endParaRPr lang="en-IN" dirty="0"/>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4038600" cy="5867400"/>
          </a:xfrm>
        </p:spPr>
        <p:txBody>
          <a:bodyPr>
            <a:normAutofit fontScale="92500"/>
          </a:bodyPr>
          <a:lstStyle/>
          <a:p>
            <a:r>
              <a:rPr lang="en-IN" dirty="0" smtClean="0"/>
              <a:t>1. Western Himalayas.</a:t>
            </a:r>
          </a:p>
          <a:p>
            <a:r>
              <a:rPr lang="en-IN" dirty="0" smtClean="0"/>
              <a:t>2. Eastern Himalayas</a:t>
            </a:r>
          </a:p>
          <a:p>
            <a:r>
              <a:rPr lang="en-IN" dirty="0" smtClean="0"/>
              <a:t>3. Indus plain</a:t>
            </a:r>
          </a:p>
          <a:p>
            <a:r>
              <a:rPr lang="en-IN" dirty="0" smtClean="0"/>
              <a:t>4. </a:t>
            </a:r>
            <a:r>
              <a:rPr lang="en-IN" dirty="0" err="1" smtClean="0"/>
              <a:t>Gangetic</a:t>
            </a:r>
            <a:r>
              <a:rPr lang="en-IN" dirty="0" smtClean="0"/>
              <a:t> plain</a:t>
            </a:r>
          </a:p>
          <a:p>
            <a:r>
              <a:rPr lang="en-IN" dirty="0" smtClean="0"/>
              <a:t>5. Central India</a:t>
            </a:r>
          </a:p>
          <a:p>
            <a:r>
              <a:rPr lang="en-IN" dirty="0" smtClean="0"/>
              <a:t>6. Deccan</a:t>
            </a:r>
          </a:p>
          <a:p>
            <a:r>
              <a:rPr lang="en-IN" dirty="0" smtClean="0"/>
              <a:t>7. Western coasts Of     </a:t>
            </a:r>
          </a:p>
          <a:p>
            <a:pPr>
              <a:buNone/>
            </a:pPr>
            <a:r>
              <a:rPr lang="en-IN" dirty="0" smtClean="0"/>
              <a:t>        Malabar</a:t>
            </a:r>
          </a:p>
          <a:p>
            <a:r>
              <a:rPr lang="en-IN" dirty="0" smtClean="0"/>
              <a:t>8. Assam</a:t>
            </a:r>
          </a:p>
          <a:p>
            <a:r>
              <a:rPr lang="en-IN" dirty="0" smtClean="0"/>
              <a:t>9. Andaman and Nicobar</a:t>
            </a:r>
            <a:endParaRPr lang="en-IN" dirty="0"/>
          </a:p>
        </p:txBody>
      </p:sp>
      <p:pic>
        <p:nvPicPr>
          <p:cNvPr id="2050" name="Picture 2" descr="C:\Users\v.s.bheemareddy\Desktop\images1.jpg"/>
          <p:cNvPicPr>
            <a:picLocks noChangeAspect="1" noChangeArrowheads="1"/>
          </p:cNvPicPr>
          <p:nvPr/>
        </p:nvPicPr>
        <p:blipFill>
          <a:blip r:embed="rId2"/>
          <a:srcRect/>
          <a:stretch>
            <a:fillRect/>
          </a:stretch>
        </p:blipFill>
        <p:spPr bwMode="auto">
          <a:xfrm>
            <a:off x="4712405" y="668685"/>
            <a:ext cx="4050595" cy="5021807"/>
          </a:xfrm>
          <a:prstGeom prst="rect">
            <a:avLst/>
          </a:prstGeom>
          <a:noFill/>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Western Himalayas</a:t>
            </a:r>
            <a:endParaRPr lang="en-IN" dirty="0"/>
          </a:p>
        </p:txBody>
      </p:sp>
      <p:sp>
        <p:nvSpPr>
          <p:cNvPr id="3" name="Content Placeholder 2"/>
          <p:cNvSpPr>
            <a:spLocks noGrp="1"/>
          </p:cNvSpPr>
          <p:nvPr>
            <p:ph idx="1"/>
          </p:nvPr>
        </p:nvSpPr>
        <p:spPr>
          <a:xfrm>
            <a:off x="457200" y="1935480"/>
            <a:ext cx="3124200" cy="4389120"/>
          </a:xfrm>
        </p:spPr>
        <p:txBody>
          <a:bodyPr>
            <a:normAutofit fontScale="92500"/>
          </a:bodyPr>
          <a:lstStyle/>
          <a:p>
            <a:r>
              <a:rPr lang="en-IN" dirty="0" smtClean="0"/>
              <a:t>One of the most important botanical region of India.</a:t>
            </a:r>
          </a:p>
          <a:p>
            <a:r>
              <a:rPr lang="en-IN" dirty="0" smtClean="0"/>
              <a:t>It consists of </a:t>
            </a:r>
            <a:r>
              <a:rPr lang="en-IN" dirty="0" err="1" smtClean="0"/>
              <a:t>Kasmir</a:t>
            </a:r>
            <a:r>
              <a:rPr lang="en-IN" dirty="0" smtClean="0"/>
              <a:t>, Himachal </a:t>
            </a:r>
            <a:r>
              <a:rPr lang="en-IN" dirty="0" err="1" smtClean="0"/>
              <a:t>pradesh</a:t>
            </a:r>
            <a:r>
              <a:rPr lang="en-IN" dirty="0" smtClean="0"/>
              <a:t>, part of Punjab.</a:t>
            </a:r>
          </a:p>
          <a:p>
            <a:endParaRPr lang="en-IN" dirty="0"/>
          </a:p>
        </p:txBody>
      </p:sp>
      <p:pic>
        <p:nvPicPr>
          <p:cNvPr id="3074" name="Picture 2" descr="C:\Users\v.s.bheemareddy\Desktop\images2.jpg"/>
          <p:cNvPicPr>
            <a:picLocks noChangeAspect="1" noChangeArrowheads="1"/>
          </p:cNvPicPr>
          <p:nvPr/>
        </p:nvPicPr>
        <p:blipFill>
          <a:blip r:embed="rId2"/>
          <a:srcRect/>
          <a:stretch>
            <a:fillRect/>
          </a:stretch>
        </p:blipFill>
        <p:spPr bwMode="auto">
          <a:xfrm>
            <a:off x="3810000" y="1981200"/>
            <a:ext cx="4800600" cy="3657600"/>
          </a:xfrm>
          <a:prstGeom prst="rect">
            <a:avLst/>
          </a:prstGeom>
          <a:noFill/>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3810000" cy="3505200"/>
          </a:xfrm>
        </p:spPr>
        <p:txBody>
          <a:bodyPr/>
          <a:lstStyle/>
          <a:p>
            <a:r>
              <a:rPr lang="en-IN" dirty="0" smtClean="0"/>
              <a:t>Average rain fall</a:t>
            </a:r>
          </a:p>
          <a:p>
            <a:pPr>
              <a:buNone/>
            </a:pPr>
            <a:r>
              <a:rPr lang="en-IN" dirty="0" smtClean="0"/>
              <a:t>   100 cm to 200 cm. </a:t>
            </a:r>
          </a:p>
          <a:p>
            <a:endParaRPr lang="en-IN" dirty="0" smtClean="0"/>
          </a:p>
          <a:p>
            <a:r>
              <a:rPr lang="en-IN" i="1" dirty="0" err="1" smtClean="0"/>
              <a:t>Salmalia</a:t>
            </a:r>
            <a:r>
              <a:rPr lang="en-IN" i="1" dirty="0" smtClean="0"/>
              <a:t> </a:t>
            </a:r>
            <a:r>
              <a:rPr lang="en-IN" i="1" dirty="0" err="1" smtClean="0"/>
              <a:t>malbaricum</a:t>
            </a:r>
            <a:endParaRPr lang="en-IN" i="1" dirty="0" smtClean="0"/>
          </a:p>
          <a:p>
            <a:r>
              <a:rPr lang="en-IN" i="1" dirty="0" err="1" smtClean="0"/>
              <a:t>Shorea</a:t>
            </a:r>
            <a:r>
              <a:rPr lang="en-IN" i="1" dirty="0" smtClean="0"/>
              <a:t> </a:t>
            </a:r>
            <a:r>
              <a:rPr lang="en-IN" i="1" dirty="0" err="1" smtClean="0"/>
              <a:t>robusta</a:t>
            </a:r>
            <a:endParaRPr lang="en-IN" i="1" dirty="0" smtClean="0"/>
          </a:p>
          <a:p>
            <a:r>
              <a:rPr lang="en-IN" i="1" dirty="0" err="1" smtClean="0"/>
              <a:t>Butea</a:t>
            </a:r>
            <a:r>
              <a:rPr lang="en-IN" i="1" dirty="0" smtClean="0"/>
              <a:t> </a:t>
            </a:r>
            <a:r>
              <a:rPr lang="en-IN" i="1" dirty="0" err="1" smtClean="0"/>
              <a:t>monosperma</a:t>
            </a:r>
            <a:r>
              <a:rPr lang="en-IN" i="1" dirty="0" smtClean="0"/>
              <a:t>.</a:t>
            </a:r>
          </a:p>
          <a:p>
            <a:pPr>
              <a:buNone/>
            </a:pPr>
            <a:endParaRPr lang="en-IN" dirty="0"/>
          </a:p>
        </p:txBody>
      </p:sp>
      <p:pic>
        <p:nvPicPr>
          <p:cNvPr id="4098" name="Picture 2" descr="C:\Users\v.s.bheemareddy\Desktop\images3.jpg"/>
          <p:cNvPicPr>
            <a:picLocks noChangeAspect="1" noChangeArrowheads="1"/>
          </p:cNvPicPr>
          <p:nvPr/>
        </p:nvPicPr>
        <p:blipFill>
          <a:blip r:embed="rId2"/>
          <a:srcRect/>
          <a:stretch>
            <a:fillRect/>
          </a:stretch>
        </p:blipFill>
        <p:spPr bwMode="auto">
          <a:xfrm>
            <a:off x="4343400" y="381000"/>
            <a:ext cx="3733800" cy="2057400"/>
          </a:xfrm>
          <a:prstGeom prst="rect">
            <a:avLst/>
          </a:prstGeom>
          <a:noFill/>
        </p:spPr>
      </p:pic>
      <p:pic>
        <p:nvPicPr>
          <p:cNvPr id="4099" name="Picture 3" descr="C:\Users\v.s.bheemareddy\Desktop\4888s.jpg"/>
          <p:cNvPicPr>
            <a:picLocks noChangeAspect="1" noChangeArrowheads="1"/>
          </p:cNvPicPr>
          <p:nvPr/>
        </p:nvPicPr>
        <p:blipFill>
          <a:blip r:embed="rId3"/>
          <a:srcRect/>
          <a:stretch>
            <a:fillRect/>
          </a:stretch>
        </p:blipFill>
        <p:spPr bwMode="auto">
          <a:xfrm>
            <a:off x="4343400" y="2514600"/>
            <a:ext cx="1676400" cy="2543175"/>
          </a:xfrm>
          <a:prstGeom prst="rect">
            <a:avLst/>
          </a:prstGeom>
          <a:noFill/>
        </p:spPr>
      </p:pic>
      <p:pic>
        <p:nvPicPr>
          <p:cNvPr id="4100" name="Picture 4" descr="C:\Users\v.s.bheemareddy\Desktop\images5.jpg"/>
          <p:cNvPicPr>
            <a:picLocks noChangeAspect="1" noChangeArrowheads="1"/>
          </p:cNvPicPr>
          <p:nvPr/>
        </p:nvPicPr>
        <p:blipFill>
          <a:blip r:embed="rId4"/>
          <a:srcRect/>
          <a:stretch>
            <a:fillRect/>
          </a:stretch>
        </p:blipFill>
        <p:spPr bwMode="auto">
          <a:xfrm>
            <a:off x="6477000" y="2514600"/>
            <a:ext cx="1847850" cy="2466975"/>
          </a:xfrm>
          <a:prstGeom prst="rect">
            <a:avLst/>
          </a:prstGeom>
          <a:noFill/>
        </p:spPr>
      </p:pic>
      <p:pic>
        <p:nvPicPr>
          <p:cNvPr id="4101" name="Picture 5" descr="C:\Users\v.s.bheemareddy\Desktop\images6.jpg"/>
          <p:cNvPicPr>
            <a:picLocks noChangeAspect="1" noChangeArrowheads="1"/>
          </p:cNvPicPr>
          <p:nvPr/>
        </p:nvPicPr>
        <p:blipFill>
          <a:blip r:embed="rId5"/>
          <a:srcRect/>
          <a:stretch>
            <a:fillRect/>
          </a:stretch>
        </p:blipFill>
        <p:spPr bwMode="auto">
          <a:xfrm>
            <a:off x="304800" y="3581401"/>
            <a:ext cx="3810000" cy="2778210"/>
          </a:xfrm>
          <a:prstGeom prst="rect">
            <a:avLst/>
          </a:prstGeom>
          <a:noFill/>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609600"/>
            <a:ext cx="4038600" cy="5745325"/>
          </a:xfrm>
        </p:spPr>
        <p:txBody>
          <a:bodyPr/>
          <a:lstStyle/>
          <a:p>
            <a:r>
              <a:rPr lang="en-IN" dirty="0" err="1" smtClean="0"/>
              <a:t>D</a:t>
            </a:r>
            <a:r>
              <a:rPr lang="en-IN" i="1" dirty="0" err="1" smtClean="0"/>
              <a:t>albergia</a:t>
            </a:r>
            <a:r>
              <a:rPr lang="en-IN" i="1" dirty="0" smtClean="0"/>
              <a:t> </a:t>
            </a:r>
            <a:r>
              <a:rPr lang="en-IN" i="1" dirty="0" err="1" smtClean="0"/>
              <a:t>sisso</a:t>
            </a:r>
            <a:endParaRPr lang="en-IN" i="1" dirty="0" smtClean="0"/>
          </a:p>
          <a:p>
            <a:r>
              <a:rPr lang="en-IN" i="1" dirty="0" err="1" smtClean="0"/>
              <a:t>Ficus</a:t>
            </a:r>
            <a:r>
              <a:rPr lang="en-IN" i="1" dirty="0" smtClean="0"/>
              <a:t> </a:t>
            </a:r>
            <a:r>
              <a:rPr lang="en-IN" i="1" dirty="0" err="1" smtClean="0"/>
              <a:t>glomeruta</a:t>
            </a:r>
            <a:endParaRPr lang="en-IN" i="1" dirty="0" smtClean="0"/>
          </a:p>
          <a:p>
            <a:r>
              <a:rPr lang="en-IN" i="1" dirty="0" smtClean="0"/>
              <a:t>Eugenia species</a:t>
            </a:r>
            <a:endParaRPr lang="en-IN" i="1" dirty="0"/>
          </a:p>
        </p:txBody>
      </p:sp>
      <p:pic>
        <p:nvPicPr>
          <p:cNvPr id="5122" name="Picture 2" descr="C:\Users\v.s.bheemareddy\Desktop\index7.jpg"/>
          <p:cNvPicPr>
            <a:picLocks noChangeAspect="1" noChangeArrowheads="1"/>
          </p:cNvPicPr>
          <p:nvPr/>
        </p:nvPicPr>
        <p:blipFill>
          <a:blip r:embed="rId2"/>
          <a:srcRect/>
          <a:stretch>
            <a:fillRect/>
          </a:stretch>
        </p:blipFill>
        <p:spPr bwMode="auto">
          <a:xfrm>
            <a:off x="3733800" y="304800"/>
            <a:ext cx="3124200" cy="2819400"/>
          </a:xfrm>
          <a:prstGeom prst="rect">
            <a:avLst/>
          </a:prstGeom>
          <a:noFill/>
        </p:spPr>
      </p:pic>
      <p:pic>
        <p:nvPicPr>
          <p:cNvPr id="5123" name="Picture 3" descr="C:\Users\v.s.bheemareddy\Desktop\images8.jpg"/>
          <p:cNvPicPr>
            <a:picLocks noChangeAspect="1" noChangeArrowheads="1"/>
          </p:cNvPicPr>
          <p:nvPr/>
        </p:nvPicPr>
        <p:blipFill>
          <a:blip r:embed="rId3"/>
          <a:srcRect/>
          <a:stretch>
            <a:fillRect/>
          </a:stretch>
        </p:blipFill>
        <p:spPr bwMode="auto">
          <a:xfrm>
            <a:off x="381000" y="2438400"/>
            <a:ext cx="3200400" cy="2954215"/>
          </a:xfrm>
          <a:prstGeom prst="rect">
            <a:avLst/>
          </a:prstGeom>
          <a:noFill/>
        </p:spPr>
      </p:pic>
      <p:pic>
        <p:nvPicPr>
          <p:cNvPr id="5124" name="Picture 4" descr="C:\Users\v.s.bheemareddy\Desktop\eugenia uniflora20.jpg"/>
          <p:cNvPicPr>
            <a:picLocks noChangeAspect="1" noChangeArrowheads="1"/>
          </p:cNvPicPr>
          <p:nvPr/>
        </p:nvPicPr>
        <p:blipFill>
          <a:blip r:embed="rId4"/>
          <a:srcRect/>
          <a:stretch>
            <a:fillRect/>
          </a:stretch>
        </p:blipFill>
        <p:spPr bwMode="auto">
          <a:xfrm>
            <a:off x="3733800" y="3276600"/>
            <a:ext cx="5086350" cy="3390900"/>
          </a:xfrm>
          <a:prstGeom prst="rect">
            <a:avLst/>
          </a:prstGeom>
          <a:noFill/>
        </p:spPr>
      </p:pic>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Eastern Himalayas</a:t>
            </a:r>
            <a:endParaRPr lang="en-IN" dirty="0"/>
          </a:p>
        </p:txBody>
      </p:sp>
      <p:sp>
        <p:nvSpPr>
          <p:cNvPr id="6" name="Content Placeholder 5"/>
          <p:cNvSpPr>
            <a:spLocks noGrp="1"/>
          </p:cNvSpPr>
          <p:nvPr>
            <p:ph idx="1"/>
          </p:nvPr>
        </p:nvSpPr>
        <p:spPr>
          <a:xfrm>
            <a:off x="457200" y="1935480"/>
            <a:ext cx="4572000" cy="4389120"/>
          </a:xfrm>
        </p:spPr>
        <p:txBody>
          <a:bodyPr/>
          <a:lstStyle/>
          <a:p>
            <a:r>
              <a:rPr lang="en-IN" dirty="0" smtClean="0"/>
              <a:t>Extend from Sikkim to Assam</a:t>
            </a:r>
          </a:p>
          <a:p>
            <a:r>
              <a:rPr lang="en-IN" dirty="0" smtClean="0"/>
              <a:t>Heavy monsoon rainfall</a:t>
            </a:r>
          </a:p>
          <a:p>
            <a:r>
              <a:rPr lang="en-IN" dirty="0" smtClean="0"/>
              <a:t>Less snow fall </a:t>
            </a:r>
          </a:p>
          <a:p>
            <a:r>
              <a:rPr lang="en-IN" dirty="0" smtClean="0"/>
              <a:t>High humidity</a:t>
            </a:r>
          </a:p>
          <a:p>
            <a:endParaRPr lang="en-IN" dirty="0"/>
          </a:p>
        </p:txBody>
      </p:sp>
      <p:pic>
        <p:nvPicPr>
          <p:cNvPr id="6147" name="Picture 3" descr="C:\Users\v.s.bheemareddy\Desktop\images10.jpg"/>
          <p:cNvPicPr>
            <a:picLocks noChangeAspect="1" noChangeArrowheads="1"/>
          </p:cNvPicPr>
          <p:nvPr/>
        </p:nvPicPr>
        <p:blipFill>
          <a:blip r:embed="rId2"/>
          <a:srcRect/>
          <a:stretch>
            <a:fillRect/>
          </a:stretch>
        </p:blipFill>
        <p:spPr bwMode="auto">
          <a:xfrm>
            <a:off x="5257800" y="2286000"/>
            <a:ext cx="3352800" cy="37338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1"/>
          <p:cNvSpPr>
            <a:spLocks noChangeArrowheads="1"/>
          </p:cNvSpPr>
          <p:nvPr/>
        </p:nvSpPr>
        <p:spPr bwMode="auto">
          <a:xfrm>
            <a:off x="152400" y="762000"/>
            <a:ext cx="8820150" cy="4679950"/>
          </a:xfrm>
          <a:prstGeom prst="rect">
            <a:avLst/>
          </a:prstGeom>
          <a:noFill/>
          <a:ln w="9525">
            <a:noFill/>
            <a:miter lim="800000"/>
            <a:headEnd/>
            <a:tailEnd/>
          </a:ln>
        </p:spPr>
        <p:txBody>
          <a:bodyPr/>
          <a:lstStyle/>
          <a:p>
            <a:pPr>
              <a:lnSpc>
                <a:spcPct val="80000"/>
              </a:lnSpc>
              <a:spcBef>
                <a:spcPct val="20000"/>
              </a:spcBef>
            </a:pPr>
            <a:endParaRPr lang="en-US" sz="2800" i="1"/>
          </a:p>
          <a:p>
            <a:pPr>
              <a:lnSpc>
                <a:spcPct val="80000"/>
              </a:lnSpc>
              <a:spcBef>
                <a:spcPct val="20000"/>
              </a:spcBef>
            </a:pPr>
            <a:r>
              <a:rPr lang="en-US" sz="3200"/>
              <a:t>Physical conditions in the aquatic environment</a:t>
            </a:r>
          </a:p>
          <a:p>
            <a:pPr>
              <a:lnSpc>
                <a:spcPct val="80000"/>
              </a:lnSpc>
              <a:spcBef>
                <a:spcPct val="20000"/>
              </a:spcBef>
            </a:pPr>
            <a:endParaRPr lang="en-US" sz="2800"/>
          </a:p>
          <a:p>
            <a:pPr>
              <a:lnSpc>
                <a:spcPct val="80000"/>
              </a:lnSpc>
              <a:spcBef>
                <a:spcPct val="20000"/>
              </a:spcBef>
            </a:pPr>
            <a:endParaRPr lang="en-US" sz="2800"/>
          </a:p>
          <a:p>
            <a:pPr lvl="2">
              <a:lnSpc>
                <a:spcPct val="80000"/>
              </a:lnSpc>
              <a:spcBef>
                <a:spcPct val="20000"/>
              </a:spcBef>
            </a:pPr>
            <a:endParaRPr lang="en-US" sz="2800"/>
          </a:p>
          <a:p>
            <a:pPr lvl="3">
              <a:lnSpc>
                <a:spcPct val="80000"/>
              </a:lnSpc>
              <a:spcBef>
                <a:spcPct val="20000"/>
              </a:spcBef>
              <a:buFontTx/>
              <a:buChar char="–"/>
            </a:pPr>
            <a:r>
              <a:rPr lang="en-US" sz="2800"/>
              <a:t> Light</a:t>
            </a:r>
          </a:p>
          <a:p>
            <a:pPr lvl="3">
              <a:lnSpc>
                <a:spcPct val="80000"/>
              </a:lnSpc>
              <a:spcBef>
                <a:spcPct val="20000"/>
              </a:spcBef>
              <a:buFontTx/>
              <a:buChar char="–"/>
            </a:pPr>
            <a:r>
              <a:rPr lang="en-US" sz="2800"/>
              <a:t>Temperature</a:t>
            </a:r>
          </a:p>
          <a:p>
            <a:pPr lvl="3">
              <a:lnSpc>
                <a:spcPct val="80000"/>
              </a:lnSpc>
              <a:spcBef>
                <a:spcPct val="20000"/>
              </a:spcBef>
              <a:buFontTx/>
              <a:buChar char="–"/>
            </a:pPr>
            <a:r>
              <a:rPr lang="en-US" sz="2800"/>
              <a:t>Oxygen</a:t>
            </a:r>
          </a:p>
          <a:p>
            <a:pPr lvl="3">
              <a:lnSpc>
                <a:spcPct val="80000"/>
              </a:lnSpc>
              <a:spcBef>
                <a:spcPct val="20000"/>
              </a:spcBef>
              <a:buFontTx/>
              <a:buChar char="–"/>
            </a:pPr>
            <a:r>
              <a:rPr lang="en-US" sz="2800"/>
              <a:t>Salinity</a:t>
            </a:r>
          </a:p>
          <a:p>
            <a:pPr lvl="3">
              <a:lnSpc>
                <a:spcPct val="80000"/>
              </a:lnSpc>
              <a:spcBef>
                <a:spcPct val="20000"/>
              </a:spcBef>
              <a:buFontTx/>
              <a:buChar char="–"/>
            </a:pPr>
            <a:r>
              <a:rPr lang="en-US" sz="2800"/>
              <a:t>Acidity</a:t>
            </a:r>
          </a:p>
          <a:p>
            <a:pPr>
              <a:lnSpc>
                <a:spcPct val="80000"/>
              </a:lnSpc>
              <a:spcBef>
                <a:spcPct val="20000"/>
              </a:spcBef>
            </a:pPr>
            <a:endParaRPr lang="en-US" sz="280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81000"/>
            <a:ext cx="3581400" cy="5943600"/>
          </a:xfrm>
        </p:spPr>
        <p:txBody>
          <a:bodyPr/>
          <a:lstStyle/>
          <a:p>
            <a:r>
              <a:rPr lang="en-IN" i="1" dirty="0" err="1" smtClean="0"/>
              <a:t>Terminelia</a:t>
            </a:r>
            <a:endParaRPr lang="en-IN" i="1" dirty="0" smtClean="0"/>
          </a:p>
          <a:p>
            <a:r>
              <a:rPr lang="en-IN" i="1" dirty="0" err="1" smtClean="0"/>
              <a:t>Stericulia</a:t>
            </a:r>
            <a:endParaRPr lang="en-IN" i="1" dirty="0" smtClean="0"/>
          </a:p>
          <a:p>
            <a:r>
              <a:rPr lang="en-IN" i="1" dirty="0" err="1" smtClean="0"/>
              <a:t>Anthocephalus</a:t>
            </a:r>
            <a:r>
              <a:rPr lang="en-IN" i="1" dirty="0" smtClean="0"/>
              <a:t> </a:t>
            </a:r>
            <a:r>
              <a:rPr lang="en-IN" i="1" dirty="0" err="1" smtClean="0"/>
              <a:t>cadamba</a:t>
            </a:r>
            <a:endParaRPr lang="en-IN" i="1" dirty="0" smtClean="0"/>
          </a:p>
          <a:p>
            <a:r>
              <a:rPr lang="en-IN" i="1" dirty="0" smtClean="0"/>
              <a:t>Bauhinia</a:t>
            </a:r>
          </a:p>
          <a:p>
            <a:endParaRPr lang="en-IN" i="1" dirty="0"/>
          </a:p>
        </p:txBody>
      </p:sp>
      <p:pic>
        <p:nvPicPr>
          <p:cNvPr id="7170" name="Picture 2" descr="C:\Users\v.s.bheemareddy\Desktop\images11.jpg"/>
          <p:cNvPicPr>
            <a:picLocks noChangeAspect="1" noChangeArrowheads="1"/>
          </p:cNvPicPr>
          <p:nvPr/>
        </p:nvPicPr>
        <p:blipFill>
          <a:blip r:embed="rId2"/>
          <a:srcRect/>
          <a:stretch>
            <a:fillRect/>
          </a:stretch>
        </p:blipFill>
        <p:spPr bwMode="auto">
          <a:xfrm>
            <a:off x="3505200" y="381000"/>
            <a:ext cx="3200400" cy="2743200"/>
          </a:xfrm>
          <a:prstGeom prst="rect">
            <a:avLst/>
          </a:prstGeom>
          <a:noFill/>
        </p:spPr>
      </p:pic>
      <p:pic>
        <p:nvPicPr>
          <p:cNvPr id="1026" name="Picture 2" descr="C:\Users\v.s.bheemareddy\Desktop\14566-Sterculia-foetida.jpg"/>
          <p:cNvPicPr>
            <a:picLocks noChangeAspect="1" noChangeArrowheads="1"/>
          </p:cNvPicPr>
          <p:nvPr/>
        </p:nvPicPr>
        <p:blipFill>
          <a:blip r:embed="rId3"/>
          <a:srcRect/>
          <a:stretch>
            <a:fillRect/>
          </a:stretch>
        </p:blipFill>
        <p:spPr bwMode="auto">
          <a:xfrm>
            <a:off x="228600" y="3124200"/>
            <a:ext cx="3429000" cy="2571750"/>
          </a:xfrm>
          <a:prstGeom prst="rect">
            <a:avLst/>
          </a:prstGeom>
          <a:noFill/>
        </p:spPr>
      </p:pic>
      <p:pic>
        <p:nvPicPr>
          <p:cNvPr id="1027" name="Picture 3" descr="C:\Users\v.s.bheemareddy\Desktop\images111.jpg"/>
          <p:cNvPicPr>
            <a:picLocks noChangeAspect="1" noChangeArrowheads="1"/>
          </p:cNvPicPr>
          <p:nvPr/>
        </p:nvPicPr>
        <p:blipFill>
          <a:blip r:embed="rId4"/>
          <a:srcRect/>
          <a:stretch>
            <a:fillRect/>
          </a:stretch>
        </p:blipFill>
        <p:spPr bwMode="auto">
          <a:xfrm>
            <a:off x="3581400" y="3200400"/>
            <a:ext cx="2619375" cy="2438400"/>
          </a:xfrm>
          <a:prstGeom prst="rect">
            <a:avLst/>
          </a:prstGeom>
          <a:noFill/>
        </p:spPr>
      </p:pic>
      <p:pic>
        <p:nvPicPr>
          <p:cNvPr id="1028" name="Picture 4" descr="C:\Users\v.s.bheemareddy\Desktop\images34.jpg"/>
          <p:cNvPicPr>
            <a:picLocks noChangeAspect="1" noChangeArrowheads="1"/>
          </p:cNvPicPr>
          <p:nvPr/>
        </p:nvPicPr>
        <p:blipFill>
          <a:blip r:embed="rId5"/>
          <a:srcRect/>
          <a:stretch>
            <a:fillRect/>
          </a:stretch>
        </p:blipFill>
        <p:spPr bwMode="auto">
          <a:xfrm>
            <a:off x="6324600" y="3200400"/>
            <a:ext cx="2514600" cy="2514600"/>
          </a:xfrm>
          <a:prstGeom prst="rect">
            <a:avLst/>
          </a:prstGeom>
          <a:noFill/>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609601"/>
            <a:ext cx="4038600" cy="1524000"/>
          </a:xfrm>
        </p:spPr>
        <p:txBody>
          <a:bodyPr/>
          <a:lstStyle/>
          <a:p>
            <a:r>
              <a:rPr lang="en-IN" dirty="0" err="1" smtClean="0"/>
              <a:t>Michelia</a:t>
            </a:r>
            <a:r>
              <a:rPr lang="en-IN" dirty="0" smtClean="0"/>
              <a:t> </a:t>
            </a:r>
            <a:r>
              <a:rPr lang="en-IN" dirty="0" err="1" smtClean="0"/>
              <a:t>champaka</a:t>
            </a:r>
            <a:endParaRPr lang="en-IN" dirty="0" smtClean="0"/>
          </a:p>
          <a:p>
            <a:r>
              <a:rPr lang="en-IN" dirty="0" err="1" smtClean="0"/>
              <a:t>Cinnamomum</a:t>
            </a:r>
            <a:r>
              <a:rPr lang="en-IN" dirty="0" smtClean="0"/>
              <a:t> sp.</a:t>
            </a:r>
          </a:p>
          <a:p>
            <a:r>
              <a:rPr lang="en-IN" dirty="0" smtClean="0"/>
              <a:t>Eugenia sp.</a:t>
            </a:r>
            <a:endParaRPr lang="en-IN" dirty="0"/>
          </a:p>
        </p:txBody>
      </p:sp>
      <p:pic>
        <p:nvPicPr>
          <p:cNvPr id="2050" name="Picture 2" descr="C:\Users\v.s.bheemareddy\Desktop\images1211.jpg"/>
          <p:cNvPicPr>
            <a:picLocks noChangeAspect="1" noChangeArrowheads="1"/>
          </p:cNvPicPr>
          <p:nvPr/>
        </p:nvPicPr>
        <p:blipFill>
          <a:blip r:embed="rId2"/>
          <a:srcRect/>
          <a:stretch>
            <a:fillRect/>
          </a:stretch>
        </p:blipFill>
        <p:spPr bwMode="auto">
          <a:xfrm>
            <a:off x="4038600" y="381000"/>
            <a:ext cx="3581400" cy="2931549"/>
          </a:xfrm>
          <a:prstGeom prst="rect">
            <a:avLst/>
          </a:prstGeom>
          <a:noFill/>
        </p:spPr>
      </p:pic>
      <p:pic>
        <p:nvPicPr>
          <p:cNvPr id="2051" name="Picture 3" descr="C:\Users\v.s.bheemareddy\Desktop\images321.jpg"/>
          <p:cNvPicPr>
            <a:picLocks noChangeAspect="1" noChangeArrowheads="1"/>
          </p:cNvPicPr>
          <p:nvPr/>
        </p:nvPicPr>
        <p:blipFill>
          <a:blip r:embed="rId3"/>
          <a:srcRect/>
          <a:stretch>
            <a:fillRect/>
          </a:stretch>
        </p:blipFill>
        <p:spPr bwMode="auto">
          <a:xfrm>
            <a:off x="0" y="3276600"/>
            <a:ext cx="3987553" cy="3352800"/>
          </a:xfrm>
          <a:prstGeom prst="rect">
            <a:avLst/>
          </a:prstGeom>
          <a:noFill/>
        </p:spPr>
      </p:pic>
      <p:pic>
        <p:nvPicPr>
          <p:cNvPr id="2052" name="Picture 4" descr="C:\Users\v.s.bheemareddy\Desktop\index898.jpg"/>
          <p:cNvPicPr>
            <a:picLocks noChangeAspect="1" noChangeArrowheads="1"/>
          </p:cNvPicPr>
          <p:nvPr/>
        </p:nvPicPr>
        <p:blipFill>
          <a:blip r:embed="rId4"/>
          <a:srcRect/>
          <a:stretch>
            <a:fillRect/>
          </a:stretch>
        </p:blipFill>
        <p:spPr bwMode="auto">
          <a:xfrm>
            <a:off x="4038600" y="3352799"/>
            <a:ext cx="4572000" cy="3424587"/>
          </a:xfrm>
          <a:prstGeom prst="rect">
            <a:avLst/>
          </a:prstGeom>
          <a:noFill/>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57201"/>
            <a:ext cx="4038600" cy="1600200"/>
          </a:xfrm>
        </p:spPr>
        <p:txBody>
          <a:bodyPr/>
          <a:lstStyle/>
          <a:p>
            <a:r>
              <a:rPr lang="en-IN" dirty="0" err="1" smtClean="0"/>
              <a:t>Abies</a:t>
            </a:r>
            <a:r>
              <a:rPr lang="en-IN" dirty="0" smtClean="0"/>
              <a:t> sp.</a:t>
            </a:r>
          </a:p>
          <a:p>
            <a:r>
              <a:rPr lang="en-IN" dirty="0" err="1" smtClean="0"/>
              <a:t>Juniperous</a:t>
            </a:r>
            <a:endParaRPr lang="en-IN" dirty="0" smtClean="0"/>
          </a:p>
          <a:p>
            <a:r>
              <a:rPr lang="en-IN" dirty="0" err="1" smtClean="0"/>
              <a:t>Tsuga</a:t>
            </a:r>
            <a:r>
              <a:rPr lang="en-IN" dirty="0" smtClean="0"/>
              <a:t> sp. </a:t>
            </a:r>
          </a:p>
          <a:p>
            <a:endParaRPr lang="en-IN" dirty="0"/>
          </a:p>
        </p:txBody>
      </p:sp>
      <p:pic>
        <p:nvPicPr>
          <p:cNvPr id="3074" name="Picture 2" descr="C:\Users\v.s.bheemareddy\Desktop\index56.jpg"/>
          <p:cNvPicPr>
            <a:picLocks noChangeAspect="1" noChangeArrowheads="1"/>
          </p:cNvPicPr>
          <p:nvPr/>
        </p:nvPicPr>
        <p:blipFill>
          <a:blip r:embed="rId2"/>
          <a:srcRect/>
          <a:stretch>
            <a:fillRect/>
          </a:stretch>
        </p:blipFill>
        <p:spPr bwMode="auto">
          <a:xfrm>
            <a:off x="5334000" y="381000"/>
            <a:ext cx="3124200" cy="3124200"/>
          </a:xfrm>
          <a:prstGeom prst="rect">
            <a:avLst/>
          </a:prstGeom>
          <a:noFill/>
        </p:spPr>
      </p:pic>
      <p:pic>
        <p:nvPicPr>
          <p:cNvPr id="3075" name="Picture 3" descr="C:\Users\v.s.bheemareddy\Desktop\indexerer.jpg"/>
          <p:cNvPicPr>
            <a:picLocks noChangeAspect="1" noChangeArrowheads="1"/>
          </p:cNvPicPr>
          <p:nvPr/>
        </p:nvPicPr>
        <p:blipFill>
          <a:blip r:embed="rId3"/>
          <a:srcRect/>
          <a:stretch>
            <a:fillRect/>
          </a:stretch>
        </p:blipFill>
        <p:spPr bwMode="auto">
          <a:xfrm>
            <a:off x="609600" y="2057400"/>
            <a:ext cx="2743200" cy="2971800"/>
          </a:xfrm>
          <a:prstGeom prst="rect">
            <a:avLst/>
          </a:prstGeom>
          <a:noFill/>
        </p:spPr>
      </p:pic>
      <p:pic>
        <p:nvPicPr>
          <p:cNvPr id="3076" name="Picture 4" descr="C:\Users\v.s.bheemareddy\Desktop\index4545.jpg"/>
          <p:cNvPicPr>
            <a:picLocks noChangeAspect="1" noChangeArrowheads="1"/>
          </p:cNvPicPr>
          <p:nvPr/>
        </p:nvPicPr>
        <p:blipFill>
          <a:blip r:embed="rId4"/>
          <a:srcRect/>
          <a:stretch>
            <a:fillRect/>
          </a:stretch>
        </p:blipFill>
        <p:spPr bwMode="auto">
          <a:xfrm>
            <a:off x="3733800" y="3810000"/>
            <a:ext cx="4419600" cy="2805349"/>
          </a:xfrm>
          <a:prstGeom prst="rect">
            <a:avLst/>
          </a:prstGeom>
          <a:noFill/>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447800"/>
            <a:ext cx="3657600" cy="4663440"/>
          </a:xfrm>
        </p:spPr>
        <p:txBody>
          <a:bodyPr/>
          <a:lstStyle/>
          <a:p>
            <a:r>
              <a:rPr lang="en-IN" dirty="0" smtClean="0"/>
              <a:t>Rhododendron sp.</a:t>
            </a:r>
          </a:p>
          <a:p>
            <a:endParaRPr lang="en-IN" dirty="0"/>
          </a:p>
        </p:txBody>
      </p:sp>
      <p:pic>
        <p:nvPicPr>
          <p:cNvPr id="4098" name="Picture 2" descr="C:\Users\v.s.bheemareddy\Desktop\index454522.jpg"/>
          <p:cNvPicPr>
            <a:picLocks noChangeAspect="1" noChangeArrowheads="1"/>
          </p:cNvPicPr>
          <p:nvPr/>
        </p:nvPicPr>
        <p:blipFill>
          <a:blip r:embed="rId2"/>
          <a:srcRect/>
          <a:stretch>
            <a:fillRect/>
          </a:stretch>
        </p:blipFill>
        <p:spPr bwMode="auto">
          <a:xfrm>
            <a:off x="3733800" y="990600"/>
            <a:ext cx="4724400" cy="5181600"/>
          </a:xfrm>
          <a:prstGeom prst="rect">
            <a:avLst/>
          </a:prstGeom>
          <a:noFill/>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Indus plains</a:t>
            </a:r>
            <a:endParaRPr lang="en-IN" dirty="0"/>
          </a:p>
        </p:txBody>
      </p:sp>
      <p:sp>
        <p:nvSpPr>
          <p:cNvPr id="6" name="Content Placeholder 5"/>
          <p:cNvSpPr>
            <a:spLocks noGrp="1"/>
          </p:cNvSpPr>
          <p:nvPr>
            <p:ph idx="1"/>
          </p:nvPr>
        </p:nvSpPr>
        <p:spPr>
          <a:xfrm>
            <a:off x="457200" y="1935480"/>
            <a:ext cx="4419600" cy="4389120"/>
          </a:xfrm>
        </p:spPr>
        <p:txBody>
          <a:bodyPr>
            <a:normAutofit fontScale="92500" lnSpcReduction="10000"/>
          </a:bodyPr>
          <a:lstStyle/>
          <a:p>
            <a:r>
              <a:rPr lang="en-IN" dirty="0" smtClean="0"/>
              <a:t>It includes </a:t>
            </a:r>
            <a:r>
              <a:rPr lang="en-IN" dirty="0" err="1" smtClean="0"/>
              <a:t>punjab</a:t>
            </a:r>
            <a:r>
              <a:rPr lang="en-IN" dirty="0" smtClean="0"/>
              <a:t>, </a:t>
            </a:r>
            <a:r>
              <a:rPr lang="en-IN" dirty="0" err="1" smtClean="0"/>
              <a:t>Rajastan</a:t>
            </a:r>
            <a:r>
              <a:rPr lang="en-IN" dirty="0" smtClean="0"/>
              <a:t>, Cutch, </a:t>
            </a:r>
          </a:p>
          <a:p>
            <a:pPr>
              <a:buNone/>
            </a:pPr>
            <a:r>
              <a:rPr lang="en-IN" dirty="0" smtClean="0"/>
              <a:t>    Delhi, </a:t>
            </a:r>
          </a:p>
          <a:p>
            <a:r>
              <a:rPr lang="en-IN" dirty="0" smtClean="0"/>
              <a:t>Dry hot summer</a:t>
            </a:r>
          </a:p>
          <a:p>
            <a:r>
              <a:rPr lang="en-IN" dirty="0" smtClean="0"/>
              <a:t>Dry cold winter</a:t>
            </a:r>
          </a:p>
          <a:p>
            <a:r>
              <a:rPr lang="en-IN" dirty="0" smtClean="0"/>
              <a:t>Rain fall – Less than 70 cm</a:t>
            </a:r>
          </a:p>
          <a:p>
            <a:r>
              <a:rPr lang="en-IN" dirty="0" smtClean="0"/>
              <a:t>Vegetation is mainly bushy and thorny.</a:t>
            </a:r>
          </a:p>
          <a:p>
            <a:endParaRPr lang="en-IN" dirty="0"/>
          </a:p>
        </p:txBody>
      </p:sp>
      <p:pic>
        <p:nvPicPr>
          <p:cNvPr id="5122" name="Picture 2" descr="C:\Users\v.s.bheemareddy\Desktop\images2323.jpg"/>
          <p:cNvPicPr>
            <a:picLocks noChangeAspect="1" noChangeArrowheads="1"/>
          </p:cNvPicPr>
          <p:nvPr/>
        </p:nvPicPr>
        <p:blipFill>
          <a:blip r:embed="rId2"/>
          <a:srcRect/>
          <a:stretch>
            <a:fillRect/>
          </a:stretch>
        </p:blipFill>
        <p:spPr bwMode="auto">
          <a:xfrm>
            <a:off x="4648200" y="0"/>
            <a:ext cx="4495800" cy="3200400"/>
          </a:xfrm>
          <a:prstGeom prst="rect">
            <a:avLst/>
          </a:prstGeom>
          <a:noFill/>
        </p:spPr>
      </p:pic>
      <p:sp>
        <p:nvSpPr>
          <p:cNvPr id="5124" name="AutoShape 4" descr="https://encrypted-tbn2.gstatic.com/images?q=tbn:ANd9GcTYMsXSNJgWAuP8SCcHIgrMTMaoidma8soeIL8Z3HQk1RY2oHII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125" name="Picture 5" descr="C:\Users\v.s.bheemareddy\Desktop\images056965.jpg"/>
          <p:cNvPicPr>
            <a:picLocks noChangeAspect="1" noChangeArrowheads="1"/>
          </p:cNvPicPr>
          <p:nvPr/>
        </p:nvPicPr>
        <p:blipFill>
          <a:blip r:embed="rId3"/>
          <a:srcRect/>
          <a:stretch>
            <a:fillRect/>
          </a:stretch>
        </p:blipFill>
        <p:spPr bwMode="auto">
          <a:xfrm>
            <a:off x="4582217" y="3276600"/>
            <a:ext cx="4561783" cy="2895600"/>
          </a:xfrm>
          <a:prstGeom prst="rect">
            <a:avLst/>
          </a:prstGeom>
          <a:noFill/>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200400" cy="3886200"/>
          </a:xfrm>
        </p:spPr>
        <p:txBody>
          <a:bodyPr/>
          <a:lstStyle/>
          <a:p>
            <a:r>
              <a:rPr lang="en-IN" i="1" dirty="0" smtClean="0"/>
              <a:t>Acacia </a:t>
            </a:r>
            <a:r>
              <a:rPr lang="en-IN" i="1" dirty="0" err="1" smtClean="0"/>
              <a:t>arabica</a:t>
            </a:r>
            <a:endParaRPr lang="en-IN" i="1" dirty="0" smtClean="0"/>
          </a:p>
          <a:p>
            <a:r>
              <a:rPr lang="en-IN" i="1" dirty="0" err="1" smtClean="0"/>
              <a:t>Prosopis</a:t>
            </a:r>
            <a:r>
              <a:rPr lang="en-IN" i="1" dirty="0" smtClean="0"/>
              <a:t> sp.</a:t>
            </a:r>
          </a:p>
          <a:p>
            <a:r>
              <a:rPr lang="en-IN" i="1" dirty="0" err="1" smtClean="0"/>
              <a:t>Salvodora</a:t>
            </a:r>
            <a:r>
              <a:rPr lang="en-IN" i="1" dirty="0" smtClean="0"/>
              <a:t> sp. </a:t>
            </a:r>
          </a:p>
          <a:p>
            <a:r>
              <a:rPr lang="en-IN" i="1" dirty="0" err="1" smtClean="0"/>
              <a:t>Zizyphus</a:t>
            </a:r>
            <a:r>
              <a:rPr lang="en-IN" i="1" dirty="0" smtClean="0"/>
              <a:t> </a:t>
            </a:r>
            <a:r>
              <a:rPr lang="en-IN" i="1" dirty="0" err="1" smtClean="0"/>
              <a:t>zuzuba</a:t>
            </a:r>
            <a:endParaRPr lang="en-IN" i="1" dirty="0" smtClean="0"/>
          </a:p>
          <a:p>
            <a:r>
              <a:rPr lang="en-IN" i="1" dirty="0" err="1" smtClean="0"/>
              <a:t>Mangifera</a:t>
            </a:r>
            <a:r>
              <a:rPr lang="en-IN" i="1" dirty="0" smtClean="0"/>
              <a:t> sp.</a:t>
            </a:r>
            <a:endParaRPr lang="en-IN" i="1" dirty="0"/>
          </a:p>
        </p:txBody>
      </p:sp>
      <p:pic>
        <p:nvPicPr>
          <p:cNvPr id="14337" name="Picture 1" descr="C:\Users\v.s.bheemareddy\Desktop\images390.jpg"/>
          <p:cNvPicPr>
            <a:picLocks noChangeAspect="1" noChangeArrowheads="1"/>
          </p:cNvPicPr>
          <p:nvPr/>
        </p:nvPicPr>
        <p:blipFill>
          <a:blip r:embed="rId2"/>
          <a:srcRect/>
          <a:stretch>
            <a:fillRect/>
          </a:stretch>
        </p:blipFill>
        <p:spPr bwMode="auto">
          <a:xfrm>
            <a:off x="4678181" y="0"/>
            <a:ext cx="4465819" cy="2971800"/>
          </a:xfrm>
          <a:prstGeom prst="rect">
            <a:avLst/>
          </a:prstGeom>
          <a:noFill/>
        </p:spPr>
      </p:pic>
      <p:pic>
        <p:nvPicPr>
          <p:cNvPr id="14338" name="Picture 2" descr="C:\Users\v.s.bheemareddy\Desktop\index09.jpg"/>
          <p:cNvPicPr>
            <a:picLocks noChangeAspect="1" noChangeArrowheads="1"/>
          </p:cNvPicPr>
          <p:nvPr/>
        </p:nvPicPr>
        <p:blipFill>
          <a:blip r:embed="rId3"/>
          <a:srcRect/>
          <a:stretch>
            <a:fillRect/>
          </a:stretch>
        </p:blipFill>
        <p:spPr bwMode="auto">
          <a:xfrm>
            <a:off x="5181600" y="3352800"/>
            <a:ext cx="3657600" cy="2895600"/>
          </a:xfrm>
          <a:prstGeom prst="rect">
            <a:avLst/>
          </a:prstGeom>
          <a:noFill/>
        </p:spPr>
      </p:pic>
      <p:pic>
        <p:nvPicPr>
          <p:cNvPr id="14340" name="Picture 4" descr="C:\Users\v.s.bheemareddy\Desktop\index454.jpg"/>
          <p:cNvPicPr>
            <a:picLocks noChangeAspect="1" noChangeArrowheads="1"/>
          </p:cNvPicPr>
          <p:nvPr/>
        </p:nvPicPr>
        <p:blipFill>
          <a:blip r:embed="rId4"/>
          <a:srcRect/>
          <a:stretch>
            <a:fillRect/>
          </a:stretch>
        </p:blipFill>
        <p:spPr bwMode="auto">
          <a:xfrm>
            <a:off x="457200" y="3428999"/>
            <a:ext cx="3581400" cy="2682593"/>
          </a:xfrm>
          <a:prstGeom prst="rect">
            <a:avLst/>
          </a:prstGeom>
          <a:noFill/>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err="1" smtClean="0"/>
              <a:t>Gangetic</a:t>
            </a:r>
            <a:r>
              <a:rPr lang="en-IN" dirty="0" smtClean="0"/>
              <a:t> Plain</a:t>
            </a:r>
            <a:endParaRPr lang="en-IN" dirty="0"/>
          </a:p>
        </p:txBody>
      </p:sp>
      <p:sp>
        <p:nvSpPr>
          <p:cNvPr id="5" name="Content Placeholder 4"/>
          <p:cNvSpPr>
            <a:spLocks noGrp="1"/>
          </p:cNvSpPr>
          <p:nvPr>
            <p:ph idx="1"/>
          </p:nvPr>
        </p:nvSpPr>
        <p:spPr>
          <a:xfrm>
            <a:off x="457200" y="1935480"/>
            <a:ext cx="4038600" cy="4389120"/>
          </a:xfrm>
        </p:spPr>
        <p:txBody>
          <a:bodyPr/>
          <a:lstStyle/>
          <a:p>
            <a:r>
              <a:rPr lang="en-IN" dirty="0" smtClean="0"/>
              <a:t>Richest vegetation in India</a:t>
            </a:r>
          </a:p>
          <a:p>
            <a:r>
              <a:rPr lang="en-IN" dirty="0" smtClean="0"/>
              <a:t>Covers U.P., Bihar, West Bengal and a part of Orissa.</a:t>
            </a:r>
          </a:p>
          <a:p>
            <a:r>
              <a:rPr lang="en-IN" dirty="0" smtClean="0"/>
              <a:t>Rain fall- 50 to 150 cm</a:t>
            </a:r>
          </a:p>
          <a:p>
            <a:r>
              <a:rPr lang="en-IN" dirty="0" smtClean="0"/>
              <a:t>Cultivable land</a:t>
            </a:r>
            <a:endParaRPr lang="en-IN" dirty="0"/>
          </a:p>
        </p:txBody>
      </p:sp>
      <p:pic>
        <p:nvPicPr>
          <p:cNvPr id="13313" name="Picture 1" descr="C:\Users\v.s.bheemareddy\Desktop\images72.jpg"/>
          <p:cNvPicPr>
            <a:picLocks noChangeAspect="1" noChangeArrowheads="1"/>
          </p:cNvPicPr>
          <p:nvPr/>
        </p:nvPicPr>
        <p:blipFill>
          <a:blip r:embed="rId2"/>
          <a:srcRect/>
          <a:stretch>
            <a:fillRect/>
          </a:stretch>
        </p:blipFill>
        <p:spPr bwMode="auto">
          <a:xfrm>
            <a:off x="4876800" y="304800"/>
            <a:ext cx="3429000" cy="3383482"/>
          </a:xfrm>
          <a:prstGeom prst="rect">
            <a:avLst/>
          </a:prstGeom>
          <a:noFill/>
        </p:spPr>
      </p:pic>
      <p:pic>
        <p:nvPicPr>
          <p:cNvPr id="13314" name="Picture 2" descr="C:\Users\v.s.bheemareddy\Desktop\81.jpg"/>
          <p:cNvPicPr>
            <a:picLocks noChangeAspect="1" noChangeArrowheads="1"/>
          </p:cNvPicPr>
          <p:nvPr/>
        </p:nvPicPr>
        <p:blipFill>
          <a:blip r:embed="rId3"/>
          <a:srcRect/>
          <a:stretch>
            <a:fillRect/>
          </a:stretch>
        </p:blipFill>
        <p:spPr bwMode="auto">
          <a:xfrm>
            <a:off x="4953000" y="3733800"/>
            <a:ext cx="3797300" cy="2743200"/>
          </a:xfrm>
          <a:prstGeom prst="rect">
            <a:avLst/>
          </a:prstGeom>
          <a:noFill/>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1143000"/>
          </a:xfrm>
        </p:spPr>
        <p:txBody>
          <a:bodyPr/>
          <a:lstStyle/>
          <a:p>
            <a:r>
              <a:rPr lang="en-IN" dirty="0" smtClean="0"/>
              <a:t>Wheat, </a:t>
            </a:r>
            <a:r>
              <a:rPr lang="en-IN" dirty="0" err="1" smtClean="0"/>
              <a:t>Jowar</a:t>
            </a:r>
            <a:r>
              <a:rPr lang="en-IN" dirty="0" smtClean="0"/>
              <a:t>, </a:t>
            </a:r>
            <a:r>
              <a:rPr lang="en-IN" dirty="0" err="1" smtClean="0"/>
              <a:t>Bajra</a:t>
            </a:r>
            <a:r>
              <a:rPr lang="en-IN" dirty="0" smtClean="0"/>
              <a:t>, </a:t>
            </a:r>
            <a:r>
              <a:rPr lang="en-IN" dirty="0" err="1" smtClean="0"/>
              <a:t>Urad</a:t>
            </a:r>
            <a:r>
              <a:rPr lang="en-IN" dirty="0" smtClean="0"/>
              <a:t>, </a:t>
            </a:r>
            <a:r>
              <a:rPr lang="en-IN" dirty="0" err="1" smtClean="0"/>
              <a:t>Moong,Red</a:t>
            </a:r>
            <a:r>
              <a:rPr lang="en-IN" dirty="0" smtClean="0"/>
              <a:t> gram.</a:t>
            </a:r>
            <a:endParaRPr lang="en-IN" dirty="0"/>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219200"/>
          </a:xfrm>
        </p:spPr>
        <p:txBody>
          <a:bodyPr>
            <a:normAutofit fontScale="85000" lnSpcReduction="10000"/>
          </a:bodyPr>
          <a:lstStyle/>
          <a:p>
            <a:r>
              <a:rPr lang="en-IN" dirty="0" smtClean="0"/>
              <a:t>Dry deciduous forests are common</a:t>
            </a:r>
          </a:p>
          <a:p>
            <a:r>
              <a:rPr lang="en-IN" i="1" dirty="0" err="1" smtClean="0"/>
              <a:t>Capparis</a:t>
            </a:r>
            <a:r>
              <a:rPr lang="en-IN" i="1" dirty="0" smtClean="0"/>
              <a:t>, </a:t>
            </a:r>
            <a:r>
              <a:rPr lang="en-IN" i="1" dirty="0" err="1" smtClean="0"/>
              <a:t>Dalbergia</a:t>
            </a:r>
            <a:r>
              <a:rPr lang="en-IN" i="1" dirty="0" smtClean="0"/>
              <a:t>, Acacia</a:t>
            </a:r>
            <a:r>
              <a:rPr lang="en-IN" dirty="0" smtClean="0"/>
              <a:t> species are very common.</a:t>
            </a:r>
            <a:endParaRPr lang="en-IN" dirty="0"/>
          </a:p>
        </p:txBody>
      </p:sp>
      <p:pic>
        <p:nvPicPr>
          <p:cNvPr id="11265" name="Picture 1" descr="C:\Users\v.s.bheemareddy\Desktop\630.jpg"/>
          <p:cNvPicPr>
            <a:picLocks noChangeAspect="1" noChangeArrowheads="1"/>
          </p:cNvPicPr>
          <p:nvPr/>
        </p:nvPicPr>
        <p:blipFill>
          <a:blip r:embed="rId2"/>
          <a:srcRect/>
          <a:stretch>
            <a:fillRect/>
          </a:stretch>
        </p:blipFill>
        <p:spPr bwMode="auto">
          <a:xfrm>
            <a:off x="304800" y="1600200"/>
            <a:ext cx="4267200" cy="4724400"/>
          </a:xfrm>
          <a:prstGeom prst="rect">
            <a:avLst/>
          </a:prstGeom>
          <a:noFill/>
        </p:spPr>
      </p:pic>
      <p:pic>
        <p:nvPicPr>
          <p:cNvPr id="11266" name="Picture 2" descr="C:\Users\v.s.bheemareddy\Desktop\27.jpg"/>
          <p:cNvPicPr>
            <a:picLocks noChangeAspect="1" noChangeArrowheads="1"/>
          </p:cNvPicPr>
          <p:nvPr/>
        </p:nvPicPr>
        <p:blipFill>
          <a:blip r:embed="rId3"/>
          <a:srcRect/>
          <a:stretch>
            <a:fillRect/>
          </a:stretch>
        </p:blipFill>
        <p:spPr bwMode="auto">
          <a:xfrm>
            <a:off x="4724400" y="1676400"/>
            <a:ext cx="3914776" cy="4572000"/>
          </a:xfrm>
          <a:prstGeom prst="rect">
            <a:avLst/>
          </a:prstGeom>
          <a:noFill/>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3657600" cy="4389120"/>
          </a:xfrm>
        </p:spPr>
        <p:txBody>
          <a:bodyPr/>
          <a:lstStyle/>
          <a:p>
            <a:r>
              <a:rPr lang="en-IN" dirty="0" smtClean="0"/>
              <a:t>Mangrove vegetation is common in tidal regions in W.B.</a:t>
            </a:r>
          </a:p>
          <a:p>
            <a:r>
              <a:rPr lang="en-IN" i="1" dirty="0" err="1" smtClean="0"/>
              <a:t>Rhizophora</a:t>
            </a:r>
            <a:r>
              <a:rPr lang="en-IN" i="1" dirty="0" smtClean="0"/>
              <a:t> sp.</a:t>
            </a:r>
          </a:p>
          <a:p>
            <a:r>
              <a:rPr lang="en-IN" i="1" dirty="0" err="1" smtClean="0"/>
              <a:t>Sonneratia</a:t>
            </a:r>
            <a:r>
              <a:rPr lang="en-IN" i="1" dirty="0" smtClean="0"/>
              <a:t> sp. </a:t>
            </a:r>
          </a:p>
          <a:p>
            <a:r>
              <a:rPr lang="en-IN" i="1" dirty="0" smtClean="0"/>
              <a:t>Acanthus </a:t>
            </a:r>
            <a:r>
              <a:rPr lang="en-IN" i="1" dirty="0" err="1" smtClean="0"/>
              <a:t>ilifolius</a:t>
            </a:r>
            <a:endParaRPr lang="en-IN" i="1" dirty="0"/>
          </a:p>
        </p:txBody>
      </p:sp>
      <p:pic>
        <p:nvPicPr>
          <p:cNvPr id="10241" name="Picture 1" descr="C:\Users\v.s.bheemareddy\Desktop\index54.jpg"/>
          <p:cNvPicPr>
            <a:picLocks noChangeAspect="1" noChangeArrowheads="1"/>
          </p:cNvPicPr>
          <p:nvPr/>
        </p:nvPicPr>
        <p:blipFill>
          <a:blip r:embed="rId2"/>
          <a:srcRect/>
          <a:stretch>
            <a:fillRect/>
          </a:stretch>
        </p:blipFill>
        <p:spPr bwMode="auto">
          <a:xfrm>
            <a:off x="3810000" y="1905000"/>
            <a:ext cx="4934887" cy="3272045"/>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2400" smtClean="0"/>
              <a:t>Physical conditions: </a:t>
            </a:r>
            <a:br>
              <a:rPr lang="en-US" sz="2400" smtClean="0"/>
            </a:br>
            <a:r>
              <a:rPr lang="en-US" sz="3200" smtClean="0"/>
              <a:t>1.  Light</a:t>
            </a:r>
          </a:p>
        </p:txBody>
      </p:sp>
      <p:sp>
        <p:nvSpPr>
          <p:cNvPr id="41987" name="Rectangle 3"/>
          <p:cNvSpPr>
            <a:spLocks noGrp="1" noChangeArrowheads="1"/>
          </p:cNvSpPr>
          <p:nvPr>
            <p:ph type="body" idx="1"/>
          </p:nvPr>
        </p:nvSpPr>
        <p:spPr>
          <a:xfrm>
            <a:off x="457200" y="1600200"/>
            <a:ext cx="4800600" cy="5105400"/>
          </a:xfrm>
        </p:spPr>
        <p:txBody>
          <a:bodyPr/>
          <a:lstStyle/>
          <a:p>
            <a:pPr eaLnBrk="1" hangingPunct="1">
              <a:lnSpc>
                <a:spcPct val="80000"/>
              </a:lnSpc>
            </a:pPr>
            <a:r>
              <a:rPr lang="en-US" sz="2800" smtClean="0"/>
              <a:t>Some incident sunlight is reflected from the water’s surface</a:t>
            </a:r>
          </a:p>
          <a:p>
            <a:pPr eaLnBrk="1" hangingPunct="1">
              <a:lnSpc>
                <a:spcPct val="80000"/>
              </a:lnSpc>
            </a:pPr>
            <a:r>
              <a:rPr lang="en-US" sz="2800" smtClean="0"/>
              <a:t>The lower the angle of the sun, the greater the reflectance</a:t>
            </a:r>
          </a:p>
          <a:p>
            <a:pPr eaLnBrk="1" hangingPunct="1">
              <a:lnSpc>
                <a:spcPct val="80000"/>
              </a:lnSpc>
              <a:buFont typeface="Wingdings" pitchFamily="2" charset="2"/>
              <a:buChar char="Ø"/>
            </a:pPr>
            <a:r>
              <a:rPr lang="en-US" sz="2800" smtClean="0"/>
              <a:t>The amount of light that penetrates the water’s surface varies with latitude, season</a:t>
            </a:r>
          </a:p>
          <a:p>
            <a:pPr eaLnBrk="1" hangingPunct="1">
              <a:lnSpc>
                <a:spcPct val="80000"/>
              </a:lnSpc>
              <a:buFont typeface="Times" pitchFamily="-112" charset="0"/>
              <a:buChar char="•"/>
            </a:pPr>
            <a:r>
              <a:rPr lang="en-US" sz="2800" smtClean="0"/>
              <a:t>Light that does penetrate is absorbed by water 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Central India</a:t>
            </a:r>
            <a:endParaRPr lang="en-IN" dirty="0"/>
          </a:p>
        </p:txBody>
      </p:sp>
      <p:sp>
        <p:nvSpPr>
          <p:cNvPr id="3" name="Content Placeholder 2"/>
          <p:cNvSpPr>
            <a:spLocks noGrp="1"/>
          </p:cNvSpPr>
          <p:nvPr>
            <p:ph idx="1"/>
          </p:nvPr>
        </p:nvSpPr>
        <p:spPr>
          <a:xfrm>
            <a:off x="457200" y="1935480"/>
            <a:ext cx="8229600" cy="1188720"/>
          </a:xfrm>
        </p:spPr>
        <p:txBody>
          <a:bodyPr/>
          <a:lstStyle/>
          <a:p>
            <a:r>
              <a:rPr lang="en-IN" dirty="0" smtClean="0"/>
              <a:t>Covers </a:t>
            </a:r>
            <a:r>
              <a:rPr lang="en-IN" dirty="0" err="1" smtClean="0"/>
              <a:t>Madya</a:t>
            </a:r>
            <a:r>
              <a:rPr lang="en-IN" dirty="0" smtClean="0"/>
              <a:t> </a:t>
            </a:r>
            <a:r>
              <a:rPr lang="en-IN" dirty="0" err="1" smtClean="0"/>
              <a:t>pradesh</a:t>
            </a:r>
            <a:r>
              <a:rPr lang="en-IN" dirty="0" smtClean="0"/>
              <a:t> and a part of Orissa, </a:t>
            </a:r>
            <a:r>
              <a:rPr lang="en-IN" dirty="0" err="1" smtClean="0"/>
              <a:t>gujarat</a:t>
            </a:r>
            <a:r>
              <a:rPr lang="en-IN" dirty="0" smtClean="0"/>
              <a:t> and </a:t>
            </a:r>
            <a:r>
              <a:rPr lang="en-IN" dirty="0" err="1" smtClean="0"/>
              <a:t>Vindya</a:t>
            </a:r>
            <a:r>
              <a:rPr lang="en-IN" dirty="0" smtClean="0"/>
              <a:t>.</a:t>
            </a:r>
            <a:endParaRPr lang="en-IN" dirty="0"/>
          </a:p>
        </p:txBody>
      </p:sp>
      <p:pic>
        <p:nvPicPr>
          <p:cNvPr id="9218" name="Picture 2" descr="C:\Users\v.s.bheemareddy\Desktop\images333.jpg"/>
          <p:cNvPicPr>
            <a:picLocks noChangeAspect="1" noChangeArrowheads="1"/>
          </p:cNvPicPr>
          <p:nvPr/>
        </p:nvPicPr>
        <p:blipFill>
          <a:blip r:embed="rId2"/>
          <a:srcRect/>
          <a:stretch>
            <a:fillRect/>
          </a:stretch>
        </p:blipFill>
        <p:spPr bwMode="auto">
          <a:xfrm>
            <a:off x="2590800" y="2743200"/>
            <a:ext cx="4114800" cy="3680749"/>
          </a:xfrm>
          <a:prstGeom prst="rect">
            <a:avLst/>
          </a:prstGeom>
          <a:noFill/>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3962400" cy="4389120"/>
          </a:xfrm>
        </p:spPr>
        <p:txBody>
          <a:bodyPr/>
          <a:lstStyle/>
          <a:p>
            <a:r>
              <a:rPr lang="en-IN" dirty="0" smtClean="0"/>
              <a:t>Rain fall – 100 to 170 cm</a:t>
            </a:r>
          </a:p>
          <a:p>
            <a:r>
              <a:rPr lang="en-IN" dirty="0" smtClean="0"/>
              <a:t>Thorny vegetation in open areas</a:t>
            </a:r>
          </a:p>
          <a:p>
            <a:r>
              <a:rPr lang="en-IN" dirty="0" smtClean="0"/>
              <a:t>Teak and Sal trees are very common.</a:t>
            </a:r>
          </a:p>
          <a:p>
            <a:endParaRPr lang="en-IN" dirty="0"/>
          </a:p>
        </p:txBody>
      </p:sp>
      <p:pic>
        <p:nvPicPr>
          <p:cNvPr id="8193" name="Picture 1" descr="C:\Users\v.s.bheemareddy\Desktop\images7227.jpg"/>
          <p:cNvPicPr>
            <a:picLocks noChangeAspect="1" noChangeArrowheads="1"/>
          </p:cNvPicPr>
          <p:nvPr/>
        </p:nvPicPr>
        <p:blipFill>
          <a:blip r:embed="rId2"/>
          <a:srcRect/>
          <a:stretch>
            <a:fillRect/>
          </a:stretch>
        </p:blipFill>
        <p:spPr bwMode="auto">
          <a:xfrm>
            <a:off x="3962399" y="2590800"/>
            <a:ext cx="4883085" cy="3962400"/>
          </a:xfrm>
          <a:prstGeom prst="rect">
            <a:avLst/>
          </a:prstGeom>
          <a:noFill/>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Deccan</a:t>
            </a:r>
            <a:endParaRPr lang="en-IN" dirty="0"/>
          </a:p>
        </p:txBody>
      </p:sp>
      <p:sp>
        <p:nvSpPr>
          <p:cNvPr id="3" name="Content Placeholder 2"/>
          <p:cNvSpPr>
            <a:spLocks noGrp="1"/>
          </p:cNvSpPr>
          <p:nvPr>
            <p:ph idx="1"/>
          </p:nvPr>
        </p:nvSpPr>
        <p:spPr>
          <a:xfrm>
            <a:off x="457200" y="1935480"/>
            <a:ext cx="4267200" cy="2560320"/>
          </a:xfrm>
        </p:spPr>
        <p:txBody>
          <a:bodyPr>
            <a:normAutofit fontScale="92500" lnSpcReduction="20000"/>
          </a:bodyPr>
          <a:lstStyle/>
          <a:p>
            <a:r>
              <a:rPr lang="en-IN" dirty="0" smtClean="0"/>
              <a:t>Includes Southern peninsular India</a:t>
            </a:r>
          </a:p>
          <a:p>
            <a:r>
              <a:rPr lang="en-IN" dirty="0" smtClean="0"/>
              <a:t>Rain fall- 100cm.</a:t>
            </a:r>
          </a:p>
          <a:p>
            <a:r>
              <a:rPr lang="en-IN" dirty="0" smtClean="0"/>
              <a:t>Divided in to Deccan plateau and </a:t>
            </a:r>
            <a:r>
              <a:rPr lang="en-IN" dirty="0" err="1" smtClean="0"/>
              <a:t>coromondel</a:t>
            </a:r>
            <a:r>
              <a:rPr lang="en-IN" dirty="0" smtClean="0"/>
              <a:t> coast. </a:t>
            </a:r>
            <a:endParaRPr lang="en-IN" dirty="0"/>
          </a:p>
        </p:txBody>
      </p:sp>
      <p:pic>
        <p:nvPicPr>
          <p:cNvPr id="7169" name="Picture 1" descr="C:\Users\v.s.bheemareddy\Desktop\images1818.jpg"/>
          <p:cNvPicPr>
            <a:picLocks noChangeAspect="1" noChangeArrowheads="1"/>
          </p:cNvPicPr>
          <p:nvPr/>
        </p:nvPicPr>
        <p:blipFill>
          <a:blip r:embed="rId2"/>
          <a:srcRect/>
          <a:stretch>
            <a:fillRect/>
          </a:stretch>
        </p:blipFill>
        <p:spPr bwMode="auto">
          <a:xfrm>
            <a:off x="4882170" y="533399"/>
            <a:ext cx="3880830" cy="3728309"/>
          </a:xfrm>
          <a:prstGeom prst="rect">
            <a:avLst/>
          </a:prstGeom>
          <a:noFill/>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4800600" cy="2438400"/>
          </a:xfrm>
        </p:spPr>
        <p:txBody>
          <a:bodyPr>
            <a:normAutofit fontScale="92500" lnSpcReduction="10000"/>
          </a:bodyPr>
          <a:lstStyle/>
          <a:p>
            <a:r>
              <a:rPr lang="en-IN" dirty="0" smtClean="0"/>
              <a:t>Teak forest are common.</a:t>
            </a:r>
          </a:p>
          <a:p>
            <a:r>
              <a:rPr lang="en-IN" i="1" dirty="0" err="1" smtClean="0"/>
              <a:t>Pterocarpus</a:t>
            </a:r>
            <a:r>
              <a:rPr lang="en-IN" i="1" dirty="0" smtClean="0"/>
              <a:t>, </a:t>
            </a:r>
            <a:r>
              <a:rPr lang="en-IN" i="1" dirty="0" err="1" smtClean="0"/>
              <a:t>Borassus</a:t>
            </a:r>
            <a:r>
              <a:rPr lang="en-IN" i="1" dirty="0" smtClean="0"/>
              <a:t>, </a:t>
            </a:r>
          </a:p>
          <a:p>
            <a:r>
              <a:rPr lang="en-IN" i="1" dirty="0" smtClean="0"/>
              <a:t>Clematis, </a:t>
            </a:r>
          </a:p>
          <a:p>
            <a:r>
              <a:rPr lang="en-IN" dirty="0" err="1" smtClean="0"/>
              <a:t>Coromondel</a:t>
            </a:r>
            <a:r>
              <a:rPr lang="en-IN" dirty="0" smtClean="0"/>
              <a:t> coast consists of halophytic sp.</a:t>
            </a:r>
            <a:endParaRPr lang="en-IN" dirty="0"/>
          </a:p>
        </p:txBody>
      </p:sp>
      <p:pic>
        <p:nvPicPr>
          <p:cNvPr id="6145" name="Picture 1" descr="C:\Users\v.s.bheemareddy\Desktop\index8886.jpg"/>
          <p:cNvPicPr>
            <a:picLocks noChangeAspect="1" noChangeArrowheads="1"/>
          </p:cNvPicPr>
          <p:nvPr/>
        </p:nvPicPr>
        <p:blipFill>
          <a:blip r:embed="rId2"/>
          <a:srcRect/>
          <a:stretch>
            <a:fillRect/>
          </a:stretch>
        </p:blipFill>
        <p:spPr bwMode="auto">
          <a:xfrm>
            <a:off x="5105400" y="380999"/>
            <a:ext cx="3352800" cy="3048001"/>
          </a:xfrm>
          <a:prstGeom prst="rect">
            <a:avLst/>
          </a:prstGeom>
          <a:noFill/>
        </p:spPr>
      </p:pic>
      <p:pic>
        <p:nvPicPr>
          <p:cNvPr id="6146" name="Picture 2" descr="C:\Users\v.s.bheemareddy\Desktop\index.jpg"/>
          <p:cNvPicPr>
            <a:picLocks noChangeAspect="1" noChangeArrowheads="1"/>
          </p:cNvPicPr>
          <p:nvPr/>
        </p:nvPicPr>
        <p:blipFill>
          <a:blip r:embed="rId3"/>
          <a:srcRect/>
          <a:stretch>
            <a:fillRect/>
          </a:stretch>
        </p:blipFill>
        <p:spPr bwMode="auto">
          <a:xfrm>
            <a:off x="762000" y="3200400"/>
            <a:ext cx="4424516" cy="3200400"/>
          </a:xfrm>
          <a:prstGeom prst="rect">
            <a:avLst/>
          </a:prstGeom>
          <a:noFill/>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 y="0"/>
            <a:ext cx="9017977" cy="6858000"/>
          </a:xfrm>
          <a:prstGeom prst="rect">
            <a:avLst/>
          </a:prstGeom>
          <a:noFill/>
          <a:ln w="9525">
            <a:noFill/>
            <a:miter lim="800000"/>
            <a:headEnd/>
            <a:tailEnd/>
          </a:ln>
          <a:effec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26" descr="04-06Figure_LA.jpg"/>
          <p:cNvPicPr>
            <a:picLocks noChangeAspect="1" noChangeArrowheads="1"/>
          </p:cNvPicPr>
          <p:nvPr/>
        </p:nvPicPr>
        <p:blipFill>
          <a:blip r:embed="rId2"/>
          <a:srcRect/>
          <a:stretch>
            <a:fillRect/>
          </a:stretch>
        </p:blipFill>
        <p:spPr bwMode="auto">
          <a:xfrm>
            <a:off x="762000" y="188913"/>
            <a:ext cx="7913688" cy="6473825"/>
          </a:xfrm>
          <a:prstGeom prst="rect">
            <a:avLst/>
          </a:prstGeom>
          <a:noFill/>
          <a:ln w="9525">
            <a:noFill/>
            <a:miter lim="800000"/>
            <a:headEnd/>
            <a:tailEnd/>
          </a:ln>
        </p:spPr>
      </p:pic>
      <p:sp>
        <p:nvSpPr>
          <p:cNvPr id="38915" name="Text Box 1027"/>
          <p:cNvSpPr txBox="1">
            <a:spLocks noChangeArrowheads="1"/>
          </p:cNvSpPr>
          <p:nvPr/>
        </p:nvSpPr>
        <p:spPr bwMode="auto">
          <a:xfrm>
            <a:off x="0" y="0"/>
            <a:ext cx="1123950" cy="457200"/>
          </a:xfrm>
          <a:prstGeom prst="rect">
            <a:avLst/>
          </a:prstGeom>
          <a:noFill/>
          <a:ln w="9525">
            <a:noFill/>
            <a:miter lim="800000"/>
            <a:headEnd/>
            <a:tailEnd/>
          </a:ln>
        </p:spPr>
        <p:txBody>
          <a:bodyPr wrap="none">
            <a:spAutoFit/>
          </a:bodyPr>
          <a:lstStyle/>
          <a:p>
            <a:r>
              <a:rPr lang="en-US" sz="2400">
                <a:latin typeface="Times New Roman" pitchFamily="18" charset="0"/>
              </a:rPr>
              <a:t>Fig. 4.6</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28600"/>
            <a:ext cx="1904689" cy="369332"/>
          </a:xfrm>
          <a:prstGeom prst="rect">
            <a:avLst/>
          </a:prstGeom>
        </p:spPr>
        <p:txBody>
          <a:bodyPr wrap="none">
            <a:spAutoFit/>
          </a:bodyPr>
          <a:lstStyle/>
          <a:p>
            <a:r>
              <a:rPr lang="en-US" b="1" dirty="0" smtClean="0"/>
              <a:t>Climatic factors</a:t>
            </a:r>
            <a:endParaRPr lang="en-US" dirty="0"/>
          </a:p>
        </p:txBody>
      </p:sp>
      <p:sp>
        <p:nvSpPr>
          <p:cNvPr id="3" name="Rectangle 2"/>
          <p:cNvSpPr/>
          <p:nvPr/>
        </p:nvSpPr>
        <p:spPr>
          <a:xfrm>
            <a:off x="1066800" y="685801"/>
            <a:ext cx="7924800" cy="5262979"/>
          </a:xfrm>
          <a:prstGeom prst="rect">
            <a:avLst/>
          </a:prstGeom>
        </p:spPr>
        <p:txBody>
          <a:bodyPr wrap="square">
            <a:spAutoFit/>
          </a:bodyPr>
          <a:lstStyle/>
          <a:p>
            <a:pPr algn="just"/>
            <a:r>
              <a:rPr lang="en-US" sz="2800" b="1" i="1" dirty="0" smtClean="0">
                <a:solidFill>
                  <a:srgbClr val="FF0000"/>
                </a:solidFill>
                <a:latin typeface="Times New Roman" pitchFamily="18" charset="0"/>
                <a:cs typeface="Times New Roman" pitchFamily="18" charset="0"/>
              </a:rPr>
              <a:t>Light</a:t>
            </a:r>
          </a:p>
          <a:p>
            <a:pPr algn="just"/>
            <a:r>
              <a:rPr lang="en-US" sz="2800" dirty="0" smtClean="0">
                <a:latin typeface="Times New Roman" pitchFamily="18" charset="0"/>
                <a:cs typeface="Times New Roman" pitchFamily="18" charset="0"/>
              </a:rPr>
              <a:t>Sunlight is essential for any crop. Dry matter production often increases in direct proportion with increasing amounts of light. The amount of sunlight received by plants in a particular region is affected by the intensity of the incoming light and the</a:t>
            </a:r>
          </a:p>
          <a:p>
            <a:pPr algn="just"/>
            <a:r>
              <a:rPr lang="en-US" sz="2800" dirty="0" smtClean="0">
                <a:latin typeface="Times New Roman" pitchFamily="18" charset="0"/>
                <a:cs typeface="Times New Roman" pitchFamily="18" charset="0"/>
              </a:rPr>
              <a:t>day length. The light intensity changes with elevation, latitude, and season, as well as other factors such as clouds, dust, smoke, or fog. The total amount of light received by a crop plant is also affected by cropping systems and crop density. Different plants differ in their light requirements:</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p:txBody>
          <a:bodyPr/>
          <a:lstStyle/>
          <a:p>
            <a:pPr eaLnBrk="1" hangingPunct="1">
              <a:lnSpc>
                <a:spcPct val="90000"/>
              </a:lnSpc>
            </a:pPr>
            <a:r>
              <a:rPr lang="en-US" smtClean="0"/>
              <a:t>Different wavelengths penetrate to different depths</a:t>
            </a:r>
          </a:p>
          <a:p>
            <a:pPr eaLnBrk="1" hangingPunct="1">
              <a:lnSpc>
                <a:spcPct val="90000"/>
              </a:lnSpc>
            </a:pPr>
            <a:r>
              <a:rPr lang="en-US" smtClean="0"/>
              <a:t>E.g. for visible light:</a:t>
            </a:r>
          </a:p>
          <a:p>
            <a:pPr lvl="1" eaLnBrk="1" hangingPunct="1">
              <a:lnSpc>
                <a:spcPct val="90000"/>
              </a:lnSpc>
            </a:pPr>
            <a:r>
              <a:rPr lang="en-US" smtClean="0"/>
              <a:t>Red:  most rapidly absorbed</a:t>
            </a:r>
          </a:p>
          <a:p>
            <a:pPr lvl="1" eaLnBrk="1" hangingPunct="1">
              <a:lnSpc>
                <a:spcPct val="90000"/>
              </a:lnSpc>
            </a:pPr>
            <a:r>
              <a:rPr lang="en-US" smtClean="0"/>
              <a:t>Blue:  least rapidly absorbed --&gt; greatest penetration</a:t>
            </a:r>
          </a:p>
          <a:p>
            <a:pPr eaLnBrk="1" hangingPunct="1">
              <a:lnSpc>
                <a:spcPct val="90000"/>
              </a:lnSpc>
            </a:pPr>
            <a:r>
              <a:rPr lang="en-US" smtClean="0"/>
              <a:t>Suspended particles in the water also absorb and scatter light --&gt; reduces penetration even further</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2400">
                <a:solidFill>
                  <a:schemeClr val="tx2"/>
                </a:solidFill>
              </a:rPr>
              <a:t>Physical conditions</a:t>
            </a:r>
            <a:r>
              <a:rPr lang="en-US" sz="4400">
                <a:solidFill>
                  <a:schemeClr val="tx2"/>
                </a:solidFill>
              </a:rPr>
              <a:t/>
            </a:r>
            <a:br>
              <a:rPr lang="en-US" sz="4400">
                <a:solidFill>
                  <a:schemeClr val="tx2"/>
                </a:solidFill>
              </a:rPr>
            </a:br>
            <a:r>
              <a:rPr lang="en-US" sz="4400">
                <a:solidFill>
                  <a:schemeClr val="tx2"/>
                </a:solidFill>
              </a:rPr>
              <a:t>2.  Temperature</a:t>
            </a:r>
          </a:p>
        </p:txBody>
      </p:sp>
      <p:sp>
        <p:nvSpPr>
          <p:cNvPr id="46083"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sz="3200"/>
              <a:t>Water is most dense at 4</a:t>
            </a:r>
            <a:r>
              <a:rPr lang="en-US" sz="3200" baseline="30000"/>
              <a:t>o</a:t>
            </a:r>
            <a:r>
              <a:rPr lang="en-US" sz="3200"/>
              <a:t>C</a:t>
            </a:r>
          </a:p>
          <a:p>
            <a:pPr marL="342900" indent="-342900">
              <a:spcBef>
                <a:spcPct val="20000"/>
              </a:spcBef>
              <a:buFontTx/>
              <a:buChar char="•"/>
            </a:pPr>
            <a:r>
              <a:rPr lang="en-US" sz="3200"/>
              <a:t>Lake in summer:  </a:t>
            </a:r>
          </a:p>
          <a:p>
            <a:pPr marL="742950" lvl="1" indent="-285750">
              <a:spcBef>
                <a:spcPct val="20000"/>
              </a:spcBef>
              <a:buFontTx/>
              <a:buChar char="–"/>
            </a:pPr>
            <a:r>
              <a:rPr lang="en-US" sz="2800"/>
              <a:t>temperature drops with increasing depth</a:t>
            </a:r>
          </a:p>
          <a:p>
            <a:pPr marL="742950" lvl="1" indent="-285750">
              <a:spcBef>
                <a:spcPct val="20000"/>
              </a:spcBef>
              <a:buFontTx/>
              <a:buChar char="–"/>
            </a:pPr>
            <a:r>
              <a:rPr lang="en-US" sz="2800" b="1"/>
              <a:t>Stratification</a:t>
            </a:r>
            <a:r>
              <a:rPr lang="en-US" sz="2800"/>
              <a:t> of water column</a:t>
            </a:r>
          </a:p>
          <a:p>
            <a:pPr marL="1143000" lvl="2" indent="-228600">
              <a:spcBef>
                <a:spcPct val="20000"/>
              </a:spcBef>
              <a:buFontTx/>
              <a:buChar char="•"/>
            </a:pPr>
            <a:r>
              <a:rPr lang="en-US" sz="2800"/>
              <a:t>Epilimnion:  warm surface water</a:t>
            </a:r>
          </a:p>
          <a:p>
            <a:pPr marL="1143000" lvl="2" indent="-228600">
              <a:spcBef>
                <a:spcPct val="20000"/>
              </a:spcBef>
              <a:buFontTx/>
              <a:buChar char="•"/>
            </a:pPr>
            <a:r>
              <a:rPr lang="en-US" sz="2800"/>
              <a:t>Thermocline:  rapid decline in temperature</a:t>
            </a:r>
          </a:p>
          <a:p>
            <a:pPr marL="1143000" lvl="2" indent="-228600">
              <a:spcBef>
                <a:spcPct val="20000"/>
              </a:spcBef>
              <a:buFontTx/>
              <a:buChar char="•"/>
            </a:pPr>
            <a:r>
              <a:rPr lang="en-US" sz="2800"/>
              <a:t>Hypolimnion:  cold, dense water (~4</a:t>
            </a:r>
            <a:r>
              <a:rPr lang="en-US" sz="2800" baseline="30000"/>
              <a:t>o</a:t>
            </a:r>
            <a:r>
              <a:rPr lang="en-US" sz="2800"/>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additive="base">
                                        <p:cTn id="25" dur="500" fill="hold"/>
                                        <p:tgtEl>
                                          <p:spTgt spid="4608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 calcmode="lin" valueType="num">
                                      <p:cBhvr additive="base">
                                        <p:cTn id="31"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6083">
                                            <p:txEl>
                                              <p:pRg st="5" end="5"/>
                                            </p:txEl>
                                          </p:spTgt>
                                        </p:tgtEl>
                                        <p:attrNameLst>
                                          <p:attrName>style.visibility</p:attrName>
                                        </p:attrNameLst>
                                      </p:cBhvr>
                                      <p:to>
                                        <p:strVal val="visible"/>
                                      </p:to>
                                    </p:set>
                                    <p:anim calcmode="lin" valueType="num">
                                      <p:cBhvr additive="base">
                                        <p:cTn id="37" dur="500" fill="hold"/>
                                        <p:tgtEl>
                                          <p:spTgt spid="4608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60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6083">
                                            <p:txEl>
                                              <p:pRg st="6" end="6"/>
                                            </p:txEl>
                                          </p:spTgt>
                                        </p:tgtEl>
                                        <p:attrNameLst>
                                          <p:attrName>style.visibility</p:attrName>
                                        </p:attrNameLst>
                                      </p:cBhvr>
                                      <p:to>
                                        <p:strVal val="visible"/>
                                      </p:to>
                                    </p:set>
                                    <p:anim calcmode="lin" valueType="num">
                                      <p:cBhvr additive="base">
                                        <p:cTn id="43"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bldLvl="3"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 y="0"/>
            <a:ext cx="9134455" cy="6858000"/>
          </a:xfrm>
          <a:prstGeom prst="rect">
            <a:avLst/>
          </a:prstGeom>
          <a:noFill/>
          <a:ln w="9525">
            <a:noFill/>
            <a:miter lim="800000"/>
            <a:headEnd/>
            <a:tailEnd/>
          </a:ln>
          <a:effec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8991600" cy="6750747"/>
          </a:xfrm>
          <a:prstGeom prst="rect">
            <a:avLst/>
          </a:prstGeom>
          <a:noFill/>
          <a:ln w="9525">
            <a:noFill/>
            <a:miter lim="800000"/>
            <a:headEnd/>
            <a:tailEnd/>
          </a:ln>
          <a:effec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 y="0"/>
            <a:ext cx="9134455" cy="6858000"/>
          </a:xfrm>
          <a:prstGeom prst="rect">
            <a:avLst/>
          </a:prstGeom>
          <a:noFill/>
          <a:ln w="9525">
            <a:noFill/>
            <a:miter lim="800000"/>
            <a:headEnd/>
            <a:tailEnd/>
          </a:ln>
          <a:effec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21-18Figure_LA.jpg"/>
          <p:cNvPicPr>
            <a:picLocks noChangeAspect="1"/>
          </p:cNvPicPr>
          <p:nvPr/>
        </p:nvPicPr>
        <p:blipFill>
          <a:blip r:embed="rId2"/>
          <a:srcRect l="65382" b="58470"/>
          <a:stretch>
            <a:fillRect/>
          </a:stretch>
        </p:blipFill>
        <p:spPr bwMode="auto">
          <a:xfrm>
            <a:off x="1676400" y="381000"/>
            <a:ext cx="6486525" cy="5614988"/>
          </a:xfrm>
          <a:prstGeom prst="rect">
            <a:avLst/>
          </a:prstGeom>
          <a:noFill/>
          <a:ln w="9525">
            <a:noFill/>
            <a:miter lim="800000"/>
            <a:headEnd/>
            <a:tailEnd/>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1" y="0"/>
            <a:ext cx="9134455" cy="6858000"/>
          </a:xfrm>
          <a:prstGeom prst="rect">
            <a:avLst/>
          </a:prstGeom>
          <a:noFill/>
          <a:ln w="9525">
            <a:noFill/>
            <a:miter lim="800000"/>
            <a:headEnd/>
            <a:tailEnd/>
          </a:ln>
          <a:effec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1" y="-1"/>
            <a:ext cx="9144001" cy="686516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title"/>
          </p:nvPr>
        </p:nvSpPr>
        <p:spPr/>
        <p:txBody>
          <a:bodyPr/>
          <a:lstStyle/>
          <a:p>
            <a:pPr algn="l" eaLnBrk="1" hangingPunct="1"/>
            <a:r>
              <a:rPr lang="en-US" sz="2400" i="1" smtClean="0"/>
              <a:t>Temperature</a:t>
            </a:r>
          </a:p>
        </p:txBody>
      </p:sp>
      <p:sp>
        <p:nvSpPr>
          <p:cNvPr id="43011" name="Rectangle 6"/>
          <p:cNvSpPr>
            <a:spLocks noGrp="1" noChangeArrowheads="1"/>
          </p:cNvSpPr>
          <p:nvPr>
            <p:ph type="body" idx="1"/>
          </p:nvPr>
        </p:nvSpPr>
        <p:spPr/>
        <p:txBody>
          <a:bodyPr/>
          <a:lstStyle/>
          <a:p>
            <a:pPr eaLnBrk="1" hangingPunct="1"/>
            <a:r>
              <a:rPr lang="en-US" smtClean="0"/>
              <a:t>Tropical lakes:  thermocline all year</a:t>
            </a:r>
          </a:p>
          <a:p>
            <a:pPr eaLnBrk="1" hangingPunct="1"/>
            <a:r>
              <a:rPr lang="en-US" smtClean="0"/>
              <a:t>Temperate lakes:  only in summer</a:t>
            </a:r>
          </a:p>
          <a:p>
            <a:pPr lvl="1" eaLnBrk="1" hangingPunct="1"/>
            <a:r>
              <a:rPr lang="en-US" smtClean="0"/>
              <a:t>Autumn:  surface cools --&gt; temperature becomes uniform throughout (~4</a:t>
            </a:r>
            <a:r>
              <a:rPr lang="en-US" baseline="30000" smtClean="0"/>
              <a:t>o</a:t>
            </a:r>
            <a:r>
              <a:rPr lang="en-US" smtClean="0"/>
              <a:t>C)</a:t>
            </a:r>
          </a:p>
          <a:p>
            <a:pPr lvl="1" eaLnBrk="1" hangingPunct="1">
              <a:buFont typeface="Wingdings" pitchFamily="2" charset="2"/>
              <a:buChar char="Ø"/>
            </a:pPr>
            <a:r>
              <a:rPr lang="en-US" smtClean="0"/>
              <a:t>Mixing of all parts = </a:t>
            </a:r>
            <a:r>
              <a:rPr lang="en-US" b="1" smtClean="0"/>
              <a:t>fall turnover</a:t>
            </a:r>
            <a:endParaRPr lang="en-US" smtClean="0"/>
          </a:p>
          <a:p>
            <a:pPr lvl="1" eaLnBrk="1" hangingPunct="1"/>
            <a:r>
              <a:rPr lang="en-US" smtClean="0"/>
              <a:t>Increased nutrient levels at the surface</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 y="0"/>
            <a:ext cx="9134455" cy="6858000"/>
          </a:xfrm>
          <a:prstGeom prst="rect">
            <a:avLst/>
          </a:prstGeom>
          <a:noFill/>
          <a:ln w="9525">
            <a:noFill/>
            <a:miter lim="800000"/>
            <a:headEnd/>
            <a:tailEnd/>
          </a:ln>
          <a:effec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1625" y="228600"/>
            <a:ext cx="8534400" cy="758825"/>
          </a:xfrm>
        </p:spPr>
        <p:txBody>
          <a:bodyPr/>
          <a:lstStyle/>
          <a:p>
            <a:pPr eaLnBrk="1" hangingPunct="1">
              <a:defRPr/>
            </a:pPr>
            <a:r>
              <a:rPr lang="en-US" sz="3200" b="1" dirty="0" smtClean="0">
                <a:solidFill>
                  <a:schemeClr val="tx2">
                    <a:lumMod val="50000"/>
                  </a:schemeClr>
                </a:solidFill>
                <a:latin typeface="Times New Roman" pitchFamily="18" charset="0"/>
                <a:cs typeface="Times New Roman" pitchFamily="18" charset="0"/>
              </a:rPr>
              <a:t>Hydrophytes: pictures </a:t>
            </a:r>
          </a:p>
        </p:txBody>
      </p:sp>
      <p:pic>
        <p:nvPicPr>
          <p:cNvPr id="20483" name="Picture 4"/>
          <p:cNvPicPr>
            <a:picLocks noGrp="1" noChangeAspect="1" noChangeArrowheads="1"/>
          </p:cNvPicPr>
          <p:nvPr>
            <p:ph sz="half" idx="1"/>
          </p:nvPr>
        </p:nvPicPr>
        <p:blipFill>
          <a:blip r:embed="rId3"/>
          <a:srcRect/>
          <a:stretch>
            <a:fillRect/>
          </a:stretch>
        </p:blipFill>
        <p:spPr>
          <a:xfrm>
            <a:off x="228600" y="1828800"/>
            <a:ext cx="4267200" cy="4267200"/>
          </a:xfrm>
        </p:spPr>
      </p:pic>
      <p:pic>
        <p:nvPicPr>
          <p:cNvPr id="20484" name="Picture 6" descr="Hyacinth"/>
          <p:cNvPicPr>
            <a:picLocks noChangeAspect="1" noChangeArrowheads="1"/>
          </p:cNvPicPr>
          <p:nvPr/>
        </p:nvPicPr>
        <p:blipFill>
          <a:blip r:embed="rId4"/>
          <a:srcRect/>
          <a:stretch>
            <a:fillRect/>
          </a:stretch>
        </p:blipFill>
        <p:spPr bwMode="auto">
          <a:xfrm>
            <a:off x="4572000" y="1752600"/>
            <a:ext cx="4572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1625" y="228600"/>
            <a:ext cx="8534400" cy="758825"/>
          </a:xfrm>
        </p:spPr>
        <p:txBody>
          <a:bodyPr/>
          <a:lstStyle/>
          <a:p>
            <a:pPr eaLnBrk="1" hangingPunct="1">
              <a:defRPr/>
            </a:pPr>
            <a:r>
              <a:rPr lang="en-US" sz="3200" b="1" dirty="0" smtClean="0">
                <a:solidFill>
                  <a:schemeClr val="tx2">
                    <a:lumMod val="50000"/>
                  </a:schemeClr>
                </a:solidFill>
                <a:latin typeface="Times New Roman" pitchFamily="18" charset="0"/>
                <a:cs typeface="Times New Roman" pitchFamily="18" charset="0"/>
              </a:rPr>
              <a:t>Hydrophytes: pictures </a:t>
            </a:r>
            <a:endParaRPr lang="en-US" sz="3200" dirty="0" smtClean="0">
              <a:solidFill>
                <a:schemeClr val="tx2">
                  <a:lumMod val="50000"/>
                </a:schemeClr>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EAC6A6A1-BAE8-4B0A-ACFD-B5B6135EC164}" type="slidenum">
              <a:rPr lang="en-US" smtClean="0"/>
              <a:pPr>
                <a:defRPr/>
              </a:pPr>
              <a:t>237</a:t>
            </a:fld>
            <a:endParaRPr lang="en-US"/>
          </a:p>
        </p:txBody>
      </p:sp>
      <p:pic>
        <p:nvPicPr>
          <p:cNvPr id="6" name="Picture 4" descr="w-lilly1"/>
          <p:cNvPicPr>
            <a:picLocks noGrp="1" noChangeAspect="1" noChangeArrowheads="1"/>
          </p:cNvPicPr>
          <p:nvPr>
            <p:ph sz="half" idx="1"/>
          </p:nvPr>
        </p:nvPicPr>
        <p:blipFill>
          <a:blip r:embed="rId2"/>
          <a:srcRect/>
          <a:stretch>
            <a:fillRect/>
          </a:stretch>
        </p:blipFill>
        <p:spPr>
          <a:xfrm>
            <a:off x="301625" y="1371600"/>
            <a:ext cx="4425950" cy="5105400"/>
          </a:xfrm>
        </p:spPr>
      </p:pic>
      <p:pic>
        <p:nvPicPr>
          <p:cNvPr id="7" name="Picture 5" descr="enb05338"/>
          <p:cNvPicPr>
            <a:picLocks noGrp="1" noChangeAspect="1" noChangeArrowheads="1"/>
          </p:cNvPicPr>
          <p:nvPr>
            <p:ph sz="half" idx="2"/>
          </p:nvPr>
        </p:nvPicPr>
        <p:blipFill>
          <a:blip r:embed="rId3"/>
          <a:srcRect/>
          <a:stretch>
            <a:fillRect/>
          </a:stretch>
        </p:blipFill>
        <p:spPr>
          <a:xfrm>
            <a:off x="4724400" y="1295400"/>
            <a:ext cx="4267200" cy="51149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304800" y="152400"/>
            <a:ext cx="8382000" cy="1143000"/>
          </a:xfrm>
        </p:spPr>
        <p:txBody>
          <a:bodyPr anchor="ctr"/>
          <a:lstStyle/>
          <a:p>
            <a:pPr algn="l" eaLnBrk="1" hangingPunct="1"/>
            <a:r>
              <a:rPr lang="en-US" sz="3200" b="1" smtClean="0">
                <a:solidFill>
                  <a:schemeClr val="tx1"/>
                </a:solidFill>
                <a:latin typeface="Times New Roman" pitchFamily="18" charset="0"/>
                <a:cs typeface="Times New Roman" pitchFamily="18" charset="0"/>
              </a:rPr>
              <a:t>2. Xerophyte Adaptations</a:t>
            </a:r>
          </a:p>
        </p:txBody>
      </p:sp>
      <p:sp>
        <p:nvSpPr>
          <p:cNvPr id="6147" name="Rectangle 5"/>
          <p:cNvSpPr>
            <a:spLocks noGrp="1" noChangeArrowheads="1"/>
          </p:cNvSpPr>
          <p:nvPr>
            <p:ph sz="half" idx="1"/>
          </p:nvPr>
        </p:nvSpPr>
        <p:spPr>
          <a:xfrm>
            <a:off x="228600" y="1447800"/>
            <a:ext cx="4038600" cy="4876800"/>
          </a:xfrm>
        </p:spPr>
        <p:txBody>
          <a:bodyPr/>
          <a:lstStyle/>
          <a:p>
            <a:pPr eaLnBrk="1" hangingPunct="1">
              <a:buFont typeface="Wingdings" pitchFamily="2" charset="2"/>
              <a:buNone/>
            </a:pPr>
            <a:r>
              <a:rPr lang="en-US" b="1" smtClean="0">
                <a:solidFill>
                  <a:srgbClr val="0070C0"/>
                </a:solidFill>
                <a:latin typeface="Times New Roman" pitchFamily="18" charset="0"/>
                <a:cs typeface="Times New Roman" pitchFamily="18" charset="0"/>
              </a:rPr>
              <a:t>1. Well established root systems.</a:t>
            </a:r>
          </a:p>
          <a:p>
            <a:pPr lvl="1" eaLnBrk="1" hangingPunct="1"/>
            <a:r>
              <a:rPr lang="en-US" smtClean="0">
                <a:solidFill>
                  <a:srgbClr val="002060"/>
                </a:solidFill>
                <a:latin typeface="Times New Roman" pitchFamily="18" charset="0"/>
                <a:cs typeface="Times New Roman" pitchFamily="18" charset="0"/>
              </a:rPr>
              <a:t>Grow </a:t>
            </a:r>
            <a:r>
              <a:rPr lang="en-US" b="1" smtClean="0">
                <a:solidFill>
                  <a:srgbClr val="002060"/>
                </a:solidFill>
                <a:latin typeface="Times New Roman" pitchFamily="18" charset="0"/>
                <a:cs typeface="Times New Roman" pitchFamily="18" charset="0"/>
              </a:rPr>
              <a:t>deeply</a:t>
            </a:r>
            <a:r>
              <a:rPr lang="en-US" smtClean="0">
                <a:solidFill>
                  <a:srgbClr val="002060"/>
                </a:solidFill>
                <a:latin typeface="Times New Roman" pitchFamily="18" charset="0"/>
                <a:cs typeface="Times New Roman" pitchFamily="18" charset="0"/>
              </a:rPr>
              <a:t> and in </a:t>
            </a:r>
            <a:r>
              <a:rPr lang="en-US" b="1" smtClean="0">
                <a:solidFill>
                  <a:srgbClr val="002060"/>
                </a:solidFill>
                <a:latin typeface="Times New Roman" pitchFamily="18" charset="0"/>
                <a:cs typeface="Times New Roman" pitchFamily="18" charset="0"/>
              </a:rPr>
              <a:t>all directions</a:t>
            </a:r>
            <a:r>
              <a:rPr lang="en-US" smtClean="0">
                <a:solidFill>
                  <a:srgbClr val="002060"/>
                </a:solidFill>
                <a:latin typeface="Times New Roman" pitchFamily="18" charset="0"/>
                <a:cs typeface="Times New Roman" pitchFamily="18" charset="0"/>
              </a:rPr>
              <a:t> in order to anchor the plants in </a:t>
            </a:r>
            <a:r>
              <a:rPr lang="en-US" b="1" smtClean="0">
                <a:solidFill>
                  <a:srgbClr val="002060"/>
                </a:solidFill>
                <a:latin typeface="Times New Roman" pitchFamily="18" charset="0"/>
                <a:cs typeface="Times New Roman" pitchFamily="18" charset="0"/>
              </a:rPr>
              <a:t>sandy soil</a:t>
            </a:r>
            <a:r>
              <a:rPr lang="en-US" smtClean="0">
                <a:solidFill>
                  <a:srgbClr val="002060"/>
                </a:solidFill>
                <a:latin typeface="Times New Roman" pitchFamily="18" charset="0"/>
                <a:cs typeface="Times New Roman" pitchFamily="18" charset="0"/>
              </a:rPr>
              <a:t> and </a:t>
            </a:r>
            <a:r>
              <a:rPr lang="en-US" b="1" smtClean="0">
                <a:solidFill>
                  <a:srgbClr val="002060"/>
                </a:solidFill>
                <a:latin typeface="Times New Roman" pitchFamily="18" charset="0"/>
                <a:cs typeface="Times New Roman" pitchFamily="18" charset="0"/>
              </a:rPr>
              <a:t>against the wind.</a:t>
            </a:r>
          </a:p>
          <a:p>
            <a:pPr lvl="1" eaLnBrk="1" hangingPunct="1"/>
            <a:r>
              <a:rPr lang="en-US" smtClean="0">
                <a:solidFill>
                  <a:srgbClr val="002060"/>
                </a:solidFill>
                <a:latin typeface="Times New Roman" pitchFamily="18" charset="0"/>
                <a:cs typeface="Times New Roman" pitchFamily="18" charset="0"/>
              </a:rPr>
              <a:t>Helps to maximize </a:t>
            </a:r>
            <a:r>
              <a:rPr lang="en-US" b="1" smtClean="0">
                <a:solidFill>
                  <a:srgbClr val="002060"/>
                </a:solidFill>
                <a:latin typeface="Times New Roman" pitchFamily="18" charset="0"/>
                <a:cs typeface="Times New Roman" pitchFamily="18" charset="0"/>
              </a:rPr>
              <a:t>water uptake.</a:t>
            </a:r>
          </a:p>
        </p:txBody>
      </p:sp>
      <p:pic>
        <p:nvPicPr>
          <p:cNvPr id="22532" name="Picture 7"/>
          <p:cNvPicPr>
            <a:picLocks noGrp="1" noChangeAspect="1" noChangeArrowheads="1"/>
          </p:cNvPicPr>
          <p:nvPr>
            <p:ph sz="half" idx="2"/>
          </p:nvPr>
        </p:nvPicPr>
        <p:blipFill>
          <a:blip r:embed="rId3"/>
          <a:srcRect/>
          <a:stretch>
            <a:fillRect/>
          </a:stretch>
        </p:blipFill>
        <p:spPr>
          <a:xfrm>
            <a:off x="5160963" y="1371600"/>
            <a:ext cx="3317875" cy="46815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1676400"/>
          </a:xfrm>
          <a:prstGeom prst="rect">
            <a:avLst/>
          </a:prstGeom>
          <a:solidFill>
            <a:schemeClr val="accent2"/>
          </a:solidFill>
          <a:ln w="9525">
            <a:solidFill>
              <a:schemeClr val="accent2"/>
            </a:solidFill>
            <a:miter lim="800000"/>
            <a:headEnd/>
            <a:tailEnd/>
          </a:ln>
        </p:spPr>
        <p:txBody>
          <a:bodyPr wrap="none" anchor="ctr"/>
          <a:lstStyle/>
          <a:p>
            <a:pPr eaLnBrk="0" hangingPunct="0"/>
            <a:endParaRPr lang="en-IN"/>
          </a:p>
        </p:txBody>
      </p:sp>
      <p:sp>
        <p:nvSpPr>
          <p:cNvPr id="23555" name="Rectangle 3"/>
          <p:cNvSpPr>
            <a:spLocks noChangeArrowheads="1"/>
          </p:cNvSpPr>
          <p:nvPr/>
        </p:nvSpPr>
        <p:spPr bwMode="auto">
          <a:xfrm>
            <a:off x="-2286000" y="2197100"/>
            <a:ext cx="9144000" cy="0"/>
          </a:xfrm>
          <a:prstGeom prst="rect">
            <a:avLst/>
          </a:prstGeom>
          <a:noFill/>
          <a:ln w="9525">
            <a:noFill/>
            <a:miter lim="800000"/>
            <a:headEnd/>
            <a:tailEnd/>
          </a:ln>
        </p:spPr>
        <p:txBody>
          <a:bodyPr>
            <a:spAutoFit/>
          </a:bodyPr>
          <a:lstStyle/>
          <a:p>
            <a:pPr eaLnBrk="0" hangingPunct="0"/>
            <a:endParaRPr lang="en-IN"/>
          </a:p>
        </p:txBody>
      </p:sp>
      <p:sp>
        <p:nvSpPr>
          <p:cNvPr id="23556" name="Text Box 5"/>
          <p:cNvSpPr txBox="1">
            <a:spLocks noChangeArrowheads="1"/>
          </p:cNvSpPr>
          <p:nvPr/>
        </p:nvSpPr>
        <p:spPr bwMode="auto">
          <a:xfrm>
            <a:off x="457200" y="304800"/>
            <a:ext cx="8382000" cy="1077913"/>
          </a:xfrm>
          <a:prstGeom prst="rect">
            <a:avLst/>
          </a:prstGeom>
          <a:noFill/>
          <a:ln w="9525">
            <a:noFill/>
            <a:miter lim="800000"/>
            <a:headEnd/>
            <a:tailEnd/>
          </a:ln>
        </p:spPr>
        <p:txBody>
          <a:bodyPr>
            <a:spAutoFit/>
          </a:bodyPr>
          <a:lstStyle/>
          <a:p>
            <a:r>
              <a:rPr lang="en-GB" sz="3200" b="1">
                <a:latin typeface="Times New Roman" pitchFamily="18" charset="0"/>
                <a:cs typeface="Times New Roman" pitchFamily="18" charset="0"/>
              </a:rPr>
              <a:t>1. Xerophytes possess adaptations to prevent excessive water loss</a:t>
            </a:r>
          </a:p>
        </p:txBody>
      </p:sp>
      <p:sp>
        <p:nvSpPr>
          <p:cNvPr id="7" name="Content Placeholder 6"/>
          <p:cNvSpPr>
            <a:spLocks noGrp="1"/>
          </p:cNvSpPr>
          <p:nvPr>
            <p:ph sz="quarter" idx="1"/>
          </p:nvPr>
        </p:nvSpPr>
        <p:spPr>
          <a:xfrm>
            <a:off x="609600" y="1752600"/>
            <a:ext cx="8196263" cy="4346575"/>
          </a:xfrm>
        </p:spPr>
        <p:txBody>
          <a:bodyPr>
            <a:normAutofit lnSpcReduction="10000"/>
          </a:bodyPr>
          <a:lstStyle/>
          <a:p>
            <a:pPr marL="274320" indent="-274320" eaLnBrk="1" fontAlgn="auto" hangingPunct="1">
              <a:spcAft>
                <a:spcPts val="0"/>
              </a:spcAft>
              <a:buFont typeface="Wingdings" pitchFamily="2" charset="2"/>
              <a:buNone/>
              <a:defRPr/>
            </a:pPr>
            <a:r>
              <a:rPr lang="en-GB" sz="2800" b="1" dirty="0" smtClean="0">
                <a:solidFill>
                  <a:srgbClr val="0070C0"/>
                </a:solidFill>
                <a:latin typeface="Times New Roman" pitchFamily="18" charset="0"/>
                <a:cs typeface="Times New Roman" pitchFamily="18" charset="0"/>
              </a:rPr>
              <a:t>2. Sunken stomata:</a:t>
            </a:r>
          </a:p>
          <a:p>
            <a:pPr marL="548640" lvl="1" indent="-274320" eaLnBrk="1" fontAlgn="auto" hangingPunct="1">
              <a:spcAft>
                <a:spcPts val="0"/>
              </a:spcAft>
              <a:buFont typeface="Wingdings"/>
              <a:buChar char=""/>
              <a:defRPr/>
            </a:pPr>
            <a:r>
              <a:rPr lang="en-GB" sz="2400" dirty="0" smtClean="0">
                <a:solidFill>
                  <a:schemeClr val="tx1"/>
                </a:solidFill>
                <a:latin typeface="Times New Roman" pitchFamily="18" charset="0"/>
                <a:cs typeface="Times New Roman" pitchFamily="18" charset="0"/>
              </a:rPr>
              <a:t> creates local humidity/decreases exposure to air currents;</a:t>
            </a:r>
          </a:p>
          <a:p>
            <a:pPr marL="274320" indent="-274320" eaLnBrk="1" fontAlgn="auto" hangingPunct="1">
              <a:spcAft>
                <a:spcPts val="0"/>
              </a:spcAft>
              <a:buFont typeface="Wingdings" pitchFamily="2" charset="2"/>
              <a:buNone/>
              <a:defRPr/>
            </a:pPr>
            <a:r>
              <a:rPr lang="en-GB" sz="2800" b="1" dirty="0" smtClean="0">
                <a:solidFill>
                  <a:srgbClr val="0070C0"/>
                </a:solidFill>
                <a:latin typeface="Times New Roman" pitchFamily="18" charset="0"/>
                <a:cs typeface="Times New Roman" pitchFamily="18" charset="0"/>
              </a:rPr>
              <a:t>3. Presence of hairs:</a:t>
            </a:r>
          </a:p>
          <a:p>
            <a:pPr marL="548640" lvl="1" indent="-274320" eaLnBrk="1" fontAlgn="auto" hangingPunct="1">
              <a:spcAft>
                <a:spcPts val="0"/>
              </a:spcAft>
              <a:buFont typeface="Wingdings"/>
              <a:buChar char=""/>
              <a:defRPr/>
            </a:pPr>
            <a:r>
              <a:rPr lang="en-GB" sz="2400" dirty="0" smtClean="0">
                <a:solidFill>
                  <a:schemeClr val="tx1"/>
                </a:solidFill>
                <a:latin typeface="Times New Roman" pitchFamily="18" charset="0"/>
                <a:cs typeface="Times New Roman" pitchFamily="18" charset="0"/>
              </a:rPr>
              <a:t> creates local humidity next to leaf/decreases exposure to air currents by reducing flow around stomata; </a:t>
            </a:r>
          </a:p>
          <a:p>
            <a:pPr marL="274320" indent="-274320" eaLnBrk="1" fontAlgn="auto" hangingPunct="1">
              <a:spcAft>
                <a:spcPts val="0"/>
              </a:spcAft>
              <a:buFont typeface="Wingdings" pitchFamily="2" charset="2"/>
              <a:buNone/>
              <a:defRPr/>
            </a:pPr>
            <a:r>
              <a:rPr lang="en-GB" sz="2800" b="1" dirty="0" smtClean="0">
                <a:solidFill>
                  <a:srgbClr val="0070C0"/>
                </a:solidFill>
                <a:latin typeface="Times New Roman" pitchFamily="18" charset="0"/>
                <a:cs typeface="Times New Roman" pitchFamily="18" charset="0"/>
              </a:rPr>
              <a:t>4. Fewer stomata:</a:t>
            </a:r>
          </a:p>
          <a:p>
            <a:pPr marL="548640" lvl="1" indent="-274320" eaLnBrk="1" fontAlgn="auto" hangingPunct="1">
              <a:spcAft>
                <a:spcPts val="0"/>
              </a:spcAft>
              <a:buFont typeface="Wingdings"/>
              <a:buChar char=""/>
              <a:defRPr/>
            </a:pPr>
            <a:r>
              <a:rPr lang="en-GB" sz="2400" dirty="0" smtClean="0">
                <a:solidFill>
                  <a:schemeClr val="tx1"/>
                </a:solidFill>
                <a:latin typeface="Times New Roman" pitchFamily="18" charset="0"/>
                <a:cs typeface="Times New Roman" pitchFamily="18" charset="0"/>
              </a:rPr>
              <a:t> decreases transpiration as this is where water is lost;</a:t>
            </a:r>
            <a:endParaRPr lang="en-GB" dirty="0" smtClean="0">
              <a:solidFill>
                <a:schemeClr val="tx1"/>
              </a:solidFill>
              <a:latin typeface="Times New Roman" pitchFamily="18" charset="0"/>
              <a:cs typeface="Times New Roman" pitchFamily="18" charset="0"/>
            </a:endParaRPr>
          </a:p>
          <a:p>
            <a:pPr marL="274320" indent="-274320" eaLnBrk="1" fontAlgn="auto" hangingPunct="1">
              <a:spcAft>
                <a:spcPts val="0"/>
              </a:spcAft>
              <a:buFont typeface="Wingdings" pitchFamily="2" charset="2"/>
              <a:buNone/>
              <a:defRPr/>
            </a:pPr>
            <a:r>
              <a:rPr lang="en-GB" sz="2800" b="1" dirty="0" smtClean="0">
                <a:solidFill>
                  <a:srgbClr val="0070C0"/>
                </a:solidFill>
                <a:latin typeface="Times New Roman" pitchFamily="18" charset="0"/>
                <a:cs typeface="Times New Roman" pitchFamily="18" charset="0"/>
              </a:rPr>
              <a:t>5. Thick waxy cuticle:</a:t>
            </a:r>
          </a:p>
          <a:p>
            <a:pPr marL="548640" lvl="1" indent="-274320" eaLnBrk="1" fontAlgn="auto" hangingPunct="1">
              <a:spcAft>
                <a:spcPts val="0"/>
              </a:spcAft>
              <a:buFont typeface="Wingdings"/>
              <a:buChar char=""/>
              <a:defRPr/>
            </a:pPr>
            <a:r>
              <a:rPr lang="en-GB" sz="2400" dirty="0" smtClean="0">
                <a:solidFill>
                  <a:schemeClr val="tx1"/>
                </a:solidFill>
                <a:latin typeface="Times New Roman" pitchFamily="18" charset="0"/>
                <a:cs typeface="Times New Roman" pitchFamily="18" charset="0"/>
              </a:rPr>
              <a:t> makes more waterproof impermeable to water </a:t>
            </a:r>
            <a:r>
              <a:rPr lang="en-US" sz="2400" dirty="0" smtClean="0">
                <a:solidFill>
                  <a:schemeClr val="tx1"/>
                </a:solidFill>
                <a:latin typeface="Times New Roman" pitchFamily="18" charset="0"/>
                <a:cs typeface="Times New Roman" pitchFamily="18" charset="0"/>
              </a:rPr>
              <a:t>due to the </a:t>
            </a:r>
            <a:r>
              <a:rPr lang="en-US" sz="2400" b="1" dirty="0" smtClean="0">
                <a:solidFill>
                  <a:schemeClr val="tx1"/>
                </a:solidFill>
                <a:latin typeface="Times New Roman" pitchFamily="18" charset="0"/>
                <a:cs typeface="Times New Roman" pitchFamily="18" charset="0"/>
              </a:rPr>
              <a:t>high heat</a:t>
            </a:r>
            <a:r>
              <a:rPr lang="en-US" sz="2400" dirty="0" smtClean="0">
                <a:solidFill>
                  <a:schemeClr val="tx1"/>
                </a:solidFill>
                <a:latin typeface="Times New Roman" pitchFamily="18" charset="0"/>
                <a:cs typeface="Times New Roman" pitchFamily="18" charset="0"/>
              </a:rPr>
              <a:t> and </a:t>
            </a:r>
            <a:r>
              <a:rPr lang="en-US" sz="2400" b="1" dirty="0" smtClean="0">
                <a:solidFill>
                  <a:schemeClr val="tx1"/>
                </a:solidFill>
                <a:latin typeface="Times New Roman" pitchFamily="18" charset="0"/>
                <a:cs typeface="Times New Roman" pitchFamily="18" charset="0"/>
              </a:rPr>
              <a:t>intense sunlight.</a:t>
            </a:r>
          </a:p>
          <a:p>
            <a:pPr marL="274320" indent="-274320" eaLnBrk="1" fontAlgn="auto" hangingPunct="1">
              <a:spcAft>
                <a:spcPts val="0"/>
              </a:spcAft>
              <a:buFont typeface="Wingdings 2"/>
              <a:buChar char=""/>
              <a:defRPr/>
            </a:pPr>
            <a:endParaRPr lang="en-GB" sz="2800" dirty="0" smtClean="0">
              <a:latin typeface="Times New Roman" pitchFamily="18" charset="0"/>
              <a:cs typeface="Times New Roman" pitchFamily="18" charset="0"/>
            </a:endParaRPr>
          </a:p>
          <a:p>
            <a:pPr marL="274320" indent="-274320" eaLnBrk="1" fontAlgn="auto" hangingPunct="1">
              <a:spcAft>
                <a:spcPts val="0"/>
              </a:spcAft>
              <a:buFont typeface="Wingdings 2"/>
              <a:buChar char=""/>
              <a:defRPr/>
            </a:pPr>
            <a:endParaRPr lang="en-GB" sz="2400" dirty="0" smtClean="0">
              <a:latin typeface="Times New Roman" pitchFamily="18" charset="0"/>
              <a:cs typeface="Times New Roman" pitchFamily="18" charset="0"/>
            </a:endParaRPr>
          </a:p>
          <a:p>
            <a:pPr marL="274320" indent="-274320" eaLnBrk="1" fontAlgn="auto" hangingPunct="1">
              <a:spcAft>
                <a:spcPts val="0"/>
              </a:spcAft>
              <a:buFont typeface="Wingdings 2"/>
              <a:buChar char=""/>
              <a:defRPr/>
            </a:pPr>
            <a:endParaRPr lang="en-IN"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04-07Figure_LA.jpg"/>
          <p:cNvPicPr>
            <a:picLocks noChangeAspect="1" noChangeArrowheads="1"/>
          </p:cNvPicPr>
          <p:nvPr/>
        </p:nvPicPr>
        <p:blipFill>
          <a:blip r:embed="rId2"/>
          <a:srcRect/>
          <a:stretch>
            <a:fillRect/>
          </a:stretch>
        </p:blipFill>
        <p:spPr bwMode="auto">
          <a:xfrm>
            <a:off x="1547813" y="0"/>
            <a:ext cx="6191250" cy="6597650"/>
          </a:xfrm>
          <a:prstGeom prst="rect">
            <a:avLst/>
          </a:prstGeom>
          <a:noFill/>
          <a:ln w="9525">
            <a:noFill/>
            <a:miter lim="800000"/>
            <a:headEnd/>
            <a:tailEnd/>
          </a:ln>
        </p:spPr>
      </p:pic>
      <p:sp>
        <p:nvSpPr>
          <p:cNvPr id="44035" name="Text Box 3"/>
          <p:cNvSpPr txBox="1">
            <a:spLocks noChangeArrowheads="1"/>
          </p:cNvSpPr>
          <p:nvPr/>
        </p:nvSpPr>
        <p:spPr bwMode="auto">
          <a:xfrm>
            <a:off x="0" y="0"/>
            <a:ext cx="1123950" cy="457200"/>
          </a:xfrm>
          <a:prstGeom prst="rect">
            <a:avLst/>
          </a:prstGeom>
          <a:noFill/>
          <a:ln w="9525">
            <a:noFill/>
            <a:miter lim="800000"/>
            <a:headEnd/>
            <a:tailEnd/>
          </a:ln>
        </p:spPr>
        <p:txBody>
          <a:bodyPr wrap="none">
            <a:spAutoFit/>
          </a:bodyPr>
          <a:lstStyle/>
          <a:p>
            <a:r>
              <a:rPr lang="en-US" sz="2400">
                <a:latin typeface="Times New Roman" pitchFamily="18" charset="0"/>
              </a:rPr>
              <a:t>Fig. 4.7</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p:txBody>
          <a:bodyPr/>
          <a:lstStyle/>
          <a:p>
            <a:pPr>
              <a:defRPr/>
            </a:pPr>
            <a:fld id="{72BA0D81-B1C3-4A8B-BFC0-03C1119E3678}" type="slidenum">
              <a:rPr lang="en-US">
                <a:latin typeface="Arial" charset="0"/>
              </a:rPr>
              <a:pPr>
                <a:defRPr/>
              </a:pPr>
              <a:t>240</a:t>
            </a:fld>
            <a:endParaRPr lang="en-US">
              <a:latin typeface="Arial" charset="0"/>
            </a:endParaRPr>
          </a:p>
        </p:txBody>
      </p:sp>
      <p:sp>
        <p:nvSpPr>
          <p:cNvPr id="3" name="Content Placeholder 2"/>
          <p:cNvSpPr>
            <a:spLocks noGrp="1"/>
          </p:cNvSpPr>
          <p:nvPr>
            <p:ph sz="quarter" idx="1"/>
          </p:nvPr>
        </p:nvSpPr>
        <p:spPr>
          <a:xfrm>
            <a:off x="457200" y="1371600"/>
            <a:ext cx="8229600" cy="4754563"/>
          </a:xfrm>
        </p:spPr>
        <p:txBody>
          <a:bodyPr>
            <a:normAutofit fontScale="92500" lnSpcReduction="20000"/>
          </a:bodyPr>
          <a:lstStyle/>
          <a:p>
            <a:pPr eaLnBrk="1" hangingPunct="1">
              <a:buFont typeface="Wingdings" pitchFamily="2" charset="2"/>
              <a:buNone/>
            </a:pPr>
            <a:r>
              <a:rPr lang="en-US" sz="2800" b="1" smtClean="0">
                <a:solidFill>
                  <a:srgbClr val="0070C0"/>
                </a:solidFill>
                <a:latin typeface="Times New Roman" pitchFamily="18" charset="0"/>
                <a:cs typeface="Times New Roman" pitchFamily="18" charset="0"/>
              </a:rPr>
              <a:t>6. Short Life Cycles</a:t>
            </a:r>
          </a:p>
          <a:p>
            <a:pPr lvl="1" eaLnBrk="1" hangingPunct="1"/>
            <a:r>
              <a:rPr lang="en-US" smtClean="0">
                <a:solidFill>
                  <a:schemeClr val="tx1"/>
                </a:solidFill>
                <a:latin typeface="Times New Roman" pitchFamily="18" charset="0"/>
                <a:cs typeface="Times New Roman" pitchFamily="18" charset="0"/>
              </a:rPr>
              <a:t>Grow from </a:t>
            </a:r>
            <a:r>
              <a:rPr lang="en-US" b="1" smtClean="0">
                <a:solidFill>
                  <a:schemeClr val="tx1"/>
                </a:solidFill>
                <a:latin typeface="Times New Roman" pitchFamily="18" charset="0"/>
                <a:cs typeface="Times New Roman" pitchFamily="18" charset="0"/>
              </a:rPr>
              <a:t>seeds</a:t>
            </a:r>
            <a:r>
              <a:rPr lang="en-US" smtClean="0">
                <a:solidFill>
                  <a:schemeClr val="tx1"/>
                </a:solidFill>
                <a:latin typeface="Times New Roman" pitchFamily="18" charset="0"/>
                <a:cs typeface="Times New Roman" pitchFamily="18" charset="0"/>
              </a:rPr>
              <a:t> to </a:t>
            </a:r>
            <a:r>
              <a:rPr lang="en-US" b="1" smtClean="0">
                <a:solidFill>
                  <a:schemeClr val="tx1"/>
                </a:solidFill>
                <a:latin typeface="Times New Roman" pitchFamily="18" charset="0"/>
                <a:cs typeface="Times New Roman" pitchFamily="18" charset="0"/>
              </a:rPr>
              <a:t>mature plants</a:t>
            </a:r>
            <a:r>
              <a:rPr lang="en-US" smtClean="0">
                <a:solidFill>
                  <a:schemeClr val="tx1"/>
                </a:solidFill>
                <a:latin typeface="Times New Roman" pitchFamily="18" charset="0"/>
                <a:cs typeface="Times New Roman" pitchFamily="18" charset="0"/>
              </a:rPr>
              <a:t>, produce </a:t>
            </a:r>
            <a:r>
              <a:rPr lang="en-US" b="1" smtClean="0">
                <a:solidFill>
                  <a:schemeClr val="tx1"/>
                </a:solidFill>
                <a:latin typeface="Times New Roman" pitchFamily="18" charset="0"/>
                <a:cs typeface="Times New Roman" pitchFamily="18" charset="0"/>
              </a:rPr>
              <a:t>flowers</a:t>
            </a:r>
            <a:r>
              <a:rPr lang="en-US" smtClean="0">
                <a:solidFill>
                  <a:schemeClr val="tx1"/>
                </a:solidFill>
                <a:latin typeface="Times New Roman" pitchFamily="18" charset="0"/>
                <a:cs typeface="Times New Roman" pitchFamily="18" charset="0"/>
              </a:rPr>
              <a:t>, </a:t>
            </a:r>
            <a:r>
              <a:rPr lang="en-US" b="1" smtClean="0">
                <a:solidFill>
                  <a:schemeClr val="tx1"/>
                </a:solidFill>
                <a:latin typeface="Times New Roman" pitchFamily="18" charset="0"/>
                <a:cs typeface="Times New Roman" pitchFamily="18" charset="0"/>
              </a:rPr>
              <a:t>fruits</a:t>
            </a:r>
            <a:r>
              <a:rPr lang="en-US" smtClean="0">
                <a:solidFill>
                  <a:schemeClr val="tx1"/>
                </a:solidFill>
                <a:latin typeface="Times New Roman" pitchFamily="18" charset="0"/>
                <a:cs typeface="Times New Roman" pitchFamily="18" charset="0"/>
              </a:rPr>
              <a:t> and </a:t>
            </a:r>
            <a:r>
              <a:rPr lang="en-US" b="1" smtClean="0">
                <a:solidFill>
                  <a:schemeClr val="tx1"/>
                </a:solidFill>
                <a:latin typeface="Times New Roman" pitchFamily="18" charset="0"/>
                <a:cs typeface="Times New Roman" pitchFamily="18" charset="0"/>
              </a:rPr>
              <a:t>seeds</a:t>
            </a:r>
            <a:r>
              <a:rPr lang="en-US" smtClean="0">
                <a:solidFill>
                  <a:schemeClr val="tx1"/>
                </a:solidFill>
                <a:latin typeface="Times New Roman" pitchFamily="18" charset="0"/>
                <a:cs typeface="Times New Roman" pitchFamily="18" charset="0"/>
              </a:rPr>
              <a:t> in a </a:t>
            </a:r>
            <a:r>
              <a:rPr lang="en-US" b="1" smtClean="0">
                <a:solidFill>
                  <a:schemeClr val="tx1"/>
                </a:solidFill>
                <a:latin typeface="Times New Roman" pitchFamily="18" charset="0"/>
                <a:cs typeface="Times New Roman" pitchFamily="18" charset="0"/>
              </a:rPr>
              <a:t>short amount of time.</a:t>
            </a:r>
          </a:p>
          <a:p>
            <a:pPr lvl="1" eaLnBrk="1" hangingPunct="1"/>
            <a:r>
              <a:rPr lang="en-US" smtClean="0">
                <a:solidFill>
                  <a:schemeClr val="tx1"/>
                </a:solidFill>
                <a:latin typeface="Times New Roman" pitchFamily="18" charset="0"/>
                <a:cs typeface="Times New Roman" pitchFamily="18" charset="0"/>
              </a:rPr>
              <a:t>These few days can coincide with the few days of</a:t>
            </a:r>
            <a:r>
              <a:rPr lang="en-US" b="1" smtClean="0">
                <a:solidFill>
                  <a:schemeClr val="tx1"/>
                </a:solidFill>
                <a:latin typeface="Times New Roman" pitchFamily="18" charset="0"/>
                <a:cs typeface="Times New Roman" pitchFamily="18" charset="0"/>
              </a:rPr>
              <a:t> rain</a:t>
            </a:r>
            <a:r>
              <a:rPr lang="en-US" smtClean="0">
                <a:solidFill>
                  <a:schemeClr val="tx1"/>
                </a:solidFill>
                <a:latin typeface="Times New Roman" pitchFamily="18" charset="0"/>
                <a:cs typeface="Times New Roman" pitchFamily="18" charset="0"/>
              </a:rPr>
              <a:t>.</a:t>
            </a:r>
          </a:p>
          <a:p>
            <a:pPr eaLnBrk="1" hangingPunct="1">
              <a:buFont typeface="Wingdings" pitchFamily="2" charset="2"/>
              <a:buNone/>
            </a:pPr>
            <a:r>
              <a:rPr lang="en-US" sz="2600" b="1" smtClean="0">
                <a:solidFill>
                  <a:srgbClr val="0070C0"/>
                </a:solidFill>
                <a:latin typeface="Times New Roman" pitchFamily="18" charset="0"/>
                <a:cs typeface="Times New Roman" pitchFamily="18" charset="0"/>
              </a:rPr>
              <a:t>7. Many desert plants are called C4 or CAM (Crassulacean acid metabolism) plants.</a:t>
            </a:r>
          </a:p>
          <a:p>
            <a:pPr lvl="1" eaLnBrk="1" hangingPunct="1"/>
            <a:r>
              <a:rPr lang="en-US" smtClean="0">
                <a:solidFill>
                  <a:schemeClr val="tx1"/>
                </a:solidFill>
                <a:latin typeface="Times New Roman" pitchFamily="18" charset="0"/>
                <a:cs typeface="Times New Roman" pitchFamily="18" charset="0"/>
              </a:rPr>
              <a:t>These plants only </a:t>
            </a:r>
            <a:r>
              <a:rPr lang="en-US" b="1" smtClean="0">
                <a:solidFill>
                  <a:schemeClr val="tx1"/>
                </a:solidFill>
                <a:latin typeface="Times New Roman" pitchFamily="18" charset="0"/>
                <a:cs typeface="Times New Roman" pitchFamily="18" charset="0"/>
              </a:rPr>
              <a:t>open</a:t>
            </a:r>
            <a:r>
              <a:rPr lang="en-US" smtClean="0">
                <a:solidFill>
                  <a:schemeClr val="tx1"/>
                </a:solidFill>
                <a:latin typeface="Times New Roman" pitchFamily="18" charset="0"/>
                <a:cs typeface="Times New Roman" pitchFamily="18" charset="0"/>
              </a:rPr>
              <a:t> their </a:t>
            </a:r>
            <a:r>
              <a:rPr lang="en-US" b="1" smtClean="0">
                <a:solidFill>
                  <a:schemeClr val="tx1"/>
                </a:solidFill>
                <a:latin typeface="Times New Roman" pitchFamily="18" charset="0"/>
                <a:cs typeface="Times New Roman" pitchFamily="18" charset="0"/>
              </a:rPr>
              <a:t>stomata</a:t>
            </a:r>
            <a:r>
              <a:rPr lang="en-US" smtClean="0">
                <a:solidFill>
                  <a:schemeClr val="tx1"/>
                </a:solidFill>
                <a:latin typeface="Times New Roman" pitchFamily="18" charset="0"/>
                <a:cs typeface="Times New Roman" pitchFamily="18" charset="0"/>
              </a:rPr>
              <a:t> in the </a:t>
            </a:r>
            <a:r>
              <a:rPr lang="en-US" b="1" smtClean="0">
                <a:solidFill>
                  <a:schemeClr val="tx1"/>
                </a:solidFill>
                <a:latin typeface="Times New Roman" pitchFamily="18" charset="0"/>
                <a:cs typeface="Times New Roman" pitchFamily="18" charset="0"/>
              </a:rPr>
              <a:t>dark</a:t>
            </a:r>
            <a:r>
              <a:rPr lang="en-US" smtClean="0">
                <a:solidFill>
                  <a:schemeClr val="tx1"/>
                </a:solidFill>
                <a:latin typeface="Times New Roman" pitchFamily="18" charset="0"/>
                <a:cs typeface="Times New Roman" pitchFamily="18" charset="0"/>
              </a:rPr>
              <a:t> at </a:t>
            </a:r>
            <a:r>
              <a:rPr lang="en-US" b="1" smtClean="0">
                <a:solidFill>
                  <a:schemeClr val="tx1"/>
                </a:solidFill>
                <a:latin typeface="Times New Roman" pitchFamily="18" charset="0"/>
                <a:cs typeface="Times New Roman" pitchFamily="18" charset="0"/>
              </a:rPr>
              <a:t>night</a:t>
            </a:r>
            <a:r>
              <a:rPr lang="en-US" smtClean="0">
                <a:solidFill>
                  <a:schemeClr val="tx1"/>
                </a:solidFill>
                <a:latin typeface="Times New Roman" pitchFamily="18" charset="0"/>
                <a:cs typeface="Times New Roman" pitchFamily="18" charset="0"/>
              </a:rPr>
              <a:t>.</a:t>
            </a:r>
          </a:p>
          <a:p>
            <a:pPr lvl="1" eaLnBrk="1" hangingPunct="1"/>
            <a:r>
              <a:rPr lang="en-US" smtClean="0">
                <a:solidFill>
                  <a:schemeClr val="tx1"/>
                </a:solidFill>
                <a:latin typeface="Times New Roman" pitchFamily="18" charset="0"/>
                <a:cs typeface="Times New Roman" pitchFamily="18" charset="0"/>
              </a:rPr>
              <a:t>The </a:t>
            </a:r>
            <a:r>
              <a:rPr lang="en-US" b="1" smtClean="0">
                <a:solidFill>
                  <a:schemeClr val="tx1"/>
                </a:solidFill>
                <a:latin typeface="Times New Roman" pitchFamily="18" charset="0"/>
                <a:cs typeface="Times New Roman" pitchFamily="18" charset="0"/>
              </a:rPr>
              <a:t>cooler temperatures</a:t>
            </a:r>
            <a:r>
              <a:rPr lang="en-US" smtClean="0">
                <a:solidFill>
                  <a:schemeClr val="tx1"/>
                </a:solidFill>
                <a:latin typeface="Times New Roman" pitchFamily="18" charset="0"/>
                <a:cs typeface="Times New Roman" pitchFamily="18" charset="0"/>
              </a:rPr>
              <a:t> allow the plant to take up </a:t>
            </a:r>
            <a:r>
              <a:rPr lang="en-US" b="1" smtClean="0">
                <a:solidFill>
                  <a:schemeClr val="tx1"/>
                </a:solidFill>
                <a:latin typeface="Times New Roman" pitchFamily="18" charset="0"/>
                <a:cs typeface="Times New Roman" pitchFamily="18" charset="0"/>
              </a:rPr>
              <a:t>CO</a:t>
            </a:r>
            <a:r>
              <a:rPr lang="en-US" b="1" baseline="-25000" smtClean="0">
                <a:solidFill>
                  <a:schemeClr val="tx1"/>
                </a:solidFill>
                <a:latin typeface="Times New Roman" pitchFamily="18" charset="0"/>
                <a:cs typeface="Times New Roman" pitchFamily="18" charset="0"/>
              </a:rPr>
              <a:t>2</a:t>
            </a:r>
            <a:r>
              <a:rPr lang="en-US" smtClean="0">
                <a:solidFill>
                  <a:schemeClr val="tx1"/>
                </a:solidFill>
                <a:latin typeface="Times New Roman" pitchFamily="18" charset="0"/>
                <a:cs typeface="Times New Roman" pitchFamily="18" charset="0"/>
              </a:rPr>
              <a:t> through their </a:t>
            </a:r>
            <a:r>
              <a:rPr lang="en-US" b="1" smtClean="0">
                <a:solidFill>
                  <a:schemeClr val="tx1"/>
                </a:solidFill>
                <a:latin typeface="Times New Roman" pitchFamily="18" charset="0"/>
                <a:cs typeface="Times New Roman" pitchFamily="18" charset="0"/>
              </a:rPr>
              <a:t>stomata</a:t>
            </a:r>
            <a:r>
              <a:rPr lang="en-US" smtClean="0">
                <a:solidFill>
                  <a:schemeClr val="tx1"/>
                </a:solidFill>
                <a:latin typeface="Times New Roman" pitchFamily="18" charset="0"/>
                <a:cs typeface="Times New Roman" pitchFamily="18" charset="0"/>
              </a:rPr>
              <a:t> without </a:t>
            </a:r>
            <a:r>
              <a:rPr lang="en-US" b="1" smtClean="0">
                <a:solidFill>
                  <a:schemeClr val="tx1"/>
                </a:solidFill>
                <a:latin typeface="Times New Roman" pitchFamily="18" charset="0"/>
                <a:cs typeface="Times New Roman" pitchFamily="18" charset="0"/>
              </a:rPr>
              <a:t>sacrificing water</a:t>
            </a:r>
            <a:r>
              <a:rPr lang="en-US" smtClean="0">
                <a:solidFill>
                  <a:schemeClr val="tx1"/>
                </a:solidFill>
                <a:latin typeface="Times New Roman" pitchFamily="18" charset="0"/>
                <a:cs typeface="Times New Roman" pitchFamily="18" charset="0"/>
              </a:rPr>
              <a:t>.</a:t>
            </a:r>
          </a:p>
          <a:p>
            <a:pPr lvl="1" eaLnBrk="1" hangingPunct="1"/>
            <a:r>
              <a:rPr lang="en-US" smtClean="0">
                <a:solidFill>
                  <a:schemeClr val="tx1"/>
                </a:solidFill>
                <a:latin typeface="Times New Roman" pitchFamily="18" charset="0"/>
                <a:cs typeface="Times New Roman" pitchFamily="18" charset="0"/>
              </a:rPr>
              <a:t>Examples: orchids, cactus, pineapple (CAM) crabgrass, corn (maize) sugarcane (C4)</a:t>
            </a:r>
          </a:p>
          <a:p>
            <a:pPr eaLnBrk="1" hangingPunct="1"/>
            <a:endParaRPr lang="en-IN" sz="2000" smtClean="0">
              <a:latin typeface="Times New Roman" pitchFamily="18" charset="0"/>
              <a:cs typeface="Times New Roman" pitchFamily="18" charset="0"/>
            </a:endParaRPr>
          </a:p>
        </p:txBody>
      </p:sp>
      <p:sp>
        <p:nvSpPr>
          <p:cNvPr id="24580" name="Rectangle 2"/>
          <p:cNvSpPr>
            <a:spLocks noChangeArrowheads="1"/>
          </p:cNvSpPr>
          <p:nvPr/>
        </p:nvSpPr>
        <p:spPr bwMode="auto">
          <a:xfrm>
            <a:off x="152400" y="0"/>
            <a:ext cx="8991600" cy="1066800"/>
          </a:xfrm>
          <a:prstGeom prst="rect">
            <a:avLst/>
          </a:prstGeom>
          <a:solidFill>
            <a:schemeClr val="accent2"/>
          </a:solidFill>
          <a:ln w="9525">
            <a:solidFill>
              <a:schemeClr val="accent2"/>
            </a:solidFill>
            <a:miter lim="800000"/>
            <a:headEnd/>
            <a:tailEnd/>
          </a:ln>
        </p:spPr>
        <p:txBody>
          <a:bodyPr wrap="none" anchor="ctr"/>
          <a:lstStyle/>
          <a:p>
            <a:pPr eaLnBrk="0" hangingPunct="0"/>
            <a:r>
              <a:rPr lang="en-GB" sz="3200" b="1">
                <a:latin typeface="Times New Roman" pitchFamily="18" charset="0"/>
                <a:cs typeface="Times New Roman" pitchFamily="18" charset="0"/>
              </a:rPr>
              <a:t>Xerophytes possess adaptations to prevent </a:t>
            </a:r>
          </a:p>
          <a:p>
            <a:pPr eaLnBrk="0" hangingPunct="0"/>
            <a:r>
              <a:rPr lang="en-GB" sz="3200" b="1">
                <a:latin typeface="Times New Roman" pitchFamily="18" charset="0"/>
                <a:cs typeface="Times New Roman" pitchFamily="18" charset="0"/>
              </a:rPr>
              <a:t>excessive water loss</a:t>
            </a:r>
            <a:endParaRPr lang="en-IN"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0009"/>
          <p:cNvPicPr>
            <a:picLocks noChangeAspect="1" noChangeArrowheads="1"/>
          </p:cNvPicPr>
          <p:nvPr/>
        </p:nvPicPr>
        <p:blipFill>
          <a:blip r:embed="rId2">
            <a:lum contrast="18000"/>
          </a:blip>
          <a:srcRect l="1666" t="3606" r="833" b="5704"/>
          <a:stretch>
            <a:fillRect/>
          </a:stretch>
        </p:blipFill>
        <p:spPr bwMode="auto">
          <a:xfrm>
            <a:off x="152400" y="328613"/>
            <a:ext cx="8915400" cy="6529387"/>
          </a:xfrm>
          <a:prstGeom prst="rect">
            <a:avLst/>
          </a:prstGeom>
          <a:noFill/>
          <a:ln w="9525">
            <a:noFill/>
            <a:miter lim="800000"/>
            <a:headEnd/>
            <a:tailEnd/>
          </a:ln>
        </p:spPr>
      </p:pic>
      <p:sp>
        <p:nvSpPr>
          <p:cNvPr id="25603" name="Text Box 3"/>
          <p:cNvSpPr txBox="1">
            <a:spLocks noChangeArrowheads="1"/>
          </p:cNvSpPr>
          <p:nvPr/>
        </p:nvSpPr>
        <p:spPr bwMode="auto">
          <a:xfrm>
            <a:off x="0" y="17463"/>
            <a:ext cx="8231188" cy="457200"/>
          </a:xfrm>
          <a:prstGeom prst="rect">
            <a:avLst/>
          </a:prstGeom>
          <a:noFill/>
          <a:ln w="9525">
            <a:noFill/>
            <a:miter lim="800000"/>
            <a:headEnd/>
            <a:tailEnd/>
          </a:ln>
        </p:spPr>
        <p:txBody>
          <a:bodyPr wrap="none">
            <a:spAutoFit/>
          </a:bodyPr>
          <a:lstStyle/>
          <a:p>
            <a:r>
              <a:rPr lang="en-GB" sz="2400" b="1">
                <a:solidFill>
                  <a:schemeClr val="accent2"/>
                </a:solidFill>
                <a:latin typeface="Tahoma" pitchFamily="34" charset="0"/>
              </a:rPr>
              <a:t>Transverse Section Through Leaf of Xerophytic Plant</a:t>
            </a:r>
            <a:endParaRPr lang="en-GB" sz="2400" b="1">
              <a:latin typeface="Tahoma" pitchFamily="34" charset="0"/>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14288"/>
            <a:ext cx="9144000" cy="0"/>
          </a:xfrm>
          <a:prstGeom prst="rect">
            <a:avLst/>
          </a:prstGeom>
          <a:noFill/>
          <a:ln w="9525">
            <a:noFill/>
            <a:miter lim="800000"/>
            <a:headEnd/>
            <a:tailEnd/>
          </a:ln>
        </p:spPr>
        <p:txBody>
          <a:bodyPr>
            <a:spAutoFit/>
          </a:bodyPr>
          <a:lstStyle/>
          <a:p>
            <a:pPr eaLnBrk="0" hangingPunct="0"/>
            <a:endParaRPr lang="en-IN"/>
          </a:p>
        </p:txBody>
      </p:sp>
      <p:pic>
        <p:nvPicPr>
          <p:cNvPr id="13315" name="Picture 3" descr="Cactus"/>
          <p:cNvPicPr>
            <a:picLocks noChangeAspect="1" noChangeArrowheads="1"/>
          </p:cNvPicPr>
          <p:nvPr/>
        </p:nvPicPr>
        <p:blipFill>
          <a:blip r:embed="rId2"/>
          <a:srcRect/>
          <a:stretch>
            <a:fillRect/>
          </a:stretch>
        </p:blipFill>
        <p:spPr bwMode="auto">
          <a:xfrm>
            <a:off x="0" y="1371600"/>
            <a:ext cx="3594100" cy="5486400"/>
          </a:xfrm>
          <a:prstGeom prst="rect">
            <a:avLst/>
          </a:prstGeom>
          <a:noFill/>
          <a:ln w="9525">
            <a:noFill/>
            <a:miter lim="800000"/>
            <a:headEnd/>
            <a:tailEnd/>
          </a:ln>
        </p:spPr>
      </p:pic>
      <p:pic>
        <p:nvPicPr>
          <p:cNvPr id="13316" name="Picture 4" descr="cactus_colour"/>
          <p:cNvPicPr>
            <a:picLocks noChangeAspect="1" noChangeArrowheads="1"/>
          </p:cNvPicPr>
          <p:nvPr/>
        </p:nvPicPr>
        <p:blipFill>
          <a:blip r:embed="rId3"/>
          <a:srcRect l="10895" r="8488"/>
          <a:stretch>
            <a:fillRect/>
          </a:stretch>
        </p:blipFill>
        <p:spPr bwMode="auto">
          <a:xfrm>
            <a:off x="6067425" y="1371600"/>
            <a:ext cx="3076575" cy="5486400"/>
          </a:xfrm>
          <a:prstGeom prst="rect">
            <a:avLst/>
          </a:prstGeom>
          <a:noFill/>
          <a:ln w="9525">
            <a:noFill/>
            <a:miter lim="800000"/>
            <a:headEnd/>
            <a:tailEnd/>
          </a:ln>
        </p:spPr>
      </p:pic>
      <p:pic>
        <p:nvPicPr>
          <p:cNvPr id="13317" name="Picture 5" descr="xerophyte"/>
          <p:cNvPicPr>
            <a:picLocks noChangeAspect="1" noChangeArrowheads="1"/>
          </p:cNvPicPr>
          <p:nvPr/>
        </p:nvPicPr>
        <p:blipFill>
          <a:blip r:embed="rId4"/>
          <a:srcRect l="7462" r="7979"/>
          <a:stretch>
            <a:fillRect/>
          </a:stretch>
        </p:blipFill>
        <p:spPr bwMode="auto">
          <a:xfrm>
            <a:off x="3340100" y="1371600"/>
            <a:ext cx="3079750" cy="5486400"/>
          </a:xfrm>
          <a:prstGeom prst="rect">
            <a:avLst/>
          </a:prstGeom>
          <a:noFill/>
          <a:ln w="9525">
            <a:noFill/>
            <a:miter lim="800000"/>
            <a:headEnd/>
            <a:tailEnd/>
          </a:ln>
        </p:spPr>
      </p:pic>
      <p:sp>
        <p:nvSpPr>
          <p:cNvPr id="26630" name="Text Box 6"/>
          <p:cNvSpPr txBox="1">
            <a:spLocks noChangeArrowheads="1"/>
          </p:cNvSpPr>
          <p:nvPr/>
        </p:nvSpPr>
        <p:spPr bwMode="auto">
          <a:xfrm>
            <a:off x="152400" y="242888"/>
            <a:ext cx="4741863" cy="708025"/>
          </a:xfrm>
          <a:prstGeom prst="rect">
            <a:avLst/>
          </a:prstGeom>
          <a:noFill/>
          <a:ln w="9525">
            <a:noFill/>
            <a:miter lim="800000"/>
            <a:headEnd/>
            <a:tailEnd/>
          </a:ln>
        </p:spPr>
        <p:txBody>
          <a:bodyPr wrap="none">
            <a:spAutoFit/>
          </a:bodyPr>
          <a:lstStyle/>
          <a:p>
            <a:r>
              <a:rPr lang="en-GB" sz="4000" b="1">
                <a:latin typeface="Times New Roman" pitchFamily="18" charset="0"/>
                <a:cs typeface="Times New Roman" pitchFamily="18" charset="0"/>
              </a:rPr>
              <a:t>Xerophytes: pictures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additive="base">
                                        <p:cTn id="13" dur="500" fill="hold"/>
                                        <p:tgtEl>
                                          <p:spTgt spid="13317"/>
                                        </p:tgtEl>
                                        <p:attrNameLst>
                                          <p:attrName>ppt_x</p:attrName>
                                        </p:attrNameLst>
                                      </p:cBhvr>
                                      <p:tavLst>
                                        <p:tav tm="0">
                                          <p:val>
                                            <p:strVal val="#ppt_x"/>
                                          </p:val>
                                        </p:tav>
                                        <p:tav tm="100000">
                                          <p:val>
                                            <p:strVal val="#ppt_x"/>
                                          </p:val>
                                        </p:tav>
                                      </p:tavLst>
                                    </p:anim>
                                    <p:anim calcmode="lin" valueType="num">
                                      <p:cBhvr additive="base">
                                        <p:cTn id="14"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1+#ppt_w/2"/>
                                          </p:val>
                                        </p:tav>
                                        <p:tav tm="100000">
                                          <p:val>
                                            <p:strVal val="#ppt_x"/>
                                          </p:val>
                                        </p:tav>
                                      </p:tavLst>
                                    </p:anim>
                                    <p:anim calcmode="lin" valueType="num">
                                      <p:cBhvr additive="base">
                                        <p:cTn id="20"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arram"/>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2"/>
          <p:cNvSpPr txBox="1">
            <a:spLocks noChangeArrowheads="1"/>
          </p:cNvSpPr>
          <p:nvPr/>
        </p:nvSpPr>
        <p:spPr>
          <a:xfrm>
            <a:off x="685800" y="0"/>
            <a:ext cx="7696200" cy="990600"/>
          </a:xfrm>
          <a:prstGeom prst="rect">
            <a:avLst/>
          </a:prstGeom>
        </p:spPr>
        <p:txBody>
          <a:bodyPr/>
          <a:lstStyle/>
          <a:p>
            <a:pPr algn="ctr">
              <a:defRPr/>
            </a:pPr>
            <a:r>
              <a:rPr lang="en-US" sz="7200" b="1" dirty="0" err="1">
                <a:solidFill>
                  <a:schemeClr val="bg1"/>
                </a:solidFill>
                <a:effectLst>
                  <a:outerShdw blurRad="38100" dist="38100" dir="2700000" algn="tl">
                    <a:srgbClr val="000000">
                      <a:alpha val="43137"/>
                    </a:srgbClr>
                  </a:outerShdw>
                </a:effectLst>
                <a:latin typeface="Times New Roman" pitchFamily="18" charset="0"/>
                <a:ea typeface="+mj-ea"/>
                <a:cs typeface="Times New Roman" pitchFamily="18" charset="0"/>
              </a:rPr>
              <a:t>Xerophytic</a:t>
            </a:r>
            <a:r>
              <a:rPr lang="en-US" sz="7200" b="1" dirty="0">
                <a:solidFill>
                  <a:schemeClr val="bg1"/>
                </a:solidFill>
                <a:effectLst>
                  <a:outerShdw blurRad="38100" dist="38100" dir="2700000" algn="tl">
                    <a:srgbClr val="000000">
                      <a:alpha val="43137"/>
                    </a:srgbClr>
                  </a:outerShdw>
                </a:effectLst>
                <a:latin typeface="Times New Roman" pitchFamily="18" charset="0"/>
                <a:ea typeface="+mj-ea"/>
                <a:cs typeface="Times New Roman" pitchFamily="18" charset="0"/>
              </a:rPr>
              <a:t> Plants</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WW_SERV1\www-docs\people\hosier\BIE\bieimages\slides\photoblocks\Spalt.jpg"/>
          <p:cNvPicPr>
            <a:picLocks noChangeAspect="1" noChangeArrowheads="1"/>
          </p:cNvPicPr>
          <p:nvPr/>
        </p:nvPicPr>
        <p:blipFill>
          <a:blip r:embed="rId2"/>
          <a:srcRect/>
          <a:stretch>
            <a:fillRect/>
          </a:stretch>
        </p:blipFill>
        <p:spPr bwMode="auto">
          <a:xfrm>
            <a:off x="171450" y="304800"/>
            <a:ext cx="8794750" cy="5943600"/>
          </a:xfrm>
          <a:prstGeom prst="rect">
            <a:avLst/>
          </a:prstGeom>
          <a:solidFill>
            <a:srgbClr val="FFCC00"/>
          </a:solidFill>
          <a:ln w="9525">
            <a:noFill/>
            <a:miter lim="800000"/>
            <a:headEnd/>
            <a:tailEnd/>
          </a:ln>
        </p:spPr>
      </p:pic>
      <p:sp>
        <p:nvSpPr>
          <p:cNvPr id="2" name="Rectangle 2"/>
          <p:cNvSpPr>
            <a:spLocks noGrp="1" noChangeArrowheads="1"/>
          </p:cNvSpPr>
          <p:nvPr>
            <p:ph type="ctrTitle"/>
          </p:nvPr>
        </p:nvSpPr>
        <p:spPr>
          <a:xfrm>
            <a:off x="609600" y="1524000"/>
            <a:ext cx="7696200" cy="990600"/>
          </a:xfrm>
        </p:spPr>
        <p:txBody>
          <a:bodyPr>
            <a:normAutofit fontScale="90000"/>
          </a:bodyPr>
          <a:lstStyle/>
          <a:p>
            <a:pPr eaLnBrk="1" hangingPunct="1">
              <a:defRPr/>
            </a:pPr>
            <a:r>
              <a:rPr lang="en-US" sz="66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 Halophytic Plants</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en-US" sz="3200" b="1" smtClean="0">
                <a:solidFill>
                  <a:srgbClr val="0070C0"/>
                </a:solidFill>
                <a:latin typeface="Times New Roman" pitchFamily="18" charset="0"/>
                <a:cs typeface="Times New Roman" pitchFamily="18" charset="0"/>
              </a:rPr>
              <a:t>3. Halophytes</a:t>
            </a:r>
          </a:p>
        </p:txBody>
      </p:sp>
      <p:sp>
        <p:nvSpPr>
          <p:cNvPr id="3075" name="Rectangle 3"/>
          <p:cNvSpPr>
            <a:spLocks noGrp="1" noChangeArrowheads="1"/>
          </p:cNvSpPr>
          <p:nvPr>
            <p:ph type="body" idx="1"/>
          </p:nvPr>
        </p:nvSpPr>
        <p:spPr>
          <a:xfrm>
            <a:off x="838200" y="1828800"/>
            <a:ext cx="7315200" cy="3810000"/>
          </a:xfrm>
        </p:spPr>
        <p:txBody>
          <a:bodyPr/>
          <a:lstStyle/>
          <a:p>
            <a:pPr eaLnBrk="1" hangingPunct="1">
              <a:lnSpc>
                <a:spcPct val="90000"/>
              </a:lnSpc>
            </a:pPr>
            <a:r>
              <a:rPr lang="en-US" sz="2400" smtClean="0">
                <a:latin typeface="Times New Roman" pitchFamily="18" charset="0"/>
                <a:cs typeface="Times New Roman" pitchFamily="18" charset="0"/>
              </a:rPr>
              <a:t>80% of the earth is covered by saline water</a:t>
            </a:r>
          </a:p>
          <a:p>
            <a:pPr eaLnBrk="1" hangingPunct="1">
              <a:lnSpc>
                <a:spcPct val="90000"/>
              </a:lnSpc>
            </a:pPr>
            <a:r>
              <a:rPr lang="en-US" sz="2400" smtClean="0">
                <a:latin typeface="Times New Roman" pitchFamily="18" charset="0"/>
                <a:cs typeface="Times New Roman" pitchFamily="18" charset="0"/>
              </a:rPr>
              <a:t>Very few plants are able to tolerate saline conditions without serious damage</a:t>
            </a:r>
          </a:p>
          <a:p>
            <a:pPr eaLnBrk="1" hangingPunct="1">
              <a:lnSpc>
                <a:spcPct val="90000"/>
              </a:lnSpc>
            </a:pPr>
            <a:r>
              <a:rPr lang="en-US" sz="2400" smtClean="0">
                <a:latin typeface="Times New Roman" pitchFamily="18" charset="0"/>
                <a:cs typeface="Times New Roman" pitchFamily="18" charset="0"/>
              </a:rPr>
              <a:t>Plants that survive in saline environments are termed halophytes</a:t>
            </a:r>
          </a:p>
          <a:p>
            <a:pPr eaLnBrk="1" hangingPunct="1">
              <a:lnSpc>
                <a:spcPct val="90000"/>
              </a:lnSpc>
            </a:pPr>
            <a:r>
              <a:rPr lang="en-US" sz="2400" smtClean="0">
                <a:latin typeface="Times New Roman" pitchFamily="18" charset="0"/>
                <a:cs typeface="Times New Roman" pitchFamily="18" charset="0"/>
              </a:rPr>
              <a:t>Most halophytes prefer saline conditions but can survive in freshwater environments</a:t>
            </a:r>
          </a:p>
          <a:p>
            <a:pPr eaLnBrk="1" hangingPunct="1">
              <a:lnSpc>
                <a:spcPct val="90000"/>
              </a:lnSpc>
            </a:pPr>
            <a:r>
              <a:rPr lang="en-US" sz="2400" smtClean="0">
                <a:latin typeface="Times New Roman" pitchFamily="18" charset="0"/>
                <a:cs typeface="Times New Roman" pitchFamily="18" charset="0"/>
              </a:rPr>
              <a:t>Most halophytes are restricted to saline environments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r>
              <a:rPr lang="en-US" sz="3200" b="1" smtClean="0">
                <a:solidFill>
                  <a:schemeClr val="tx1"/>
                </a:solidFill>
                <a:latin typeface="Times New Roman" pitchFamily="18" charset="0"/>
                <a:cs typeface="Times New Roman" pitchFamily="18" charset="0"/>
              </a:rPr>
              <a:t>What is a halophyte?</a:t>
            </a:r>
          </a:p>
        </p:txBody>
      </p:sp>
      <p:sp>
        <p:nvSpPr>
          <p:cNvPr id="3075" name="Rectangle 3"/>
          <p:cNvSpPr>
            <a:spLocks noGrp="1" noChangeArrowheads="1"/>
          </p:cNvSpPr>
          <p:nvPr>
            <p:ph type="body" idx="1"/>
          </p:nvPr>
        </p:nvSpPr>
        <p:spPr>
          <a:xfrm>
            <a:off x="152400" y="1905000"/>
            <a:ext cx="8534400" cy="4114800"/>
          </a:xfrm>
        </p:spPr>
        <p:txBody>
          <a:bodyPr/>
          <a:lstStyle/>
          <a:p>
            <a:pPr lvl="1" eaLnBrk="1" hangingPunct="1">
              <a:defRPr/>
            </a:pPr>
            <a:r>
              <a:rPr lang="en-US" sz="2400" dirty="0" smtClean="0">
                <a:solidFill>
                  <a:schemeClr val="tx1">
                    <a:lumMod val="95000"/>
                    <a:lumOff val="5000"/>
                  </a:schemeClr>
                </a:solidFill>
                <a:latin typeface="Times New Roman" pitchFamily="18" charset="0"/>
                <a:cs typeface="Times New Roman" pitchFamily="18" charset="0"/>
              </a:rPr>
              <a:t>Plants capable of normal growth in saline habitats and also able to thrive on “ordinary” soil (</a:t>
            </a:r>
            <a:r>
              <a:rPr lang="en-US" sz="2400" dirty="0" err="1" smtClean="0">
                <a:solidFill>
                  <a:schemeClr val="tx1">
                    <a:lumMod val="95000"/>
                    <a:lumOff val="5000"/>
                  </a:schemeClr>
                </a:solidFill>
                <a:latin typeface="Times New Roman" pitchFamily="18" charset="0"/>
                <a:cs typeface="Times New Roman" pitchFamily="18" charset="0"/>
              </a:rPr>
              <a:t>Schimper</a:t>
            </a:r>
            <a:r>
              <a:rPr lang="en-US" sz="2400" dirty="0" smtClean="0">
                <a:solidFill>
                  <a:schemeClr val="tx1">
                    <a:lumMod val="95000"/>
                    <a:lumOff val="5000"/>
                  </a:schemeClr>
                </a:solidFill>
                <a:latin typeface="Times New Roman" pitchFamily="18" charset="0"/>
                <a:cs typeface="Times New Roman" pitchFamily="18" charset="0"/>
              </a:rPr>
              <a:t>, 1903).</a:t>
            </a:r>
          </a:p>
          <a:p>
            <a:pPr lvl="1" eaLnBrk="1" hangingPunct="1">
              <a:defRPr/>
            </a:pPr>
            <a:endParaRPr lang="en-US" sz="2400" dirty="0" smtClean="0">
              <a:solidFill>
                <a:schemeClr val="tx1">
                  <a:lumMod val="95000"/>
                  <a:lumOff val="5000"/>
                </a:schemeClr>
              </a:solidFill>
              <a:latin typeface="Times New Roman" pitchFamily="18" charset="0"/>
              <a:cs typeface="Times New Roman" pitchFamily="18" charset="0"/>
            </a:endParaRPr>
          </a:p>
          <a:p>
            <a:pPr lvl="1" eaLnBrk="1" hangingPunct="1">
              <a:defRPr/>
            </a:pPr>
            <a:r>
              <a:rPr lang="en-US" sz="2400" dirty="0" smtClean="0">
                <a:solidFill>
                  <a:schemeClr val="tx1">
                    <a:lumMod val="95000"/>
                    <a:lumOff val="5000"/>
                  </a:schemeClr>
                </a:solidFill>
                <a:latin typeface="Times New Roman" pitchFamily="18" charset="0"/>
                <a:cs typeface="Times New Roman" pitchFamily="18" charset="0"/>
              </a:rPr>
              <a:t>Plant which can tolerate salt concentrations over 0.5% at any stage of life (Stocker, 1928).</a:t>
            </a:r>
          </a:p>
          <a:p>
            <a:pPr lvl="1" eaLnBrk="1" hangingPunct="1">
              <a:defRPr/>
            </a:pPr>
            <a:endParaRPr lang="en-US" sz="2400" dirty="0" smtClean="0">
              <a:solidFill>
                <a:schemeClr val="tx1">
                  <a:lumMod val="95000"/>
                  <a:lumOff val="5000"/>
                </a:schemeClr>
              </a:solidFill>
              <a:latin typeface="Times New Roman" pitchFamily="18" charset="0"/>
              <a:cs typeface="Times New Roman" pitchFamily="18" charset="0"/>
            </a:endParaRPr>
          </a:p>
          <a:p>
            <a:pPr lvl="1" eaLnBrk="1" hangingPunct="1">
              <a:defRPr/>
            </a:pPr>
            <a:r>
              <a:rPr lang="en-US" sz="2400" dirty="0" smtClean="0">
                <a:solidFill>
                  <a:schemeClr val="tx1">
                    <a:lumMod val="95000"/>
                    <a:lumOff val="5000"/>
                  </a:schemeClr>
                </a:solidFill>
                <a:latin typeface="Times New Roman" pitchFamily="18" charset="0"/>
                <a:cs typeface="Times New Roman" pitchFamily="18" charset="0"/>
              </a:rPr>
              <a:t>Plants which grow exclusively on salt soil (</a:t>
            </a:r>
            <a:r>
              <a:rPr lang="en-US" sz="2400" dirty="0" err="1" smtClean="0">
                <a:solidFill>
                  <a:schemeClr val="tx1">
                    <a:lumMod val="95000"/>
                    <a:lumOff val="5000"/>
                  </a:schemeClr>
                </a:solidFill>
                <a:latin typeface="Times New Roman" pitchFamily="18" charset="0"/>
                <a:cs typeface="Times New Roman" pitchFamily="18" charset="0"/>
              </a:rPr>
              <a:t>Dansereau</a:t>
            </a:r>
            <a:r>
              <a:rPr lang="en-US" sz="2400" dirty="0" smtClean="0">
                <a:solidFill>
                  <a:schemeClr val="tx1">
                    <a:lumMod val="95000"/>
                    <a:lumOff val="5000"/>
                  </a:schemeClr>
                </a:solidFill>
                <a:latin typeface="Times New Roman" pitchFamily="18" charset="0"/>
                <a:cs typeface="Times New Roman" pitchFamily="18" charset="0"/>
              </a:rPr>
              <a:t>, 1957). </a:t>
            </a:r>
          </a:p>
          <a:p>
            <a:pPr lvl="1" eaLnBrk="1" hangingPunct="1">
              <a:defRPr/>
            </a:pPr>
            <a:endParaRPr lang="en-US" sz="2400" dirty="0" smtClean="0">
              <a:solidFill>
                <a:schemeClr val="tx1">
                  <a:lumMod val="95000"/>
                  <a:lumOff val="5000"/>
                </a:schemeClr>
              </a:solidFill>
              <a:latin typeface="Times New Roman" pitchFamily="18" charset="0"/>
              <a:cs typeface="Times New Roman" pitchFamily="18" charset="0"/>
            </a:endParaRPr>
          </a:p>
          <a:p>
            <a:pPr lvl="1" eaLnBrk="1" hangingPunct="1">
              <a:defRPr/>
            </a:pPr>
            <a:endParaRPr lang="en-US" sz="2400" dirty="0" smtClean="0">
              <a:solidFill>
                <a:schemeClr val="tx1">
                  <a:lumMod val="95000"/>
                  <a:lumOff val="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 calcmode="lin" valueType="num">
                                      <p:cBhvr additive="base">
                                        <p:cTn id="11"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xEl>
                                              <p:pRg st="4" end="4"/>
                                            </p:txEl>
                                          </p:spTgt>
                                        </p:tgtEl>
                                        <p:attrNameLst>
                                          <p:attrName>style.visibility</p:attrName>
                                        </p:attrNameLst>
                                      </p:cBhvr>
                                      <p:to>
                                        <p:strVal val="visible"/>
                                      </p:to>
                                    </p:set>
                                    <p:anim calcmode="lin" valueType="num">
                                      <p:cBhvr additive="base">
                                        <p:cTn id="17"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en-US" sz="3200" b="1" smtClean="0">
                <a:solidFill>
                  <a:schemeClr val="tx1"/>
                </a:solidFill>
                <a:latin typeface="Times New Roman" pitchFamily="18" charset="0"/>
                <a:cs typeface="Times New Roman" pitchFamily="18" charset="0"/>
              </a:rPr>
              <a:t>Halophyte picture</a:t>
            </a:r>
          </a:p>
        </p:txBody>
      </p:sp>
      <p:pic>
        <p:nvPicPr>
          <p:cNvPr id="4100" name="Picture 5" descr="\\Www_serv1\www-docs\people\hosier\BIE\bieimages\slides\photoblocks\Suaedalinearis.jpg"/>
          <p:cNvPicPr>
            <a:picLocks noChangeAspect="1" noChangeArrowheads="1"/>
          </p:cNvPicPr>
          <p:nvPr/>
        </p:nvPicPr>
        <p:blipFill>
          <a:blip r:embed="rId2"/>
          <a:srcRect/>
          <a:stretch>
            <a:fillRect/>
          </a:stretch>
        </p:blipFill>
        <p:spPr bwMode="auto">
          <a:xfrm>
            <a:off x="107950" y="1066800"/>
            <a:ext cx="8820150" cy="5572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en-US" sz="3200" b="1" smtClean="0">
                <a:solidFill>
                  <a:schemeClr val="tx1"/>
                </a:solidFill>
                <a:latin typeface="Times New Roman" pitchFamily="18" charset="0"/>
                <a:cs typeface="Times New Roman" pitchFamily="18" charset="0"/>
              </a:rPr>
              <a:t>Halophyte picture</a:t>
            </a:r>
          </a:p>
        </p:txBody>
      </p:sp>
      <p:pic>
        <p:nvPicPr>
          <p:cNvPr id="4101" name="Picture 6" descr="\\Www_serv1\www-docs\people\hosier\BIE\bieimages\slides\photoblocks\phragmites.jpg"/>
          <p:cNvPicPr>
            <a:picLocks noChangeAspect="1" noChangeArrowheads="1"/>
          </p:cNvPicPr>
          <p:nvPr/>
        </p:nvPicPr>
        <p:blipFill>
          <a:blip r:embed="rId2"/>
          <a:srcRect/>
          <a:stretch>
            <a:fillRect/>
          </a:stretch>
        </p:blipFill>
        <p:spPr bwMode="auto">
          <a:xfrm>
            <a:off x="133350" y="1447800"/>
            <a:ext cx="8705850"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457200" y="274638"/>
            <a:ext cx="8229600" cy="792162"/>
          </a:xfrm>
        </p:spPr>
        <p:txBody>
          <a:bodyPr anchor="ctr">
            <a:normAutofit fontScale="90000"/>
          </a:bodyPr>
          <a:lstStyle/>
          <a:p>
            <a:pPr algn="l" eaLnBrk="1" fontAlgn="auto" hangingPunct="1">
              <a:spcAft>
                <a:spcPts val="0"/>
              </a:spcAft>
              <a:defRPr/>
            </a:pPr>
            <a:r>
              <a:rPr lang="en-US" sz="3200" dirty="0" smtClean="0">
                <a:solidFill>
                  <a:schemeClr val="tx1"/>
                </a:solidFill>
              </a:rPr>
              <a:t>Comparison between hydrophytes, xerophytes and halophytes and their adaptations:</a:t>
            </a:r>
          </a:p>
        </p:txBody>
      </p:sp>
      <p:graphicFrame>
        <p:nvGraphicFramePr>
          <p:cNvPr id="7309" name="Group 141"/>
          <p:cNvGraphicFramePr>
            <a:graphicFrameLocks noGrp="1"/>
          </p:cNvGraphicFramePr>
          <p:nvPr>
            <p:ph type="tbl" idx="1"/>
          </p:nvPr>
        </p:nvGraphicFramePr>
        <p:xfrm>
          <a:off x="457200" y="2211388"/>
          <a:ext cx="8229600" cy="3914775"/>
        </p:xfrm>
        <a:graphic>
          <a:graphicData uri="http://schemas.openxmlformats.org/drawingml/2006/table">
            <a:tbl>
              <a:tblPr/>
              <a:tblGrid>
                <a:gridCol w="2743200"/>
                <a:gridCol w="2743200"/>
                <a:gridCol w="2743200"/>
              </a:tblGrid>
              <a:tr h="615950">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smtClean="0">
                          <a:ln>
                            <a:noFill/>
                          </a:ln>
                          <a:solidFill>
                            <a:schemeClr val="hlink"/>
                          </a:solidFill>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smtClean="0">
                        <a:ln>
                          <a:noFill/>
                        </a:ln>
                        <a:solidFill>
                          <a:schemeClr val="hlink"/>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988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Leaves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The submerged leaves are thin, much dissected while aerial leaves are large, entire or slightly lobed.</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Leaves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hlink"/>
                          </a:solidFill>
                          <a:effectLst/>
                          <a:latin typeface="Times New Roman" pitchFamily="18" charset="0"/>
                          <a:ea typeface="Times New Roman" pitchFamily="18" charset="0"/>
                          <a:cs typeface="Angsana New" pitchFamily="18" charset="-34"/>
                        </a:rPr>
                        <a:t>Leaves may be thin or rigid, fleshy and leathery.</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endParaRPr kumimoji="0" lang="en-US" sz="24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Leaves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Leaves are thick and their surfaces are reduced. </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86" name="Slide Number Placeholder 4"/>
          <p:cNvSpPr>
            <a:spLocks noGrp="1"/>
          </p:cNvSpPr>
          <p:nvPr>
            <p:ph type="sldNum" sz="quarter" idx="12"/>
          </p:nvPr>
        </p:nvSpPr>
        <p:spPr/>
        <p:txBody>
          <a:bodyPr/>
          <a:lstStyle/>
          <a:p>
            <a:pPr>
              <a:defRPr/>
            </a:pPr>
            <a:fld id="{E5E5BA74-2C7A-40B8-AEDE-0EEDDF59BB21}" type="slidenum">
              <a:rPr lang="en-US" smtClean="0">
                <a:latin typeface="Arial" charset="0"/>
              </a:rPr>
              <a:pPr>
                <a:defRPr/>
              </a:pPr>
              <a:t>249</a:t>
            </a:fld>
            <a:endParaRPr lang="en-US" smtClean="0">
              <a:latin typeface="Arial" charset="0"/>
            </a:endParaRPr>
          </a:p>
        </p:txBody>
      </p:sp>
      <p:sp>
        <p:nvSpPr>
          <p:cNvPr id="7310" name="Rectangle 142"/>
          <p:cNvSpPr>
            <a:spLocks noChangeArrowheads="1"/>
          </p:cNvSpPr>
          <p:nvPr/>
        </p:nvSpPr>
        <p:spPr bwMode="auto">
          <a:xfrm>
            <a:off x="381000" y="1447800"/>
            <a:ext cx="4648200" cy="523875"/>
          </a:xfrm>
          <a:prstGeom prst="rect">
            <a:avLst/>
          </a:prstGeom>
          <a:noFill/>
          <a:ln w="9525">
            <a:noFill/>
            <a:miter lim="800000"/>
            <a:headEnd/>
            <a:tailEnd/>
          </a:ln>
        </p:spPr>
        <p:txBody>
          <a:bodyPr anchor="ctr">
            <a:spAutoFit/>
          </a:bodyPr>
          <a:lstStyle/>
          <a:p>
            <a:r>
              <a:rPr lang="en-US" sz="2800" b="1">
                <a:latin typeface="Times New Roman" pitchFamily="18" charset="0"/>
                <a:cs typeface="Times New Roman" pitchFamily="18" charset="0"/>
              </a:rPr>
              <a:t>1. </a:t>
            </a:r>
            <a:r>
              <a:rPr lang="en-US" sz="2800" b="1" i="1">
                <a:latin typeface="Times New Roman" pitchFamily="18" charset="0"/>
                <a:cs typeface="Times New Roman" pitchFamily="18" charset="0"/>
              </a:rPr>
              <a:t>Morphological features.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310"/>
                                        </p:tgtEl>
                                        <p:attrNameLst>
                                          <p:attrName>style.visibility</p:attrName>
                                        </p:attrNameLst>
                                      </p:cBhvr>
                                      <p:to>
                                        <p:strVal val="visible"/>
                                      </p:to>
                                    </p:set>
                                    <p:animEffect transition="in" filter="box(in)">
                                      <p:cBhvr>
                                        <p:cTn id="12" dur="500"/>
                                        <p:tgtEl>
                                          <p:spTgt spid="73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309"/>
                                        </p:tgtEl>
                                        <p:attrNameLst>
                                          <p:attrName>style.visibility</p:attrName>
                                        </p:attrNameLst>
                                      </p:cBhvr>
                                      <p:to>
                                        <p:strVal val="visible"/>
                                      </p:to>
                                    </p:set>
                                    <p:animEffect transition="in" filter="box(in)">
                                      <p:cBhvr>
                                        <p:cTn id="17" dur="500"/>
                                        <p:tgtEl>
                                          <p:spTgt spid="7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3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l" eaLnBrk="1" hangingPunct="1"/>
            <a:r>
              <a:rPr lang="en-US" sz="2400" i="1" smtClean="0"/>
              <a:t>Temperature</a:t>
            </a:r>
          </a:p>
        </p:txBody>
      </p:sp>
      <p:sp>
        <p:nvSpPr>
          <p:cNvPr id="45059" name="Rectangle 3"/>
          <p:cNvSpPr>
            <a:spLocks noGrp="1" noChangeArrowheads="1"/>
          </p:cNvSpPr>
          <p:nvPr>
            <p:ph type="body" idx="1"/>
          </p:nvPr>
        </p:nvSpPr>
        <p:spPr>
          <a:xfrm>
            <a:off x="152400" y="1447800"/>
            <a:ext cx="8229600" cy="4525963"/>
          </a:xfrm>
        </p:spPr>
        <p:txBody>
          <a:bodyPr/>
          <a:lstStyle/>
          <a:p>
            <a:pPr eaLnBrk="1" hangingPunct="1"/>
            <a:r>
              <a:rPr lang="en-US" smtClean="0"/>
              <a:t>Temperate lakes in winter</a:t>
            </a:r>
          </a:p>
          <a:p>
            <a:pPr lvl="1" eaLnBrk="1" hangingPunct="1"/>
            <a:r>
              <a:rPr lang="en-US" smtClean="0"/>
              <a:t>surface colder than 4</a:t>
            </a:r>
            <a:r>
              <a:rPr lang="en-US" baseline="30000" smtClean="0"/>
              <a:t>o</a:t>
            </a:r>
            <a:r>
              <a:rPr lang="en-US" smtClean="0"/>
              <a:t>C</a:t>
            </a:r>
          </a:p>
          <a:p>
            <a:pPr lvl="1" eaLnBrk="1" hangingPunct="1"/>
            <a:r>
              <a:rPr lang="en-US" smtClean="0"/>
              <a:t>Bottom near 4</a:t>
            </a:r>
            <a:r>
              <a:rPr lang="en-US" baseline="30000" smtClean="0"/>
              <a:t>o</a:t>
            </a:r>
            <a:r>
              <a:rPr lang="en-US" smtClean="0"/>
              <a:t>C</a:t>
            </a:r>
          </a:p>
          <a:p>
            <a:pPr eaLnBrk="1" hangingPunct="1"/>
            <a:r>
              <a:rPr lang="en-US" smtClean="0"/>
              <a:t>Temperate lakes in spring</a:t>
            </a:r>
          </a:p>
          <a:p>
            <a:pPr lvl="1" eaLnBrk="1" hangingPunct="1"/>
            <a:r>
              <a:rPr lang="en-US" smtClean="0"/>
              <a:t>Ice melts --&gt; surface warms --&gt; ~4</a:t>
            </a:r>
            <a:r>
              <a:rPr lang="en-US" baseline="30000" smtClean="0"/>
              <a:t>o</a:t>
            </a:r>
            <a:r>
              <a:rPr lang="en-US" smtClean="0"/>
              <a:t>C throughout</a:t>
            </a:r>
          </a:p>
          <a:p>
            <a:pPr lvl="1" eaLnBrk="1" hangingPunct="1">
              <a:buFont typeface="Wingdings" pitchFamily="2" charset="2"/>
              <a:buChar char="Ø"/>
            </a:pPr>
            <a:r>
              <a:rPr lang="en-US" b="1" smtClean="0"/>
              <a:t>Spring turnover</a:t>
            </a:r>
            <a:endParaRPr lang="en-US" smtClean="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89" name="Group 25"/>
          <p:cNvGraphicFramePr>
            <a:graphicFrameLocks noGrp="1"/>
          </p:cNvGraphicFramePr>
          <p:nvPr>
            <p:ph type="tbl" idx="1"/>
          </p:nvPr>
        </p:nvGraphicFramePr>
        <p:xfrm>
          <a:off x="457200" y="1371600"/>
          <a:ext cx="8229600" cy="4754563"/>
        </p:xfrm>
        <a:graphic>
          <a:graphicData uri="http://schemas.openxmlformats.org/drawingml/2006/table">
            <a:tbl>
              <a:tblPr/>
              <a:tblGrid>
                <a:gridCol w="2743200"/>
                <a:gridCol w="2743200"/>
                <a:gridCol w="2743200"/>
              </a:tblGrid>
              <a:tr h="47545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Stem:</a:t>
                      </a:r>
                      <a:r>
                        <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There are well developed creeping underground stems (rhizomes) with profuse adventitious roots embedded in the mud.</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The stem is soft and tender</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Stem:</a:t>
                      </a:r>
                      <a:r>
                        <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hlink"/>
                          </a:solidFill>
                          <a:effectLst>
                            <a:outerShdw blurRad="38100" dist="38100" dir="2700000" algn="tl">
                              <a:srgbClr val="C0C0C0"/>
                            </a:outerShdw>
                          </a:effectLst>
                          <a:latin typeface="Times New Roman" pitchFamily="18" charset="0"/>
                          <a:ea typeface="Times New Roman" pitchFamily="18" charset="0"/>
                          <a:cs typeface="Angsana New" pitchFamily="18" charset="-34"/>
                        </a:rPr>
                        <a:t>Stem is aerial, mostly erected but with limited growth.</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hlink"/>
                          </a:solidFill>
                          <a:effectLst>
                            <a:outerShdw blurRad="38100" dist="38100" dir="2700000" algn="tl">
                              <a:srgbClr val="C0C0C0"/>
                            </a:outerShdw>
                          </a:effectLst>
                          <a:latin typeface="Times New Roman" pitchFamily="18" charset="0"/>
                          <a:ea typeface="Times New Roman" pitchFamily="18" charset="0"/>
                          <a:cs typeface="Angsana New" pitchFamily="18" charset="-34"/>
                        </a:rPr>
                        <a:t>The stem is rigid and stout. </a:t>
                      </a:r>
                      <a:endParaRPr kumimoji="0" lang="en-US" sz="2400" b="0" i="0" u="none" strike="noStrike" cap="none" normalizeH="0" baseline="0" dirty="0" smtClean="0">
                        <a:ln>
                          <a:noFill/>
                        </a:ln>
                        <a:solidFill>
                          <a:schemeClr val="hlink"/>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Stem:</a:t>
                      </a:r>
                      <a:r>
                        <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Well developed aerial stem and much branched.</a:t>
                      </a:r>
                    </a:p>
                    <a:p>
                      <a:pPr marL="0" marR="0" lvl="0" indent="0" algn="l" defTabSz="914400" rtl="0" eaLnBrk="0" fontAlgn="base" latinLnBrk="0" hangingPunct="0">
                        <a:lnSpc>
                          <a:spcPct val="10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The stem ranges from soft to hard woody type. </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410" name="Slide Number Placeholder 4"/>
          <p:cNvSpPr>
            <a:spLocks noGrp="1"/>
          </p:cNvSpPr>
          <p:nvPr>
            <p:ph type="sldNum" sz="quarter" idx="12"/>
          </p:nvPr>
        </p:nvSpPr>
        <p:spPr/>
        <p:txBody>
          <a:bodyPr/>
          <a:lstStyle/>
          <a:p>
            <a:pPr>
              <a:defRPr/>
            </a:pPr>
            <a:fld id="{E98A1705-B3F4-43FB-8BE5-0A20469C4C81}" type="slidenum">
              <a:rPr lang="en-US" smtClean="0">
                <a:latin typeface="Arial" charset="0"/>
              </a:rPr>
              <a:pPr>
                <a:defRPr/>
              </a:pPr>
              <a:t>250</a:t>
            </a:fld>
            <a:endParaRPr lang="en-US" dirty="0" smtClean="0">
              <a:latin typeface="Arial" charset="0"/>
            </a:endParaRPr>
          </a:p>
        </p:txBody>
      </p:sp>
      <p:graphicFrame>
        <p:nvGraphicFramePr>
          <p:cNvPr id="4" name="Table 3"/>
          <p:cNvGraphicFramePr>
            <a:graphicFrameLocks noGrp="1"/>
          </p:cNvGraphicFramePr>
          <p:nvPr/>
        </p:nvGraphicFramePr>
        <p:xfrm>
          <a:off x="457200" y="609600"/>
          <a:ext cx="8229600" cy="457200"/>
        </p:xfrm>
        <a:graphic>
          <a:graphicData uri="http://schemas.openxmlformats.org/drawingml/2006/table">
            <a:tbl>
              <a:tblPr/>
              <a:tblGrid>
                <a:gridCol w="2743200"/>
                <a:gridCol w="2743200"/>
                <a:gridCol w="2743200"/>
              </a:tblGrid>
              <a:tr h="4286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37" name="Group 25"/>
          <p:cNvGraphicFramePr>
            <a:graphicFrameLocks noGrp="1"/>
          </p:cNvGraphicFramePr>
          <p:nvPr>
            <p:ph type="tbl" idx="1"/>
          </p:nvPr>
        </p:nvGraphicFramePr>
        <p:xfrm>
          <a:off x="457200" y="1371600"/>
          <a:ext cx="8229600" cy="4754563"/>
        </p:xfrm>
        <a:graphic>
          <a:graphicData uri="http://schemas.openxmlformats.org/drawingml/2006/table">
            <a:tbl>
              <a:tblPr/>
              <a:tblGrid>
                <a:gridCol w="2743200"/>
                <a:gridCol w="2743200"/>
                <a:gridCol w="2743200"/>
              </a:tblGrid>
              <a:tr h="47545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Roots: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No elaborate root system occurs. No root systems develop in totally submerged hydrophytes.</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Roots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hlink"/>
                          </a:solidFill>
                          <a:effectLst/>
                          <a:latin typeface="Times New Roman" pitchFamily="18" charset="0"/>
                          <a:ea typeface="Times New Roman" pitchFamily="18" charset="0"/>
                          <a:cs typeface="Angsana New" pitchFamily="18" charset="-34"/>
                        </a:rPr>
                        <a:t>Large elaborate root system occurs. Roots are mostly tap roots penetrating great depth of soil.</a:t>
                      </a:r>
                      <a:endParaRPr kumimoji="0" lang="en-US" sz="2400" b="0" i="0" u="none" strike="noStrike" cap="none" normalizeH="0" baseline="0" dirty="0" smtClean="0">
                        <a:ln>
                          <a:noFill/>
                        </a:ln>
                        <a:solidFill>
                          <a:schemeClr val="hlink"/>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Roots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Tap root system is not much elaborate and deeply penetrating. In many cases, roots are negatively geotropic.</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434" name="Slide Number Placeholder 4"/>
          <p:cNvSpPr>
            <a:spLocks noGrp="1"/>
          </p:cNvSpPr>
          <p:nvPr>
            <p:ph type="sldNum" sz="quarter" idx="12"/>
          </p:nvPr>
        </p:nvSpPr>
        <p:spPr/>
        <p:txBody>
          <a:bodyPr/>
          <a:lstStyle/>
          <a:p>
            <a:pPr>
              <a:defRPr/>
            </a:pPr>
            <a:fld id="{B12CDF41-6B9D-491E-8CCF-C6B0E01E237C}" type="slidenum">
              <a:rPr lang="en-US" smtClean="0">
                <a:latin typeface="Arial" charset="0"/>
              </a:rPr>
              <a:pPr>
                <a:defRPr/>
              </a:pPr>
              <a:t>251</a:t>
            </a:fld>
            <a:endParaRPr lang="en-US" smtClean="0">
              <a:latin typeface="Arial" charset="0"/>
            </a:endParaRPr>
          </a:p>
        </p:txBody>
      </p:sp>
      <p:graphicFrame>
        <p:nvGraphicFramePr>
          <p:cNvPr id="4" name="Table 3"/>
          <p:cNvGraphicFramePr>
            <a:graphicFrameLocks noGrp="1"/>
          </p:cNvGraphicFramePr>
          <p:nvPr/>
        </p:nvGraphicFramePr>
        <p:xfrm>
          <a:off x="457200" y="381000"/>
          <a:ext cx="8229600" cy="457200"/>
        </p:xfrm>
        <a:graphic>
          <a:graphicData uri="http://schemas.openxmlformats.org/drawingml/2006/table">
            <a:tbl>
              <a:tblPr/>
              <a:tblGrid>
                <a:gridCol w="2743200"/>
                <a:gridCol w="2743200"/>
                <a:gridCol w="2743200"/>
              </a:tblGrid>
              <a:tr h="4286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457200" y="274638"/>
            <a:ext cx="8229600" cy="792162"/>
          </a:xfrm>
        </p:spPr>
        <p:txBody>
          <a:bodyPr anchor="ctr"/>
          <a:lstStyle/>
          <a:p>
            <a:pPr algn="l" eaLnBrk="1" hangingPunct="1"/>
            <a:r>
              <a:rPr lang="en-US" sz="2800" b="1" i="1" smtClean="0">
                <a:solidFill>
                  <a:schemeClr val="tx1"/>
                </a:solidFill>
                <a:latin typeface="Times New Roman" pitchFamily="18" charset="0"/>
                <a:cs typeface="Times New Roman" pitchFamily="18" charset="0"/>
              </a:rPr>
              <a:t>2. Anatomical features:</a:t>
            </a:r>
          </a:p>
        </p:txBody>
      </p:sp>
      <p:graphicFrame>
        <p:nvGraphicFramePr>
          <p:cNvPr id="15499" name="Group 139"/>
          <p:cNvGraphicFramePr>
            <a:graphicFrameLocks noGrp="1"/>
          </p:cNvGraphicFramePr>
          <p:nvPr>
            <p:ph type="tbl" idx="1"/>
          </p:nvPr>
        </p:nvGraphicFramePr>
        <p:xfrm>
          <a:off x="457200" y="1600200"/>
          <a:ext cx="8229600" cy="3835400"/>
        </p:xfrm>
        <a:graphic>
          <a:graphicData uri="http://schemas.openxmlformats.org/drawingml/2006/table">
            <a:tbl>
              <a:tblPr/>
              <a:tblGrid>
                <a:gridCol w="2743200"/>
                <a:gridCol w="2743200"/>
                <a:gridCol w="2743200"/>
              </a:tblGrid>
              <a:tr h="768350">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smtClean="0">
                          <a:ln>
                            <a:noFill/>
                          </a:ln>
                          <a:solidFill>
                            <a:srgbClr val="FF0066"/>
                          </a:solidFill>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smtClean="0">
                          <a:ln>
                            <a:noFill/>
                          </a:ln>
                          <a:solidFill>
                            <a:schemeClr val="tx1"/>
                          </a:solidFill>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smtClean="0">
                        <a:ln>
                          <a:noFill/>
                        </a:ln>
                        <a:solidFill>
                          <a:schemeClr val="tx1"/>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46250">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Plants surfaces are not coated with any waxy or hairy coverings.</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Plants are coated with waxy and hairy outgrowths.</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Similar to xerophytes.</a:t>
                      </a:r>
                      <a:endParaRPr kumimoji="0" lang="en-US" sz="24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20800">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No development of cuticle.</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Plant organs are well </a:t>
                      </a:r>
                      <a:r>
                        <a:rPr kumimoji="0" lang="en-US" sz="2400" b="0" i="0" u="none" strike="noStrike" cap="none" normalizeH="0" baseline="0" dirty="0" err="1" smtClean="0">
                          <a:ln>
                            <a:noFill/>
                          </a:ln>
                          <a:solidFill>
                            <a:srgbClr val="FF0066"/>
                          </a:solidFill>
                          <a:effectLst/>
                          <a:latin typeface="Times New Roman" pitchFamily="18" charset="0"/>
                          <a:ea typeface="Times New Roman" pitchFamily="18" charset="0"/>
                          <a:cs typeface="Angsana New" pitchFamily="18" charset="-34"/>
                        </a:rPr>
                        <a:t>cuticled</a:t>
                      </a: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Like xerophytes.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458" name="Slide Number Placeholder 4"/>
          <p:cNvSpPr>
            <a:spLocks noGrp="1"/>
          </p:cNvSpPr>
          <p:nvPr>
            <p:ph type="sldNum" sz="quarter" idx="12"/>
          </p:nvPr>
        </p:nvSpPr>
        <p:spPr/>
        <p:txBody>
          <a:bodyPr/>
          <a:lstStyle/>
          <a:p>
            <a:pPr>
              <a:defRPr/>
            </a:pPr>
            <a:fld id="{8F26E4FB-5EB7-4171-918D-D9F5593455F6}" type="slidenum">
              <a:rPr lang="en-US" smtClean="0">
                <a:latin typeface="Arial" charset="0"/>
              </a:rPr>
              <a:pPr>
                <a:defRPr/>
              </a:pPr>
              <a:t>252</a:t>
            </a:fld>
            <a:endParaRPr lang="en-US" smtClean="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499"/>
                                        </p:tgtEl>
                                        <p:attrNameLst>
                                          <p:attrName>style.visibility</p:attrName>
                                        </p:attrNameLst>
                                      </p:cBhvr>
                                      <p:to>
                                        <p:strVal val="visible"/>
                                      </p:to>
                                    </p:set>
                                    <p:animEffect transition="in" filter="box(in)">
                                      <p:cBhvr>
                                        <p:cTn id="12" dur="500"/>
                                        <p:tgtEl>
                                          <p:spTgt spid="15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53" name="Group 45"/>
          <p:cNvGraphicFramePr>
            <a:graphicFrameLocks noGrp="1"/>
          </p:cNvGraphicFramePr>
          <p:nvPr>
            <p:ph type="tbl" idx="1"/>
          </p:nvPr>
        </p:nvGraphicFramePr>
        <p:xfrm>
          <a:off x="457200" y="1524000"/>
          <a:ext cx="8229600" cy="4638675"/>
        </p:xfrm>
        <a:graphic>
          <a:graphicData uri="http://schemas.openxmlformats.org/drawingml/2006/table">
            <a:tbl>
              <a:tblPr/>
              <a:tblGrid>
                <a:gridCol w="2743200"/>
                <a:gridCol w="2743200"/>
                <a:gridCol w="2743200"/>
              </a:tblGrid>
              <a:tr h="2690490">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Stomata are either absent or when present they are restricted on the upper surface of leaves. Stomata are not sunken. </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Stomata are sunken and they are present on the lower surface of the leaves only. </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Stomata are either sunken or lie at near the level of the lower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Angsana New" pitchFamily="18" charset="-34"/>
                        </a:rPr>
                        <a:t>spidermis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4818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Stems and other plant parts are traversed by air cavities to maintain buoyancy.</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Air cavities are absent, instead present hypodermal water storage tissues.</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Like xerophytes.</a:t>
                      </a:r>
                      <a:endParaRPr kumimoji="0" lang="en-US" sz="24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482" name="Slide Number Placeholder 4"/>
          <p:cNvSpPr>
            <a:spLocks noGrp="1"/>
          </p:cNvSpPr>
          <p:nvPr>
            <p:ph type="sldNum" sz="quarter" idx="12"/>
          </p:nvPr>
        </p:nvSpPr>
        <p:spPr/>
        <p:txBody>
          <a:bodyPr/>
          <a:lstStyle/>
          <a:p>
            <a:pPr>
              <a:defRPr/>
            </a:pPr>
            <a:fld id="{1E910723-A131-46E3-892B-5B82A055BD4E}" type="slidenum">
              <a:rPr lang="en-US" smtClean="0">
                <a:latin typeface="Arial" charset="0"/>
              </a:rPr>
              <a:pPr>
                <a:defRPr/>
              </a:pPr>
              <a:t>253</a:t>
            </a:fld>
            <a:endParaRPr lang="en-US" smtClean="0">
              <a:latin typeface="Arial" charset="0"/>
            </a:endParaRPr>
          </a:p>
        </p:txBody>
      </p:sp>
      <p:graphicFrame>
        <p:nvGraphicFramePr>
          <p:cNvPr id="4" name="Table 3"/>
          <p:cNvGraphicFramePr>
            <a:graphicFrameLocks noGrp="1"/>
          </p:cNvGraphicFramePr>
          <p:nvPr/>
        </p:nvGraphicFramePr>
        <p:xfrm>
          <a:off x="457200" y="457200"/>
          <a:ext cx="8229600" cy="457200"/>
        </p:xfrm>
        <a:graphic>
          <a:graphicData uri="http://schemas.openxmlformats.org/drawingml/2006/table">
            <a:tbl>
              <a:tblPr/>
              <a:tblGrid>
                <a:gridCol w="2743200"/>
                <a:gridCol w="2743200"/>
                <a:gridCol w="2743200"/>
              </a:tblGrid>
              <a:tr h="4286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22" name="Group 66"/>
          <p:cNvGraphicFramePr>
            <a:graphicFrameLocks noGrp="1"/>
          </p:cNvGraphicFramePr>
          <p:nvPr>
            <p:ph type="tbl" idx="1"/>
          </p:nvPr>
        </p:nvGraphicFramePr>
        <p:xfrm>
          <a:off x="457200" y="1295400"/>
          <a:ext cx="8229600" cy="4467226"/>
        </p:xfrm>
        <a:graphic>
          <a:graphicData uri="http://schemas.openxmlformats.org/drawingml/2006/table">
            <a:tbl>
              <a:tblPr/>
              <a:tblGrid>
                <a:gridCol w="2743200"/>
                <a:gridCol w="2743200"/>
                <a:gridCol w="2743200"/>
              </a:tblGrid>
              <a:tr h="1380779">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The xylem and other woody lignified tissues are poorly developed.</a:t>
                      </a:r>
                      <a:endParaRPr kumimoji="0" lang="en-US" sz="20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Xylem and lignified tissues are highly developed.</a:t>
                      </a:r>
                      <a:endParaRPr kumimoji="0" lang="en-US" sz="20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Angsana New" pitchFamily="18" charset="-34"/>
                        </a:rPr>
                        <a:t>Lignification</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of woody tissues is extremely poor.</a:t>
                      </a:r>
                      <a:endParaRPr kumimoji="0" lang="en-US" sz="20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05668">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Mechanical tissues extremely reduced or not at all developed. </a:t>
                      </a:r>
                      <a:endParaRPr kumimoji="0" lang="en-US" sz="20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Development of mechanical tissues with extensive </a:t>
                      </a:r>
                      <a:r>
                        <a:rPr kumimoji="0" lang="en-US" sz="2000" b="0" i="0" u="none" strike="noStrike" cap="none" normalizeH="0" baseline="0" dirty="0" err="1" smtClean="0">
                          <a:ln>
                            <a:noFill/>
                          </a:ln>
                          <a:solidFill>
                            <a:srgbClr val="0000FF"/>
                          </a:solidFill>
                          <a:effectLst/>
                          <a:latin typeface="Times New Roman" pitchFamily="18" charset="0"/>
                          <a:ea typeface="Times New Roman" pitchFamily="18" charset="0"/>
                          <a:cs typeface="Angsana New" pitchFamily="18" charset="-34"/>
                        </a:rPr>
                        <a:t>lignification</a:t>
                      </a: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 does occur.</a:t>
                      </a:r>
                      <a:endParaRPr kumimoji="0" lang="en-US" sz="20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Mechanism tissues are less developed.</a:t>
                      </a:r>
                      <a:endParaRPr kumimoji="0" lang="en-US" sz="20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80779">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Glandular hairs and many types of secreting plant organs do not occur. </a:t>
                      </a:r>
                      <a:endParaRPr kumimoji="0" lang="en-US" sz="20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Various types of glandular hairs and </a:t>
                      </a:r>
                      <a:r>
                        <a:rPr kumimoji="0" lang="en-US" sz="2000" b="0" i="0" u="none" strike="noStrike" cap="none" normalizeH="0" baseline="0" dirty="0" err="1" smtClean="0">
                          <a:ln>
                            <a:noFill/>
                          </a:ln>
                          <a:solidFill>
                            <a:srgbClr val="0000FF"/>
                          </a:solidFill>
                          <a:effectLst/>
                          <a:latin typeface="Times New Roman" pitchFamily="18" charset="0"/>
                          <a:ea typeface="Times New Roman" pitchFamily="18" charset="0"/>
                          <a:cs typeface="Angsana New" pitchFamily="18" charset="-34"/>
                        </a:rPr>
                        <a:t>secretory</a:t>
                      </a: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 organs are present.</a:t>
                      </a:r>
                      <a:endParaRPr kumimoji="0" lang="en-US" sz="20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Angsana New" pitchFamily="18" charset="-34"/>
                        </a:rPr>
                        <a:t>Secretory</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 organs are found to be present in many plants.</a:t>
                      </a:r>
                      <a:endParaRPr kumimoji="0" lang="en-US" sz="20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1506" name="Slide Number Placeholder 4"/>
          <p:cNvSpPr>
            <a:spLocks noGrp="1"/>
          </p:cNvSpPr>
          <p:nvPr>
            <p:ph type="sldNum" sz="quarter" idx="12"/>
          </p:nvPr>
        </p:nvSpPr>
        <p:spPr/>
        <p:txBody>
          <a:bodyPr/>
          <a:lstStyle/>
          <a:p>
            <a:pPr>
              <a:defRPr/>
            </a:pPr>
            <a:fld id="{85CB5E26-FFDE-4FDA-8C2D-EFDB8753FC52}" type="slidenum">
              <a:rPr lang="en-US" smtClean="0">
                <a:latin typeface="Arial" charset="0"/>
              </a:rPr>
              <a:pPr>
                <a:defRPr/>
              </a:pPr>
              <a:t>254</a:t>
            </a:fld>
            <a:endParaRPr lang="en-US" smtClean="0">
              <a:latin typeface="Arial" charset="0"/>
            </a:endParaRPr>
          </a:p>
        </p:txBody>
      </p:sp>
      <p:graphicFrame>
        <p:nvGraphicFramePr>
          <p:cNvPr id="4" name="Table 3"/>
          <p:cNvGraphicFramePr>
            <a:graphicFrameLocks noGrp="1"/>
          </p:cNvGraphicFramePr>
          <p:nvPr/>
        </p:nvGraphicFramePr>
        <p:xfrm>
          <a:off x="533400" y="533400"/>
          <a:ext cx="8229600" cy="457200"/>
        </p:xfrm>
        <a:graphic>
          <a:graphicData uri="http://schemas.openxmlformats.org/drawingml/2006/table">
            <a:tbl>
              <a:tblPr/>
              <a:tblGrid>
                <a:gridCol w="2743200"/>
                <a:gridCol w="2743200"/>
                <a:gridCol w="2743200"/>
              </a:tblGrid>
              <a:tr h="4286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457200" y="274638"/>
            <a:ext cx="8229600" cy="715962"/>
          </a:xfrm>
        </p:spPr>
        <p:txBody>
          <a:bodyPr anchor="ctr"/>
          <a:lstStyle/>
          <a:p>
            <a:pPr algn="l" eaLnBrk="1" hangingPunct="1"/>
            <a:r>
              <a:rPr lang="en-US" sz="2800" b="1" smtClean="0">
                <a:solidFill>
                  <a:schemeClr val="tx1"/>
                </a:solidFill>
                <a:latin typeface="Times New Roman" pitchFamily="18" charset="0"/>
                <a:cs typeface="Times New Roman" pitchFamily="18" charset="0"/>
              </a:rPr>
              <a:t>3. </a:t>
            </a:r>
            <a:r>
              <a:rPr lang="en-US" sz="2800" b="1" i="1" smtClean="0">
                <a:solidFill>
                  <a:schemeClr val="tx1"/>
                </a:solidFill>
                <a:latin typeface="Times New Roman" pitchFamily="18" charset="0"/>
                <a:cs typeface="Times New Roman" pitchFamily="18" charset="0"/>
              </a:rPr>
              <a:t>Physiological features:</a:t>
            </a:r>
          </a:p>
        </p:txBody>
      </p:sp>
      <p:graphicFrame>
        <p:nvGraphicFramePr>
          <p:cNvPr id="21571" name="Group 67"/>
          <p:cNvGraphicFramePr>
            <a:graphicFrameLocks noGrp="1"/>
          </p:cNvGraphicFramePr>
          <p:nvPr>
            <p:ph type="tbl" idx="1"/>
          </p:nvPr>
        </p:nvGraphicFramePr>
        <p:xfrm>
          <a:off x="457200" y="1508125"/>
          <a:ext cx="8229600" cy="4697413"/>
        </p:xfrm>
        <a:graphic>
          <a:graphicData uri="http://schemas.openxmlformats.org/drawingml/2006/table">
            <a:tbl>
              <a:tblPr/>
              <a:tblGrid>
                <a:gridCol w="2743200"/>
                <a:gridCol w="2743200"/>
                <a:gridCol w="2743200"/>
              </a:tblGrid>
              <a:tr h="457218">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72012">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Rate of transpiration is less. Removal of water takes </a:t>
                      </a: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place</a:t>
                      </a:r>
                      <a:r>
                        <a:rPr kumimoji="0" lang="en-US" sz="2000" b="0"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 by </a:t>
                      </a:r>
                      <a:r>
                        <a:rPr kumimoji="0" lang="en-US" sz="2000" b="0" i="0" u="none" strike="noStrike" cap="none" normalizeH="0" baseline="0" dirty="0" err="1"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guttation</a:t>
                      </a:r>
                      <a:r>
                        <a:rPr kumimoji="0" lang="en-US" sz="2000" b="0"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a:t>
                      </a:r>
                      <a:endParaRPr kumimoji="0" lang="en-US" sz="20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Rate of transpiration is decreased or entirely checked by heavy </a:t>
                      </a:r>
                      <a:r>
                        <a:rPr kumimoji="0" lang="en-US" sz="20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cutinisation</a:t>
                      </a:r>
                      <a:r>
                        <a:rPr kumimoji="0" lang="en-US" sz="20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 of epidermis and by the formation of sunken stomata. </a:t>
                      </a:r>
                      <a:endParaRPr kumimoji="0" lang="en-US" sz="20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Like xerophytes, the rate of transpiration is checked by various kinds of morphological and anatomical modification of leaves.</a:t>
                      </a:r>
                      <a:endParaRPr kumimoji="0" lang="en-US" sz="20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6818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The growth rate of submerged plants is reduced due to weak light intensity.</a:t>
                      </a:r>
                      <a:endParaRPr kumimoji="0" lang="en-US" sz="20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The growth rate of plants is slow due to maximum utilization of carbohydrates in the formation of cell wall.</a:t>
                      </a:r>
                      <a:endParaRPr kumimoji="0" lang="en-US" sz="20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The growth rate of plants is normal.</a:t>
                      </a:r>
                      <a:endParaRPr kumimoji="0" lang="en-US" sz="20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530" name="Slide Number Placeholder 4"/>
          <p:cNvSpPr>
            <a:spLocks noGrp="1"/>
          </p:cNvSpPr>
          <p:nvPr>
            <p:ph type="sldNum" sz="quarter" idx="12"/>
          </p:nvPr>
        </p:nvSpPr>
        <p:spPr/>
        <p:txBody>
          <a:bodyPr/>
          <a:lstStyle/>
          <a:p>
            <a:pPr>
              <a:defRPr/>
            </a:pPr>
            <a:fld id="{8C2FB3B9-879B-41A8-960D-A08A85DA9A1C}" type="slidenum">
              <a:rPr lang="en-US" smtClean="0">
                <a:latin typeface="Arial" charset="0"/>
              </a:rPr>
              <a:pPr>
                <a:defRPr/>
              </a:pPr>
              <a:t>255</a:t>
            </a:fld>
            <a:endParaRPr lang="en-US" dirty="0" smtClean="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71"/>
                                        </p:tgtEl>
                                        <p:attrNameLst>
                                          <p:attrName>style.visibility</p:attrName>
                                        </p:attrNameLst>
                                      </p:cBhvr>
                                      <p:to>
                                        <p:strVal val="visible"/>
                                      </p:to>
                                    </p:set>
                                    <p:animEffect transition="in" filter="box(in)">
                                      <p:cBhvr>
                                        <p:cTn id="12" dur="500"/>
                                        <p:tgtEl>
                                          <p:spTgt spid="21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78" name="Group 26"/>
          <p:cNvGraphicFramePr>
            <a:graphicFrameLocks noGrp="1"/>
          </p:cNvGraphicFramePr>
          <p:nvPr>
            <p:ph type="tbl" idx="1"/>
          </p:nvPr>
        </p:nvGraphicFramePr>
        <p:xfrm>
          <a:off x="457200" y="1447800"/>
          <a:ext cx="8229600" cy="4538663"/>
        </p:xfrm>
        <a:graphic>
          <a:graphicData uri="http://schemas.openxmlformats.org/drawingml/2006/table">
            <a:tbl>
              <a:tblPr/>
              <a:tblGrid>
                <a:gridCol w="2743200"/>
                <a:gridCol w="2743200"/>
                <a:gridCol w="2743200"/>
              </a:tblGrid>
              <a:tr h="45386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Gases exchange of submerged organs with the atmospheric air takes place by air communicating system through stomata.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O</a:t>
                      </a:r>
                      <a:r>
                        <a:rPr kumimoji="0" lang="en-US" sz="2000" b="0" i="0" u="none" strike="noStrike" cap="none" normalizeH="0" baseline="-30000" dirty="0" smtClean="0">
                          <a:ln>
                            <a:noFill/>
                          </a:ln>
                          <a:solidFill>
                            <a:srgbClr val="0000FF"/>
                          </a:solidFill>
                          <a:effectLst/>
                          <a:latin typeface="Times New Roman" pitchFamily="18" charset="0"/>
                          <a:ea typeface="Times New Roman" pitchFamily="18" charset="0"/>
                          <a:cs typeface="Angsana New" pitchFamily="18" charset="-34"/>
                        </a:rPr>
                        <a:t>2 </a:t>
                      </a: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and CO</a:t>
                      </a:r>
                      <a:r>
                        <a:rPr kumimoji="0" lang="en-US" sz="2000" b="0" i="0" u="none" strike="noStrike" cap="none" normalizeH="0" baseline="-30000" dirty="0" smtClean="0">
                          <a:ln>
                            <a:noFill/>
                          </a:ln>
                          <a:solidFill>
                            <a:srgbClr val="0000FF"/>
                          </a:solidFill>
                          <a:effectLst/>
                          <a:latin typeface="Times New Roman" pitchFamily="18" charset="0"/>
                          <a:ea typeface="Times New Roman" pitchFamily="18" charset="0"/>
                          <a:cs typeface="Angsana New" pitchFamily="18" charset="-34"/>
                        </a:rPr>
                        <a:t>2</a:t>
                      </a:r>
                      <a:r>
                        <a:rPr kumimoji="0" lang="en-US" sz="20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 present in the air cavities are used in respiration and photosynthesis respectively by internal circulation.</a:t>
                      </a:r>
                      <a:endParaRPr kumimoji="0" lang="en-US" sz="20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Gases exchange of both aerial and underground plant parts with the atmosphere takes place normally. </a:t>
                      </a:r>
                      <a:endParaRPr kumimoji="0" lang="en-US" sz="20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0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Gases exchange of the aerial plant parts takes place normally but the respiration  of underground parts i.e. roots take place by the formation of negatively geotropic roots known as </a:t>
                      </a:r>
                      <a:r>
                        <a:rPr kumimoji="0" lang="en-US" sz="2000" b="0" i="0" u="none" strike="noStrike" cap="none" normalizeH="0" baseline="0" dirty="0" err="1" smtClean="0">
                          <a:ln>
                            <a:noFill/>
                          </a:ln>
                          <a:solidFill>
                            <a:srgbClr val="FF0066"/>
                          </a:solidFill>
                          <a:effectLst/>
                          <a:latin typeface="Times New Roman" pitchFamily="18" charset="0"/>
                          <a:ea typeface="Times New Roman" pitchFamily="18" charset="0"/>
                          <a:cs typeface="Angsana New" pitchFamily="18" charset="-34"/>
                        </a:rPr>
                        <a:t>pneumatophores</a:t>
                      </a:r>
                      <a:r>
                        <a:rPr kumimoji="0" lang="en-US" sz="20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 </a:t>
                      </a:r>
                      <a:endParaRPr kumimoji="0" lang="en-US" sz="20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3554" name="Slide Number Placeholder 4"/>
          <p:cNvSpPr>
            <a:spLocks noGrp="1"/>
          </p:cNvSpPr>
          <p:nvPr>
            <p:ph type="sldNum" sz="quarter" idx="12"/>
          </p:nvPr>
        </p:nvSpPr>
        <p:spPr/>
        <p:txBody>
          <a:bodyPr/>
          <a:lstStyle/>
          <a:p>
            <a:pPr>
              <a:defRPr/>
            </a:pPr>
            <a:fld id="{45923949-31B3-4363-B384-8497D7B06052}" type="slidenum">
              <a:rPr lang="en-US" smtClean="0">
                <a:latin typeface="Arial" charset="0"/>
              </a:rPr>
              <a:pPr>
                <a:defRPr/>
              </a:pPr>
              <a:t>256</a:t>
            </a:fld>
            <a:endParaRPr lang="en-US" smtClean="0">
              <a:latin typeface="Arial" charset="0"/>
            </a:endParaRPr>
          </a:p>
        </p:txBody>
      </p:sp>
      <p:graphicFrame>
        <p:nvGraphicFramePr>
          <p:cNvPr id="4" name="Table 3"/>
          <p:cNvGraphicFramePr>
            <a:graphicFrameLocks noGrp="1"/>
          </p:cNvGraphicFramePr>
          <p:nvPr/>
        </p:nvGraphicFramePr>
        <p:xfrm>
          <a:off x="381000" y="533400"/>
          <a:ext cx="8229600" cy="457200"/>
        </p:xfrm>
        <a:graphic>
          <a:graphicData uri="http://schemas.openxmlformats.org/drawingml/2006/table">
            <a:tbl>
              <a:tblPr/>
              <a:tblGrid>
                <a:gridCol w="2743200"/>
                <a:gridCol w="2743200"/>
                <a:gridCol w="2743200"/>
              </a:tblGrid>
              <a:tr h="457200">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25" name="Group 25"/>
          <p:cNvGraphicFramePr>
            <a:graphicFrameLocks noGrp="1"/>
          </p:cNvGraphicFramePr>
          <p:nvPr>
            <p:ph type="tbl" idx="1"/>
          </p:nvPr>
        </p:nvGraphicFramePr>
        <p:xfrm>
          <a:off x="457200" y="1676400"/>
          <a:ext cx="8229600" cy="4449763"/>
        </p:xfrm>
        <a:graphic>
          <a:graphicData uri="http://schemas.openxmlformats.org/drawingml/2006/table">
            <a:tbl>
              <a:tblPr/>
              <a:tblGrid>
                <a:gridCol w="2743200"/>
                <a:gridCol w="2743200"/>
                <a:gridCol w="2743200"/>
              </a:tblGrid>
              <a:tr h="44497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Angsana New" pitchFamily="18" charset="-34"/>
                        </a:rPr>
                        <a:t>Absorption of water and mineral salts takes place by the entire permeable plant surface under water. </a:t>
                      </a:r>
                      <a:endParaRPr kumimoji="0" lang="en-US" sz="2400" b="0" i="0" u="none" strike="noStrike" cap="none" normalizeH="0" baseline="0" dirty="0" smtClean="0">
                        <a:ln>
                          <a:noFill/>
                        </a:ln>
                        <a:solidFill>
                          <a:srgbClr val="0000FF"/>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Angsana New" pitchFamily="18" charset="-34"/>
                        </a:rPr>
                        <a:t>Absorption of water and mineral salts takes place by the help of long-seated root system.</a:t>
                      </a:r>
                      <a:endParaRPr kumimoji="0" lang="en-US" sz="2400" b="0" i="0" u="none" strike="noStrike" cap="none" normalizeH="0" baseline="0" dirty="0" smtClean="0">
                        <a:ln>
                          <a:noFill/>
                        </a:ln>
                        <a:solidFill>
                          <a:schemeClr val="tx1"/>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Char char="q"/>
                        <a:tabLst/>
                      </a:pPr>
                      <a:r>
                        <a:rPr kumimoji="0" lang="en-US" sz="2400" b="0" i="0" u="none" strike="noStrike" cap="none" normalizeH="0" baseline="0" dirty="0" smtClean="0">
                          <a:ln>
                            <a:noFill/>
                          </a:ln>
                          <a:solidFill>
                            <a:srgbClr val="FF0066"/>
                          </a:solidFill>
                          <a:effectLst/>
                          <a:latin typeface="Times New Roman" pitchFamily="18" charset="0"/>
                          <a:ea typeface="Times New Roman" pitchFamily="18" charset="0"/>
                          <a:cs typeface="Angsana New" pitchFamily="18" charset="-34"/>
                        </a:rPr>
                        <a:t>Absorption of water and mineral salts takes place slowly and selectively by the elaborate root system.</a:t>
                      </a:r>
                      <a:endParaRPr kumimoji="0" lang="en-US" sz="2400" b="0" i="0" u="none" strike="noStrike" cap="none" normalizeH="0" baseline="0" dirty="0" smtClean="0">
                        <a:ln>
                          <a:noFill/>
                        </a:ln>
                        <a:solidFill>
                          <a:srgbClr val="FF0066"/>
                        </a:solidFill>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4578" name="Slide Number Placeholder 4"/>
          <p:cNvSpPr>
            <a:spLocks noGrp="1"/>
          </p:cNvSpPr>
          <p:nvPr>
            <p:ph type="sldNum" sz="quarter" idx="12"/>
          </p:nvPr>
        </p:nvSpPr>
        <p:spPr/>
        <p:txBody>
          <a:bodyPr/>
          <a:lstStyle/>
          <a:p>
            <a:pPr>
              <a:defRPr/>
            </a:pPr>
            <a:fld id="{53CBB011-6E4F-4242-BB59-C4D66D5074E2}" type="slidenum">
              <a:rPr lang="en-US" smtClean="0">
                <a:latin typeface="Arial" charset="0"/>
              </a:rPr>
              <a:pPr>
                <a:defRPr/>
              </a:pPr>
              <a:t>257</a:t>
            </a:fld>
            <a:endParaRPr lang="en-US" smtClean="0">
              <a:latin typeface="Arial" charset="0"/>
            </a:endParaRPr>
          </a:p>
        </p:txBody>
      </p:sp>
      <p:graphicFrame>
        <p:nvGraphicFramePr>
          <p:cNvPr id="4" name="Table 3"/>
          <p:cNvGraphicFramePr>
            <a:graphicFrameLocks noGrp="1"/>
          </p:cNvGraphicFramePr>
          <p:nvPr/>
        </p:nvGraphicFramePr>
        <p:xfrm>
          <a:off x="457200" y="533400"/>
          <a:ext cx="8229600" cy="457200"/>
        </p:xfrm>
        <a:graphic>
          <a:graphicData uri="http://schemas.openxmlformats.org/drawingml/2006/table">
            <a:tbl>
              <a:tblPr/>
              <a:tblGrid>
                <a:gridCol w="2743200"/>
                <a:gridCol w="2743200"/>
                <a:gridCol w="2743200"/>
              </a:tblGrid>
              <a:tr h="4286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0000FF"/>
                          </a:solidFill>
                          <a:effectLst>
                            <a:outerShdw blurRad="38100" dist="38100" dir="2700000" algn="tl">
                              <a:srgbClr val="C0C0C0"/>
                            </a:outerShdw>
                          </a:effectLst>
                          <a:latin typeface="Times New Roman" pitchFamily="18" charset="0"/>
                          <a:ea typeface="Times New Roman" pitchFamily="18" charset="0"/>
                          <a:cs typeface="Angsana New" pitchFamily="18" charset="-34"/>
                        </a:rPr>
                        <a:t>Hydrophytes</a:t>
                      </a:r>
                      <a:endParaRPr kumimoji="0" lang="en-US" sz="2400" b="0" i="0" u="none" strike="noStrike" cap="none" normalizeH="0" baseline="0" dirty="0" smtClean="0">
                        <a:ln>
                          <a:noFill/>
                        </a:ln>
                        <a:solidFill>
                          <a:srgbClr val="0000FF"/>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a typeface="Times New Roman" pitchFamily="18" charset="0"/>
                          <a:cs typeface="Angsana New" pitchFamily="18" charset="-34"/>
                        </a:rPr>
                        <a:t>Xerophytes </a:t>
                      </a:r>
                      <a:endParaRPr kumimoji="0" lang="en-US" sz="2400" b="0" i="0" u="none" strike="noStrike" cap="none" normalizeH="0" baseline="0" dirty="0" smtClean="0">
                        <a:ln>
                          <a:noFill/>
                        </a:ln>
                        <a:solidFill>
                          <a:schemeClr val="tx1"/>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66"/>
                          </a:solidFill>
                          <a:effectLst>
                            <a:outerShdw blurRad="38100" dist="38100" dir="2700000" algn="tl">
                              <a:srgbClr val="C0C0C0"/>
                            </a:outerShdw>
                          </a:effectLst>
                          <a:latin typeface="Times New Roman" pitchFamily="18" charset="0"/>
                          <a:ea typeface="Times New Roman" pitchFamily="18" charset="0"/>
                          <a:cs typeface="Angsana New" pitchFamily="18" charset="-34"/>
                        </a:rPr>
                        <a:t>Halophytes </a:t>
                      </a:r>
                      <a:endParaRPr kumimoji="0" lang="en-US" sz="2400" b="0" i="0" u="none" strike="noStrike" cap="none" normalizeH="0" baseline="0" dirty="0" smtClean="0">
                        <a:ln>
                          <a:noFill/>
                        </a:ln>
                        <a:solidFill>
                          <a:srgbClr val="FF0066"/>
                        </a:solidFill>
                        <a:effectLst>
                          <a:outerShdw blurRad="38100" dist="38100" dir="2700000" algn="tl">
                            <a:srgbClr val="C0C0C0"/>
                          </a:outerShdw>
                        </a:effectLst>
                        <a:latin typeface="Garamond" pitchFamily="18" charset="0"/>
                        <a:ea typeface="Times New Roman" pitchFamily="18" charset="0"/>
                        <a:cs typeface="Angsana New" pitchFamily="18" charset="-34"/>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WordArt 4"/>
          <p:cNvSpPr>
            <a:spLocks noChangeArrowheads="1" noChangeShapeType="1" noTextEdit="1"/>
          </p:cNvSpPr>
          <p:nvPr/>
        </p:nvSpPr>
        <p:spPr bwMode="auto">
          <a:xfrm>
            <a:off x="2438400" y="2743200"/>
            <a:ext cx="4114800" cy="957263"/>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70C0"/>
                </a:solidFill>
                <a:effectLst>
                  <a:outerShdw dist="45791" dir="2021404" algn="ctr" rotWithShape="0">
                    <a:srgbClr val="9999FF"/>
                  </a:outerShdw>
                </a:effectLst>
                <a:latin typeface="Bell MT"/>
              </a:rPr>
              <a:t>THANKS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r>
              <a:rPr lang="en-US" sz="2400" i="1" smtClean="0"/>
              <a:t>Temperature</a:t>
            </a:r>
          </a:p>
        </p:txBody>
      </p:sp>
      <p:sp>
        <p:nvSpPr>
          <p:cNvPr id="46083" name="Rectangle 3"/>
          <p:cNvSpPr>
            <a:spLocks noGrp="1" noChangeArrowheads="1"/>
          </p:cNvSpPr>
          <p:nvPr>
            <p:ph type="body" idx="1"/>
          </p:nvPr>
        </p:nvSpPr>
        <p:spPr/>
        <p:txBody>
          <a:bodyPr/>
          <a:lstStyle/>
          <a:p>
            <a:pPr eaLnBrk="1" hangingPunct="1"/>
            <a:r>
              <a:rPr lang="en-US" u="sng" smtClean="0"/>
              <a:t>Oceans</a:t>
            </a:r>
            <a:r>
              <a:rPr lang="en-US" smtClean="0"/>
              <a:t>:  never undergo complete turnover</a:t>
            </a:r>
          </a:p>
          <a:p>
            <a:pPr eaLnBrk="1" hangingPunct="1"/>
            <a:r>
              <a:rPr lang="en-US" smtClean="0"/>
              <a:t>Winter:  thermocline rises</a:t>
            </a:r>
          </a:p>
          <a:p>
            <a:pPr eaLnBrk="1" hangingPunct="1"/>
            <a:r>
              <a:rPr lang="en-US" smtClean="0"/>
              <a:t>Summer:  thermocline descends</a:t>
            </a:r>
          </a:p>
          <a:p>
            <a:pPr eaLnBrk="1" hangingPunct="1">
              <a:buFont typeface="Wingdings" pitchFamily="2" charset="2"/>
              <a:buChar char="Ø"/>
            </a:pPr>
            <a:r>
              <a:rPr lang="en-US" smtClean="0"/>
              <a:t>Bottom never mixes with top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l" eaLnBrk="1" hangingPunct="1"/>
            <a:r>
              <a:rPr lang="en-US" sz="2400" i="1" smtClean="0"/>
              <a:t>Temperature</a:t>
            </a:r>
          </a:p>
        </p:txBody>
      </p:sp>
      <p:sp>
        <p:nvSpPr>
          <p:cNvPr id="47107" name="Rectangle 3"/>
          <p:cNvSpPr>
            <a:spLocks noGrp="1" noChangeArrowheads="1"/>
          </p:cNvSpPr>
          <p:nvPr>
            <p:ph type="body" idx="1"/>
          </p:nvPr>
        </p:nvSpPr>
        <p:spPr/>
        <p:txBody>
          <a:bodyPr/>
          <a:lstStyle/>
          <a:p>
            <a:pPr eaLnBrk="1" hangingPunct="1"/>
            <a:r>
              <a:rPr lang="en-US" u="sng" smtClean="0"/>
              <a:t>Flowing waters</a:t>
            </a:r>
            <a:r>
              <a:rPr lang="en-US" smtClean="0"/>
              <a:t>:  temperature variable</a:t>
            </a:r>
          </a:p>
          <a:p>
            <a:pPr eaLnBrk="1" hangingPunct="1"/>
            <a:r>
              <a:rPr lang="en-US" smtClean="0"/>
              <a:t>Shallow waters:  follow air temperature</a:t>
            </a:r>
          </a:p>
          <a:p>
            <a:pPr lvl="1" eaLnBrk="1" hangingPunct="1"/>
            <a:r>
              <a:rPr lang="en-US" smtClean="0"/>
              <a:t>Track changes slowly</a:t>
            </a:r>
          </a:p>
          <a:p>
            <a:pPr eaLnBrk="1" hangingPunct="1"/>
            <a:endParaRPr lang="en-US"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04-08Figure_LA.jpg"/>
          <p:cNvPicPr>
            <a:picLocks noChangeAspect="1" noChangeArrowheads="1"/>
          </p:cNvPicPr>
          <p:nvPr/>
        </p:nvPicPr>
        <p:blipFill>
          <a:blip r:embed="rId3"/>
          <a:srcRect/>
          <a:stretch>
            <a:fillRect/>
          </a:stretch>
        </p:blipFill>
        <p:spPr bwMode="auto">
          <a:xfrm>
            <a:off x="395288" y="836613"/>
            <a:ext cx="8424862" cy="51498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2400" smtClean="0"/>
              <a:t>Physical conditions:</a:t>
            </a:r>
            <a:r>
              <a:rPr lang="en-US" smtClean="0"/>
              <a:t/>
            </a:r>
            <a:br>
              <a:rPr lang="en-US" smtClean="0"/>
            </a:br>
            <a:r>
              <a:rPr lang="en-US" smtClean="0"/>
              <a:t>3.  Oxygen</a:t>
            </a:r>
          </a:p>
        </p:txBody>
      </p:sp>
      <p:sp>
        <p:nvSpPr>
          <p:cNvPr id="51203" name="Rectangle 3"/>
          <p:cNvSpPr>
            <a:spLocks noGrp="1" noChangeArrowheads="1"/>
          </p:cNvSpPr>
          <p:nvPr>
            <p:ph type="body" idx="1"/>
          </p:nvPr>
        </p:nvSpPr>
        <p:spPr/>
        <p:txBody>
          <a:bodyPr/>
          <a:lstStyle/>
          <a:p>
            <a:pPr eaLnBrk="1" hangingPunct="1">
              <a:lnSpc>
                <a:spcPct val="90000"/>
              </a:lnSpc>
            </a:pPr>
            <a:r>
              <a:rPr lang="en-US" smtClean="0"/>
              <a:t>Diffuses from air through surface</a:t>
            </a:r>
          </a:p>
          <a:p>
            <a:pPr eaLnBrk="1" hangingPunct="1">
              <a:lnSpc>
                <a:spcPct val="90000"/>
              </a:lnSpc>
            </a:pPr>
            <a:r>
              <a:rPr lang="en-US" smtClean="0"/>
              <a:t>Solubility decreases as water temperature increases</a:t>
            </a:r>
          </a:p>
          <a:p>
            <a:pPr eaLnBrk="1" hangingPunct="1">
              <a:lnSpc>
                <a:spcPct val="90000"/>
              </a:lnSpc>
            </a:pPr>
            <a:r>
              <a:rPr lang="en-US" smtClean="0"/>
              <a:t>Solubility decreases as salinity increases</a:t>
            </a:r>
          </a:p>
          <a:p>
            <a:pPr eaLnBrk="1" hangingPunct="1">
              <a:lnSpc>
                <a:spcPct val="90000"/>
              </a:lnSpc>
            </a:pPr>
            <a:r>
              <a:rPr lang="en-US" smtClean="0"/>
              <a:t>Diffusion:  10,000 times slower than in air</a:t>
            </a:r>
          </a:p>
          <a:p>
            <a:pPr eaLnBrk="1" hangingPunct="1">
              <a:lnSpc>
                <a:spcPct val="90000"/>
              </a:lnSpc>
              <a:buFont typeface="Wingdings" pitchFamily="2" charset="2"/>
              <a:buChar char="Ø"/>
            </a:pPr>
            <a:r>
              <a:rPr lang="en-US" b="1" smtClean="0"/>
              <a:t>Mixing</a:t>
            </a:r>
            <a:r>
              <a:rPr lang="en-US" smtClean="0"/>
              <a:t> of water by winds and currents is critical</a:t>
            </a:r>
          </a:p>
          <a:p>
            <a:pPr eaLnBrk="1" hangingPunct="1">
              <a:lnSpc>
                <a:spcPct val="90000"/>
              </a:lnSpc>
              <a:buFont typeface="Times" pitchFamily="-112" charset="0"/>
              <a:buChar char="•"/>
            </a:pPr>
            <a:r>
              <a:rPr lang="en-US" smtClean="0"/>
              <a:t>Temperature stratification --&gt; oxygen stratification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 calcmode="lin" valueType="num">
                                      <p:cBhvr additive="base">
                                        <p:cTn id="37" dur="500" fill="hold"/>
                                        <p:tgtEl>
                                          <p:spTgt spid="5120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12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0"/>
            <a:ext cx="8077200" cy="6186309"/>
          </a:xfrm>
          <a:prstGeom prst="rect">
            <a:avLst/>
          </a:prstGeom>
        </p:spPr>
        <p:txBody>
          <a:bodyPr wrap="square">
            <a:spAutoFit/>
          </a:bodyPr>
          <a:lstStyle/>
          <a:p>
            <a:pPr algn="just"/>
            <a:r>
              <a:rPr lang="en-US" sz="2200" b="1" dirty="0" smtClean="0">
                <a:latin typeface="Times New Roman" pitchFamily="18" charset="0"/>
                <a:cs typeface="Times New Roman" pitchFamily="18" charset="0"/>
              </a:rPr>
              <a:t>Full sun :- </a:t>
            </a:r>
            <a:r>
              <a:rPr lang="en-US" sz="2200" dirty="0" smtClean="0">
                <a:latin typeface="Times New Roman" pitchFamily="18" charset="0"/>
                <a:cs typeface="Times New Roman" pitchFamily="18" charset="0"/>
              </a:rPr>
              <a:t> thrive in full sun but grow poorly in shade.</a:t>
            </a:r>
          </a:p>
          <a:p>
            <a:pPr algn="just"/>
            <a:r>
              <a:rPr lang="en-US" sz="2200" b="1" dirty="0" smtClean="0">
                <a:latin typeface="Times New Roman" pitchFamily="18" charset="0"/>
                <a:cs typeface="Times New Roman" pitchFamily="18" charset="0"/>
              </a:rPr>
              <a:t>Partial sun Partial </a:t>
            </a:r>
            <a:r>
              <a:rPr lang="en-US" sz="2200" b="1" dirty="0" err="1" smtClean="0">
                <a:latin typeface="Times New Roman" pitchFamily="18" charset="0"/>
                <a:cs typeface="Times New Roman" pitchFamily="18" charset="0"/>
              </a:rPr>
              <a:t>shaid</a:t>
            </a:r>
            <a:r>
              <a:rPr lang="en-US" sz="2200" b="1"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plants will produce an edible crop when grown in a shady location. However, these plants need at least 50-80% of full sun.</a:t>
            </a:r>
          </a:p>
          <a:p>
            <a:pPr algn="just"/>
            <a:r>
              <a:rPr lang="en-US" sz="2200" b="1" dirty="0" smtClean="0">
                <a:latin typeface="Times New Roman" pitchFamily="18" charset="0"/>
                <a:cs typeface="Times New Roman" pitchFamily="18" charset="0"/>
              </a:rPr>
              <a:t>Full shade </a:t>
            </a:r>
            <a:r>
              <a:rPr lang="en-US" sz="2200" dirty="0" smtClean="0">
                <a:latin typeface="Times New Roman" pitchFamily="18" charset="0"/>
                <a:cs typeface="Times New Roman" pitchFamily="18" charset="0"/>
              </a:rPr>
              <a:t>plants thrive in 30-50% of full sun but weaken in full sun. Shading sometimes is used to inhibit pigment development in crops in which the lack of color is an important quality factor.</a:t>
            </a:r>
          </a:p>
          <a:p>
            <a:pPr algn="just"/>
            <a:endParaRPr lang="en-US" sz="2200" dirty="0" smtClean="0">
              <a:latin typeface="Times New Roman" pitchFamily="18" charset="0"/>
              <a:cs typeface="Times New Roman" pitchFamily="18" charset="0"/>
            </a:endParaRPr>
          </a:p>
          <a:p>
            <a:pPr algn="just"/>
            <a:r>
              <a:rPr lang="en-US" sz="2200" dirty="0" smtClean="0">
                <a:solidFill>
                  <a:srgbClr val="FF0000"/>
                </a:solidFill>
                <a:latin typeface="Times New Roman" pitchFamily="18" charset="0"/>
                <a:cs typeface="Times New Roman" pitchFamily="18" charset="0"/>
              </a:rPr>
              <a:t>Due to the tilt of the earth's axis and its travel around the sun, the day length (also called photoperiod) varies with season and latitude. Photoperiod controls flowering or the formation of storage organs in some species. Some plants flower when a specific day-length minimum has been passed:</a:t>
            </a:r>
          </a:p>
          <a:p>
            <a:pPr algn="just"/>
            <a:endParaRPr lang="en-US" sz="2200" dirty="0" smtClean="0">
              <a:solidFill>
                <a:srgbClr val="FF0000"/>
              </a:solidFill>
              <a:latin typeface="Times New Roman" pitchFamily="18" charset="0"/>
              <a:cs typeface="Times New Roman" pitchFamily="18" charset="0"/>
            </a:endParaRPr>
          </a:p>
          <a:p>
            <a:pPr algn="just"/>
            <a:r>
              <a:rPr lang="en-US" sz="2200" b="1" dirty="0" smtClean="0">
                <a:latin typeface="Times New Roman" pitchFamily="18" charset="0"/>
                <a:cs typeface="Times New Roman" pitchFamily="18" charset="0"/>
              </a:rPr>
              <a:t>Short-day plants</a:t>
            </a:r>
            <a:r>
              <a:rPr lang="en-US" sz="2200" dirty="0" smtClean="0">
                <a:latin typeface="Times New Roman" pitchFamily="18" charset="0"/>
                <a:cs typeface="Times New Roman" pitchFamily="18" charset="0"/>
              </a:rPr>
              <a:t> flower when day length decreases.</a:t>
            </a:r>
          </a:p>
          <a:p>
            <a:pPr algn="just"/>
            <a:r>
              <a:rPr lang="en-US" sz="2200" b="1" dirty="0" smtClean="0">
                <a:latin typeface="Times New Roman" pitchFamily="18" charset="0"/>
                <a:cs typeface="Times New Roman" pitchFamily="18" charset="0"/>
              </a:rPr>
              <a:t>Long-day plants</a:t>
            </a:r>
            <a:r>
              <a:rPr lang="en-US" sz="2200" dirty="0" smtClean="0">
                <a:latin typeface="Times New Roman" pitchFamily="18" charset="0"/>
                <a:cs typeface="Times New Roman" pitchFamily="18" charset="0"/>
              </a:rPr>
              <a:t> flower when day length increases.</a:t>
            </a:r>
          </a:p>
          <a:p>
            <a:pPr algn="just"/>
            <a:r>
              <a:rPr lang="en-US" sz="2200" b="1" dirty="0" smtClean="0">
                <a:latin typeface="Times New Roman" pitchFamily="18" charset="0"/>
                <a:cs typeface="Times New Roman" pitchFamily="18" charset="0"/>
              </a:rPr>
              <a:t>Day-neutral plants </a:t>
            </a:r>
            <a:r>
              <a:rPr lang="en-US" sz="2200" dirty="0" smtClean="0">
                <a:latin typeface="Times New Roman" pitchFamily="18" charset="0"/>
                <a:cs typeface="Times New Roman" pitchFamily="18" charset="0"/>
              </a:rPr>
              <a:t>are not affected by day length, and can flower under any light period.</a:t>
            </a:r>
            <a:endParaRPr lang="en-US"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04-09Figure_LA.jpg"/>
          <p:cNvPicPr>
            <a:picLocks noChangeAspect="1" noChangeArrowheads="1"/>
          </p:cNvPicPr>
          <p:nvPr/>
        </p:nvPicPr>
        <p:blipFill>
          <a:blip r:embed="rId3"/>
          <a:srcRect/>
          <a:stretch>
            <a:fillRect/>
          </a:stretch>
        </p:blipFill>
        <p:spPr bwMode="auto">
          <a:xfrm>
            <a:off x="539750" y="620713"/>
            <a:ext cx="8280400" cy="563086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8229600" cy="1143000"/>
          </a:xfrm>
        </p:spPr>
        <p:txBody>
          <a:bodyPr/>
          <a:lstStyle/>
          <a:p>
            <a:pPr algn="l" eaLnBrk="1" hangingPunct="1"/>
            <a:r>
              <a:rPr lang="en-US" sz="2400" i="1" smtClean="0"/>
              <a:t>Oxygen</a:t>
            </a:r>
          </a:p>
        </p:txBody>
      </p:sp>
      <p:sp>
        <p:nvSpPr>
          <p:cNvPr id="53251" name="Rectangle 3"/>
          <p:cNvSpPr>
            <a:spLocks noGrp="1" noChangeArrowheads="1"/>
          </p:cNvSpPr>
          <p:nvPr>
            <p:ph type="body" idx="1"/>
          </p:nvPr>
        </p:nvSpPr>
        <p:spPr>
          <a:xfrm>
            <a:off x="457200" y="990600"/>
            <a:ext cx="8229600" cy="5867400"/>
          </a:xfrm>
        </p:spPr>
        <p:txBody>
          <a:bodyPr/>
          <a:lstStyle/>
          <a:p>
            <a:pPr eaLnBrk="1" hangingPunct="1">
              <a:buFontTx/>
              <a:buNone/>
            </a:pPr>
            <a:r>
              <a:rPr lang="en-US" u="sng" smtClean="0"/>
              <a:t>Oceans</a:t>
            </a:r>
            <a:r>
              <a:rPr lang="en-US" smtClean="0"/>
              <a:t>:  Highest conc. near surface (upper 10-20m)</a:t>
            </a:r>
          </a:p>
          <a:p>
            <a:pPr lvl="1" eaLnBrk="1" hangingPunct="1"/>
            <a:r>
              <a:rPr lang="en-US" smtClean="0"/>
              <a:t>Photosynthesis</a:t>
            </a:r>
          </a:p>
          <a:p>
            <a:pPr lvl="1" eaLnBrk="1" hangingPunct="1"/>
            <a:r>
              <a:rPr lang="en-US" smtClean="0"/>
              <a:t>Wind mixing</a:t>
            </a:r>
          </a:p>
          <a:p>
            <a:pPr eaLnBrk="1" hangingPunct="1"/>
            <a:r>
              <a:rPr lang="en-US" smtClean="0"/>
              <a:t>Decreases to minimum at 500-1,000 m</a:t>
            </a:r>
          </a:p>
          <a:p>
            <a:pPr lvl="1" eaLnBrk="1" hangingPunct="1"/>
            <a:r>
              <a:rPr lang="en-US" b="1" smtClean="0"/>
              <a:t>Oxygen minimum zone</a:t>
            </a:r>
            <a:endParaRPr lang="en-US" smtClean="0"/>
          </a:p>
          <a:p>
            <a:pPr lvl="1" eaLnBrk="1" hangingPunct="1"/>
            <a:r>
              <a:rPr lang="en-US" smtClean="0"/>
              <a:t>No turnover --&gt; water never reoxygenated</a:t>
            </a:r>
          </a:p>
          <a:p>
            <a:pPr eaLnBrk="1" hangingPunct="1"/>
            <a:r>
              <a:rPr lang="en-US" smtClean="0"/>
              <a:t>Below 1,000 m :  conc. increases again</a:t>
            </a:r>
          </a:p>
          <a:p>
            <a:pPr lvl="1" eaLnBrk="1" hangingPunct="1"/>
            <a:r>
              <a:rPr lang="en-US" smtClean="0"/>
              <a:t>Polar regions:  surface (high conc.) waters cool, sink --&gt; currents --&gt; highly oxygenated deep waters carried to lower latitudes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04-10Figure_LA.jpg"/>
          <p:cNvPicPr>
            <a:picLocks noChangeAspect="1" noChangeArrowheads="1"/>
          </p:cNvPicPr>
          <p:nvPr/>
        </p:nvPicPr>
        <p:blipFill>
          <a:blip r:embed="rId3"/>
          <a:srcRect/>
          <a:stretch>
            <a:fillRect/>
          </a:stretch>
        </p:blipFill>
        <p:spPr bwMode="auto">
          <a:xfrm>
            <a:off x="323850" y="260350"/>
            <a:ext cx="8424863" cy="65293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2400" smtClean="0"/>
              <a:t>Physical conditions:</a:t>
            </a:r>
            <a:r>
              <a:rPr lang="en-US" smtClean="0"/>
              <a:t/>
            </a:r>
            <a:br>
              <a:rPr lang="en-US" smtClean="0"/>
            </a:br>
            <a:r>
              <a:rPr lang="en-US" smtClean="0"/>
              <a:t>4.  Salinity</a:t>
            </a:r>
          </a:p>
        </p:txBody>
      </p:sp>
      <p:sp>
        <p:nvSpPr>
          <p:cNvPr id="51203" name="Rectangle 3"/>
          <p:cNvSpPr>
            <a:spLocks noGrp="1" noChangeArrowheads="1"/>
          </p:cNvSpPr>
          <p:nvPr>
            <p:ph type="body" idx="1"/>
          </p:nvPr>
        </p:nvSpPr>
        <p:spPr/>
        <p:txBody>
          <a:bodyPr/>
          <a:lstStyle/>
          <a:p>
            <a:pPr eaLnBrk="1" hangingPunct="1">
              <a:lnSpc>
                <a:spcPct val="90000"/>
              </a:lnSpc>
            </a:pPr>
            <a:r>
              <a:rPr lang="en-US" smtClean="0"/>
              <a:t>Flow of rivers into ocean: dissolved materials increase over time</a:t>
            </a:r>
          </a:p>
          <a:p>
            <a:pPr eaLnBrk="1" hangingPunct="1">
              <a:lnSpc>
                <a:spcPct val="90000"/>
              </a:lnSpc>
            </a:pPr>
            <a:r>
              <a:rPr lang="en-US" smtClean="0"/>
              <a:t>Concentrations can’t increase beyond maximum solubility limit.</a:t>
            </a:r>
          </a:p>
          <a:p>
            <a:pPr lvl="1" eaLnBrk="1" hangingPunct="1">
              <a:lnSpc>
                <a:spcPct val="90000"/>
              </a:lnSpc>
            </a:pPr>
            <a:r>
              <a:rPr lang="en-US" smtClean="0"/>
              <a:t>e.g. Ca</a:t>
            </a:r>
            <a:r>
              <a:rPr lang="en-US" baseline="30000" smtClean="0"/>
              <a:t>2+</a:t>
            </a:r>
            <a:r>
              <a:rPr lang="en-US" smtClean="0"/>
              <a:t> forms CaCO</a:t>
            </a:r>
            <a:r>
              <a:rPr lang="en-US" baseline="-25000" smtClean="0"/>
              <a:t>3</a:t>
            </a:r>
            <a:r>
              <a:rPr lang="en-US" smtClean="0"/>
              <a:t> (limestone)</a:t>
            </a:r>
          </a:p>
          <a:p>
            <a:pPr lvl="1" eaLnBrk="1" hangingPunct="1">
              <a:lnSpc>
                <a:spcPct val="90000"/>
              </a:lnSpc>
            </a:pPr>
            <a:r>
              <a:rPr lang="en-US" smtClean="0"/>
              <a:t>e.g. Cl</a:t>
            </a:r>
            <a:r>
              <a:rPr lang="en-US" baseline="30000" smtClean="0"/>
              <a:t>-</a:t>
            </a:r>
            <a:r>
              <a:rPr lang="en-US" smtClean="0"/>
              <a:t> - highly soluble (max. 360 g/L)</a:t>
            </a:r>
          </a:p>
          <a:p>
            <a:pPr lvl="2" eaLnBrk="1" hangingPunct="1">
              <a:lnSpc>
                <a:spcPct val="90000"/>
              </a:lnSpc>
            </a:pPr>
            <a:r>
              <a:rPr lang="en-US" smtClean="0"/>
              <a:t>Maximum not yet reached (today 19 g/L)</a:t>
            </a:r>
          </a:p>
          <a:p>
            <a:pPr eaLnBrk="1" hangingPunct="1">
              <a:lnSpc>
                <a:spcPct val="90000"/>
              </a:lnSpc>
            </a:pPr>
            <a:r>
              <a:rPr lang="en-US" smtClean="0"/>
              <a:t>Total concentration of all salt in ocean: 3.5% or 35 ppt</a:t>
            </a:r>
          </a:p>
          <a:p>
            <a:pPr eaLnBrk="1" hangingPunct="1">
              <a:lnSpc>
                <a:spcPct val="90000"/>
              </a:lnSpc>
            </a:pPr>
            <a:r>
              <a:rPr lang="en-US" smtClean="0"/>
              <a:t>Fresh water 0.065 to 0.3 ppt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 calcmode="lin" valueType="num">
                                      <p:cBhvr additive="base">
                                        <p:cTn id="17" dur="500" fill="hold"/>
                                        <p:tgtEl>
                                          <p:spTgt spid="5120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120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1203">
                                            <p:txEl>
                                              <p:pRg st="3" end="3"/>
                                            </p:txEl>
                                          </p:spTgt>
                                        </p:tgtEl>
                                        <p:attrNameLst>
                                          <p:attrName>style.visibility</p:attrName>
                                        </p:attrNameLst>
                                      </p:cBhvr>
                                      <p:to>
                                        <p:strVal val="visible"/>
                                      </p:to>
                                    </p:set>
                                    <p:anim calcmode="lin" valueType="num">
                                      <p:cBhvr additive="base">
                                        <p:cTn id="21" dur="500" fill="hold"/>
                                        <p:tgtEl>
                                          <p:spTgt spid="5120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120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1203">
                                            <p:txEl>
                                              <p:pRg st="4" end="4"/>
                                            </p:txEl>
                                          </p:spTgt>
                                        </p:tgtEl>
                                        <p:attrNameLst>
                                          <p:attrName>style.visibility</p:attrName>
                                        </p:attrNameLst>
                                      </p:cBhvr>
                                      <p:to>
                                        <p:strVal val="visible"/>
                                      </p:to>
                                    </p:set>
                                    <p:anim calcmode="lin" valueType="num">
                                      <p:cBhvr additive="base">
                                        <p:cTn id="25" dur="500" fill="hold"/>
                                        <p:tgtEl>
                                          <p:spTgt spid="5120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1203">
                                            <p:txEl>
                                              <p:pRg st="5" end="5"/>
                                            </p:txEl>
                                          </p:spTgt>
                                        </p:tgtEl>
                                        <p:attrNameLst>
                                          <p:attrName>style.visibility</p:attrName>
                                        </p:attrNameLst>
                                      </p:cBhvr>
                                      <p:to>
                                        <p:strVal val="visible"/>
                                      </p:to>
                                    </p:set>
                                    <p:anim calcmode="lin" valueType="num">
                                      <p:cBhvr additive="base">
                                        <p:cTn id="31" dur="500" fill="hold"/>
                                        <p:tgtEl>
                                          <p:spTgt spid="5120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2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1203">
                                            <p:txEl>
                                              <p:pRg st="6" end="6"/>
                                            </p:txEl>
                                          </p:spTgt>
                                        </p:tgtEl>
                                        <p:attrNameLst>
                                          <p:attrName>style.visibility</p:attrName>
                                        </p:attrNameLst>
                                      </p:cBhvr>
                                      <p:to>
                                        <p:strVal val="visible"/>
                                      </p:to>
                                    </p:set>
                                    <p:anim calcmode="lin" valueType="num">
                                      <p:cBhvr additive="base">
                                        <p:cTn id="37" dur="500" fill="hold"/>
                                        <p:tgtEl>
                                          <p:spTgt spid="5120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120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2400">
                <a:solidFill>
                  <a:schemeClr val="tx2"/>
                </a:solidFill>
              </a:rPr>
              <a:t>Physical conditions:</a:t>
            </a:r>
            <a:r>
              <a:rPr lang="en-US" sz="4400">
                <a:solidFill>
                  <a:schemeClr val="tx2"/>
                </a:solidFill>
              </a:rPr>
              <a:t/>
            </a:r>
            <a:br>
              <a:rPr lang="en-US" sz="4400">
                <a:solidFill>
                  <a:schemeClr val="tx2"/>
                </a:solidFill>
              </a:rPr>
            </a:br>
            <a:r>
              <a:rPr lang="en-US" sz="4400">
                <a:solidFill>
                  <a:schemeClr val="tx2"/>
                </a:solidFill>
              </a:rPr>
              <a:t>5.  Acidity</a:t>
            </a:r>
          </a:p>
        </p:txBody>
      </p:sp>
      <p:pic>
        <p:nvPicPr>
          <p:cNvPr id="57347" name="Picture 1026" descr="04-BoxArt04_LA"/>
          <p:cNvPicPr>
            <a:picLocks noChangeAspect="1" noChangeArrowheads="1"/>
          </p:cNvPicPr>
          <p:nvPr/>
        </p:nvPicPr>
        <p:blipFill>
          <a:blip r:embed="rId2"/>
          <a:srcRect/>
          <a:stretch>
            <a:fillRect/>
          </a:stretch>
        </p:blipFill>
        <p:spPr bwMode="auto">
          <a:xfrm>
            <a:off x="304800" y="1981200"/>
            <a:ext cx="8534400" cy="392588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04-11Figure_LA.jpg"/>
          <p:cNvPicPr>
            <a:picLocks noChangeAspect="1" noChangeArrowheads="1"/>
          </p:cNvPicPr>
          <p:nvPr/>
        </p:nvPicPr>
        <p:blipFill>
          <a:blip r:embed="rId2"/>
          <a:srcRect/>
          <a:stretch>
            <a:fillRect/>
          </a:stretch>
        </p:blipFill>
        <p:spPr bwMode="auto">
          <a:xfrm>
            <a:off x="0" y="1828800"/>
            <a:ext cx="9144000" cy="46640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Factors affecting pH</a:t>
            </a:r>
          </a:p>
        </p:txBody>
      </p:sp>
      <p:sp>
        <p:nvSpPr>
          <p:cNvPr id="59395" name="Rectangle 3"/>
          <p:cNvSpPr>
            <a:spLocks noGrp="1" noChangeArrowheads="1"/>
          </p:cNvSpPr>
          <p:nvPr>
            <p:ph type="body" idx="1"/>
          </p:nvPr>
        </p:nvSpPr>
        <p:spPr/>
        <p:txBody>
          <a:bodyPr/>
          <a:lstStyle/>
          <a:p>
            <a:pPr eaLnBrk="1" hangingPunct="1"/>
            <a:r>
              <a:rPr lang="en-US" smtClean="0"/>
              <a:t>Fresh water:  underlying rock is important</a:t>
            </a:r>
          </a:p>
          <a:p>
            <a:pPr lvl="1" eaLnBrk="1" hangingPunct="1"/>
            <a:r>
              <a:rPr lang="en-US" smtClean="0"/>
              <a:t>Limestone: </a:t>
            </a:r>
          </a:p>
          <a:p>
            <a:pPr lvl="2" eaLnBrk="1" hangingPunct="1"/>
            <a:r>
              <a:rPr lang="en-US" smtClean="0"/>
              <a:t>raises pH </a:t>
            </a:r>
          </a:p>
          <a:p>
            <a:pPr lvl="2" eaLnBrk="1" hangingPunct="1"/>
            <a:r>
              <a:rPr lang="en-US" smtClean="0"/>
              <a:t>buffers against changes</a:t>
            </a:r>
          </a:p>
          <a:p>
            <a:pPr lvl="1" eaLnBrk="1" hangingPunct="1"/>
            <a:r>
              <a:rPr lang="en-US" smtClean="0"/>
              <a:t>Sandstone, granite</a:t>
            </a:r>
          </a:p>
          <a:p>
            <a:pPr lvl="2" eaLnBrk="1" hangingPunct="1"/>
            <a:r>
              <a:rPr lang="en-US" smtClean="0"/>
              <a:t>Lowers pH</a:t>
            </a:r>
          </a:p>
          <a:p>
            <a:pPr eaLnBrk="1" hangingPunct="1"/>
            <a:r>
              <a:rPr lang="en-US" smtClean="0"/>
              <a:t>Oceans:  Na</a:t>
            </a:r>
            <a:r>
              <a:rPr lang="en-US" baseline="30000" smtClean="0"/>
              <a:t>+</a:t>
            </a:r>
            <a:r>
              <a:rPr lang="en-US" smtClean="0"/>
              <a:t>, K</a:t>
            </a:r>
            <a:r>
              <a:rPr lang="en-US" baseline="30000" smtClean="0"/>
              <a:t>+</a:t>
            </a:r>
            <a:r>
              <a:rPr lang="en-US" smtClean="0"/>
              <a:t>, Ca</a:t>
            </a:r>
            <a:r>
              <a:rPr lang="en-US" baseline="30000" smtClean="0"/>
              <a:t>2+</a:t>
            </a:r>
            <a:r>
              <a:rPr lang="en-US" smtClean="0"/>
              <a:t> raise pH</a:t>
            </a:r>
          </a:p>
          <a:p>
            <a:pPr lvl="1" eaLnBrk="1" hangingPunct="1"/>
            <a:r>
              <a:rPr lang="en-US" smtClean="0"/>
              <a:t>pH ~ 7.5-8.4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Effect of pH on living organisms</a:t>
            </a:r>
          </a:p>
        </p:txBody>
      </p:sp>
      <p:sp>
        <p:nvSpPr>
          <p:cNvPr id="60419" name="Rectangle 3"/>
          <p:cNvSpPr>
            <a:spLocks noGrp="1" noChangeArrowheads="1"/>
          </p:cNvSpPr>
          <p:nvPr>
            <p:ph type="body" idx="1"/>
          </p:nvPr>
        </p:nvSpPr>
        <p:spPr/>
        <p:txBody>
          <a:bodyPr/>
          <a:lstStyle/>
          <a:p>
            <a:pPr eaLnBrk="1" hangingPunct="1"/>
            <a:r>
              <a:rPr lang="en-US" smtClean="0"/>
              <a:t>Direct effects:  interference with physiological processes</a:t>
            </a:r>
          </a:p>
          <a:p>
            <a:pPr eaLnBrk="1" hangingPunct="1"/>
            <a:r>
              <a:rPr lang="en-US" smtClean="0"/>
              <a:t>Indirect effects:  effect on other dissolved substances</a:t>
            </a:r>
          </a:p>
          <a:p>
            <a:pPr lvl="1" eaLnBrk="1" hangingPunct="1"/>
            <a:r>
              <a:rPr lang="en-US" smtClean="0"/>
              <a:t>E.g. Al</a:t>
            </a:r>
            <a:r>
              <a:rPr lang="en-US" baseline="30000" smtClean="0"/>
              <a:t>3+</a:t>
            </a:r>
            <a:r>
              <a:rPr lang="en-US" smtClean="0"/>
              <a:t>:  concentration increases below pH 5</a:t>
            </a:r>
          </a:p>
          <a:p>
            <a:pPr lvl="2" eaLnBrk="1" hangingPunct="1"/>
            <a:r>
              <a:rPr lang="en-US" smtClean="0"/>
              <a:t>Insoluble at higher pH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04-12Figure_PHO.jpg"/>
          <p:cNvPicPr>
            <a:picLocks noChangeAspect="1" noChangeArrowheads="1"/>
          </p:cNvPicPr>
          <p:nvPr/>
        </p:nvPicPr>
        <p:blipFill>
          <a:blip r:embed="rId2"/>
          <a:srcRect b="15758"/>
          <a:stretch>
            <a:fillRect/>
          </a:stretch>
        </p:blipFill>
        <p:spPr bwMode="auto">
          <a:xfrm>
            <a:off x="0" y="1447800"/>
            <a:ext cx="9144000" cy="3505200"/>
          </a:xfrm>
          <a:prstGeom prst="rect">
            <a:avLst/>
          </a:prstGeom>
          <a:noFill/>
          <a:ln w="9525">
            <a:noFill/>
            <a:miter lim="800000"/>
            <a:headEnd/>
            <a:tailEnd/>
          </a:ln>
        </p:spPr>
      </p:pic>
      <p:sp>
        <p:nvSpPr>
          <p:cNvPr id="61443" name="Rectangle 7"/>
          <p:cNvSpPr>
            <a:spLocks noGrp="1" noChangeArrowheads="1"/>
          </p:cNvSpPr>
          <p:nvPr>
            <p:ph type="title"/>
          </p:nvPr>
        </p:nvSpPr>
        <p:spPr/>
        <p:txBody>
          <a:bodyPr/>
          <a:lstStyle/>
          <a:p>
            <a:pPr eaLnBrk="1" hangingPunct="1"/>
            <a:r>
              <a:rPr lang="en-US" smtClean="0"/>
              <a:t>Water Movement</a:t>
            </a:r>
          </a:p>
        </p:txBody>
      </p:sp>
      <p:sp>
        <p:nvSpPr>
          <p:cNvPr id="61444" name="Rectangle 8"/>
          <p:cNvSpPr>
            <a:spLocks noGrp="1" noChangeArrowheads="1"/>
          </p:cNvSpPr>
          <p:nvPr>
            <p:ph type="body" idx="1"/>
          </p:nvPr>
        </p:nvSpPr>
        <p:spPr>
          <a:xfrm>
            <a:off x="0" y="5181600"/>
            <a:ext cx="4343400" cy="1295400"/>
          </a:xfrm>
        </p:spPr>
        <p:txBody>
          <a:bodyPr/>
          <a:lstStyle/>
          <a:p>
            <a:pPr algn="ctr" eaLnBrk="1" hangingPunct="1">
              <a:buFontTx/>
              <a:buNone/>
            </a:pPr>
            <a:r>
              <a:rPr lang="en-US" sz="2800" smtClean="0"/>
              <a:t>Fast flow --&gt; rocky bottom</a:t>
            </a:r>
          </a:p>
          <a:p>
            <a:pPr eaLnBrk="1" hangingPunct="1">
              <a:buFontTx/>
              <a:buNone/>
            </a:pPr>
            <a:endParaRPr lang="en-US" sz="2800" smtClean="0"/>
          </a:p>
        </p:txBody>
      </p:sp>
      <p:sp>
        <p:nvSpPr>
          <p:cNvPr id="61445" name="Rectangle 9"/>
          <p:cNvSpPr>
            <a:spLocks noChangeArrowheads="1"/>
          </p:cNvSpPr>
          <p:nvPr/>
        </p:nvSpPr>
        <p:spPr bwMode="auto">
          <a:xfrm>
            <a:off x="4648200" y="5181600"/>
            <a:ext cx="4495800" cy="1295400"/>
          </a:xfrm>
          <a:prstGeom prst="rect">
            <a:avLst/>
          </a:prstGeom>
          <a:noFill/>
          <a:ln w="9525">
            <a:noFill/>
            <a:miter lim="800000"/>
            <a:headEnd/>
            <a:tailEnd/>
          </a:ln>
        </p:spPr>
        <p:txBody>
          <a:bodyPr/>
          <a:lstStyle/>
          <a:p>
            <a:pPr marL="342900" indent="-342900" algn="ctr">
              <a:spcBef>
                <a:spcPct val="20000"/>
              </a:spcBef>
            </a:pPr>
            <a:r>
              <a:rPr lang="en-US" sz="2800"/>
              <a:t>Slow flow --&gt; silty bottom</a:t>
            </a:r>
          </a:p>
        </p:txBody>
      </p:sp>
      <p:sp>
        <p:nvSpPr>
          <p:cNvPr id="61446" name="Text Box 10"/>
          <p:cNvSpPr txBox="1">
            <a:spLocks noChangeArrowheads="1"/>
          </p:cNvSpPr>
          <p:nvPr/>
        </p:nvSpPr>
        <p:spPr bwMode="auto">
          <a:xfrm>
            <a:off x="2286000" y="6096000"/>
            <a:ext cx="4865688" cy="366713"/>
          </a:xfrm>
          <a:prstGeom prst="rect">
            <a:avLst/>
          </a:prstGeom>
          <a:noFill/>
          <a:ln w="9525">
            <a:noFill/>
            <a:miter lim="800000"/>
            <a:headEnd/>
            <a:tailEnd/>
          </a:ln>
        </p:spPr>
        <p:txBody>
          <a:bodyPr wrap="none">
            <a:spAutoFit/>
          </a:bodyPr>
          <a:lstStyle/>
          <a:p>
            <a:r>
              <a:rPr lang="en-US"/>
              <a:t>Increase in water volume </a:t>
            </a:r>
            <a:r>
              <a:rPr lang="en-US">
                <a:sym typeface="Wingdings" pitchFamily="2" charset="2"/>
              </a:rPr>
              <a:t> increase flow rate</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04-15Figure_LA.jpg"/>
          <p:cNvPicPr>
            <a:picLocks noChangeAspect="1" noChangeArrowheads="1"/>
          </p:cNvPicPr>
          <p:nvPr/>
        </p:nvPicPr>
        <p:blipFill>
          <a:blip r:embed="rId2"/>
          <a:srcRect b="9688"/>
          <a:stretch>
            <a:fillRect/>
          </a:stretch>
        </p:blipFill>
        <p:spPr bwMode="auto">
          <a:xfrm>
            <a:off x="0" y="1219200"/>
            <a:ext cx="9144000" cy="3581400"/>
          </a:xfrm>
          <a:prstGeom prst="rect">
            <a:avLst/>
          </a:prstGeom>
          <a:noFill/>
          <a:ln w="9525">
            <a:noFill/>
            <a:miter lim="800000"/>
            <a:headEnd/>
            <a:tailEnd/>
          </a:ln>
        </p:spPr>
      </p:pic>
      <p:sp>
        <p:nvSpPr>
          <p:cNvPr id="62467" name="Rectangle 7"/>
          <p:cNvSpPr>
            <a:spLocks noGrp="1" noChangeArrowheads="1"/>
          </p:cNvSpPr>
          <p:nvPr>
            <p:ph type="title"/>
          </p:nvPr>
        </p:nvSpPr>
        <p:spPr/>
        <p:txBody>
          <a:bodyPr/>
          <a:lstStyle/>
          <a:p>
            <a:pPr eaLnBrk="1" hangingPunct="1"/>
            <a:r>
              <a:rPr lang="en-US" smtClean="0"/>
              <a:t>Tides</a:t>
            </a:r>
          </a:p>
        </p:txBody>
      </p:sp>
      <p:sp>
        <p:nvSpPr>
          <p:cNvPr id="62468" name="Rectangle 8"/>
          <p:cNvSpPr>
            <a:spLocks noGrp="1" noChangeArrowheads="1"/>
          </p:cNvSpPr>
          <p:nvPr>
            <p:ph type="body" idx="1"/>
          </p:nvPr>
        </p:nvSpPr>
        <p:spPr>
          <a:xfrm>
            <a:off x="0" y="4953000"/>
            <a:ext cx="9144000" cy="1905000"/>
          </a:xfrm>
        </p:spPr>
        <p:txBody>
          <a:bodyPr/>
          <a:lstStyle/>
          <a:p>
            <a:pPr eaLnBrk="1" hangingPunct="1"/>
            <a:r>
              <a:rPr lang="en-US" smtClean="0"/>
              <a:t>Gravity of moon causes two “bulges” on opposite sides of the earth </a:t>
            </a:r>
          </a:p>
          <a:p>
            <a:pPr eaLnBrk="1" hangingPunct="1"/>
            <a:r>
              <a:rPr lang="en-US" smtClean="0"/>
              <a:t>Gravity of sun has similar but smaller effect</a:t>
            </a:r>
          </a:p>
        </p:txBody>
      </p:sp>
      <p:sp>
        <p:nvSpPr>
          <p:cNvPr id="62469" name="Text Box 9"/>
          <p:cNvSpPr txBox="1">
            <a:spLocks noChangeArrowheads="1"/>
          </p:cNvSpPr>
          <p:nvPr/>
        </p:nvSpPr>
        <p:spPr bwMode="auto">
          <a:xfrm>
            <a:off x="0" y="0"/>
            <a:ext cx="2505075" cy="1127125"/>
          </a:xfrm>
          <a:prstGeom prst="rect">
            <a:avLst/>
          </a:prstGeom>
          <a:noFill/>
          <a:ln w="9525">
            <a:noFill/>
            <a:miter lim="800000"/>
            <a:headEnd/>
            <a:tailEnd/>
          </a:ln>
        </p:spPr>
        <p:txBody>
          <a:bodyPr wrap="none">
            <a:spAutoFit/>
          </a:bodyPr>
          <a:lstStyle/>
          <a:p>
            <a:r>
              <a:rPr lang="en-US" sz="2400" i="1">
                <a:solidFill>
                  <a:schemeClr val="tx2"/>
                </a:solidFill>
              </a:rPr>
              <a:t>Water movement</a:t>
            </a:r>
            <a:r>
              <a:rPr lang="en-US" sz="4400" i="1">
                <a:solidFill>
                  <a:schemeClr val="tx2"/>
                </a:solidFill>
              </a:rPr>
              <a:t/>
            </a:r>
            <a:br>
              <a:rPr lang="en-US" sz="4400" i="1">
                <a:solidFill>
                  <a:schemeClr val="tx2"/>
                </a:solidFill>
              </a:rPr>
            </a:br>
            <a:endParaRPr lang="en-US" sz="4400" i="1">
              <a:solidFill>
                <a:schemeClr val="tx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0"/>
            <a:ext cx="8077200" cy="5755422"/>
          </a:xfrm>
          <a:prstGeom prst="rect">
            <a:avLst/>
          </a:prstGeom>
        </p:spPr>
        <p:txBody>
          <a:bodyPr wrap="square">
            <a:spAutoFit/>
          </a:bodyPr>
          <a:lstStyle/>
          <a:p>
            <a:pPr algn="ctr"/>
            <a:r>
              <a:rPr lang="en-US" sz="3200" b="1" i="1" dirty="0" smtClean="0">
                <a:solidFill>
                  <a:srgbClr val="FF0000"/>
                </a:solidFill>
                <a:latin typeface="Times New Roman" pitchFamily="18" charset="0"/>
                <a:cs typeface="Times New Roman" pitchFamily="18" charset="0"/>
              </a:rPr>
              <a:t>Temperature</a:t>
            </a:r>
            <a:endParaRPr lang="en-US" sz="2400" b="1" i="1" dirty="0" smtClean="0">
              <a:solidFill>
                <a:srgbClr val="FF000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Temperature influences photosynthesis, water and nutrient absorption, transpiration, respiration, and enzyme activity. </a:t>
            </a:r>
          </a:p>
          <a:p>
            <a:pPr algn="just"/>
            <a:endParaRPr lang="en-US" sz="2400" dirty="0" smtClean="0">
              <a:latin typeface="Times New Roman" pitchFamily="18" charset="0"/>
              <a:cs typeface="Times New Roman" pitchFamily="18" charset="0"/>
            </a:endParaRPr>
          </a:p>
          <a:p>
            <a:pPr algn="just"/>
            <a:r>
              <a:rPr lang="en-US" sz="2400" dirty="0" smtClean="0">
                <a:solidFill>
                  <a:srgbClr val="FF0000"/>
                </a:solidFill>
                <a:latin typeface="Times New Roman" pitchFamily="18" charset="0"/>
                <a:cs typeface="Times New Roman" pitchFamily="18" charset="0"/>
              </a:rPr>
              <a:t>These factors govern germination, flowering, pollen viability, fruit set, rates of maturation and senescence, yield, quality, harvest duration, and shelf life. </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plants have different temperature requirements. However, for most crop species, optimum temperatures usually range around 25ºC. Temperature requirements (usually based on night temperature) of plants are given below by the cardinal values and derived range for "effective growth" (growth range) and "optimum growth" (optimum range) that Krug (1991) has used </a:t>
            </a:r>
            <a:r>
              <a:rPr lang="en-US" sz="2400" smtClean="0">
                <a:latin typeface="Times New Roman" pitchFamily="18" charset="0"/>
                <a:cs typeface="Times New Roman" pitchFamily="18" charset="0"/>
              </a:rPr>
              <a:t>for major vegetables</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l" eaLnBrk="1" hangingPunct="1"/>
            <a:r>
              <a:rPr lang="en-US" sz="2400" i="1" smtClean="0"/>
              <a:t>Water movement - Tides</a:t>
            </a:r>
          </a:p>
        </p:txBody>
      </p:sp>
      <p:sp>
        <p:nvSpPr>
          <p:cNvPr id="63491" name="Rectangle 3"/>
          <p:cNvSpPr>
            <a:spLocks noGrp="1" noChangeArrowheads="1"/>
          </p:cNvSpPr>
          <p:nvPr>
            <p:ph type="body" idx="1"/>
          </p:nvPr>
        </p:nvSpPr>
        <p:spPr/>
        <p:txBody>
          <a:bodyPr/>
          <a:lstStyle/>
          <a:p>
            <a:pPr eaLnBrk="1" hangingPunct="1"/>
            <a:r>
              <a:rPr lang="en-US" smtClean="0"/>
              <a:t>In most locations:  two high and two low tides within a 24hr period</a:t>
            </a:r>
          </a:p>
          <a:p>
            <a:pPr eaLnBrk="1" hangingPunct="1"/>
            <a:r>
              <a:rPr lang="en-US" smtClean="0"/>
              <a:t>Tides may vary depending on latitude,  prevailing winds, contour of the land, depth of water, and other factors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8229600" cy="1143000"/>
          </a:xfrm>
        </p:spPr>
        <p:txBody>
          <a:bodyPr/>
          <a:lstStyle/>
          <a:p>
            <a:pPr algn="l" eaLnBrk="1" hangingPunct="1"/>
            <a:r>
              <a:rPr lang="en-US" sz="2400" i="1" smtClean="0"/>
              <a:t>Water movement - Tides</a:t>
            </a:r>
          </a:p>
        </p:txBody>
      </p:sp>
      <p:sp>
        <p:nvSpPr>
          <p:cNvPr id="64515" name="Rectangle 3"/>
          <p:cNvSpPr>
            <a:spLocks noGrp="1" noChangeArrowheads="1"/>
          </p:cNvSpPr>
          <p:nvPr>
            <p:ph type="body" idx="1"/>
          </p:nvPr>
        </p:nvSpPr>
        <p:spPr>
          <a:xfrm>
            <a:off x="4572000" y="1524000"/>
            <a:ext cx="4267200" cy="5334000"/>
          </a:xfrm>
        </p:spPr>
        <p:txBody>
          <a:bodyPr/>
          <a:lstStyle/>
          <a:p>
            <a:pPr eaLnBrk="1" hangingPunct="1">
              <a:lnSpc>
                <a:spcPct val="90000"/>
              </a:lnSpc>
            </a:pPr>
            <a:r>
              <a:rPr lang="en-US" sz="3400" u="sng" smtClean="0"/>
              <a:t>Intertidal zone</a:t>
            </a:r>
            <a:r>
              <a:rPr lang="en-US" sz="3400" smtClean="0"/>
              <a:t>:  between high and low tide levels on shoreline</a:t>
            </a:r>
          </a:p>
          <a:p>
            <a:pPr eaLnBrk="1" hangingPunct="1">
              <a:lnSpc>
                <a:spcPct val="90000"/>
              </a:lnSpc>
            </a:pPr>
            <a:r>
              <a:rPr lang="en-US" sz="3400" smtClean="0"/>
              <a:t>Extreme fluctuations in water availability, salinity, sun intensity, temperature, and oxygen availability</a:t>
            </a:r>
          </a:p>
        </p:txBody>
      </p:sp>
      <p:pic>
        <p:nvPicPr>
          <p:cNvPr id="64516" name="Picture 4"/>
          <p:cNvPicPr>
            <a:picLocks noChangeAspect="1" noChangeArrowheads="1"/>
          </p:cNvPicPr>
          <p:nvPr/>
        </p:nvPicPr>
        <p:blipFill>
          <a:blip r:embed="rId2"/>
          <a:srcRect/>
          <a:stretch>
            <a:fillRect/>
          </a:stretch>
        </p:blipFill>
        <p:spPr bwMode="auto">
          <a:xfrm>
            <a:off x="685800" y="1295400"/>
            <a:ext cx="3636963" cy="5562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04-14Figure_LA"/>
          <p:cNvPicPr>
            <a:picLocks noChangeAspect="1" noChangeArrowheads="1"/>
          </p:cNvPicPr>
          <p:nvPr/>
        </p:nvPicPr>
        <p:blipFill>
          <a:blip r:embed="rId3"/>
          <a:srcRect/>
          <a:stretch>
            <a:fillRect/>
          </a:stretch>
        </p:blipFill>
        <p:spPr bwMode="auto">
          <a:xfrm>
            <a:off x="990600" y="1143000"/>
            <a:ext cx="7391400" cy="5526088"/>
          </a:xfrm>
          <a:prstGeom prst="rect">
            <a:avLst/>
          </a:prstGeom>
          <a:noFill/>
          <a:ln w="9525">
            <a:noFill/>
            <a:miter lim="800000"/>
            <a:headEnd/>
            <a:tailEnd/>
          </a:ln>
        </p:spPr>
      </p:pic>
      <p:sp>
        <p:nvSpPr>
          <p:cNvPr id="3" name="Rectangle 2"/>
          <p:cNvSpPr txBox="1">
            <a:spLocks noChangeArrowheads="1"/>
          </p:cNvSpPr>
          <p:nvPr/>
        </p:nvSpPr>
        <p:spPr bwMode="auto">
          <a:xfrm>
            <a:off x="0" y="0"/>
            <a:ext cx="8229600" cy="1143000"/>
          </a:xfrm>
          <a:prstGeom prst="rect">
            <a:avLst/>
          </a:prstGeom>
          <a:noFill/>
          <a:ln w="9525">
            <a:noFill/>
            <a:miter lim="800000"/>
            <a:headEnd/>
            <a:tailEnd/>
          </a:ln>
        </p:spPr>
        <p:txBody>
          <a:bodyPr anchor="ctr"/>
          <a:lstStyle/>
          <a:p>
            <a:r>
              <a:rPr lang="en-US" sz="2400" i="1">
                <a:solidFill>
                  <a:schemeClr val="tx2"/>
                </a:solidFill>
              </a:rPr>
              <a:t>Water movement - upwelling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4-BoxArt01_LA"/>
          <p:cNvPicPr>
            <a:picLocks noChangeAspect="1" noChangeArrowheads="1"/>
          </p:cNvPicPr>
          <p:nvPr/>
        </p:nvPicPr>
        <p:blipFill>
          <a:blip r:embed="rId3"/>
          <a:srcRect/>
          <a:stretch>
            <a:fillRect/>
          </a:stretch>
        </p:blipFill>
        <p:spPr bwMode="auto">
          <a:xfrm>
            <a:off x="2368550" y="304800"/>
            <a:ext cx="3651250" cy="6402388"/>
          </a:xfrm>
          <a:prstGeom prst="rect">
            <a:avLst/>
          </a:prstGeom>
          <a:noFill/>
          <a:ln w="9525">
            <a:noFill/>
            <a:miter lim="800000"/>
            <a:headEnd/>
            <a:tailEnd/>
          </a:ln>
        </p:spPr>
      </p:pic>
      <p:pic>
        <p:nvPicPr>
          <p:cNvPr id="67587" name="Picture 3" descr="Foot.gif"/>
          <p:cNvPicPr>
            <a:picLocks noChangeAspect="1"/>
          </p:cNvPicPr>
          <p:nvPr/>
        </p:nvPicPr>
        <p:blipFill>
          <a:blip r:embed="rId4"/>
          <a:srcRect/>
          <a:stretch>
            <a:fillRect/>
          </a:stretch>
        </p:blipFill>
        <p:spPr bwMode="auto">
          <a:xfrm>
            <a:off x="6459538" y="4038600"/>
            <a:ext cx="2684462" cy="2819400"/>
          </a:xfrm>
          <a:prstGeom prst="rect">
            <a:avLst/>
          </a:prstGeom>
          <a:noFill/>
          <a:ln w="9525">
            <a:noFill/>
            <a:miter lim="800000"/>
            <a:headEnd/>
            <a:tailEnd/>
          </a:ln>
        </p:spPr>
      </p:pic>
      <p:pic>
        <p:nvPicPr>
          <p:cNvPr id="67588" name="Picture 4" descr="green-basics-ecological-footprint-greener-feet.jpg"/>
          <p:cNvPicPr>
            <a:picLocks noChangeAspect="1"/>
          </p:cNvPicPr>
          <p:nvPr/>
        </p:nvPicPr>
        <p:blipFill>
          <a:blip r:embed="rId5"/>
          <a:srcRect/>
          <a:stretch>
            <a:fillRect/>
          </a:stretch>
        </p:blipFill>
        <p:spPr bwMode="auto">
          <a:xfrm>
            <a:off x="76200" y="0"/>
            <a:ext cx="2209800" cy="16192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0"/>
            <a:ext cx="8077200" cy="4031873"/>
          </a:xfrm>
          <a:prstGeom prst="rect">
            <a:avLst/>
          </a:prstGeom>
        </p:spPr>
        <p:txBody>
          <a:bodyPr wrap="square">
            <a:spAutoFit/>
          </a:bodyPr>
          <a:lstStyle/>
          <a:p>
            <a:pPr algn="just"/>
            <a:r>
              <a:rPr lang="en-US" sz="3200" dirty="0" smtClean="0">
                <a:solidFill>
                  <a:srgbClr val="FF0000"/>
                </a:solidFill>
                <a:latin typeface="Times New Roman" pitchFamily="18" charset="0"/>
                <a:cs typeface="Times New Roman" pitchFamily="18" charset="0"/>
              </a:rPr>
              <a:t>Hot</a:t>
            </a:r>
            <a:r>
              <a:rPr lang="en-US" sz="3200" dirty="0" smtClean="0">
                <a:latin typeface="Times New Roman" pitchFamily="18" charset="0"/>
                <a:cs typeface="Times New Roman" pitchFamily="18" charset="0"/>
              </a:rPr>
              <a:t>:-  growth range 18-35ºC; optimum range 25-27ºC.</a:t>
            </a:r>
          </a:p>
          <a:p>
            <a:pPr algn="just"/>
            <a:r>
              <a:rPr lang="en-US" sz="3200" dirty="0" smtClean="0">
                <a:solidFill>
                  <a:srgbClr val="FF0000"/>
                </a:solidFill>
                <a:latin typeface="Times New Roman" pitchFamily="18" charset="0"/>
                <a:cs typeface="Times New Roman" pitchFamily="18" charset="0"/>
              </a:rPr>
              <a:t>Warm</a:t>
            </a:r>
            <a:r>
              <a:rPr lang="en-US" sz="3200" dirty="0" smtClean="0">
                <a:latin typeface="Times New Roman" pitchFamily="18" charset="0"/>
                <a:cs typeface="Times New Roman" pitchFamily="18" charset="0"/>
              </a:rPr>
              <a:t>:-  growth range (10)12-35ºC; optimum range 20-25ºC.</a:t>
            </a:r>
          </a:p>
          <a:p>
            <a:pPr algn="just"/>
            <a:r>
              <a:rPr lang="en-US" sz="3200" dirty="0" smtClean="0">
                <a:solidFill>
                  <a:srgbClr val="FF0000"/>
                </a:solidFill>
                <a:latin typeface="Times New Roman" pitchFamily="18" charset="0"/>
                <a:cs typeface="Times New Roman" pitchFamily="18" charset="0"/>
              </a:rPr>
              <a:t>Cool –hot</a:t>
            </a:r>
            <a:r>
              <a:rPr lang="en-US" sz="3200" dirty="0" smtClean="0">
                <a:latin typeface="Times New Roman" pitchFamily="18" charset="0"/>
                <a:cs typeface="Times New Roman" pitchFamily="18" charset="0"/>
              </a:rPr>
              <a:t>:-  growth range (5)7-30ºC; optimum range 20-25ºC.</a:t>
            </a:r>
          </a:p>
          <a:p>
            <a:pPr algn="just"/>
            <a:r>
              <a:rPr lang="en-US" sz="3200" dirty="0" smtClean="0">
                <a:solidFill>
                  <a:srgbClr val="FF0000"/>
                </a:solidFill>
                <a:latin typeface="Times New Roman" pitchFamily="18" charset="0"/>
                <a:cs typeface="Times New Roman" pitchFamily="18" charset="0"/>
              </a:rPr>
              <a:t>Cool–Warm</a:t>
            </a:r>
            <a:r>
              <a:rPr lang="en-US" sz="3200" dirty="0" smtClean="0">
                <a:latin typeface="Times New Roman" pitchFamily="18" charset="0"/>
                <a:cs typeface="Times New Roman" pitchFamily="18" charset="0"/>
              </a:rPr>
              <a:t>:-  growth range (5)7-25ºC; optimum range 18-25ºC.</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 y="0"/>
            <a:ext cx="9134455" cy="68580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 y="0"/>
            <a:ext cx="9134455" cy="68580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7166"/>
            <a:ext cx="9144000" cy="6865166"/>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
          <p:cNvSpPr>
            <a:spLocks noChangeArrowheads="1"/>
          </p:cNvSpPr>
          <p:nvPr/>
        </p:nvSpPr>
        <p:spPr bwMode="auto">
          <a:xfrm>
            <a:off x="98425" y="76200"/>
            <a:ext cx="8893175" cy="742950"/>
          </a:xfrm>
          <a:prstGeom prst="rect">
            <a:avLst/>
          </a:prstGeom>
          <a:noFill/>
          <a:ln w="9525">
            <a:noFill/>
            <a:miter lim="800000"/>
            <a:headEnd/>
            <a:tailEnd/>
          </a:ln>
        </p:spPr>
        <p:txBody>
          <a:bodyPr anchor="ctr"/>
          <a:lstStyle/>
          <a:p>
            <a:pPr marL="1882775" indent="-1882775"/>
            <a:r>
              <a:rPr lang="en-US" sz="3200" b="1">
                <a:solidFill>
                  <a:schemeClr val="tx2"/>
                </a:solidFill>
              </a:rPr>
              <a:t>The Aquatic Environment </a:t>
            </a:r>
            <a:r>
              <a:rPr lang="en-US" sz="2000">
                <a:solidFill>
                  <a:schemeClr val="tx2"/>
                </a:solidFill>
              </a:rPr>
              <a:t>	</a:t>
            </a:r>
          </a:p>
        </p:txBody>
      </p:sp>
      <p:sp>
        <p:nvSpPr>
          <p:cNvPr id="15363" name="Rectangle 11"/>
          <p:cNvSpPr>
            <a:spLocks noChangeArrowheads="1"/>
          </p:cNvSpPr>
          <p:nvPr/>
        </p:nvSpPr>
        <p:spPr bwMode="auto">
          <a:xfrm>
            <a:off x="0" y="1066800"/>
            <a:ext cx="8820150" cy="4679950"/>
          </a:xfrm>
          <a:prstGeom prst="rect">
            <a:avLst/>
          </a:prstGeom>
          <a:noFill/>
          <a:ln w="9525">
            <a:noFill/>
            <a:miter lim="800000"/>
            <a:headEnd/>
            <a:tailEnd/>
          </a:ln>
        </p:spPr>
        <p:txBody>
          <a:bodyPr/>
          <a:lstStyle/>
          <a:p>
            <a:pPr>
              <a:lnSpc>
                <a:spcPct val="80000"/>
              </a:lnSpc>
              <a:spcBef>
                <a:spcPct val="20000"/>
              </a:spcBef>
            </a:pPr>
            <a:r>
              <a:rPr lang="en-US" sz="2800" i="1" dirty="0"/>
              <a:t>Outline:</a:t>
            </a:r>
          </a:p>
          <a:p>
            <a:pPr lvl="1">
              <a:lnSpc>
                <a:spcPct val="80000"/>
              </a:lnSpc>
              <a:spcBef>
                <a:spcPct val="20000"/>
              </a:spcBef>
              <a:buFontTx/>
              <a:buChar char="–"/>
            </a:pPr>
            <a:r>
              <a:rPr lang="en-US" sz="2400" dirty="0"/>
              <a:t> Water cycle </a:t>
            </a:r>
          </a:p>
          <a:p>
            <a:pPr lvl="1">
              <a:lnSpc>
                <a:spcPct val="80000"/>
              </a:lnSpc>
              <a:spcBef>
                <a:spcPct val="20000"/>
              </a:spcBef>
              <a:buFontTx/>
              <a:buChar char="–"/>
            </a:pPr>
            <a:r>
              <a:rPr lang="en-US" sz="2400" dirty="0"/>
              <a:t> Properties of water</a:t>
            </a:r>
          </a:p>
          <a:p>
            <a:pPr lvl="1">
              <a:lnSpc>
                <a:spcPct val="80000"/>
              </a:lnSpc>
              <a:spcBef>
                <a:spcPct val="20000"/>
              </a:spcBef>
              <a:buFontTx/>
              <a:buChar char="–"/>
            </a:pPr>
            <a:r>
              <a:rPr lang="en-US" sz="2400" dirty="0"/>
              <a:t> Light and temperature in aquatic environments</a:t>
            </a:r>
          </a:p>
          <a:p>
            <a:pPr lvl="1">
              <a:lnSpc>
                <a:spcPct val="80000"/>
              </a:lnSpc>
              <a:spcBef>
                <a:spcPct val="20000"/>
              </a:spcBef>
              <a:buFontTx/>
              <a:buChar char="–"/>
            </a:pPr>
            <a:r>
              <a:rPr lang="en-US" sz="2400" dirty="0"/>
              <a:t> Oxygen and carbon dioxide in water</a:t>
            </a:r>
          </a:p>
          <a:p>
            <a:pPr lvl="1">
              <a:lnSpc>
                <a:spcPct val="80000"/>
              </a:lnSpc>
              <a:spcBef>
                <a:spcPct val="20000"/>
              </a:spcBef>
              <a:buFontTx/>
              <a:buChar char="–"/>
            </a:pPr>
            <a:r>
              <a:rPr lang="en-US" sz="2400" dirty="0"/>
              <a:t> Water movement in streams</a:t>
            </a:r>
          </a:p>
          <a:p>
            <a:pPr lvl="1">
              <a:lnSpc>
                <a:spcPct val="80000"/>
              </a:lnSpc>
              <a:spcBef>
                <a:spcPct val="20000"/>
              </a:spcBef>
              <a:buFontTx/>
              <a:buChar char="–"/>
            </a:pPr>
            <a:r>
              <a:rPr lang="en-US" sz="2400" dirty="0"/>
              <a:t> Tides and estuaries </a:t>
            </a:r>
          </a:p>
          <a:p>
            <a:pPr>
              <a:lnSpc>
                <a:spcPct val="80000"/>
              </a:lnSpc>
              <a:spcBef>
                <a:spcPct val="20000"/>
              </a:spcBef>
            </a:pPr>
            <a:endParaRPr lang="en-US" sz="2800" dirty="0"/>
          </a:p>
          <a:p>
            <a:pPr>
              <a:lnSpc>
                <a:spcPct val="80000"/>
              </a:lnSpc>
              <a:spcBef>
                <a:spcPct val="20000"/>
              </a:spcBef>
            </a:pPr>
            <a:endParaRPr lang="en-US" sz="2800" dirty="0"/>
          </a:p>
        </p:txBody>
      </p:sp>
      <p:pic>
        <p:nvPicPr>
          <p:cNvPr id="15364" name="Picture 12" descr="04-00CO_PHO"/>
          <p:cNvPicPr>
            <a:picLocks noChangeAspect="1" noChangeArrowheads="1"/>
          </p:cNvPicPr>
          <p:nvPr/>
        </p:nvPicPr>
        <p:blipFill>
          <a:blip r:embed="rId3"/>
          <a:srcRect/>
          <a:stretch>
            <a:fillRect/>
          </a:stretch>
        </p:blipFill>
        <p:spPr bwMode="auto">
          <a:xfrm>
            <a:off x="4267200" y="3675063"/>
            <a:ext cx="4876800" cy="318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9144000" cy="6865166"/>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ChangeArrowheads="1"/>
          </p:cNvSpPr>
          <p:nvPr/>
        </p:nvSpPr>
        <p:spPr bwMode="auto">
          <a:xfrm>
            <a:off x="609600" y="2087563"/>
            <a:ext cx="7924800" cy="2647950"/>
          </a:xfrm>
          <a:prstGeom prst="rect">
            <a:avLst/>
          </a:prstGeom>
          <a:noFill/>
          <a:ln w="9525">
            <a:noFill/>
            <a:miter lim="800000"/>
            <a:headEnd/>
            <a:tailEnd/>
          </a:ln>
          <a:effectLst/>
        </p:spPr>
        <p:txBody>
          <a:bodyPr anchor="ctr">
            <a:spAutoFit/>
          </a:bodyPr>
          <a:lstStyle/>
          <a:p>
            <a:pPr>
              <a:buFontTx/>
              <a:buChar char="•"/>
            </a:pPr>
            <a:r>
              <a:rPr lang="en-US"/>
              <a:t>removing plant cover by burning pasture or felling trees</a:t>
            </a:r>
          </a:p>
          <a:p>
            <a:pPr>
              <a:buFontTx/>
              <a:buChar char="•"/>
            </a:pPr>
            <a:r>
              <a:rPr lang="en-US"/>
              <a:t>having too many animals on the land </a:t>
            </a:r>
          </a:p>
          <a:p>
            <a:pPr>
              <a:buFontTx/>
              <a:buChar char="•"/>
            </a:pPr>
            <a:r>
              <a:rPr lang="en-US"/>
              <a:t>bad cultivation practices </a:t>
            </a:r>
          </a:p>
          <a:p>
            <a:pPr>
              <a:buFontTx/>
              <a:buChar char="•"/>
            </a:pPr>
            <a:r>
              <a:rPr lang="en-US"/>
              <a:t>wind </a:t>
            </a:r>
          </a:p>
          <a:p>
            <a:pPr>
              <a:buFontTx/>
              <a:buChar char="•"/>
            </a:pPr>
            <a:r>
              <a:rPr lang="en-US"/>
              <a:t>frost </a:t>
            </a:r>
          </a:p>
          <a:p>
            <a:pPr>
              <a:buFontTx/>
              <a:buChar char="•"/>
            </a:pPr>
            <a:r>
              <a:rPr lang="en-US"/>
              <a:t>rain and water runoff</a:t>
            </a:r>
          </a:p>
          <a:p>
            <a:pPr>
              <a:buFontTx/>
              <a:buChar char="•"/>
            </a:pPr>
            <a:r>
              <a:rPr lang="en-US"/>
              <a:t>extreme climatic effects </a:t>
            </a:r>
          </a:p>
        </p:txBody>
      </p:sp>
      <p:sp>
        <p:nvSpPr>
          <p:cNvPr id="46085" name="Text Box 5"/>
          <p:cNvSpPr txBox="1">
            <a:spLocks noChangeArrowheads="1"/>
          </p:cNvSpPr>
          <p:nvPr/>
        </p:nvSpPr>
        <p:spPr bwMode="auto">
          <a:xfrm>
            <a:off x="1371600" y="228600"/>
            <a:ext cx="5988050" cy="701675"/>
          </a:xfrm>
          <a:prstGeom prst="rect">
            <a:avLst/>
          </a:prstGeom>
          <a:noFill/>
          <a:ln w="9525">
            <a:noFill/>
            <a:miter lim="800000"/>
            <a:headEnd/>
            <a:tailEnd/>
          </a:ln>
          <a:effectLst/>
        </p:spPr>
        <p:txBody>
          <a:bodyPr wrap="none">
            <a:spAutoFit/>
          </a:bodyPr>
          <a:lstStyle/>
          <a:p>
            <a:r>
              <a:rPr lang="en-US" sz="4000" b="1"/>
              <a:t>What causes soil erosion??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blinds(horizontal)">
                                      <p:cBhvr>
                                        <p:cTn id="7" dur="500"/>
                                        <p:tgtEl>
                                          <p:spTgt spid="460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6084">
                                            <p:txEl>
                                              <p:pRg st="1" end="1"/>
                                            </p:txEl>
                                          </p:spTgt>
                                        </p:tgtEl>
                                        <p:attrNameLst>
                                          <p:attrName>style.visibility</p:attrName>
                                        </p:attrNameLst>
                                      </p:cBhvr>
                                      <p:to>
                                        <p:strVal val="visible"/>
                                      </p:to>
                                    </p:set>
                                    <p:animEffect transition="in" filter="blinds(horizontal)">
                                      <p:cBhvr>
                                        <p:cTn id="12" dur="500"/>
                                        <p:tgtEl>
                                          <p:spTgt spid="460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084">
                                            <p:txEl>
                                              <p:pRg st="2" end="2"/>
                                            </p:txEl>
                                          </p:spTgt>
                                        </p:tgtEl>
                                        <p:attrNameLst>
                                          <p:attrName>style.visibility</p:attrName>
                                        </p:attrNameLst>
                                      </p:cBhvr>
                                      <p:to>
                                        <p:strVal val="visible"/>
                                      </p:to>
                                    </p:set>
                                    <p:animEffect transition="in" filter="blinds(horizontal)">
                                      <p:cBhvr>
                                        <p:cTn id="17" dur="500"/>
                                        <p:tgtEl>
                                          <p:spTgt spid="460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084">
                                            <p:txEl>
                                              <p:pRg st="3" end="3"/>
                                            </p:txEl>
                                          </p:spTgt>
                                        </p:tgtEl>
                                        <p:attrNameLst>
                                          <p:attrName>style.visibility</p:attrName>
                                        </p:attrNameLst>
                                      </p:cBhvr>
                                      <p:to>
                                        <p:strVal val="visible"/>
                                      </p:to>
                                    </p:set>
                                    <p:animEffect transition="in" filter="blinds(horizontal)">
                                      <p:cBhvr>
                                        <p:cTn id="22" dur="500"/>
                                        <p:tgtEl>
                                          <p:spTgt spid="460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6084">
                                            <p:txEl>
                                              <p:pRg st="4" end="4"/>
                                            </p:txEl>
                                          </p:spTgt>
                                        </p:tgtEl>
                                        <p:attrNameLst>
                                          <p:attrName>style.visibility</p:attrName>
                                        </p:attrNameLst>
                                      </p:cBhvr>
                                      <p:to>
                                        <p:strVal val="visible"/>
                                      </p:to>
                                    </p:set>
                                    <p:animEffect transition="in" filter="blinds(horizontal)">
                                      <p:cBhvr>
                                        <p:cTn id="27" dur="500"/>
                                        <p:tgtEl>
                                          <p:spTgt spid="460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6084">
                                            <p:txEl>
                                              <p:pRg st="5" end="5"/>
                                            </p:txEl>
                                          </p:spTgt>
                                        </p:tgtEl>
                                        <p:attrNameLst>
                                          <p:attrName>style.visibility</p:attrName>
                                        </p:attrNameLst>
                                      </p:cBhvr>
                                      <p:to>
                                        <p:strVal val="visible"/>
                                      </p:to>
                                    </p:set>
                                    <p:animEffect transition="in" filter="blinds(horizontal)">
                                      <p:cBhvr>
                                        <p:cTn id="32" dur="500"/>
                                        <p:tgtEl>
                                          <p:spTgt spid="4608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6084">
                                            <p:txEl>
                                              <p:pRg st="6" end="6"/>
                                            </p:txEl>
                                          </p:spTgt>
                                        </p:tgtEl>
                                        <p:attrNameLst>
                                          <p:attrName>style.visibility</p:attrName>
                                        </p:attrNameLst>
                                      </p:cBhvr>
                                      <p:to>
                                        <p:strVal val="visible"/>
                                      </p:to>
                                    </p:set>
                                    <p:animEffect transition="in" filter="blinds(horizontal)">
                                      <p:cBhvr>
                                        <p:cTn id="37" dur="500"/>
                                        <p:tgtEl>
                                          <p:spTgt spid="460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Lets start with water…</a:t>
            </a:r>
          </a:p>
        </p:txBody>
      </p:sp>
      <p:pic>
        <p:nvPicPr>
          <p:cNvPr id="54276" name="Picture 4"/>
          <p:cNvPicPr>
            <a:picLocks noGrp="1" noChangeAspect="1" noChangeArrowheads="1"/>
          </p:cNvPicPr>
          <p:nvPr>
            <p:ph type="body" idx="1"/>
          </p:nvPr>
        </p:nvPicPr>
        <p:blipFill>
          <a:blip r:embed="rId3"/>
          <a:srcRect/>
          <a:stretch>
            <a:fillRect/>
          </a:stretch>
        </p:blipFill>
        <p:spPr>
          <a:xfrm>
            <a:off x="5105400" y="1752600"/>
            <a:ext cx="3657600" cy="2493963"/>
          </a:xfrm>
          <a:noFill/>
          <a:ln/>
        </p:spPr>
      </p:pic>
      <p:pic>
        <p:nvPicPr>
          <p:cNvPr id="54277" name="Picture 5"/>
          <p:cNvPicPr>
            <a:picLocks noChangeAspect="1" noChangeArrowheads="1"/>
          </p:cNvPicPr>
          <p:nvPr/>
        </p:nvPicPr>
        <p:blipFill>
          <a:blip r:embed="rId4"/>
          <a:srcRect/>
          <a:stretch>
            <a:fillRect/>
          </a:stretch>
        </p:blipFill>
        <p:spPr bwMode="auto">
          <a:xfrm>
            <a:off x="381000" y="1725613"/>
            <a:ext cx="3200400" cy="2447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rop1"/>
          <p:cNvPicPr>
            <a:picLocks noChangeAspect="1" noChangeArrowheads="1" noCrop="1"/>
          </p:cNvPicPr>
          <p:nvPr/>
        </p:nvPicPr>
        <p:blipFill>
          <a:blip r:embed="rId3"/>
          <a:srcRect/>
          <a:stretch>
            <a:fillRect/>
          </a:stretch>
        </p:blipFill>
        <p:spPr bwMode="auto">
          <a:xfrm>
            <a:off x="457200" y="1219200"/>
            <a:ext cx="8153400" cy="4513263"/>
          </a:xfrm>
          <a:prstGeom prst="rect">
            <a:avLst/>
          </a:prstGeom>
          <a:noFill/>
        </p:spPr>
      </p:pic>
      <p:sp>
        <p:nvSpPr>
          <p:cNvPr id="3076" name="Text Box 4"/>
          <p:cNvSpPr txBox="1">
            <a:spLocks noChangeArrowheads="1"/>
          </p:cNvSpPr>
          <p:nvPr/>
        </p:nvSpPr>
        <p:spPr bwMode="auto">
          <a:xfrm>
            <a:off x="304800" y="228600"/>
            <a:ext cx="8480425" cy="519113"/>
          </a:xfrm>
          <a:prstGeom prst="rect">
            <a:avLst/>
          </a:prstGeom>
          <a:noFill/>
          <a:ln w="9525">
            <a:noFill/>
            <a:miter lim="800000"/>
            <a:headEnd/>
            <a:tailEnd/>
          </a:ln>
          <a:effectLst/>
        </p:spPr>
        <p:txBody>
          <a:bodyPr wrap="none">
            <a:spAutoFit/>
          </a:bodyPr>
          <a:lstStyle/>
          <a:p>
            <a:r>
              <a:rPr lang="en-US" sz="2800"/>
              <a:t>Even a single rain drop can dislodge soil, and start erosion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1714500" y="1524000"/>
            <a:ext cx="9144000" cy="0"/>
          </a:xfrm>
          <a:prstGeom prst="rect">
            <a:avLst/>
          </a:prstGeom>
          <a:noFill/>
          <a:ln w="9525">
            <a:noFill/>
            <a:miter lim="800000"/>
            <a:headEnd/>
            <a:tailEnd/>
          </a:ln>
          <a:effectLst/>
        </p:spPr>
        <p:txBody>
          <a:bodyPr>
            <a:spAutoFit/>
          </a:bodyPr>
          <a:lstStyle/>
          <a:p>
            <a:endParaRPr lang="en-US"/>
          </a:p>
        </p:txBody>
      </p:sp>
      <p:pic>
        <p:nvPicPr>
          <p:cNvPr id="5122" name="Picture 2" descr="http://www.clw.csiro.au/preview/Adelaide/S/A/ASA_SOI001_012.jpg"/>
          <p:cNvPicPr>
            <a:picLocks noChangeAspect="1" noChangeArrowheads="1"/>
          </p:cNvPicPr>
          <p:nvPr/>
        </p:nvPicPr>
        <p:blipFill>
          <a:blip r:embed="rId3" r:link="rId4"/>
          <a:srcRect/>
          <a:stretch>
            <a:fillRect/>
          </a:stretch>
        </p:blipFill>
        <p:spPr bwMode="auto">
          <a:xfrm>
            <a:off x="381000" y="838200"/>
            <a:ext cx="8077200" cy="5384800"/>
          </a:xfrm>
          <a:prstGeom prst="rect">
            <a:avLst/>
          </a:prstGeom>
          <a:noFill/>
        </p:spPr>
      </p:pic>
      <p:sp>
        <p:nvSpPr>
          <p:cNvPr id="5124" name="Text Box 4"/>
          <p:cNvSpPr txBox="1">
            <a:spLocks noChangeArrowheads="1"/>
          </p:cNvSpPr>
          <p:nvPr/>
        </p:nvSpPr>
        <p:spPr bwMode="auto">
          <a:xfrm>
            <a:off x="2025650" y="228600"/>
            <a:ext cx="4792663" cy="457200"/>
          </a:xfrm>
          <a:prstGeom prst="rect">
            <a:avLst/>
          </a:prstGeom>
          <a:noFill/>
          <a:ln w="9525">
            <a:noFill/>
            <a:miter lim="800000"/>
            <a:headEnd/>
            <a:tailEnd/>
          </a:ln>
          <a:effectLst/>
        </p:spPr>
        <p:txBody>
          <a:bodyPr wrap="none">
            <a:spAutoFit/>
          </a:bodyPr>
          <a:lstStyle/>
          <a:p>
            <a:pPr algn="ctr"/>
            <a:r>
              <a:rPr lang="en-US"/>
              <a:t>Example of gullies formed by erosion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SA_ERO001_007"/>
          <p:cNvPicPr>
            <a:picLocks noChangeAspect="1" noChangeArrowheads="1"/>
          </p:cNvPicPr>
          <p:nvPr/>
        </p:nvPicPr>
        <p:blipFill>
          <a:blip r:embed="rId3"/>
          <a:srcRect/>
          <a:stretch>
            <a:fillRect/>
          </a:stretch>
        </p:blipFill>
        <p:spPr bwMode="auto">
          <a:xfrm>
            <a:off x="1143000" y="1143000"/>
            <a:ext cx="6858000" cy="4572000"/>
          </a:xfrm>
          <a:prstGeom prst="rect">
            <a:avLst/>
          </a:prstGeom>
          <a:noFill/>
        </p:spPr>
      </p:pic>
      <p:sp>
        <p:nvSpPr>
          <p:cNvPr id="6148" name="Text Box 4"/>
          <p:cNvSpPr txBox="1">
            <a:spLocks noChangeArrowheads="1"/>
          </p:cNvSpPr>
          <p:nvPr/>
        </p:nvSpPr>
        <p:spPr bwMode="auto">
          <a:xfrm>
            <a:off x="533400" y="228600"/>
            <a:ext cx="8216900" cy="822325"/>
          </a:xfrm>
          <a:prstGeom prst="rect">
            <a:avLst/>
          </a:prstGeom>
          <a:noFill/>
          <a:ln w="9525">
            <a:noFill/>
            <a:miter lim="800000"/>
            <a:headEnd/>
            <a:tailEnd/>
          </a:ln>
          <a:effectLst/>
        </p:spPr>
        <p:txBody>
          <a:bodyPr wrap="none">
            <a:spAutoFit/>
          </a:bodyPr>
          <a:lstStyle/>
          <a:p>
            <a:r>
              <a:rPr lang="en-US"/>
              <a:t>As gullies increase, more erosion takes place by collapsing of the </a:t>
            </a:r>
          </a:p>
          <a:p>
            <a:r>
              <a:rPr lang="en-US"/>
              <a:t>walls, and sediment can be carried far away.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4-01Figure_LA.jpg"/>
          <p:cNvPicPr>
            <a:picLocks noChangeAspect="1" noChangeArrowheads="1"/>
          </p:cNvPicPr>
          <p:nvPr/>
        </p:nvPicPr>
        <p:blipFill>
          <a:blip r:embed="rId3"/>
          <a:srcRect/>
          <a:stretch>
            <a:fillRect/>
          </a:stretch>
        </p:blipFill>
        <p:spPr bwMode="auto">
          <a:xfrm>
            <a:off x="0" y="612775"/>
            <a:ext cx="9144000" cy="6092825"/>
          </a:xfrm>
          <a:prstGeom prst="rect">
            <a:avLst/>
          </a:prstGeom>
          <a:noFill/>
          <a:ln w="9525">
            <a:noFill/>
            <a:miter lim="800000"/>
            <a:headEnd/>
            <a:tailEnd/>
          </a:ln>
        </p:spPr>
      </p:pic>
      <p:sp>
        <p:nvSpPr>
          <p:cNvPr id="17411" name="Text Box 4"/>
          <p:cNvSpPr txBox="1">
            <a:spLocks noChangeArrowheads="1"/>
          </p:cNvSpPr>
          <p:nvPr/>
        </p:nvSpPr>
        <p:spPr bwMode="auto">
          <a:xfrm>
            <a:off x="2438400" y="152400"/>
            <a:ext cx="4876800" cy="519113"/>
          </a:xfrm>
          <a:prstGeom prst="rect">
            <a:avLst/>
          </a:prstGeom>
          <a:noFill/>
          <a:ln w="9525">
            <a:noFill/>
            <a:miter lim="800000"/>
            <a:headEnd/>
            <a:tailEnd/>
          </a:ln>
        </p:spPr>
        <p:txBody>
          <a:bodyPr>
            <a:spAutoFit/>
          </a:bodyPr>
          <a:lstStyle/>
          <a:p>
            <a:pPr algn="ctr">
              <a:spcBef>
                <a:spcPct val="50000"/>
              </a:spcBef>
            </a:pPr>
            <a:r>
              <a:rPr lang="en-US" sz="2800"/>
              <a:t>Water or hydrologic cycle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helming_s">
            <a:hlinkClick r:id="rId3"/>
          </p:cNvPr>
          <p:cNvPicPr>
            <a:picLocks noChangeAspect="1" noChangeArrowheads="1"/>
          </p:cNvPicPr>
          <p:nvPr/>
        </p:nvPicPr>
        <p:blipFill>
          <a:blip r:embed="rId4"/>
          <a:srcRect/>
          <a:stretch>
            <a:fillRect/>
          </a:stretch>
        </p:blipFill>
        <p:spPr bwMode="auto">
          <a:xfrm>
            <a:off x="1600200" y="760413"/>
            <a:ext cx="5791200" cy="5337175"/>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1387475"/>
            <a:ext cx="9144000" cy="0"/>
          </a:xfrm>
          <a:prstGeom prst="rect">
            <a:avLst/>
          </a:prstGeom>
          <a:noFill/>
          <a:ln w="9525">
            <a:noFill/>
            <a:miter lim="800000"/>
            <a:headEnd/>
            <a:tailEnd/>
          </a:ln>
          <a:effectLst/>
        </p:spPr>
        <p:txBody>
          <a:bodyPr>
            <a:spAutoFit/>
          </a:bodyPr>
          <a:lstStyle/>
          <a:p>
            <a:endParaRPr lang="en-US"/>
          </a:p>
        </p:txBody>
      </p:sp>
      <p:grpSp>
        <p:nvGrpSpPr>
          <p:cNvPr id="2" name="Group 6"/>
          <p:cNvGrpSpPr>
            <a:grpSpLocks/>
          </p:cNvGrpSpPr>
          <p:nvPr/>
        </p:nvGrpSpPr>
        <p:grpSpPr bwMode="auto">
          <a:xfrm>
            <a:off x="0" y="1387475"/>
            <a:ext cx="9144000" cy="4084638"/>
            <a:chOff x="0" y="0"/>
            <a:chExt cx="5760" cy="2573"/>
          </a:xfrm>
        </p:grpSpPr>
        <p:sp>
          <p:nvSpPr>
            <p:cNvPr id="8195" name="Rectangle 3"/>
            <p:cNvSpPr>
              <a:spLocks noChangeArrowheads="1"/>
            </p:cNvSpPr>
            <p:nvPr/>
          </p:nvSpPr>
          <p:spPr bwMode="auto">
            <a:xfrm>
              <a:off x="0" y="0"/>
              <a:ext cx="0" cy="0"/>
            </a:xfrm>
            <a:prstGeom prst="rect">
              <a:avLst/>
            </a:prstGeom>
            <a:noFill/>
            <a:ln w="9525">
              <a:noFill/>
              <a:miter lim="800000"/>
              <a:headEnd/>
              <a:tailEnd/>
            </a:ln>
            <a:effectLst/>
          </p:spPr>
          <p:txBody>
            <a:bodyPr lIns="0" tIns="0" rIns="0">
              <a:spAutoFit/>
            </a:bodyPr>
            <a:lstStyle/>
            <a:p>
              <a:endParaRPr lang="en-US"/>
            </a:p>
          </p:txBody>
        </p:sp>
        <p:sp>
          <p:nvSpPr>
            <p:cNvPr id="8196" name="Rectangle 4"/>
            <p:cNvSpPr>
              <a:spLocks noChangeArrowheads="1"/>
            </p:cNvSpPr>
            <p:nvPr/>
          </p:nvSpPr>
          <p:spPr bwMode="auto">
            <a:xfrm>
              <a:off x="0" y="0"/>
              <a:ext cx="5760" cy="2573"/>
            </a:xfrm>
            <a:prstGeom prst="rect">
              <a:avLst/>
            </a:prstGeom>
            <a:noFill/>
            <a:ln w="9525">
              <a:noFill/>
              <a:miter lim="800000"/>
              <a:headEnd/>
              <a:tailEnd/>
            </a:ln>
            <a:effectLst/>
          </p:spPr>
          <p:txBody>
            <a:bodyPr lIns="0" tIns="0" rIns="0"/>
            <a:lstStyle/>
            <a:p>
              <a:pPr algn="ctr"/>
              <a:r>
                <a:rPr lang="en-US" b="1">
                  <a:latin typeface="Verdana" pitchFamily="34" charset="0"/>
                  <a:hlinkClick r:id="rId3"/>
                </a:rPr>
                <a:t>  </a:t>
              </a:r>
              <a:r>
                <a:rPr lang="en-US" sz="24100" b="1">
                  <a:latin typeface="Verdana" pitchFamily="34" charset="0"/>
                </a:rPr>
                <a:t> </a:t>
              </a:r>
              <a:r>
                <a:rPr lang="en-US" b="1">
                  <a:latin typeface="Verdana" pitchFamily="34" charset="0"/>
                </a:rPr>
                <a:t>                                                      </a:t>
              </a:r>
            </a:p>
            <a:p>
              <a:pPr algn="ctr" eaLnBrk="0" hangingPunct="0"/>
              <a:endParaRPr lang="en-US" b="1">
                <a:latin typeface="Verdana" pitchFamily="34" charset="0"/>
              </a:endParaRPr>
            </a:p>
          </p:txBody>
        </p:sp>
      </p:grpSp>
      <p:pic>
        <p:nvPicPr>
          <p:cNvPr id="8197" name="Picture 5" descr="Flume 3 at Walnut Gulch Experimental Watershed">
            <a:hlinkClick r:id="rId3"/>
          </p:cNvPr>
          <p:cNvPicPr>
            <a:picLocks noChangeAspect="1" noChangeArrowheads="1"/>
          </p:cNvPicPr>
          <p:nvPr/>
        </p:nvPicPr>
        <p:blipFill>
          <a:blip r:embed="rId4"/>
          <a:srcRect/>
          <a:stretch>
            <a:fillRect/>
          </a:stretch>
        </p:blipFill>
        <p:spPr bwMode="auto">
          <a:xfrm>
            <a:off x="685800" y="677863"/>
            <a:ext cx="8229600" cy="5459412"/>
          </a:xfrm>
          <a:prstGeom prst="rect">
            <a:avLst/>
          </a:prstGeom>
          <a:noFill/>
        </p:spPr>
      </p:pic>
      <p:sp>
        <p:nvSpPr>
          <p:cNvPr id="8199" name="Text Box 7"/>
          <p:cNvSpPr txBox="1">
            <a:spLocks noChangeArrowheads="1"/>
          </p:cNvSpPr>
          <p:nvPr/>
        </p:nvSpPr>
        <p:spPr bwMode="auto">
          <a:xfrm>
            <a:off x="1828800" y="0"/>
            <a:ext cx="5113338" cy="457200"/>
          </a:xfrm>
          <a:prstGeom prst="rect">
            <a:avLst/>
          </a:prstGeom>
          <a:noFill/>
          <a:ln w="9525">
            <a:noFill/>
            <a:miter lim="800000"/>
            <a:headEnd/>
            <a:tailEnd/>
          </a:ln>
          <a:effectLst/>
        </p:spPr>
        <p:txBody>
          <a:bodyPr wrap="none">
            <a:spAutoFit/>
          </a:bodyPr>
          <a:lstStyle/>
          <a:p>
            <a:r>
              <a:rPr lang="en-US"/>
              <a:t>Note the color of the rive water….Why?</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Now lets talk about wind</a:t>
            </a:r>
          </a:p>
        </p:txBody>
      </p:sp>
      <p:pic>
        <p:nvPicPr>
          <p:cNvPr id="55300" name="Picture 4"/>
          <p:cNvPicPr>
            <a:picLocks noGrp="1" noChangeAspect="1" noChangeArrowheads="1"/>
          </p:cNvPicPr>
          <p:nvPr>
            <p:ph type="body" idx="1"/>
          </p:nvPr>
        </p:nvPicPr>
        <p:blipFill>
          <a:blip r:embed="rId3"/>
          <a:srcRect/>
          <a:stretch>
            <a:fillRect/>
          </a:stretch>
        </p:blipFill>
        <p:spPr>
          <a:xfrm>
            <a:off x="5638800" y="1600200"/>
            <a:ext cx="3276600" cy="2949575"/>
          </a:xfrm>
          <a:noFill/>
          <a:ln/>
        </p:spPr>
      </p:pic>
      <p:pic>
        <p:nvPicPr>
          <p:cNvPr id="55301" name="Picture 5"/>
          <p:cNvPicPr>
            <a:picLocks noChangeAspect="1" noChangeArrowheads="1"/>
          </p:cNvPicPr>
          <p:nvPr/>
        </p:nvPicPr>
        <p:blipFill>
          <a:blip r:embed="rId4"/>
          <a:srcRect/>
          <a:stretch>
            <a:fillRect/>
          </a:stretch>
        </p:blipFill>
        <p:spPr bwMode="auto">
          <a:xfrm>
            <a:off x="533400" y="1981200"/>
            <a:ext cx="441960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16250" y="2589213"/>
            <a:ext cx="9144000" cy="0"/>
          </a:xfrm>
          <a:prstGeom prst="rect">
            <a:avLst/>
          </a:prstGeom>
          <a:noFill/>
          <a:ln w="9525">
            <a:noFill/>
            <a:miter lim="800000"/>
            <a:headEnd/>
            <a:tailEnd/>
          </a:ln>
          <a:effectLst/>
        </p:spPr>
        <p:txBody>
          <a:bodyPr>
            <a:spAutoFit/>
          </a:bodyPr>
          <a:lstStyle/>
          <a:p>
            <a:endParaRPr lang="en-US"/>
          </a:p>
        </p:txBody>
      </p:sp>
      <p:pic>
        <p:nvPicPr>
          <p:cNvPr id="9222" name="Picture 6" descr="i39"/>
          <p:cNvPicPr>
            <a:picLocks noChangeAspect="1" noChangeArrowheads="1"/>
          </p:cNvPicPr>
          <p:nvPr/>
        </p:nvPicPr>
        <p:blipFill>
          <a:blip r:embed="rId3"/>
          <a:srcRect/>
          <a:stretch>
            <a:fillRect/>
          </a:stretch>
        </p:blipFill>
        <p:spPr bwMode="auto">
          <a:xfrm>
            <a:off x="457200" y="1192213"/>
            <a:ext cx="8153400" cy="5208587"/>
          </a:xfrm>
          <a:prstGeom prst="rect">
            <a:avLst/>
          </a:prstGeom>
          <a:noFill/>
        </p:spPr>
      </p:pic>
      <p:sp>
        <p:nvSpPr>
          <p:cNvPr id="9223" name="Text Box 7"/>
          <p:cNvSpPr txBox="1">
            <a:spLocks noChangeArrowheads="1"/>
          </p:cNvSpPr>
          <p:nvPr/>
        </p:nvSpPr>
        <p:spPr bwMode="auto">
          <a:xfrm>
            <a:off x="1371600" y="228600"/>
            <a:ext cx="6442075" cy="457200"/>
          </a:xfrm>
          <a:prstGeom prst="rect">
            <a:avLst/>
          </a:prstGeom>
          <a:noFill/>
          <a:ln w="9525">
            <a:noFill/>
            <a:miter lim="800000"/>
            <a:headEnd/>
            <a:tailEnd/>
          </a:ln>
          <a:effectLst/>
        </p:spPr>
        <p:txBody>
          <a:bodyPr wrap="none">
            <a:spAutoFit/>
          </a:bodyPr>
          <a:lstStyle/>
          <a:p>
            <a:r>
              <a:rPr lang="en-US" b="1"/>
              <a:t>Severe dust storm. An example erosion by wind.</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baicheng dust storm 3.jpg (33922 bytes)"/>
          <p:cNvPicPr>
            <a:picLocks noChangeAspect="1" noChangeArrowheads="1"/>
          </p:cNvPicPr>
          <p:nvPr/>
        </p:nvPicPr>
        <p:blipFill>
          <a:blip r:embed="rId3"/>
          <a:srcRect/>
          <a:stretch>
            <a:fillRect/>
          </a:stretch>
        </p:blipFill>
        <p:spPr bwMode="auto">
          <a:xfrm>
            <a:off x="0" y="1003300"/>
            <a:ext cx="9144000" cy="5854700"/>
          </a:xfrm>
          <a:prstGeom prst="rect">
            <a:avLst/>
          </a:prstGeom>
          <a:noFill/>
        </p:spPr>
      </p:pic>
      <p:sp>
        <p:nvSpPr>
          <p:cNvPr id="52230" name="Text Box 6"/>
          <p:cNvSpPr txBox="1">
            <a:spLocks noChangeArrowheads="1"/>
          </p:cNvSpPr>
          <p:nvPr/>
        </p:nvSpPr>
        <p:spPr bwMode="auto">
          <a:xfrm>
            <a:off x="685800" y="228600"/>
            <a:ext cx="7481888" cy="457200"/>
          </a:xfrm>
          <a:prstGeom prst="rect">
            <a:avLst/>
          </a:prstGeom>
          <a:noFill/>
          <a:ln w="9525">
            <a:noFill/>
            <a:miter lim="800000"/>
            <a:headEnd/>
            <a:tailEnd/>
          </a:ln>
          <a:effectLst/>
        </p:spPr>
        <p:txBody>
          <a:bodyPr wrap="none">
            <a:spAutoFit/>
          </a:bodyPr>
          <a:lstStyle/>
          <a:p>
            <a:r>
              <a:rPr lang="en-US"/>
              <a:t>Dust storms can carry loose unprotected soil into cities, too.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s23"/>
          <p:cNvPicPr>
            <a:picLocks noChangeAspect="1" noChangeArrowheads="1"/>
          </p:cNvPicPr>
          <p:nvPr/>
        </p:nvPicPr>
        <p:blipFill>
          <a:blip r:embed="rId3"/>
          <a:srcRect/>
          <a:stretch>
            <a:fillRect/>
          </a:stretch>
        </p:blipFill>
        <p:spPr bwMode="auto">
          <a:xfrm>
            <a:off x="685800" y="714375"/>
            <a:ext cx="7772400" cy="6143625"/>
          </a:xfrm>
          <a:prstGeom prst="rect">
            <a:avLst/>
          </a:prstGeom>
          <a:noFill/>
        </p:spPr>
      </p:pic>
      <p:sp>
        <p:nvSpPr>
          <p:cNvPr id="11268" name="Text Box 4"/>
          <p:cNvSpPr txBox="1">
            <a:spLocks noChangeArrowheads="1"/>
          </p:cNvSpPr>
          <p:nvPr/>
        </p:nvSpPr>
        <p:spPr bwMode="auto">
          <a:xfrm>
            <a:off x="1524000" y="0"/>
            <a:ext cx="6115050" cy="519113"/>
          </a:xfrm>
          <a:prstGeom prst="rect">
            <a:avLst/>
          </a:prstGeom>
          <a:noFill/>
          <a:ln w="9525">
            <a:noFill/>
            <a:miter lim="800000"/>
            <a:headEnd/>
            <a:tailEnd/>
          </a:ln>
          <a:effectLst/>
        </p:spPr>
        <p:txBody>
          <a:bodyPr wrap="none">
            <a:spAutoFit/>
          </a:bodyPr>
          <a:lstStyle/>
          <a:p>
            <a:r>
              <a:rPr lang="en-US" sz="2800" b="1">
                <a:solidFill>
                  <a:schemeClr val="bg1"/>
                </a:solidFill>
              </a:rPr>
              <a:t>Results of both wind and water erosion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9" name="Picture 9"/>
          <p:cNvPicPr>
            <a:picLocks noGrp="1" noChangeAspect="1" noChangeArrowheads="1"/>
          </p:cNvPicPr>
          <p:nvPr>
            <p:ph type="body" idx="1"/>
          </p:nvPr>
        </p:nvPicPr>
        <p:blipFill>
          <a:blip r:embed="rId3"/>
          <a:srcRect/>
          <a:stretch>
            <a:fillRect/>
          </a:stretch>
        </p:blipFill>
        <p:spPr>
          <a:xfrm>
            <a:off x="0" y="1454150"/>
            <a:ext cx="9144000" cy="5403850"/>
          </a:xfrm>
          <a:noFill/>
          <a:ln/>
        </p:spPr>
      </p:pic>
      <p:sp>
        <p:nvSpPr>
          <p:cNvPr id="61442" name="Rectangle 2"/>
          <p:cNvSpPr>
            <a:spLocks noGrp="1" noChangeArrowheads="1"/>
          </p:cNvSpPr>
          <p:nvPr>
            <p:ph type="title"/>
          </p:nvPr>
        </p:nvSpPr>
        <p:spPr/>
        <p:txBody>
          <a:bodyPr/>
          <a:lstStyle/>
          <a:p>
            <a:r>
              <a:rPr lang="en-US" b="1"/>
              <a:t>What about animals?</a:t>
            </a:r>
          </a:p>
        </p:txBody>
      </p:sp>
      <p:pic>
        <p:nvPicPr>
          <p:cNvPr id="61445" name="Picture 5"/>
          <p:cNvPicPr>
            <a:picLocks noChangeAspect="1" noChangeArrowheads="1"/>
          </p:cNvPicPr>
          <p:nvPr/>
        </p:nvPicPr>
        <p:blipFill>
          <a:blip r:embed="rId4"/>
          <a:srcRect/>
          <a:stretch>
            <a:fillRect/>
          </a:stretch>
        </p:blipFill>
        <p:spPr bwMode="auto">
          <a:xfrm>
            <a:off x="2514600" y="2895600"/>
            <a:ext cx="3200400" cy="1633538"/>
          </a:xfrm>
          <a:prstGeom prst="rect">
            <a:avLst/>
          </a:prstGeom>
          <a:noFill/>
          <a:ln w="9525">
            <a:noFill/>
            <a:miter lim="800000"/>
            <a:headEnd/>
            <a:tailEnd/>
          </a:ln>
          <a:effectLst/>
        </p:spPr>
      </p:pic>
      <p:pic>
        <p:nvPicPr>
          <p:cNvPr id="61446" name="Picture 6"/>
          <p:cNvPicPr>
            <a:picLocks noChangeAspect="1" noChangeArrowheads="1"/>
          </p:cNvPicPr>
          <p:nvPr/>
        </p:nvPicPr>
        <p:blipFill>
          <a:blip r:embed="rId5"/>
          <a:srcRect/>
          <a:stretch>
            <a:fillRect/>
          </a:stretch>
        </p:blipFill>
        <p:spPr bwMode="auto">
          <a:xfrm>
            <a:off x="685800" y="4956175"/>
            <a:ext cx="3429000" cy="1703388"/>
          </a:xfrm>
          <a:prstGeom prst="rect">
            <a:avLst/>
          </a:prstGeom>
          <a:noFill/>
          <a:ln w="9525">
            <a:noFill/>
            <a:miter lim="800000"/>
            <a:headEnd/>
            <a:tailEnd/>
          </a:ln>
          <a:effectLst/>
        </p:spPr>
      </p:pic>
      <p:pic>
        <p:nvPicPr>
          <p:cNvPr id="61447" name="Picture 7"/>
          <p:cNvPicPr>
            <a:picLocks noChangeAspect="1" noChangeArrowheads="1"/>
          </p:cNvPicPr>
          <p:nvPr/>
        </p:nvPicPr>
        <p:blipFill>
          <a:blip r:embed="rId6"/>
          <a:srcRect/>
          <a:stretch>
            <a:fillRect/>
          </a:stretch>
        </p:blipFill>
        <p:spPr bwMode="auto">
          <a:xfrm>
            <a:off x="7010400" y="3124200"/>
            <a:ext cx="2133600" cy="2057400"/>
          </a:xfrm>
          <a:prstGeom prst="rect">
            <a:avLst/>
          </a:prstGeom>
          <a:noFill/>
          <a:ln w="9525">
            <a:noFill/>
            <a:miter lim="800000"/>
            <a:headEnd/>
            <a:tailEnd/>
          </a:ln>
          <a:effectLst/>
        </p:spPr>
      </p:pic>
      <p:pic>
        <p:nvPicPr>
          <p:cNvPr id="61450" name="Picture 10"/>
          <p:cNvPicPr>
            <a:picLocks noChangeAspect="1" noChangeArrowheads="1"/>
          </p:cNvPicPr>
          <p:nvPr/>
        </p:nvPicPr>
        <p:blipFill>
          <a:blip r:embed="rId7"/>
          <a:srcRect/>
          <a:stretch>
            <a:fillRect/>
          </a:stretch>
        </p:blipFill>
        <p:spPr bwMode="auto">
          <a:xfrm>
            <a:off x="0" y="304800"/>
            <a:ext cx="1400175" cy="942975"/>
          </a:xfrm>
          <a:prstGeom prst="rect">
            <a:avLst/>
          </a:prstGeom>
          <a:noFill/>
          <a:ln w="9525">
            <a:noFill/>
            <a:miter lim="800000"/>
            <a:headEnd/>
            <a:tailEnd/>
          </a:ln>
          <a:effectLst/>
        </p:spPr>
      </p:pic>
      <p:pic>
        <p:nvPicPr>
          <p:cNvPr id="61451" name="Picture 11"/>
          <p:cNvPicPr>
            <a:picLocks noChangeAspect="1" noChangeArrowheads="1"/>
          </p:cNvPicPr>
          <p:nvPr/>
        </p:nvPicPr>
        <p:blipFill>
          <a:blip r:embed="rId7"/>
          <a:srcRect/>
          <a:stretch>
            <a:fillRect/>
          </a:stretch>
        </p:blipFill>
        <p:spPr bwMode="auto">
          <a:xfrm>
            <a:off x="7467600" y="228600"/>
            <a:ext cx="1400175" cy="942975"/>
          </a:xfrm>
          <a:prstGeom prst="rect">
            <a:avLst/>
          </a:prstGeom>
          <a:noFill/>
          <a:ln w="9525">
            <a:noFill/>
            <a:miter lim="800000"/>
            <a:headEnd/>
            <a:tailEnd/>
          </a:ln>
          <a:effectLst/>
        </p:spPr>
      </p:pic>
      <p:pic>
        <p:nvPicPr>
          <p:cNvPr id="61452" name="Picture 12"/>
          <p:cNvPicPr>
            <a:picLocks noChangeAspect="1" noChangeArrowheads="1"/>
          </p:cNvPicPr>
          <p:nvPr/>
        </p:nvPicPr>
        <p:blipFill>
          <a:blip r:embed="rId7"/>
          <a:srcRect/>
          <a:stretch>
            <a:fillRect/>
          </a:stretch>
        </p:blipFill>
        <p:spPr bwMode="auto">
          <a:xfrm>
            <a:off x="3733800" y="0"/>
            <a:ext cx="1400175" cy="942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irish_sheep2"/>
          <p:cNvPicPr>
            <a:picLocks noChangeAspect="1" noChangeArrowheads="1"/>
          </p:cNvPicPr>
          <p:nvPr/>
        </p:nvPicPr>
        <p:blipFill>
          <a:blip r:embed="rId3"/>
          <a:srcRect/>
          <a:stretch>
            <a:fillRect/>
          </a:stretch>
        </p:blipFill>
        <p:spPr bwMode="auto">
          <a:xfrm>
            <a:off x="914400" y="914400"/>
            <a:ext cx="7467600" cy="5943600"/>
          </a:xfrm>
          <a:prstGeom prst="rect">
            <a:avLst/>
          </a:prstGeom>
          <a:noFill/>
        </p:spPr>
      </p:pic>
      <p:sp>
        <p:nvSpPr>
          <p:cNvPr id="18436" name="Text Box 4"/>
          <p:cNvSpPr txBox="1">
            <a:spLocks noChangeArrowheads="1"/>
          </p:cNvSpPr>
          <p:nvPr/>
        </p:nvSpPr>
        <p:spPr bwMode="auto">
          <a:xfrm>
            <a:off x="1143000" y="152400"/>
            <a:ext cx="6950075" cy="457200"/>
          </a:xfrm>
          <a:prstGeom prst="rect">
            <a:avLst/>
          </a:prstGeom>
          <a:noFill/>
          <a:ln w="9525">
            <a:noFill/>
            <a:miter lim="800000"/>
            <a:headEnd/>
            <a:tailEnd/>
          </a:ln>
          <a:effectLst/>
        </p:spPr>
        <p:txBody>
          <a:bodyPr wrap="none">
            <a:spAutoFit/>
          </a:bodyPr>
          <a:lstStyle/>
          <a:p>
            <a:r>
              <a:rPr lang="en-US"/>
              <a:t>Many animals graze….is this good or bad for the soil??</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989138" y="2286000"/>
            <a:ext cx="9144000" cy="0"/>
          </a:xfrm>
          <a:prstGeom prst="rect">
            <a:avLst/>
          </a:prstGeom>
          <a:solidFill>
            <a:srgbClr val="FFFFFF"/>
          </a:solidFill>
          <a:ln w="9525">
            <a:noFill/>
            <a:miter lim="800000"/>
            <a:headEnd/>
            <a:tailEnd/>
          </a:ln>
          <a:effectLst/>
        </p:spPr>
        <p:txBody>
          <a:bodyPr>
            <a:spAutoFit/>
          </a:bodyPr>
          <a:lstStyle/>
          <a:p>
            <a:endParaRPr lang="en-US"/>
          </a:p>
        </p:txBody>
      </p:sp>
      <p:sp>
        <p:nvSpPr>
          <p:cNvPr id="19465" name="Rectangle 9"/>
          <p:cNvSpPr>
            <a:spLocks noChangeArrowheads="1"/>
          </p:cNvSpPr>
          <p:nvPr/>
        </p:nvSpPr>
        <p:spPr bwMode="auto">
          <a:xfrm>
            <a:off x="1989138" y="1974850"/>
            <a:ext cx="9144000" cy="0"/>
          </a:xfrm>
          <a:prstGeom prst="rect">
            <a:avLst/>
          </a:prstGeom>
          <a:solidFill>
            <a:srgbClr val="FFFFFF"/>
          </a:solidFill>
          <a:ln w="9525">
            <a:noFill/>
            <a:miter lim="800000"/>
            <a:headEnd/>
            <a:tailEnd/>
          </a:ln>
          <a:effectLst/>
        </p:spPr>
        <p:txBody>
          <a:bodyPr>
            <a:spAutoFit/>
          </a:bodyPr>
          <a:lstStyle/>
          <a:p>
            <a:endParaRPr lang="en-US"/>
          </a:p>
        </p:txBody>
      </p:sp>
      <p:sp>
        <p:nvSpPr>
          <p:cNvPr id="19478" name="Rectangle 22"/>
          <p:cNvSpPr>
            <a:spLocks noChangeArrowheads="1"/>
          </p:cNvSpPr>
          <p:nvPr/>
        </p:nvSpPr>
        <p:spPr bwMode="auto">
          <a:xfrm>
            <a:off x="1989138" y="3063875"/>
            <a:ext cx="9144000" cy="0"/>
          </a:xfrm>
          <a:prstGeom prst="rect">
            <a:avLst/>
          </a:prstGeom>
          <a:solidFill>
            <a:srgbClr val="FFFFFF"/>
          </a:solidFill>
          <a:ln w="9525">
            <a:noFill/>
            <a:miter lim="800000"/>
            <a:headEnd/>
            <a:tailEnd/>
          </a:ln>
          <a:effectLst/>
        </p:spPr>
        <p:txBody>
          <a:bodyPr>
            <a:spAutoFit/>
          </a:bodyPr>
          <a:lstStyle/>
          <a:p>
            <a:endParaRPr lang="en-US"/>
          </a:p>
        </p:txBody>
      </p:sp>
      <p:sp>
        <p:nvSpPr>
          <p:cNvPr id="19488" name="Rectangle 32"/>
          <p:cNvSpPr>
            <a:spLocks noChangeArrowheads="1"/>
          </p:cNvSpPr>
          <p:nvPr/>
        </p:nvSpPr>
        <p:spPr bwMode="auto">
          <a:xfrm>
            <a:off x="1989138" y="3063875"/>
            <a:ext cx="9144000" cy="0"/>
          </a:xfrm>
          <a:prstGeom prst="rect">
            <a:avLst/>
          </a:prstGeom>
          <a:solidFill>
            <a:srgbClr val="FFFFFF"/>
          </a:solidFill>
          <a:ln w="9525">
            <a:noFill/>
            <a:miter lim="800000"/>
            <a:headEnd/>
            <a:tailEnd/>
          </a:ln>
          <a:effectLst/>
        </p:spPr>
        <p:txBody>
          <a:bodyPr>
            <a:spAutoFit/>
          </a:bodyPr>
          <a:lstStyle/>
          <a:p>
            <a:endParaRPr lang="en-US"/>
          </a:p>
        </p:txBody>
      </p:sp>
      <p:sp>
        <p:nvSpPr>
          <p:cNvPr id="19499" name="Rectangle 43"/>
          <p:cNvSpPr>
            <a:spLocks noChangeArrowheads="1"/>
          </p:cNvSpPr>
          <p:nvPr/>
        </p:nvSpPr>
        <p:spPr bwMode="auto">
          <a:xfrm>
            <a:off x="3429000" y="2571750"/>
            <a:ext cx="9144000" cy="0"/>
          </a:xfrm>
          <a:prstGeom prst="rect">
            <a:avLst/>
          </a:prstGeom>
          <a:noFill/>
          <a:ln w="9525">
            <a:noFill/>
            <a:miter lim="800000"/>
            <a:headEnd/>
            <a:tailEnd/>
          </a:ln>
          <a:effectLst/>
        </p:spPr>
        <p:txBody>
          <a:bodyPr>
            <a:spAutoFit/>
          </a:bodyPr>
          <a:lstStyle/>
          <a:p>
            <a:endParaRPr lang="en-US"/>
          </a:p>
        </p:txBody>
      </p:sp>
      <p:sp>
        <p:nvSpPr>
          <p:cNvPr id="19501" name="Rectangle 45"/>
          <p:cNvSpPr>
            <a:spLocks noChangeArrowheads="1"/>
          </p:cNvSpPr>
          <p:nvPr/>
        </p:nvSpPr>
        <p:spPr bwMode="auto">
          <a:xfrm>
            <a:off x="0" y="2282825"/>
            <a:ext cx="9144000" cy="579438"/>
          </a:xfrm>
          <a:prstGeom prst="rect">
            <a:avLst/>
          </a:prstGeom>
          <a:noFill/>
          <a:ln w="9525">
            <a:noFill/>
            <a:miter lim="800000"/>
            <a:headEnd/>
            <a:tailEnd/>
          </a:ln>
          <a:effectLst/>
        </p:spPr>
        <p:txBody>
          <a:bodyPr>
            <a:spAutoFit/>
          </a:bodyPr>
          <a:lstStyle/>
          <a:p>
            <a:pPr>
              <a:tabLst>
                <a:tab pos="1457325" algn="l"/>
              </a:tabLst>
            </a:pPr>
            <a:r>
              <a:rPr lang="en-US" sz="800" b="1">
                <a:solidFill>
                  <a:srgbClr val="FFFFFF"/>
                </a:solidFill>
                <a:latin typeface="Tahoma" pitchFamily="34" charset="0"/>
                <a:cs typeface="Tahoma" pitchFamily="34" charset="0"/>
              </a:rPr>
              <a:t>eventual desertification that </a:t>
            </a:r>
            <a:endParaRPr lang="en-US" sz="1200">
              <a:cs typeface="Times New Roman" pitchFamily="18" charset="0"/>
            </a:endParaRPr>
          </a:p>
          <a:p>
            <a:pPr eaLnBrk="0" hangingPunct="0">
              <a:tabLst>
                <a:tab pos="1457325" algn="l"/>
              </a:tabLst>
            </a:pPr>
            <a:endParaRPr lang="en-US"/>
          </a:p>
        </p:txBody>
      </p:sp>
      <p:pic>
        <p:nvPicPr>
          <p:cNvPr id="19500" name="Picture 44" descr="http://www.goveg.com/photos/240x180-OverGrazing.jpg"/>
          <p:cNvPicPr>
            <a:picLocks noChangeAspect="1" noChangeArrowheads="1"/>
          </p:cNvPicPr>
          <p:nvPr/>
        </p:nvPicPr>
        <p:blipFill>
          <a:blip r:embed="rId3" r:link="rId4"/>
          <a:srcRect/>
          <a:stretch>
            <a:fillRect/>
          </a:stretch>
        </p:blipFill>
        <p:spPr bwMode="auto">
          <a:xfrm>
            <a:off x="381000" y="0"/>
            <a:ext cx="8229600" cy="4191000"/>
          </a:xfrm>
          <a:prstGeom prst="rect">
            <a:avLst/>
          </a:prstGeom>
          <a:noFill/>
        </p:spPr>
      </p:pic>
      <p:grpSp>
        <p:nvGrpSpPr>
          <p:cNvPr id="2" name="Group 50"/>
          <p:cNvGrpSpPr>
            <a:grpSpLocks/>
          </p:cNvGrpSpPr>
          <p:nvPr/>
        </p:nvGrpSpPr>
        <p:grpSpPr bwMode="auto">
          <a:xfrm>
            <a:off x="1524000" y="4267200"/>
            <a:ext cx="6096000" cy="2590800"/>
            <a:chOff x="0" y="365"/>
            <a:chExt cx="1728" cy="656"/>
          </a:xfrm>
        </p:grpSpPr>
        <p:sp>
          <p:nvSpPr>
            <p:cNvPr id="19502" name="Rectangle 46"/>
            <p:cNvSpPr>
              <a:spLocks noChangeArrowheads="1"/>
            </p:cNvSpPr>
            <p:nvPr/>
          </p:nvSpPr>
          <p:spPr bwMode="auto">
            <a:xfrm>
              <a:off x="0" y="365"/>
              <a:ext cx="1728" cy="0"/>
            </a:xfrm>
            <a:prstGeom prst="rect">
              <a:avLst/>
            </a:prstGeom>
            <a:noFill/>
            <a:ln w="9525">
              <a:noFill/>
              <a:miter lim="800000"/>
              <a:headEnd/>
              <a:tailEnd/>
            </a:ln>
            <a:effectLst/>
          </p:spPr>
          <p:txBody>
            <a:bodyPr>
              <a:spAutoFit/>
            </a:bodyPr>
            <a:lstStyle/>
            <a:p>
              <a:endParaRPr lang="en-US"/>
            </a:p>
          </p:txBody>
        </p:sp>
        <p:grpSp>
          <p:nvGrpSpPr>
            <p:cNvPr id="3" name="Group 49"/>
            <p:cNvGrpSpPr>
              <a:grpSpLocks/>
            </p:cNvGrpSpPr>
            <p:nvPr/>
          </p:nvGrpSpPr>
          <p:grpSpPr bwMode="auto">
            <a:xfrm>
              <a:off x="0" y="365"/>
              <a:ext cx="1728" cy="656"/>
              <a:chOff x="0" y="365"/>
              <a:chExt cx="1728" cy="656"/>
            </a:xfrm>
          </p:grpSpPr>
          <p:sp>
            <p:nvSpPr>
              <p:cNvPr id="19504" name="Rectangle 48"/>
              <p:cNvSpPr>
                <a:spLocks noChangeArrowheads="1"/>
              </p:cNvSpPr>
              <p:nvPr/>
            </p:nvSpPr>
            <p:spPr bwMode="auto">
              <a:xfrm>
                <a:off x="0" y="365"/>
                <a:ext cx="1728" cy="656"/>
              </a:xfrm>
              <a:prstGeom prst="rect">
                <a:avLst/>
              </a:prstGeom>
              <a:solidFill>
                <a:srgbClr val="85C4CD"/>
              </a:solidFill>
              <a:ln w="9525">
                <a:noFill/>
                <a:miter lim="800000"/>
                <a:headEnd/>
                <a:tailEnd/>
              </a:ln>
              <a:effectLst/>
            </p:spPr>
            <p:txBody>
              <a:bodyPr/>
              <a:lstStyle/>
              <a:p>
                <a:endParaRPr lang="en-US"/>
              </a:p>
            </p:txBody>
          </p:sp>
          <p:sp>
            <p:nvSpPr>
              <p:cNvPr id="19503" name="Rectangle 47"/>
              <p:cNvSpPr>
                <a:spLocks noChangeArrowheads="1"/>
              </p:cNvSpPr>
              <p:nvPr/>
            </p:nvSpPr>
            <p:spPr bwMode="auto">
              <a:xfrm>
                <a:off x="30" y="395"/>
                <a:ext cx="1668" cy="476"/>
              </a:xfrm>
              <a:prstGeom prst="rect">
                <a:avLst/>
              </a:prstGeom>
              <a:solidFill>
                <a:srgbClr val="85C4CD"/>
              </a:solidFill>
              <a:ln w="9525">
                <a:noFill/>
                <a:miter lim="800000"/>
                <a:headEnd/>
                <a:tailEnd/>
              </a:ln>
              <a:effectLst/>
            </p:spPr>
            <p:txBody>
              <a:bodyPr anchor="ctr"/>
              <a:lstStyle/>
              <a:p>
                <a:pPr algn="ctr"/>
                <a:r>
                  <a:rPr lang="en-US" b="1">
                    <a:latin typeface="Tahoma" pitchFamily="34" charset="0"/>
                    <a:cs typeface="Tahoma" pitchFamily="34" charset="0"/>
                  </a:rPr>
                  <a:t>Overgrazing leads to the extinction of indigenous plant and animal species, soil erosion, and eventual desertification that renders once-fertile land barren.</a:t>
                </a:r>
                <a:r>
                  <a:rPr lang="en-US">
                    <a:solidFill>
                      <a:srgbClr val="FFFFFF"/>
                    </a:solidFill>
                    <a:latin typeface="Tahoma" pitchFamily="34" charset="0"/>
                    <a:cs typeface="Tahoma" pitchFamily="34" charset="0"/>
                  </a:rPr>
                  <a:t> </a:t>
                </a:r>
                <a:endParaRPr lang="en-US">
                  <a:cs typeface="Times New Roman" pitchFamily="18" charset="0"/>
                </a:endParaRPr>
              </a:p>
              <a:p>
                <a:pPr algn="ctr" eaLnBrk="0" hangingPunct="0"/>
                <a:endParaRPr lang="en-US"/>
              </a:p>
            </p:txBody>
          </p:sp>
        </p:grpSp>
      </p:grpSp>
      <p:sp>
        <p:nvSpPr>
          <p:cNvPr id="19507" name="Rectangle 51"/>
          <p:cNvSpPr>
            <a:spLocks noChangeArrowheads="1"/>
          </p:cNvSpPr>
          <p:nvPr/>
        </p:nvSpPr>
        <p:spPr bwMode="auto">
          <a:xfrm>
            <a:off x="0" y="3903663"/>
            <a:ext cx="9144000" cy="639762"/>
          </a:xfrm>
          <a:prstGeom prst="rect">
            <a:avLst/>
          </a:prstGeom>
          <a:noFill/>
          <a:ln w="9525">
            <a:noFill/>
            <a:miter lim="800000"/>
            <a:headEnd/>
            <a:tailEnd/>
          </a:ln>
          <a:effectLst/>
        </p:spPr>
        <p:txBody>
          <a:bodyPr>
            <a:spAutoFit/>
          </a:bodyPr>
          <a:lstStyle/>
          <a:p>
            <a:pPr>
              <a:tabLst>
                <a:tab pos="1457325" algn="l"/>
              </a:tabLst>
            </a:pPr>
            <a:r>
              <a:rPr lang="en-US" sz="1200">
                <a:cs typeface="Times New Roman" pitchFamily="18" charset="0"/>
              </a:rPr>
              <a:t> </a:t>
            </a:r>
          </a:p>
          <a:p>
            <a:pPr eaLnBrk="0" hangingPunct="0">
              <a:tabLst>
                <a:tab pos="1457325" algn="l"/>
              </a:tabLst>
            </a:pP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r>
              <a:rPr lang="en-US" sz="4000"/>
              <a:t>How do people effect soil erosion?</a:t>
            </a:r>
          </a:p>
        </p:txBody>
      </p:sp>
      <p:pic>
        <p:nvPicPr>
          <p:cNvPr id="63492" name="Picture 4"/>
          <p:cNvPicPr>
            <a:picLocks noGrp="1" noChangeAspect="1" noChangeArrowheads="1"/>
          </p:cNvPicPr>
          <p:nvPr>
            <p:ph type="body" idx="1"/>
          </p:nvPr>
        </p:nvPicPr>
        <p:blipFill>
          <a:blip r:embed="rId3"/>
          <a:srcRect/>
          <a:stretch>
            <a:fillRect/>
          </a:stretch>
        </p:blipFill>
        <p:spPr>
          <a:xfrm>
            <a:off x="533400" y="4419600"/>
            <a:ext cx="1706563" cy="2190750"/>
          </a:xfrm>
          <a:noFill/>
          <a:ln/>
        </p:spPr>
      </p:pic>
      <p:pic>
        <p:nvPicPr>
          <p:cNvPr id="63493" name="Picture 5"/>
          <p:cNvPicPr>
            <a:picLocks noChangeAspect="1" noChangeArrowheads="1"/>
          </p:cNvPicPr>
          <p:nvPr/>
        </p:nvPicPr>
        <p:blipFill>
          <a:blip r:embed="rId4"/>
          <a:srcRect/>
          <a:stretch>
            <a:fillRect/>
          </a:stretch>
        </p:blipFill>
        <p:spPr bwMode="auto">
          <a:xfrm>
            <a:off x="228600" y="1676400"/>
            <a:ext cx="2743200" cy="2663825"/>
          </a:xfrm>
          <a:prstGeom prst="rect">
            <a:avLst/>
          </a:prstGeom>
          <a:noFill/>
          <a:ln w="9525">
            <a:noFill/>
            <a:miter lim="800000"/>
            <a:headEnd/>
            <a:tailEnd/>
          </a:ln>
          <a:effectLst/>
        </p:spPr>
      </p:pic>
      <p:pic>
        <p:nvPicPr>
          <p:cNvPr id="63494" name="Picture 6"/>
          <p:cNvPicPr>
            <a:picLocks noChangeAspect="1" noChangeArrowheads="1"/>
          </p:cNvPicPr>
          <p:nvPr/>
        </p:nvPicPr>
        <p:blipFill>
          <a:blip r:embed="rId5"/>
          <a:srcRect/>
          <a:stretch>
            <a:fillRect/>
          </a:stretch>
        </p:blipFill>
        <p:spPr bwMode="auto">
          <a:xfrm>
            <a:off x="6096000" y="4419600"/>
            <a:ext cx="2590800" cy="2136775"/>
          </a:xfrm>
          <a:prstGeom prst="rect">
            <a:avLst/>
          </a:prstGeom>
          <a:noFill/>
          <a:ln w="9525">
            <a:noFill/>
            <a:miter lim="800000"/>
            <a:headEnd/>
            <a:tailEnd/>
          </a:ln>
          <a:effectLst/>
        </p:spPr>
      </p:pic>
      <p:pic>
        <p:nvPicPr>
          <p:cNvPr id="63496" name="Picture 8"/>
          <p:cNvPicPr>
            <a:picLocks noChangeAspect="1" noChangeArrowheads="1"/>
          </p:cNvPicPr>
          <p:nvPr/>
        </p:nvPicPr>
        <p:blipFill>
          <a:blip r:embed="rId6"/>
          <a:srcRect/>
          <a:stretch>
            <a:fillRect/>
          </a:stretch>
        </p:blipFill>
        <p:spPr bwMode="auto">
          <a:xfrm>
            <a:off x="6172200" y="1592263"/>
            <a:ext cx="2667000" cy="2573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4-02Figure_LA.jpg"/>
          <p:cNvPicPr>
            <a:picLocks noChangeAspect="1" noChangeArrowheads="1"/>
          </p:cNvPicPr>
          <p:nvPr/>
        </p:nvPicPr>
        <p:blipFill>
          <a:blip r:embed="rId3"/>
          <a:srcRect/>
          <a:stretch>
            <a:fillRect/>
          </a:stretch>
        </p:blipFill>
        <p:spPr bwMode="auto">
          <a:xfrm>
            <a:off x="1295400" y="0"/>
            <a:ext cx="7477125" cy="6859588"/>
          </a:xfrm>
          <a:prstGeom prst="rect">
            <a:avLst/>
          </a:prstGeom>
          <a:noFill/>
          <a:ln w="9525">
            <a:noFill/>
            <a:miter lim="800000"/>
            <a:headEnd/>
            <a:tailEnd/>
          </a:ln>
        </p:spPr>
      </p:pic>
      <p:sp>
        <p:nvSpPr>
          <p:cNvPr id="19459" name="Text Box 3"/>
          <p:cNvSpPr txBox="1">
            <a:spLocks noChangeArrowheads="1"/>
          </p:cNvSpPr>
          <p:nvPr/>
        </p:nvSpPr>
        <p:spPr bwMode="auto">
          <a:xfrm>
            <a:off x="152400" y="152400"/>
            <a:ext cx="4314825" cy="519113"/>
          </a:xfrm>
          <a:prstGeom prst="rect">
            <a:avLst/>
          </a:prstGeom>
          <a:noFill/>
          <a:ln w="9525">
            <a:noFill/>
            <a:miter lim="800000"/>
            <a:headEnd/>
            <a:tailEnd/>
          </a:ln>
        </p:spPr>
        <p:txBody>
          <a:bodyPr wrap="none">
            <a:spAutoFit/>
          </a:bodyPr>
          <a:lstStyle/>
          <a:p>
            <a:r>
              <a:rPr lang="en-US" sz="2800"/>
              <a:t>Water storages and fluxes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ds-construction"/>
          <p:cNvPicPr>
            <a:picLocks noChangeAspect="1" noChangeArrowheads="1"/>
          </p:cNvPicPr>
          <p:nvPr/>
        </p:nvPicPr>
        <p:blipFill>
          <a:blip r:embed="rId3"/>
          <a:srcRect/>
          <a:stretch>
            <a:fillRect/>
          </a:stretch>
        </p:blipFill>
        <p:spPr bwMode="auto">
          <a:xfrm>
            <a:off x="0" y="0"/>
            <a:ext cx="9144000" cy="691515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1905000" y="152400"/>
            <a:ext cx="5160963" cy="457200"/>
          </a:xfrm>
          <a:prstGeom prst="rect">
            <a:avLst/>
          </a:prstGeom>
          <a:noFill/>
          <a:ln w="9525">
            <a:noFill/>
            <a:miter lim="800000"/>
            <a:headEnd/>
            <a:tailEnd/>
          </a:ln>
          <a:effectLst/>
        </p:spPr>
        <p:txBody>
          <a:bodyPr wrap="none">
            <a:spAutoFit/>
          </a:bodyPr>
          <a:lstStyle/>
          <a:p>
            <a:r>
              <a:rPr lang="en-US" b="1"/>
              <a:t>Residential construction effects on soil</a:t>
            </a:r>
          </a:p>
        </p:txBody>
      </p:sp>
      <p:pic>
        <p:nvPicPr>
          <p:cNvPr id="21510" name="Picture 6" descr="img_1463"/>
          <p:cNvPicPr>
            <a:picLocks noChangeAspect="1" noChangeArrowheads="1"/>
          </p:cNvPicPr>
          <p:nvPr/>
        </p:nvPicPr>
        <p:blipFill>
          <a:blip r:embed="rId3"/>
          <a:srcRect/>
          <a:stretch>
            <a:fillRect/>
          </a:stretch>
        </p:blipFill>
        <p:spPr bwMode="auto">
          <a:xfrm>
            <a:off x="762000" y="744538"/>
            <a:ext cx="7391400" cy="596106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descr="storage%20area%20during%20construction"/>
          <p:cNvPicPr>
            <a:picLocks noChangeAspect="1" noChangeArrowheads="1"/>
          </p:cNvPicPr>
          <p:nvPr/>
        </p:nvPicPr>
        <p:blipFill>
          <a:blip r:embed="rId3"/>
          <a:srcRect/>
          <a:stretch>
            <a:fillRect/>
          </a:stretch>
        </p:blipFill>
        <p:spPr bwMode="auto">
          <a:xfrm>
            <a:off x="0" y="762000"/>
            <a:ext cx="9144000" cy="6096000"/>
          </a:xfrm>
          <a:prstGeom prst="rect">
            <a:avLst/>
          </a:prstGeom>
          <a:noFill/>
        </p:spPr>
      </p:pic>
      <p:sp>
        <p:nvSpPr>
          <p:cNvPr id="62470" name="Text Box 6"/>
          <p:cNvSpPr txBox="1">
            <a:spLocks noChangeArrowheads="1"/>
          </p:cNvSpPr>
          <p:nvPr/>
        </p:nvSpPr>
        <p:spPr bwMode="auto">
          <a:xfrm>
            <a:off x="2286000" y="152400"/>
            <a:ext cx="4305300" cy="579438"/>
          </a:xfrm>
          <a:prstGeom prst="rect">
            <a:avLst/>
          </a:prstGeom>
          <a:noFill/>
          <a:ln w="9525">
            <a:noFill/>
            <a:miter lim="800000"/>
            <a:headEnd/>
            <a:tailEnd/>
          </a:ln>
          <a:effectLst/>
        </p:spPr>
        <p:txBody>
          <a:bodyPr wrap="none">
            <a:spAutoFit/>
          </a:bodyPr>
          <a:lstStyle/>
          <a:p>
            <a:r>
              <a:rPr lang="en-US" sz="3200"/>
              <a:t>Commercial construction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0725" y="2193925"/>
            <a:ext cx="9144000" cy="0"/>
          </a:xfrm>
          <a:prstGeom prst="rect">
            <a:avLst/>
          </a:prstGeom>
          <a:solidFill>
            <a:srgbClr val="FFFFCC"/>
          </a:solidFill>
          <a:ln w="9525">
            <a:noFill/>
            <a:miter lim="800000"/>
            <a:headEnd/>
            <a:tailEnd/>
          </a:ln>
          <a:effectLst/>
        </p:spPr>
        <p:txBody>
          <a:bodyPr>
            <a:spAutoFit/>
          </a:bodyPr>
          <a:lstStyle/>
          <a:p>
            <a:endParaRPr lang="en-US"/>
          </a:p>
        </p:txBody>
      </p:sp>
      <p:pic>
        <p:nvPicPr>
          <p:cNvPr id="15364" name="Picture 4" descr="plowing time.JPG"/>
          <p:cNvPicPr>
            <a:picLocks noChangeAspect="1" noChangeArrowheads="1"/>
          </p:cNvPicPr>
          <p:nvPr/>
        </p:nvPicPr>
        <p:blipFill>
          <a:blip r:embed="rId3"/>
          <a:srcRect/>
          <a:stretch>
            <a:fillRect/>
          </a:stretch>
        </p:blipFill>
        <p:spPr bwMode="auto">
          <a:xfrm>
            <a:off x="685800" y="714375"/>
            <a:ext cx="7467600" cy="5457825"/>
          </a:xfrm>
          <a:prstGeom prst="rect">
            <a:avLst/>
          </a:prstGeom>
          <a:noFill/>
        </p:spPr>
      </p:pic>
      <p:sp>
        <p:nvSpPr>
          <p:cNvPr id="15365" name="Text Box 5"/>
          <p:cNvSpPr txBox="1">
            <a:spLocks noChangeArrowheads="1"/>
          </p:cNvSpPr>
          <p:nvPr/>
        </p:nvSpPr>
        <p:spPr bwMode="auto">
          <a:xfrm>
            <a:off x="2438400" y="228600"/>
            <a:ext cx="4108450" cy="641350"/>
          </a:xfrm>
          <a:prstGeom prst="rect">
            <a:avLst/>
          </a:prstGeom>
          <a:noFill/>
          <a:ln w="9525">
            <a:noFill/>
            <a:miter lim="800000"/>
            <a:headEnd/>
            <a:tailEnd/>
          </a:ln>
          <a:effectLst/>
        </p:spPr>
        <p:txBody>
          <a:bodyPr wrap="none">
            <a:spAutoFit/>
          </a:bodyPr>
          <a:lstStyle/>
          <a:p>
            <a:r>
              <a:rPr lang="en-US" sz="3600" b="1"/>
              <a:t>Traditional Plowing</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reduce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5" descr="intensive agriculture in Malaysia"/>
          <p:cNvPicPr>
            <a:picLocks noChangeAspect="1" noChangeArrowheads="1"/>
          </p:cNvPicPr>
          <p:nvPr/>
        </p:nvPicPr>
        <p:blipFill>
          <a:blip r:embed="rId3"/>
          <a:srcRect/>
          <a:stretch>
            <a:fillRect/>
          </a:stretch>
        </p:blipFill>
        <p:spPr bwMode="auto">
          <a:xfrm>
            <a:off x="0" y="655638"/>
            <a:ext cx="9144000" cy="6202362"/>
          </a:xfrm>
          <a:prstGeom prst="rect">
            <a:avLst/>
          </a:prstGeom>
          <a:noFill/>
        </p:spPr>
      </p:pic>
      <p:sp>
        <p:nvSpPr>
          <p:cNvPr id="67590" name="Text Box 6"/>
          <p:cNvSpPr txBox="1">
            <a:spLocks noChangeArrowheads="1"/>
          </p:cNvSpPr>
          <p:nvPr/>
        </p:nvSpPr>
        <p:spPr bwMode="auto">
          <a:xfrm>
            <a:off x="3276600" y="0"/>
            <a:ext cx="2532063" cy="579438"/>
          </a:xfrm>
          <a:prstGeom prst="rect">
            <a:avLst/>
          </a:prstGeom>
          <a:noFill/>
          <a:ln w="9525">
            <a:noFill/>
            <a:miter lim="800000"/>
            <a:headEnd/>
            <a:tailEnd/>
          </a:ln>
          <a:effectLst/>
        </p:spPr>
        <p:txBody>
          <a:bodyPr wrap="none">
            <a:spAutoFit/>
          </a:bodyPr>
          <a:lstStyle/>
          <a:p>
            <a:r>
              <a:rPr lang="en-US" sz="3200" b="1">
                <a:solidFill>
                  <a:srgbClr val="008000"/>
                </a:solidFill>
              </a:rPr>
              <a:t>Deforestation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Burning fields"/>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2005-5-24-deforestation"/>
          <p:cNvPicPr>
            <a:picLocks noChangeAspect="1" noChangeArrowheads="1"/>
          </p:cNvPicPr>
          <p:nvPr/>
        </p:nvPicPr>
        <p:blipFill>
          <a:blip r:embed="rId3"/>
          <a:srcRect/>
          <a:stretch>
            <a:fillRect/>
          </a:stretch>
        </p:blipFill>
        <p:spPr bwMode="auto">
          <a:xfrm>
            <a:off x="0" y="1147763"/>
            <a:ext cx="9144000" cy="5710237"/>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So what can we do?</a:t>
            </a:r>
          </a:p>
        </p:txBody>
      </p:sp>
      <p:pic>
        <p:nvPicPr>
          <p:cNvPr id="70660" name="Picture 4"/>
          <p:cNvPicPr>
            <a:picLocks noGrp="1" noChangeAspect="1" noChangeArrowheads="1"/>
          </p:cNvPicPr>
          <p:nvPr>
            <p:ph type="body" idx="1"/>
          </p:nvPr>
        </p:nvPicPr>
        <p:blipFill>
          <a:blip r:embed="rId3"/>
          <a:srcRect/>
          <a:stretch>
            <a:fillRect/>
          </a:stretch>
        </p:blipFill>
        <p:spPr>
          <a:xfrm>
            <a:off x="3260725" y="1752600"/>
            <a:ext cx="2824163" cy="4267200"/>
          </a:xfrm>
          <a:noFill/>
          <a:ln/>
        </p:spPr>
      </p:pic>
      <p:pic>
        <p:nvPicPr>
          <p:cNvPr id="70661" name="Picture 5"/>
          <p:cNvPicPr>
            <a:picLocks noChangeAspect="1" noChangeArrowheads="1"/>
          </p:cNvPicPr>
          <p:nvPr/>
        </p:nvPicPr>
        <p:blipFill>
          <a:blip r:embed="rId4"/>
          <a:srcRect/>
          <a:stretch>
            <a:fillRect/>
          </a:stretch>
        </p:blipFill>
        <p:spPr bwMode="auto">
          <a:xfrm rot="-1774276">
            <a:off x="685800" y="609600"/>
            <a:ext cx="1057275" cy="1295400"/>
          </a:xfrm>
          <a:prstGeom prst="rect">
            <a:avLst/>
          </a:prstGeom>
          <a:noFill/>
          <a:ln w="9525">
            <a:noFill/>
            <a:miter lim="800000"/>
            <a:headEnd/>
            <a:tailEnd/>
          </a:ln>
          <a:effectLst/>
        </p:spPr>
      </p:pic>
      <p:pic>
        <p:nvPicPr>
          <p:cNvPr id="70662" name="Picture 6"/>
          <p:cNvPicPr>
            <a:picLocks noChangeAspect="1" noChangeArrowheads="1"/>
          </p:cNvPicPr>
          <p:nvPr/>
        </p:nvPicPr>
        <p:blipFill>
          <a:blip r:embed="rId4"/>
          <a:srcRect/>
          <a:stretch>
            <a:fillRect/>
          </a:stretch>
        </p:blipFill>
        <p:spPr bwMode="auto">
          <a:xfrm rot="1444530">
            <a:off x="7467600" y="685800"/>
            <a:ext cx="933450"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afl11"/>
          <p:cNvPicPr>
            <a:picLocks noChangeAspect="1" noChangeArrowheads="1"/>
          </p:cNvPicPr>
          <p:nvPr/>
        </p:nvPicPr>
        <p:blipFill>
          <a:blip r:embed="rId3"/>
          <a:srcRect/>
          <a:stretch>
            <a:fillRect/>
          </a:stretch>
        </p:blipFill>
        <p:spPr bwMode="auto">
          <a:xfrm>
            <a:off x="914400" y="1066800"/>
            <a:ext cx="7315200" cy="5414963"/>
          </a:xfrm>
          <a:prstGeom prst="rect">
            <a:avLst/>
          </a:prstGeom>
          <a:noFill/>
        </p:spPr>
      </p:pic>
      <p:sp>
        <p:nvSpPr>
          <p:cNvPr id="12292" name="Text Box 4"/>
          <p:cNvSpPr txBox="1">
            <a:spLocks noChangeArrowheads="1"/>
          </p:cNvSpPr>
          <p:nvPr/>
        </p:nvSpPr>
        <p:spPr bwMode="auto">
          <a:xfrm>
            <a:off x="2819400" y="304800"/>
            <a:ext cx="3263900" cy="579438"/>
          </a:xfrm>
          <a:prstGeom prst="rect">
            <a:avLst/>
          </a:prstGeom>
          <a:noFill/>
          <a:ln w="9525">
            <a:noFill/>
            <a:miter lim="800000"/>
            <a:headEnd/>
            <a:tailEnd/>
          </a:ln>
          <a:effectLst/>
        </p:spPr>
        <p:txBody>
          <a:bodyPr wrap="none">
            <a:spAutoFit/>
          </a:bodyPr>
          <a:lstStyle/>
          <a:p>
            <a:r>
              <a:rPr lang="en-US" sz="3200" b="1"/>
              <a:t>Contour Farming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4-03Figureb_LA"/>
          <p:cNvPicPr>
            <a:picLocks noChangeAspect="1" noChangeArrowheads="1"/>
          </p:cNvPicPr>
          <p:nvPr/>
        </p:nvPicPr>
        <p:blipFill>
          <a:blip r:embed="rId3"/>
          <a:srcRect/>
          <a:stretch>
            <a:fillRect/>
          </a:stretch>
        </p:blipFill>
        <p:spPr bwMode="auto">
          <a:xfrm>
            <a:off x="1600200" y="1524000"/>
            <a:ext cx="5675313" cy="3413125"/>
          </a:xfrm>
          <a:prstGeom prst="rect">
            <a:avLst/>
          </a:prstGeom>
          <a:noFill/>
          <a:ln w="9525">
            <a:noFill/>
            <a:miter lim="800000"/>
            <a:headEnd/>
            <a:tailEnd/>
          </a:ln>
        </p:spPr>
      </p:pic>
      <p:sp>
        <p:nvSpPr>
          <p:cNvPr id="21507" name="Text Box 3"/>
          <p:cNvSpPr txBox="1">
            <a:spLocks noChangeArrowheads="1"/>
          </p:cNvSpPr>
          <p:nvPr/>
        </p:nvSpPr>
        <p:spPr bwMode="auto">
          <a:xfrm>
            <a:off x="2286000" y="304800"/>
            <a:ext cx="4694238" cy="523875"/>
          </a:xfrm>
          <a:prstGeom prst="rect">
            <a:avLst/>
          </a:prstGeom>
          <a:noFill/>
          <a:ln w="9525">
            <a:noFill/>
            <a:miter lim="800000"/>
            <a:headEnd/>
            <a:tailEnd/>
          </a:ln>
        </p:spPr>
        <p:txBody>
          <a:bodyPr wrap="none">
            <a:spAutoFit/>
          </a:bodyPr>
          <a:lstStyle/>
          <a:p>
            <a:r>
              <a:rPr lang="en-US" sz="2800"/>
              <a:t>Physical properties of water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terrace"/>
          <p:cNvPicPr>
            <a:picLocks noChangeAspect="1" noChangeArrowheads="1"/>
          </p:cNvPicPr>
          <p:nvPr/>
        </p:nvPicPr>
        <p:blipFill>
          <a:blip r:embed="rId3"/>
          <a:srcRect/>
          <a:stretch>
            <a:fillRect/>
          </a:stretch>
        </p:blipFill>
        <p:spPr bwMode="auto">
          <a:xfrm>
            <a:off x="228600" y="1000125"/>
            <a:ext cx="8534400" cy="5668963"/>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No Till Farming"/>
          <p:cNvPicPr>
            <a:picLocks noChangeAspect="1" noChangeArrowheads="1"/>
          </p:cNvPicPr>
          <p:nvPr/>
        </p:nvPicPr>
        <p:blipFill>
          <a:blip r:embed="rId3"/>
          <a:srcRect/>
          <a:stretch>
            <a:fillRect/>
          </a:stretch>
        </p:blipFill>
        <p:spPr bwMode="auto">
          <a:xfrm>
            <a:off x="685800" y="1219200"/>
            <a:ext cx="7696200" cy="4970463"/>
          </a:xfrm>
          <a:prstGeom prst="rect">
            <a:avLst/>
          </a:prstGeom>
          <a:noFill/>
        </p:spPr>
      </p:pic>
      <p:sp>
        <p:nvSpPr>
          <p:cNvPr id="13316" name="Text Box 4"/>
          <p:cNvSpPr txBox="1">
            <a:spLocks noChangeArrowheads="1"/>
          </p:cNvSpPr>
          <p:nvPr/>
        </p:nvSpPr>
        <p:spPr bwMode="auto">
          <a:xfrm>
            <a:off x="3048000" y="381000"/>
            <a:ext cx="2901950" cy="579438"/>
          </a:xfrm>
          <a:prstGeom prst="rect">
            <a:avLst/>
          </a:prstGeom>
          <a:noFill/>
          <a:ln w="9525">
            <a:noFill/>
            <a:miter lim="800000"/>
            <a:headEnd/>
            <a:tailEnd/>
          </a:ln>
          <a:effectLst/>
        </p:spPr>
        <p:txBody>
          <a:bodyPr wrap="none">
            <a:spAutoFit/>
          </a:bodyPr>
          <a:lstStyle/>
          <a:p>
            <a:r>
              <a:rPr lang="en-US" sz="3200" b="1"/>
              <a:t>No-till Farming</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1646238"/>
            <a:ext cx="0" cy="0"/>
            <a:chOff x="0" y="0"/>
            <a:chExt cx="0" cy="0"/>
          </a:xfrm>
        </p:grpSpPr>
        <p:sp>
          <p:nvSpPr>
            <p:cNvPr id="14345" name="Rectangle 9"/>
            <p:cNvSpPr>
              <a:spLocks noChangeArrowheads="1"/>
            </p:cNvSpPr>
            <p:nvPr/>
          </p:nvSpPr>
          <p:spPr bwMode="auto">
            <a:xfrm>
              <a:off x="0" y="0"/>
              <a:ext cx="0" cy="0"/>
            </a:xfrm>
            <a:prstGeom prst="rect">
              <a:avLst/>
            </a:prstGeom>
            <a:solidFill>
              <a:srgbClr val="FFFFCC"/>
            </a:solidFill>
            <a:ln w="9525">
              <a:noFill/>
              <a:miter lim="800000"/>
              <a:headEnd/>
              <a:tailEnd/>
            </a:ln>
            <a:effectLst/>
          </p:spPr>
          <p:txBody>
            <a:bodyPr/>
            <a:lstStyle/>
            <a:p>
              <a:endParaRPr lang="en-US"/>
            </a:p>
          </p:txBody>
        </p:sp>
        <p:sp>
          <p:nvSpPr>
            <p:cNvPr id="14338" name="Rectangle 2"/>
            <p:cNvSpPr>
              <a:spLocks noChangeArrowheads="1"/>
            </p:cNvSpPr>
            <p:nvPr/>
          </p:nvSpPr>
          <p:spPr bwMode="auto">
            <a:xfrm>
              <a:off x="0" y="0"/>
              <a:ext cx="0" cy="0"/>
            </a:xfrm>
            <a:prstGeom prst="rect">
              <a:avLst/>
            </a:prstGeom>
            <a:solidFill>
              <a:srgbClr val="FFFFCC"/>
            </a:solidFill>
            <a:ln w="9525">
              <a:noFill/>
              <a:miter lim="800000"/>
              <a:headEnd/>
              <a:tailEnd/>
            </a:ln>
            <a:effectLst/>
          </p:spPr>
          <p:txBody>
            <a:bodyPr>
              <a:spAutoFit/>
            </a:bodyPr>
            <a:lstStyle/>
            <a:p>
              <a:endParaRPr lang="en-US"/>
            </a:p>
          </p:txBody>
        </p:sp>
      </p:grpSp>
      <p:pic>
        <p:nvPicPr>
          <p:cNvPr id="14340" name="Picture 4" descr="corn root system"/>
          <p:cNvPicPr>
            <a:picLocks noChangeAspect="1" noChangeArrowheads="1"/>
          </p:cNvPicPr>
          <p:nvPr/>
        </p:nvPicPr>
        <p:blipFill>
          <a:blip r:embed="rId3"/>
          <a:srcRect/>
          <a:stretch>
            <a:fillRect/>
          </a:stretch>
        </p:blipFill>
        <p:spPr bwMode="auto">
          <a:xfrm>
            <a:off x="1066800" y="0"/>
            <a:ext cx="6934200" cy="5105400"/>
          </a:xfrm>
          <a:prstGeom prst="rect">
            <a:avLst/>
          </a:prstGeom>
          <a:noFill/>
        </p:spPr>
      </p:pic>
      <p:grpSp>
        <p:nvGrpSpPr>
          <p:cNvPr id="3" name="Group 18"/>
          <p:cNvGrpSpPr>
            <a:grpSpLocks/>
          </p:cNvGrpSpPr>
          <p:nvPr/>
        </p:nvGrpSpPr>
        <p:grpSpPr bwMode="auto">
          <a:xfrm>
            <a:off x="0" y="3276600"/>
            <a:ext cx="0" cy="0"/>
            <a:chOff x="0" y="0"/>
            <a:chExt cx="0" cy="0"/>
          </a:xfrm>
        </p:grpSpPr>
        <p:sp>
          <p:nvSpPr>
            <p:cNvPr id="14353" name="Rectangle 17"/>
            <p:cNvSpPr>
              <a:spLocks noChangeArrowheads="1"/>
            </p:cNvSpPr>
            <p:nvPr/>
          </p:nvSpPr>
          <p:spPr bwMode="auto">
            <a:xfrm>
              <a:off x="0" y="0"/>
              <a:ext cx="0" cy="0"/>
            </a:xfrm>
            <a:prstGeom prst="rect">
              <a:avLst/>
            </a:prstGeom>
            <a:solidFill>
              <a:srgbClr val="FFFFCC"/>
            </a:solidFill>
            <a:ln w="9525">
              <a:noFill/>
              <a:miter lim="800000"/>
              <a:headEnd/>
              <a:tailEnd/>
            </a:ln>
            <a:effectLst/>
          </p:spPr>
          <p:txBody>
            <a:bodyPr/>
            <a:lstStyle/>
            <a:p>
              <a:endParaRPr lang="en-US"/>
            </a:p>
          </p:txBody>
        </p:sp>
        <p:sp>
          <p:nvSpPr>
            <p:cNvPr id="14347" name="Rectangle 11"/>
            <p:cNvSpPr>
              <a:spLocks noChangeArrowheads="1"/>
            </p:cNvSpPr>
            <p:nvPr/>
          </p:nvSpPr>
          <p:spPr bwMode="auto">
            <a:xfrm>
              <a:off x="0" y="0"/>
              <a:ext cx="0" cy="0"/>
            </a:xfrm>
            <a:prstGeom prst="rect">
              <a:avLst/>
            </a:prstGeom>
            <a:solidFill>
              <a:srgbClr val="FFFFCC"/>
            </a:solidFill>
            <a:ln w="9525">
              <a:noFill/>
              <a:miter lim="800000"/>
              <a:headEnd/>
              <a:tailEnd/>
            </a:ln>
            <a:effectLst/>
          </p:spPr>
          <p:txBody>
            <a:bodyPr>
              <a:spAutoFit/>
            </a:bodyPr>
            <a:lstStyle/>
            <a:p>
              <a:endParaRPr lang="en-US"/>
            </a:p>
          </p:txBody>
        </p:sp>
      </p:grpSp>
      <p:grpSp>
        <p:nvGrpSpPr>
          <p:cNvPr id="4" name="Group 8"/>
          <p:cNvGrpSpPr>
            <a:grpSpLocks/>
          </p:cNvGrpSpPr>
          <p:nvPr/>
        </p:nvGrpSpPr>
        <p:grpSpPr bwMode="auto">
          <a:xfrm>
            <a:off x="1981200" y="5105400"/>
            <a:ext cx="4953000" cy="1752600"/>
            <a:chOff x="-3" y="-3"/>
            <a:chExt cx="5046" cy="2253"/>
          </a:xfrm>
        </p:grpSpPr>
        <p:grpSp>
          <p:nvGrpSpPr>
            <p:cNvPr id="5" name="Group 6"/>
            <p:cNvGrpSpPr>
              <a:grpSpLocks/>
            </p:cNvGrpSpPr>
            <p:nvPr/>
          </p:nvGrpSpPr>
          <p:grpSpPr bwMode="auto">
            <a:xfrm>
              <a:off x="0" y="0"/>
              <a:ext cx="5040" cy="2247"/>
              <a:chOff x="0" y="0"/>
              <a:chExt cx="5040" cy="2247"/>
            </a:xfrm>
          </p:grpSpPr>
          <p:sp>
            <p:nvSpPr>
              <p:cNvPr id="14339" name="Rectangle 3"/>
              <p:cNvSpPr>
                <a:spLocks noChangeArrowheads="1"/>
              </p:cNvSpPr>
              <p:nvPr/>
            </p:nvSpPr>
            <p:spPr bwMode="auto">
              <a:xfrm>
                <a:off x="0" y="0"/>
                <a:ext cx="5040" cy="2247"/>
              </a:xfrm>
              <a:prstGeom prst="rect">
                <a:avLst/>
              </a:prstGeom>
              <a:solidFill>
                <a:srgbClr val="FFFFCC"/>
              </a:solidFill>
              <a:ln w="9525">
                <a:noFill/>
                <a:miter lim="800000"/>
                <a:headEnd/>
                <a:tailEnd/>
              </a:ln>
              <a:effectLst/>
            </p:spPr>
            <p:txBody>
              <a:bodyPr/>
              <a:lstStyle/>
              <a:p>
                <a:pPr algn="ctr"/>
                <a:r>
                  <a:rPr lang="en-US"/>
                  <a:t>                </a:t>
                </a:r>
                <a:r>
                  <a:rPr lang="en-US" i="1">
                    <a:solidFill>
                      <a:srgbClr val="000099"/>
                    </a:solidFill>
                  </a:rPr>
                  <a:t>In no-till farming, the root structure of the previous years’ crop helps hold the soil together and prevent erosion.</a:t>
                </a:r>
                <a:endParaRPr lang="en-US"/>
              </a:p>
            </p:txBody>
          </p:sp>
          <p:sp>
            <p:nvSpPr>
              <p:cNvPr id="14341" name="Rectangle 5"/>
              <p:cNvSpPr>
                <a:spLocks noChangeArrowheads="1"/>
              </p:cNvSpPr>
              <p:nvPr/>
            </p:nvSpPr>
            <p:spPr bwMode="auto">
              <a:xfrm>
                <a:off x="0" y="0"/>
                <a:ext cx="5040" cy="2247"/>
              </a:xfrm>
              <a:prstGeom prst="rect">
                <a:avLst/>
              </a:prstGeom>
              <a:noFill/>
              <a:ln w="7">
                <a:solidFill>
                  <a:srgbClr val="A0A0A0"/>
                </a:solidFill>
                <a:miter lim="800000"/>
                <a:headEnd/>
                <a:tailEnd/>
              </a:ln>
              <a:effectLst/>
            </p:spPr>
            <p:txBody>
              <a:bodyPr/>
              <a:lstStyle/>
              <a:p>
                <a:endParaRPr lang="en-US"/>
              </a:p>
            </p:txBody>
          </p:sp>
        </p:grpSp>
        <p:sp>
          <p:nvSpPr>
            <p:cNvPr id="14343" name="Rectangle 7"/>
            <p:cNvSpPr>
              <a:spLocks noChangeArrowheads="1"/>
            </p:cNvSpPr>
            <p:nvPr/>
          </p:nvSpPr>
          <p:spPr bwMode="auto">
            <a:xfrm>
              <a:off x="-3" y="-3"/>
              <a:ext cx="5046" cy="2253"/>
            </a:xfrm>
            <a:prstGeom prst="rect">
              <a:avLst/>
            </a:prstGeom>
            <a:noFill/>
            <a:ln w="11112">
              <a:solidFill>
                <a:srgbClr val="A0A0A0"/>
              </a:solidFill>
              <a:miter lim="800000"/>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erracing and gravity-fed irrigation"/>
          <p:cNvPicPr>
            <a:picLocks noChangeAspect="1" noChangeArrowheads="1"/>
          </p:cNvPicPr>
          <p:nvPr/>
        </p:nvPicPr>
        <p:blipFill>
          <a:blip r:embed="rId3"/>
          <a:srcRect/>
          <a:stretch>
            <a:fillRect/>
          </a:stretch>
        </p:blipFill>
        <p:spPr bwMode="auto">
          <a:xfrm>
            <a:off x="0" y="609600"/>
            <a:ext cx="9144000" cy="6248400"/>
          </a:xfrm>
          <a:prstGeom prst="rect">
            <a:avLst/>
          </a:prstGeom>
          <a:noFill/>
        </p:spPr>
      </p:pic>
      <p:sp>
        <p:nvSpPr>
          <p:cNvPr id="23555" name="Text Box 3"/>
          <p:cNvSpPr txBox="1">
            <a:spLocks noChangeArrowheads="1"/>
          </p:cNvSpPr>
          <p:nvPr/>
        </p:nvSpPr>
        <p:spPr bwMode="auto">
          <a:xfrm>
            <a:off x="3352800" y="0"/>
            <a:ext cx="2139950" cy="641350"/>
          </a:xfrm>
          <a:prstGeom prst="rect">
            <a:avLst/>
          </a:prstGeom>
          <a:noFill/>
          <a:ln w="9525">
            <a:noFill/>
            <a:miter lim="800000"/>
            <a:headEnd/>
            <a:tailEnd/>
          </a:ln>
          <a:effectLst/>
        </p:spPr>
        <p:txBody>
          <a:bodyPr wrap="none">
            <a:spAutoFit/>
          </a:bodyPr>
          <a:lstStyle/>
          <a:p>
            <a:r>
              <a:rPr lang="en-US" sz="3600" b="1"/>
              <a:t>Terracing</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1066800"/>
            <a:ext cx="7696200" cy="903288"/>
          </a:xfrm>
          <a:prstGeom prst="rect">
            <a:avLst/>
          </a:prstGeom>
          <a:noFill/>
          <a:ln w="9525">
            <a:noFill/>
            <a:miter lim="800000"/>
            <a:headEnd/>
            <a:tailEnd/>
          </a:ln>
          <a:effectLst/>
        </p:spPr>
        <p:txBody>
          <a:bodyPr anchor="ctr"/>
          <a:lstStyle/>
          <a:p>
            <a:r>
              <a:rPr lang="en-US" sz="11200">
                <a:latin typeface="Arial" charset="0"/>
                <a:cs typeface="Arial" charset="0"/>
              </a:rPr>
              <a:t> </a:t>
            </a:r>
            <a:r>
              <a:rPr lang="en-US" sz="1100">
                <a:latin typeface="Arial" charset="0"/>
                <a:cs typeface="Arial" charset="0"/>
              </a:rPr>
              <a:t>                                                                                       </a:t>
            </a:r>
            <a:r>
              <a:rPr lang="en-US" sz="11200">
                <a:latin typeface="Arial" charset="0"/>
                <a:cs typeface="Arial" charset="0"/>
              </a:rPr>
              <a:t> </a:t>
            </a:r>
            <a:r>
              <a:rPr lang="en-US" sz="1100">
                <a:latin typeface="Arial" charset="0"/>
                <a:cs typeface="Arial" charset="0"/>
              </a:rPr>
              <a:t>                                                                                      </a:t>
            </a:r>
          </a:p>
        </p:txBody>
      </p:sp>
      <p:pic>
        <p:nvPicPr>
          <p:cNvPr id="22531" name="Picture 3" descr="Illustration of a tree windbreak"/>
          <p:cNvPicPr>
            <a:picLocks noChangeAspect="1" noChangeArrowheads="1"/>
          </p:cNvPicPr>
          <p:nvPr/>
        </p:nvPicPr>
        <p:blipFill>
          <a:blip r:embed="rId3"/>
          <a:srcRect/>
          <a:stretch>
            <a:fillRect/>
          </a:stretch>
        </p:blipFill>
        <p:spPr bwMode="auto">
          <a:xfrm>
            <a:off x="228600" y="1524000"/>
            <a:ext cx="4267200" cy="2295525"/>
          </a:xfrm>
          <a:prstGeom prst="rect">
            <a:avLst/>
          </a:prstGeom>
          <a:noFill/>
        </p:spPr>
      </p:pic>
      <p:pic>
        <p:nvPicPr>
          <p:cNvPr id="22532" name="Picture 4" descr="Illustration of a grass wind strip"/>
          <p:cNvPicPr>
            <a:picLocks noChangeAspect="1" noChangeArrowheads="1"/>
          </p:cNvPicPr>
          <p:nvPr/>
        </p:nvPicPr>
        <p:blipFill>
          <a:blip r:embed="rId4"/>
          <a:srcRect/>
          <a:stretch>
            <a:fillRect/>
          </a:stretch>
        </p:blipFill>
        <p:spPr bwMode="auto">
          <a:xfrm>
            <a:off x="4648200" y="1524000"/>
            <a:ext cx="4191000" cy="2254250"/>
          </a:xfrm>
          <a:prstGeom prst="rect">
            <a:avLst/>
          </a:prstGeom>
          <a:noFill/>
        </p:spPr>
      </p:pic>
      <p:sp>
        <p:nvSpPr>
          <p:cNvPr id="22533" name="Text Box 5"/>
          <p:cNvSpPr txBox="1">
            <a:spLocks noChangeArrowheads="1"/>
          </p:cNvSpPr>
          <p:nvPr/>
        </p:nvSpPr>
        <p:spPr bwMode="auto">
          <a:xfrm>
            <a:off x="685800" y="4495800"/>
            <a:ext cx="8458200" cy="1739900"/>
          </a:xfrm>
          <a:prstGeom prst="rect">
            <a:avLst/>
          </a:prstGeom>
          <a:noFill/>
          <a:ln w="9525">
            <a:noFill/>
            <a:miter lim="800000"/>
            <a:headEnd/>
            <a:tailEnd/>
          </a:ln>
          <a:effectLst/>
        </p:spPr>
        <p:txBody>
          <a:bodyPr>
            <a:spAutoFit/>
          </a:bodyPr>
          <a:lstStyle/>
          <a:p>
            <a:pPr eaLnBrk="0" hangingPunct="0"/>
            <a:r>
              <a:rPr lang="en-US" sz="1800" b="1">
                <a:latin typeface="Arial" charset="0"/>
                <a:cs typeface="Arial" charset="0"/>
              </a:rPr>
              <a:t>Wind barriers reduce the speed and soil carrying ability of the wind. Tree windbreaks protect an area about ten times their height. Grass wind barriers are more flexible and can be pushed down by high winds, reducing the protected distance to five to seven times the barrier height.</a:t>
            </a:r>
            <a:endParaRPr lang="en-US" sz="1800">
              <a:latin typeface="Arial" charset="0"/>
              <a:cs typeface="Arial" charset="0"/>
            </a:endParaRPr>
          </a:p>
          <a:p>
            <a:pPr eaLnBrk="0" hangingPunct="0"/>
            <a:endParaRPr lang="en-US" sz="1800">
              <a:latin typeface="Arial" charset="0"/>
              <a:cs typeface="Arial" charset="0"/>
            </a:endParaRPr>
          </a:p>
          <a:p>
            <a:endParaRPr lang="en-US" sz="1800"/>
          </a:p>
        </p:txBody>
      </p:sp>
      <p:sp>
        <p:nvSpPr>
          <p:cNvPr id="47106" name="Text Box 2"/>
          <p:cNvSpPr txBox="1">
            <a:spLocks noChangeArrowheads="1"/>
          </p:cNvSpPr>
          <p:nvPr/>
        </p:nvSpPr>
        <p:spPr bwMode="auto">
          <a:xfrm>
            <a:off x="2727325" y="269875"/>
            <a:ext cx="4006850" cy="457200"/>
          </a:xfrm>
          <a:prstGeom prst="rect">
            <a:avLst/>
          </a:prstGeom>
          <a:noFill/>
          <a:ln w="9525">
            <a:noFill/>
            <a:miter lim="800000"/>
            <a:headEnd/>
            <a:tailEnd/>
          </a:ln>
          <a:effectLst/>
        </p:spPr>
        <p:txBody>
          <a:bodyPr wrap="none">
            <a:spAutoFit/>
          </a:bodyPr>
          <a:lstStyle/>
          <a:p>
            <a:r>
              <a:rPr lang="en-US"/>
              <a:t>Wind breaks and Wind barriers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Windbreaks"/>
          <p:cNvPicPr>
            <a:picLocks noChangeAspect="1" noChangeArrowheads="1"/>
          </p:cNvPicPr>
          <p:nvPr/>
        </p:nvPicPr>
        <p:blipFill>
          <a:blip r:embed="rId3"/>
          <a:srcRect/>
          <a:stretch>
            <a:fillRect/>
          </a:stretch>
        </p:blipFill>
        <p:spPr bwMode="auto">
          <a:xfrm>
            <a:off x="0" y="604838"/>
            <a:ext cx="9144000" cy="6253162"/>
          </a:xfrm>
          <a:prstGeom prst="rect">
            <a:avLst/>
          </a:prstGeom>
          <a:noFill/>
          <a:ln w="9525">
            <a:noFill/>
            <a:miter lim="800000"/>
            <a:headEnd/>
            <a:tailEnd/>
          </a:ln>
        </p:spPr>
      </p:pic>
      <p:sp>
        <p:nvSpPr>
          <p:cNvPr id="73733" name="Text Box 5"/>
          <p:cNvSpPr txBox="1">
            <a:spLocks noChangeArrowheads="1"/>
          </p:cNvSpPr>
          <p:nvPr/>
        </p:nvSpPr>
        <p:spPr bwMode="auto">
          <a:xfrm>
            <a:off x="2057400" y="0"/>
            <a:ext cx="4343400" cy="701675"/>
          </a:xfrm>
          <a:prstGeom prst="rect">
            <a:avLst/>
          </a:prstGeom>
          <a:noFill/>
          <a:ln w="9525">
            <a:noFill/>
            <a:miter lim="800000"/>
            <a:headEnd/>
            <a:tailEnd/>
          </a:ln>
          <a:effectLst/>
        </p:spPr>
        <p:txBody>
          <a:bodyPr>
            <a:spAutoFit/>
          </a:bodyPr>
          <a:lstStyle/>
          <a:p>
            <a:pPr algn="ctr"/>
            <a:r>
              <a:rPr lang="en-US" sz="4000"/>
              <a:t>Wind break</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Grass Barriers"/>
          <p:cNvPicPr>
            <a:picLocks noChangeAspect="1" noChangeArrowheads="1"/>
          </p:cNvPicPr>
          <p:nvPr/>
        </p:nvPicPr>
        <p:blipFill>
          <a:blip r:embed="rId3"/>
          <a:srcRect/>
          <a:stretch>
            <a:fillRect/>
          </a:stretch>
        </p:blipFill>
        <p:spPr bwMode="auto">
          <a:xfrm>
            <a:off x="0" y="1274763"/>
            <a:ext cx="9144000" cy="5583237"/>
          </a:xfrm>
          <a:prstGeom prst="rect">
            <a:avLst/>
          </a:prstGeom>
          <a:noFill/>
          <a:ln w="9525">
            <a:noFill/>
            <a:miter lim="800000"/>
            <a:headEnd/>
            <a:tailEnd/>
          </a:ln>
        </p:spPr>
      </p:pic>
      <p:sp>
        <p:nvSpPr>
          <p:cNvPr id="74757" name="Text Box 5"/>
          <p:cNvSpPr txBox="1">
            <a:spLocks noChangeArrowheads="1"/>
          </p:cNvSpPr>
          <p:nvPr/>
        </p:nvSpPr>
        <p:spPr bwMode="auto">
          <a:xfrm>
            <a:off x="2667000" y="152400"/>
            <a:ext cx="3397250" cy="762000"/>
          </a:xfrm>
          <a:prstGeom prst="rect">
            <a:avLst/>
          </a:prstGeom>
          <a:noFill/>
          <a:ln w="9525">
            <a:noFill/>
            <a:miter lim="800000"/>
            <a:headEnd/>
            <a:tailEnd/>
          </a:ln>
          <a:effectLst/>
        </p:spPr>
        <p:txBody>
          <a:bodyPr wrap="none">
            <a:spAutoFit/>
          </a:bodyPr>
          <a:lstStyle/>
          <a:p>
            <a:r>
              <a:rPr lang="en-US" sz="4400" b="1"/>
              <a:t>Wind barrier</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ChangeArrowheads="1"/>
          </p:cNvSpPr>
          <p:nvPr/>
        </p:nvSpPr>
        <p:spPr bwMode="auto">
          <a:xfrm>
            <a:off x="0" y="2462213"/>
            <a:ext cx="9144000" cy="0"/>
          </a:xfrm>
          <a:prstGeom prst="rect">
            <a:avLst/>
          </a:prstGeom>
          <a:noFill/>
          <a:ln w="9525">
            <a:noFill/>
            <a:miter lim="800000"/>
            <a:headEnd/>
            <a:tailEnd/>
          </a:ln>
          <a:effectLst/>
        </p:spPr>
        <p:txBody>
          <a:bodyPr wrap="none" anchor="ctr">
            <a:spAutoFit/>
          </a:bodyPr>
          <a:lstStyle/>
          <a:p>
            <a:endParaRPr lang="en-US"/>
          </a:p>
        </p:txBody>
      </p:sp>
      <p:pic>
        <p:nvPicPr>
          <p:cNvPr id="48132" name="Picture 4" descr="Grassed Waterways"/>
          <p:cNvPicPr>
            <a:picLocks noChangeAspect="1" noChangeArrowheads="1"/>
          </p:cNvPicPr>
          <p:nvPr/>
        </p:nvPicPr>
        <p:blipFill>
          <a:blip r:embed="rId3" r:link="rId4"/>
          <a:srcRect/>
          <a:stretch>
            <a:fillRect/>
          </a:stretch>
        </p:blipFill>
        <p:spPr bwMode="auto">
          <a:xfrm>
            <a:off x="228600" y="1752600"/>
            <a:ext cx="8610600" cy="4613275"/>
          </a:xfrm>
          <a:prstGeom prst="rect">
            <a:avLst/>
          </a:prstGeom>
          <a:noFill/>
        </p:spPr>
      </p:pic>
      <p:sp>
        <p:nvSpPr>
          <p:cNvPr id="48155" name="Text Box 27"/>
          <p:cNvSpPr txBox="1">
            <a:spLocks noChangeArrowheads="1"/>
          </p:cNvSpPr>
          <p:nvPr/>
        </p:nvSpPr>
        <p:spPr bwMode="auto">
          <a:xfrm>
            <a:off x="990600" y="228600"/>
            <a:ext cx="7696200" cy="2282825"/>
          </a:xfrm>
          <a:prstGeom prst="rect">
            <a:avLst/>
          </a:prstGeom>
          <a:noFill/>
          <a:ln w="9525">
            <a:noFill/>
            <a:miter lim="800000"/>
            <a:headEnd/>
            <a:tailEnd/>
          </a:ln>
          <a:effectLst/>
        </p:spPr>
        <p:txBody>
          <a:bodyPr>
            <a:spAutoFit/>
          </a:bodyPr>
          <a:lstStyle/>
          <a:p>
            <a:r>
              <a:rPr lang="en-US" b="1"/>
              <a:t>Grassed waterways</a:t>
            </a:r>
            <a:r>
              <a:rPr lang="en-US"/>
              <a:t> protect soil against the erosive forces of concentrated runoff from sloping lands. By collecting and concentrating overland flow, waterways absorb the destructive energy that would otherwise cause channel erosion and gully formation. </a:t>
            </a:r>
          </a:p>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Soil mats during construction</a:t>
            </a:r>
          </a:p>
        </p:txBody>
      </p:sp>
      <p:sp>
        <p:nvSpPr>
          <p:cNvPr id="75779" name="Rectangle 3"/>
          <p:cNvSpPr>
            <a:spLocks noGrp="1" noChangeArrowheads="1"/>
          </p:cNvSpPr>
          <p:nvPr>
            <p:ph type="body" idx="1"/>
          </p:nvPr>
        </p:nvSpPr>
        <p:spPr/>
        <p:txBody>
          <a:bodyPr/>
          <a:lstStyle/>
          <a:p>
            <a:endParaRPr lang="en-US"/>
          </a:p>
        </p:txBody>
      </p:sp>
      <p:pic>
        <p:nvPicPr>
          <p:cNvPr id="75781" name="Picture 5" descr="Teachers and students lay wildflower mats next to steps at trail entrance."/>
          <p:cNvPicPr>
            <a:picLocks noChangeAspect="1" noChangeArrowheads="1"/>
          </p:cNvPicPr>
          <p:nvPr/>
        </p:nvPicPr>
        <p:blipFill>
          <a:blip r:embed="rId3"/>
          <a:srcRect/>
          <a:stretch>
            <a:fillRect/>
          </a:stretch>
        </p:blipFill>
        <p:spPr bwMode="auto">
          <a:xfrm>
            <a:off x="304800" y="1295400"/>
            <a:ext cx="8458200" cy="5167312"/>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Re-seeding and planting trees</a:t>
            </a:r>
          </a:p>
        </p:txBody>
      </p:sp>
      <p:sp>
        <p:nvSpPr>
          <p:cNvPr id="76803" name="Rectangle 3"/>
          <p:cNvSpPr>
            <a:spLocks noGrp="1" noChangeArrowheads="1"/>
          </p:cNvSpPr>
          <p:nvPr>
            <p:ph type="body" idx="1"/>
          </p:nvPr>
        </p:nvSpPr>
        <p:spPr/>
        <p:txBody>
          <a:bodyPr/>
          <a:lstStyle/>
          <a:p>
            <a:endParaRPr lang="en-US"/>
          </a:p>
        </p:txBody>
      </p:sp>
      <p:pic>
        <p:nvPicPr>
          <p:cNvPr id="76805" name="Picture 5" descr="wiltsfarm2-lg">
            <a:hlinkClick r:id="rId3"/>
          </p:cNvPr>
          <p:cNvPicPr>
            <a:picLocks noChangeAspect="1" noChangeArrowheads="1"/>
          </p:cNvPicPr>
          <p:nvPr/>
        </p:nvPicPr>
        <p:blipFill>
          <a:blip r:embed="rId4"/>
          <a:srcRect/>
          <a:stretch>
            <a:fillRect/>
          </a:stretch>
        </p:blipFill>
        <p:spPr bwMode="auto">
          <a:xfrm>
            <a:off x="762000" y="2819400"/>
            <a:ext cx="3581400" cy="3276600"/>
          </a:xfrm>
          <a:prstGeom prst="rect">
            <a:avLst/>
          </a:prstGeom>
          <a:noFill/>
        </p:spPr>
      </p:pic>
      <p:pic>
        <p:nvPicPr>
          <p:cNvPr id="76807" name="Picture 7" descr="reseedingpic2"/>
          <p:cNvPicPr>
            <a:picLocks noChangeAspect="1" noChangeArrowheads="1"/>
          </p:cNvPicPr>
          <p:nvPr/>
        </p:nvPicPr>
        <p:blipFill>
          <a:blip r:embed="rId5"/>
          <a:srcRect/>
          <a:stretch>
            <a:fillRect/>
          </a:stretch>
        </p:blipFill>
        <p:spPr bwMode="auto">
          <a:xfrm>
            <a:off x="4648200" y="2819400"/>
            <a:ext cx="3752850" cy="32766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TotalTime>
  <Words>5059</Words>
  <Application>Microsoft Office PowerPoint</Application>
  <PresentationFormat>On-screen Show (4:3)</PresentationFormat>
  <Paragraphs>740</Paragraphs>
  <Slides>258</Slides>
  <Notes>57</Notes>
  <HiddenSlides>0</HiddenSlides>
  <MMClips>0</MMClips>
  <ScaleCrop>false</ScaleCrop>
  <HeadingPairs>
    <vt:vector size="4" baseType="variant">
      <vt:variant>
        <vt:lpstr>Theme</vt:lpstr>
      </vt:variant>
      <vt:variant>
        <vt:i4>1</vt:i4>
      </vt:variant>
      <vt:variant>
        <vt:lpstr>Slide Titles</vt:lpstr>
      </vt:variant>
      <vt:variant>
        <vt:i4>258</vt:i4>
      </vt:variant>
    </vt:vector>
  </HeadingPairs>
  <TitlesOfParts>
    <vt:vector size="259" baseType="lpstr">
      <vt:lpstr>Solstice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Physical conditions:  1.  Light</vt:lpstr>
      <vt:lpstr>Slide 19</vt:lpstr>
      <vt:lpstr>Slide 20</vt:lpstr>
      <vt:lpstr>Slide 21</vt:lpstr>
      <vt:lpstr>Slide 22</vt:lpstr>
      <vt:lpstr>Temperature</vt:lpstr>
      <vt:lpstr>Slide 24</vt:lpstr>
      <vt:lpstr>Temperature</vt:lpstr>
      <vt:lpstr>Temperature</vt:lpstr>
      <vt:lpstr>Temperature</vt:lpstr>
      <vt:lpstr>Slide 28</vt:lpstr>
      <vt:lpstr>Physical conditions: 3.  Oxygen</vt:lpstr>
      <vt:lpstr>Slide 30</vt:lpstr>
      <vt:lpstr>Oxygen</vt:lpstr>
      <vt:lpstr>Slide 32</vt:lpstr>
      <vt:lpstr>Physical conditions: 4.  Salinity</vt:lpstr>
      <vt:lpstr>Slide 34</vt:lpstr>
      <vt:lpstr>Slide 35</vt:lpstr>
      <vt:lpstr>Factors affecting pH</vt:lpstr>
      <vt:lpstr>Effect of pH on living organisms</vt:lpstr>
      <vt:lpstr>Water Movement</vt:lpstr>
      <vt:lpstr>Tides</vt:lpstr>
      <vt:lpstr>Water movement - Tides</vt:lpstr>
      <vt:lpstr>Water movement - Tides</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Lets start with water…</vt:lpstr>
      <vt:lpstr>Slide 67</vt:lpstr>
      <vt:lpstr>Slide 68</vt:lpstr>
      <vt:lpstr>Slide 69</vt:lpstr>
      <vt:lpstr>Slide 70</vt:lpstr>
      <vt:lpstr>Slide 71</vt:lpstr>
      <vt:lpstr>Now lets talk about wind</vt:lpstr>
      <vt:lpstr>Slide 73</vt:lpstr>
      <vt:lpstr>Slide 74</vt:lpstr>
      <vt:lpstr>Slide 75</vt:lpstr>
      <vt:lpstr>What about animals?</vt:lpstr>
      <vt:lpstr>Slide 77</vt:lpstr>
      <vt:lpstr>Slide 78</vt:lpstr>
      <vt:lpstr>How do people effect soil erosion?</vt:lpstr>
      <vt:lpstr>Slide 80</vt:lpstr>
      <vt:lpstr>Slide 81</vt:lpstr>
      <vt:lpstr>Slide 82</vt:lpstr>
      <vt:lpstr>Slide 83</vt:lpstr>
      <vt:lpstr>Slide 84</vt:lpstr>
      <vt:lpstr>Slide 85</vt:lpstr>
      <vt:lpstr>Slide 86</vt:lpstr>
      <vt:lpstr>Slide 87</vt:lpstr>
      <vt:lpstr>So what can we do?</vt:lpstr>
      <vt:lpstr>Slide 89</vt:lpstr>
      <vt:lpstr>Slide 90</vt:lpstr>
      <vt:lpstr>Slide 91</vt:lpstr>
      <vt:lpstr>Slide 92</vt:lpstr>
      <vt:lpstr>Slide 93</vt:lpstr>
      <vt:lpstr>Slide 94</vt:lpstr>
      <vt:lpstr>Slide 95</vt:lpstr>
      <vt:lpstr>Slide 96</vt:lpstr>
      <vt:lpstr>Slide 97</vt:lpstr>
      <vt:lpstr>Soil mats during construction</vt:lpstr>
      <vt:lpstr>Re-seeding and planting trees</vt:lpstr>
      <vt:lpstr>Covering with mulch</vt:lpstr>
      <vt:lpstr>Spraying water to prevent wind erosion</vt:lpstr>
      <vt:lpstr>Retaining walls</vt:lpstr>
      <vt:lpstr>Slide 103</vt:lpstr>
      <vt:lpstr>Ecosystem</vt:lpstr>
      <vt:lpstr>Contents</vt:lpstr>
      <vt:lpstr>What is an ecosystem</vt:lpstr>
      <vt:lpstr>Slide 107</vt:lpstr>
      <vt:lpstr>Slide 108</vt:lpstr>
      <vt:lpstr>Three major principles of ecosystem</vt:lpstr>
      <vt:lpstr>Nutrient cycling</vt:lpstr>
      <vt:lpstr>Energy flow</vt:lpstr>
      <vt:lpstr>Structure</vt:lpstr>
      <vt:lpstr>Slide 113</vt:lpstr>
      <vt:lpstr>Components of an ecosystem</vt:lpstr>
      <vt:lpstr>Abiotic components</vt:lpstr>
      <vt:lpstr>Distribution of vegetation / ecosystem</vt:lpstr>
      <vt:lpstr>Biotic components</vt:lpstr>
      <vt:lpstr>Biotic components</vt:lpstr>
      <vt:lpstr>Slide 119</vt:lpstr>
      <vt:lpstr>Biotic components and food chain</vt:lpstr>
      <vt:lpstr>Movement of energy and nutrients</vt:lpstr>
      <vt:lpstr>Food Chain</vt:lpstr>
      <vt:lpstr>Food Webs</vt:lpstr>
      <vt:lpstr>Trophic Levels</vt:lpstr>
      <vt:lpstr>Trophic levels</vt:lpstr>
      <vt:lpstr>Trophic levels</vt:lpstr>
      <vt:lpstr>Slide 127</vt:lpstr>
      <vt:lpstr>Biomass</vt:lpstr>
      <vt:lpstr>Biomass</vt:lpstr>
      <vt:lpstr>Biomass and productivity</vt:lpstr>
      <vt:lpstr>Slide 131</vt:lpstr>
      <vt:lpstr>Trophic Level (Food Pyramid)</vt:lpstr>
      <vt:lpstr>Biome</vt:lpstr>
      <vt:lpstr>Nitrogen Cycle</vt:lpstr>
      <vt:lpstr>Nitrogen cycle</vt:lpstr>
      <vt:lpstr>Phosphorus Cycle</vt:lpstr>
      <vt:lpstr>Phosphorus Cycle</vt:lpstr>
      <vt:lpstr>Slide 138</vt:lpstr>
      <vt:lpstr>Phosphorus Cycle</vt:lpstr>
      <vt:lpstr>Phosphorus Cycle</vt:lpstr>
      <vt:lpstr>Environmental Limitation in ecosystem development</vt:lpstr>
      <vt:lpstr>Limiting factors of an environment</vt:lpstr>
      <vt:lpstr>Community Ecology</vt:lpstr>
      <vt:lpstr>Slide 144</vt:lpstr>
      <vt:lpstr>Definition of a community</vt:lpstr>
      <vt:lpstr>Biological Communities</vt:lpstr>
      <vt:lpstr>Slide 147</vt:lpstr>
      <vt:lpstr>Biological Communities</vt:lpstr>
      <vt:lpstr>Biological Communities</vt:lpstr>
      <vt:lpstr>Slide 150</vt:lpstr>
      <vt:lpstr>Biological Communities</vt:lpstr>
      <vt:lpstr>Slide 152</vt:lpstr>
      <vt:lpstr>Slide 153</vt:lpstr>
      <vt:lpstr>Slide 154</vt:lpstr>
      <vt:lpstr>Slide 155</vt:lpstr>
      <vt:lpstr>Slide 156</vt:lpstr>
      <vt:lpstr>Slide 157</vt:lpstr>
      <vt:lpstr>Slide 158</vt:lpstr>
      <vt:lpstr>Slide 159</vt:lpstr>
      <vt:lpstr>Slide 160</vt:lpstr>
      <vt:lpstr>Phytogeographical regions of India</vt:lpstr>
      <vt:lpstr>Slide 162</vt:lpstr>
      <vt:lpstr>Slide 163</vt:lpstr>
      <vt:lpstr>Phytogeographical regions of India</vt:lpstr>
      <vt:lpstr>Slide 165</vt:lpstr>
      <vt:lpstr>Western Himalayas</vt:lpstr>
      <vt:lpstr>Slide 167</vt:lpstr>
      <vt:lpstr>Slide 168</vt:lpstr>
      <vt:lpstr>Eastern Himalayas</vt:lpstr>
      <vt:lpstr>Slide 170</vt:lpstr>
      <vt:lpstr>Slide 171</vt:lpstr>
      <vt:lpstr>Slide 172</vt:lpstr>
      <vt:lpstr>Slide 173</vt:lpstr>
      <vt:lpstr>Indus plains</vt:lpstr>
      <vt:lpstr>Slide 175</vt:lpstr>
      <vt:lpstr>Gangetic Plain</vt:lpstr>
      <vt:lpstr>Slide 177</vt:lpstr>
      <vt:lpstr>Slide 178</vt:lpstr>
      <vt:lpstr>Slide 179</vt:lpstr>
      <vt:lpstr>Central India</vt:lpstr>
      <vt:lpstr>Slide 181</vt:lpstr>
      <vt:lpstr>Deccan</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Hydrophytes: pictures </vt:lpstr>
      <vt:lpstr>Hydrophytes: pictures </vt:lpstr>
      <vt:lpstr>2. Xerophyte Adaptations</vt:lpstr>
      <vt:lpstr>Slide 239</vt:lpstr>
      <vt:lpstr>Slide 240</vt:lpstr>
      <vt:lpstr>Slide 241</vt:lpstr>
      <vt:lpstr>Slide 242</vt:lpstr>
      <vt:lpstr>Slide 243</vt:lpstr>
      <vt:lpstr>3. Halophytic Plants</vt:lpstr>
      <vt:lpstr>3. Halophytes</vt:lpstr>
      <vt:lpstr>What is a halophyte?</vt:lpstr>
      <vt:lpstr>Halophyte picture</vt:lpstr>
      <vt:lpstr>Halophyte picture</vt:lpstr>
      <vt:lpstr>Comparison between hydrophytes, xerophytes and halophytes and their adaptations:</vt:lpstr>
      <vt:lpstr>Slide 250</vt:lpstr>
      <vt:lpstr>Slide 251</vt:lpstr>
      <vt:lpstr>2. Anatomical features:</vt:lpstr>
      <vt:lpstr>Slide 253</vt:lpstr>
      <vt:lpstr>Slide 254</vt:lpstr>
      <vt:lpstr>3. Physiological features:</vt:lpstr>
      <vt:lpstr>Slide 256</vt:lpstr>
      <vt:lpstr>Slide 257</vt:lpstr>
      <vt:lpstr>Slide 258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dc:title>
  <dc:creator/>
  <cp:lastModifiedBy>herbal</cp:lastModifiedBy>
  <cp:revision>74</cp:revision>
  <dcterms:created xsi:type="dcterms:W3CDTF">2006-08-16T00:00:00Z</dcterms:created>
  <dcterms:modified xsi:type="dcterms:W3CDTF">2001-12-31T18:53:25Z</dcterms:modified>
</cp:coreProperties>
</file>