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6"/>
  </p:notesMasterIdLst>
  <p:sldIdLst>
    <p:sldId id="257" r:id="rId2"/>
    <p:sldId id="423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52" r:id="rId11"/>
    <p:sldId id="353" r:id="rId12"/>
    <p:sldId id="354" r:id="rId13"/>
    <p:sldId id="355" r:id="rId14"/>
    <p:sldId id="356" r:id="rId15"/>
    <p:sldId id="425" r:id="rId16"/>
    <p:sldId id="437" r:id="rId17"/>
    <p:sldId id="426" r:id="rId18"/>
    <p:sldId id="427" r:id="rId19"/>
    <p:sldId id="428" r:id="rId20"/>
    <p:sldId id="337" r:id="rId21"/>
    <p:sldId id="338" r:id="rId22"/>
    <p:sldId id="339" r:id="rId23"/>
    <p:sldId id="340" r:id="rId24"/>
    <p:sldId id="341" r:id="rId25"/>
    <p:sldId id="343" r:id="rId26"/>
    <p:sldId id="345" r:id="rId27"/>
    <p:sldId id="347" r:id="rId28"/>
    <p:sldId id="349" r:id="rId29"/>
    <p:sldId id="351" r:id="rId30"/>
    <p:sldId id="259" r:id="rId31"/>
    <p:sldId id="268" r:id="rId32"/>
    <p:sldId id="269" r:id="rId33"/>
    <p:sldId id="431" r:id="rId34"/>
    <p:sldId id="270" r:id="rId35"/>
    <p:sldId id="430" r:id="rId36"/>
    <p:sldId id="271" r:id="rId37"/>
    <p:sldId id="429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432" r:id="rId48"/>
    <p:sldId id="281" r:id="rId49"/>
    <p:sldId id="282" r:id="rId50"/>
    <p:sldId id="357" r:id="rId51"/>
    <p:sldId id="358" r:id="rId52"/>
    <p:sldId id="361" r:id="rId53"/>
    <p:sldId id="363" r:id="rId54"/>
    <p:sldId id="365" r:id="rId55"/>
    <p:sldId id="366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285" r:id="rId64"/>
    <p:sldId id="375" r:id="rId65"/>
    <p:sldId id="377" r:id="rId66"/>
    <p:sldId id="376" r:id="rId67"/>
    <p:sldId id="381" r:id="rId68"/>
    <p:sldId id="382" r:id="rId69"/>
    <p:sldId id="383" r:id="rId70"/>
    <p:sldId id="385" r:id="rId71"/>
    <p:sldId id="433" r:id="rId72"/>
    <p:sldId id="434" r:id="rId73"/>
    <p:sldId id="290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3" r:id="rId100"/>
    <p:sldId id="435" r:id="rId101"/>
    <p:sldId id="436" r:id="rId102"/>
    <p:sldId id="420" r:id="rId103"/>
    <p:sldId id="421" r:id="rId104"/>
    <p:sldId id="41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ADDB5-A472-40C1-872B-496580F3F9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C7604-A1AD-41BA-88C9-ED2553027AE2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800" dirty="0" smtClean="0">
              <a:latin typeface="Calibri" panose="020F0502020204030204" pitchFamily="34" charset="0"/>
            </a:rPr>
            <a:t>-70°C  </a:t>
          </a:r>
          <a:endParaRPr lang="en-US" sz="2800" dirty="0">
            <a:latin typeface="Calibri" panose="020F0502020204030204" pitchFamily="34" charset="0"/>
          </a:endParaRPr>
        </a:p>
      </dgm:t>
    </dgm:pt>
    <dgm:pt modelId="{147D9C8F-17A0-44F1-AFB0-5E6CFA4A0331}" type="parTrans" cxnId="{4C052625-1779-48F1-BD40-7B46A5398C51}">
      <dgm:prSet/>
      <dgm:spPr/>
      <dgm:t>
        <a:bodyPr/>
        <a:lstStyle/>
        <a:p>
          <a:endParaRPr lang="en-US"/>
        </a:p>
      </dgm:t>
    </dgm:pt>
    <dgm:pt modelId="{1A043459-5B36-4516-8BA9-B534CFA91435}" type="sibTrans" cxnId="{4C052625-1779-48F1-BD40-7B46A5398C51}">
      <dgm:prSet/>
      <dgm:spPr/>
      <dgm:t>
        <a:bodyPr/>
        <a:lstStyle/>
        <a:p>
          <a:endParaRPr lang="en-US"/>
        </a:p>
      </dgm:t>
    </dgm:pt>
    <dgm:pt modelId="{25551662-8DDC-4264-A385-C5D3468286A5}">
      <dgm:prSet phldrT="[Text]" custT="1"/>
      <dgm:spPr>
        <a:solidFill>
          <a:srgbClr val="CCCC33"/>
        </a:solidFill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</a:rPr>
            <a:t>Controlled rate freeze chamber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85CCB9-46D8-469B-95B1-078B597AAF08}" type="parTrans" cxnId="{DA3962F1-7239-48EA-A94C-ADF58543B5B6}">
      <dgm:prSet/>
      <dgm:spPr/>
      <dgm:t>
        <a:bodyPr/>
        <a:lstStyle/>
        <a:p>
          <a:endParaRPr lang="en-US"/>
        </a:p>
      </dgm:t>
    </dgm:pt>
    <dgm:pt modelId="{48299ED7-6F53-47C3-8EC9-21690DA20DE5}" type="sibTrans" cxnId="{DA3962F1-7239-48EA-A94C-ADF58543B5B6}">
      <dgm:prSet/>
      <dgm:spPr/>
      <dgm:t>
        <a:bodyPr/>
        <a:lstStyle/>
        <a:p>
          <a:endParaRPr lang="en-US"/>
        </a:p>
      </dgm:t>
    </dgm:pt>
    <dgm:pt modelId="{283B7E2F-A119-4DF9-AF67-7E921B8E78E5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2800" dirty="0" smtClean="0">
              <a:latin typeface="Calibri" panose="020F0502020204030204" pitchFamily="34" charset="0"/>
            </a:rPr>
            <a:t>-140°C</a:t>
          </a:r>
          <a:endParaRPr lang="en-US" sz="2800" dirty="0">
            <a:latin typeface="Calibri" panose="020F0502020204030204" pitchFamily="34" charset="0"/>
          </a:endParaRPr>
        </a:p>
      </dgm:t>
    </dgm:pt>
    <dgm:pt modelId="{F905C979-BD84-41E7-950D-368F4BB377E5}" type="parTrans" cxnId="{311DF73D-2A70-40B0-9BFE-BC0B7C593DB4}">
      <dgm:prSet/>
      <dgm:spPr/>
      <dgm:t>
        <a:bodyPr/>
        <a:lstStyle/>
        <a:p>
          <a:endParaRPr lang="en-US"/>
        </a:p>
      </dgm:t>
    </dgm:pt>
    <dgm:pt modelId="{A8217318-01CC-4FF7-A56D-EDFDFF31590C}" type="sibTrans" cxnId="{311DF73D-2A70-40B0-9BFE-BC0B7C593DB4}">
      <dgm:prSet/>
      <dgm:spPr/>
      <dgm:t>
        <a:bodyPr/>
        <a:lstStyle/>
        <a:p>
          <a:endParaRPr lang="en-US"/>
        </a:p>
      </dgm:t>
    </dgm:pt>
    <dgm:pt modelId="{FA8263F2-0F46-45B7-8BEF-7A091EEFBF15}">
      <dgm:prSet phldrT="[Text]" custT="1"/>
      <dgm:spPr>
        <a:solidFill>
          <a:srgbClr val="CCCC33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</a:rPr>
            <a:t>Liquid nitrogen tank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F352A42-4B39-4085-BF4D-E40ED5F2D85E}" type="parTrans" cxnId="{43E03ED1-1E15-44FE-A317-1EFC151343D0}">
      <dgm:prSet/>
      <dgm:spPr/>
      <dgm:t>
        <a:bodyPr/>
        <a:lstStyle/>
        <a:p>
          <a:endParaRPr lang="en-US"/>
        </a:p>
      </dgm:t>
    </dgm:pt>
    <dgm:pt modelId="{B3726F06-71D8-44EC-A0DD-4382A6B35CF4}" type="sibTrans" cxnId="{43E03ED1-1E15-44FE-A317-1EFC151343D0}">
      <dgm:prSet/>
      <dgm:spPr/>
      <dgm:t>
        <a:bodyPr/>
        <a:lstStyle/>
        <a:p>
          <a:endParaRPr lang="en-US"/>
        </a:p>
      </dgm:t>
    </dgm:pt>
    <dgm:pt modelId="{25E4792C-78D5-4C60-A18E-11C1EED017A9}">
      <dgm:prSet phldrT="[Text]"/>
      <dgm:spPr/>
      <dgm:t>
        <a:bodyPr/>
        <a:lstStyle/>
        <a:p>
          <a:pPr algn="l"/>
          <a:endParaRPr lang="en-US" sz="2400" dirty="0"/>
        </a:p>
      </dgm:t>
    </dgm:pt>
    <dgm:pt modelId="{CB95BE15-69CB-44FA-9664-48037D817C8E}" type="parTrans" cxnId="{18421ADD-ADF6-4688-A8BA-675117EF40D7}">
      <dgm:prSet/>
      <dgm:spPr/>
      <dgm:t>
        <a:bodyPr/>
        <a:lstStyle/>
        <a:p>
          <a:endParaRPr lang="en-US"/>
        </a:p>
      </dgm:t>
    </dgm:pt>
    <dgm:pt modelId="{D7CFB631-B983-40D3-BB12-F0476ECF5307}" type="sibTrans" cxnId="{18421ADD-ADF6-4688-A8BA-675117EF40D7}">
      <dgm:prSet/>
      <dgm:spPr/>
      <dgm:t>
        <a:bodyPr/>
        <a:lstStyle/>
        <a:p>
          <a:endParaRPr lang="en-US"/>
        </a:p>
      </dgm:t>
    </dgm:pt>
    <dgm:pt modelId="{52D09648-EAAB-4DF6-B22C-560519D91325}">
      <dgm:prSet phldrT="[Text]" custT="1"/>
      <dgm:spPr>
        <a:solidFill>
          <a:srgbClr val="CCCC33"/>
        </a:solidFill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</a:rPr>
            <a:t>A few hours to 24 hours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6587770-F6AE-4579-991C-5E570EF43347}" type="parTrans" cxnId="{A91A6388-EB11-4472-9F58-85F3F6C4838A}">
      <dgm:prSet/>
      <dgm:spPr/>
      <dgm:t>
        <a:bodyPr/>
        <a:lstStyle/>
        <a:p>
          <a:endParaRPr lang="en-US"/>
        </a:p>
      </dgm:t>
    </dgm:pt>
    <dgm:pt modelId="{69D16D41-AE58-4734-85C1-F6E6DF1C6CB2}" type="sibTrans" cxnId="{A91A6388-EB11-4472-9F58-85F3F6C4838A}">
      <dgm:prSet/>
      <dgm:spPr/>
      <dgm:t>
        <a:bodyPr/>
        <a:lstStyle/>
        <a:p>
          <a:endParaRPr lang="en-US"/>
        </a:p>
      </dgm:t>
    </dgm:pt>
    <dgm:pt modelId="{62446FE3-AF81-4944-A377-BB4896376D39}">
      <dgm:prSet phldrT="[Text]"/>
      <dgm:spPr/>
      <dgm:t>
        <a:bodyPr/>
        <a:lstStyle/>
        <a:p>
          <a:pPr algn="l"/>
          <a:endParaRPr lang="en-US" sz="2400" dirty="0"/>
        </a:p>
      </dgm:t>
    </dgm:pt>
    <dgm:pt modelId="{0484E71F-4D94-4D50-A9C3-96A10AC51F99}" type="parTrans" cxnId="{48F3FB43-A756-49CD-B279-F38516D738F3}">
      <dgm:prSet/>
      <dgm:spPr/>
      <dgm:t>
        <a:bodyPr/>
        <a:lstStyle/>
        <a:p>
          <a:endParaRPr lang="en-US"/>
        </a:p>
      </dgm:t>
    </dgm:pt>
    <dgm:pt modelId="{63CE7A10-9925-4FD4-B493-BCAAC4F0B1EC}" type="sibTrans" cxnId="{48F3FB43-A756-49CD-B279-F38516D738F3}">
      <dgm:prSet/>
      <dgm:spPr/>
      <dgm:t>
        <a:bodyPr/>
        <a:lstStyle/>
        <a:p>
          <a:endParaRPr lang="en-US"/>
        </a:p>
      </dgm:t>
    </dgm:pt>
    <dgm:pt modelId="{C17146FD-4F96-476F-8A9C-9FA96E30A457}">
      <dgm:prSet phldrT="[Text]" custT="1"/>
      <dgm:spPr/>
      <dgm:t>
        <a:bodyPr/>
        <a:lstStyle/>
        <a:p>
          <a:pPr algn="l"/>
          <a:endParaRPr lang="en-US" sz="2400" dirty="0">
            <a:latin typeface="Calibri" panose="020F0502020204030204" pitchFamily="34" charset="0"/>
          </a:endParaRPr>
        </a:p>
      </dgm:t>
    </dgm:pt>
    <dgm:pt modelId="{0A35D06F-85CE-4F84-BAB6-F4534D40E9AF}" type="parTrans" cxnId="{C6EEEE75-693C-4593-AB0D-D1169FA0C711}">
      <dgm:prSet/>
      <dgm:spPr/>
      <dgm:t>
        <a:bodyPr/>
        <a:lstStyle/>
        <a:p>
          <a:endParaRPr lang="en-US"/>
        </a:p>
      </dgm:t>
    </dgm:pt>
    <dgm:pt modelId="{0A2EC2D9-1F74-4DF5-A3B6-B472B2055875}" type="sibTrans" cxnId="{C6EEEE75-693C-4593-AB0D-D1169FA0C711}">
      <dgm:prSet/>
      <dgm:spPr/>
      <dgm:t>
        <a:bodyPr/>
        <a:lstStyle/>
        <a:p>
          <a:endParaRPr lang="en-US"/>
        </a:p>
      </dgm:t>
    </dgm:pt>
    <dgm:pt modelId="{AEAF0066-1CC1-4D50-A88E-E52D05FE5D02}">
      <dgm:prSet phldrT="[Text]" custT="1"/>
      <dgm:spPr>
        <a:solidFill>
          <a:srgbClr val="CCCC33"/>
        </a:solidFill>
      </dgm:spPr>
      <dgm:t>
        <a:bodyPr/>
        <a:lstStyle/>
        <a:p>
          <a:pPr algn="l"/>
          <a:r>
            <a:rPr lang="en-US" sz="2000" dirty="0" smtClean="0">
              <a:solidFill>
                <a:schemeClr val="tx1"/>
              </a:solidFill>
              <a:latin typeface="Calibri" panose="020F0502020204030204" pitchFamily="34" charset="0"/>
            </a:rPr>
            <a:t>-1°C/min cooling rate</a:t>
          </a:r>
          <a:endParaRPr lang="en-US" sz="20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2C17487-8940-43CA-BB12-8C3790E83A01}" type="parTrans" cxnId="{10AD2819-A8D1-40CC-8598-776A8951A200}">
      <dgm:prSet/>
      <dgm:spPr/>
      <dgm:t>
        <a:bodyPr/>
        <a:lstStyle/>
        <a:p>
          <a:endParaRPr lang="en-US"/>
        </a:p>
      </dgm:t>
    </dgm:pt>
    <dgm:pt modelId="{96A2553A-CD87-4D26-A220-E04F7E93F809}" type="sibTrans" cxnId="{10AD2819-A8D1-40CC-8598-776A8951A200}">
      <dgm:prSet/>
      <dgm:spPr/>
      <dgm:t>
        <a:bodyPr/>
        <a:lstStyle/>
        <a:p>
          <a:endParaRPr lang="en-US"/>
        </a:p>
      </dgm:t>
    </dgm:pt>
    <dgm:pt modelId="{414087B2-1BED-41A1-8446-151C81B8E853}">
      <dgm:prSet phldrT="[Text]" custT="1"/>
      <dgm:spPr/>
      <dgm:t>
        <a:bodyPr/>
        <a:lstStyle/>
        <a:p>
          <a:pPr algn="l"/>
          <a:endParaRPr lang="en-US" sz="2000" dirty="0">
            <a:latin typeface="Calibri" panose="020F0502020204030204" pitchFamily="34" charset="0"/>
          </a:endParaRPr>
        </a:p>
      </dgm:t>
    </dgm:pt>
    <dgm:pt modelId="{ED5B2BAC-091E-4EFE-A2E9-122916E8EB07}" type="parTrans" cxnId="{1096EB17-527D-4178-9F0B-EBF2B0AB09F7}">
      <dgm:prSet/>
      <dgm:spPr/>
      <dgm:t>
        <a:bodyPr/>
        <a:lstStyle/>
        <a:p>
          <a:endParaRPr lang="en-US"/>
        </a:p>
      </dgm:t>
    </dgm:pt>
    <dgm:pt modelId="{9A5B181F-A47F-45F2-8C23-6CE5282B1F65}" type="sibTrans" cxnId="{1096EB17-527D-4178-9F0B-EBF2B0AB09F7}">
      <dgm:prSet/>
      <dgm:spPr/>
      <dgm:t>
        <a:bodyPr/>
        <a:lstStyle/>
        <a:p>
          <a:endParaRPr lang="en-US"/>
        </a:p>
      </dgm:t>
    </dgm:pt>
    <dgm:pt modelId="{65B74862-A057-480D-B338-FE5337EEB7D1}">
      <dgm:prSet phldrT="[Text]" custT="1"/>
      <dgm:spPr/>
      <dgm:t>
        <a:bodyPr/>
        <a:lstStyle/>
        <a:p>
          <a:endParaRPr lang="en-US" sz="2000" dirty="0">
            <a:latin typeface="Calibri" panose="020F0502020204030204" pitchFamily="34" charset="0"/>
          </a:endParaRPr>
        </a:p>
      </dgm:t>
    </dgm:pt>
    <dgm:pt modelId="{E9EEF33A-B85D-4BEC-AF6A-D018872AA580}" type="parTrans" cxnId="{3CCA2D1A-33D0-4C97-9DB6-1DF37F8CB65B}">
      <dgm:prSet/>
      <dgm:spPr/>
      <dgm:t>
        <a:bodyPr/>
        <a:lstStyle/>
        <a:p>
          <a:endParaRPr lang="en-US"/>
        </a:p>
      </dgm:t>
    </dgm:pt>
    <dgm:pt modelId="{0C66AE19-6CB1-4DE7-85EC-ECB8C66C72B3}" type="sibTrans" cxnId="{3CCA2D1A-33D0-4C97-9DB6-1DF37F8CB65B}">
      <dgm:prSet/>
      <dgm:spPr/>
      <dgm:t>
        <a:bodyPr/>
        <a:lstStyle/>
        <a:p>
          <a:endParaRPr lang="en-US"/>
        </a:p>
      </dgm:t>
    </dgm:pt>
    <dgm:pt modelId="{1C5116A6-D464-4730-8EDC-CA02B5EFAABF}" type="pres">
      <dgm:prSet presAssocID="{C6DADDB5-A472-40C1-872B-496580F3F9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C8EA1-C651-4050-BE11-777D64346036}" type="pres">
      <dgm:prSet presAssocID="{B38C7604-A1AD-41BA-88C9-ED2553027AE2}" presName="parentText" presStyleLbl="node1" presStyleIdx="0" presStyleCnt="6" custLinFactNeighborY="-1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AE56D-330A-4D48-B0B7-577B8EFD2320}" type="pres">
      <dgm:prSet presAssocID="{B38C7604-A1AD-41BA-88C9-ED2553027AE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5AABC-7235-4144-88A2-E30BD333183B}" type="pres">
      <dgm:prSet presAssocID="{25551662-8DDC-4264-A385-C5D3468286A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DED47-CB24-4844-9EF8-2202EFF77340}" type="pres">
      <dgm:prSet presAssocID="{48299ED7-6F53-47C3-8EC9-21690DA20DE5}" presName="spacer" presStyleCnt="0"/>
      <dgm:spPr/>
    </dgm:pt>
    <dgm:pt modelId="{8BB7CE03-2093-4466-9A06-9DFE0E611E3E}" type="pres">
      <dgm:prSet presAssocID="{AEAF0066-1CC1-4D50-A88E-E52D05FE5D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E2572-96B2-44C8-86A6-1E60F6430584}" type="pres">
      <dgm:prSet presAssocID="{96A2553A-CD87-4D26-A220-E04F7E93F809}" presName="spacer" presStyleCnt="0"/>
      <dgm:spPr/>
    </dgm:pt>
    <dgm:pt modelId="{D5662F62-210E-4BA8-B41D-1B78B057B8AD}" type="pres">
      <dgm:prSet presAssocID="{52D09648-EAAB-4DF6-B22C-560519D913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9AA7B-A0B5-475D-B4A1-3476B418738D}" type="pres">
      <dgm:prSet presAssocID="{52D09648-EAAB-4DF6-B22C-560519D9132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EE6D8-51B4-43C7-AF75-6A6A2F6C85E0}" type="pres">
      <dgm:prSet presAssocID="{283B7E2F-A119-4DF9-AF67-7E921B8E78E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2177E-FA72-44EE-8841-5A5076F62F42}" type="pres">
      <dgm:prSet presAssocID="{283B7E2F-A119-4DF9-AF67-7E921B8E78E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53BC9-D989-491A-8AED-9F0B9A38EB2E}" type="pres">
      <dgm:prSet presAssocID="{FA8263F2-0F46-45B7-8BEF-7A091EEFBF1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498FD-B47B-4ACF-A626-AAB5AF058D4D}" type="presOf" srcId="{25E4792C-78D5-4C60-A18E-11C1EED017A9}" destId="{B359AA7B-A0B5-475D-B4A1-3476B418738D}" srcOrd="0" destOrd="2" presId="urn:microsoft.com/office/officeart/2005/8/layout/vList2"/>
    <dgm:cxn modelId="{C3E324E1-E947-4A01-A4CB-9EFC4F641A2A}" type="presOf" srcId="{C17146FD-4F96-476F-8A9C-9FA96E30A457}" destId="{B359AA7B-A0B5-475D-B4A1-3476B418738D}" srcOrd="0" destOrd="0" presId="urn:microsoft.com/office/officeart/2005/8/layout/vList2"/>
    <dgm:cxn modelId="{4C052625-1779-48F1-BD40-7B46A5398C51}" srcId="{C6DADDB5-A472-40C1-872B-496580F3F93B}" destId="{B38C7604-A1AD-41BA-88C9-ED2553027AE2}" srcOrd="0" destOrd="0" parTransId="{147D9C8F-17A0-44F1-AFB0-5E6CFA4A0331}" sibTransId="{1A043459-5B36-4516-8BA9-B534CFA91435}"/>
    <dgm:cxn modelId="{18421ADD-ADF6-4688-A8BA-675117EF40D7}" srcId="{52D09648-EAAB-4DF6-B22C-560519D91325}" destId="{25E4792C-78D5-4C60-A18E-11C1EED017A9}" srcOrd="2" destOrd="0" parTransId="{CB95BE15-69CB-44FA-9664-48037D817C8E}" sibTransId="{D7CFB631-B983-40D3-BB12-F0476ECF5307}"/>
    <dgm:cxn modelId="{B366726F-7363-49D4-91C4-27809759BE72}" type="presOf" srcId="{FA8263F2-0F46-45B7-8BEF-7A091EEFBF15}" destId="{26453BC9-D989-491A-8AED-9F0B9A38EB2E}" srcOrd="0" destOrd="0" presId="urn:microsoft.com/office/officeart/2005/8/layout/vList2"/>
    <dgm:cxn modelId="{CA99EBF1-4B02-46E7-947B-DB89EC21109F}" type="presOf" srcId="{62446FE3-AF81-4944-A377-BB4896376D39}" destId="{B359AA7B-A0B5-475D-B4A1-3476B418738D}" srcOrd="0" destOrd="1" presId="urn:microsoft.com/office/officeart/2005/8/layout/vList2"/>
    <dgm:cxn modelId="{F97EB4A4-5C3C-498D-99B9-0FA8126F37B7}" type="presOf" srcId="{25551662-8DDC-4264-A385-C5D3468286A5}" destId="{7155AABC-7235-4144-88A2-E30BD333183B}" srcOrd="0" destOrd="0" presId="urn:microsoft.com/office/officeart/2005/8/layout/vList2"/>
    <dgm:cxn modelId="{6F359F01-2DA1-4EC1-A8CC-C166A6AE0AC5}" type="presOf" srcId="{414087B2-1BED-41A1-8446-151C81B8E853}" destId="{8FEAE56D-330A-4D48-B0B7-577B8EFD2320}" srcOrd="0" destOrd="0" presId="urn:microsoft.com/office/officeart/2005/8/layout/vList2"/>
    <dgm:cxn modelId="{BB11E29F-79E4-4F95-9165-5206466C9FE0}" type="presOf" srcId="{AEAF0066-1CC1-4D50-A88E-E52D05FE5D02}" destId="{8BB7CE03-2093-4466-9A06-9DFE0E611E3E}" srcOrd="0" destOrd="0" presId="urn:microsoft.com/office/officeart/2005/8/layout/vList2"/>
    <dgm:cxn modelId="{E7576A60-7271-4BC0-A9BF-C10B1754B902}" type="presOf" srcId="{C6DADDB5-A472-40C1-872B-496580F3F93B}" destId="{1C5116A6-D464-4730-8EDC-CA02B5EFAABF}" srcOrd="0" destOrd="0" presId="urn:microsoft.com/office/officeart/2005/8/layout/vList2"/>
    <dgm:cxn modelId="{10AD2819-A8D1-40CC-8598-776A8951A200}" srcId="{C6DADDB5-A472-40C1-872B-496580F3F93B}" destId="{AEAF0066-1CC1-4D50-A88E-E52D05FE5D02}" srcOrd="2" destOrd="0" parTransId="{82C17487-8940-43CA-BB12-8C3790E83A01}" sibTransId="{96A2553A-CD87-4D26-A220-E04F7E93F809}"/>
    <dgm:cxn modelId="{311DF73D-2A70-40B0-9BFE-BC0B7C593DB4}" srcId="{C6DADDB5-A472-40C1-872B-496580F3F93B}" destId="{283B7E2F-A119-4DF9-AF67-7E921B8E78E5}" srcOrd="4" destOrd="0" parTransId="{F905C979-BD84-41E7-950D-368F4BB377E5}" sibTransId="{A8217318-01CC-4FF7-A56D-EDFDFF31590C}"/>
    <dgm:cxn modelId="{E4C5C7BD-9A62-4A1C-A81B-F3E64106184B}" type="presOf" srcId="{65B74862-A057-480D-B338-FE5337EEB7D1}" destId="{9F82177E-FA72-44EE-8841-5A5076F62F42}" srcOrd="0" destOrd="0" presId="urn:microsoft.com/office/officeart/2005/8/layout/vList2"/>
    <dgm:cxn modelId="{C6F08D94-66F7-4BE7-BCF1-B8ABCD90A70D}" type="presOf" srcId="{52D09648-EAAB-4DF6-B22C-560519D91325}" destId="{D5662F62-210E-4BA8-B41D-1B78B057B8AD}" srcOrd="0" destOrd="0" presId="urn:microsoft.com/office/officeart/2005/8/layout/vList2"/>
    <dgm:cxn modelId="{48F3FB43-A756-49CD-B279-F38516D738F3}" srcId="{52D09648-EAAB-4DF6-B22C-560519D91325}" destId="{62446FE3-AF81-4944-A377-BB4896376D39}" srcOrd="1" destOrd="0" parTransId="{0484E71F-4D94-4D50-A9C3-96A10AC51F99}" sibTransId="{63CE7A10-9925-4FD4-B493-BCAAC4F0B1EC}"/>
    <dgm:cxn modelId="{E753D48A-D0F8-41E1-8C4C-8E741542F59C}" type="presOf" srcId="{283B7E2F-A119-4DF9-AF67-7E921B8E78E5}" destId="{6C8EE6D8-51B4-43C7-AF75-6A6A2F6C85E0}" srcOrd="0" destOrd="0" presId="urn:microsoft.com/office/officeart/2005/8/layout/vList2"/>
    <dgm:cxn modelId="{C6EEEE75-693C-4593-AB0D-D1169FA0C711}" srcId="{52D09648-EAAB-4DF6-B22C-560519D91325}" destId="{C17146FD-4F96-476F-8A9C-9FA96E30A457}" srcOrd="0" destOrd="0" parTransId="{0A35D06F-85CE-4F84-BAB6-F4534D40E9AF}" sibTransId="{0A2EC2D9-1F74-4DF5-A3B6-B472B2055875}"/>
    <dgm:cxn modelId="{3CCA2D1A-33D0-4C97-9DB6-1DF37F8CB65B}" srcId="{283B7E2F-A119-4DF9-AF67-7E921B8E78E5}" destId="{65B74862-A057-480D-B338-FE5337EEB7D1}" srcOrd="0" destOrd="0" parTransId="{E9EEF33A-B85D-4BEC-AF6A-D018872AA580}" sibTransId="{0C66AE19-6CB1-4DE7-85EC-ECB8C66C72B3}"/>
    <dgm:cxn modelId="{43E03ED1-1E15-44FE-A317-1EFC151343D0}" srcId="{C6DADDB5-A472-40C1-872B-496580F3F93B}" destId="{FA8263F2-0F46-45B7-8BEF-7A091EEFBF15}" srcOrd="5" destOrd="0" parTransId="{4F352A42-4B39-4085-BF4D-E40ED5F2D85E}" sibTransId="{B3726F06-71D8-44EC-A0DD-4382A6B35CF4}"/>
    <dgm:cxn modelId="{A91A6388-EB11-4472-9F58-85F3F6C4838A}" srcId="{C6DADDB5-A472-40C1-872B-496580F3F93B}" destId="{52D09648-EAAB-4DF6-B22C-560519D91325}" srcOrd="3" destOrd="0" parTransId="{F6587770-F6AE-4579-991C-5E570EF43347}" sibTransId="{69D16D41-AE58-4734-85C1-F6E6DF1C6CB2}"/>
    <dgm:cxn modelId="{86F32293-DFAF-40D5-BC32-0A4EE7690B2E}" type="presOf" srcId="{B38C7604-A1AD-41BA-88C9-ED2553027AE2}" destId="{A1CC8EA1-C651-4050-BE11-777D64346036}" srcOrd="0" destOrd="0" presId="urn:microsoft.com/office/officeart/2005/8/layout/vList2"/>
    <dgm:cxn modelId="{DA3962F1-7239-48EA-A94C-ADF58543B5B6}" srcId="{C6DADDB5-A472-40C1-872B-496580F3F93B}" destId="{25551662-8DDC-4264-A385-C5D3468286A5}" srcOrd="1" destOrd="0" parTransId="{8785CCB9-46D8-469B-95B1-078B597AAF08}" sibTransId="{48299ED7-6F53-47C3-8EC9-21690DA20DE5}"/>
    <dgm:cxn modelId="{1096EB17-527D-4178-9F0B-EBF2B0AB09F7}" srcId="{B38C7604-A1AD-41BA-88C9-ED2553027AE2}" destId="{414087B2-1BED-41A1-8446-151C81B8E853}" srcOrd="0" destOrd="0" parTransId="{ED5B2BAC-091E-4EFE-A2E9-122916E8EB07}" sibTransId="{9A5B181F-A47F-45F2-8C23-6CE5282B1F65}"/>
    <dgm:cxn modelId="{439BA213-1C6F-4928-8F08-B9FA533C87E2}" type="presParOf" srcId="{1C5116A6-D464-4730-8EDC-CA02B5EFAABF}" destId="{A1CC8EA1-C651-4050-BE11-777D64346036}" srcOrd="0" destOrd="0" presId="urn:microsoft.com/office/officeart/2005/8/layout/vList2"/>
    <dgm:cxn modelId="{579C8E90-7DE5-4734-91D2-A8FEFC35D815}" type="presParOf" srcId="{1C5116A6-D464-4730-8EDC-CA02B5EFAABF}" destId="{8FEAE56D-330A-4D48-B0B7-577B8EFD2320}" srcOrd="1" destOrd="0" presId="urn:microsoft.com/office/officeart/2005/8/layout/vList2"/>
    <dgm:cxn modelId="{22EE2E2C-7447-4D76-AF83-17D75DA9528C}" type="presParOf" srcId="{1C5116A6-D464-4730-8EDC-CA02B5EFAABF}" destId="{7155AABC-7235-4144-88A2-E30BD333183B}" srcOrd="2" destOrd="0" presId="urn:microsoft.com/office/officeart/2005/8/layout/vList2"/>
    <dgm:cxn modelId="{626ED4A6-A3CD-4BD6-BAA1-87E9F1D3BD7D}" type="presParOf" srcId="{1C5116A6-D464-4730-8EDC-CA02B5EFAABF}" destId="{902DED47-CB24-4844-9EF8-2202EFF77340}" srcOrd="3" destOrd="0" presId="urn:microsoft.com/office/officeart/2005/8/layout/vList2"/>
    <dgm:cxn modelId="{4B96FE22-5A66-4AD4-B16F-0F08B1F11508}" type="presParOf" srcId="{1C5116A6-D464-4730-8EDC-CA02B5EFAABF}" destId="{8BB7CE03-2093-4466-9A06-9DFE0E611E3E}" srcOrd="4" destOrd="0" presId="urn:microsoft.com/office/officeart/2005/8/layout/vList2"/>
    <dgm:cxn modelId="{23CD7D4C-7271-46C5-B779-A01AEEF5CCD7}" type="presParOf" srcId="{1C5116A6-D464-4730-8EDC-CA02B5EFAABF}" destId="{D7EE2572-96B2-44C8-86A6-1E60F6430584}" srcOrd="5" destOrd="0" presId="urn:microsoft.com/office/officeart/2005/8/layout/vList2"/>
    <dgm:cxn modelId="{DE2EADA2-CBA1-4C7E-9D4D-A64472D85B37}" type="presParOf" srcId="{1C5116A6-D464-4730-8EDC-CA02B5EFAABF}" destId="{D5662F62-210E-4BA8-B41D-1B78B057B8AD}" srcOrd="6" destOrd="0" presId="urn:microsoft.com/office/officeart/2005/8/layout/vList2"/>
    <dgm:cxn modelId="{C4A1E29C-6870-47E2-9154-B6EBD5E818FF}" type="presParOf" srcId="{1C5116A6-D464-4730-8EDC-CA02B5EFAABF}" destId="{B359AA7B-A0B5-475D-B4A1-3476B418738D}" srcOrd="7" destOrd="0" presId="urn:microsoft.com/office/officeart/2005/8/layout/vList2"/>
    <dgm:cxn modelId="{4E6CA664-2C0E-4E06-9D20-58D2DED68DDB}" type="presParOf" srcId="{1C5116A6-D464-4730-8EDC-CA02B5EFAABF}" destId="{6C8EE6D8-51B4-43C7-AF75-6A6A2F6C85E0}" srcOrd="8" destOrd="0" presId="urn:microsoft.com/office/officeart/2005/8/layout/vList2"/>
    <dgm:cxn modelId="{4FEAEC96-C51D-4C52-B001-5EC74B9CDE69}" type="presParOf" srcId="{1C5116A6-D464-4730-8EDC-CA02B5EFAABF}" destId="{9F82177E-FA72-44EE-8841-5A5076F62F42}" srcOrd="9" destOrd="0" presId="urn:microsoft.com/office/officeart/2005/8/layout/vList2"/>
    <dgm:cxn modelId="{ADA4C1DE-948A-4BD9-A947-C30C0D17045C}" type="presParOf" srcId="{1C5116A6-D464-4730-8EDC-CA02B5EFAABF}" destId="{26453BC9-D989-491A-8AED-9F0B9A38EB2E}" srcOrd="1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28E84-5898-405F-B9E9-5CB8408A9C5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39324-3CB3-4D95-9219-9C96D1F5E085}">
      <dgm:prSet phldrT="[Text]" custT="1"/>
      <dgm:spPr>
        <a:solidFill>
          <a:srgbClr val="1C1756"/>
        </a:solidFill>
        <a:ln>
          <a:solidFill>
            <a:srgbClr val="1C1756"/>
          </a:solidFill>
        </a:ln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Freezing cells </a:t>
          </a:r>
          <a:endParaRPr lang="en-US" sz="2400" dirty="0">
            <a:latin typeface="Calibri" panose="020F0502020204030204" pitchFamily="34" charset="0"/>
          </a:endParaRPr>
        </a:p>
      </dgm:t>
    </dgm:pt>
    <dgm:pt modelId="{5F47F728-A7B9-4ACF-A37C-A1533450AEC6}" type="parTrans" cxnId="{52AB468D-8A79-45AD-A85C-16AC5E035235}">
      <dgm:prSet/>
      <dgm:spPr/>
      <dgm:t>
        <a:bodyPr/>
        <a:lstStyle/>
        <a:p>
          <a:endParaRPr lang="en-US" sz="2000"/>
        </a:p>
      </dgm:t>
    </dgm:pt>
    <dgm:pt modelId="{9BD4D351-824D-4C6F-A585-716493AFDED5}" type="sibTrans" cxnId="{52AB468D-8A79-45AD-A85C-16AC5E035235}">
      <dgm:prSet/>
      <dgm:spPr/>
      <dgm:t>
        <a:bodyPr/>
        <a:lstStyle/>
        <a:p>
          <a:endParaRPr lang="en-US" sz="2000"/>
        </a:p>
      </dgm:t>
    </dgm:pt>
    <dgm:pt modelId="{7CAB3141-FC20-4E72-9E51-567F1B06B33C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-1°C/min is ideal for most cells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E08C06AB-970C-4AD3-987B-11C37B9361F9}" type="parTrans" cxnId="{24BC75BD-EA7A-48C7-B237-3A0EBF5C4489}">
      <dgm:prSet/>
      <dgm:spPr/>
      <dgm:t>
        <a:bodyPr/>
        <a:lstStyle/>
        <a:p>
          <a:endParaRPr lang="en-US" sz="2000"/>
        </a:p>
      </dgm:t>
    </dgm:pt>
    <dgm:pt modelId="{F1EBB272-BB97-45B2-823F-5412DD2B440F}" type="sibTrans" cxnId="{24BC75BD-EA7A-48C7-B237-3A0EBF5C4489}">
      <dgm:prSet/>
      <dgm:spPr/>
      <dgm:t>
        <a:bodyPr/>
        <a:lstStyle/>
        <a:p>
          <a:endParaRPr lang="en-US" sz="2000"/>
        </a:p>
      </dgm:t>
    </dgm:pt>
    <dgm:pt modelId="{E739E974-8191-4D74-A853-865A36214B56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10% DMSO, 20% FBS, or 20% BSA – mammalian cells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1F875A6D-1B17-4742-8E96-F8207DD5A4DC}" type="parTrans" cxnId="{FFF7C080-9C43-4F63-ACAD-8926CE4A0695}">
      <dgm:prSet/>
      <dgm:spPr/>
      <dgm:t>
        <a:bodyPr/>
        <a:lstStyle/>
        <a:p>
          <a:endParaRPr lang="en-US" sz="2000"/>
        </a:p>
      </dgm:t>
    </dgm:pt>
    <dgm:pt modelId="{EA42748C-03D9-4782-8A58-FA18D422B37C}" type="sibTrans" cxnId="{FFF7C080-9C43-4F63-ACAD-8926CE4A0695}">
      <dgm:prSet/>
      <dgm:spPr/>
      <dgm:t>
        <a:bodyPr/>
        <a:lstStyle/>
        <a:p>
          <a:endParaRPr lang="en-US" sz="2000"/>
        </a:p>
      </dgm:t>
    </dgm:pt>
    <dgm:pt modelId="{4A1BEC0B-9875-45D7-B2ED-8025CB90BED6}">
      <dgm:prSet phldrT="[Text]" custT="1"/>
      <dgm:spPr>
        <a:solidFill>
          <a:srgbClr val="1C1756"/>
        </a:solidFill>
        <a:ln>
          <a:solidFill>
            <a:srgbClr val="1C1756"/>
          </a:solidFill>
        </a:ln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Cell recovery</a:t>
          </a:r>
          <a:endParaRPr lang="en-US" sz="2400" dirty="0">
            <a:latin typeface="Calibri" panose="020F0502020204030204" pitchFamily="34" charset="0"/>
          </a:endParaRPr>
        </a:p>
      </dgm:t>
    </dgm:pt>
    <dgm:pt modelId="{B08956F6-E861-4329-B490-6735DD6580AA}" type="parTrans" cxnId="{89CAAB9B-B09D-4A9E-A46D-21A5FDC38911}">
      <dgm:prSet/>
      <dgm:spPr/>
      <dgm:t>
        <a:bodyPr/>
        <a:lstStyle/>
        <a:p>
          <a:endParaRPr lang="en-US" sz="2000"/>
        </a:p>
      </dgm:t>
    </dgm:pt>
    <dgm:pt modelId="{A1A1ED94-EF26-4B0D-B8CD-44C8435CD339}" type="sibTrans" cxnId="{89CAAB9B-B09D-4A9E-A46D-21A5FDC38911}">
      <dgm:prSet/>
      <dgm:spPr/>
      <dgm:t>
        <a:bodyPr/>
        <a:lstStyle/>
        <a:p>
          <a:endParaRPr lang="en-US" sz="2000"/>
        </a:p>
      </dgm:t>
    </dgm:pt>
    <dgm:pt modelId="{73ACE928-66DE-457E-86D8-DDD51C991F51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Thaw quickly in a 37°C water bath 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CF1650D0-91E9-49AA-B212-B58D988DC8B2}" type="parTrans" cxnId="{706688E2-9C10-4AB8-BC01-9132664E2F12}">
      <dgm:prSet/>
      <dgm:spPr/>
      <dgm:t>
        <a:bodyPr/>
        <a:lstStyle/>
        <a:p>
          <a:endParaRPr lang="en-US" sz="2000"/>
        </a:p>
      </dgm:t>
    </dgm:pt>
    <dgm:pt modelId="{F4A57E55-2B0F-4F10-9A3B-282F1A983B43}" type="sibTrans" cxnId="{706688E2-9C10-4AB8-BC01-9132664E2F12}">
      <dgm:prSet/>
      <dgm:spPr/>
      <dgm:t>
        <a:bodyPr/>
        <a:lstStyle/>
        <a:p>
          <a:endParaRPr lang="en-US" sz="2000"/>
        </a:p>
      </dgm:t>
    </dgm:pt>
    <dgm:pt modelId="{60662094-8A2B-4746-B2BB-1078613BA705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Bring cells out of DMSO slowly 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BE4285BA-90EC-4ADA-98AA-07AB35DD8071}" type="parTrans" cxnId="{9E4641FC-6329-41C6-9FC2-B95BA461F99C}">
      <dgm:prSet/>
      <dgm:spPr/>
      <dgm:t>
        <a:bodyPr/>
        <a:lstStyle/>
        <a:p>
          <a:endParaRPr lang="en-US" sz="2000"/>
        </a:p>
      </dgm:t>
    </dgm:pt>
    <dgm:pt modelId="{347F0BDE-E71F-4AD7-ADF6-398C41B59B90}" type="sibTrans" cxnId="{9E4641FC-6329-41C6-9FC2-B95BA461F99C}">
      <dgm:prSet/>
      <dgm:spPr/>
      <dgm:t>
        <a:bodyPr/>
        <a:lstStyle/>
        <a:p>
          <a:endParaRPr lang="en-US" sz="2000"/>
        </a:p>
      </dgm:t>
    </dgm:pt>
    <dgm:pt modelId="{1446967D-98C4-459D-96F4-E5D4A0B134AD}">
      <dgm:prSet phldrT="[Text]" custT="1"/>
      <dgm:spPr>
        <a:solidFill>
          <a:srgbClr val="1C1756"/>
        </a:solidFill>
        <a:ln>
          <a:solidFill>
            <a:srgbClr val="1C1756"/>
          </a:solidFill>
        </a:ln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Inventory management </a:t>
          </a:r>
          <a:endParaRPr lang="en-US" sz="2400" dirty="0">
            <a:latin typeface="Calibri" panose="020F0502020204030204" pitchFamily="34" charset="0"/>
          </a:endParaRPr>
        </a:p>
      </dgm:t>
    </dgm:pt>
    <dgm:pt modelId="{3B13D7AD-4E7C-425A-928E-F4B85C9B85C2}" type="parTrans" cxnId="{5CFA926F-464C-4D35-86D2-A52D44282015}">
      <dgm:prSet/>
      <dgm:spPr/>
      <dgm:t>
        <a:bodyPr/>
        <a:lstStyle/>
        <a:p>
          <a:endParaRPr lang="en-US" sz="2000"/>
        </a:p>
      </dgm:t>
    </dgm:pt>
    <dgm:pt modelId="{D3C78AC9-D982-486D-BDB3-1D87F2FEC88D}" type="sibTrans" cxnId="{5CFA926F-464C-4D35-86D2-A52D44282015}">
      <dgm:prSet/>
      <dgm:spPr/>
      <dgm:t>
        <a:bodyPr/>
        <a:lstStyle/>
        <a:p>
          <a:endParaRPr lang="en-US" sz="2000"/>
        </a:p>
      </dgm:t>
    </dgm:pt>
    <dgm:pt modelId="{BE0FC064-8E6E-4946-A73A-6CACEB009E3F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Store at -140°C in Liquid Nitrogen 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070A51F6-BC38-4EFE-A7FE-1F74D72EFBBB}" type="parTrans" cxnId="{9563AB8F-CA85-43CD-A479-779C6767EBC2}">
      <dgm:prSet/>
      <dgm:spPr/>
      <dgm:t>
        <a:bodyPr/>
        <a:lstStyle/>
        <a:p>
          <a:endParaRPr lang="en-US" sz="2000"/>
        </a:p>
      </dgm:t>
    </dgm:pt>
    <dgm:pt modelId="{671950DF-31B9-4DD1-ADCC-B2A084DCA321}" type="sibTrans" cxnId="{9563AB8F-CA85-43CD-A479-779C6767EBC2}">
      <dgm:prSet/>
      <dgm:spPr/>
      <dgm:t>
        <a:bodyPr/>
        <a:lstStyle/>
        <a:p>
          <a:endParaRPr lang="en-US" sz="2000"/>
        </a:p>
      </dgm:t>
    </dgm:pt>
    <dgm:pt modelId="{D30F71CF-01D6-4B80-8186-55210219F534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Maintain biological inventory to keep needed material; discard unwanted material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2A160458-49ED-4F55-9437-6254A257983E}" type="parTrans" cxnId="{3D05FE92-3513-4088-9D6F-5ACC917E1B63}">
      <dgm:prSet/>
      <dgm:spPr/>
      <dgm:t>
        <a:bodyPr/>
        <a:lstStyle/>
        <a:p>
          <a:endParaRPr lang="en-US" sz="2000"/>
        </a:p>
      </dgm:t>
    </dgm:pt>
    <dgm:pt modelId="{9E2B10B0-4E89-44A0-BBDB-2B38647ECC12}" type="sibTrans" cxnId="{3D05FE92-3513-4088-9D6F-5ACC917E1B63}">
      <dgm:prSet/>
      <dgm:spPr/>
      <dgm:t>
        <a:bodyPr/>
        <a:lstStyle/>
        <a:p>
          <a:endParaRPr lang="en-US" sz="2000"/>
        </a:p>
      </dgm:t>
    </dgm:pt>
    <dgm:pt modelId="{5033712A-F8D1-4035-A578-84D4A6D32695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Use a controlled rate freezing container, i.e. </a:t>
          </a:r>
          <a:r>
            <a:rPr lang="en-US" sz="1700" b="0" dirty="0" err="1" smtClean="0">
              <a:latin typeface="Calibri" panose="020F0502020204030204" pitchFamily="34" charset="0"/>
            </a:rPr>
            <a:t>CoolCell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84BBE5BE-DA9E-4E03-9E9C-486D29270EBD}" type="parTrans" cxnId="{484A94BC-6B2D-4510-BA9A-B2B916330707}">
      <dgm:prSet/>
      <dgm:spPr/>
      <dgm:t>
        <a:bodyPr/>
        <a:lstStyle/>
        <a:p>
          <a:endParaRPr lang="en-US"/>
        </a:p>
      </dgm:t>
    </dgm:pt>
    <dgm:pt modelId="{607BCDBB-4214-4AE3-AEF3-9F1A00A831DB}" type="sibTrans" cxnId="{484A94BC-6B2D-4510-BA9A-B2B916330707}">
      <dgm:prSet/>
      <dgm:spPr/>
      <dgm:t>
        <a:bodyPr/>
        <a:lstStyle/>
        <a:p>
          <a:endParaRPr lang="en-US"/>
        </a:p>
      </dgm:t>
    </dgm:pt>
    <dgm:pt modelId="{F6F56E92-B67F-446F-A639-D7953D354A50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Measure the viability of cells 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18D3B8CE-06ED-4564-9BBC-6797B0E564B5}" type="parTrans" cxnId="{B8C0F49F-9075-421D-98E7-EBB138ACCDA4}">
      <dgm:prSet/>
      <dgm:spPr/>
      <dgm:t>
        <a:bodyPr/>
        <a:lstStyle/>
        <a:p>
          <a:endParaRPr lang="en-US"/>
        </a:p>
      </dgm:t>
    </dgm:pt>
    <dgm:pt modelId="{3D6CC464-A81C-4A0D-8EE1-CF1F44357E1A}" type="sibTrans" cxnId="{B8C0F49F-9075-421D-98E7-EBB138ACCDA4}">
      <dgm:prSet/>
      <dgm:spPr/>
      <dgm:t>
        <a:bodyPr/>
        <a:lstStyle/>
        <a:p>
          <a:endParaRPr lang="en-US"/>
        </a:p>
      </dgm:t>
    </dgm:pt>
    <dgm:pt modelId="{707960F2-53AA-42F5-9AEA-B14800FD7CB3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Record, document, and track all material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4E424E2F-E728-46DA-8A7B-008F81C330EC}" type="parTrans" cxnId="{06C5F355-29EA-473C-9B26-BFA4CBF0E55D}">
      <dgm:prSet/>
      <dgm:spPr/>
      <dgm:t>
        <a:bodyPr/>
        <a:lstStyle/>
        <a:p>
          <a:endParaRPr lang="en-US"/>
        </a:p>
      </dgm:t>
    </dgm:pt>
    <dgm:pt modelId="{BC15D07E-E3B9-418D-84F1-F3FF48466BF7}" type="sibTrans" cxnId="{06C5F355-29EA-473C-9B26-BFA4CBF0E55D}">
      <dgm:prSet/>
      <dgm:spPr/>
      <dgm:t>
        <a:bodyPr/>
        <a:lstStyle/>
        <a:p>
          <a:endParaRPr lang="en-US"/>
        </a:p>
      </dgm:t>
    </dgm:pt>
    <dgm:pt modelId="{ACF2D319-95E2-49C1-BE33-0D18C20C53B6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Follow safety guidelines!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4868859B-71B8-4E62-8C71-96F6A34A8BE3}" type="parTrans" cxnId="{3A31DF3C-939A-4BB5-9B46-D0A8C0C5B9E0}">
      <dgm:prSet/>
      <dgm:spPr/>
      <dgm:t>
        <a:bodyPr/>
        <a:lstStyle/>
        <a:p>
          <a:endParaRPr lang="en-US"/>
        </a:p>
      </dgm:t>
    </dgm:pt>
    <dgm:pt modelId="{A0D741B2-BCE4-4F48-BD40-AD47D8500079}" type="sibTrans" cxnId="{3A31DF3C-939A-4BB5-9B46-D0A8C0C5B9E0}">
      <dgm:prSet/>
      <dgm:spPr/>
      <dgm:t>
        <a:bodyPr/>
        <a:lstStyle/>
        <a:p>
          <a:endParaRPr lang="en-US"/>
        </a:p>
      </dgm:t>
    </dgm:pt>
    <dgm:pt modelId="{2F765486-42B1-4C36-8C55-68D6152ECA4A}">
      <dgm:prSet phldrT="[Text]" custT="1"/>
      <dgm:spPr>
        <a:solidFill>
          <a:srgbClr val="CCCC33">
            <a:alpha val="90000"/>
          </a:srgbClr>
        </a:solidFill>
        <a:ln>
          <a:solidFill>
            <a:srgbClr val="1C1756">
              <a:alpha val="90000"/>
            </a:srgbClr>
          </a:solidFill>
        </a:ln>
      </dgm:spPr>
      <dgm:t>
        <a:bodyPr/>
        <a:lstStyle/>
        <a:p>
          <a:r>
            <a:rPr lang="en-US" sz="1700" b="0" dirty="0" smtClean="0">
              <a:latin typeface="Calibri" panose="020F0502020204030204" pitchFamily="34" charset="0"/>
            </a:rPr>
            <a:t>10% glycerol - bacteria</a:t>
          </a:r>
          <a:endParaRPr lang="en-US" sz="1700" b="0" dirty="0">
            <a:latin typeface="Calibri" panose="020F0502020204030204" pitchFamily="34" charset="0"/>
          </a:endParaRPr>
        </a:p>
      </dgm:t>
    </dgm:pt>
    <dgm:pt modelId="{C6E4719D-7577-4173-85D2-358FB12D3163}" type="parTrans" cxnId="{B1BFF279-4A95-44D7-844B-69908D1A5110}">
      <dgm:prSet/>
      <dgm:spPr/>
      <dgm:t>
        <a:bodyPr/>
        <a:lstStyle/>
        <a:p>
          <a:endParaRPr lang="en-US"/>
        </a:p>
      </dgm:t>
    </dgm:pt>
    <dgm:pt modelId="{3EA975C6-EDF8-4131-A2AF-FCE0BEFD2B63}" type="sibTrans" cxnId="{B1BFF279-4A95-44D7-844B-69908D1A5110}">
      <dgm:prSet/>
      <dgm:spPr/>
      <dgm:t>
        <a:bodyPr/>
        <a:lstStyle/>
        <a:p>
          <a:endParaRPr lang="en-US"/>
        </a:p>
      </dgm:t>
    </dgm:pt>
    <dgm:pt modelId="{44D4A0F7-A866-4867-96D7-ECCD97171949}" type="pres">
      <dgm:prSet presAssocID="{B4828E84-5898-405F-B9E9-5CB8408A9C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2CF510-A291-420E-BC79-1B434933CCE4}" type="pres">
      <dgm:prSet presAssocID="{A0539324-3CB3-4D95-9219-9C96D1F5E085}" presName="linNode" presStyleCnt="0"/>
      <dgm:spPr/>
    </dgm:pt>
    <dgm:pt modelId="{BF013355-ECBF-42B5-A707-4ECF5C828554}" type="pres">
      <dgm:prSet presAssocID="{A0539324-3CB3-4D95-9219-9C96D1F5E085}" presName="parentText" presStyleLbl="node1" presStyleIdx="0" presStyleCnt="3" custScaleY="77438" custLinFactNeighborX="-14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1E394-9B0A-4337-B811-4066B3A5CE0E}" type="pres">
      <dgm:prSet presAssocID="{A0539324-3CB3-4D95-9219-9C96D1F5E085}" presName="descendantText" presStyleLbl="alignAccFollowNode1" presStyleIdx="0" presStyleCnt="3" custScaleX="118191" custLinFactNeighborX="-5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F9264-CD6A-47AA-B4C6-394FAC7B5648}" type="pres">
      <dgm:prSet presAssocID="{9BD4D351-824D-4C6F-A585-716493AFDED5}" presName="sp" presStyleCnt="0"/>
      <dgm:spPr/>
    </dgm:pt>
    <dgm:pt modelId="{A29CB5D3-0B7E-43CB-AC1D-C5B7DA65830B}" type="pres">
      <dgm:prSet presAssocID="{4A1BEC0B-9875-45D7-B2ED-8025CB90BED6}" presName="linNode" presStyleCnt="0"/>
      <dgm:spPr/>
    </dgm:pt>
    <dgm:pt modelId="{2D0081B0-6DED-448B-A7FC-AF7CDB0C3E1E}" type="pres">
      <dgm:prSet presAssocID="{4A1BEC0B-9875-45D7-B2ED-8025CB90BED6}" presName="parentText" presStyleLbl="node1" presStyleIdx="1" presStyleCnt="3" custScaleY="774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B685-687D-4DC1-BB53-25A16197C814}" type="pres">
      <dgm:prSet presAssocID="{4A1BEC0B-9875-45D7-B2ED-8025CB90BED6}" presName="descendantText" presStyleLbl="alignAccFollowNode1" presStyleIdx="1" presStyleCnt="3" custScaleX="118191" custLinFactNeighborX="-5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34B1E-B73F-4577-BA9D-64B0182890F0}" type="pres">
      <dgm:prSet presAssocID="{A1A1ED94-EF26-4B0D-B8CD-44C8435CD339}" presName="sp" presStyleCnt="0"/>
      <dgm:spPr/>
    </dgm:pt>
    <dgm:pt modelId="{8750F9EE-C4A1-4452-B89A-E3ADE8F0E486}" type="pres">
      <dgm:prSet presAssocID="{1446967D-98C4-459D-96F4-E5D4A0B134AD}" presName="linNode" presStyleCnt="0"/>
      <dgm:spPr/>
    </dgm:pt>
    <dgm:pt modelId="{4CF483B4-795D-4B66-B9FC-AC76E68C72DD}" type="pres">
      <dgm:prSet presAssocID="{1446967D-98C4-459D-96F4-E5D4A0B134AD}" presName="parentText" presStyleLbl="node1" presStyleIdx="2" presStyleCnt="3" custScaleY="774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AB90-1F95-485E-ABCB-074EED57C78C}" type="pres">
      <dgm:prSet presAssocID="{1446967D-98C4-459D-96F4-E5D4A0B134AD}" presName="descendantText" presStyleLbl="alignAccFollowNode1" presStyleIdx="2" presStyleCnt="3" custScaleX="118191" custLinFactNeighborX="-5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1DF3C-939A-4BB5-9B46-D0A8C0C5B9E0}" srcId="{1446967D-98C4-459D-96F4-E5D4A0B134AD}" destId="{ACF2D319-95E2-49C1-BE33-0D18C20C53B6}" srcOrd="3" destOrd="0" parTransId="{4868859B-71B8-4E62-8C71-96F6A34A8BE3}" sibTransId="{A0D741B2-BCE4-4F48-BD40-AD47D8500079}"/>
    <dgm:cxn modelId="{2B9C5220-30BA-42EA-9CC3-0ECABADEA211}" type="presOf" srcId="{D30F71CF-01D6-4B80-8186-55210219F534}" destId="{1AD8AB90-1F95-485E-ABCB-074EED57C78C}" srcOrd="0" destOrd="1" presId="urn:microsoft.com/office/officeart/2005/8/layout/vList5"/>
    <dgm:cxn modelId="{7B3FC494-C1B4-4FDD-B212-249BDECD69F5}" type="presOf" srcId="{7CAB3141-FC20-4E72-9E51-567F1B06B33C}" destId="{20A1E394-9B0A-4337-B811-4066B3A5CE0E}" srcOrd="0" destOrd="0" presId="urn:microsoft.com/office/officeart/2005/8/layout/vList5"/>
    <dgm:cxn modelId="{8C98CCA4-99B6-4D21-B564-ED20BA21459E}" type="presOf" srcId="{1446967D-98C4-459D-96F4-E5D4A0B134AD}" destId="{4CF483B4-795D-4B66-B9FC-AC76E68C72DD}" srcOrd="0" destOrd="0" presId="urn:microsoft.com/office/officeart/2005/8/layout/vList5"/>
    <dgm:cxn modelId="{06C5F355-29EA-473C-9B26-BFA4CBF0E55D}" srcId="{1446967D-98C4-459D-96F4-E5D4A0B134AD}" destId="{707960F2-53AA-42F5-9AEA-B14800FD7CB3}" srcOrd="2" destOrd="0" parTransId="{4E424E2F-E728-46DA-8A7B-008F81C330EC}" sibTransId="{BC15D07E-E3B9-418D-84F1-F3FF48466BF7}"/>
    <dgm:cxn modelId="{706688E2-9C10-4AB8-BC01-9132664E2F12}" srcId="{4A1BEC0B-9875-45D7-B2ED-8025CB90BED6}" destId="{73ACE928-66DE-457E-86D8-DDD51C991F51}" srcOrd="0" destOrd="0" parTransId="{CF1650D0-91E9-49AA-B212-B58D988DC8B2}" sibTransId="{F4A57E55-2B0F-4F10-9A3B-282F1A983B43}"/>
    <dgm:cxn modelId="{1DBB7253-A692-4B4A-8B2E-3AECEEA1FB12}" type="presOf" srcId="{73ACE928-66DE-457E-86D8-DDD51C991F51}" destId="{91B4B685-687D-4DC1-BB53-25A16197C814}" srcOrd="0" destOrd="0" presId="urn:microsoft.com/office/officeart/2005/8/layout/vList5"/>
    <dgm:cxn modelId="{187E6B65-6DC9-4F9E-8183-01B7F477E260}" type="presOf" srcId="{707960F2-53AA-42F5-9AEA-B14800FD7CB3}" destId="{1AD8AB90-1F95-485E-ABCB-074EED57C78C}" srcOrd="0" destOrd="2" presId="urn:microsoft.com/office/officeart/2005/8/layout/vList5"/>
    <dgm:cxn modelId="{484A94BC-6B2D-4510-BA9A-B2B916330707}" srcId="{A0539324-3CB3-4D95-9219-9C96D1F5E085}" destId="{5033712A-F8D1-4035-A578-84D4A6D32695}" srcOrd="3" destOrd="0" parTransId="{84BBE5BE-DA9E-4E03-9E9C-486D29270EBD}" sibTransId="{607BCDBB-4214-4AE3-AEF3-9F1A00A831DB}"/>
    <dgm:cxn modelId="{19D60FF3-B7FF-4007-A6B7-E67475687452}" type="presOf" srcId="{ACF2D319-95E2-49C1-BE33-0D18C20C53B6}" destId="{1AD8AB90-1F95-485E-ABCB-074EED57C78C}" srcOrd="0" destOrd="3" presId="urn:microsoft.com/office/officeart/2005/8/layout/vList5"/>
    <dgm:cxn modelId="{9B4F5F52-B102-46EE-A5CE-AA4039B679D6}" type="presOf" srcId="{2F765486-42B1-4C36-8C55-68D6152ECA4A}" destId="{20A1E394-9B0A-4337-B811-4066B3A5CE0E}" srcOrd="0" destOrd="2" presId="urn:microsoft.com/office/officeart/2005/8/layout/vList5"/>
    <dgm:cxn modelId="{9E4641FC-6329-41C6-9FC2-B95BA461F99C}" srcId="{4A1BEC0B-9875-45D7-B2ED-8025CB90BED6}" destId="{60662094-8A2B-4746-B2BB-1078613BA705}" srcOrd="1" destOrd="0" parTransId="{BE4285BA-90EC-4ADA-98AA-07AB35DD8071}" sibTransId="{347F0BDE-E71F-4AD7-ADF6-398C41B59B90}"/>
    <dgm:cxn modelId="{6B6BE641-BD68-4F54-8BCF-1CCC3C925301}" type="presOf" srcId="{A0539324-3CB3-4D95-9219-9C96D1F5E085}" destId="{BF013355-ECBF-42B5-A707-4ECF5C828554}" srcOrd="0" destOrd="0" presId="urn:microsoft.com/office/officeart/2005/8/layout/vList5"/>
    <dgm:cxn modelId="{AC020532-5FF6-4DB3-B768-4989224C21F5}" type="presOf" srcId="{B4828E84-5898-405F-B9E9-5CB8408A9C52}" destId="{44D4A0F7-A866-4867-96D7-ECCD97171949}" srcOrd="0" destOrd="0" presId="urn:microsoft.com/office/officeart/2005/8/layout/vList5"/>
    <dgm:cxn modelId="{B8C0F49F-9075-421D-98E7-EBB138ACCDA4}" srcId="{4A1BEC0B-9875-45D7-B2ED-8025CB90BED6}" destId="{F6F56E92-B67F-446F-A639-D7953D354A50}" srcOrd="2" destOrd="0" parTransId="{18D3B8CE-06ED-4564-9BBC-6797B0E564B5}" sibTransId="{3D6CC464-A81C-4A0D-8EE1-CF1F44357E1A}"/>
    <dgm:cxn modelId="{3D05FE92-3513-4088-9D6F-5ACC917E1B63}" srcId="{1446967D-98C4-459D-96F4-E5D4A0B134AD}" destId="{D30F71CF-01D6-4B80-8186-55210219F534}" srcOrd="1" destOrd="0" parTransId="{2A160458-49ED-4F55-9437-6254A257983E}" sibTransId="{9E2B10B0-4E89-44A0-BBDB-2B38647ECC12}"/>
    <dgm:cxn modelId="{672290B0-663B-4AB7-88AA-ADC403A424CD}" type="presOf" srcId="{BE0FC064-8E6E-4946-A73A-6CACEB009E3F}" destId="{1AD8AB90-1F95-485E-ABCB-074EED57C78C}" srcOrd="0" destOrd="0" presId="urn:microsoft.com/office/officeart/2005/8/layout/vList5"/>
    <dgm:cxn modelId="{72DF58E9-ED1A-408D-96C6-2D1EAE9FDAAD}" type="presOf" srcId="{60662094-8A2B-4746-B2BB-1078613BA705}" destId="{91B4B685-687D-4DC1-BB53-25A16197C814}" srcOrd="0" destOrd="1" presId="urn:microsoft.com/office/officeart/2005/8/layout/vList5"/>
    <dgm:cxn modelId="{DF66C265-C01B-4661-AB10-EBC4F7C11002}" type="presOf" srcId="{E739E974-8191-4D74-A853-865A36214B56}" destId="{20A1E394-9B0A-4337-B811-4066B3A5CE0E}" srcOrd="0" destOrd="1" presId="urn:microsoft.com/office/officeart/2005/8/layout/vList5"/>
    <dgm:cxn modelId="{2DD747B1-3861-459D-B5D6-E9FA49E6223B}" type="presOf" srcId="{4A1BEC0B-9875-45D7-B2ED-8025CB90BED6}" destId="{2D0081B0-6DED-448B-A7FC-AF7CDB0C3E1E}" srcOrd="0" destOrd="0" presId="urn:microsoft.com/office/officeart/2005/8/layout/vList5"/>
    <dgm:cxn modelId="{52AB468D-8A79-45AD-A85C-16AC5E035235}" srcId="{B4828E84-5898-405F-B9E9-5CB8408A9C52}" destId="{A0539324-3CB3-4D95-9219-9C96D1F5E085}" srcOrd="0" destOrd="0" parTransId="{5F47F728-A7B9-4ACF-A37C-A1533450AEC6}" sibTransId="{9BD4D351-824D-4C6F-A585-716493AFDED5}"/>
    <dgm:cxn modelId="{CE3793D6-D703-41B8-9215-0099574EC357}" type="presOf" srcId="{F6F56E92-B67F-446F-A639-D7953D354A50}" destId="{91B4B685-687D-4DC1-BB53-25A16197C814}" srcOrd="0" destOrd="2" presId="urn:microsoft.com/office/officeart/2005/8/layout/vList5"/>
    <dgm:cxn modelId="{89CAAB9B-B09D-4A9E-A46D-21A5FDC38911}" srcId="{B4828E84-5898-405F-B9E9-5CB8408A9C52}" destId="{4A1BEC0B-9875-45D7-B2ED-8025CB90BED6}" srcOrd="1" destOrd="0" parTransId="{B08956F6-E861-4329-B490-6735DD6580AA}" sibTransId="{A1A1ED94-EF26-4B0D-B8CD-44C8435CD339}"/>
    <dgm:cxn modelId="{24BC75BD-EA7A-48C7-B237-3A0EBF5C4489}" srcId="{A0539324-3CB3-4D95-9219-9C96D1F5E085}" destId="{7CAB3141-FC20-4E72-9E51-567F1B06B33C}" srcOrd="0" destOrd="0" parTransId="{E08C06AB-970C-4AD3-987B-11C37B9361F9}" sibTransId="{F1EBB272-BB97-45B2-823F-5412DD2B440F}"/>
    <dgm:cxn modelId="{9563AB8F-CA85-43CD-A479-779C6767EBC2}" srcId="{1446967D-98C4-459D-96F4-E5D4A0B134AD}" destId="{BE0FC064-8E6E-4946-A73A-6CACEB009E3F}" srcOrd="0" destOrd="0" parTransId="{070A51F6-BC38-4EFE-A7FE-1F74D72EFBBB}" sibTransId="{671950DF-31B9-4DD1-ADCC-B2A084DCA321}"/>
    <dgm:cxn modelId="{FFF7C080-9C43-4F63-ACAD-8926CE4A0695}" srcId="{A0539324-3CB3-4D95-9219-9C96D1F5E085}" destId="{E739E974-8191-4D74-A853-865A36214B56}" srcOrd="1" destOrd="0" parTransId="{1F875A6D-1B17-4742-8E96-F8207DD5A4DC}" sibTransId="{EA42748C-03D9-4782-8A58-FA18D422B37C}"/>
    <dgm:cxn modelId="{B1BFF279-4A95-44D7-844B-69908D1A5110}" srcId="{A0539324-3CB3-4D95-9219-9C96D1F5E085}" destId="{2F765486-42B1-4C36-8C55-68D6152ECA4A}" srcOrd="2" destOrd="0" parTransId="{C6E4719D-7577-4173-85D2-358FB12D3163}" sibTransId="{3EA975C6-EDF8-4131-A2AF-FCE0BEFD2B63}"/>
    <dgm:cxn modelId="{C7EEEC5D-B52A-4E34-863C-4013C6B5F334}" type="presOf" srcId="{5033712A-F8D1-4035-A578-84D4A6D32695}" destId="{20A1E394-9B0A-4337-B811-4066B3A5CE0E}" srcOrd="0" destOrd="3" presId="urn:microsoft.com/office/officeart/2005/8/layout/vList5"/>
    <dgm:cxn modelId="{5CFA926F-464C-4D35-86D2-A52D44282015}" srcId="{B4828E84-5898-405F-B9E9-5CB8408A9C52}" destId="{1446967D-98C4-459D-96F4-E5D4A0B134AD}" srcOrd="2" destOrd="0" parTransId="{3B13D7AD-4E7C-425A-928E-F4B85C9B85C2}" sibTransId="{D3C78AC9-D982-486D-BDB3-1D87F2FEC88D}"/>
    <dgm:cxn modelId="{F9968934-C7A4-4650-AA45-B78910766F9D}" type="presParOf" srcId="{44D4A0F7-A866-4867-96D7-ECCD97171949}" destId="{952CF510-A291-420E-BC79-1B434933CCE4}" srcOrd="0" destOrd="0" presId="urn:microsoft.com/office/officeart/2005/8/layout/vList5"/>
    <dgm:cxn modelId="{92D1B4FC-EA7D-4CA4-BBE6-D5327B54DBE2}" type="presParOf" srcId="{952CF510-A291-420E-BC79-1B434933CCE4}" destId="{BF013355-ECBF-42B5-A707-4ECF5C828554}" srcOrd="0" destOrd="0" presId="urn:microsoft.com/office/officeart/2005/8/layout/vList5"/>
    <dgm:cxn modelId="{D8AA0BB0-689D-47C9-8EB5-335B793E70FD}" type="presParOf" srcId="{952CF510-A291-420E-BC79-1B434933CCE4}" destId="{20A1E394-9B0A-4337-B811-4066B3A5CE0E}" srcOrd="1" destOrd="0" presId="urn:microsoft.com/office/officeart/2005/8/layout/vList5"/>
    <dgm:cxn modelId="{F3A9C33E-DAEE-4F8E-A832-271ABAA0949F}" type="presParOf" srcId="{44D4A0F7-A866-4867-96D7-ECCD97171949}" destId="{F29F9264-CD6A-47AA-B4C6-394FAC7B5648}" srcOrd="1" destOrd="0" presId="urn:microsoft.com/office/officeart/2005/8/layout/vList5"/>
    <dgm:cxn modelId="{BCBA3FD0-1CFE-4CF1-8005-78AB6B31F6E9}" type="presParOf" srcId="{44D4A0F7-A866-4867-96D7-ECCD97171949}" destId="{A29CB5D3-0B7E-43CB-AC1D-C5B7DA65830B}" srcOrd="2" destOrd="0" presId="urn:microsoft.com/office/officeart/2005/8/layout/vList5"/>
    <dgm:cxn modelId="{6FAD16F5-ABF9-45D8-8C7F-9F2C39200476}" type="presParOf" srcId="{A29CB5D3-0B7E-43CB-AC1D-C5B7DA65830B}" destId="{2D0081B0-6DED-448B-A7FC-AF7CDB0C3E1E}" srcOrd="0" destOrd="0" presId="urn:microsoft.com/office/officeart/2005/8/layout/vList5"/>
    <dgm:cxn modelId="{1A37490D-D279-469E-9958-52EC136C7097}" type="presParOf" srcId="{A29CB5D3-0B7E-43CB-AC1D-C5B7DA65830B}" destId="{91B4B685-687D-4DC1-BB53-25A16197C814}" srcOrd="1" destOrd="0" presId="urn:microsoft.com/office/officeart/2005/8/layout/vList5"/>
    <dgm:cxn modelId="{31BD691C-DAF2-46A9-A46D-E68E3440CA07}" type="presParOf" srcId="{44D4A0F7-A866-4867-96D7-ECCD97171949}" destId="{21B34B1E-B73F-4577-BA9D-64B0182890F0}" srcOrd="3" destOrd="0" presId="urn:microsoft.com/office/officeart/2005/8/layout/vList5"/>
    <dgm:cxn modelId="{1BF9E843-7157-46DF-BF73-048236720A1F}" type="presParOf" srcId="{44D4A0F7-A866-4867-96D7-ECCD97171949}" destId="{8750F9EE-C4A1-4452-B89A-E3ADE8F0E486}" srcOrd="4" destOrd="0" presId="urn:microsoft.com/office/officeart/2005/8/layout/vList5"/>
    <dgm:cxn modelId="{454061AF-0960-4A23-A8B0-7133CE156BDD}" type="presParOf" srcId="{8750F9EE-C4A1-4452-B89A-E3ADE8F0E486}" destId="{4CF483B4-795D-4B66-B9FC-AC76E68C72DD}" srcOrd="0" destOrd="0" presId="urn:microsoft.com/office/officeart/2005/8/layout/vList5"/>
    <dgm:cxn modelId="{D9363B7E-F7D3-48FD-A3D1-FA30D5DD6C7E}" type="presParOf" srcId="{8750F9EE-C4A1-4452-B89A-E3ADE8F0E486}" destId="{1AD8AB90-1F95-485E-ABCB-074EED57C78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07AD2-3DCB-40F0-B034-D1F706CE3E47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BDAD-B110-4A0C-98D0-DA8F985E7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 you want a footer?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A8B74-0896-4BCF-9A97-F2CF788E62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466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78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461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78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Enterococcus faecium, Staphylococcus aureus, Klebsiella pneumoniae, Acinetobacter baumanii, Pseudomonas aeruginosa</a:t>
            </a:r>
            <a:r>
              <a:rPr lang="en-US" dirty="0" smtClean="0"/>
              <a:t>, and </a:t>
            </a:r>
            <a:r>
              <a:rPr lang="en-US" i="1" dirty="0" smtClean="0"/>
              <a:t>Enterobacter</a:t>
            </a:r>
            <a:r>
              <a:rPr lang="en-US" dirty="0" smtClean="0"/>
              <a:t> species – These organisms cause the majority of US hospital infections and effectively “escape” the effects of antibacterial</a:t>
            </a:r>
            <a:r>
              <a:rPr lang="en-US" baseline="0" dirty="0" smtClean="0"/>
              <a:t> drugs.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infections are due to methicillin-resistant </a:t>
            </a:r>
            <a:r>
              <a:rPr lang="en-US" i="1" baseline="0" dirty="0" smtClean="0"/>
              <a:t>S. aureus</a:t>
            </a:r>
            <a:r>
              <a:rPr lang="en-US" i="0" baseline="0" dirty="0" smtClean="0"/>
              <a:t> (MRSA), vancymocin-resistant </a:t>
            </a:r>
            <a:r>
              <a:rPr lang="en-US" i="1" baseline="0" dirty="0" smtClean="0"/>
              <a:t>E. faecium</a:t>
            </a:r>
            <a:r>
              <a:rPr lang="en-US" i="0" baseline="0" dirty="0" smtClean="0"/>
              <a:t> (VRE), and fluoroquinolone-resistant </a:t>
            </a:r>
            <a:r>
              <a:rPr lang="en-US" i="1" baseline="0" dirty="0" smtClean="0"/>
              <a:t>P. aeruginosa</a:t>
            </a:r>
          </a:p>
          <a:p>
            <a:r>
              <a:rPr lang="en-US" i="0" baseline="0" dirty="0" smtClean="0"/>
              <a:t>New issue – panantibiotic resistant infections. Commonly caused by </a:t>
            </a:r>
            <a:r>
              <a:rPr lang="en-US" i="1" baseline="0" dirty="0" smtClean="0"/>
              <a:t>Acinetobacter</a:t>
            </a:r>
            <a:r>
              <a:rPr lang="en-US" i="0" baseline="0" dirty="0" smtClean="0"/>
              <a:t> species.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These infections are very hard if not impossible to treat. In some cases, doctors have relied on older medications such as Colistin, which is very toxic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3CC7-89B0-4822-8F59-248E64B48F19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62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069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566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069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06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0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46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7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7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21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21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27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 add bullets</a:t>
            </a:r>
            <a:r>
              <a:rPr lang="en-US" b="0" dirty="0" smtClean="0"/>
              <a:t>:</a:t>
            </a:r>
            <a:r>
              <a:rPr lang="en-US" b="0" baseline="0" dirty="0" smtClean="0"/>
              <a:t> Go to the “Home” tab. In the “Paragraph” section click on the “Increase List Level” icon, which is the fourth icon from the left on the top 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To add or remove Page numbers, Date &amp; Time, or Footer text</a:t>
            </a:r>
            <a:r>
              <a:rPr lang="en-US" baseline="0" dirty="0" smtClean="0"/>
              <a:t>: Go to the “Insert” tab. In the “Text” section click on the “Header &amp; Footer” icon and update accordingly.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1C1756"/>
                </a:solidFill>
              </a:rPr>
              <a:t>Purple</a:t>
            </a:r>
            <a:r>
              <a:rPr lang="en-US" b="0" baseline="0" dirty="0" smtClean="0">
                <a:solidFill>
                  <a:srgbClr val="1C1756"/>
                </a:solidFill>
              </a:rPr>
              <a:t>: R:28  G:23  B:86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CCC33"/>
                </a:solidFill>
              </a:rPr>
              <a:t>Green</a:t>
            </a:r>
            <a:r>
              <a:rPr lang="en-US" b="0" baseline="0" dirty="0" smtClean="0">
                <a:solidFill>
                  <a:srgbClr val="CCCC33"/>
                </a:solidFill>
              </a:rPr>
              <a:t>: R:204  G:204  B:51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99999"/>
                </a:solidFill>
              </a:rPr>
              <a:t>Gray</a:t>
            </a:r>
            <a:r>
              <a:rPr lang="en-US" b="0" baseline="0" dirty="0" smtClean="0">
                <a:solidFill>
                  <a:srgbClr val="999999"/>
                </a:solidFill>
              </a:rPr>
              <a:t>: R:153  G:153  B:153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ATCC Secondary Colors: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00AEEF"/>
                </a:solidFill>
              </a:rPr>
              <a:t>Cyan</a:t>
            </a:r>
            <a:r>
              <a:rPr lang="en-US" b="0" baseline="0" dirty="0" smtClean="0">
                <a:solidFill>
                  <a:srgbClr val="00AEEF"/>
                </a:solidFill>
              </a:rPr>
              <a:t>: R:0  G:174  B:239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C3C8D6"/>
                </a:solidFill>
              </a:rPr>
              <a:t>Blue Gray</a:t>
            </a:r>
            <a:r>
              <a:rPr lang="en-US" b="0" baseline="0" dirty="0" smtClean="0">
                <a:solidFill>
                  <a:srgbClr val="C3C8D6"/>
                </a:solidFill>
              </a:rPr>
              <a:t>: R:195  G:200  B:214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9D0D0F"/>
                </a:solidFill>
              </a:rPr>
              <a:t>Deep Red</a:t>
            </a:r>
            <a:r>
              <a:rPr lang="en-US" b="0" baseline="0" dirty="0" smtClean="0">
                <a:solidFill>
                  <a:srgbClr val="9D0D0F"/>
                </a:solidFill>
              </a:rPr>
              <a:t>: R:157  G:13  B:15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D457"/>
                </a:solidFill>
              </a:rPr>
              <a:t>Yellow</a:t>
            </a:r>
            <a:r>
              <a:rPr lang="en-US" b="0" baseline="0" dirty="0" smtClean="0">
                <a:solidFill>
                  <a:srgbClr val="FFD457"/>
                </a:solidFill>
              </a:rPr>
              <a:t>: R:255  G:212  B:87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6674A"/>
                </a:solidFill>
              </a:rPr>
              <a:t>Salmon</a:t>
            </a:r>
            <a:r>
              <a:rPr lang="en-US" b="0" baseline="0" dirty="0" smtClean="0">
                <a:solidFill>
                  <a:srgbClr val="E6674A"/>
                </a:solidFill>
              </a:rPr>
              <a:t>: R:230  G:103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36424A"/>
                </a:solidFill>
              </a:rPr>
              <a:t>Gray Green</a:t>
            </a:r>
            <a:r>
              <a:rPr lang="en-US" b="0" baseline="0" dirty="0" smtClean="0">
                <a:solidFill>
                  <a:srgbClr val="36424A"/>
                </a:solidFill>
              </a:rPr>
              <a:t>: R:54  G:66  B:74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EF8200"/>
                </a:solidFill>
              </a:rPr>
              <a:t>Orange</a:t>
            </a:r>
            <a:r>
              <a:rPr lang="en-US" b="0" baseline="0" dirty="0" smtClean="0">
                <a:solidFill>
                  <a:srgbClr val="EF8200"/>
                </a:solidFill>
              </a:rPr>
              <a:t>: R:239  G:130  B:0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8ED7B0"/>
                </a:solidFill>
              </a:rPr>
              <a:t>Light Gray Green</a:t>
            </a:r>
            <a:r>
              <a:rPr lang="en-US" b="0" baseline="0" dirty="0" smtClean="0">
                <a:solidFill>
                  <a:srgbClr val="8ED7B0"/>
                </a:solidFill>
              </a:rPr>
              <a:t>: R:142  G:215  B:176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1E6EC-3ACD-47AF-B387-EBD52F408144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21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334000" y="1088136"/>
            <a:ext cx="3638547" cy="50840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Calibri – Max font size 34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32E9-BB70-4251-8F99-81CD2D0BE2FB}" type="datetime1">
              <a:rPr lang="en-US" smtClean="0"/>
              <a:pPr/>
              <a:t>01/01/2002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88136"/>
            <a:ext cx="5334000" cy="508406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 anchorCtr="0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Title Calibri Bold – Max font size 20</a:t>
            </a:r>
          </a:p>
          <a:p>
            <a:pPr lvl="1"/>
            <a:r>
              <a:rPr lang="en-US" dirty="0" smtClean="0"/>
              <a:t>Calibri – Max font size 20</a:t>
            </a:r>
          </a:p>
          <a:p>
            <a:pPr lvl="2"/>
            <a:r>
              <a:rPr lang="en-US" dirty="0" smtClean="0"/>
              <a:t>Calibri – Max font size 20</a:t>
            </a:r>
          </a:p>
          <a:p>
            <a:pPr lvl="3"/>
            <a:r>
              <a:rPr lang="en-US" dirty="0" smtClean="0"/>
              <a:t>Calibri – Max font size 18</a:t>
            </a:r>
          </a:p>
          <a:p>
            <a:pPr lvl="4"/>
            <a:r>
              <a:rPr lang="en-US" dirty="0" smtClean="0"/>
              <a:t>Calibri – Max font size 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648" y="6324600"/>
            <a:ext cx="45720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2178785-C838-49C5-A82D-3BFFFAFEA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05403" y="1219200"/>
            <a:ext cx="186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4419600"/>
            <a:ext cx="2800348" cy="1590675"/>
          </a:xfrm>
          <a:solidFill>
            <a:srgbClr val="1C1756"/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Call out – Calibri White Max font size 20</a:t>
            </a:r>
          </a:p>
          <a:p>
            <a:pPr lvl="0"/>
            <a:r>
              <a:rPr lang="en-US" dirty="0" smtClean="0"/>
              <a:t>Background: R:28 G:23 B86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78051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Calibri – Max font size 34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F01E-DB9A-4B92-84E5-C2C2D79C375F}" type="datetime1">
              <a:rPr lang="en-US" smtClean="0"/>
              <a:pPr/>
              <a:t>01/01/2002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648" y="6324600"/>
            <a:ext cx="45720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2178785-C838-49C5-A82D-3BFFFAFEA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088136"/>
            <a:ext cx="8534400" cy="5084064"/>
          </a:xfrm>
        </p:spPr>
        <p:txBody>
          <a:bodyPr/>
          <a:lstStyle>
            <a:lvl1pPr>
              <a:spcAft>
                <a:spcPts val="400"/>
              </a:spcAft>
              <a:defRPr b="1"/>
            </a:lvl1pPr>
          </a:lstStyle>
          <a:p>
            <a:pPr lvl="0"/>
            <a:r>
              <a:rPr lang="en-US" dirty="0" smtClean="0"/>
              <a:t>Sub Title Calibri Bold – Max font size 20</a:t>
            </a:r>
          </a:p>
          <a:p>
            <a:pPr lvl="1"/>
            <a:r>
              <a:rPr lang="en-US" dirty="0" smtClean="0"/>
              <a:t>Calibri – Max font size 20</a:t>
            </a:r>
          </a:p>
          <a:p>
            <a:pPr lvl="2"/>
            <a:r>
              <a:rPr lang="en-US" dirty="0" smtClean="0"/>
              <a:t>Calibri – Max font size 20</a:t>
            </a:r>
          </a:p>
          <a:p>
            <a:pPr lvl="3"/>
            <a:r>
              <a:rPr lang="en-US" dirty="0" smtClean="0"/>
              <a:t>Calibri – Max font size 18</a:t>
            </a:r>
          </a:p>
          <a:p>
            <a:pPr lvl="4"/>
            <a:r>
              <a:rPr lang="en-US" dirty="0" smtClean="0"/>
              <a:t>Calibri – Max font size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583114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088136"/>
            <a:ext cx="3638547" cy="508406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Calibri – Max font size 34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F651-5475-40AB-8F36-EF57BDADE454}" type="datetime1">
              <a:rPr lang="en-US" smtClean="0"/>
              <a:pPr/>
              <a:t>01/01/2002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648" y="6324600"/>
            <a:ext cx="45720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2178785-C838-49C5-A82D-3BFFFAFEA2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6" hasCustomPrompt="1"/>
          </p:nvPr>
        </p:nvSpPr>
        <p:spPr>
          <a:xfrm>
            <a:off x="3657600" y="1088136"/>
            <a:ext cx="5334000" cy="5083737"/>
          </a:xfr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182880" tIns="91440" rIns="182880" bIns="91440" anchor="ctr" anchorCtr="0">
            <a:norm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Sub Title Calibri Bold – Max font size 20</a:t>
            </a:r>
          </a:p>
          <a:p>
            <a:pPr lvl="1"/>
            <a:r>
              <a:rPr lang="en-US" dirty="0" smtClean="0"/>
              <a:t>Calibri – Max font size 20</a:t>
            </a:r>
          </a:p>
          <a:p>
            <a:pPr lvl="2"/>
            <a:r>
              <a:rPr lang="en-US" dirty="0" smtClean="0"/>
              <a:t>Calibri – Max font size 20</a:t>
            </a:r>
          </a:p>
          <a:p>
            <a:pPr lvl="3"/>
            <a:r>
              <a:rPr lang="en-US" dirty="0" smtClean="0"/>
              <a:t>Calibri – Max font size 18</a:t>
            </a:r>
          </a:p>
          <a:p>
            <a:pPr lvl="4"/>
            <a:r>
              <a:rPr lang="en-US" dirty="0" smtClean="0"/>
              <a:t>Calibri – Max font size 18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419600"/>
            <a:ext cx="2800348" cy="1590675"/>
          </a:xfrm>
          <a:solidFill>
            <a:srgbClr val="1C1756"/>
          </a:solidFill>
          <a:ln>
            <a:noFill/>
          </a:ln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Call out – Calibri White Max font </a:t>
            </a:r>
            <a:r>
              <a:rPr lang="en-US" smtClean="0"/>
              <a:t>size 20</a:t>
            </a:r>
            <a:endParaRPr lang="en-US" dirty="0" smtClean="0"/>
          </a:p>
          <a:p>
            <a:pPr lvl="0"/>
            <a:r>
              <a:rPr lang="en-US" dirty="0" smtClean="0"/>
              <a:t>Background: R:28 G:23 B86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5203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710023" y="1219200"/>
            <a:ext cx="4114800" cy="50292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648" y="6324600"/>
            <a:ext cx="45720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F6CE2234-6542-4E8D-AF13-E762F4E01D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76572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01/01/2002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5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4.jpeg"/><Relationship Id="rId9" Type="http://schemas.openxmlformats.org/officeDocument/2006/relationships/image" Target="../media/image4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6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6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store.4cryo.com/Automatic-Fill-Liquid-Nitrogen-Freezers-s/1513.htm&amp;ei=xXiaVZnmIMjX-QH59JrADA&amp;bvm=bv.96952980,d.cWw&amp;psig=AFQjCNGGI282buzBwbJ61CrGXapX3m1LAQ&amp;ust=143627320562964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gif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71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7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30213" y="0"/>
            <a:ext cx="7213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Plant  Tissue Culture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2667000" cy="3657600"/>
          </a:xfrm>
          <a:prstGeom prst="rect">
            <a:avLst/>
          </a:prstGeom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5562600" cy="21336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</a:rPr>
              <a:t>Dr. </a:t>
            </a:r>
            <a:r>
              <a:rPr lang="en-US" sz="2800" b="1" i="1" dirty="0" err="1" smtClean="0">
                <a:solidFill>
                  <a:srgbClr val="FFC000"/>
                </a:solidFill>
              </a:rPr>
              <a:t>Shrikant</a:t>
            </a:r>
            <a:r>
              <a:rPr lang="en-US" sz="2800" b="1" i="1" dirty="0" smtClean="0">
                <a:solidFill>
                  <a:srgbClr val="FFC000"/>
                </a:solidFill>
              </a:rPr>
              <a:t> B. </a:t>
            </a:r>
            <a:r>
              <a:rPr lang="en-US" sz="2800" b="1" i="1" dirty="0" err="1" smtClean="0">
                <a:solidFill>
                  <a:srgbClr val="FFC000"/>
                </a:solidFill>
              </a:rPr>
              <a:t>Bhosale</a:t>
            </a:r>
            <a:r>
              <a:rPr lang="en-US" sz="2800" b="1" i="1" dirty="0" smtClean="0">
                <a:solidFill>
                  <a:srgbClr val="FFC000"/>
                </a:solidFill>
              </a:rPr>
              <a:t/>
            </a:r>
            <a:br>
              <a:rPr lang="en-US" sz="2800" b="1" i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  </a:t>
            </a:r>
            <a:br>
              <a:rPr lang="en-US" sz="2800" b="1" i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S. M.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Dnyandeo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Mohekar</a:t>
            </a:r>
            <a:r>
              <a:rPr lang="en-US" sz="2800" b="1" i="1" dirty="0" smtClean="0">
                <a:solidFill>
                  <a:srgbClr val="7030A0"/>
                </a:solidFill>
              </a:rPr>
              <a:t> College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Kallmb</a:t>
            </a:r>
            <a:r>
              <a:rPr lang="en-US" sz="2800" b="1" i="1" dirty="0" smtClean="0">
                <a:solidFill>
                  <a:srgbClr val="7030A0"/>
                </a:solidFill>
              </a:rPr>
              <a:t> Dist.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Osmanabd</a:t>
            </a:r>
            <a:r>
              <a:rPr lang="en-US" sz="2800" b="1" i="1" dirty="0" smtClean="0">
                <a:solidFill>
                  <a:srgbClr val="FFC000"/>
                </a:solidFill>
              </a:rPr>
              <a:t>.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5410200" cy="699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plant tissue culture laboratory design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Glassware washing and storage area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charset="0"/>
              <a:buAutoNum type="arabicPeriod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Media preparation and sterilization area</a:t>
            </a:r>
          </a:p>
          <a:p>
            <a:pPr marL="266700" indent="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Refrigerator/freezer</a:t>
            </a:r>
          </a:p>
          <a:p>
            <a:pPr marL="266700" indent="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Balances</a:t>
            </a:r>
          </a:p>
          <a:p>
            <a:pPr marL="266700" indent="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Hot plate/stirrer</a:t>
            </a:r>
          </a:p>
          <a:p>
            <a:pPr marL="266700" indent="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PH meter</a:t>
            </a:r>
          </a:p>
          <a:p>
            <a:pPr marL="266700" indent="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Autoclave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charset="0"/>
              <a:buAutoNum type="arabicPeriod" startAt="3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Growth room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Arial" charset="0"/>
              <a:buAutoNum type="arabicPeriod" startAt="3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Aseptic transfer area</a:t>
            </a:r>
          </a:p>
          <a:p>
            <a:pPr marL="533400" indent="-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Laminar flow </a:t>
            </a:r>
            <a:r>
              <a:rPr lang="en-GB" sz="2300" dirty="0" smtClean="0">
                <a:latin typeface="Times New Roman" pitchFamily="18" charset="0"/>
                <a:cs typeface="Times New Roman" pitchFamily="18" charset="0"/>
              </a:rPr>
              <a:t>hoods</a:t>
            </a:r>
          </a:p>
          <a:p>
            <a:pPr marL="533400" indent="-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endParaRPr lang="en-GB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3359" t="43945" r="27344" b="6836"/>
          <a:stretch>
            <a:fillRect/>
          </a:stretch>
        </p:blipFill>
        <p:spPr bwMode="auto">
          <a:xfrm>
            <a:off x="4786313" y="2057400"/>
            <a:ext cx="43576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Efficiency Particulate Air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Efficiency Particulate Air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6350169"/>
            <a:ext cx="403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266700" algn="just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b="1" dirty="0" smtClean="0"/>
              <a:t>High Efficiency Particulate Air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Plant Tissue Culture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0" y="990600"/>
            <a:ext cx="7866888" cy="5257800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The commercial production of plants used as potting, landscape, and florist </a:t>
            </a:r>
            <a:r>
              <a:rPr lang="en-US" sz="2600" dirty="0" smtClean="0"/>
              <a:t>subjects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To</a:t>
            </a:r>
            <a:r>
              <a:rPr lang="en-US" sz="2600" dirty="0"/>
              <a:t> conserve rare or endangered plant species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To </a:t>
            </a:r>
            <a:r>
              <a:rPr lang="en-US" sz="2600" dirty="0"/>
              <a:t>screen cells rather than plants for advantageous characters, e.g. herbicide resistance/tolerance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/>
              <a:t>Large-scale growth of plant cells in liquid culture in bioreactors for production of valuable compounds, like plant-derived secondary metabolites and recombinant proteins used </a:t>
            </a:r>
            <a:r>
              <a:rPr lang="en-US" sz="2600" dirty="0" smtClean="0"/>
              <a:t>as biopharmaceuticals.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068058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 smtClean="0"/>
              <a:t>Plant Tissue Culture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99060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To cross distantly related species by protoplast fusion and regeneration of the novel hybrid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To </a:t>
            </a:r>
            <a:r>
              <a:rPr lang="en-US" sz="2600" dirty="0"/>
              <a:t>produce clean plant material </a:t>
            </a:r>
            <a:r>
              <a:rPr lang="en-US" sz="2600" dirty="0" smtClean="0"/>
              <a:t>from</a:t>
            </a:r>
            <a:r>
              <a:rPr lang="en-US" sz="2600" dirty="0"/>
              <a:t> </a:t>
            </a:r>
            <a:r>
              <a:rPr lang="en-US" sz="2600" dirty="0" smtClean="0"/>
              <a:t>stock infected by viruses or other pathogens.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Production </a:t>
            </a:r>
            <a:r>
              <a:rPr lang="en-US" sz="2600" dirty="0"/>
              <a:t>of identical sterile hybrid species can be obtained</a:t>
            </a:r>
          </a:p>
          <a:p>
            <a:pPr algn="just"/>
            <a:endParaRPr lang="en-US" sz="2600" dirty="0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391344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1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438400" y="304800"/>
            <a:ext cx="3962400" cy="762000"/>
          </a:xfrm>
          <a:prstGeom prst="rect">
            <a:avLst/>
          </a:prstGeom>
          <a:solidFill>
            <a:srgbClr val="7030A0"/>
          </a:solidFill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nt tissue culture laboratories at I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57864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sfscollege.org.in/Images/Biotech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655" y="3657600"/>
            <a:ext cx="444934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3.bp.blogspot.com/_x3BaWxGpFhI/SoqTP6bTOhI/AAAAAAAAALM/iwadijn_K-4/S700/DSC0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8153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Sterilization methods: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 marL="722313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Micro-organism contamination can over grow the plant culture resulting in culture death</a:t>
            </a:r>
          </a:p>
          <a:p>
            <a:pPr marL="722313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Micro-organism contamination exhaust the nutrient media</a:t>
            </a:r>
          </a:p>
          <a:p>
            <a:pPr marL="722313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Micro-organism can change in secondary metabolite structure or produce other compounds 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What?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explant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or culture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vessels  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media 	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instruments 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environment  where handling is taking place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defRPr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8077200" cy="612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How?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Heat sterilization:</a:t>
            </a:r>
          </a:p>
          <a:p>
            <a:pPr marL="722313" indent="-457200" algn="just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  Dry heat: 130-180 °C for 2-4 hours</a:t>
            </a:r>
          </a:p>
          <a:p>
            <a:pPr marL="722313" indent="-457200" algn="just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Used for glassware, metal instruments</a:t>
            </a:r>
          </a:p>
          <a:p>
            <a:pPr marL="722313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lphaLcPeriod" startAt="2"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Autoclave: 121 °C, 1.06 kg/cm2 (15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) for 15 to 20 minutes </a:t>
            </a:r>
          </a:p>
          <a:p>
            <a:pPr marL="354013" indent="-88900" algn="just">
              <a:lnSpc>
                <a:spcPct val="150000"/>
              </a:lnSpc>
              <a:buClr>
                <a:srgbClr val="FF0000"/>
              </a:buClr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Used  for glassware, media and aqueous solutions and plastic caps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Sterilization by filtration: for heat labile aqueous solutions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Ethanol: used for handling surface sterilization and also for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explant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 startAt="2"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Chemical sterilization: using  sodium or calcium hypochlorite, sliver nitrate, mercuric chloride or some other bactericidal chemicals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cdn.biologydiscussion.com/wp-content/uploads/2015/09/clip_image002_thumb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/>
              <a:t>Major Constituents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4888992" cy="3048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Salt Mixtures</a:t>
            </a:r>
          </a:p>
          <a:p>
            <a:pPr eaLnBrk="1" hangingPunct="1"/>
            <a:r>
              <a:rPr lang="en-US" altLang="en-US" dirty="0" smtClean="0"/>
              <a:t>Organic Substances</a:t>
            </a:r>
          </a:p>
          <a:p>
            <a:pPr eaLnBrk="1" hangingPunct="1"/>
            <a:r>
              <a:rPr lang="en-US" altLang="en-US" dirty="0" smtClean="0"/>
              <a:t>Natural Complexes</a:t>
            </a:r>
          </a:p>
          <a:p>
            <a:pPr eaLnBrk="1" hangingPunct="1"/>
            <a:r>
              <a:rPr lang="en-US" altLang="en-US" dirty="0" smtClean="0"/>
              <a:t>Inert Supportive Materials</a:t>
            </a:r>
          </a:p>
          <a:p>
            <a:pPr eaLnBrk="1" hangingPunct="1"/>
            <a:r>
              <a:rPr lang="en-US" altLang="en-US" dirty="0" smtClean="0"/>
              <a:t>Growth Regulators 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914400"/>
          <a:ext cx="8534399" cy="56690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72442"/>
                <a:gridCol w="2189665"/>
                <a:gridCol w="1722539"/>
                <a:gridCol w="939567"/>
                <a:gridCol w="932102"/>
                <a:gridCol w="1110563"/>
                <a:gridCol w="1167521"/>
              </a:tblGrid>
              <a:tr h="1292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Medium</a:t>
                      </a:r>
                      <a:endParaRPr lang="en-US" sz="16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Components (mg./L -)MS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Name of </a:t>
                      </a:r>
                      <a:r>
                        <a:rPr lang="en-US" sz="2000" b="0" dirty="0" smtClean="0"/>
                        <a:t>Components </a:t>
                      </a:r>
                      <a:endParaRPr lang="en-US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(mg./L 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FOR 1000 ML STOCK </a:t>
                      </a:r>
                      <a:r>
                        <a:rPr lang="en-US" sz="2000" dirty="0" smtClean="0"/>
                        <a:t>SOLUTION-A (50 ml./L)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2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Macronutrients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mg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gm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</a:tr>
              <a:tr h="646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NH4NO3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Ammonium nitrate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1650.0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X 20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33000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</a:tr>
              <a:tr h="646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KNO3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Potassium nitrate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1900.0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X 20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38000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38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</a:tr>
              <a:tr h="646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CaCl2.2H2O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Calcium chloride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440.0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X 20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8800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8.800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</a:tr>
              <a:tr h="646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MgSO4.7H2O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Magnesium sulphate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370.0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X 20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7400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7.400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</a:tr>
              <a:tr h="969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KH2PO4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Potassium phosphate monobasic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170.0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X 20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3400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3.400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30" marR="6843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listo MT" pitchFamily="18" charset="0"/>
              </a:rPr>
              <a:t>Murashige</a:t>
            </a:r>
            <a:r>
              <a:rPr lang="en-US" sz="2400" b="1" dirty="0" smtClean="0">
                <a:solidFill>
                  <a:srgbClr val="00B050"/>
                </a:solidFill>
                <a:latin typeface="Calisto MT" pitchFamily="18" charset="0"/>
              </a:rPr>
              <a:t> and </a:t>
            </a:r>
            <a:r>
              <a:rPr lang="en-US" sz="2400" b="1" dirty="0" err="1" smtClean="0">
                <a:solidFill>
                  <a:srgbClr val="00B050"/>
                </a:solidFill>
                <a:latin typeface="Calisto MT" pitchFamily="18" charset="0"/>
              </a:rPr>
              <a:t>Skoog</a:t>
            </a:r>
            <a:r>
              <a:rPr lang="en-US" sz="2400" b="1" dirty="0" smtClean="0">
                <a:solidFill>
                  <a:srgbClr val="00B050"/>
                </a:solidFill>
                <a:latin typeface="Calisto MT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sto MT" pitchFamily="18" charset="0"/>
              </a:rPr>
              <a:t>Medium With </a:t>
            </a:r>
            <a:r>
              <a:rPr lang="en-US" sz="2400" b="1" dirty="0" smtClean="0">
                <a:solidFill>
                  <a:srgbClr val="7030A0"/>
                </a:solidFill>
                <a:latin typeface="Calisto MT" pitchFamily="18" charset="0"/>
              </a:rPr>
              <a:t>Vitamins</a:t>
            </a:r>
            <a:r>
              <a:rPr lang="en-US" sz="2400" b="1" dirty="0" smtClean="0">
                <a:solidFill>
                  <a:srgbClr val="FF0000"/>
                </a:solidFill>
                <a:latin typeface="Calisto MT" pitchFamily="18" charset="0"/>
              </a:rPr>
              <a:t> and </a:t>
            </a:r>
            <a:r>
              <a:rPr lang="en-US" sz="2400" b="1" dirty="0" smtClean="0">
                <a:solidFill>
                  <a:srgbClr val="FFC000"/>
                </a:solidFill>
                <a:latin typeface="Calisto MT" pitchFamily="18" charset="0"/>
              </a:rPr>
              <a:t>Sucrose</a:t>
            </a:r>
            <a:endParaRPr lang="en-US" sz="2400" dirty="0">
              <a:solidFill>
                <a:srgbClr val="FFC000"/>
              </a:solidFill>
              <a:latin typeface="Calisto MT" pitchFamily="18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29529" cy="685799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57200"/>
                <a:gridCol w="1814330"/>
                <a:gridCol w="2971800"/>
                <a:gridCol w="762000"/>
                <a:gridCol w="762000"/>
                <a:gridCol w="1295400"/>
                <a:gridCol w="1066799"/>
              </a:tblGrid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Name of </a:t>
                      </a:r>
                      <a:r>
                        <a:rPr lang="en-US" sz="1800" b="0" dirty="0" smtClean="0"/>
                        <a:t>Components </a:t>
                      </a:r>
                      <a:endParaRPr lang="en-US" sz="18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(mg./L )</a:t>
                      </a:r>
                      <a:endParaRPr lang="en-US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FOR 500 ML STOCK </a:t>
                      </a:r>
                      <a:r>
                        <a:rPr lang="en-US" sz="1800" dirty="0" smtClean="0"/>
                        <a:t>SOLUTION-B(10 ml./L)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7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Micronutrients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gm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572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KI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Potassium Iodide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0.83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41.5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0.415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572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H3BO3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Boric acid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6.20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0.310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MnSO4.4H2O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Manganese </a:t>
                      </a:r>
                      <a:r>
                        <a:rPr lang="en-US" sz="1800" dirty="0" err="1"/>
                        <a:t>sulphate</a:t>
                      </a:r>
                      <a:r>
                        <a:rPr lang="en-US" sz="1800" dirty="0"/>
                        <a:t> monohydrate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22.30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1115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1.115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572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ZnSO4.7H2O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Zinc </a:t>
                      </a:r>
                      <a:r>
                        <a:rPr lang="en-US" sz="1800" dirty="0" err="1"/>
                        <a:t>sulphate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8.6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0.430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Na2MoO4.2H2O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Sodium Molybdic acid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12.5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0.125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CuSO4.5H2O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Copper </a:t>
                      </a:r>
                      <a:r>
                        <a:rPr lang="en-US" sz="1800" dirty="0" err="1"/>
                        <a:t>sulphate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pentahydrate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0.025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0.0125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CoCl2.6H2O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Cobalt chloride hexahydrate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0.025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0.0125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Na2EDTA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EDTA disodium salt dihydrate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37.3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1865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1.865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  <a:tr h="685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FeSO4.7H2O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Ferrous sulphate heptahydrate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27.8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1390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1.390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71" marR="42771" marT="0" marB="0" anchor="ctr"/>
                </a:tc>
              </a:tr>
            </a:tbl>
          </a:graphicData>
        </a:graphic>
      </p:graphicFrame>
      <p:pic>
        <p:nvPicPr>
          <p:cNvPr id="3" name="Picture 2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2999" y="152398"/>
          <a:ext cx="7772401" cy="64770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30610"/>
                <a:gridCol w="2859479"/>
                <a:gridCol w="826851"/>
                <a:gridCol w="744166"/>
                <a:gridCol w="1240276"/>
                <a:gridCol w="1571019"/>
              </a:tblGrid>
              <a:tr h="140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Vitamins and other supplements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(mg./L )</a:t>
                      </a:r>
                      <a:endParaRPr lang="en-US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FOR 500 ML STOCK </a:t>
                      </a:r>
                      <a:r>
                        <a:rPr lang="en-US" sz="2400" dirty="0" smtClean="0"/>
                        <a:t>SOLUTION-C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(10 ml./L)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gm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  <a:tr h="929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Inositol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100.0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X50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5000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5.000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  <a:tr h="4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Thiamine </a:t>
                      </a:r>
                      <a:r>
                        <a:rPr lang="en-US" sz="2400" dirty="0" err="1"/>
                        <a:t>HCl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0.5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0.05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  <a:tr h="4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Pyridoxine HCl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0.025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  <a:tr h="4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Nicotinic acid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0.025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  <a:tr h="140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FOR 500 ML STOCK </a:t>
                      </a:r>
                      <a:r>
                        <a:rPr lang="en-US" sz="2400" dirty="0" smtClean="0"/>
                        <a:t>SOLUTION-D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</a:t>
                      </a:r>
                      <a:r>
                        <a:rPr lang="en-US" sz="1800" dirty="0" smtClean="0"/>
                        <a:t>(10 ml./L)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mg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gm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  <a:tr h="449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Glycine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2.0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X50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100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0.100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22" marR="68422" marT="0" marB="0" anchor="ctr"/>
                </a:tc>
              </a:tr>
            </a:tbl>
          </a:graphicData>
        </a:graphic>
      </p:graphicFrame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970" y="0"/>
            <a:ext cx="792903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INTRODUCTION TO TISSUE CULTURE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dirty="0" smtClean="0"/>
              <a:t>Macronutrient salts</a:t>
            </a:r>
            <a:endParaRPr lang="en-US" alt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7848600" cy="54102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sz="4000" b="1" dirty="0" smtClean="0"/>
              <a:t>Nitrogen</a:t>
            </a:r>
            <a:r>
              <a:rPr lang="en-US" altLang="en-US" sz="4000" dirty="0" smtClean="0"/>
              <a:t> – </a:t>
            </a:r>
            <a:r>
              <a:rPr lang="en-US" altLang="en-US" dirty="0" smtClean="0"/>
              <a:t>Influences plant growth rate, essential in plant nucleic acids (DNA), proteins, chlorophyll, amino acids, and hormones.</a:t>
            </a:r>
            <a:endParaRPr lang="en-US" altLang="en-US" b="1" dirty="0" smtClean="0"/>
          </a:p>
          <a:p>
            <a:pPr algn="just" eaLnBrk="1" hangingPunct="1"/>
            <a:r>
              <a:rPr lang="en-US" altLang="en-US" sz="4000" b="1" dirty="0" smtClean="0"/>
              <a:t>Phosphorus</a:t>
            </a:r>
            <a:r>
              <a:rPr lang="en-US" altLang="en-US" sz="4000" dirty="0" smtClean="0"/>
              <a:t> – </a:t>
            </a:r>
            <a:r>
              <a:rPr lang="en-US" altLang="en-US" dirty="0" smtClean="0"/>
              <a:t>Abundant in </a:t>
            </a:r>
            <a:r>
              <a:rPr lang="en-US" altLang="en-US" dirty="0" err="1" smtClean="0"/>
              <a:t>meristematic</a:t>
            </a:r>
            <a:r>
              <a:rPr lang="en-US" altLang="en-US" dirty="0" smtClean="0"/>
              <a:t> and fast growing tissue, essential in photosynthesis, respiration. </a:t>
            </a:r>
            <a:endParaRPr lang="en-US" altLang="en-US" sz="4000" b="1" dirty="0" smtClean="0"/>
          </a:p>
          <a:p>
            <a:pPr algn="just" eaLnBrk="1" hangingPunct="1"/>
            <a:r>
              <a:rPr lang="en-US" altLang="en-US" sz="4000" b="1" dirty="0" smtClean="0"/>
              <a:t>Potassium</a:t>
            </a:r>
            <a:r>
              <a:rPr lang="en-US" altLang="en-US" sz="4000" dirty="0" smtClean="0"/>
              <a:t> – </a:t>
            </a:r>
            <a:r>
              <a:rPr lang="en-US" altLang="en-US" dirty="0" smtClean="0"/>
              <a:t>Necessary for cell division, </a:t>
            </a:r>
            <a:r>
              <a:rPr lang="en-US" altLang="en-US" dirty="0" err="1" smtClean="0"/>
              <a:t>meristematic</a:t>
            </a:r>
            <a:r>
              <a:rPr lang="en-US" altLang="en-US" dirty="0" smtClean="0"/>
              <a:t> tissue, helps in the pathways for carbohydrate, protein and chlorophyll synthesis. </a:t>
            </a:r>
            <a:endParaRPr lang="en-US" altLang="en-US" sz="4000" dirty="0" smtClean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altLang="en-US" dirty="0" smtClean="0"/>
              <a:t>Macronutrient salts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772400" cy="5715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Calcium</a:t>
            </a:r>
            <a:r>
              <a:rPr lang="en-US" altLang="en-US" dirty="0" smtClean="0"/>
              <a:t> - </a:t>
            </a:r>
            <a:r>
              <a:rPr lang="en-US" altLang="en-US" sz="2800" dirty="0" smtClean="0"/>
              <a:t>Involved in formation of cell walls and root and leaf development. Participates in translocation of sugars, amino acids, and ties up oxalic acid (toxin).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Iron</a:t>
            </a:r>
            <a:r>
              <a:rPr lang="en-US" altLang="en-US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800" dirty="0" smtClean="0"/>
              <a:t>Involved in respiration , chlorophyll synthesis and photosynthesis. </a:t>
            </a:r>
            <a:r>
              <a:rPr lang="en-US" altLang="en-US" sz="2800" b="1" dirty="0" err="1" smtClean="0"/>
              <a:t>FeNaEDTA</a:t>
            </a:r>
            <a:r>
              <a:rPr lang="en-US" altLang="en-US" sz="2800" b="1" dirty="0" smtClean="0"/>
              <a:t> = </a:t>
            </a:r>
            <a:r>
              <a:rPr lang="en-US" altLang="en-US" sz="2800" dirty="0" smtClean="0"/>
              <a:t>sodium salt of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EDTA sequesters iron, making it available to plants</a:t>
            </a:r>
            <a:r>
              <a:rPr lang="en-US" altLang="en-US" sz="2400" dirty="0" smtClean="0"/>
              <a:t>.</a:t>
            </a:r>
            <a:endParaRPr lang="en-US" altLang="en-US" sz="2400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b="1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Magnesium - </a:t>
            </a:r>
            <a:r>
              <a:rPr lang="en-US" altLang="en-US" sz="2800" dirty="0" smtClean="0"/>
              <a:t>Involved in photosynthetic and respiration systems. Active in uptake of phosphate and translocation of phosphate and starches. 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86600" cy="9906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altLang="en-US" dirty="0" smtClean="0"/>
              <a:t>Micronutrient salts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772400" cy="518160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smtClean="0"/>
              <a:t>Sulfur</a:t>
            </a:r>
            <a:r>
              <a:rPr lang="en-US" altLang="en-US" sz="3600" dirty="0" smtClean="0"/>
              <a:t> - </a:t>
            </a:r>
            <a:r>
              <a:rPr lang="en-US" altLang="en-US" dirty="0" smtClean="0"/>
              <a:t>Involved in formation of nodules and chlorophyll synthesis, structural component of amino acids and enzymes.</a:t>
            </a:r>
            <a:r>
              <a:rPr lang="en-US" altLang="en-US" sz="3600" dirty="0" smtClean="0"/>
              <a:t>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smtClean="0"/>
              <a:t>Manganese</a:t>
            </a:r>
            <a:r>
              <a:rPr lang="en-US" altLang="en-US" sz="3600" dirty="0" smtClean="0"/>
              <a:t> - </a:t>
            </a:r>
            <a:r>
              <a:rPr lang="en-US" altLang="en-US" dirty="0" smtClean="0"/>
              <a:t>Involved in regulation of enzymes and growth hormones. Assists in photosynthesis and respiration.</a:t>
            </a:r>
            <a:r>
              <a:rPr lang="en-US" altLang="en-US" sz="3600" dirty="0" smtClean="0"/>
              <a:t> 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4038600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sz="4000" dirty="0" smtClean="0"/>
              <a:t>Micronutrient salts</a:t>
            </a:r>
            <a:endParaRPr lang="en-US" altLang="en-US" sz="2800" b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609600"/>
            <a:ext cx="7696200" cy="60198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Molybdenum</a:t>
            </a:r>
            <a:r>
              <a:rPr lang="en-US" altLang="en-US" dirty="0" smtClean="0"/>
              <a:t> - </a:t>
            </a:r>
            <a:r>
              <a:rPr lang="en-US" altLang="en-US" sz="2800" dirty="0" smtClean="0"/>
              <a:t>Involved in enzymatic reduction of nitrates to ammonia. Assists in conversion of inorganic phosphate to organic form.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Zinc - </a:t>
            </a:r>
            <a:r>
              <a:rPr lang="en-US" altLang="en-US" sz="2800" dirty="0" smtClean="0"/>
              <a:t>Involved in production of growth hormones and chlorophyll. Active in respiration and carbohydrate synthesis.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Boron</a:t>
            </a:r>
            <a:r>
              <a:rPr lang="en-US" altLang="en-US" dirty="0" smtClean="0"/>
              <a:t> - </a:t>
            </a:r>
            <a:r>
              <a:rPr lang="en-US" altLang="en-US" sz="2800" dirty="0" smtClean="0"/>
              <a:t>Involved in production of growth hormones and chlorophyll. Active in respiration and carbohydrate synthesis.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Copper -</a:t>
            </a:r>
            <a:r>
              <a:rPr lang="en-US" altLang="en-US" sz="2800" dirty="0" smtClean="0"/>
              <a:t>Involved in photosynthetic and respiration systems. Assists chlorophyll synthesis and used as reaction catalyst.</a:t>
            </a:r>
            <a:r>
              <a:rPr lang="en-US" altLang="en-US" dirty="0" smtClean="0"/>
              <a:t> 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4267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/>
              <a:t>Organic Compounds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696200" cy="54102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altLang="en-US" dirty="0" smtClean="0"/>
              <a:t>Carbon Sources – Sucrose,  sometimes Glucose  or Fructose (Plants Need Carbon)</a:t>
            </a:r>
          </a:p>
          <a:p>
            <a:pPr algn="just" eaLnBrk="1" hangingPunct="1"/>
            <a:r>
              <a:rPr lang="en-US" altLang="en-US" dirty="0" smtClean="0"/>
              <a:t>Vitamins –</a:t>
            </a:r>
          </a:p>
          <a:p>
            <a:pPr lvl="1" algn="just" eaLnBrk="1" hangingPunct="1"/>
            <a:r>
              <a:rPr lang="en-US" altLang="en-US" dirty="0" smtClean="0"/>
              <a:t>Adenine – </a:t>
            </a:r>
            <a:r>
              <a:rPr lang="en-US" altLang="en-US" sz="2400" dirty="0" smtClean="0"/>
              <a:t>part of RNA and DNA</a:t>
            </a:r>
          </a:p>
          <a:p>
            <a:pPr lvl="1" algn="just" eaLnBrk="1" hangingPunct="1"/>
            <a:r>
              <a:rPr lang="en-US" altLang="en-US" dirty="0" err="1" smtClean="0"/>
              <a:t>Inositol</a:t>
            </a:r>
            <a:r>
              <a:rPr lang="en-US" altLang="en-US" dirty="0" smtClean="0"/>
              <a:t> – </a:t>
            </a:r>
            <a:r>
              <a:rPr lang="en-US" altLang="en-US" sz="2400" dirty="0" smtClean="0"/>
              <a:t>part of the B complex, in phosphate form is part of cell membranes, organelles and is not essential to growth but beneficial</a:t>
            </a:r>
            <a:r>
              <a:rPr lang="en-US" altLang="en-US" dirty="0" smtClean="0"/>
              <a:t> </a:t>
            </a:r>
          </a:p>
          <a:p>
            <a:pPr lvl="1" algn="just" eaLnBrk="1" hangingPunct="1"/>
            <a:r>
              <a:rPr lang="en-US" altLang="en-US" dirty="0" smtClean="0"/>
              <a:t>Thiamine – </a:t>
            </a:r>
            <a:r>
              <a:rPr lang="en-US" altLang="en-US" sz="2400" dirty="0" smtClean="0"/>
              <a:t>essential as a coenzyme in the citric acid  cycle.</a:t>
            </a:r>
            <a:endParaRPr lang="en-US" altLang="en-US" dirty="0" smtClean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43434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 smtClean="0"/>
              <a:t>Natural Complexes</a:t>
            </a:r>
            <a:endParaRPr lang="en-US" alt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762000"/>
            <a:ext cx="6184392" cy="2743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Coconut endosperm</a:t>
            </a:r>
          </a:p>
          <a:p>
            <a:pPr eaLnBrk="1" hangingPunct="1"/>
            <a:r>
              <a:rPr lang="en-US" altLang="en-US" dirty="0" smtClean="0"/>
              <a:t>Fish emulsion</a:t>
            </a:r>
          </a:p>
          <a:p>
            <a:pPr eaLnBrk="1" hangingPunct="1"/>
            <a:r>
              <a:rPr lang="en-US" altLang="en-US" dirty="0" smtClean="0"/>
              <a:t>Protein </a:t>
            </a:r>
            <a:r>
              <a:rPr lang="en-US" altLang="en-US" dirty="0" err="1" smtClean="0"/>
              <a:t>hydrolysates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Tomato juice</a:t>
            </a:r>
          </a:p>
          <a:p>
            <a:pPr eaLnBrk="1" hangingPunct="1"/>
            <a:r>
              <a:rPr lang="en-US" altLang="en-US" dirty="0" smtClean="0"/>
              <a:t>Yeast extracts</a:t>
            </a:r>
          </a:p>
          <a:p>
            <a:pPr eaLnBrk="1" hangingPunct="1"/>
            <a:r>
              <a:rPr lang="en-US" altLang="en-US" dirty="0" smtClean="0"/>
              <a:t>Malt extract</a:t>
            </a:r>
          </a:p>
          <a:p>
            <a:pPr eaLnBrk="1" hangingPunct="1"/>
            <a:r>
              <a:rPr lang="en-US" altLang="en-US" dirty="0" smtClean="0"/>
              <a:t>Potato agar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3352800"/>
            <a:ext cx="2133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Charcoal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038600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/>
              <a:t>Activated charcoal is used as a detoxifying agent.  Detoxifies wastes from plant tissues, impurities</a:t>
            </a:r>
          </a:p>
          <a:p>
            <a:pPr lvl="1" algn="just"/>
            <a:r>
              <a:rPr lang="en-US" altLang="en-US" sz="2400" dirty="0" smtClean="0"/>
              <a:t>Impurities and absorption quality vary </a:t>
            </a:r>
          </a:p>
          <a:p>
            <a:pPr lvl="1" algn="just"/>
            <a:r>
              <a:rPr lang="en-US" altLang="en-US" sz="2400" dirty="0" smtClean="0"/>
              <a:t>Concentration normally used is 0.3 % or lower</a:t>
            </a:r>
          </a:p>
          <a:p>
            <a:pPr algn="just"/>
            <a:r>
              <a:rPr lang="en-US" altLang="en-US" sz="2800" dirty="0" smtClean="0"/>
              <a:t>Charcoal for tissue culture</a:t>
            </a:r>
          </a:p>
          <a:p>
            <a:pPr lvl="1" algn="just"/>
            <a:r>
              <a:rPr lang="en-US" altLang="en-US" sz="2400" dirty="0" smtClean="0"/>
              <a:t>acid washed and neutralized</a:t>
            </a:r>
          </a:p>
          <a:p>
            <a:pPr lvl="1" algn="just"/>
            <a:r>
              <a:rPr lang="en-US" altLang="en-US" sz="2400" dirty="0" smtClean="0"/>
              <a:t>never reuse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974592" cy="9445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Growth regulators</a:t>
            </a:r>
            <a:endParaRPr lang="en-US" alt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762000"/>
            <a:ext cx="7498080" cy="48006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auxin</a:t>
            </a:r>
            <a:r>
              <a:rPr lang="en-US" altLang="en-US" dirty="0" smtClean="0"/>
              <a:t> - Roots</a:t>
            </a:r>
          </a:p>
          <a:p>
            <a:pPr eaLnBrk="1" hangingPunct="1"/>
            <a:r>
              <a:rPr lang="en-US" altLang="en-US" dirty="0" err="1" smtClean="0"/>
              <a:t>cytokinin</a:t>
            </a:r>
            <a:r>
              <a:rPr lang="en-US" altLang="en-US" dirty="0" smtClean="0"/>
              <a:t> - Shoots</a:t>
            </a:r>
          </a:p>
          <a:p>
            <a:pPr eaLnBrk="1" hangingPunct="1"/>
            <a:r>
              <a:rPr lang="en-US" altLang="en-US" dirty="0" err="1" smtClean="0"/>
              <a:t>gibberellin</a:t>
            </a:r>
            <a:r>
              <a:rPr lang="en-US" altLang="en-US" dirty="0" smtClean="0"/>
              <a:t> – Cell Enlargement</a:t>
            </a:r>
          </a:p>
          <a:p>
            <a:pPr eaLnBrk="1" hangingPunct="1"/>
            <a:r>
              <a:rPr lang="en-US" altLang="en-US" dirty="0" err="1" smtClean="0"/>
              <a:t>abscisic</a:t>
            </a:r>
            <a:r>
              <a:rPr lang="en-US" altLang="en-US" dirty="0" smtClean="0"/>
              <a:t> acid – Plant stress hormone</a:t>
            </a:r>
          </a:p>
          <a:p>
            <a:pPr eaLnBrk="1" hangingPunct="1"/>
            <a:r>
              <a:rPr lang="en-US" altLang="en-US" dirty="0" smtClean="0"/>
              <a:t>ethylene – BAD!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3733800"/>
            <a:ext cx="7620000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 err="1" smtClean="0"/>
              <a:t>Auxins</a:t>
            </a:r>
            <a:r>
              <a:rPr lang="en-US" altLang="en-US" dirty="0" smtClean="0"/>
              <a:t> </a:t>
            </a:r>
          </a:p>
          <a:p>
            <a:pPr>
              <a:defRPr/>
            </a:pPr>
            <a:r>
              <a:rPr lang="en-US" altLang="en-US" dirty="0" smtClean="0"/>
              <a:t>Callus formation, rooting of cuttings, and the induction of </a:t>
            </a:r>
            <a:r>
              <a:rPr lang="en-US" altLang="en-US" dirty="0" err="1" smtClean="0"/>
              <a:t>adventive</a:t>
            </a:r>
            <a:r>
              <a:rPr lang="en-US" altLang="en-US" dirty="0" smtClean="0"/>
              <a:t> embryogenesis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IAA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IBA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NAA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2,4-D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smtClean="0"/>
              <a:t>2,4,5-T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dirty="0" err="1" smtClean="0"/>
              <a:t>Picloram</a:t>
            </a:r>
            <a:endParaRPr lang="en-US" altLang="en-US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2526792" cy="10207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Cytokinins</a:t>
            </a: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914400"/>
            <a:ext cx="5193792" cy="2667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-Enhances adventitious shoot formation</a:t>
            </a:r>
          </a:p>
          <a:p>
            <a:pPr lvl="1" eaLnBrk="1" hangingPunct="1"/>
            <a:r>
              <a:rPr lang="en-US" altLang="en-US" dirty="0" smtClean="0"/>
              <a:t>BA </a:t>
            </a:r>
          </a:p>
          <a:p>
            <a:pPr lvl="1" eaLnBrk="1" hangingPunct="1"/>
            <a:r>
              <a:rPr lang="en-US" altLang="en-US" dirty="0" smtClean="0"/>
              <a:t>2iP  	</a:t>
            </a:r>
          </a:p>
          <a:p>
            <a:pPr lvl="1" eaLnBrk="1" hangingPunct="1"/>
            <a:r>
              <a:rPr lang="en-US" altLang="en-US" dirty="0" smtClean="0"/>
              <a:t>Kinetin</a:t>
            </a:r>
          </a:p>
          <a:p>
            <a:pPr lvl="1" eaLnBrk="1" hangingPunct="1"/>
            <a:r>
              <a:rPr lang="en-US" altLang="en-US" dirty="0" err="1" smtClean="0"/>
              <a:t>Zeatin</a:t>
            </a:r>
            <a:endParaRPr lang="en-US" altLang="en-US" dirty="0" smtClean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3581400"/>
            <a:ext cx="2679192" cy="944562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Gibberellin</a:t>
            </a:r>
            <a:endParaRPr kumimoji="0" lang="en-US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4196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/>
              <a:t>Not generally used in tissue culture</a:t>
            </a:r>
          </a:p>
          <a:p>
            <a:pPr algn="just"/>
            <a:r>
              <a:rPr lang="en-US" altLang="en-US" sz="2800" dirty="0" smtClean="0"/>
              <a:t>Tends to suppress root formation and adventitious embryo formation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3060192" cy="868362"/>
          </a:xfrm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Abscisic</a:t>
            </a:r>
            <a:r>
              <a:rPr lang="en-US" altLang="en-US" dirty="0" smtClean="0"/>
              <a:t> Acid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467600" cy="15240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Monotype Sorts" pitchFamily="2" charset="2"/>
              <a:buNone/>
            </a:pPr>
            <a:r>
              <a:rPr lang="en-US" altLang="en-US" dirty="0" smtClean="0"/>
              <a:t>Primarily a growth inhibitor but enables more normal development of embryos, both zygotic and adventitious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2362200"/>
            <a:ext cx="21336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Ethylene</a:t>
            </a:r>
            <a:endParaRPr kumimoji="0" lang="en-US" alt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1242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smtClean="0"/>
              <a:t>Question is not how much to add but how to get rid of it </a:t>
            </a:r>
            <a:r>
              <a:rPr lang="en-US" altLang="en-US" sz="2800" i="1" dirty="0" smtClean="0"/>
              <a:t>in-vitro</a:t>
            </a:r>
            <a:endParaRPr lang="en-US" altLang="en-US" sz="2800" dirty="0" smtClean="0"/>
          </a:p>
          <a:p>
            <a:pPr algn="just"/>
            <a:r>
              <a:rPr lang="en-US" altLang="en-US" sz="2800" dirty="0" smtClean="0"/>
              <a:t>Natural substance produced by tissue cultures at fairly high levels especially when cells are under stress</a:t>
            </a:r>
          </a:p>
          <a:p>
            <a:pPr algn="just"/>
            <a:r>
              <a:rPr lang="en-US" altLang="en-US" sz="2800" dirty="0" smtClean="0"/>
              <a:t>Enhances </a:t>
            </a:r>
            <a:r>
              <a:rPr lang="en-US" altLang="en-US" sz="2800" dirty="0" err="1" smtClean="0"/>
              <a:t>senescense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Supresses</a:t>
            </a:r>
            <a:r>
              <a:rPr lang="en-US" altLang="en-US" sz="2800" dirty="0" smtClean="0"/>
              <a:t> embryogenesis and development in general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Hormone Combinations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Callus development</a:t>
            </a:r>
          </a:p>
          <a:p>
            <a:pPr eaLnBrk="1" hangingPunct="1"/>
            <a:r>
              <a:rPr lang="en-US" altLang="en-US" smtClean="0"/>
              <a:t>Adventitious embryogenesis</a:t>
            </a:r>
          </a:p>
          <a:p>
            <a:pPr eaLnBrk="1" hangingPunct="1"/>
            <a:r>
              <a:rPr lang="en-US" altLang="en-US" smtClean="0"/>
              <a:t>Rooting of shoot cuttings</a:t>
            </a:r>
          </a:p>
          <a:p>
            <a:pPr eaLnBrk="1" hangingPunct="1"/>
            <a:r>
              <a:rPr lang="en-US" altLang="en-US" smtClean="0"/>
              <a:t>Adventitious shoot and root formation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plant </a:t>
            </a:r>
            <a:r>
              <a:rPr lang="en-US" dirty="0" smtClean="0"/>
              <a:t>tissue culture</a:t>
            </a:r>
            <a:r>
              <a:rPr lang="en-US" dirty="0"/>
              <a:t>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Plant </a:t>
            </a:r>
            <a:r>
              <a:rPr lang="en-US" b="1" dirty="0" smtClean="0"/>
              <a:t>tissue culture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sz="2800" dirty="0"/>
              <a:t>technique of growing plant cells, tissues, organs, seeds or other plant parts in a sterile environment on a nutrient medium</a:t>
            </a:r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410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500779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 descr="https://encrypted-tbn0.gstatic.com/images?q=tbn:ANd9GcROYSXE8y_N2EVXWxTCojbL9f_myhGzPM9iv7nYWRDm3I3I9cZ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2" name="AutoShape 4" descr="data:image/png;base64,iVBORw0KGgoAAAANSUhEUgAAAQMAAADCCAMAAAB6zFdcAAABhlBMVEUAAADY5f6wzf+ty/+70uXc6P7c6v7h7P7n7f7V5P6qzf+pyf////+0zv+pxf4gLEO50v/d3d3k5OTP4f/V1dXJ2//C2P+7u7vNzc260f+urq7r6+v19fXc3NzPz896enpsbGxKSkqXl5dhYWGysrLDw8OlpaWBgYEiIiKdnZ1BQUGNjY0tLS1bW1t+fn50dHQRERFFRUUbGxs5OTleXl4AAAkKCgoAAwD//xy41fzG1f8zNT/V4P+ksMyuvNvH4f+nuNNVVB0AABOUnK5ia3tFSVWHj6PAzut4f5OUt+siLTs8PQzk4BpfYCHSzyGZmyOEiRtxbhtwehqevugmJBA2Nxj+/jchJy6Ypst7h6aeoQ6oqDO2sysnJgQgGg7N2BAAEAC6vR/r5xVsaS8qMQcPGQDN0SpYVxUoKBJlaBp8eRg+PhiLkRpNRxQKABrt7UJjWCKtpSylrBCMiTCSiRfCyj1zei5dZXGns8QUHChLUl57e4m3wNSxzOess9dscYg8QFNveZPClCeGAAAgAElEQVR4nO19i3/bxrXmUZsoy73wrgiCBEQAJN4kCIAASZGm3rFliWpiO3ba2Kmbx43v3aRxm72bx1aybNfpf36/MwAl2VUsp44j2eb5SSQ4ODNz5pszg3PmBXr01htP9Nb/eOMJGLzzphM9emf+TSdg8PabTvQIH3NvNgGDudJZC3HGRI/mSm86QQ8Or9dKJ12CKhXx9XbpBKoU32/PnxR+PJ0Toz9Nx2rk6RSPSfJMmp+vFHk9BzMT9KBSemsymZvLBa6U1vC1VhHZiRzX+JJvzT3YnytYKmtruUSVyhxiz83Pze+ugoMDEGFtKiwiVkqTCeyQSWny4CFHmMbDrbU18bFWhKxV5t9++HCuhDDO721OUWDCXEXhOXkhGP+G0Py19pYobIWlwsXc9oP5/W6RYn5HlIRzWqucRPSoVNki0B4nklOp+D+keSRVWXtI23NPpCKuJxy599b8Ab21OY2/JnKfRJPKJuKRoMv7tJdjVDqK/KRMc0KQ/SLrOaRY2toqfuVpr5WO5MJ94rsPibbnc4GFdCWy3/mRcrynGUxRPxECYFApbdGD/QPaZQWC9EAeOTLoa5VqVYC/idpGOg8nm6X5Atj5yvy8SHmD7IcPaPWdA5pUWAMq1UrOU1qnrXnm2NpPqLu1P/+wUi3Nrc0JkErVyhwAmivlOeUl3Kdsa39vd+5tLmGpBAzeoeE7fC3+UcVCHdbyssytXhx25qulvRGtzm1u5sokVHt7fgIIwLz5NseqFK3iZAAYg99DSOA5oe23BzsHw7m3tqm/VakcPNgZ3UeVXMlo9WHl4f2t9kHl9u787vZ+P8Pt9du0ensHGAGDvdI80Txj8ADM+5XJfSB6UNkfUvu9SXUTyOzSPsC6vVXaX6V4UtrJ6ODtrfvvVjbub1VKV4geICEktco6sFZ9iPwntx+wZm0T3d7av7yONHfe3rvSRPXu0XC3xPylbXqAPCv0IFstVfbb1HkIGG8jcHt+5/YEMSqV1YO5ndX9+4D29mhHZHISFRjMQ1NLRKMfJyj5FcgS0xDCTdYv72xRv/Qu0eDKhPbmEbZ3kd7C5f7o9jonAAzmJzkG79LO1oiACm33aHeyTfYVkUflATDY3Kfdeert726s04P1vbkdWt9cp525hLZ2chAqROILoRXOK6HJLo2u7EO8zQ26Mr+KdJEo2EVxANlDKO8WPn8s7dOV9feIG+aDITC4Qo8e0RXgszq/S3TlIqTOaLL50xhs7lBniehdNNwJFHhn8pAelwY0QfStzflKVZTuYK6SY7A+D+n3aWN+e7WUYxAj/R1o7qQ6v7m5R5MNOgAqB9wWSpUCg/Xq5rsQmAaPSptbdGUyXy0wqNLeZNJeZb4JxYIdoZvIqwQM5vv9+UqOwYP5bdqAuoI92xYYbFPp/v351ayEku7Rw8kObWxBkInAYDI5xGCdCzKPVH5aD6rA4PbqlYe4jhkPpselVapC2K3KAf8EBrvVGst1hR4ieL+GgnNQrQYM+qvJ+lqFMciZUWebNbK5PqvMUhMYoGi73PuuLjPbXqXAYEPktwpG5E8VJHiIAbeu/u3NzY9zPWCRqvuCfbvCqa5SBYVDqijpqgjf4ESBAcTcYAyqtIp2+O4mBzMGtZMJGKBKtlCltQrdrlQLuCoDqiKHdWjx5sETGGwgxX38frwOsZEA9webtRpzsd4IPbhSrUFO6MGmyKOKhGo1YLBZweU/NkuPtlncj1npVgBHLYeqGtPWGtQBjKWNXA82+1kJGOwALa6WCXJ7sFZdyZFdpU1GcINLyjVQrQDYrSMM9kp85x/0bvVUDGo1NDAhA93mgt7eWt99d3OVVqESk8e09fchugV6kGOwhyyBwcd08PgfH4s0IW11GZFzDNYzWtmgx9Drbcjd25lisCUwWN77O+pta3cDyezT6gNCJd6mnfWdHaFS0JIru230Oxka9R5r1uZt2l3foNto1I9RZvAMmV2UZpP1os0qRKso/N76x3tQymznvRwDaNXu7SMMqqdisFVbqNVW+j9WF6rr94nuv1tdzdABb1UnAxpalx/9nXZrwODx5mMkvkUQ62CvjcpdWKhxrS/XFqp7tDyBRlr0aIP+UVu+f7AJWIYTsCzkerBBf0RN08HiOipvd6W2R7RzeWdzg9V4i9kAwntoFhtgp53VK5XHiA3enepjMPT/sXlwH/K+e8hePbi8XNvl6ru/XeU49GMNpaXUPoCYv68xons/Vv5IG7Ucg49rCysLJxH9njOvLSyyEEh6ubayWFtZqaEtTFZWlhdWFldqNQRybLDVVpijuk1sVewIyWvVhYXFRXwvL1QnHLtWXV7mn8u15TxPxMBNBC/UFlequJhMaovLNXyucNKLk5VCtpXaRGQA4qwZYoQg08UVsFSrzANRV2qL4ooTrK4gJU59hX8vF6y1yfLyysqkyqG1GkSq5YVc/AkMEC5uLRcsy0y1mLhkKAzCBcNiziWYlnepP6DbImRxYXnxMG3wg31xuYiwKO4UkZcXOWFmmSZVJMY0FWJxmtbiUaKLRaxpgsvLj474l/OERSqFCDnr8jSFQyEWFhZOweAC/i7w9eKFC7j++I8c5QKH8YcA4gILz58Ltb/v/PFj1AZYLyyKkEJcXII9l1eEXBAsnNKCSIzzETjxr4Xi/wLneUFAssxMLDV+5+kuL14ossnv5MyFrJzeMscUCVw4lGh6X0jAAon0F4qoTxH97sTgC4X0P0WHxXsdiH73mwu/ecOJfvfb3/z2DSf63f/87W//7c0m+t2//a83naAHbzzR/z6R3nvvvZNvvI5EM2IafnTjJtFF+vDGH/BjiL+LQ7p56/K9q9nwIvEP/A3FLb4CXbxI+eXl4iYT33//6jVmpOsf4GN4mW9wBheHF8+2iKcQivDJeHyNhjfH4xtFGOS/N7588/poKEpEwyI0R4gu02W+KMp1+Vj5/nL1K/ocqXz5wXAaT3wNf9Ui/WyCeN/evfoFDa9fH98juvHdNQT+8MG9cfb+98Phve8++IyLPrx058aI/vLBnf8Hlj/fuJNdugPYbnx244M/o+TfcvClOx/84d9vfHZzfP17unlpSPe+/YGGl/72/p2/0TlXA6ZPbn0/ps/GN4HB1at38Pnl+PPx+PJfx8O/Xv3u1lVW96/H1299/9H46pfj74fj8dXx3Vt3x99cHt/6fHx3eGl89fr45n+Ov/vib++Pv/5kfPf/0/gL+mL8xfgu3RmP745vnnM14Mb6yXg4vvnDmMb3Lo0vZVevD8c/DD8QGEB4hOPz+lUo/Se3aHj1Khfwu/Fnw/GNIa7ujS9dv0t09/Nvxj8QvT++SeNvh3T3C6RB34y//uv40+H4k7Mu46nE/cHw8+tXvxuOP/xwfP369Tv/Of4PlI0x+Oruf90VGKBQORBf3KXxn1C9JDC4g3Jeu/rlkG99Ox5fEhjcIcD0/vja8P+M7/0wBiDfDc+5IqDz/nZMN1CAP4zvXRt/A1D+HcX4RGBw/XOhBxeHn98dfvbRJ1wgaAljMLyMHnT8JX0w/vQLcAiM7n7xKWPwnfiJND4cf5NjABTPdY9w8eLwuzGN0HY/Rak+R1v/EwC4dfXW/wUGfxpfhR6AvhqPx99/io/xN8OpHvyVxrfG4+vDbzj40w9voU99f3xveH38X9xc0C+Mv0CTGvKPi+dcEYb0ER4Fl94nuvZnGn517yuEff01/cfwUwRf+3B4jR+Dw08/vETD7OZNPCOufcQxhuAef/AVLobZh7AvEPOj4cVrf4BpcYku/QUpIqXLH13DI+Uvl8+1FrwYQe3fbIJ6fH+Jzrv583KJrb/huTcBXzINDz9m9FqQHYQ29dSTbrXrp0VWni8Ptee2jv/2lp7KqCFCk9PS0WIrOI3Hez6RnoxTt3Srox0PEhI1IxpZp0XWyT4VJ5Bmx/bx3+rTGJj86Z+KgRJbP1XEZAqO9RzyPE1ei7rqQKNI0zoUNrU6eYbWp7YsB8A01VSyGj45NnUtaml+H1EyX0mTiDoByaToKkOvUtQqjyxNi3G/46iNgd9oU0/TEuo0VKWXtCho+G2WUfPJCzXEaTWQY5RQM+2bNGioDcagqyE3pDOgwFGgPJ4WkhuZdshJA4O61eXcoL+NRo/UBtIRjKbuUV3zM5a55eMbXA2L0oZmI0BTOygISuOzfLHWcKgf+tEUg3qUlVkPEko08j0yk76olSikkUwGZajsEakuBVGvQS4rDNJ20zrZGjBwkbTMCuFpo7hMgzKLZ2SR0Y+8/IZst6VOE+wUcV1xip5KmmWb1EM0ixwnM6mc9A3GQCen1S8TkjJSkqjeJN9q6v0MJfGEHvRlShkDox/bakRBQHoTjFAQ8IQO8oxMCkJAHFB7oFPb4ADVJL8JdRPy6TYpLkm9/iEGZTXl4tieBgx6VE9HAoOWwMCRU4qQiZpQ2IpMT9WEnIC0wGAJ8pQFBgBd9jzOI/HJ9hlSo+7pzK310gBoKdxuOEWk5rTCiNFjDCJgoBdtQe74lqt7nswAlslUPaXbRYkSr6HmbaHcR9XSwMwF6Sg5owuFsLxyyBhEjAg0WRWomzEC8Oc4FuRDNKCIGs5LWWDAvVUP8nLP5NvAIMsxcEQFk95DFjZErbdaRZtjDCyVlqZ6oHPtgsPy8/sMgMCAGXGLFGDQloWcopieCwxYPgPZQcGQI7jQbqCmjsWRifKiKay7yLevc6oCg1adce5z2nKbXD9nxA0oVjM4wgBdmmYJ6QQA+HOLnh95BREdw8CLROMi3fEVdF6sfXodWpLoEdLzIzlTI7lt6YHeIjkImDsq1z0yAsVH+rHhkKb6BkGbqFyHMhKXnv8apKqOh0bi6T20BT1SWDKkOELLghboIbd1JIzWiN7C01kPDL/RJLMehgygTJYcqQPGXo+gB2aMBkES58GZNlM51DuCcTQwnFiPygE3JodrCMipQKSO5i0AICRZyFfXAllow5RiRjob4CEw6lAno0Gb2q6oTTwyaWBlFFuApGdn6NHcvOvmVVztJRqAgQYIWuoPaMCtK3FHXEeD4o9sF5GSTjtrx5wqQpBin3k5W7fDadmjmHBhd9p90cS4mhI347TxF7s9wdt3RwPqjNpIQo6FEAm3CPAVjJ0EvBSTYGc2cvlZtGSLIuZ/tOTmigr5R52nnw7nhQbluhY9m6X3nEbJL0WjE0Ozl5ll/6dyndKz7/4SpLWPmWKBmYrvgX+cRVXyFuEl8ROmFToK6+UK9yuR0k6PLD/ugMlJYcAcZ5l2JqobP6WWvcG/nnHrlCbw61CgNeIpBjClQnKkBro9XQ5jRVVsGmgwjtCrGho5Cgw5dQkY5IwWhRZFbguWlGfC2moobDC6SmMw8oUpF5gu/vBEhBVIkQITL4LRSWydtimom1aswy5V8UwI22eJQY+a3hQD2SYtzfUgaNFAaiemsPrQFeBBlsKkknMMBCMe0mX8jQJYbJ2YzaIED6cMT84BYPMcMpJYSmJEgUEbJgp1dKr75HdhecLSkuzM4KdXt05tqsdniQEMuSkGIzxzIZHQ+rDFbQElN2C9QUAYNF7KpofAAIz87M9gjMJEbTJsMqHSA2EmCPsp8XOjGQ89GIiuigQRUIfiRC1hecqUWzajsn+mSgD1hymmTvUAz2hhezMGXcYANryR87FB44gCMQY5o19PPdjoUwyUVhOMHTlPqOsdYWABWngiuYEYOU3R90wxQDWYJ8v2a9FId2CKldtsilGoBPIot3VTORoobFYFWsjGZiZTWw/gqvncJzomM6ZS5koDqnfz0pqNBj9cFFVzm3IAi1YAAM/Gk+v6AMab4rAuObDug3rEd3Va0qNmHZad8QL96otTBksLplxbNEg2/ygXxx7wxYBNMaGqHJrgI85Gg4KRDT38xX3BCchIb+cxKS4S4vhoC3Z/Ghv+ebuw9vK7nemP14Iaqn/yeI966jDJjGY0oxmdMXWKrjjLx37j3s+J3LN+aXHOgupS0Yc3JTHWJEnPEytNi++nBrtPnKg47+RGToFBy2dLsOXhM7aETrg2ZR1+wIvxoR7ZuOzz2FG7r3oJAty4D2uibQ34Lj/dbQnP/tg6U5v/X6FgioGqwl7VBwYl5UB3qG+oSmTrsk8NRZU6pDQ0PaAlWMNqZMtwkhRFsSJfDAnCv9J8xPEkP0308JXThkMM/J7O/qBoCz14NXXuI/DLKrOTSw2HYuBjMgY8QkkKIgIDHdalTuUWdYQ9TK8eAjkGXrmcdX0yYr/Llr3XaJikseOTlHMGOECKRZk0xYBnMRRXYCA1GkqDyglPZwgANcM64yL9bAoP9YAcVRQDGsDOvhgnl0U5KVUYg75ENs+GFBhY4l7uT8oJa0muRG3p5Q/6/ZIUR1ojEqOkLY1GUp2LESpJo4z+rVV3uMiZFDaNhEyBAUlOIEXUlVscwBiEpttyBAa4a0R21LWMMy7Uz6ROEIaBwMDG466FHh3VHwWDFgLq6AF4GioOAzwNmh0a4d4gaCYJs3CAiGTVgw61BpRFHCcZBMHr4vzNaEYzmtGM3kga+HJh29oNsVQqUMl6ziFu9VzMj704RWm7kYPQ1bnoA92gvv3sOOXifudJ/zA549mBFyErnzptqXKP16kZZMN6DhSV0lQLYCU3Uh4RNoFUExaT2o4M0yPPkmPHpb6vODz9ipC+bCi9Nq8jeQVJDcVXy49UngsxuC3UtXbUc6R04OpxT7JJ8mO/LrwnvZOV0xiekk1+i2SLlBZJXrsRUtMcUKM5ehXHz21Y983QIfiNEpSBMVDy6Z7QI+E9BnX2hRAaCgzIRDEl2Nd+a2CkXU/ju12NlhRWn1fRTu4YaNVWq8V+Y8OSOwUGPE8U1nPn0AEG/WMYlBmDPvHEsdFstewCA5fbVGo8z8rV80UDfdqxAQPXMCnHQIkojhmDOhxnKHyOQUuhDo8oWQUGLeErjwoM2M/uF+7zK0WapBvG1HcmqcllsMrQDl2PuS1QWeeaZQyAj2xo0IOu5E8xaBqKngoMGlARo6eV9dfkgTmjGc1oRjN6c2l05CDlmxra5J64Gjd55WbQnpci3Zem24tavJIMpjNs4fCfZwj87q8q2K9IPJh+uByZ50a8EIbfyOi1KcM/9UcZL7jKIWnz6v6fOz3/SpAWHl7BxoOnYMR1qRy6smqkFCmmrvqKNOApFQkXNkVl3zlLeX95MqWjoQ9L5klX0gc8gYYadxsU4bfkUj1gLwEAOCqvz33tKCiTKsti7aEk9vbAcWa/MfAVYOCJ9ZVwHRkDYg97yTjrNbUvgY48PTXSRzkGGXke2QqJcZXsCAP2rMgpn52wL4G8buIfbcVIJN6qAAzkqKd6saKw7vN4ieOJ/kBgEHZaJnVP3XX76pDtPdHB1XkkLGxTD35xXbUjWsITMRiRi97RJjjRSQvNweuT9xph8C9SJp/O87pT+7U1Gmc0oxm94TQ6vqx06Ykpkn74NPNxagmb+enVuk9R8EJL1Fq/0mSFKqWH123pie2cfe2fuJmKYgViB3XrZJ4paRn5z2R4JjnPXu9p/ULj+LbiH2HghDyH5lIzoR4PFyQ0GIgL2EaFp5S2xFYlfPLepNRNfZ6myodfkhbvQI8tNrQ6sc2zr0tkSWmnbfMCtrTLbFYrTfhzRFkyahV61wSvO6K+S3FnwDlABivHoMM5LyEnXImCi5gZYrY9LR0h1RfegC3HjSMM9D5bjbpSN/yGL0MtKNI1XrhZL4eGAN0PQmlEgR7qbDw3Gp7uE0xNcc8zQ6NFgdzgX4Hs++xzUiB57pJerpPsB1KPfDWUImqojkGxYdYlsQffDIKUpDYP4LT0Rl3qk6EEesAYNOVI75JuCpF0msZUAqkzUGSPfC980cGdlkfAoC+OQeAVucJ3RiWUWfw+MOD5I5uX4cZT14oPExHfFq9MdXwqN0X7GBjiP8gbR8CORsycCHaNvNFEfOAG6SOelvMcQMxDNiCDlQy+qq1TyxQz4QhB7sAgD5Utduzxwy4fi8lOre6+IAJI1U3McFRXFNbwuuI4kFsfUNPnY1cYAz7wxOZly/mi3NT0Dbdt5FjwLCuc6UFZDCmIdQzGdA04f8H5koRbyox1Ryx/VuoOCqr7WqPLEObcia7EyI9PiWkhQ3ho7LwLDCRN01Q+x8Xi2oi7Bsds5zEZg55svuhUt+qrujJdMiA1m7zs4mkMZJuruC0qHx+aVeiB2zPy1czk8nZQu9CDkzAw8yG7lo966043tA6Mo1XzuKv3eNq2haKqDkfN9SDXPnmKQR4zPsKAeCb4hUmZ9gd5SSTOv6sxBm0hBekJKY1IFz2SFAWSRb7iiP5AV9HsSe16ou83NW669QKD+hQDI0xc6NFIqjvslZu8KV72ml7CJeEdApT5qRJSUHZkmSd0HXTMhh7JIefuyF0+HcXmZePCqxcxJZFBYjiZ3/T/lbOxniJrqku26Ppb1OzTAK2sORp1qbcE/UdnkTq5ssSOxdtXm85AxIua6Mptp+iVmo49TUVsekFCuDNwOm0LIf3IaYtd0OgVqOtYlDWn3K7DDM2IUrSFJbCRETuomh5vonGiNqVtGoAl7fOJPelhTMvB7Vdu8U9PSl3zWY/1KDcnpNfZMe0FwTNXLNm5Tjkv9dSVGc1oRr8EFd1Z+sQxU0nrBO/Q+hWk+WXILZvlw4HlpCyfsjHPLfzK9Lgz6BrhCb241P/nsPNJkdYeHAoLB6b1LGZhI+Z0fNtWcOL0o/HKbG5rHa9QSTyQEhnuGHk2ZQqeZKpJaRkui62wvkg8qKAUmxv5sBQYc6lhiEScctnOfNPskR36ChldmY/+g+2Hp53W1Z89znCW1DKUo9nDkM/li6UBNUIyXbGdUYr6Hakdt9iJKbu8uQ/GfKfw92wEwjrOfT9Lp14au7y6cUnqtknyKFTYDYzhMUsB/cT5IOeARnEcyHA+6hn7v7ZisNPGvosiMGAnVyzVtHTHUQK28FOxjVX4OvWQDykVX2LnJ1M30skt3MxMYij5fr6S9RwTimpZhV2mdB14MbbAgAoM2K1JTdeyYsaAegp7wowBb+KwDjHgriTRW6meu4USu0m895M3xZ5rDHrFEhymjss+YoJyqgH/OTkGPABicSugNpdlkDvQXOIm7ipR0RYik7IE6uFOMYi4IdRVMUJyrjHwDN2cPthi2TBQnMDQfV7MzeNlNpemDkeWWroJJx4+bCDLjli+DlINwzt8LmiGbsW64pUpYY9er+tgGik6D8Lx/oAXGFs9Sxo9fWbjdIN4rJ8a8TkDX0EqFu6Ep9gRM5rRjGb0qtKzRq2iaV+e1Z0TGK1Tlyo+h/PYPfP1jk3ZPByf9y2ifEvblKRpubVgqfXPa5D8Uyc99dMnwpRnDwy//LXi9nEnWMw0SCdioJ+oLf/ijucnDYVj850nMR266y+NvOOlmGKgw1RsU1bWVWDQ5GOifMmIUnw5Os/UO3wSMExMU8yuwovS5TZ5gREOZFNSRmbZaJLd8I0GkkwoMnRhWfmmnPF5+XBI1FA2HIoVVUc+wMDVTZ5F8oxyIksWT/GyZeopsEIdyYDFXZZf4t5RxTSNQ6eWNy4yBhL84TovQUykUR+K0mjyZGBLI7/BJ0HxvKxsJzqNDDaVeBIu1EiVRYm1JIt5LsyWbCqn/HIJnmsDGx+xI1KDH6oqPM4US0v8PgpgYAiVArwNk+CvNHmWC259RvDjfVdM977EsfZyi+cz6qbSP45BPjPYY0lSw/dRj0bMs6taKmZCdd83Wuw9i7aAcMoMce032VG062oOlOcAg+bUVyorNjEGcM55L0Q+bQ22RppIPh9BIPFrQcT5u2XflxKefS0viTy18svcRc3+n5yM+qL/Fl2cNJpiwFt6KW1QP6MpBmIPKAqBIJ5QzDFoiElQgYFvRlBsnqtnj1NlDNLDLteVluBNTzEou4zBUhkYAAjOQxKo4UuNRpCHp3vNHAMox0ucUUNnnxyu2baMTqb6VGBQ9ymSRiOpw2feAgO0hYbAgLdI2+3EyBKJ20IfWu8HAsBy2LJ4Crl1iAHwlXptdiw7PQZcsgcG+gO9bUtQ8YgUh3shI6FB7wgDnvx1xawb9EAN+fBe75lLo16QAvnYVvVmWeYBE9QcH7/vy5Hap8RUwKHFHMRLkPimqWhtNAk1El26a3IXGbLORi00dV8BDB1eR9Ak1SarzCOKNDD5RRyWrLUc8kOFD9bSQx65rLvUURQ0FKTMs7cKv+pD8SlFsRG9U/YzRXllDqLLpLzrO5XEmJNYf/D6USTL2vM8xDzRuuPZwu8ZzWhG54zSKIpaRw5uM4x+es/aKd148DIf4S+ToiBwDtf+9A0/Ck72EHm++ZSTTupTDIIXXzb5a9PR0WBK7j0NEn7nZOQMqGOJtWCxZUkOr0osFqe57QheARtF1HRaKU9Wd1zGoM2R7LLa4iVjKb+FK22SFZ75IMmpJFvFRVZUtGU0HPjPkWSzSwh72PFSgxcUN5x8f7ive64rp/yyR7UJgzefRQIGfhTx3BTM5rDcMlXYzLAcFevcNxIeRYl7PG3ELqqpGzyDnK8q1eA7JrLGB6TxagKpmH8VU8hwBIAZOBX7CAOQmZCf5u1Goq7M22XPsnTPR0rE72aC/V/ogTTihcfsvCT8NsjA5ePDePyAcp+PeDUBv2HP91XytUAXN5oCA8f04f7AgxaTs0YmVjd4xnk/Lig+1tOJtwvmGLAeOCratkla4J+AQb7z2+Aeg91t8OdT7IrAoNCDYoXHeT826vhq30yXPU2cEYXSqXUeXTV4BbGFYmvR0UHiPOhgGWGgkiabaCi+oqLFeAEZoSolFOkB1fWQh8M0qEEQnHe/wH1i9DuB/09t0funYkTY7hXv9+3avNKsI2qfVyxT3G2KqdcllNByRzaPMmStHh8cYVm806WXv5Vn1D15zPR1obbhdM3X7ECIn00wCM7/w39GM5rRC5xc6ocAAAH4SURBVNLh7hY3v4heue0iz02ZVpYPn12WfrSa1EyLmcdGlw/G8dVi9Y303JNenVfl5Jh6QINDMw6FtqbXyvRKvJPkJ+ZcT6TpZKn/qmgObL3O4Wh4PpCQ6rw2Dxiww2NoSpOUPs+5yn3xDntKPJVX5LmyrAsbsy7r/I55WTccimQdznKgGQFFEmzMSJbP7cukj6hRlg+rOOJ3kfCov58fCcUTPgMp5S11ep98h/fXwTeGOWwsCUdKxOIFre2+QSNZTC4ZWVPqcJNRc/fx/LeIgRzJAYW+L0zm2BeziWKtLmPA3iNUmg9MiinRee5PoiVTzEwah75QyzE6bX73O9WVemC4PMuK6DyRomivgBrwemKpN7DtohUrrel65X/CAP+i3G6OgamY+RoTPerJvZGslBP4Rz3bFqtyGQO+nRrn31vQ06O9hLxZ37D5tVRamGPQlKmTtwXGIORdLpJ4VRfrgeXmG8UNyqSOrbvwvnhfdjzFQA355fPh+T9zuieXD5cM9RWDF1U4ug65fZcHiVRDCywyB1Tm1xpLNr+Cl19aXG9S2Qnys5Q9WfMHbTkKDItCvayQpYroHd3knb2vzJae56In5kh5WUF0NBssViO8AR7kk2sAfL2sHdVxrOjlV2Z+fEYzmtGMZjSjGc1oRjOa0YxmNKPnpP8GrJ/irET8Nm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34" name="AutoShape 6" descr="data:image/png;base64,iVBORw0KGgoAAAANSUhEUgAAAQMAAADCCAMAAAB6zFdcAAABhlBMVEUAAADY5f6wzf+ty/+70uXc6P7c6v7h7P7n7f7V5P6qzf+pyf////+0zv+pxf4gLEO50v/d3d3k5OTP4f/V1dXJ2//C2P+7u7vNzc260f+urq7r6+v19fXc3NzPz896enpsbGxKSkqXl5dhYWGysrLDw8OlpaWBgYEiIiKdnZ1BQUGNjY0tLS1bW1t+fn50dHQRERFFRUUbGxs5OTleXl4AAAkKCgoAAwD//xy41fzG1f8zNT/V4P+ksMyuvNvH4f+nuNNVVB0AABOUnK5ia3tFSVWHj6PAzut4f5OUt+siLTs8PQzk4BpfYCHSzyGZmyOEiRtxbhtwehqevugmJBA2Nxj+/jchJy6Ypst7h6aeoQ6oqDO2sysnJgQgGg7N2BAAEAC6vR/r5xVsaS8qMQcPGQDN0SpYVxUoKBJlaBp8eRg+PhiLkRpNRxQKABrt7UJjWCKtpSylrBCMiTCSiRfCyj1zei5dZXGns8QUHChLUl57e4m3wNSxzOess9dscYg8QFNveZPClCeGAAAgAElEQVR4nO19i3/bxrXmUZsoy73wrgiCBEQAJN4kCIAASZGm3rFliWpiO3ba2Kmbx43v3aRxm72bx1aybNfpf36/MwAl2VUsp44j2eb5SSQ4ODNz5pszg3PmBXr01htP9Nb/eOMJGLzzphM9emf+TSdg8PabTvQIH3NvNgGDudJZC3HGRI/mSm86QQ8Or9dKJ12CKhXx9XbpBKoU32/PnxR+PJ0Toz9Nx2rk6RSPSfJMmp+vFHk9BzMT9KBSemsymZvLBa6U1vC1VhHZiRzX+JJvzT3YnytYKmtruUSVyhxiz83Pze+ugoMDEGFtKiwiVkqTCeyQSWny4CFHmMbDrbU18bFWhKxV5t9++HCuhDDO721OUWDCXEXhOXkhGP+G0Py19pYobIWlwsXc9oP5/W6RYn5HlIRzWqucRPSoVNki0B4nklOp+D+keSRVWXtI23NPpCKuJxy599b8Ab21OY2/JnKfRJPKJuKRoMv7tJdjVDqK/KRMc0KQ/SLrOaRY2toqfuVpr5WO5MJ94rsPibbnc4GFdCWy3/mRcrynGUxRPxECYFApbdGD/QPaZQWC9EAeOTLoa5VqVYC/idpGOg8nm6X5Atj5yvy8SHmD7IcPaPWdA5pUWAMq1UrOU1qnrXnm2NpPqLu1P/+wUi3Nrc0JkErVyhwAmivlOeUl3Kdsa39vd+5tLmGpBAzeoeE7fC3+UcVCHdbyssytXhx25qulvRGtzm1u5sokVHt7fgIIwLz5NseqFK3iZAAYg99DSOA5oe23BzsHw7m3tqm/VakcPNgZ3UeVXMlo9WHl4f2t9kHl9u787vZ+P8Pt9du0ensHGAGDvdI80Txj8ADM+5XJfSB6UNkfUvu9SXUTyOzSPsC6vVXaX6V4UtrJ6ODtrfvvVjbub1VKV4geICEktco6sFZ9iPwntx+wZm0T3d7av7yONHfe3rvSRPXu0XC3xPylbXqAPCv0IFstVfbb1HkIGG8jcHt+5/YEMSqV1YO5ndX9+4D29mhHZHISFRjMQ1NLRKMfJyj5FcgS0xDCTdYv72xRv/Qu0eDKhPbmEbZ3kd7C5f7o9jonAAzmJzkG79LO1oiACm33aHeyTfYVkUflATDY3Kfdeert726s04P1vbkdWt9cp525hLZ2chAqROILoRXOK6HJLo2u7EO8zQ26Mr+KdJEo2EVxANlDKO8WPn8s7dOV9feIG+aDITC4Qo8e0RXgszq/S3TlIqTOaLL50xhs7lBniehdNNwJFHhn8pAelwY0QfStzflKVZTuYK6SY7A+D+n3aWN+e7WUYxAj/R1o7qQ6v7m5R5MNOgAqB9wWSpUCg/Xq5rsQmAaPSptbdGUyXy0wqNLeZNJeZb4JxYIdoZvIqwQM5vv9+UqOwYP5bdqAuoI92xYYbFPp/v351ayEku7Rw8kObWxBkInAYDI5xGCdCzKPVH5aD6rA4PbqlYe4jhkPpselVapC2K3KAf8EBrvVGst1hR4ieL+GgnNQrQYM+qvJ+lqFMciZUWebNbK5PqvMUhMYoGi73PuuLjPbXqXAYEPktwpG5E8VJHiIAbeu/u3NzY9zPWCRqvuCfbvCqa5SBYVDqijpqgjf4ESBAcTcYAyqtIp2+O4mBzMGtZMJGKBKtlCltQrdrlQLuCoDqiKHdWjx5sETGGwgxX38frwOsZEA9webtRpzsd4IPbhSrUFO6MGmyKOKhGo1YLBZweU/NkuPtlncj1npVgBHLYeqGtPWGtQBjKWNXA82+1kJGOwALa6WCXJ7sFZdyZFdpU1GcINLyjVQrQDYrSMM9kp85x/0bvVUDGo1NDAhA93mgt7eWt99d3OVVqESk8e09fchugV6kGOwhyyBwcd08PgfH4s0IW11GZFzDNYzWtmgx9Drbcjd25lisCUwWN77O+pta3cDyezT6gNCJd6mnfWdHaFS0JIru230Oxka9R5r1uZt2l3foNto1I9RZvAMmV2UZpP1os0qRKso/N76x3tQymznvRwDaNXu7SMMqqdisFVbqNVW+j9WF6rr94nuv1tdzdABb1UnAxpalx/9nXZrwODx5mMkvkUQ62CvjcpdWKhxrS/XFqp7tDyBRlr0aIP+UVu+f7AJWIYTsCzkerBBf0RN08HiOipvd6W2R7RzeWdzg9V4i9kAwntoFhtgp53VK5XHiA3enepjMPT/sXlwH/K+e8hePbi8XNvl6ru/XeU49GMNpaXUPoCYv68xons/Vv5IG7Ucg49rCysLJxH9njOvLSyyEEh6ubayWFtZqaEtTFZWlhdWFldqNQRybLDVVpijuk1sVewIyWvVhYXFRXwvL1QnHLtWXV7mn8u15TxPxMBNBC/UFlequJhMaovLNXyucNKLk5VCtpXaRGQA4qwZYoQg08UVsFSrzANRV2qL4ooTrK4gJU59hX8vF6y1yfLyysqkyqG1GkSq5YVc/AkMEC5uLRcsy0y1mLhkKAzCBcNiziWYlnepP6DbImRxYXnxMG3wg31xuYiwKO4UkZcXOWFmmSZVJMY0FWJxmtbiUaKLRaxpgsvLj474l/OERSqFCDnr8jSFQyEWFhZOweAC/i7w9eKFC7j++I8c5QKH8YcA4gILz58Ltb/v/PFj1AZYLyyKkEJcXII9l1eEXBAsnNKCSIzzETjxr4Xi/wLneUFAssxMLDV+5+kuL14ossnv5MyFrJzeMscUCVw4lGh6X0jAAon0F4qoTxH97sTgC4X0P0WHxXsdiH73mwu/ecOJfvfb3/z2DSf63f/87W//7c0m+t2//a83naAHbzzR/z6R3nvvvZNvvI5EM2IafnTjJtFF+vDGH/BjiL+LQ7p56/K9q9nwIvEP/A3FLb4CXbxI+eXl4iYT33//6jVmpOsf4GN4mW9wBheHF8+2iKcQivDJeHyNhjfH4xtFGOS/N7588/poKEpEwyI0R4gu02W+KMp1+Vj5/nL1K/ocqXz5wXAaT3wNf9Ui/WyCeN/evfoFDa9fH98juvHdNQT+8MG9cfb+98Phve8++IyLPrx058aI/vLBnf8Hlj/fuJNdugPYbnx244M/o+TfcvClOx/84d9vfHZzfP17unlpSPe+/YGGl/72/p2/0TlXA6ZPbn0/ps/GN4HB1at38Pnl+PPx+PJfx8O/Xv3u1lVW96/H1299/9H46pfj74fj8dXx3Vt3x99cHt/6fHx3eGl89fr45n+Ov/vib++Pv/5kfPf/0/gL+mL8xfgu3RmP745vnnM14Mb6yXg4vvnDmMb3Lo0vZVevD8c/DD8QGEB4hOPz+lUo/Se3aHj1Khfwu/Fnw/GNIa7ujS9dv0t09/Nvxj8QvT++SeNvh3T3C6RB34y//uv40+H4k7Mu46nE/cHw8+tXvxuOP/xwfP369Tv/Of4PlI0x+Oruf90VGKBQORBf3KXxn1C9JDC4g3Jeu/rlkG99Ox5fEhjcIcD0/vja8P+M7/0wBiDfDc+5IqDz/nZMN1CAP4zvXRt/A1D+HcX4RGBw/XOhBxeHn98dfvbRJ1wgaAljMLyMHnT8JX0w/vQLcAiM7n7xKWPwnfiJND4cf5NjABTPdY9w8eLwuzGN0HY/Rak+R1v/EwC4dfXW/wUGfxpfhR6AvhqPx99/io/xN8OpHvyVxrfG4+vDbzj40w9voU99f3xveH38X9xc0C+Mv0CTGvKPi+dcEYb0ER4Fl94nuvZnGn517yuEff01/cfwUwRf+3B4jR+Dw08/vETD7OZNPCOufcQxhuAef/AVLobZh7AvEPOj4cVrf4BpcYku/QUpIqXLH13DI+Uvl8+1FrwYQe3fbIJ6fH+Jzrv583KJrb/huTcBXzINDz9m9FqQHYQ29dSTbrXrp0VWni8Ptee2jv/2lp7KqCFCk9PS0WIrOI3Hez6RnoxTt3Srox0PEhI1IxpZp0XWyT4VJ5Bmx/bx3+rTGJj86Z+KgRJbP1XEZAqO9RzyPE1ei7rqQKNI0zoUNrU6eYbWp7YsB8A01VSyGj45NnUtaml+H1EyX0mTiDoByaToKkOvUtQqjyxNi3G/46iNgd9oU0/TEuo0VKWXtCho+G2WUfPJCzXEaTWQY5RQM+2bNGioDcagqyE3pDOgwFGgPJ4WkhuZdshJA4O61eXcoL+NRo/UBtIRjKbuUV3zM5a55eMbXA2L0oZmI0BTOygISuOzfLHWcKgf+tEUg3qUlVkPEko08j0yk76olSikkUwGZajsEakuBVGvQS4rDNJ20zrZGjBwkbTMCuFpo7hMgzKLZ2SR0Y+8/IZst6VOE+wUcV1xip5KmmWb1EM0ixwnM6mc9A3GQCen1S8TkjJSkqjeJN9q6v0MJfGEHvRlShkDox/bakRBQHoTjFAQ8IQO8oxMCkJAHFB7oFPb4ADVJL8JdRPy6TYpLkm9/iEGZTXl4tieBgx6VE9HAoOWwMCRU4qQiZpQ2IpMT9WEnIC0wGAJ8pQFBgBd9jzOI/HJ9hlSo+7pzK310gBoKdxuOEWk5rTCiNFjDCJgoBdtQe74lqt7nswAlslUPaXbRYkSr6HmbaHcR9XSwMwF6Sg5owuFsLxyyBhEjAg0WRWomzEC8Oc4FuRDNKCIGs5LWWDAvVUP8nLP5NvAIMsxcEQFk95DFjZErbdaRZtjDCyVlqZ6oHPtgsPy8/sMgMCAGXGLFGDQloWcopieCwxYPgPZQcGQI7jQbqCmjsWRifKiKay7yLevc6oCg1adce5z2nKbXD9nxA0oVjM4wgBdmmYJ6QQA+HOLnh95BREdw8CLROMi3fEVdF6sfXodWpLoEdLzIzlTI7lt6YHeIjkImDsq1z0yAsVH+rHhkKb6BkGbqFyHMhKXnv8apKqOh0bi6T20BT1SWDKkOELLghboIbd1JIzWiN7C01kPDL/RJLMehgygTJYcqQPGXo+gB2aMBkES58GZNlM51DuCcTQwnFiPygE3JodrCMipQKSO5i0AICRZyFfXAllow5RiRjob4CEw6lAno0Gb2q6oTTwyaWBlFFuApGdn6NHcvOvmVVztJRqAgQYIWuoPaMCtK3FHXEeD4o9sF5GSTjtrx5wqQpBin3k5W7fDadmjmHBhd9p90cS4mhI347TxF7s9wdt3RwPqjNpIQo6FEAm3CPAVjJ0EvBSTYGc2cvlZtGSLIuZ/tOTmigr5R52nnw7nhQbluhY9m6X3nEbJL0WjE0Ozl5ll/6dyndKz7/4SpLWPmWKBmYrvgX+cRVXyFuEl8ROmFToK6+UK9yuR0k6PLD/ugMlJYcAcZ5l2JqobP6WWvcG/nnHrlCbw61CgNeIpBjClQnKkBro9XQ5jRVVsGmgwjtCrGho5Cgw5dQkY5IwWhRZFbguWlGfC2moobDC6SmMw8oUpF5gu/vBEhBVIkQITL4LRSWydtimom1aswy5V8UwI22eJQY+a3hQD2SYtzfUgaNFAaiemsPrQFeBBlsKkknMMBCMe0mX8jQJYbJ2YzaIED6cMT84BYPMcMpJYSmJEgUEbJgp1dKr75HdhecLSkuzM4KdXt05tqsdniQEMuSkGIzxzIZHQ+rDFbQElN2C9QUAYNF7KpofAAIz87M9gjMJEbTJsMqHSA2EmCPsp8XOjGQ89GIiuigQRUIfiRC1hecqUWzajsn+mSgD1hymmTvUAz2hhezMGXcYANryR87FB44gCMQY5o19PPdjoUwyUVhOMHTlPqOsdYWABWngiuYEYOU3R90wxQDWYJ8v2a9FId2CKldtsilGoBPIot3VTORoobFYFWsjGZiZTWw/gqvncJzomM6ZS5koDqnfz0pqNBj9cFFVzm3IAi1YAAM/Gk+v6AMab4rAuObDug3rEd3Va0qNmHZad8QL96otTBksLplxbNEg2/ygXxx7wxYBNMaGqHJrgI85Gg4KRDT38xX3BCchIb+cxKS4S4vhoC3Z/Ghv+ebuw9vK7nemP14Iaqn/yeI966jDJjGY0oxmdMXWKrjjLx37j3s+J3LN+aXHOgupS0Yc3JTHWJEnPEytNi++nBrtPnKg47+RGToFBy2dLsOXhM7aETrg2ZR1+wIvxoR7ZuOzz2FG7r3oJAty4D2uibQ34Lj/dbQnP/tg6U5v/X6FgioGqwl7VBwYl5UB3qG+oSmTrsk8NRZU6pDQ0PaAlWMNqZMtwkhRFsSJfDAnCv9J8xPEkP0308JXThkMM/J7O/qBoCz14NXXuI/DLKrOTSw2HYuBjMgY8QkkKIgIDHdalTuUWdYQ9TK8eAjkGXrmcdX0yYr/Llr3XaJikseOTlHMGOECKRZk0xYBnMRRXYCA1GkqDyglPZwgANcM64yL9bAoP9YAcVRQDGsDOvhgnl0U5KVUYg75ENs+GFBhY4l7uT8oJa0muRG3p5Q/6/ZIUR1ojEqOkLY1GUp2LESpJo4z+rVV3uMiZFDaNhEyBAUlOIEXUlVscwBiEpttyBAa4a0R21LWMMy7Uz6ROEIaBwMDG466FHh3VHwWDFgLq6AF4GioOAzwNmh0a4d4gaCYJs3CAiGTVgw61BpRFHCcZBMHr4vzNaEYzmtGM3kga+HJh29oNsVQqUMl6ziFu9VzMj704RWm7kYPQ1bnoA92gvv3sOOXifudJ/zA549mBFyErnzptqXKP16kZZMN6DhSV0lQLYCU3Uh4RNoFUExaT2o4M0yPPkmPHpb6vODz9ipC+bCi9Nq8jeQVJDcVXy49UngsxuC3UtXbUc6R04OpxT7JJ8mO/LrwnvZOV0xiekk1+i2SLlBZJXrsRUtMcUKM5ehXHz21Y983QIfiNEpSBMVDy6Z7QI+E9BnX2hRAaCgzIRDEl2Nd+a2CkXU/ju12NlhRWn1fRTu4YaNVWq8V+Y8OSOwUGPE8U1nPn0AEG/WMYlBmDPvHEsdFstewCA5fbVGo8z8rV80UDfdqxAQPXMCnHQIkojhmDOhxnKHyOQUuhDo8oWQUGLeErjwoM2M/uF+7zK0WapBvG1HcmqcllsMrQDl2PuS1QWeeaZQyAj2xo0IOu5E8xaBqKngoMGlARo6eV9dfkgTmjGc1oRjN6c2l05CDlmxra5J64Gjd55WbQnpci3Zem24tavJIMpjNs4fCfZwj87q8q2K9IPJh+uByZ50a8EIbfyOi1KcM/9UcZL7jKIWnz6v6fOz3/SpAWHl7BxoOnYMR1qRy6smqkFCmmrvqKNOApFQkXNkVl3zlLeX95MqWjoQ9L5klX0gc8gYYadxsU4bfkUj1gLwEAOCqvz33tKCiTKsti7aEk9vbAcWa/MfAVYOCJ9ZVwHRkDYg97yTjrNbUvgY48PTXSRzkGGXke2QqJcZXsCAP2rMgpn52wL4G8buIfbcVIJN6qAAzkqKd6saKw7vN4ieOJ/kBgEHZaJnVP3XX76pDtPdHB1XkkLGxTD35xXbUjWsITMRiRi97RJjjRSQvNweuT9xph8C9SJp/O87pT+7U1Gmc0oxm94TQ6vqx06Ykpkn74NPNxagmb+enVuk9R8EJL1Fq/0mSFKqWH123pie2cfe2fuJmKYgViB3XrZJ4paRn5z2R4JjnPXu9p/ULj+LbiH2HghDyH5lIzoR4PFyQ0GIgL2EaFp5S2xFYlfPLepNRNfZ6myodfkhbvQI8tNrQ6sc2zr0tkSWmnbfMCtrTLbFYrTfhzRFkyahV61wSvO6K+S3FnwDlABivHoMM5LyEnXImCi5gZYrY9LR0h1RfegC3HjSMM9D5bjbpSN/yGL0MtKNI1XrhZL4eGAN0PQmlEgR7qbDw3Gp7uE0xNcc8zQ6NFgdzgX4Hs++xzUiB57pJerpPsB1KPfDWUImqojkGxYdYlsQffDIKUpDYP4LT0Rl3qk6EEesAYNOVI75JuCpF0msZUAqkzUGSPfC980cGdlkfAoC+OQeAVucJ3RiWUWfw+MOD5I5uX4cZT14oPExHfFq9MdXwqN0X7GBjiP8gbR8CORsycCHaNvNFEfOAG6SOelvMcQMxDNiCDlQy+qq1TyxQz4QhB7sAgD5Utduzxwy4fi8lOre6+IAJI1U3McFRXFNbwuuI4kFsfUNPnY1cYAz7wxOZly/mi3NT0Dbdt5FjwLCuc6UFZDCmIdQzGdA04f8H5koRbyox1Ryx/VuoOCqr7WqPLEObcia7EyI9PiWkhQ3ho7LwLDCRN01Q+x8Xi2oi7Bsds5zEZg55svuhUt+qrujJdMiA1m7zs4mkMZJuruC0qHx+aVeiB2zPy1czk8nZQu9CDkzAw8yG7lo966043tA6Mo1XzuKv3eNq2haKqDkfN9SDXPnmKQR4zPsKAeCb4hUmZ9gd5SSTOv6sxBm0hBekJKY1IFz2SFAWSRb7iiP5AV9HsSe16ou83NW669QKD+hQDI0xc6NFIqjvslZu8KV72ml7CJeEdApT5qRJSUHZkmSd0HXTMhh7JIefuyF0+HcXmZePCqxcxJZFBYjiZ3/T/lbOxniJrqku26Ppb1OzTAK2sORp1qbcE/UdnkTq5ssSOxdtXm85AxIua6Mptp+iVmo49TUVsekFCuDNwOm0LIf3IaYtd0OgVqOtYlDWn3K7DDM2IUrSFJbCRETuomh5vonGiNqVtGoAl7fOJPelhTMvB7Vdu8U9PSl3zWY/1KDcnpNfZMe0FwTNXLNm5Tjkv9dSVGc1oRr8EFd1Z+sQxU0nrBO/Q+hWk+WXILZvlw4HlpCyfsjHPLfzK9Lgz6BrhCb241P/nsPNJkdYeHAoLB6b1LGZhI+Z0fNtWcOL0o/HKbG5rHa9QSTyQEhnuGHk2ZQqeZKpJaRkui62wvkg8qKAUmxv5sBQYc6lhiEScctnOfNPskR36ChldmY/+g+2Hp53W1Z89znCW1DKUo9nDkM/li6UBNUIyXbGdUYr6Hakdt9iJKbu8uQ/GfKfw92wEwjrOfT9Lp14au7y6cUnqtknyKFTYDYzhMUsB/cT5IOeARnEcyHA+6hn7v7ZisNPGvosiMGAnVyzVtHTHUQK28FOxjVX4OvWQDykVX2LnJ1M30skt3MxMYij5fr6S9RwTimpZhV2mdB14MbbAgAoM2K1JTdeyYsaAegp7wowBb+KwDjHgriTRW6meu4USu0m895M3xZ5rDHrFEhymjss+YoJyqgH/OTkGPABicSugNpdlkDvQXOIm7ipR0RYik7IE6uFOMYi4IdRVMUJyrjHwDN2cPthi2TBQnMDQfV7MzeNlNpemDkeWWroJJx4+bCDLjli+DlINwzt8LmiGbsW64pUpYY9er+tgGik6D8Lx/oAXGFs9Sxo9fWbjdIN4rJ8a8TkDX0EqFu6Ep9gRM5rRjGb0qtKzRq2iaV+e1Z0TGK1Tlyo+h/PYPfP1jk3ZPByf9y2ifEvblKRpubVgqfXPa5D8Uyc99dMnwpRnDwy//LXi9nEnWMw0SCdioJ+oLf/ijucnDYVj850nMR266y+NvOOlmGKgw1RsU1bWVWDQ5GOifMmIUnw5Os/UO3wSMExMU8yuwovS5TZ5gREOZFNSRmbZaJLd8I0GkkwoMnRhWfmmnPF5+XBI1FA2HIoVVUc+wMDVTZ5F8oxyIksWT/GyZeopsEIdyYDFXZZf4t5RxTSNQ6eWNy4yBhL84TovQUykUR+K0mjyZGBLI7/BJ0HxvKxsJzqNDDaVeBIu1EiVRYm1JIt5LsyWbCqn/HIJnmsDGx+xI1KDH6oqPM4US0v8PgpgYAiVArwNk+CvNHmWC259RvDjfVdM977EsfZyi+cz6qbSP45BPjPYY0lSw/dRj0bMs6taKmZCdd83Wuw9i7aAcMoMce032VG062oOlOcAg+bUVyorNjEGcM55L0Q+bQ22RppIPh9BIPFrQcT5u2XflxKefS0viTy18svcRc3+n5yM+qL/Fl2cNJpiwFt6KW1QP6MpBmIPKAqBIJ5QzDFoiElQgYFvRlBsnqtnj1NlDNLDLteVluBNTzEou4zBUhkYAAjOQxKo4UuNRpCHp3vNHAMox0ucUUNnnxyu2baMTqb6VGBQ9ymSRiOpw2feAgO0hYbAgLdI2+3EyBKJ20IfWu8HAsBy2LJ4Crl1iAHwlXptdiw7PQZcsgcG+gO9bUtQ8YgUh3shI6FB7wgDnvx1xawb9EAN+fBe75lLo16QAvnYVvVmWeYBE9QcH7/vy5Hap8RUwKHFHMRLkPimqWhtNAk1El26a3IXGbLORi00dV8BDB1eR9Ak1SarzCOKNDD5RRyWrLUc8kOFD9bSQx65rLvUURQ0FKTMs7cKv+pD8SlFsRG9U/YzRXllDqLLpLzrO5XEmJNYf/D6USTL2vM8xDzRuuPZwu8ZzWhG54zSKIpaRw5uM4x+es/aKd148DIf4S+ToiBwDtf+9A0/Ck72EHm++ZSTTupTDIIXXzb5a9PR0WBK7j0NEn7nZOQMqGOJtWCxZUkOr0osFqe57QheARtF1HRaKU9Wd1zGoM2R7LLa4iVjKb+FK22SFZ75IMmpJFvFRVZUtGU0HPjPkWSzSwh72PFSgxcUN5x8f7ive64rp/yyR7UJgzefRQIGfhTx3BTM5rDcMlXYzLAcFevcNxIeRYl7PG3ELqqpGzyDnK8q1eA7JrLGB6TxagKpmH8VU8hwBIAZOBX7CAOQmZCf5u1Goq7M22XPsnTPR0rE72aC/V/ogTTihcfsvCT8NsjA5ePDePyAcp+PeDUBv2HP91XytUAXN5oCA8f04f7AgxaTs0YmVjd4xnk/Lig+1tOJtwvmGLAeOCratkla4J+AQb7z2+Aeg91t8OdT7IrAoNCDYoXHeT826vhq30yXPU2cEYXSqXUeXTV4BbGFYmvR0UHiPOhgGWGgkiabaCi+oqLFeAEZoSolFOkB1fWQh8M0qEEQnHe/wH1i9DuB/09t0funYkTY7hXv9+3avNKsI2qfVyxT3G2KqdcllNByRzaPMmStHh8cYVm806WXv5Vn1D15zPR1obbhdM3X7ECIn00wCM7/w39GM5rRC5xc6ocAAAH4SURBVNLh7hY3v4heue0iz02ZVpYPn12WfrSa1EyLmcdGlw/G8dVi9Y303JNenVfl5Jh6QINDMw6FtqbXyvRKvJPkJ+ZcT6TpZKn/qmgObL3O4Wh4PpCQ6rw2Dxiww2NoSpOUPs+5yn3xDntKPJVX5LmyrAsbsy7r/I55WTccimQdznKgGQFFEmzMSJbP7cukj6hRlg+rOOJ3kfCov58fCcUTPgMp5S11ep98h/fXwTeGOWwsCUdKxOIFre2+QSNZTC4ZWVPqcJNRc/fx/LeIgRzJAYW+L0zm2BeziWKtLmPA3iNUmg9MiinRee5PoiVTzEwah75QyzE6bX73O9WVemC4PMuK6DyRomivgBrwemKpN7DtohUrrel65X/CAP+i3G6OgamY+RoTPerJvZGslBP4Rz3bFqtyGQO+nRrn31vQ06O9hLxZ37D5tVRamGPQlKmTtwXGIORdLpJ4VRfrgeXmG8UNyqSOrbvwvnhfdjzFQA355fPh+T9zuieXD5cM9RWDF1U4ug65fZcHiVRDCywyB1Tm1xpLNr+Cl19aXG9S2Qnys5Q9WfMHbTkKDItCvayQpYroHd3knb2vzJae56In5kh5WUF0NBssViO8AR7kk2sAfL2sHdVxrOjlV2Z+fEYzmtGMZjSjGc1oRjOa0YxmNKPnpP8GrJ/irET8NmE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36" name="Picture 8" descr="http://cdn.biologydiscussion.com/wp-content/uploads/2015/09/clip_image008_thumb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7086600" cy="6858000"/>
          </a:xfrm>
          <a:prstGeom prst="rect">
            <a:avLst/>
          </a:prstGeom>
          <a:noFill/>
        </p:spPr>
      </p:pic>
      <p:pic>
        <p:nvPicPr>
          <p:cNvPr id="6" name="Picture 5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823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99" y="228600"/>
            <a:ext cx="785433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620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7620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3105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single cell clone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599"/>
            <a:ext cx="7772400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215" y="304800"/>
            <a:ext cx="786718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92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1993392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0" y="990600"/>
            <a:ext cx="8077200" cy="4419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production of </a:t>
            </a:r>
            <a:r>
              <a:rPr lang="en-US" dirty="0" smtClean="0"/>
              <a:t>clones of </a:t>
            </a:r>
            <a:r>
              <a:rPr lang="en-US" dirty="0"/>
              <a:t>plants that produce particularly good flowers, fruits, or have other desirable traits.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quickly produce mature plants.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production of multiples of plants in the absence of seeds or necessary pollinators to produce seeds.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regeneration of whole plants from plant cells that have been genetically modified.</a:t>
            </a:r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953000"/>
            <a:ext cx="2286000" cy="1905000"/>
          </a:xfrm>
          <a:prstGeom prst="rect">
            <a:avLst/>
          </a:prstGeom>
        </p:spPr>
      </p:pic>
      <p:pic>
        <p:nvPicPr>
          <p:cNvPr id="8" name="Picture 7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8164089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7848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92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92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92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0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ORGANOGENESIS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76600"/>
            <a:ext cx="609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7989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800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777586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807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38600" y="3733800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(Pre Embryonic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5638800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(Induced Embryonic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1917192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90600" y="914400"/>
            <a:ext cx="8153400" cy="4572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production of plants in sterile containers </a:t>
            </a:r>
            <a:r>
              <a:rPr lang="en-US" sz="2800" dirty="0" smtClean="0"/>
              <a:t>reduces disease transmission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Allows production </a:t>
            </a:r>
            <a:r>
              <a:rPr lang="en-US" sz="2800" dirty="0"/>
              <a:t>of plants from seeds that otherwise have very low chances of germinating and growing, i.e.: </a:t>
            </a:r>
            <a:r>
              <a:rPr lang="en-US" sz="2800" dirty="0" smtClean="0"/>
              <a:t>orchids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To clean particular plants of viral and other infections and to quickly multiply these plants as 'cleaned stock' for horticulture and agriculture.</a:t>
            </a:r>
          </a:p>
          <a:p>
            <a:pPr algn="just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20371" b="2592"/>
          <a:stretch/>
        </p:blipFill>
        <p:spPr>
          <a:xfrm>
            <a:off x="7543800" y="5662449"/>
            <a:ext cx="1600200" cy="1195551"/>
          </a:xfrm>
          <a:prstGeom prst="rect">
            <a:avLst/>
          </a:prstGeom>
        </p:spPr>
      </p:pic>
      <p:pic>
        <p:nvPicPr>
          <p:cNvPr id="7" name="Picture 6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974107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543800" cy="4800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Isolation &amp; growth of an immature or mature embryo in vitro, with the goal of obtaining a viable plant.</a:t>
            </a:r>
          </a:p>
          <a:p>
            <a:pPr algn="just" eaLnBrk="1" hangingPunct="1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first attempt to grow the embryos of angiosperms was made by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Hannig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(1904) from two Crucifers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Cochleria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Raphanus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52400"/>
            <a:ext cx="6172199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Embryo Culture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Picture 4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108192" cy="8683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Embryo culture</a:t>
            </a:r>
            <a:endParaRPr lang="en-US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620000" cy="5562600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Mature Embryo Culture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culture of mature embryos derived from ripe seeds.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of culture is done when embryos do not survive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invivo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become dormant for long periods of time.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culture is done to eliminate the inhibition of seed germination.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Immature Embryo Culture/ Embryo rescue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the culture of immature embryos to rescue the embryos of wide crosses.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of culture is mainly used to avoid embryo abortion with the purpose of producing a viable plant.</a:t>
            </a:r>
          </a:p>
          <a:p>
            <a:pPr algn="just" eaLnBrk="1" hangingPunct="1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4812792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 Requirement</a:t>
            </a:r>
            <a:endParaRPr lang="en-US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6962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Mature embryos-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Basal salt medium with a carbon energy source.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Immature embryos-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Different vitamins, amino acids &amp; growth regulators are required.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200400"/>
            <a:ext cx="6553200" cy="1219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Culture-medium factors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8862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mineral salts – K, Ca, N most important</a:t>
            </a:r>
          </a:p>
          <a:p>
            <a:pPr marL="342900" lvl="3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carbohydrate and osmotic pressure</a:t>
            </a:r>
          </a:p>
          <a:p>
            <a:pPr marL="342900" lvl="3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- 2% sucrose works well for mature embryos</a:t>
            </a:r>
          </a:p>
          <a:p>
            <a:pPr marL="342900" lvl="3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- 8-12% for immature embryos</a:t>
            </a:r>
          </a:p>
          <a:p>
            <a:pPr marL="342900" lvl="3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 transfer to progressively lower levels as </a:t>
            </a:r>
          </a:p>
          <a:p>
            <a:pPr marL="342900" lvl="3" indent="-34290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embryo grows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457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Culture-medium factors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924800" cy="5410200"/>
          </a:xfrm>
        </p:spPr>
        <p:txBody>
          <a:bodyPr>
            <a:noAutofit/>
          </a:bodyPr>
          <a:lstStyle/>
          <a:p>
            <a:pPr marL="342900" lvl="3" indent="-342900"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pPr marL="342900" lvl="3" indent="-342900" eaLnBrk="1" hangingPunct="1"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- reduced N is often helpful</a:t>
            </a:r>
          </a:p>
          <a:p>
            <a:pPr marL="342900" lvl="3" indent="-342900" eaLnBrk="1" hangingPunct="1"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- up to 10 amino acids can be added to </a:t>
            </a:r>
          </a:p>
          <a:p>
            <a:pPr marL="342900" lvl="3" indent="-342900" eaLnBrk="1" hangingPunct="1"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replace N salts, incl. glutamine,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lvl="3" indent="-342900" eaLnBrk="1" hangingPunct="1"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aspartic acid, etc.</a:t>
            </a:r>
          </a:p>
          <a:p>
            <a:pPr marL="342900" lvl="4" indent="-342900" eaLnBrk="1" hangingPunct="1"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- requires filter-sterilizing a portion of the </a:t>
            </a:r>
          </a:p>
          <a:p>
            <a:pPr marL="342900" lvl="4" indent="-342900" eaLnBrk="1" hangingPunct="1">
              <a:buFont typeface="Wingdings 2" pitchFamily="18" charset="2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medium</a:t>
            </a:r>
          </a:p>
          <a:p>
            <a:pPr marL="342900" lvl="3" indent="-342900" algn="just"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natural plant extracts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- Coconut milk (liquid endosperm of  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coconut)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- enhanced growth attributed to undefined 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hormonal factors and/or organic  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compounds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- others – extracts of dates, bananas, milk, </a:t>
            </a:r>
          </a:p>
          <a:p>
            <a:pPr marL="342900" lvl="4" indent="-342900" algn="just"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tomato juice</a:t>
            </a:r>
          </a:p>
          <a:p>
            <a:pPr marL="342900" lvl="4" indent="-342900" eaLnBrk="1" hangingPunct="1">
              <a:buFont typeface="Wingdings 2" pitchFamily="18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Culture-medium factors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479792" cy="2743200"/>
          </a:xfrm>
        </p:spPr>
        <p:txBody>
          <a:bodyPr>
            <a:normAutofit fontScale="77500" lnSpcReduction="20000"/>
          </a:bodyPr>
          <a:lstStyle/>
          <a:p>
            <a:pPr marL="342900" lvl="3" indent="-342900" algn="just"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Plant Growth Regulators</a:t>
            </a:r>
          </a:p>
          <a:p>
            <a:pPr marL="342900" lvl="4" indent="-342900" algn="just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- globular embryos – require low conc. of </a:t>
            </a:r>
          </a:p>
          <a:p>
            <a:pPr marL="342900" lvl="4" indent="-342900" algn="just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cytokinin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heart-stage and later – moderate level of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low level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cytokinin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4" indent="-342900" algn="just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- GA and ABA regulate "precocious </a:t>
            </a:r>
          </a:p>
          <a:p>
            <a:pPr marL="342900" lvl="4" indent="-342900" algn="just" eaLnBrk="1" hangingPunct="1"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germination"</a:t>
            </a:r>
          </a:p>
          <a:p>
            <a:pPr algn="just"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3822192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 Rescue</a:t>
            </a:r>
            <a:endParaRPr lang="en-US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8077200" cy="6019800"/>
          </a:xfrm>
        </p:spPr>
        <p:txBody>
          <a:bodyPr>
            <a:noAutofit/>
          </a:bodyPr>
          <a:lstStyle/>
          <a:p>
            <a:pPr marL="342900" lvl="3" indent="-342900" algn="just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immature embryo culture, wide hybrids often suffer from early spontaneous abortion due to several barriers which operate at pre- &amp; post- fertilization levels.</a:t>
            </a:r>
          </a:p>
          <a:p>
            <a:pPr marL="342900" lvl="3" indent="-342900" algn="just" eaLnBrk="1" hangingPunct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3" indent="-342900" algn="just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Pre- fertilization barriers include all factors that hinder effective fertilization .</a:t>
            </a:r>
          </a:p>
          <a:p>
            <a:pPr marL="342900" lvl="3" indent="-342900" algn="just"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(due to inhibition of pollen tube growth)</a:t>
            </a:r>
          </a:p>
          <a:p>
            <a:pPr marL="342900" lvl="3" indent="-342900" algn="just" eaLnBrk="1" hangingPunct="1">
              <a:buFont typeface="Wingdings 2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 fertilization barriers retard the development of the zygote after fertilization and normal development of the seed.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(due to failure of endosperm)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known as embryo-endosperm incompatibility where the endosperm produces toxins that kills the embryo.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105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ANTHER CULTURE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219200"/>
            <a:ext cx="7620000" cy="4648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2800" dirty="0" smtClean="0"/>
              <a:t>Anther culture is a technique by which the developing anthers at a precise and critical stage are excised  aseptically from unopened flower bud and are cultured on a nutrient medium where the microspores within the cultured anther develop into callus tissue or </a:t>
            </a:r>
            <a:r>
              <a:rPr lang="en-US" sz="2800" dirty="0" err="1" smtClean="0"/>
              <a:t>embryoids</a:t>
            </a:r>
            <a:r>
              <a:rPr lang="en-US" sz="2800" dirty="0" smtClean="0"/>
              <a:t> that give rise to haploid plantlets  either though organogenesis or embryogenesis. 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648201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POLLEN CULTURE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219199"/>
            <a:ext cx="7772400" cy="5334001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/>
              <a:t>Pollen or microspore culture is an in vitro technique by which the pollen grains preferably at the </a:t>
            </a:r>
            <a:r>
              <a:rPr lang="en-US" dirty="0" err="1" smtClean="0"/>
              <a:t>uninucleated</a:t>
            </a:r>
            <a:r>
              <a:rPr lang="en-US" dirty="0" smtClean="0"/>
              <a:t> stage ,are squeezed out aseptically from the intact anther and then cultured on nutrient medium where the microspores, without producing male gametes , develop into haploid </a:t>
            </a:r>
            <a:r>
              <a:rPr lang="en-US" dirty="0" err="1" smtClean="0"/>
              <a:t>embryoids</a:t>
            </a:r>
            <a:r>
              <a:rPr lang="en-US" dirty="0" smtClean="0"/>
              <a:t> or callus tissue that give rise to haploid plantlets by embryogenesis or organogenesis. 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477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Normal pollen development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143000" y="1295400"/>
            <a:ext cx="7623175" cy="556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500" dirty="0" smtClean="0"/>
              <a:t>Pollen mother cells are in anther </a:t>
            </a:r>
            <a:r>
              <a:rPr lang="en-US" sz="3500" dirty="0" err="1" smtClean="0"/>
              <a:t>primordia</a:t>
            </a:r>
            <a:endParaRPr lang="en-US" sz="3500" dirty="0" smtClean="0"/>
          </a:p>
          <a:p>
            <a:pPr eaLnBrk="1" hangingPunct="1"/>
            <a:r>
              <a:rPr lang="en-US" sz="3500" dirty="0" smtClean="0">
                <a:solidFill>
                  <a:srgbClr val="FF0000"/>
                </a:solidFill>
              </a:rPr>
              <a:t>First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phase</a:t>
            </a:r>
            <a:r>
              <a:rPr lang="en-US" sz="3500" dirty="0" smtClean="0"/>
              <a:t> - meiosis - pollen mother cell (PMC)</a:t>
            </a:r>
            <a:br>
              <a:rPr lang="en-US" sz="3500" dirty="0" smtClean="0"/>
            </a:br>
            <a:r>
              <a:rPr lang="en-US" sz="3500" dirty="0" smtClean="0"/>
              <a:t>A tetrad </a:t>
            </a:r>
            <a:r>
              <a:rPr lang="en-US" sz="3500" dirty="0" err="1" smtClean="0"/>
              <a:t>froms</a:t>
            </a:r>
            <a:r>
              <a:rPr lang="en-US" sz="3500" dirty="0" smtClean="0"/>
              <a:t> from each PMC</a:t>
            </a:r>
          </a:p>
          <a:p>
            <a:pPr eaLnBrk="1" hangingPunct="1"/>
            <a:r>
              <a:rPr lang="en-US" sz="3500" dirty="0" smtClean="0">
                <a:solidFill>
                  <a:srgbClr val="FF0000"/>
                </a:solidFill>
              </a:rPr>
              <a:t>Second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phase</a:t>
            </a:r>
            <a:r>
              <a:rPr lang="en-US" sz="3500" dirty="0" smtClean="0"/>
              <a:t> - microspores released from tetrads</a:t>
            </a:r>
          </a:p>
          <a:p>
            <a:pPr eaLnBrk="1" hangingPunct="1"/>
            <a:r>
              <a:rPr lang="en-US" sz="3500" dirty="0" smtClean="0">
                <a:solidFill>
                  <a:srgbClr val="FF0000"/>
                </a:solidFill>
              </a:rPr>
              <a:t>Third</a:t>
            </a:r>
            <a:r>
              <a:rPr lang="en-US" sz="3500" dirty="0" smtClean="0"/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phase</a:t>
            </a:r>
            <a:r>
              <a:rPr lang="en-US" sz="3500" dirty="0" smtClean="0"/>
              <a:t> - microspores mature into pollen grains -</a:t>
            </a:r>
            <a:br>
              <a:rPr lang="en-US" sz="3500" dirty="0" smtClean="0"/>
            </a:br>
            <a:r>
              <a:rPr lang="en-US" sz="3500" dirty="0" smtClean="0"/>
              <a:t>first pollen mitosis</a:t>
            </a:r>
          </a:p>
          <a:p>
            <a:pPr eaLnBrk="1" hangingPunct="1"/>
            <a:r>
              <a:rPr lang="en-US" sz="3500" dirty="0" smtClean="0"/>
              <a:t>Generative and vegetative cells formed</a:t>
            </a:r>
          </a:p>
          <a:p>
            <a:pPr eaLnBrk="1" hangingPunct="1"/>
            <a:r>
              <a:rPr lang="en-US" sz="3500" dirty="0" smtClean="0"/>
              <a:t>Second pollen mitosis, maybe after germination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eaLnBrk="1" hangingPunct="1"/>
            <a:endParaRPr lang="en-US" sz="2500" dirty="0" smtClean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5" descr="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1536192" cy="1143000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7845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Adult plant cells are </a:t>
            </a:r>
            <a:r>
              <a:rPr lang="en-US" sz="2800" b="1" dirty="0" smtClean="0"/>
              <a:t>totipotent</a:t>
            </a:r>
            <a:r>
              <a:rPr lang="en-US" sz="2800" dirty="0" smtClean="0"/>
              <a:t>, meaning they have the ability to give rise to a fully differentiated plant.  Because of this, it is possible to collect cells from a mature plant and use those cells to produce clones of that plant.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5846"/>
          <a:stretch/>
        </p:blipFill>
        <p:spPr>
          <a:xfrm>
            <a:off x="1143000" y="3124200"/>
            <a:ext cx="7620000" cy="3517683"/>
          </a:xfrm>
          <a:prstGeom prst="rect">
            <a:avLst/>
          </a:prstGeom>
        </p:spPr>
      </p:pic>
      <p:pic>
        <p:nvPicPr>
          <p:cNvPr id="6" name="Picture 5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581340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5" descr="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5" descr="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PRINCIPLE OF ANTHER AND POLLEN CULTURE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1066799" y="1447800"/>
            <a:ext cx="7699375" cy="4648200"/>
          </a:xfrm>
        </p:spPr>
        <p:txBody>
          <a:bodyPr/>
          <a:lstStyle/>
          <a:p>
            <a:pPr algn="just" eaLnBrk="1" hangingPunct="1"/>
            <a:r>
              <a:rPr lang="en-US" sz="3200" dirty="0" smtClean="0"/>
              <a:t>The production of haploid plants exploiting the </a:t>
            </a:r>
            <a:r>
              <a:rPr lang="en-US" sz="3200" dirty="0" err="1" smtClean="0"/>
              <a:t>totipotency</a:t>
            </a:r>
            <a:r>
              <a:rPr lang="en-US" sz="3200" dirty="0" smtClean="0"/>
              <a:t> of microspore . </a:t>
            </a:r>
          </a:p>
          <a:p>
            <a:pPr algn="just" eaLnBrk="1" hangingPunct="1"/>
            <a:endParaRPr lang="en-US" sz="3200" dirty="0" smtClean="0"/>
          </a:p>
          <a:p>
            <a:pPr algn="just" eaLnBrk="1" hangingPunct="1"/>
            <a:r>
              <a:rPr lang="en-US" sz="3200" dirty="0" smtClean="0"/>
              <a:t>In this process the normal development and function of the pollen cell to become a male gamete is stopped and is diverted forcedly to a new metabolic pathway for vegetative cell division .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3999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ADVANTAGE OF POLLEN CULTURE OVER ANTHER CULTURE</a:t>
            </a:r>
            <a:endParaRPr lang="en-US" sz="2800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During anther culture there is always the possibility that somatic cells of the anther that are diploid will also respond to the culture condition and so produce unwanted diploid </a:t>
            </a:r>
            <a:r>
              <a:rPr lang="en-US" sz="2400" dirty="0" err="1" smtClean="0"/>
              <a:t>calli</a:t>
            </a:r>
            <a:r>
              <a:rPr lang="en-US" sz="2400" dirty="0" smtClean="0"/>
              <a:t> or plantlets.    </a:t>
            </a:r>
          </a:p>
          <a:p>
            <a:pPr eaLnBrk="1" hangingPunct="1"/>
            <a:r>
              <a:rPr lang="en-US" sz="2400" dirty="0" smtClean="0"/>
              <a:t>Sometimes the development of microspores inside the anther may be interrupted due to growth inhibiting substances  leaking out of the anther wall in contact with nutrient medium.</a:t>
            </a:r>
          </a:p>
          <a:p>
            <a:r>
              <a:rPr lang="en-US" sz="2400" dirty="0" smtClean="0"/>
              <a:t>Of interest because formation of embryo is known to be from one cell only and thus no chimeras are formed</a:t>
            </a:r>
          </a:p>
          <a:p>
            <a:r>
              <a:rPr lang="en-US" sz="2400" dirty="0" smtClean="0"/>
              <a:t>Much more difficult than anther culture</a:t>
            </a:r>
          </a:p>
          <a:p>
            <a:r>
              <a:rPr lang="en-US" sz="2400" dirty="0" smtClean="0"/>
              <a:t>Cultured either isolated microspores or pollen</a:t>
            </a:r>
          </a:p>
          <a:p>
            <a:r>
              <a:rPr lang="en-US" sz="2400" dirty="0" smtClean="0"/>
              <a:t>–</a:t>
            </a:r>
            <a:r>
              <a:rPr lang="en-US" sz="2400" i="1" dirty="0" err="1" smtClean="0"/>
              <a:t>Brassica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oleracea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IMPORTANCE OF POLLEN AND ANTHER CULTURE</a:t>
            </a:r>
            <a:endParaRPr lang="en-US" sz="3200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990600"/>
            <a:ext cx="81534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(1)Utility of anther and pollen culture for basic research:-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(a) cytogenetic studies.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(b) Study  of genetic recombination in higher plants.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(c)   Study of mode of differentiation from single cell to hole organism.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(d) Study of factor controlling pollen embryogenesis of higher plants. </a:t>
            </a:r>
          </a:p>
          <a:p>
            <a:pPr marL="514350" indent="-514350">
              <a:buFont typeface="+mj-lt"/>
              <a:buAutoNum type="arabicParenR" startAt="2"/>
              <a:defRPr/>
            </a:pPr>
            <a:r>
              <a:rPr lang="en-US" sz="2000" dirty="0" smtClean="0"/>
              <a:t>Anther </a:t>
            </a:r>
            <a:r>
              <a:rPr lang="en-US" sz="2000" dirty="0" smtClean="0"/>
              <a:t>and pollen culture are use for mutation study. Example :- Nitrate </a:t>
            </a:r>
            <a:r>
              <a:rPr lang="en-US" sz="2000" dirty="0" err="1" smtClean="0"/>
              <a:t>reductae</a:t>
            </a:r>
            <a:r>
              <a:rPr lang="en-US" sz="2000" dirty="0" smtClean="0"/>
              <a:t> mutants are reported in </a:t>
            </a:r>
            <a:r>
              <a:rPr lang="en-US" sz="2000" i="1" dirty="0" err="1" smtClean="0"/>
              <a:t>Nicotiana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tabacum</a:t>
            </a:r>
            <a:r>
              <a:rPr lang="en-US" sz="2000" dirty="0" smtClean="0"/>
              <a:t>.        </a:t>
            </a:r>
          </a:p>
          <a:p>
            <a:pPr marL="514350" indent="-514350">
              <a:buFont typeface="+mj-lt"/>
              <a:buAutoNum type="arabicParenR" startAt="2"/>
              <a:defRPr/>
            </a:pPr>
            <a:r>
              <a:rPr lang="en-US" sz="2000" dirty="0" smtClean="0"/>
              <a:t>Anther and pollen culture use for plant breeding and crop improvement.            </a:t>
            </a:r>
          </a:p>
          <a:p>
            <a:pPr marL="514350" indent="-514350">
              <a:buFont typeface="+mj-lt"/>
              <a:buAutoNum type="arabicParenR" startAt="2"/>
              <a:defRPr/>
            </a:pPr>
            <a:r>
              <a:rPr lang="en-US" sz="2000" dirty="0" smtClean="0"/>
              <a:t>Anther culture are use to obtain the alkaloid Example :- Homozygous recombination </a:t>
            </a:r>
            <a:r>
              <a:rPr lang="en-US" sz="2000" i="1" dirty="0" err="1" smtClean="0"/>
              <a:t>Hyoscyamus</a:t>
            </a:r>
            <a:r>
              <a:rPr lang="en-US" sz="2000" dirty="0" smtClean="0"/>
              <a:t> </a:t>
            </a:r>
            <a:r>
              <a:rPr lang="en-US" sz="2000" i="1" dirty="0" err="1" smtClean="0"/>
              <a:t>niger</a:t>
            </a:r>
            <a:r>
              <a:rPr lang="en-US" sz="2000" dirty="0" smtClean="0"/>
              <a:t> having  higher alkaloid content is obtain by anther culture.            </a:t>
            </a:r>
          </a:p>
          <a:p>
            <a:pPr marL="514350" indent="-514350">
              <a:buFont typeface="+mj-lt"/>
              <a:buAutoNum type="arabicParenR" startAt="2"/>
              <a:defRPr/>
            </a:pPr>
            <a:r>
              <a:rPr lang="en-US" sz="2000" dirty="0" smtClean="0"/>
              <a:t>Haploid are use in molecular  biology and genetic engineering. Example:- Haploid tissue of </a:t>
            </a:r>
            <a:r>
              <a:rPr lang="en-US" sz="2000" i="1" dirty="0" err="1" smtClean="0"/>
              <a:t>Arbidopsis</a:t>
            </a:r>
            <a:r>
              <a:rPr lang="en-US" sz="2000" dirty="0" smtClean="0"/>
              <a:t> and </a:t>
            </a:r>
            <a:r>
              <a:rPr lang="en-US" sz="2000" dirty="0" err="1" smtClean="0"/>
              <a:t>lycopersicon</a:t>
            </a:r>
            <a:r>
              <a:rPr lang="en-US" sz="2000" dirty="0" smtClean="0"/>
              <a:t> have been used for the transfer and expression of three genes from </a:t>
            </a:r>
            <a:r>
              <a:rPr lang="en-US" sz="2000" i="1" dirty="0" err="1" smtClean="0"/>
              <a:t>Escherchia</a:t>
            </a:r>
            <a:r>
              <a:rPr lang="en-US" sz="2000" dirty="0" smtClean="0"/>
              <a:t> </a:t>
            </a:r>
            <a:r>
              <a:rPr lang="en-US" sz="2000" i="1" dirty="0" smtClean="0"/>
              <a:t>coli</a:t>
            </a:r>
            <a:r>
              <a:rPr lang="en-US" sz="2000" dirty="0" smtClean="0"/>
              <a:t>....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of double haploid that are homozygous and fertile.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3352800" y="0"/>
            <a:ext cx="3505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Ovule Culture 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990600" y="762000"/>
            <a:ext cx="8153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Haploids </a:t>
            </a:r>
            <a:r>
              <a:rPr lang="en-US" sz="2500" dirty="0" smtClean="0"/>
              <a:t>can be induced from ovules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The number </a:t>
            </a:r>
            <a:r>
              <a:rPr lang="en-US" sz="2500" dirty="0" smtClean="0"/>
              <a:t>of ovules is less and thus is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less than anther </a:t>
            </a:r>
            <a:r>
              <a:rPr lang="en-US" sz="2500" dirty="0" smtClean="0"/>
              <a:t>culture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May </a:t>
            </a:r>
            <a:r>
              <a:rPr lang="en-US" sz="2500" dirty="0" smtClean="0"/>
              <a:t>be by organogenesis or </a:t>
            </a:r>
            <a:r>
              <a:rPr lang="en-US" sz="2500" dirty="0" smtClean="0"/>
              <a:t>embryogenesis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 Used in </a:t>
            </a:r>
            <a:r>
              <a:rPr lang="en-US" sz="2500" dirty="0" smtClean="0"/>
              <a:t>plant families that do not </a:t>
            </a:r>
            <a:r>
              <a:rPr lang="en-US" sz="2500" dirty="0" smtClean="0"/>
              <a:t>respond to</a:t>
            </a:r>
            <a:r>
              <a:rPr lang="en-US" sz="2500" dirty="0" smtClean="0"/>
              <a:t> </a:t>
            </a:r>
            <a:r>
              <a:rPr lang="en-US" sz="2500" dirty="0" err="1" smtClean="0"/>
              <a:t>androgenesis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–</a:t>
            </a:r>
            <a:r>
              <a:rPr lang="en-US" sz="2500" i="1" dirty="0" err="1" smtClean="0"/>
              <a:t>Liliaceae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–</a:t>
            </a:r>
            <a:r>
              <a:rPr lang="en-US" sz="2500" i="1" dirty="0" err="1" smtClean="0"/>
              <a:t>Compositae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</p:txBody>
      </p:sp>
      <p:pic>
        <p:nvPicPr>
          <p:cNvPr id="46084" name="Picture 5" descr="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0480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Haploids &amp; their applications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2001\May 30\haptub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2895600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29000" y="762000"/>
            <a:ext cx="17219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2192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term haploid refers to those plants which possess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gametophytic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number of chromosomes (n) in their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sporophytes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019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Overview of floral organs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lowerlab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136598"/>
            <a:ext cx="8458200" cy="540191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574792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Haploid Plant Formation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09600"/>
            <a:ext cx="7467600" cy="3581400"/>
          </a:xfrm>
        </p:spPr>
        <p:txBody>
          <a:bodyPr rtlCol="0">
            <a:normAutofit/>
          </a:bodyPr>
          <a:lstStyle/>
          <a:p>
            <a:pPr marL="355600" indent="-330200" eaLnBrk="1" fontAlgn="auto" hangingPunct="1">
              <a:lnSpc>
                <a:spcPct val="90000"/>
              </a:lnSpc>
              <a:spcAft>
                <a:spcPts val="13"/>
              </a:spcAft>
              <a:buFontTx/>
              <a:buChar char="•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methods:</a:t>
            </a:r>
          </a:p>
          <a:p>
            <a:pPr marL="711200" lvl="1" indent="-330200" eaLnBrk="1" fontAlgn="auto" hangingPunct="1">
              <a:lnSpc>
                <a:spcPct val="90000"/>
              </a:lnSpc>
              <a:spcAft>
                <a:spcPts val="13"/>
              </a:spcAft>
              <a:buFontTx/>
              <a:buChar char="–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Anther culture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androgenesis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- production of haploid plants from microspores </a:t>
            </a:r>
          </a:p>
          <a:p>
            <a:pPr marL="1066800" lvl="2" indent="-330200" eaLnBrk="1" fontAlgn="auto" hangingPunct="1">
              <a:lnSpc>
                <a:spcPct val="90000"/>
              </a:lnSpc>
              <a:spcAft>
                <a:spcPts val="13"/>
              </a:spcAft>
              <a:buFontTx/>
              <a:buChar char="•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Anther culture for production of haploids reported in about 250 species</a:t>
            </a:r>
          </a:p>
          <a:p>
            <a:pPr marL="1066800" lvl="2" indent="-330200" eaLnBrk="1" fontAlgn="auto" hangingPunct="1">
              <a:lnSpc>
                <a:spcPct val="90000"/>
              </a:lnSpc>
              <a:spcAft>
                <a:spcPts val="13"/>
              </a:spcAft>
              <a:buFontTx/>
              <a:buChar char="•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Solanaceae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Cruciferae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Gramineae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most common</a:t>
            </a:r>
          </a:p>
          <a:p>
            <a:pPr marL="711200" lvl="1" indent="-330200" eaLnBrk="1" fontAlgn="auto" hangingPunct="1">
              <a:lnSpc>
                <a:spcPct val="90000"/>
              </a:lnSpc>
              <a:spcAft>
                <a:spcPts val="13"/>
              </a:spcAft>
              <a:buFontTx/>
              <a:buChar char="–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Ovule culture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(gynogenesis) - production of haploid plants from unfertilized egg cell.</a:t>
            </a:r>
            <a:endParaRPr lang="en-US" sz="2400" dirty="0"/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3886200"/>
            <a:ext cx="3364992" cy="10207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Androgenesis</a:t>
            </a: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724400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Haploid plant derived from male gametophyte of an angiosperm plant (most common method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 vitro).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Haploids can be obtained by the culture of excised anthers &amp; culture of isolated pollen.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108192" cy="1143000"/>
          </a:xfrm>
        </p:spPr>
        <p:txBody>
          <a:bodyPr/>
          <a:lstStyle/>
          <a:p>
            <a:r>
              <a:rPr lang="en-US" dirty="0" smtClean="0"/>
              <a:t>Plant tissue Culture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0" y="1676400"/>
            <a:ext cx="7924800" cy="4114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Modern plant tissue culture is performed under </a:t>
            </a:r>
            <a:r>
              <a:rPr lang="en-US" sz="2800" b="1" dirty="0"/>
              <a:t>aseptic </a:t>
            </a:r>
            <a:r>
              <a:rPr lang="en-US" sz="2800" b="1" dirty="0" smtClean="0"/>
              <a:t>conditions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Living </a:t>
            </a:r>
            <a:r>
              <a:rPr lang="en-US" sz="2800" dirty="0"/>
              <a:t>plant materials from the environment are naturally contaminated on their surfaces (and sometimes interiors) with microorganisms, so surface sterilization of starting material (</a:t>
            </a:r>
            <a:r>
              <a:rPr lang="en-US" sz="2800" b="1" dirty="0"/>
              <a:t>explants</a:t>
            </a:r>
            <a:r>
              <a:rPr lang="en-US" sz="2800" dirty="0"/>
              <a:t>) in chemical solutions (usually alcohol and sodium or calcium hypochlorite </a:t>
            </a:r>
            <a:r>
              <a:rPr lang="en-US" sz="2800" dirty="0" smtClean="0"/>
              <a:t>is required).</a:t>
            </a:r>
          </a:p>
          <a:p>
            <a:pPr algn="just"/>
            <a:endParaRPr lang="en-US" sz="2800" dirty="0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5479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67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Reproductive floral organs: male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8077200" cy="2133600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chemeClr val="tx1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Stamen – male floral organ, consists of: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-Anther – A typical anther shows 2 anther lobes &amp; each lobe possesses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microsporangia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pollen sacs.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-Filament – stalk-like structure that holds anther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-Pollen – immature male gametophyte</a:t>
            </a:r>
          </a:p>
          <a:p>
            <a:pPr algn="just"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47800" y="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tx2"/>
                </a:solidFill>
                <a:latin typeface="Tw Cen MT" pitchFamily="34" charset="0"/>
                <a:ea typeface="ＭＳ Ｐゴシック" charset="-128"/>
              </a:rPr>
              <a:t>Processes Leading to Production of Haploid Plants</a:t>
            </a:r>
            <a:r>
              <a:rPr lang="en-US" altLang="ja-JP" sz="3200" dirty="0">
                <a:solidFill>
                  <a:schemeClr val="tx2"/>
                </a:solidFill>
                <a:latin typeface="Tw Cen MT" pitchFamily="34" charset="0"/>
                <a:ea typeface="ＭＳ Ｐゴシック" charset="-128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19200" y="838200"/>
            <a:ext cx="7543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600" b="1" dirty="0">
                <a:latin typeface="Tw Cen MT" pitchFamily="34" charset="0"/>
              </a:rPr>
              <a:t>Formation</a:t>
            </a:r>
            <a:r>
              <a:rPr lang="en-US" sz="2600" b="1" i="1" dirty="0">
                <a:latin typeface="Tw Cen MT" pitchFamily="34" charset="0"/>
              </a:rPr>
              <a:t> in vivo</a:t>
            </a:r>
            <a:endParaRPr lang="en-US" sz="2600" b="1" dirty="0">
              <a:latin typeface="Tw Cen MT" pitchFamily="34" charset="0"/>
            </a:endParaRPr>
          </a:p>
          <a:p>
            <a:r>
              <a:rPr lang="en-US" sz="2600" dirty="0">
                <a:latin typeface="Tw Cen MT" pitchFamily="34" charset="0"/>
              </a:rPr>
              <a:t>–Spontaneous occurrence in low frequency</a:t>
            </a:r>
            <a:br>
              <a:rPr lang="en-US" sz="2600" dirty="0">
                <a:latin typeface="Tw Cen MT" pitchFamily="34" charset="0"/>
              </a:rPr>
            </a:br>
            <a:r>
              <a:rPr lang="en-US" sz="2600" dirty="0">
                <a:latin typeface="Tw Cen MT" pitchFamily="34" charset="0"/>
              </a:rPr>
              <a:t>–Induction by physical and/or chemical treatment</a:t>
            </a:r>
            <a:br>
              <a:rPr lang="en-US" sz="2600" dirty="0">
                <a:latin typeface="Tw Cen MT" pitchFamily="34" charset="0"/>
              </a:rPr>
            </a:br>
            <a:r>
              <a:rPr lang="en-US" sz="2600" dirty="0">
                <a:latin typeface="Tw Cen MT" pitchFamily="34" charset="0"/>
              </a:rPr>
              <a:t>–Chromosome elimination following </a:t>
            </a:r>
            <a:r>
              <a:rPr lang="en-US" sz="2600" dirty="0" err="1">
                <a:latin typeface="Tw Cen MT" pitchFamily="34" charset="0"/>
              </a:rPr>
              <a:t>interspecific</a:t>
            </a:r>
            <a:r>
              <a:rPr lang="en-US" sz="2600" dirty="0">
                <a:latin typeface="Tw Cen MT" pitchFamily="34" charset="0"/>
              </a:rPr>
              <a:t> hybridization.</a:t>
            </a:r>
          </a:p>
          <a:p>
            <a:r>
              <a:rPr lang="en-US" sz="2600" dirty="0">
                <a:latin typeface="Tw Cen MT" pitchFamily="34" charset="0"/>
              </a:rPr>
              <a:t>Specific for some plants such as barley. Not widespread.</a:t>
            </a:r>
          </a:p>
          <a:p>
            <a:endParaRPr lang="en-US" sz="2600" dirty="0">
              <a:latin typeface="Tw Cen MT" pitchFamily="34" charset="0"/>
            </a:endParaRPr>
          </a:p>
          <a:p>
            <a:r>
              <a:rPr lang="en-US" sz="2600" b="1" dirty="0">
                <a:latin typeface="Tw Cen MT" pitchFamily="34" charset="0"/>
              </a:rPr>
              <a:t>Parthenogenesis -</a:t>
            </a:r>
            <a:r>
              <a:rPr lang="en-US" sz="2600" dirty="0">
                <a:latin typeface="Tw Cen MT" pitchFamily="34" charset="0"/>
              </a:rPr>
              <a:t> from unfertilized egg</a:t>
            </a:r>
          </a:p>
          <a:p>
            <a:r>
              <a:rPr lang="en-US" sz="2600" b="1" dirty="0" err="1">
                <a:latin typeface="Tw Cen MT" pitchFamily="34" charset="0"/>
              </a:rPr>
              <a:t>Apogamy</a:t>
            </a:r>
            <a:r>
              <a:rPr lang="en-US" sz="2600" b="1" dirty="0">
                <a:latin typeface="Tw Cen MT" pitchFamily="34" charset="0"/>
              </a:rPr>
              <a:t> </a:t>
            </a:r>
            <a:r>
              <a:rPr lang="en-US" sz="2600" dirty="0">
                <a:latin typeface="Tw Cen MT" pitchFamily="34" charset="0"/>
              </a:rPr>
              <a:t>- from other cells of the mega-gametophyte, </a:t>
            </a:r>
            <a:r>
              <a:rPr lang="en-US" sz="2600" b="1" dirty="0">
                <a:latin typeface="Tw Cen MT" pitchFamily="34" charset="0"/>
              </a:rPr>
              <a:t>example</a:t>
            </a:r>
            <a:endParaRPr lang="en-US" sz="2600" dirty="0">
              <a:latin typeface="Tw Cen MT" pitchFamily="34" charset="0"/>
            </a:endParaRPr>
          </a:p>
          <a:p>
            <a:r>
              <a:rPr lang="en-US" sz="2600" b="1" dirty="0">
                <a:latin typeface="Tw Cen MT" pitchFamily="34" charset="0"/>
              </a:rPr>
              <a:t>Chromosome elimination</a:t>
            </a:r>
            <a:r>
              <a:rPr lang="en-US" sz="2600" dirty="0">
                <a:latin typeface="Tw Cen MT" pitchFamily="34" charset="0"/>
              </a:rPr>
              <a:t> - chromosome elimination in somatic cells, most common method used with plant breeding</a:t>
            </a:r>
            <a:r>
              <a:rPr lang="en-US" sz="2600" dirty="0" smtClean="0">
                <a:latin typeface="Tw Cen MT" pitchFamily="34" charset="0"/>
              </a:rPr>
              <a:t>.</a:t>
            </a:r>
            <a:endParaRPr lang="en-US" sz="2600" dirty="0" smtClean="0">
              <a:latin typeface="Tw Cen MT" pitchFamily="34" charset="0"/>
            </a:endParaRP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543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>Haploids and Agricultural applications for haploids -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990600" y="914400"/>
            <a:ext cx="8153400" cy="5943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000" b="1" dirty="0" smtClean="0"/>
              <a:t>Haploid -</a:t>
            </a:r>
            <a:r>
              <a:rPr lang="en-US" sz="2000" dirty="0" smtClean="0"/>
              <a:t> </a:t>
            </a:r>
            <a:r>
              <a:rPr lang="en-US" sz="2000" dirty="0" err="1" smtClean="0"/>
              <a:t>Gametic</a:t>
            </a:r>
            <a:r>
              <a:rPr lang="en-US" sz="2000" dirty="0" smtClean="0"/>
              <a:t> number of chromosomes, </a:t>
            </a:r>
            <a:r>
              <a:rPr lang="en-US" sz="2000" dirty="0" smtClean="0"/>
              <a:t>(n) </a:t>
            </a:r>
            <a:r>
              <a:rPr lang="en-US" sz="2000" dirty="0" smtClean="0"/>
              <a:t>which may not be equivalent to x.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>
              <a:solidFill>
                <a:srgbClr val="CC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CC0000"/>
                </a:solidFill>
              </a:rPr>
              <a:t>Application: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Rapid generation of homozygous genotypes after chromosome doubling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Reduce time for variety development, e.g. 10 to 6 years or less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Homozygous recombinant line can be developed in one generation instead of after numerous backcross generations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000" dirty="0" smtClean="0"/>
              <a:t>Selection for recessive traits in recombinant lines is more efficient since these are not masked by the effects of dominant alleles</a:t>
            </a:r>
          </a:p>
          <a:p>
            <a:pPr algn="just">
              <a:lnSpc>
                <a:spcPct val="80000"/>
              </a:lnSpc>
            </a:pPr>
            <a:r>
              <a:rPr lang="en-US" sz="2000" b="1" dirty="0" smtClean="0"/>
              <a:t>Haploids</a:t>
            </a:r>
            <a:r>
              <a:rPr lang="en-US" sz="2000" dirty="0" smtClean="0"/>
              <a:t> are very valuable in plant breeding for several reasons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/>
              <a:t>Since they carry only one allele of each gene, mutations and recessive characteristics are expressed in the plant.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/>
              <a:t>Plants with lethal genes are eliminated from the gene pool.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/>
              <a:t>Can produce homozygous diploid or </a:t>
            </a:r>
            <a:r>
              <a:rPr lang="en-US" sz="2000" dirty="0" err="1" smtClean="0"/>
              <a:t>polyploid</a:t>
            </a:r>
            <a:r>
              <a:rPr lang="en-US" sz="2000" dirty="0" smtClean="0"/>
              <a:t> plants - valuable in breeding</a:t>
            </a:r>
          </a:p>
          <a:p>
            <a:pPr algn="just">
              <a:lnSpc>
                <a:spcPct val="80000"/>
              </a:lnSpc>
            </a:pPr>
            <a:r>
              <a:rPr lang="en-US" sz="2000" dirty="0" smtClean="0"/>
              <a:t>Shorten the time for inbreeding for production of superior hybrids genotypes.</a:t>
            </a:r>
          </a:p>
        </p:txBody>
      </p:sp>
      <p:pic>
        <p:nvPicPr>
          <p:cNvPr id="4" name="Picture 3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676400"/>
            <a:ext cx="67818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800" dirty="0" smtClean="0">
                <a:solidFill>
                  <a:srgbClr val="FF0000"/>
                </a:solidFill>
              </a:rPr>
              <a:t>CRYOPRESERVATION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867400" y="2209800"/>
            <a:ext cx="2971800" cy="4152433"/>
          </a:xfrm>
        </p:spPr>
      </p:pic>
      <p:sp>
        <p:nvSpPr>
          <p:cNvPr id="5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0" y="1219200"/>
            <a:ext cx="5638800" cy="563880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Cryopreservation </a:t>
            </a:r>
          </a:p>
          <a:p>
            <a:pPr lvl="1"/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Definition/benefits</a:t>
            </a:r>
            <a:endParaRPr lang="en-US" sz="3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1"/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Cryoprotectants</a:t>
            </a:r>
          </a:p>
          <a:p>
            <a:pPr lvl="1"/>
            <a:r>
              <a:rPr lang="en-US" sz="3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Procedures</a:t>
            </a:r>
          </a:p>
          <a:p>
            <a:pPr lvl="2"/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Contamination check</a:t>
            </a:r>
          </a:p>
          <a:p>
            <a:pPr lvl="2"/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Media preparation</a:t>
            </a:r>
          </a:p>
          <a:p>
            <a:pPr lvl="2"/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Freezing cells/recovery</a:t>
            </a:r>
          </a:p>
          <a:p>
            <a:pPr lvl="2"/>
            <a:r>
              <a:rPr 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Post-thawing considerations</a:t>
            </a:r>
            <a:endParaRPr lang="en-US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753538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791200" y="1524000"/>
            <a:ext cx="3105147" cy="4338756"/>
          </a:xfrm>
        </p:spPr>
      </p:pic>
      <p:sp>
        <p:nvSpPr>
          <p:cNvPr id="5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0" y="838200"/>
            <a:ext cx="5334000" cy="6019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Inventory management</a:t>
            </a:r>
          </a:p>
          <a:p>
            <a:pPr lvl="1"/>
            <a:r>
              <a:rPr lang="en-US" sz="3200" dirty="0" smtClean="0"/>
              <a:t>Seed lot system</a:t>
            </a:r>
          </a:p>
          <a:p>
            <a:pPr lvl="1"/>
            <a:r>
              <a:rPr lang="en-US" sz="3200" dirty="0" smtClean="0"/>
              <a:t>Low temperature storage</a:t>
            </a:r>
          </a:p>
          <a:p>
            <a:pPr lvl="1"/>
            <a:r>
              <a:rPr lang="en-US" sz="3200" dirty="0" smtClean="0"/>
              <a:t>Biological materials management</a:t>
            </a:r>
          </a:p>
          <a:p>
            <a:pPr lvl="1"/>
            <a:r>
              <a:rPr lang="en-US" sz="3200" dirty="0" smtClean="0"/>
              <a:t>Inventory control </a:t>
            </a:r>
          </a:p>
          <a:p>
            <a:pPr lvl="1"/>
            <a:r>
              <a:rPr lang="en-US" sz="3200" dirty="0" smtClean="0"/>
              <a:t>Safety considerations</a:t>
            </a:r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838315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5791200" cy="59436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The use of very low temperatures to structurally preserve intact living cells and tissue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Unprotected freezing is normally lethal to cells while controlled cooling can be used to produce stable conditions that preserve life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8896" y="2743735"/>
            <a:ext cx="2945104" cy="4114265"/>
          </a:xfrm>
        </p:spPr>
      </p:pic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096331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793992" cy="792162"/>
          </a:xfrm>
        </p:spPr>
        <p:txBody>
          <a:bodyPr/>
          <a:lstStyle/>
          <a:p>
            <a:r>
              <a:rPr lang="en-US" dirty="0" smtClean="0"/>
              <a:t>Benefits of cryopreservation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1088136"/>
            <a:ext cx="5791200" cy="5769864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Generation of safety stocks</a:t>
            </a:r>
          </a:p>
          <a:p>
            <a:pPr lvl="1"/>
            <a:r>
              <a:rPr lang="en-US" sz="3600" dirty="0" smtClean="0"/>
              <a:t>Saves time and money</a:t>
            </a:r>
          </a:p>
          <a:p>
            <a:pPr lvl="1"/>
            <a:r>
              <a:rPr lang="en-US" sz="3600" dirty="0" smtClean="0"/>
              <a:t>Preservation of cells</a:t>
            </a:r>
          </a:p>
          <a:p>
            <a:pPr lvl="1"/>
            <a:r>
              <a:rPr lang="en-US" sz="3600" dirty="0" smtClean="0"/>
              <a:t>Insurance against phenotypic drift</a:t>
            </a:r>
          </a:p>
          <a:p>
            <a:pPr lvl="1"/>
            <a:r>
              <a:rPr lang="en-US" sz="3600" dirty="0" smtClean="0"/>
              <a:t>Standard for experiments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8853" y="2520157"/>
            <a:ext cx="3105147" cy="4337843"/>
          </a:xfrm>
        </p:spPr>
      </p:pic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321533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914400"/>
          </a:xfrm>
        </p:spPr>
        <p:txBody>
          <a:bodyPr/>
          <a:lstStyle/>
          <a:p>
            <a:r>
              <a:rPr lang="en-US" dirty="0" smtClean="0"/>
              <a:t>Cryopreservation principles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3372" y="1434348"/>
            <a:ext cx="7427228" cy="4814052"/>
            <a:chOff x="922418" y="1311442"/>
            <a:chExt cx="6522127" cy="3957208"/>
          </a:xfrm>
        </p:grpSpPr>
        <p:sp>
          <p:nvSpPr>
            <p:cNvPr id="6" name="Rectangle 5"/>
            <p:cNvSpPr/>
            <p:nvPr/>
          </p:nvSpPr>
          <p:spPr>
            <a:xfrm>
              <a:off x="1646691" y="4495993"/>
              <a:ext cx="2362200" cy="757130"/>
            </a:xfrm>
            <a:prstGeom prst="rect">
              <a:avLst/>
            </a:prstGeom>
            <a:ln>
              <a:solidFill>
                <a:srgbClr val="1C1756"/>
              </a:solidFill>
            </a:ln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90000"/>
                </a:lnSpc>
                <a:buClr>
                  <a:srgbClr val="CCCC33"/>
                </a:buClr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latin typeface="Calibri" panose="020F0502020204030204" pitchFamily="34" charset="0"/>
                </a:rPr>
                <a:t>Less osmotic imbalance</a:t>
              </a:r>
            </a:p>
            <a:p>
              <a:pPr marL="169863" indent="-169863">
                <a:lnSpc>
                  <a:spcPct val="90000"/>
                </a:lnSpc>
                <a:buClr>
                  <a:srgbClr val="CCCC33"/>
                </a:buClr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latin typeface="Calibri" panose="020F0502020204030204" pitchFamily="34" charset="0"/>
                </a:rPr>
                <a:t>Less dehydration</a:t>
              </a:r>
            </a:p>
            <a:p>
              <a:pPr marL="169863" indent="-169863">
                <a:lnSpc>
                  <a:spcPct val="90000"/>
                </a:lnSpc>
                <a:buClr>
                  <a:srgbClr val="CCCC33"/>
                </a:buClr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latin typeface="Calibri" panose="020F0502020204030204" pitchFamily="34" charset="0"/>
                </a:rPr>
                <a:t>More ice crystals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8553" y="4511520"/>
              <a:ext cx="2835992" cy="757130"/>
            </a:xfrm>
            <a:prstGeom prst="rect">
              <a:avLst/>
            </a:prstGeom>
            <a:ln>
              <a:solidFill>
                <a:srgbClr val="1C1756"/>
              </a:solidFill>
            </a:ln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90000"/>
                </a:lnSpc>
                <a:buClr>
                  <a:srgbClr val="CCCC33"/>
                </a:buClr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latin typeface="Calibri" panose="020F0502020204030204" pitchFamily="34" charset="0"/>
                </a:rPr>
                <a:t>More osmotic imbalance</a:t>
              </a:r>
            </a:p>
            <a:p>
              <a:pPr marL="169863" indent="-169863">
                <a:lnSpc>
                  <a:spcPct val="90000"/>
                </a:lnSpc>
                <a:buClr>
                  <a:srgbClr val="CCCC33"/>
                </a:buClr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latin typeface="Calibri" panose="020F0502020204030204" pitchFamily="34" charset="0"/>
                </a:rPr>
                <a:t>More dehydration</a:t>
              </a:r>
            </a:p>
            <a:p>
              <a:pPr marL="169863" indent="-169863">
                <a:lnSpc>
                  <a:spcPct val="90000"/>
                </a:lnSpc>
                <a:buClr>
                  <a:srgbClr val="CCCC33"/>
                </a:buClr>
                <a:buFont typeface="Wingdings" panose="05000000000000000000" pitchFamily="2" charset="2"/>
                <a:buChar char="§"/>
              </a:pPr>
              <a:r>
                <a:rPr lang="en-US" sz="1600" b="1" dirty="0" smtClean="0">
                  <a:latin typeface="Calibri" panose="020F0502020204030204" pitchFamily="34" charset="0"/>
                </a:rPr>
                <a:t>Less ice crystals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734299" y="1311442"/>
              <a:ext cx="914400" cy="914400"/>
            </a:xfrm>
            <a:prstGeom prst="ellipse">
              <a:avLst/>
            </a:prstGeom>
            <a:solidFill>
              <a:srgbClr val="CCCC33"/>
            </a:solidFill>
            <a:ln>
              <a:solidFill>
                <a:srgbClr val="1C1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9"/>
            <p:cNvGrpSpPr/>
            <p:nvPr/>
          </p:nvGrpSpPr>
          <p:grpSpPr>
            <a:xfrm>
              <a:off x="1875999" y="3096119"/>
              <a:ext cx="1262714" cy="1042738"/>
              <a:chOff x="1667453" y="2021305"/>
              <a:chExt cx="1262714" cy="1042738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2053389" y="2021305"/>
                <a:ext cx="876778" cy="818148"/>
              </a:xfrm>
              <a:custGeom>
                <a:avLst/>
                <a:gdLst>
                  <a:gd name="connsiteX0" fmla="*/ 545432 w 876778"/>
                  <a:gd name="connsiteY0" fmla="*/ 16042 h 818148"/>
                  <a:gd name="connsiteX1" fmla="*/ 545432 w 876778"/>
                  <a:gd name="connsiteY1" fmla="*/ 16042 h 818148"/>
                  <a:gd name="connsiteX2" fmla="*/ 625643 w 876778"/>
                  <a:gd name="connsiteY2" fmla="*/ 144379 h 818148"/>
                  <a:gd name="connsiteX3" fmla="*/ 786064 w 876778"/>
                  <a:gd name="connsiteY3" fmla="*/ 240632 h 818148"/>
                  <a:gd name="connsiteX4" fmla="*/ 850232 w 876778"/>
                  <a:gd name="connsiteY4" fmla="*/ 288758 h 818148"/>
                  <a:gd name="connsiteX5" fmla="*/ 850232 w 876778"/>
                  <a:gd name="connsiteY5" fmla="*/ 513348 h 818148"/>
                  <a:gd name="connsiteX6" fmla="*/ 737937 w 876778"/>
                  <a:gd name="connsiteY6" fmla="*/ 577516 h 818148"/>
                  <a:gd name="connsiteX7" fmla="*/ 721895 w 876778"/>
                  <a:gd name="connsiteY7" fmla="*/ 737937 h 818148"/>
                  <a:gd name="connsiteX8" fmla="*/ 577516 w 876778"/>
                  <a:gd name="connsiteY8" fmla="*/ 818148 h 818148"/>
                  <a:gd name="connsiteX9" fmla="*/ 401053 w 876778"/>
                  <a:gd name="connsiteY9" fmla="*/ 786063 h 818148"/>
                  <a:gd name="connsiteX10" fmla="*/ 304800 w 876778"/>
                  <a:gd name="connsiteY10" fmla="*/ 737937 h 818148"/>
                  <a:gd name="connsiteX11" fmla="*/ 144379 w 876778"/>
                  <a:gd name="connsiteY11" fmla="*/ 721895 h 818148"/>
                  <a:gd name="connsiteX12" fmla="*/ 80211 w 876778"/>
                  <a:gd name="connsiteY12" fmla="*/ 689811 h 818148"/>
                  <a:gd name="connsiteX13" fmla="*/ 80211 w 876778"/>
                  <a:gd name="connsiteY13" fmla="*/ 561474 h 818148"/>
                  <a:gd name="connsiteX14" fmla="*/ 48127 w 876778"/>
                  <a:gd name="connsiteY14" fmla="*/ 513348 h 818148"/>
                  <a:gd name="connsiteX15" fmla="*/ 0 w 876778"/>
                  <a:gd name="connsiteY15" fmla="*/ 352927 h 818148"/>
                  <a:gd name="connsiteX16" fmla="*/ 16043 w 876778"/>
                  <a:gd name="connsiteY16" fmla="*/ 240632 h 818148"/>
                  <a:gd name="connsiteX17" fmla="*/ 112295 w 876778"/>
                  <a:gd name="connsiteY17" fmla="*/ 176463 h 818148"/>
                  <a:gd name="connsiteX18" fmla="*/ 160422 w 876778"/>
                  <a:gd name="connsiteY18" fmla="*/ 128337 h 818148"/>
                  <a:gd name="connsiteX19" fmla="*/ 208548 w 876778"/>
                  <a:gd name="connsiteY19" fmla="*/ 32084 h 818148"/>
                  <a:gd name="connsiteX20" fmla="*/ 320843 w 876778"/>
                  <a:gd name="connsiteY20" fmla="*/ 0 h 818148"/>
                  <a:gd name="connsiteX21" fmla="*/ 545432 w 876778"/>
                  <a:gd name="connsiteY21" fmla="*/ 16042 h 818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6778" h="818148">
                    <a:moveTo>
                      <a:pt x="545432" y="16042"/>
                    </a:moveTo>
                    <a:lnTo>
                      <a:pt x="545432" y="16042"/>
                    </a:lnTo>
                    <a:cubicBezTo>
                      <a:pt x="572169" y="58821"/>
                      <a:pt x="591555" y="107192"/>
                      <a:pt x="625643" y="144379"/>
                    </a:cubicBezTo>
                    <a:cubicBezTo>
                      <a:pt x="678714" y="202275"/>
                      <a:pt x="726525" y="203421"/>
                      <a:pt x="786064" y="240632"/>
                    </a:cubicBezTo>
                    <a:cubicBezTo>
                      <a:pt x="808737" y="254802"/>
                      <a:pt x="828843" y="272716"/>
                      <a:pt x="850232" y="288758"/>
                    </a:cubicBezTo>
                    <a:cubicBezTo>
                      <a:pt x="877839" y="371578"/>
                      <a:pt x="892650" y="394578"/>
                      <a:pt x="850232" y="513348"/>
                    </a:cubicBezTo>
                    <a:cubicBezTo>
                      <a:pt x="837108" y="550097"/>
                      <a:pt x="770589" y="566632"/>
                      <a:pt x="737937" y="577516"/>
                    </a:cubicBezTo>
                    <a:cubicBezTo>
                      <a:pt x="732590" y="630990"/>
                      <a:pt x="745928" y="689870"/>
                      <a:pt x="721895" y="737937"/>
                    </a:cubicBezTo>
                    <a:cubicBezTo>
                      <a:pt x="699830" y="782068"/>
                      <a:pt x="623521" y="802813"/>
                      <a:pt x="577516" y="818148"/>
                    </a:cubicBezTo>
                    <a:cubicBezTo>
                      <a:pt x="518695" y="807453"/>
                      <a:pt x="458538" y="802487"/>
                      <a:pt x="401053" y="786063"/>
                    </a:cubicBezTo>
                    <a:cubicBezTo>
                      <a:pt x="262253" y="746405"/>
                      <a:pt x="438405" y="758491"/>
                      <a:pt x="304800" y="737937"/>
                    </a:cubicBezTo>
                    <a:cubicBezTo>
                      <a:pt x="251685" y="729765"/>
                      <a:pt x="197853" y="727242"/>
                      <a:pt x="144379" y="721895"/>
                    </a:cubicBezTo>
                    <a:cubicBezTo>
                      <a:pt x="122990" y="711200"/>
                      <a:pt x="97121" y="706721"/>
                      <a:pt x="80211" y="689811"/>
                    </a:cubicBezTo>
                    <a:cubicBezTo>
                      <a:pt x="47325" y="656925"/>
                      <a:pt x="74109" y="591982"/>
                      <a:pt x="80211" y="561474"/>
                    </a:cubicBezTo>
                    <a:cubicBezTo>
                      <a:pt x="69516" y="545432"/>
                      <a:pt x="55957" y="530966"/>
                      <a:pt x="48127" y="513348"/>
                    </a:cubicBezTo>
                    <a:cubicBezTo>
                      <a:pt x="25812" y="463139"/>
                      <a:pt x="13332" y="406252"/>
                      <a:pt x="0" y="352927"/>
                    </a:cubicBezTo>
                    <a:cubicBezTo>
                      <a:pt x="5348" y="315495"/>
                      <a:pt x="-4257" y="272532"/>
                      <a:pt x="16043" y="240632"/>
                    </a:cubicBezTo>
                    <a:cubicBezTo>
                      <a:pt x="36745" y="208100"/>
                      <a:pt x="85028" y="203729"/>
                      <a:pt x="112295" y="176463"/>
                    </a:cubicBezTo>
                    <a:lnTo>
                      <a:pt x="160422" y="128337"/>
                    </a:lnTo>
                    <a:cubicBezTo>
                      <a:pt x="170990" y="96634"/>
                      <a:pt x="180278" y="54701"/>
                      <a:pt x="208548" y="32084"/>
                    </a:cubicBezTo>
                    <a:cubicBezTo>
                      <a:pt x="219009" y="23715"/>
                      <a:pt x="316651" y="1048"/>
                      <a:pt x="320843" y="0"/>
                    </a:cubicBezTo>
                    <a:lnTo>
                      <a:pt x="545432" y="16042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Explosion 1 12"/>
              <p:cNvSpPr/>
              <p:nvPr/>
            </p:nvSpPr>
            <p:spPr>
              <a:xfrm>
                <a:off x="2270884" y="2113548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xplosion 1 13"/>
              <p:cNvSpPr/>
              <p:nvPr/>
            </p:nvSpPr>
            <p:spPr>
              <a:xfrm>
                <a:off x="2198696" y="2362200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xplosion 1 14"/>
              <p:cNvSpPr/>
              <p:nvPr/>
            </p:nvSpPr>
            <p:spPr>
              <a:xfrm>
                <a:off x="2511516" y="2273970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Explosion 1 16"/>
              <p:cNvSpPr/>
              <p:nvPr/>
            </p:nvSpPr>
            <p:spPr>
              <a:xfrm>
                <a:off x="2160437" y="2839453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xplosion 1 17"/>
              <p:cNvSpPr/>
              <p:nvPr/>
            </p:nvSpPr>
            <p:spPr>
              <a:xfrm>
                <a:off x="1667453" y="2113548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Explosion 1 18"/>
              <p:cNvSpPr/>
              <p:nvPr/>
            </p:nvSpPr>
            <p:spPr>
              <a:xfrm>
                <a:off x="2442404" y="2550699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8"/>
            <p:cNvGrpSpPr/>
            <p:nvPr/>
          </p:nvGrpSpPr>
          <p:grpSpPr>
            <a:xfrm>
              <a:off x="4955306" y="3100134"/>
              <a:ext cx="1051308" cy="1082844"/>
              <a:chOff x="4650546" y="2097505"/>
              <a:chExt cx="1051308" cy="1082844"/>
            </a:xfrm>
          </p:grpSpPr>
          <p:sp>
            <p:nvSpPr>
              <p:cNvPr id="16" name="Explosion 1 15"/>
              <p:cNvSpPr/>
              <p:nvPr/>
            </p:nvSpPr>
            <p:spPr>
              <a:xfrm>
                <a:off x="5480960" y="2386265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042814" y="2430379"/>
                <a:ext cx="419306" cy="417094"/>
              </a:xfrm>
              <a:custGeom>
                <a:avLst/>
                <a:gdLst>
                  <a:gd name="connsiteX0" fmla="*/ 272716 w 419306"/>
                  <a:gd name="connsiteY0" fmla="*/ 16042 h 417094"/>
                  <a:gd name="connsiteX1" fmla="*/ 272716 w 419306"/>
                  <a:gd name="connsiteY1" fmla="*/ 16042 h 417094"/>
                  <a:gd name="connsiteX2" fmla="*/ 336884 w 419306"/>
                  <a:gd name="connsiteY2" fmla="*/ 208547 h 417094"/>
                  <a:gd name="connsiteX3" fmla="*/ 385010 w 419306"/>
                  <a:gd name="connsiteY3" fmla="*/ 224589 h 417094"/>
                  <a:gd name="connsiteX4" fmla="*/ 417095 w 419306"/>
                  <a:gd name="connsiteY4" fmla="*/ 256673 h 417094"/>
                  <a:gd name="connsiteX5" fmla="*/ 368968 w 419306"/>
                  <a:gd name="connsiteY5" fmla="*/ 368968 h 417094"/>
                  <a:gd name="connsiteX6" fmla="*/ 192505 w 419306"/>
                  <a:gd name="connsiteY6" fmla="*/ 368968 h 417094"/>
                  <a:gd name="connsiteX7" fmla="*/ 144379 w 419306"/>
                  <a:gd name="connsiteY7" fmla="*/ 401052 h 417094"/>
                  <a:gd name="connsiteX8" fmla="*/ 80210 w 419306"/>
                  <a:gd name="connsiteY8" fmla="*/ 417094 h 417094"/>
                  <a:gd name="connsiteX9" fmla="*/ 64168 w 419306"/>
                  <a:gd name="connsiteY9" fmla="*/ 368968 h 417094"/>
                  <a:gd name="connsiteX10" fmla="*/ 32084 w 419306"/>
                  <a:gd name="connsiteY10" fmla="*/ 320842 h 417094"/>
                  <a:gd name="connsiteX11" fmla="*/ 0 w 419306"/>
                  <a:gd name="connsiteY11" fmla="*/ 256673 h 417094"/>
                  <a:gd name="connsiteX12" fmla="*/ 16042 w 419306"/>
                  <a:gd name="connsiteY12" fmla="*/ 144379 h 417094"/>
                  <a:gd name="connsiteX13" fmla="*/ 64168 w 419306"/>
                  <a:gd name="connsiteY13" fmla="*/ 0 h 417094"/>
                  <a:gd name="connsiteX14" fmla="*/ 272716 w 419306"/>
                  <a:gd name="connsiteY14" fmla="*/ 16042 h 41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9306" h="417094">
                    <a:moveTo>
                      <a:pt x="272716" y="16042"/>
                    </a:moveTo>
                    <a:lnTo>
                      <a:pt x="272716" y="16042"/>
                    </a:lnTo>
                    <a:cubicBezTo>
                      <a:pt x="280232" y="49864"/>
                      <a:pt x="288697" y="169997"/>
                      <a:pt x="336884" y="208547"/>
                    </a:cubicBezTo>
                    <a:cubicBezTo>
                      <a:pt x="350088" y="219110"/>
                      <a:pt x="368968" y="219242"/>
                      <a:pt x="385010" y="224589"/>
                    </a:cubicBezTo>
                    <a:cubicBezTo>
                      <a:pt x="395705" y="235284"/>
                      <a:pt x="414956" y="241700"/>
                      <a:pt x="417095" y="256673"/>
                    </a:cubicBezTo>
                    <a:cubicBezTo>
                      <a:pt x="426600" y="323203"/>
                      <a:pt x="404517" y="333420"/>
                      <a:pt x="368968" y="368968"/>
                    </a:cubicBezTo>
                    <a:cubicBezTo>
                      <a:pt x="289122" y="352999"/>
                      <a:pt x="277169" y="340747"/>
                      <a:pt x="192505" y="368968"/>
                    </a:cubicBezTo>
                    <a:cubicBezTo>
                      <a:pt x="174214" y="375065"/>
                      <a:pt x="162100" y="393457"/>
                      <a:pt x="144379" y="401052"/>
                    </a:cubicBezTo>
                    <a:cubicBezTo>
                      <a:pt x="124114" y="409737"/>
                      <a:pt x="101600" y="411747"/>
                      <a:pt x="80210" y="417094"/>
                    </a:cubicBezTo>
                    <a:cubicBezTo>
                      <a:pt x="74863" y="401052"/>
                      <a:pt x="71730" y="384093"/>
                      <a:pt x="64168" y="368968"/>
                    </a:cubicBezTo>
                    <a:cubicBezTo>
                      <a:pt x="55546" y="351723"/>
                      <a:pt x="41650" y="337582"/>
                      <a:pt x="32084" y="320842"/>
                    </a:cubicBezTo>
                    <a:cubicBezTo>
                      <a:pt x="20219" y="300079"/>
                      <a:pt x="10695" y="278063"/>
                      <a:pt x="0" y="256673"/>
                    </a:cubicBezTo>
                    <a:cubicBezTo>
                      <a:pt x="5347" y="219242"/>
                      <a:pt x="6871" y="181061"/>
                      <a:pt x="16042" y="144379"/>
                    </a:cubicBezTo>
                    <a:cubicBezTo>
                      <a:pt x="28346" y="95164"/>
                      <a:pt x="64168" y="0"/>
                      <a:pt x="64168" y="0"/>
                    </a:cubicBezTo>
                    <a:cubicBezTo>
                      <a:pt x="229648" y="20685"/>
                      <a:pt x="237958" y="13368"/>
                      <a:pt x="272716" y="16042"/>
                    </a:cubicBezTo>
                    <a:close/>
                  </a:path>
                </a:pathLst>
              </a:custGeom>
              <a:solidFill>
                <a:srgbClr val="C3C8D6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Explosion 1 21"/>
              <p:cNvSpPr/>
              <p:nvPr/>
            </p:nvSpPr>
            <p:spPr>
              <a:xfrm>
                <a:off x="5142020" y="2550699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xplosion 1 22"/>
              <p:cNvSpPr/>
              <p:nvPr/>
            </p:nvSpPr>
            <p:spPr>
              <a:xfrm>
                <a:off x="5167033" y="2097505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xplosion 1 23"/>
              <p:cNvSpPr/>
              <p:nvPr/>
            </p:nvSpPr>
            <p:spPr>
              <a:xfrm>
                <a:off x="5167033" y="2955759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xplosion 1 24"/>
              <p:cNvSpPr/>
              <p:nvPr/>
            </p:nvSpPr>
            <p:spPr>
              <a:xfrm>
                <a:off x="4650546" y="2594811"/>
                <a:ext cx="220894" cy="224590"/>
              </a:xfrm>
              <a:prstGeom prst="irregularSeal1">
                <a:avLst/>
              </a:prstGeom>
              <a:solidFill>
                <a:srgbClr val="CCCC33"/>
              </a:solidFill>
              <a:ln>
                <a:solidFill>
                  <a:srgbClr val="1C17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22418" y="2582783"/>
              <a:ext cx="19053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Fast Cooling Rate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82240" y="2635107"/>
              <a:ext cx="18623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Slow Cooling Rate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3017091">
              <a:off x="4361577" y="2524737"/>
              <a:ext cx="1052193" cy="278400"/>
            </a:xfrm>
            <a:prstGeom prst="rightArrow">
              <a:avLst/>
            </a:prstGeom>
            <a:solidFill>
              <a:srgbClr val="CCCC33"/>
            </a:solidFill>
            <a:ln>
              <a:solidFill>
                <a:srgbClr val="1C1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7718067">
              <a:off x="2938017" y="2503539"/>
              <a:ext cx="1052193" cy="278400"/>
            </a:xfrm>
            <a:prstGeom prst="rightArrow">
              <a:avLst/>
            </a:prstGeom>
            <a:solidFill>
              <a:srgbClr val="CCCC33"/>
            </a:solidFill>
            <a:ln>
              <a:solidFill>
                <a:srgbClr val="1C1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47653" y="1586748"/>
            <a:ext cx="365760" cy="365760"/>
          </a:xfrm>
          <a:prstGeom prst="ellipse">
            <a:avLst/>
          </a:prstGeom>
          <a:solidFill>
            <a:srgbClr val="1C1756"/>
          </a:solidFill>
          <a:ln>
            <a:solidFill>
              <a:srgbClr val="1C1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485819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/>
          <p:cNvSpPr txBox="1">
            <a:spLocks/>
          </p:cNvSpPr>
          <p:nvPr/>
        </p:nvSpPr>
        <p:spPr>
          <a:xfrm>
            <a:off x="-1" y="1088136"/>
            <a:ext cx="9144001" cy="57698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Font typeface="Arial" pitchFamily="34" charset="0"/>
              <a:buNone/>
              <a:defRPr sz="20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4320" indent="-182880" algn="l" defTabSz="914400" rtl="0" eaLnBrk="1" latinLnBrk="0" hangingPunct="1">
              <a:spcBef>
                <a:spcPct val="20000"/>
              </a:spcBef>
              <a:buClr>
                <a:srgbClr val="CCCC33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Clr>
                <a:srgbClr val="CCCC33"/>
              </a:buClr>
              <a:buFont typeface="Arial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spcBef>
                <a:spcPct val="20000"/>
              </a:spcBef>
              <a:buClr>
                <a:srgbClr val="CCCC3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97280" indent="-228600" algn="l" defTabSz="914400" rtl="0" eaLnBrk="1" latinLnBrk="0" hangingPunct="1">
              <a:spcBef>
                <a:spcPct val="20000"/>
              </a:spcBef>
              <a:buClr>
                <a:srgbClr val="CCCC33"/>
              </a:buClr>
              <a:buFont typeface="Arial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91440" lvl="1" indent="0">
              <a:buNone/>
            </a:pPr>
            <a:endParaRPr lang="en-US" dirty="0"/>
          </a:p>
          <a:p>
            <a:pPr lvl="1" algn="just"/>
            <a:r>
              <a:rPr lang="en-US" sz="2800" dirty="0" smtClean="0"/>
              <a:t>High levels of ice formation and increased solute concentration have a negative impact on cell viability </a:t>
            </a:r>
          </a:p>
          <a:p>
            <a:pPr lvl="1" algn="just"/>
            <a:r>
              <a:rPr lang="en-US" sz="2800" dirty="0" smtClean="0"/>
              <a:t>Optimal cooling rate for cell viability is 1 to 3°C/min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717792" cy="868362"/>
          </a:xfrm>
        </p:spPr>
        <p:txBody>
          <a:bodyPr/>
          <a:lstStyle/>
          <a:p>
            <a:r>
              <a:rPr lang="en-US" dirty="0" smtClean="0"/>
              <a:t>Cryopreservation principles</a:t>
            </a:r>
            <a:endParaRPr lang="en-US" dirty="0"/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>
          <a:xfrm>
            <a:off x="1219200" y="1066800"/>
            <a:ext cx="7086600" cy="3357234"/>
            <a:chOff x="387928" y="2015853"/>
            <a:chExt cx="7417880" cy="413694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895600" y="2729346"/>
              <a:ext cx="2895600" cy="2341418"/>
            </a:xfrm>
            <a:prstGeom prst="line">
              <a:avLst/>
            </a:prstGeom>
            <a:ln w="28575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3048000" y="2673926"/>
              <a:ext cx="2951020" cy="2396838"/>
            </a:xfrm>
            <a:prstGeom prst="line">
              <a:avLst/>
            </a:prstGeom>
            <a:ln w="28575">
              <a:solidFill>
                <a:srgbClr val="1C1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400600" y="3664527"/>
              <a:ext cx="2798619" cy="13854"/>
            </a:xfrm>
            <a:prstGeom prst="line">
              <a:avLst/>
            </a:prstGeom>
            <a:ln w="38100">
              <a:solidFill>
                <a:srgbClr val="1111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787236" y="5084618"/>
              <a:ext cx="5624946" cy="0"/>
            </a:xfrm>
            <a:prstGeom prst="line">
              <a:avLst/>
            </a:prstGeom>
            <a:ln w="38100">
              <a:solidFill>
                <a:srgbClr val="1C1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24253" y="5237018"/>
              <a:ext cx="775856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10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28656" y="5278582"/>
              <a:ext cx="955962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1.0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1927" y="3034147"/>
              <a:ext cx="1427500" cy="7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Ice</a:t>
              </a:r>
            </a:p>
            <a:p>
              <a:r>
                <a:rPr lang="en-US" sz="1600" dirty="0" smtClean="0">
                  <a:latin typeface="Calibri" panose="020F0502020204030204" pitchFamily="34" charset="0"/>
                </a:rPr>
                <a:t>formation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2099" y="3074475"/>
              <a:ext cx="1863709" cy="79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Solute </a:t>
              </a:r>
            </a:p>
            <a:p>
              <a:r>
                <a:rPr lang="en-US" sz="1600" dirty="0" smtClean="0">
                  <a:latin typeface="Calibri" panose="020F0502020204030204" pitchFamily="34" charset="0"/>
                </a:rPr>
                <a:t>concentration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928" y="4710547"/>
              <a:ext cx="1065059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</a:rPr>
                <a:t>Low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929" y="2092035"/>
              <a:ext cx="1273360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</a:rPr>
                <a:t>High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0470" y="5292437"/>
              <a:ext cx="969816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0.1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146276" y="2563988"/>
              <a:ext cx="484632" cy="978407"/>
            </a:xfrm>
            <a:prstGeom prst="downArrow">
              <a:avLst/>
            </a:prstGeom>
            <a:solidFill>
              <a:srgbClr val="CCCC33"/>
            </a:solidFill>
            <a:ln>
              <a:solidFill>
                <a:srgbClr val="1C17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97778" y="5691974"/>
              <a:ext cx="3057830" cy="46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</a:rPr>
                <a:t>Rate of cooling (°C/min)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640040" y="3180854"/>
              <a:ext cx="635305" cy="48491"/>
            </a:xfrm>
            <a:prstGeom prst="straightConnector1">
              <a:avLst/>
            </a:prstGeom>
            <a:ln w="57150">
              <a:solidFill>
                <a:srgbClr val="1C175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5345121" y="3316442"/>
              <a:ext cx="568037" cy="13854"/>
            </a:xfrm>
            <a:prstGeom prst="straightConnector1">
              <a:avLst/>
            </a:prstGeom>
            <a:ln w="57150">
              <a:solidFill>
                <a:srgbClr val="1C175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64062" y="2015853"/>
              <a:ext cx="1343890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</a:rPr>
                <a:t>Ideal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89892" y="1808569"/>
            <a:ext cx="677108" cy="15852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Negative effect on viability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27" name="Picture 26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426935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031992" cy="838200"/>
          </a:xfrm>
        </p:spPr>
        <p:txBody>
          <a:bodyPr/>
          <a:lstStyle/>
          <a:p>
            <a:r>
              <a:rPr lang="en-US" dirty="0" smtClean="0"/>
              <a:t>Plant tissue Culture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0" y="838200"/>
            <a:ext cx="8077200" cy="6019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Explants </a:t>
            </a:r>
            <a:r>
              <a:rPr lang="en-US" sz="2800" dirty="0"/>
              <a:t>are then usually placed on the surface of a solid culture medium, but are sometimes placed directly into a liquid medium, </a:t>
            </a:r>
            <a:r>
              <a:rPr lang="en-US" sz="2800" dirty="0" smtClean="0"/>
              <a:t>when </a:t>
            </a:r>
            <a:r>
              <a:rPr lang="en-US" sz="2800" dirty="0"/>
              <a:t>cell suspension cultures are desired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Culture media </a:t>
            </a:r>
            <a:r>
              <a:rPr lang="en-US" sz="2800" dirty="0"/>
              <a:t>are generally composed of inorganic salts plus a few organic nutrients, vitamins and plant hormones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787526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0"/>
            <a:ext cx="3822192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Cryoprotectants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1088136"/>
            <a:ext cx="5867400" cy="5769864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Dimethyl sulfoxide (DMSO) and </a:t>
            </a:r>
            <a:r>
              <a:rPr lang="en-US" sz="3200" dirty="0" smtClean="0"/>
              <a:t>glycerol </a:t>
            </a:r>
            <a:r>
              <a:rPr lang="en-US" sz="3200" dirty="0"/>
              <a:t>are the two most widely used cryoprotectants</a:t>
            </a:r>
          </a:p>
          <a:p>
            <a:pPr marL="91440" lvl="1" indent="0">
              <a:buNone/>
            </a:pPr>
            <a:endParaRPr lang="en-US" sz="3200" dirty="0" smtClean="0"/>
          </a:p>
          <a:p>
            <a:pPr lvl="1"/>
            <a:r>
              <a:rPr lang="en-US" sz="3200" dirty="0" smtClean="0"/>
              <a:t>Aid </a:t>
            </a:r>
            <a:r>
              <a:rPr lang="en-US" sz="3200" dirty="0"/>
              <a:t>in preserving cells </a:t>
            </a:r>
            <a:endParaRPr lang="en-US" sz="3200" dirty="0" smtClean="0"/>
          </a:p>
          <a:p>
            <a:pPr lvl="2"/>
            <a:r>
              <a:rPr lang="en-US" sz="2800" dirty="0"/>
              <a:t>E</a:t>
            </a:r>
            <a:r>
              <a:rPr lang="en-US" sz="2800" dirty="0" smtClean="0"/>
              <a:t>ncourage dehydration</a:t>
            </a:r>
          </a:p>
          <a:p>
            <a:pPr lvl="2"/>
            <a:r>
              <a:rPr lang="en-US" sz="2800" dirty="0"/>
              <a:t>M</a:t>
            </a:r>
            <a:r>
              <a:rPr lang="en-US" sz="2800" dirty="0" smtClean="0"/>
              <a:t>inimize </a:t>
            </a:r>
            <a:r>
              <a:rPr lang="en-US" sz="2800" dirty="0"/>
              <a:t>solution effects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48400" y="2812040"/>
            <a:ext cx="2895600" cy="4045960"/>
          </a:xfrm>
        </p:spPr>
      </p:pic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986333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974592" cy="944562"/>
          </a:xfrm>
        </p:spPr>
        <p:txBody>
          <a:bodyPr/>
          <a:lstStyle/>
          <a:p>
            <a:r>
              <a:rPr lang="en-US" dirty="0" err="1" smtClean="0"/>
              <a:t>Cryoprotectants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896541"/>
              </p:ext>
            </p:extLst>
          </p:nvPr>
        </p:nvGraphicFramePr>
        <p:xfrm>
          <a:off x="304800" y="990600"/>
          <a:ext cx="8610600" cy="567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1115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type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1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libri" panose="020F0502020204030204" pitchFamily="34" charset="0"/>
                        </a:rPr>
                        <a:t>Cryoprotectant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1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Temperature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17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Number of cells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1756"/>
                    </a:solidFill>
                  </a:tcPr>
                </a:tc>
              </a:tr>
              <a:tr h="6968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Animal cells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DMSO (5-10%)  or Glycerol (5-10%)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-140°C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6 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/mL</a:t>
                      </a:r>
                    </a:p>
                  </a:txBody>
                  <a:tcPr anchor="ctr"/>
                </a:tc>
              </a:tr>
              <a:tr h="5718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Bacteria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Glycerol (5-10%)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-80°C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/mL                      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48680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Yeast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Glycerol (10%)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-140°C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/mL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968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Protozoa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DMSO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(5-10%) or  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Glycerol (10-20%)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-140°C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 to 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/mL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968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Plant cells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DMSO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(5-10%) and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Glycerol (5-10%)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-140°C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3% to 20%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cell volume</a:t>
                      </a:r>
                      <a:endParaRPr lang="en-US" sz="20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773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Animal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viruses (free)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None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-80°C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</a:tr>
              <a:tr h="69687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Animal viruses (infected cells)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DMSO (7%)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/mL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61794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19853" y="3051608"/>
            <a:ext cx="2724147" cy="38063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0"/>
            <a:ext cx="6108192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Cryopreservation </a:t>
            </a:r>
            <a:r>
              <a:rPr lang="en-US" dirty="0"/>
              <a:t>p</a:t>
            </a:r>
            <a:r>
              <a:rPr lang="en-US" dirty="0" smtClean="0"/>
              <a:t>rocedure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1088136"/>
            <a:ext cx="6096000" cy="5769864"/>
          </a:xfrm>
        </p:spPr>
        <p:txBody>
          <a:bodyPr/>
          <a:lstStyle/>
          <a:p>
            <a:pPr lvl="1"/>
            <a:r>
              <a:rPr lang="en-US" sz="3200" dirty="0" smtClean="0"/>
              <a:t>Check for contamination</a:t>
            </a:r>
          </a:p>
          <a:p>
            <a:pPr lvl="1"/>
            <a:r>
              <a:rPr lang="en-US" sz="3200" dirty="0" smtClean="0"/>
              <a:t>Media preparation</a:t>
            </a:r>
          </a:p>
          <a:p>
            <a:pPr lvl="1"/>
            <a:r>
              <a:rPr lang="en-US" sz="3200" dirty="0" smtClean="0"/>
              <a:t>Freezing cells in a controlled-rate chamber</a:t>
            </a:r>
          </a:p>
          <a:p>
            <a:pPr lvl="1"/>
            <a:r>
              <a:rPr lang="en-US" sz="3200" dirty="0" smtClean="0"/>
              <a:t>Recovering cryopreserved cells</a:t>
            </a:r>
          </a:p>
          <a:p>
            <a:pPr lvl="1"/>
            <a:r>
              <a:rPr lang="en-US" sz="3200" dirty="0" smtClean="0"/>
              <a:t>Post thawing considerations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656876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30170" y="3352800"/>
            <a:ext cx="2913830" cy="350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4572000" cy="1143000"/>
          </a:xfrm>
        </p:spPr>
        <p:txBody>
          <a:bodyPr/>
          <a:lstStyle/>
          <a:p>
            <a:r>
              <a:rPr lang="en-US" dirty="0" smtClean="0"/>
              <a:t>Contamination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088136"/>
            <a:ext cx="6172200" cy="57698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Sources</a:t>
            </a:r>
          </a:p>
          <a:p>
            <a:pPr lvl="1"/>
            <a:r>
              <a:rPr lang="en-US" b="0" dirty="0" smtClean="0"/>
              <a:t>Contaminated </a:t>
            </a:r>
            <a:r>
              <a:rPr lang="en-US" b="0" dirty="0"/>
              <a:t>cell lines</a:t>
            </a:r>
          </a:p>
          <a:p>
            <a:pPr lvl="1"/>
            <a:r>
              <a:rPr lang="en-US" b="0" dirty="0" smtClean="0"/>
              <a:t>Improper aseptic technique</a:t>
            </a:r>
            <a:endParaRPr lang="en-US" dirty="0"/>
          </a:p>
          <a:p>
            <a:r>
              <a:rPr lang="en-US" dirty="0"/>
              <a:t>Types </a:t>
            </a:r>
          </a:p>
          <a:p>
            <a:pPr lvl="1"/>
            <a:r>
              <a:rPr lang="en-US" b="0" dirty="0" smtClean="0"/>
              <a:t>Microbial – Bacteria, mycoplasma, fungi, viruses</a:t>
            </a:r>
            <a:endParaRPr lang="en-US" b="0" dirty="0"/>
          </a:p>
          <a:p>
            <a:pPr lvl="1"/>
            <a:r>
              <a:rPr lang="en-US" dirty="0" smtClean="0"/>
              <a:t>Cellular – Cross contamination </a:t>
            </a:r>
            <a:endParaRPr lang="en-US" dirty="0"/>
          </a:p>
          <a:p>
            <a:r>
              <a:rPr lang="en-US" dirty="0" smtClean="0"/>
              <a:t>Signs</a:t>
            </a:r>
            <a:endParaRPr lang="en-US" dirty="0"/>
          </a:p>
          <a:p>
            <a:pPr lvl="1"/>
            <a:r>
              <a:rPr lang="en-US" dirty="0" smtClean="0"/>
              <a:t>Turbid media</a:t>
            </a:r>
          </a:p>
          <a:p>
            <a:pPr lvl="1"/>
            <a:r>
              <a:rPr lang="en-US" b="0" dirty="0" smtClean="0"/>
              <a:t>Rapid decline in pH – color change</a:t>
            </a:r>
          </a:p>
          <a:p>
            <a:pPr lvl="1"/>
            <a:r>
              <a:rPr lang="en-US" dirty="0" smtClean="0"/>
              <a:t>Morphological changes</a:t>
            </a:r>
          </a:p>
          <a:p>
            <a:pPr lvl="1"/>
            <a:r>
              <a:rPr lang="en-US" b="0" dirty="0" smtClean="0"/>
              <a:t>Filamentous structures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0800" y="0"/>
            <a:ext cx="2743200" cy="3276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 descr="C:\Documents and Settings\herbal\Desktop\bsc\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981771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0"/>
            <a:ext cx="4279392" cy="838200"/>
          </a:xfrm>
        </p:spPr>
        <p:txBody>
          <a:bodyPr/>
          <a:lstStyle/>
          <a:p>
            <a:r>
              <a:rPr lang="en-US" dirty="0" smtClean="0"/>
              <a:t>Media 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Classical Cell Culture Media</a:t>
            </a:r>
          </a:p>
          <a:p>
            <a:r>
              <a:rPr lang="en-US" dirty="0" smtClean="0"/>
              <a:t>Dulbecco’s Modified Eagles Medium (DMEM) and  Eagle’s Minimum Essential Medium (EMEM) </a:t>
            </a:r>
          </a:p>
          <a:p>
            <a:r>
              <a:rPr lang="en-US" dirty="0" smtClean="0"/>
              <a:t>RPMI-1640 (for suspension cells) </a:t>
            </a:r>
            <a:endParaRPr lang="en-US" dirty="0"/>
          </a:p>
          <a:p>
            <a:pPr lvl="1"/>
            <a:r>
              <a:rPr lang="en-US" dirty="0" smtClean="0"/>
              <a:t>5-10</a:t>
            </a:r>
            <a:r>
              <a:rPr lang="en-US" dirty="0"/>
              <a:t>% </a:t>
            </a:r>
            <a:r>
              <a:rPr lang="en-US" dirty="0" smtClean="0"/>
              <a:t>DMSO </a:t>
            </a:r>
            <a:endParaRPr lang="en-US" dirty="0"/>
          </a:p>
          <a:p>
            <a:pPr lvl="1"/>
            <a:r>
              <a:rPr lang="en-US" dirty="0"/>
              <a:t>20% </a:t>
            </a:r>
            <a:r>
              <a:rPr lang="en-US" dirty="0" smtClean="0"/>
              <a:t>fetal bovine serum (FBS) </a:t>
            </a:r>
            <a:r>
              <a:rPr lang="en-US" dirty="0"/>
              <a:t>or </a:t>
            </a:r>
            <a:r>
              <a:rPr lang="en-US" dirty="0" smtClean="0"/>
              <a:t>bovine serum albumin (BSA)</a:t>
            </a:r>
            <a:endParaRPr lang="en-US" dirty="0"/>
          </a:p>
          <a:p>
            <a:pPr lvl="2"/>
            <a:r>
              <a:rPr lang="en-US" dirty="0"/>
              <a:t>Additional </a:t>
            </a:r>
            <a:r>
              <a:rPr lang="en-US" dirty="0" err="1"/>
              <a:t>cryprotectant</a:t>
            </a:r>
            <a:r>
              <a:rPr lang="en-US" dirty="0"/>
              <a:t> properties</a:t>
            </a:r>
          </a:p>
          <a:p>
            <a:pPr lvl="2"/>
            <a:r>
              <a:rPr lang="en-US" dirty="0"/>
              <a:t>Necessary for </a:t>
            </a:r>
            <a:r>
              <a:rPr lang="en-US" dirty="0" smtClean="0"/>
              <a:t>post-thaw </a:t>
            </a:r>
            <a:r>
              <a:rPr lang="en-US" dirty="0"/>
              <a:t>cell survival</a:t>
            </a:r>
          </a:p>
          <a:p>
            <a:r>
              <a:rPr lang="en-US" dirty="0" smtClean="0"/>
              <a:t>ATCC Serum-free </a:t>
            </a:r>
            <a:r>
              <a:rPr lang="en-US" dirty="0"/>
              <a:t>Freezing </a:t>
            </a:r>
            <a:r>
              <a:rPr lang="en-US" dirty="0" smtClean="0"/>
              <a:t>Media (ATCC® 30-2600™)</a:t>
            </a:r>
            <a:endParaRPr lang="en-US" dirty="0"/>
          </a:p>
          <a:p>
            <a:pPr lvl="1"/>
            <a:r>
              <a:rPr lang="en-US" dirty="0"/>
              <a:t>All in one media</a:t>
            </a:r>
          </a:p>
          <a:p>
            <a:pPr lvl="1"/>
            <a:r>
              <a:rPr lang="en-US" dirty="0"/>
              <a:t>10% DMSO with </a:t>
            </a:r>
            <a:r>
              <a:rPr lang="en-US" dirty="0" smtClean="0"/>
              <a:t>proteins and additives </a:t>
            </a:r>
            <a:r>
              <a:rPr lang="en-US" dirty="0"/>
              <a:t>for cell </a:t>
            </a:r>
            <a:r>
              <a:rPr lang="en-US" dirty="0" smtClean="0"/>
              <a:t>survival</a:t>
            </a:r>
            <a:endParaRPr lang="en-US" dirty="0"/>
          </a:p>
          <a:p>
            <a:r>
              <a:rPr lang="en-US" dirty="0"/>
              <a:t>Cell Suspension</a:t>
            </a:r>
          </a:p>
          <a:p>
            <a:pPr lvl="1"/>
            <a:r>
              <a:rPr lang="en-US" dirty="0"/>
              <a:t>3 x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to </a:t>
            </a:r>
            <a:r>
              <a:rPr lang="en-US" dirty="0"/>
              <a:t>5 x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cells/mL</a:t>
            </a:r>
            <a:endParaRPr lang="en-US" dirty="0"/>
          </a:p>
          <a:p>
            <a:pPr lvl="1"/>
            <a:r>
              <a:rPr lang="en-US" dirty="0"/>
              <a:t>1 mL total </a:t>
            </a:r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34200" y="5410200"/>
            <a:ext cx="2209800" cy="1447800"/>
          </a:xfrm>
        </p:spPr>
      </p:pic>
    </p:spTree>
    <p:extLst>
      <p:ext uri="{BB962C8B-B14F-4D97-AF65-F5344CB8AC3E}">
        <p14:creationId xmlns:p14="http://schemas.microsoft.com/office/powerpoint/2010/main" xmlns="" val="260040029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43825" y="152400"/>
            <a:ext cx="2300175" cy="2464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48400" y="2767398"/>
            <a:ext cx="2895600" cy="3869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0"/>
            <a:ext cx="3136392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Freezing cells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935321408"/>
              </p:ext>
            </p:extLst>
          </p:nvPr>
        </p:nvGraphicFramePr>
        <p:xfrm>
          <a:off x="457200" y="1143000"/>
          <a:ext cx="5410200" cy="509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Down Arrow 11"/>
          <p:cNvSpPr/>
          <p:nvPr/>
        </p:nvSpPr>
        <p:spPr>
          <a:xfrm>
            <a:off x="2410328" y="3962400"/>
            <a:ext cx="381000" cy="691537"/>
          </a:xfrm>
          <a:prstGeom prst="downArrow">
            <a:avLst/>
          </a:prstGeom>
          <a:solidFill>
            <a:srgbClr val="CCCC33"/>
          </a:solidFill>
          <a:ln>
            <a:solidFill>
              <a:srgbClr val="1C1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Documents and Settings\herbal\Desktop\bsc\logo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643882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600" y="0"/>
            <a:ext cx="3136392" cy="868362"/>
          </a:xfrm>
        </p:spPr>
        <p:txBody>
          <a:bodyPr/>
          <a:lstStyle/>
          <a:p>
            <a:r>
              <a:rPr lang="en-US" dirty="0" smtClean="0"/>
              <a:t>Freezing cells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0" y="990600"/>
            <a:ext cx="5791200" cy="5867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3600" dirty="0" smtClean="0"/>
              <a:t>Controlled rate </a:t>
            </a:r>
            <a:r>
              <a:rPr lang="en-US" sz="3600" dirty="0"/>
              <a:t>f</a:t>
            </a:r>
            <a:r>
              <a:rPr lang="en-US" sz="3600" dirty="0" smtClean="0"/>
              <a:t>reezer</a:t>
            </a:r>
            <a:endParaRPr lang="en-US" sz="3600" dirty="0"/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3600" b="0" dirty="0" smtClean="0"/>
              <a:t>Programmable electronic freezing unit</a:t>
            </a:r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3600" b="0" dirty="0" smtClean="0"/>
              <a:t>Reliable, consistent rate of cooling</a:t>
            </a:r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3600" b="0" dirty="0" smtClean="0"/>
              <a:t>Expensive, maintenance cost</a:t>
            </a:r>
            <a:endParaRPr lang="en-US" sz="36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590800"/>
            <a:ext cx="3200400" cy="4267200"/>
          </a:xfrm>
          <a:prstGeom prst="rect">
            <a:avLst/>
          </a:prstGeom>
        </p:spPr>
      </p:pic>
      <p:pic>
        <p:nvPicPr>
          <p:cNvPr id="7" name="Picture 6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244259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0"/>
            <a:ext cx="3517392" cy="792162"/>
          </a:xfrm>
        </p:spPr>
        <p:txBody>
          <a:bodyPr/>
          <a:lstStyle/>
          <a:p>
            <a:r>
              <a:rPr lang="en-US" dirty="0" smtClean="0"/>
              <a:t>Freezing cells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419600" y="1088136"/>
            <a:ext cx="4724400" cy="576986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en-US" sz="4000" dirty="0" err="1" smtClean="0"/>
              <a:t>CoolCell</a:t>
            </a:r>
            <a:r>
              <a:rPr lang="en-US" sz="4000" dirty="0" smtClean="0"/>
              <a:t>® (ATCC® ACS-6000™)</a:t>
            </a:r>
            <a:endParaRPr lang="en-US" sz="4000" dirty="0"/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4000" b="0" dirty="0"/>
              <a:t>Reliable -</a:t>
            </a:r>
            <a:r>
              <a:rPr lang="en-US" sz="4000" b="0" dirty="0" smtClean="0"/>
              <a:t>1°C/min </a:t>
            </a:r>
            <a:r>
              <a:rPr lang="en-US" sz="4000" b="0" dirty="0"/>
              <a:t>cooling rate</a:t>
            </a:r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4000" b="0" dirty="0"/>
              <a:t>4 Hours in -</a:t>
            </a:r>
            <a:r>
              <a:rPr lang="en-US" sz="4000" b="0" dirty="0" smtClean="0"/>
              <a:t>70°C </a:t>
            </a:r>
            <a:r>
              <a:rPr lang="en-US" sz="4000" b="0" dirty="0"/>
              <a:t>Freezer</a:t>
            </a:r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4000" b="0" dirty="0"/>
              <a:t>Comfortable to touch</a:t>
            </a:r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4000" b="0" dirty="0"/>
              <a:t>No </a:t>
            </a:r>
            <a:r>
              <a:rPr lang="en-US" sz="4000" b="0" dirty="0" smtClean="0"/>
              <a:t>alcohol </a:t>
            </a:r>
            <a:r>
              <a:rPr lang="en-US" sz="4000" b="0" dirty="0"/>
              <a:t>use or </a:t>
            </a:r>
            <a:r>
              <a:rPr lang="en-US" sz="4000" b="0" dirty="0" smtClean="0"/>
              <a:t>maintenance</a:t>
            </a:r>
            <a:endParaRPr lang="en-US" sz="4000" b="0" dirty="0"/>
          </a:p>
          <a:p>
            <a:pPr>
              <a:buClr>
                <a:srgbClr val="CCCC33"/>
              </a:buClr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020" y="1295400"/>
            <a:ext cx="2949380" cy="35810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273469">
            <a:off x="2233676" y="4296688"/>
            <a:ext cx="1280160" cy="91440"/>
          </a:xfrm>
          <a:prstGeom prst="rightArrow">
            <a:avLst/>
          </a:prstGeom>
          <a:solidFill>
            <a:srgbClr val="CCCC33"/>
          </a:solidFill>
          <a:ln w="12700">
            <a:solidFill>
              <a:srgbClr val="1C1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853454">
            <a:off x="537932" y="4693360"/>
            <a:ext cx="1188720" cy="91440"/>
          </a:xfrm>
          <a:prstGeom prst="rightArrow">
            <a:avLst/>
          </a:prstGeom>
          <a:solidFill>
            <a:srgbClr val="CCCC33"/>
          </a:solidFill>
          <a:ln w="12700">
            <a:solidFill>
              <a:srgbClr val="1C1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4800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Thermoconductive</a:t>
            </a:r>
            <a:r>
              <a:rPr lang="en-US" dirty="0" smtClean="0">
                <a:latin typeface="Calibri" panose="020F0502020204030204" pitchFamily="34" charset="0"/>
              </a:rPr>
              <a:t> alloy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710" y="5257800"/>
            <a:ext cx="147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Insulated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polyethylene </a:t>
            </a:r>
          </a:p>
          <a:p>
            <a:r>
              <a:rPr lang="en-US" dirty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aterial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66861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0"/>
            <a:ext cx="3441192" cy="944562"/>
          </a:xfrm>
        </p:spPr>
        <p:txBody>
          <a:bodyPr/>
          <a:lstStyle/>
          <a:p>
            <a:r>
              <a:rPr lang="en-US" dirty="0" smtClean="0"/>
              <a:t>Freezing cells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58" y="1331968"/>
            <a:ext cx="3733800" cy="3020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64820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Can be used with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most cell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types</a:t>
            </a:r>
          </a:p>
          <a:p>
            <a:pPr lvl="1" indent="-184150">
              <a:buClr>
                <a:srgbClr val="CCCC3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Verified use with o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rganoids</a:t>
            </a:r>
          </a:p>
          <a:p>
            <a:pPr marL="169863" indent="-169863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Performs as well or better than comparable products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707" y="1298028"/>
            <a:ext cx="3586415" cy="2420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693" y="3886200"/>
            <a:ext cx="3373540" cy="2362200"/>
          </a:xfrm>
          <a:prstGeom prst="rect">
            <a:avLst/>
          </a:prstGeom>
        </p:spPr>
      </p:pic>
      <p:pic>
        <p:nvPicPr>
          <p:cNvPr id="10" name="Picture 9" descr="C:\Documents and Settings\herbal\Desktop\bsc\logo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538562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152400"/>
            <a:ext cx="3212592" cy="944562"/>
          </a:xfrm>
        </p:spPr>
        <p:txBody>
          <a:bodyPr/>
          <a:lstStyle/>
          <a:p>
            <a:r>
              <a:rPr lang="en-US" dirty="0"/>
              <a:t>Vial </a:t>
            </a:r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1088136"/>
            <a:ext cx="5257800" cy="5769864"/>
          </a:xfrm>
          <a:noFill/>
          <a:ln>
            <a:noFill/>
          </a:ln>
          <a:effectLst/>
        </p:spPr>
        <p:txBody>
          <a:bodyPr>
            <a:normAutofit fontScale="77500" lnSpcReduction="20000"/>
          </a:bodyPr>
          <a:lstStyle/>
          <a:p>
            <a:r>
              <a:rPr lang="en-US" dirty="0"/>
              <a:t>Several types of </a:t>
            </a:r>
            <a:r>
              <a:rPr lang="en-US" dirty="0" smtClean="0"/>
              <a:t>vials </a:t>
            </a:r>
            <a:r>
              <a:rPr lang="en-US" sz="2600" dirty="0" smtClean="0"/>
              <a:t>(</a:t>
            </a:r>
            <a:r>
              <a:rPr lang="en-US" sz="2100" dirty="0" smtClean="0"/>
              <a:t>small bottle</a:t>
            </a:r>
            <a:r>
              <a:rPr lang="en-US" sz="2600" dirty="0" smtClean="0"/>
              <a:t>) </a:t>
            </a:r>
            <a:r>
              <a:rPr lang="en-US" dirty="0"/>
              <a:t>exist for storage at ultra </a:t>
            </a:r>
            <a:r>
              <a:rPr lang="en-US" dirty="0" smtClean="0"/>
              <a:t>low </a:t>
            </a:r>
            <a:r>
              <a:rPr lang="en-US" dirty="0"/>
              <a:t>and cryogenic </a:t>
            </a:r>
            <a:r>
              <a:rPr lang="en-US" dirty="0" smtClean="0"/>
              <a:t>temperatures</a:t>
            </a:r>
            <a:endParaRPr lang="en-US" dirty="0"/>
          </a:p>
          <a:p>
            <a:pPr lvl="1"/>
            <a:r>
              <a:rPr lang="en-US" dirty="0"/>
              <a:t>Plastic vials</a:t>
            </a:r>
          </a:p>
          <a:p>
            <a:pPr lvl="2"/>
            <a:r>
              <a:rPr lang="en-US" dirty="0"/>
              <a:t>Internal thread</a:t>
            </a:r>
          </a:p>
          <a:p>
            <a:pPr lvl="2"/>
            <a:r>
              <a:rPr lang="en-US" dirty="0"/>
              <a:t>External thread</a:t>
            </a:r>
          </a:p>
          <a:p>
            <a:pPr lvl="1"/>
            <a:r>
              <a:rPr lang="en-US" dirty="0"/>
              <a:t>Straws</a:t>
            </a:r>
          </a:p>
          <a:p>
            <a:pPr lvl="1"/>
            <a:r>
              <a:rPr lang="en-US" dirty="0"/>
              <a:t>Glass </a:t>
            </a:r>
            <a:r>
              <a:rPr lang="en-US" dirty="0" smtClean="0"/>
              <a:t>ampoules </a:t>
            </a:r>
            <a:r>
              <a:rPr lang="en-US" dirty="0"/>
              <a:t>(heat sealed)</a:t>
            </a:r>
          </a:p>
          <a:p>
            <a:r>
              <a:rPr lang="en-US" dirty="0" smtClean="0"/>
              <a:t>Considerations </a:t>
            </a:r>
            <a:r>
              <a:rPr lang="en-US" dirty="0"/>
              <a:t>for </a:t>
            </a:r>
            <a:r>
              <a:rPr lang="en-US" dirty="0" smtClean="0"/>
              <a:t>vial </a:t>
            </a:r>
            <a:r>
              <a:rPr lang="en-US" sz="2400" dirty="0" smtClean="0"/>
              <a:t>(small bottle) </a:t>
            </a:r>
            <a:r>
              <a:rPr lang="en-US" dirty="0"/>
              <a:t>type selection</a:t>
            </a:r>
          </a:p>
          <a:p>
            <a:pPr lvl="1"/>
            <a:r>
              <a:rPr lang="en-US" dirty="0"/>
              <a:t>Storage </a:t>
            </a:r>
            <a:r>
              <a:rPr lang="en-US" dirty="0" smtClean="0"/>
              <a:t>temperature</a:t>
            </a:r>
            <a:endParaRPr lang="en-US" dirty="0"/>
          </a:p>
          <a:p>
            <a:pPr lvl="1"/>
            <a:r>
              <a:rPr lang="en-US" dirty="0"/>
              <a:t>Liquid submersion</a:t>
            </a:r>
          </a:p>
          <a:p>
            <a:pPr lvl="1"/>
            <a:r>
              <a:rPr lang="en-US" dirty="0"/>
              <a:t>Head space</a:t>
            </a:r>
          </a:p>
          <a:p>
            <a:pPr lvl="1"/>
            <a:r>
              <a:rPr lang="en-US" dirty="0" smtClean="0"/>
              <a:t>Effect on warming</a:t>
            </a:r>
            <a:endParaRPr lang="en-US" dirty="0"/>
          </a:p>
          <a:p>
            <a:pPr lvl="1"/>
            <a:r>
              <a:rPr lang="en-US" dirty="0"/>
              <a:t>Material stresses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5181600" y="1780676"/>
            <a:ext cx="3133874" cy="2205583"/>
            <a:chOff x="1689761" y="1981200"/>
            <a:chExt cx="5687401" cy="4002723"/>
          </a:xfrm>
        </p:grpSpPr>
        <p:pic>
          <p:nvPicPr>
            <p:cNvPr id="11" name="Picture 1027" descr="int-ex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1981200"/>
              <a:ext cx="5486400" cy="3243263"/>
            </a:xfrm>
            <a:prstGeom prst="rect">
              <a:avLst/>
            </a:prstGeom>
            <a:noFill/>
          </p:spPr>
        </p:pic>
        <p:sp>
          <p:nvSpPr>
            <p:cNvPr id="12" name="Text Box 1028"/>
            <p:cNvSpPr txBox="1">
              <a:spLocks noChangeArrowheads="1"/>
            </p:cNvSpPr>
            <p:nvPr/>
          </p:nvSpPr>
          <p:spPr bwMode="auto">
            <a:xfrm>
              <a:off x="1689761" y="5181599"/>
              <a:ext cx="1887925" cy="726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Calibri" panose="020F0502020204030204" pitchFamily="34" charset="0"/>
                </a:rPr>
                <a:t>External</a:t>
              </a:r>
            </a:p>
          </p:txBody>
        </p:sp>
        <p:sp>
          <p:nvSpPr>
            <p:cNvPr id="13" name="Text Box 1029"/>
            <p:cNvSpPr txBox="1">
              <a:spLocks noChangeArrowheads="1"/>
            </p:cNvSpPr>
            <p:nvPr/>
          </p:nvSpPr>
          <p:spPr bwMode="auto">
            <a:xfrm>
              <a:off x="5561850" y="5257798"/>
              <a:ext cx="1815312" cy="7261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latin typeface="Calibri" panose="020F0502020204030204" pitchFamily="34" charset="0"/>
                </a:rPr>
                <a:t>Internal</a:t>
              </a:r>
            </a:p>
          </p:txBody>
        </p:sp>
      </p:grpSp>
      <p:pic>
        <p:nvPicPr>
          <p:cNvPr id="14" name="Picture 13" descr="vials-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47" r="1847"/>
          <a:stretch/>
        </p:blipFill>
        <p:spPr bwMode="auto">
          <a:xfrm>
            <a:off x="4876800" y="4419600"/>
            <a:ext cx="1728216" cy="1728216"/>
          </a:xfrm>
          <a:prstGeom prst="rect">
            <a:avLst/>
          </a:prstGeom>
          <a:noFill/>
        </p:spPr>
      </p:pic>
      <p:pic>
        <p:nvPicPr>
          <p:cNvPr id="15" name="Picture 2" descr="Glass Ampou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400" y="4419600"/>
            <a:ext cx="1726891" cy="17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83936" y="1072790"/>
            <a:ext cx="22188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rgbClr val="1C1756"/>
                  </a:solidFill>
                  <a:prstDash val="solid"/>
                </a:ln>
                <a:solidFill>
                  <a:srgbClr val="CCCC33"/>
                </a:solidFill>
              </a:rPr>
              <a:t>Ideal</a:t>
            </a:r>
            <a:endParaRPr lang="en-US" sz="4000" b="1" cap="none" spc="0" dirty="0">
              <a:ln w="19050">
                <a:solidFill>
                  <a:srgbClr val="1C1756"/>
                </a:solidFill>
                <a:prstDash val="solid"/>
              </a:ln>
              <a:solidFill>
                <a:srgbClr val="CCCC33"/>
              </a:solidFill>
            </a:endParaRPr>
          </a:p>
        </p:txBody>
      </p:sp>
      <p:pic>
        <p:nvPicPr>
          <p:cNvPr id="16" name="Picture 15" descr="C:\Documents and Settings\herbal\Desktop\bsc\logo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73256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79592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Plant tissue Culture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6800" y="685800"/>
            <a:ext cx="8077200" cy="6172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As </a:t>
            </a:r>
            <a:r>
              <a:rPr lang="en-US" dirty="0"/>
              <a:t>cultures grow, pieces are typically sliced off and transferred to new media (</a:t>
            </a:r>
            <a:r>
              <a:rPr lang="en-US" dirty="0" err="1"/>
              <a:t>subcultured</a:t>
            </a:r>
            <a:r>
              <a:rPr lang="en-US" dirty="0"/>
              <a:t>) to allow for growth or to alter the morphology of the culture. 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0"/>
            <a:ext cx="7004230" cy="3276600"/>
          </a:xfrm>
          <a:prstGeom prst="rect">
            <a:avLst/>
          </a:prstGeom>
        </p:spPr>
      </p:pic>
      <p:pic>
        <p:nvPicPr>
          <p:cNvPr id="7" name="Picture 6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95821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152400"/>
            <a:ext cx="3745992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thawing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1088136"/>
            <a:ext cx="5943600" cy="576986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dirty="0" smtClean="0"/>
              <a:t>Thaw as quickly as possible</a:t>
            </a:r>
          </a:p>
          <a:p>
            <a:pPr lvl="1"/>
            <a:r>
              <a:rPr lang="en-US" dirty="0" smtClean="0"/>
              <a:t>Thaw </a:t>
            </a:r>
            <a:r>
              <a:rPr lang="en-US" dirty="0"/>
              <a:t>in </a:t>
            </a:r>
            <a:r>
              <a:rPr lang="en-US" dirty="0" smtClean="0"/>
              <a:t>37°C </a:t>
            </a:r>
            <a:r>
              <a:rPr lang="en-US" dirty="0"/>
              <a:t>water bath </a:t>
            </a:r>
            <a:r>
              <a:rPr lang="en-US" dirty="0" smtClean="0"/>
              <a:t>for </a:t>
            </a:r>
            <a:r>
              <a:rPr lang="en-US" dirty="0"/>
              <a:t>2 </a:t>
            </a:r>
            <a:r>
              <a:rPr lang="en-US" dirty="0" smtClean="0"/>
              <a:t>minutes</a:t>
            </a:r>
            <a:endParaRPr lang="en-US" dirty="0"/>
          </a:p>
          <a:p>
            <a:pPr lvl="1"/>
            <a:r>
              <a:rPr lang="en-US" dirty="0"/>
              <a:t>Transfer to 10 mL centrifuge </a:t>
            </a:r>
            <a:r>
              <a:rPr lang="en-US" dirty="0" smtClean="0"/>
              <a:t>tube</a:t>
            </a:r>
            <a:endParaRPr lang="en-US" dirty="0"/>
          </a:p>
          <a:p>
            <a:pPr lvl="1"/>
            <a:r>
              <a:rPr lang="en-US" dirty="0"/>
              <a:t>Add 9 mL of growth media (10% FBS) </a:t>
            </a:r>
          </a:p>
          <a:p>
            <a:pPr lvl="2"/>
            <a:r>
              <a:rPr lang="en-US" dirty="0" smtClean="0"/>
              <a:t>Dropwise to avoid osmotic shock</a:t>
            </a:r>
          </a:p>
          <a:p>
            <a:pPr lvl="1"/>
            <a:r>
              <a:rPr lang="en-US" dirty="0" smtClean="0"/>
              <a:t>Centrifuge, resuspend in 2 mL of growth media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16" name="Picture 15" descr="http://www.biocision.com/uploads/images/landing-pages/water-bath-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9450" y="1307875"/>
            <a:ext cx="274320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Placehold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07063" y="3462528"/>
            <a:ext cx="1935253" cy="2704088"/>
          </a:xfrm>
          <a:prstGeom prst="rect">
            <a:avLst/>
          </a:prstGeom>
        </p:spPr>
      </p:pic>
      <p:pic>
        <p:nvPicPr>
          <p:cNvPr id="7" name="Picture 6" descr="C:\Documents and Settings\herbal\Desktop\bsc\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830814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717792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thawing considerations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762000"/>
            <a:ext cx="5562600" cy="6096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Cell recovery – measuring viability of cells</a:t>
            </a:r>
          </a:p>
          <a:p>
            <a:r>
              <a:rPr lang="en-US" dirty="0" smtClean="0"/>
              <a:t>Microbial cells</a:t>
            </a:r>
          </a:p>
          <a:p>
            <a:pPr lvl="1"/>
            <a:r>
              <a:rPr lang="en-US" dirty="0" smtClean="0"/>
              <a:t>Serial dilutions</a:t>
            </a:r>
          </a:p>
          <a:p>
            <a:r>
              <a:rPr lang="en-US" dirty="0" smtClean="0"/>
              <a:t>Animal/human cells</a:t>
            </a:r>
          </a:p>
          <a:p>
            <a:pPr lvl="1"/>
            <a:r>
              <a:rPr lang="en-US" dirty="0" smtClean="0"/>
              <a:t>Stain</a:t>
            </a:r>
          </a:p>
          <a:p>
            <a:r>
              <a:rPr lang="en-US" dirty="0" smtClean="0"/>
              <a:t>Animal embryos </a:t>
            </a:r>
          </a:p>
          <a:p>
            <a:pPr lvl="1"/>
            <a:r>
              <a:rPr lang="en-US" dirty="0" smtClean="0"/>
              <a:t>Morphology</a:t>
            </a:r>
          </a:p>
          <a:p>
            <a:r>
              <a:rPr lang="en-US" sz="2200" dirty="0" smtClean="0"/>
              <a:t>Vessel selection</a:t>
            </a:r>
          </a:p>
          <a:p>
            <a:pPr lvl="1"/>
            <a:r>
              <a:rPr lang="en-US" dirty="0" smtClean="0"/>
              <a:t>Cell culture dishes</a:t>
            </a:r>
          </a:p>
          <a:p>
            <a:pPr lvl="1"/>
            <a:r>
              <a:rPr lang="en-US" dirty="0" smtClean="0"/>
              <a:t>Flasks</a:t>
            </a:r>
          </a:p>
          <a:p>
            <a:pPr lvl="1"/>
            <a:r>
              <a:rPr lang="en-US" dirty="0" err="1" smtClean="0"/>
              <a:t>Multiwell</a:t>
            </a:r>
            <a:r>
              <a:rPr lang="en-US" dirty="0" smtClean="0"/>
              <a:t> plates</a:t>
            </a:r>
          </a:p>
          <a:p>
            <a:pPr lvl="1"/>
            <a:r>
              <a:rPr lang="en-US" dirty="0" smtClean="0"/>
              <a:t>Roller bottles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7840" y="4477756"/>
            <a:ext cx="3566160" cy="238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91062" y="1600200"/>
            <a:ext cx="3552938" cy="2629933"/>
          </a:xfrm>
          <a:prstGeom prst="rect">
            <a:avLst/>
          </a:prstGeom>
        </p:spPr>
      </p:pic>
      <p:pic>
        <p:nvPicPr>
          <p:cNvPr id="7" name="Picture 6" descr="C:\Documents and Settings\herbal\Desktop\bsc\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509786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0"/>
            <a:ext cx="5574792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Inventory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5943600" cy="5943600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Seed lot system</a:t>
            </a:r>
          </a:p>
          <a:p>
            <a:pPr lvl="1"/>
            <a:r>
              <a:rPr lang="en-US" sz="4000" dirty="0" smtClean="0"/>
              <a:t>Low temperature storage</a:t>
            </a:r>
          </a:p>
          <a:p>
            <a:pPr lvl="1"/>
            <a:r>
              <a:rPr lang="en-US" sz="4000" dirty="0" smtClean="0"/>
              <a:t>Biological materials management</a:t>
            </a:r>
          </a:p>
          <a:p>
            <a:pPr lvl="1"/>
            <a:r>
              <a:rPr lang="en-US" sz="4000" dirty="0" smtClean="0"/>
              <a:t>Inventory control </a:t>
            </a:r>
          </a:p>
          <a:p>
            <a:pPr lvl="1"/>
            <a:r>
              <a:rPr lang="en-US" sz="4000" dirty="0" smtClean="0"/>
              <a:t>Safety considerations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72199" y="2705566"/>
            <a:ext cx="2971801" cy="4152434"/>
          </a:xfrm>
        </p:spPr>
      </p:pic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00165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38400" y="0"/>
            <a:ext cx="4355592" cy="868362"/>
          </a:xfrm>
        </p:spPr>
        <p:txBody>
          <a:bodyPr/>
          <a:lstStyle/>
          <a:p>
            <a:r>
              <a:rPr lang="en-US" dirty="0"/>
              <a:t>Seed lot system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267200" y="1067118"/>
            <a:ext cx="4572000" cy="5486082"/>
          </a:xfr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274320" tIns="91440" rIns="91440" bIns="91440" anchor="ctr" anchorCtr="0">
            <a:normAutofit fontScale="92500" lnSpcReduction="10000"/>
          </a:bodyPr>
          <a:lstStyle/>
          <a:p>
            <a:pPr marL="342900" indent="-342900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dirty="0"/>
              <a:t>Preserved cultures remain as close as possible to the original culture</a:t>
            </a:r>
          </a:p>
          <a:p>
            <a:pPr marL="342900" indent="-342900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dirty="0"/>
              <a:t>Seed stock is archived for future replenishment</a:t>
            </a:r>
          </a:p>
          <a:p>
            <a:pPr marL="342900" indent="-342900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dirty="0"/>
              <a:t>Distribution stock are </a:t>
            </a:r>
            <a:r>
              <a:rPr lang="en-US" dirty="0" smtClean="0"/>
              <a:t>used </a:t>
            </a:r>
            <a:r>
              <a:rPr lang="en-US" dirty="0"/>
              <a:t>for distribution</a:t>
            </a:r>
          </a:p>
          <a:p>
            <a:pPr marL="342900" indent="-342900">
              <a:buClr>
                <a:srgbClr val="CCCC33"/>
              </a:buClr>
              <a:buFont typeface="Wingdings" panose="05000000000000000000" pitchFamily="2" charset="2"/>
              <a:buChar char="§"/>
            </a:pPr>
            <a:r>
              <a:rPr lang="en-US" dirty="0"/>
              <a:t>Authentication </a:t>
            </a:r>
            <a:r>
              <a:rPr lang="en-US" dirty="0" smtClean="0"/>
              <a:t>compares: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Seed</a:t>
            </a:r>
            <a:r>
              <a:rPr lang="en-US" dirty="0"/>
              <a:t>, Distribution, Initial culture</a:t>
            </a:r>
          </a:p>
        </p:txBody>
      </p:sp>
      <p:grpSp>
        <p:nvGrpSpPr>
          <p:cNvPr id="2" name="Group 76"/>
          <p:cNvGrpSpPr/>
          <p:nvPr/>
        </p:nvGrpSpPr>
        <p:grpSpPr>
          <a:xfrm>
            <a:off x="0" y="1384300"/>
            <a:ext cx="4343400" cy="5092700"/>
            <a:chOff x="530516" y="1384300"/>
            <a:chExt cx="4078152" cy="4394200"/>
          </a:xfrm>
        </p:grpSpPr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>
              <a:off x="2867316" y="5060950"/>
              <a:ext cx="265113" cy="717550"/>
              <a:chOff x="576" y="912"/>
              <a:chExt cx="336" cy="912"/>
            </a:xfrm>
          </p:grpSpPr>
          <p:sp>
            <p:nvSpPr>
              <p:cNvPr id="123" name="Oval 14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 noChangeAspect="1"/>
            </p:cNvGrpSpPr>
            <p:nvPr/>
          </p:nvGrpSpPr>
          <p:grpSpPr bwMode="auto">
            <a:xfrm>
              <a:off x="2867316" y="2317750"/>
              <a:ext cx="265113" cy="717550"/>
              <a:chOff x="576" y="912"/>
              <a:chExt cx="336" cy="912"/>
            </a:xfrm>
          </p:grpSpPr>
          <p:sp>
            <p:nvSpPr>
              <p:cNvPr id="121" name="Oval 17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9"/>
            <p:cNvGrpSpPr>
              <a:grpSpLocks noChangeAspect="1"/>
            </p:cNvGrpSpPr>
            <p:nvPr/>
          </p:nvGrpSpPr>
          <p:grpSpPr bwMode="auto">
            <a:xfrm>
              <a:off x="2867316" y="3232150"/>
              <a:ext cx="265113" cy="717550"/>
              <a:chOff x="576" y="912"/>
              <a:chExt cx="336" cy="912"/>
            </a:xfrm>
          </p:grpSpPr>
          <p:sp>
            <p:nvSpPr>
              <p:cNvPr id="119" name="Oval 20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2"/>
            <p:cNvGrpSpPr>
              <a:grpSpLocks noChangeAspect="1"/>
            </p:cNvGrpSpPr>
            <p:nvPr/>
          </p:nvGrpSpPr>
          <p:grpSpPr bwMode="auto">
            <a:xfrm>
              <a:off x="2867316" y="4146550"/>
              <a:ext cx="265113" cy="717550"/>
              <a:chOff x="576" y="912"/>
              <a:chExt cx="336" cy="912"/>
            </a:xfrm>
          </p:grpSpPr>
          <p:sp>
            <p:nvSpPr>
              <p:cNvPr id="117" name="Oval 23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25"/>
            <p:cNvGrpSpPr>
              <a:grpSpLocks noChangeAspect="1"/>
            </p:cNvGrpSpPr>
            <p:nvPr/>
          </p:nvGrpSpPr>
          <p:grpSpPr bwMode="auto">
            <a:xfrm>
              <a:off x="2867316" y="1384300"/>
              <a:ext cx="265113" cy="717550"/>
              <a:chOff x="576" y="912"/>
              <a:chExt cx="336" cy="912"/>
            </a:xfrm>
          </p:grpSpPr>
          <p:sp>
            <p:nvSpPr>
              <p:cNvPr id="115" name="Oval 26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28"/>
            <p:cNvGrpSpPr>
              <a:grpSpLocks noChangeAspect="1"/>
            </p:cNvGrpSpPr>
            <p:nvPr/>
          </p:nvGrpSpPr>
          <p:grpSpPr bwMode="auto">
            <a:xfrm>
              <a:off x="3978566" y="3651250"/>
              <a:ext cx="128588" cy="349250"/>
              <a:chOff x="576" y="912"/>
              <a:chExt cx="336" cy="912"/>
            </a:xfrm>
          </p:grpSpPr>
          <p:sp>
            <p:nvSpPr>
              <p:cNvPr id="113" name="Oval 29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31"/>
            <p:cNvGrpSpPr>
              <a:grpSpLocks noChangeAspect="1"/>
            </p:cNvGrpSpPr>
            <p:nvPr/>
          </p:nvGrpSpPr>
          <p:grpSpPr bwMode="auto">
            <a:xfrm>
              <a:off x="3978566" y="2635250"/>
              <a:ext cx="128588" cy="349250"/>
              <a:chOff x="576" y="912"/>
              <a:chExt cx="336" cy="912"/>
            </a:xfrm>
          </p:grpSpPr>
          <p:sp>
            <p:nvSpPr>
              <p:cNvPr id="111" name="Oval 32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34"/>
            <p:cNvGrpSpPr>
              <a:grpSpLocks noChangeAspect="1"/>
            </p:cNvGrpSpPr>
            <p:nvPr/>
          </p:nvGrpSpPr>
          <p:grpSpPr bwMode="auto">
            <a:xfrm>
              <a:off x="3978566" y="3130550"/>
              <a:ext cx="128588" cy="349250"/>
              <a:chOff x="576" y="912"/>
              <a:chExt cx="336" cy="912"/>
            </a:xfrm>
          </p:grpSpPr>
          <p:sp>
            <p:nvSpPr>
              <p:cNvPr id="109" name="Oval 35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37"/>
            <p:cNvGrpSpPr>
              <a:grpSpLocks noChangeAspect="1"/>
            </p:cNvGrpSpPr>
            <p:nvPr/>
          </p:nvGrpSpPr>
          <p:grpSpPr bwMode="auto">
            <a:xfrm>
              <a:off x="3978566" y="4121150"/>
              <a:ext cx="128588" cy="349250"/>
              <a:chOff x="576" y="912"/>
              <a:chExt cx="336" cy="912"/>
            </a:xfrm>
          </p:grpSpPr>
          <p:sp>
            <p:nvSpPr>
              <p:cNvPr id="107" name="Oval 38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AutoShape 39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40"/>
            <p:cNvGrpSpPr>
              <a:grpSpLocks noChangeAspect="1"/>
            </p:cNvGrpSpPr>
            <p:nvPr/>
          </p:nvGrpSpPr>
          <p:grpSpPr bwMode="auto">
            <a:xfrm>
              <a:off x="3978566" y="4584700"/>
              <a:ext cx="128588" cy="349250"/>
              <a:chOff x="576" y="912"/>
              <a:chExt cx="336" cy="912"/>
            </a:xfrm>
          </p:grpSpPr>
          <p:sp>
            <p:nvSpPr>
              <p:cNvPr id="105" name="Oval 41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AutoShape 42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>
              <a:off x="889291" y="2947988"/>
              <a:ext cx="819150" cy="268287"/>
            </a:xfrm>
            <a:prstGeom prst="can">
              <a:avLst>
                <a:gd name="adj" fmla="val 25000"/>
              </a:avLst>
            </a:prstGeom>
            <a:solidFill>
              <a:srgbClr val="1C175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Text Box 44"/>
            <p:cNvSpPr txBox="1">
              <a:spLocks noChangeArrowheads="1"/>
            </p:cNvSpPr>
            <p:nvPr/>
          </p:nvSpPr>
          <p:spPr bwMode="auto">
            <a:xfrm>
              <a:off x="530516" y="3683000"/>
              <a:ext cx="1266210" cy="26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Culture received</a:t>
              </a:r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 rot="-6615721">
              <a:off x="2220410" y="2805907"/>
              <a:ext cx="1587" cy="8636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Line 48"/>
            <p:cNvSpPr>
              <a:spLocks noChangeShapeType="1"/>
            </p:cNvSpPr>
            <p:nvPr/>
          </p:nvSpPr>
          <p:spPr bwMode="auto">
            <a:xfrm rot="17602422" flipH="1">
              <a:off x="2179929" y="3636963"/>
              <a:ext cx="57150" cy="88265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Line 49"/>
            <p:cNvSpPr>
              <a:spLocks noChangeShapeType="1"/>
            </p:cNvSpPr>
            <p:nvPr/>
          </p:nvSpPr>
          <p:spPr bwMode="auto">
            <a:xfrm rot="-5400000">
              <a:off x="2233110" y="3258344"/>
              <a:ext cx="1588" cy="8382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Line 50"/>
            <p:cNvSpPr>
              <a:spLocks noChangeShapeType="1"/>
            </p:cNvSpPr>
            <p:nvPr/>
          </p:nvSpPr>
          <p:spPr bwMode="auto">
            <a:xfrm rot="-2523078">
              <a:off x="2187866" y="4037013"/>
              <a:ext cx="76200" cy="114300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Line 51"/>
            <p:cNvSpPr>
              <a:spLocks noChangeShapeType="1"/>
            </p:cNvSpPr>
            <p:nvPr/>
          </p:nvSpPr>
          <p:spPr bwMode="auto">
            <a:xfrm rot="-7722881">
              <a:off x="2174373" y="2207418"/>
              <a:ext cx="82550" cy="97631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Line 52"/>
            <p:cNvSpPr>
              <a:spLocks noChangeAspect="1" noChangeShapeType="1"/>
            </p:cNvSpPr>
            <p:nvPr/>
          </p:nvSpPr>
          <p:spPr bwMode="auto">
            <a:xfrm rot="-6615721">
              <a:off x="3488822" y="3147219"/>
              <a:ext cx="1588" cy="4318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Line 53"/>
            <p:cNvSpPr>
              <a:spLocks noChangeAspect="1" noChangeShapeType="1"/>
            </p:cNvSpPr>
            <p:nvPr/>
          </p:nvSpPr>
          <p:spPr bwMode="auto">
            <a:xfrm rot="17602422" flipH="1">
              <a:off x="3481679" y="3813175"/>
              <a:ext cx="28575" cy="44132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Line 54"/>
            <p:cNvSpPr>
              <a:spLocks noChangeAspect="1" noChangeShapeType="1"/>
            </p:cNvSpPr>
            <p:nvPr/>
          </p:nvSpPr>
          <p:spPr bwMode="auto">
            <a:xfrm rot="-5400000">
              <a:off x="3495172" y="3517107"/>
              <a:ext cx="1587" cy="4191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Line 55"/>
            <p:cNvSpPr>
              <a:spLocks noChangeAspect="1" noChangeShapeType="1"/>
            </p:cNvSpPr>
            <p:nvPr/>
          </p:nvSpPr>
          <p:spPr bwMode="auto">
            <a:xfrm rot="-2523078">
              <a:off x="3473741" y="4021138"/>
              <a:ext cx="38100" cy="5715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Line 56"/>
            <p:cNvSpPr>
              <a:spLocks noChangeAspect="1" noChangeShapeType="1"/>
            </p:cNvSpPr>
            <p:nvPr/>
          </p:nvSpPr>
          <p:spPr bwMode="auto">
            <a:xfrm rot="-7722881">
              <a:off x="3470566" y="2765426"/>
              <a:ext cx="41275" cy="48895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6" name="Group 59"/>
            <p:cNvGrpSpPr>
              <a:grpSpLocks noChangeAspect="1"/>
            </p:cNvGrpSpPr>
            <p:nvPr/>
          </p:nvGrpSpPr>
          <p:grpSpPr bwMode="auto">
            <a:xfrm>
              <a:off x="719429" y="3319463"/>
              <a:ext cx="128587" cy="349250"/>
              <a:chOff x="576" y="912"/>
              <a:chExt cx="336" cy="912"/>
            </a:xfrm>
          </p:grpSpPr>
          <p:sp>
            <p:nvSpPr>
              <p:cNvPr id="103" name="Oval 60"/>
              <p:cNvSpPr>
                <a:spLocks noChangeAspect="1" noChangeArrowheads="1"/>
              </p:cNvSpPr>
              <p:nvPr/>
            </p:nvSpPr>
            <p:spPr bwMode="auto">
              <a:xfrm>
                <a:off x="576" y="1440"/>
                <a:ext cx="336" cy="384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576" y="912"/>
                <a:ext cx="336" cy="768"/>
              </a:xfrm>
              <a:prstGeom prst="can">
                <a:avLst>
                  <a:gd name="adj" fmla="val 57143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Text Box 45"/>
            <p:cNvSpPr txBox="1">
              <a:spLocks noChangeArrowheads="1"/>
            </p:cNvSpPr>
            <p:nvPr/>
          </p:nvSpPr>
          <p:spPr bwMode="auto">
            <a:xfrm>
              <a:off x="1927516" y="5314950"/>
              <a:ext cx="863600" cy="43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Seed </a:t>
              </a:r>
            </a:p>
            <a:p>
              <a:pPr algn="ctr" eaLnBrk="1" hangingPunct="1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stock</a:t>
              </a:r>
            </a:p>
          </p:txBody>
        </p:sp>
        <p:sp>
          <p:nvSpPr>
            <p:cNvPr id="102" name="Text Box 45"/>
            <p:cNvSpPr txBox="1">
              <a:spLocks noChangeArrowheads="1"/>
            </p:cNvSpPr>
            <p:nvPr/>
          </p:nvSpPr>
          <p:spPr bwMode="auto">
            <a:xfrm>
              <a:off x="3430743" y="5162550"/>
              <a:ext cx="1177925" cy="43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Distribution </a:t>
              </a:r>
            </a:p>
            <a:p>
              <a:pPr algn="ctr" eaLnBrk="1" hangingPunct="1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stock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E2234-6542-4E8D-AF13-E762F4E01D8A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53" name="Picture 52" descr="C:\Documents and Settings\herbal\Desktop\bsc\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03695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temperature storage</a:t>
            </a:r>
            <a:endParaRPr lang="en-US" dirty="0"/>
          </a:p>
        </p:txBody>
      </p:sp>
      <p:pic>
        <p:nvPicPr>
          <p:cNvPr id="3" name="Picture 2" descr="http://cdn3.volusion.com/ffgrt.gjzbu/v/vspfiles/photos/categories/1513.jpg?135062633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01000" cy="20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5850" y="3901966"/>
            <a:ext cx="3748250" cy="249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832" y="4590183"/>
            <a:ext cx="4018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/>
            <a:r>
              <a:rPr lang="en-US" sz="2800" b="1" dirty="0" smtClean="0">
                <a:latin typeface="Calibri" panose="020F0502020204030204" pitchFamily="34" charset="0"/>
              </a:rPr>
              <a:t>For the best security, always store your cells in liquid nitrogen freezers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7" name="Picture 6" descr="C:\Documents and Settings\herbal\Desktop\bsc\logo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642989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6108192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temperature storage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838200"/>
            <a:ext cx="5334000" cy="6019799"/>
          </a:xfrm>
          <a:noFill/>
          <a:ln>
            <a:noFill/>
          </a:ln>
          <a:effectLst/>
        </p:spPr>
        <p:txBody>
          <a:bodyPr>
            <a:normAutofit fontScale="92500"/>
          </a:bodyPr>
          <a:lstStyle/>
          <a:p>
            <a:r>
              <a:rPr lang="en-US" dirty="0"/>
              <a:t>Mammalian </a:t>
            </a:r>
            <a:r>
              <a:rPr lang="en-US" dirty="0" smtClean="0"/>
              <a:t>cells</a:t>
            </a:r>
            <a:endParaRPr lang="en-US" dirty="0"/>
          </a:p>
          <a:p>
            <a:r>
              <a:rPr lang="en-US" b="0" dirty="0" smtClean="0"/>
              <a:t>Long-term storage should be below -140°C</a:t>
            </a:r>
            <a:endParaRPr lang="en-US" b="0" dirty="0"/>
          </a:p>
          <a:p>
            <a:pPr lvl="1"/>
            <a:r>
              <a:rPr lang="en-US" dirty="0" smtClean="0"/>
              <a:t>-140°C for an indefinite </a:t>
            </a:r>
            <a:r>
              <a:rPr lang="en-US" dirty="0"/>
              <a:t>length of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/>
              <a:t>-</a:t>
            </a:r>
            <a:r>
              <a:rPr lang="en-US" dirty="0" smtClean="0"/>
              <a:t>80°C for </a:t>
            </a:r>
            <a:r>
              <a:rPr lang="en-US" dirty="0"/>
              <a:t>less than 1 year</a:t>
            </a:r>
          </a:p>
          <a:p>
            <a:r>
              <a:rPr lang="en-US" b="0" dirty="0" smtClean="0"/>
              <a:t>Vials </a:t>
            </a:r>
            <a:r>
              <a:rPr lang="en-US" b="0" dirty="0"/>
              <a:t>should be stored in a l</a:t>
            </a:r>
            <a:r>
              <a:rPr lang="en-US" b="0" dirty="0" smtClean="0"/>
              <a:t>iquid nitrogen </a:t>
            </a:r>
            <a:r>
              <a:rPr lang="en-US" b="0" dirty="0"/>
              <a:t>unit </a:t>
            </a:r>
            <a:r>
              <a:rPr lang="en-US" i="1" dirty="0"/>
              <a:t>above</a:t>
            </a:r>
            <a:r>
              <a:rPr lang="en-US" b="0" dirty="0"/>
              <a:t> the volume of </a:t>
            </a:r>
            <a:r>
              <a:rPr lang="en-US" b="0" dirty="0" smtClean="0"/>
              <a:t>liquid </a:t>
            </a:r>
            <a:r>
              <a:rPr lang="en-US" b="0" dirty="0"/>
              <a:t>at the bottom of the tank</a:t>
            </a:r>
          </a:p>
          <a:p>
            <a:r>
              <a:rPr lang="en-US" b="0" dirty="0" smtClean="0"/>
              <a:t>This </a:t>
            </a:r>
            <a:r>
              <a:rPr lang="en-US" b="0" dirty="0"/>
              <a:t>temperature should be </a:t>
            </a:r>
            <a:r>
              <a:rPr lang="en-US" b="0" dirty="0" smtClean="0"/>
              <a:t>between </a:t>
            </a:r>
            <a:r>
              <a:rPr lang="en-US" dirty="0"/>
              <a:t>-</a:t>
            </a:r>
            <a:r>
              <a:rPr lang="en-US" dirty="0" smtClean="0"/>
              <a:t>140°C </a:t>
            </a:r>
            <a:r>
              <a:rPr lang="en-US" b="0" dirty="0"/>
              <a:t>and</a:t>
            </a:r>
            <a:r>
              <a:rPr lang="en-US" dirty="0"/>
              <a:t> -</a:t>
            </a:r>
            <a:r>
              <a:rPr lang="en-US" dirty="0" smtClean="0"/>
              <a:t>180°C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7" name="Picture 6" descr="dewars"/>
          <p:cNvPicPr>
            <a:picLocks noChangeAspect="1" noChangeArrowheads="1"/>
          </p:cNvPicPr>
          <p:nvPr/>
        </p:nvPicPr>
        <p:blipFill rotWithShape="1">
          <a:blip r:embed="rId3" cstate="print"/>
          <a:srcRect r="23053"/>
          <a:stretch/>
        </p:blipFill>
        <p:spPr bwMode="auto">
          <a:xfrm>
            <a:off x="5276561" y="1447800"/>
            <a:ext cx="2834705" cy="264611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4604" y="4191000"/>
            <a:ext cx="1543996" cy="2321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7200" y="160020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150°C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16039" y="281940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178°C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16039" y="350520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196°C</a:t>
            </a:r>
            <a:endParaRPr lang="en-US" dirty="0"/>
          </a:p>
        </p:txBody>
      </p:sp>
      <p:pic>
        <p:nvPicPr>
          <p:cNvPr id="11" name="Picture 10" descr="C:\Documents and Settings\herbal\Desktop\bsc\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82301471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793992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 materials management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838200"/>
            <a:ext cx="5597236" cy="6019800"/>
          </a:xfrm>
          <a:noFill/>
          <a:ln>
            <a:noFill/>
          </a:ln>
          <a:effectLst/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Ensuring preserved material remains unchanged</a:t>
            </a:r>
          </a:p>
          <a:p>
            <a:r>
              <a:rPr lang="en-US" b="0" dirty="0" smtClean="0"/>
              <a:t>Manageable levels of biological material</a:t>
            </a:r>
          </a:p>
          <a:p>
            <a:r>
              <a:rPr lang="en-US" b="0" dirty="0" smtClean="0"/>
              <a:t> Keeping material that is needed</a:t>
            </a:r>
          </a:p>
          <a:p>
            <a:pPr lvl="1"/>
            <a:r>
              <a:rPr lang="en-US" dirty="0" smtClean="0"/>
              <a:t>Continuing monitoring for contamination</a:t>
            </a:r>
          </a:p>
          <a:p>
            <a:pPr lvl="1"/>
            <a:r>
              <a:rPr lang="en-US" dirty="0" smtClean="0"/>
              <a:t>Removing unwanted, contaminated, misidentified items</a:t>
            </a:r>
          </a:p>
          <a:p>
            <a:r>
              <a:rPr lang="en-US" b="0" dirty="0" smtClean="0"/>
              <a:t>Create a system of identification</a:t>
            </a:r>
          </a:p>
          <a:p>
            <a:pPr lvl="1"/>
            <a:r>
              <a:rPr lang="en-US" dirty="0" smtClean="0"/>
              <a:t>Complete characterization of new material</a:t>
            </a:r>
          </a:p>
          <a:p>
            <a:pPr lvl="1"/>
            <a:r>
              <a:rPr lang="en-US" dirty="0" smtClean="0"/>
              <a:t>Cataloging and data recording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7753" y="1372207"/>
            <a:ext cx="2884931" cy="2171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8816" y="3912497"/>
            <a:ext cx="2923948" cy="2022398"/>
          </a:xfrm>
          <a:prstGeom prst="rect">
            <a:avLst/>
          </a:prstGeom>
        </p:spPr>
      </p:pic>
      <p:pic>
        <p:nvPicPr>
          <p:cNvPr id="9" name="Picture 8" descr="C:\Documents and Settings\herbal\Desktop\bsc\logo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556242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41" r="26241"/>
          <a:stretch>
            <a:fillRect/>
          </a:stretch>
        </p:blipFill>
        <p:spPr>
          <a:xfrm>
            <a:off x="6343653" y="2945135"/>
            <a:ext cx="2800347" cy="391286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422392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Inventory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5867400" cy="5943600"/>
          </a:xfrm>
        </p:spPr>
        <p:txBody>
          <a:bodyPr/>
          <a:lstStyle/>
          <a:p>
            <a:r>
              <a:rPr lang="en-US" sz="3600" dirty="0" smtClean="0"/>
              <a:t>Record keeping of vital information</a:t>
            </a:r>
          </a:p>
          <a:p>
            <a:pPr lvl="1"/>
            <a:r>
              <a:rPr lang="en-US" sz="3200" dirty="0" smtClean="0"/>
              <a:t>Preservation methodology used</a:t>
            </a:r>
          </a:p>
          <a:p>
            <a:pPr lvl="1"/>
            <a:r>
              <a:rPr lang="en-US" sz="3200" dirty="0" smtClean="0"/>
              <a:t>Location/identification of stored material</a:t>
            </a:r>
          </a:p>
          <a:p>
            <a:pPr lvl="1"/>
            <a:r>
              <a:rPr lang="en-US" sz="3200" dirty="0" smtClean="0"/>
              <a:t>Preservation date</a:t>
            </a:r>
          </a:p>
          <a:p>
            <a:pPr lvl="1"/>
            <a:r>
              <a:rPr lang="en-US" sz="3200" dirty="0" smtClean="0"/>
              <a:t>Number of passages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6" name="Picture 5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5653124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7"/>
          <a:stretch/>
        </p:blipFill>
        <p:spPr>
          <a:xfrm>
            <a:off x="5410200" y="1097280"/>
            <a:ext cx="3566160" cy="39319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228600"/>
            <a:ext cx="4038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Inventory 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noFill/>
          <a:ln>
            <a:noFill/>
          </a:ln>
          <a:effectLst/>
        </p:spPr>
        <p:txBody>
          <a:bodyPr/>
          <a:lstStyle/>
          <a:p>
            <a:r>
              <a:rPr lang="en-US" dirty="0" smtClean="0"/>
              <a:t>Locator codes </a:t>
            </a:r>
          </a:p>
          <a:p>
            <a:r>
              <a:rPr lang="en-US" b="0" dirty="0" smtClean="0"/>
              <a:t>For rapid and easy retrieval</a:t>
            </a:r>
          </a:p>
          <a:p>
            <a:pPr lvl="1"/>
            <a:r>
              <a:rPr lang="en-US" dirty="0" smtClean="0"/>
              <a:t>Freezer unit number</a:t>
            </a:r>
          </a:p>
          <a:p>
            <a:pPr lvl="1"/>
            <a:r>
              <a:rPr lang="en-US" dirty="0" smtClean="0"/>
              <a:t>Code for freezer section or rack</a:t>
            </a:r>
          </a:p>
          <a:p>
            <a:pPr lvl="1"/>
            <a:r>
              <a:rPr lang="en-US" dirty="0" smtClean="0"/>
              <a:t>Box/canister number</a:t>
            </a:r>
          </a:p>
          <a:p>
            <a:pPr lvl="1"/>
            <a:r>
              <a:rPr lang="en-US" dirty="0" smtClean="0"/>
              <a:t>Grid spot within each box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562601"/>
            <a:ext cx="839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Calibri" panose="020F0502020204030204" pitchFamily="34" charset="0"/>
              </a:rPr>
              <a:t>Good inventory control practices minimizes the time needed to find material, reducing the risk that the freezer unit and biological materials will warm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C:\Documents and Settings\herbal\Desktop\bsc\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726016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0"/>
            <a:ext cx="2209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200161067"/>
              </p:ext>
            </p:extLst>
          </p:nvPr>
        </p:nvGraphicFramePr>
        <p:xfrm>
          <a:off x="457200" y="10668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178785-C838-49C5-A82D-3BFFFAFEA2AC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5" name="Picture 4" descr="C:\Documents and Settings\herbal\Desktop\bsc\logo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846587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548</TotalTime>
  <Words>7115</Words>
  <Application>Microsoft Office PowerPoint</Application>
  <PresentationFormat>On-screen Show (4:3)</PresentationFormat>
  <Paragraphs>1198</Paragraphs>
  <Slides>104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Solstice</vt:lpstr>
      <vt:lpstr>Dr. Shrikant B. Bhosale    S. M. Dnyandeo Mohekar College Kallmb Dist. Osmanabd.</vt:lpstr>
      <vt:lpstr>Slide 2</vt:lpstr>
      <vt:lpstr>What is plant tissue culture?</vt:lpstr>
      <vt:lpstr>WHY?</vt:lpstr>
      <vt:lpstr>WHY?</vt:lpstr>
      <vt:lpstr>How?</vt:lpstr>
      <vt:lpstr>Plant tissue Culture Basics</vt:lpstr>
      <vt:lpstr>Plant tissue Culture Basics</vt:lpstr>
      <vt:lpstr>Plant tissue Culture Basics</vt:lpstr>
      <vt:lpstr>Slide 10</vt:lpstr>
      <vt:lpstr>Slide 11</vt:lpstr>
      <vt:lpstr>Slide 12</vt:lpstr>
      <vt:lpstr>Slide 13</vt:lpstr>
      <vt:lpstr>Slide 14</vt:lpstr>
      <vt:lpstr>Slide 15</vt:lpstr>
      <vt:lpstr>Major Constituents</vt:lpstr>
      <vt:lpstr>Slide 17</vt:lpstr>
      <vt:lpstr>Slide 18</vt:lpstr>
      <vt:lpstr>Slide 19</vt:lpstr>
      <vt:lpstr>Macronutrient salts</vt:lpstr>
      <vt:lpstr>Macronutrient salts </vt:lpstr>
      <vt:lpstr>Micronutrient salts</vt:lpstr>
      <vt:lpstr>Micronutrient salts</vt:lpstr>
      <vt:lpstr>Organic Compounds</vt:lpstr>
      <vt:lpstr>Natural Complexes</vt:lpstr>
      <vt:lpstr>Growth regulators</vt:lpstr>
      <vt:lpstr>Cytokinins</vt:lpstr>
      <vt:lpstr>Abscisic Acid</vt:lpstr>
      <vt:lpstr>Hormone Combinations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Types of Embryo culture</vt:lpstr>
      <vt:lpstr>Media Requirement</vt:lpstr>
      <vt:lpstr>Culture-medium factors </vt:lpstr>
      <vt:lpstr>Culture-medium factors </vt:lpstr>
      <vt:lpstr>Embryo Rescue</vt:lpstr>
      <vt:lpstr>ANTHER CULTURE</vt:lpstr>
      <vt:lpstr>POLLEN CULTURE</vt:lpstr>
      <vt:lpstr>Normal pollen development</vt:lpstr>
      <vt:lpstr>Slide 59</vt:lpstr>
      <vt:lpstr>Slide 60</vt:lpstr>
      <vt:lpstr>Slide 61</vt:lpstr>
      <vt:lpstr>PRINCIPLE OF ANTHER AND POLLEN CULTURE</vt:lpstr>
      <vt:lpstr>Slide 63</vt:lpstr>
      <vt:lpstr>ADVANTAGE OF POLLEN CULTURE OVER ANTHER CULTURE</vt:lpstr>
      <vt:lpstr>IMPORTANCE OF POLLEN AND ANTHER CULTURE</vt:lpstr>
      <vt:lpstr>Ovule Culture </vt:lpstr>
      <vt:lpstr>Haploids &amp; their applications </vt:lpstr>
      <vt:lpstr>Overview of floral organs</vt:lpstr>
      <vt:lpstr>Haploid Plant Formation </vt:lpstr>
      <vt:lpstr>Reproductive floral organs: male</vt:lpstr>
      <vt:lpstr>Slide 71</vt:lpstr>
      <vt:lpstr>Haploids and Agricultural applications for haploids - </vt:lpstr>
      <vt:lpstr>        CRYOPRESERVATION</vt:lpstr>
      <vt:lpstr>Slide 74</vt:lpstr>
      <vt:lpstr>Slide 75</vt:lpstr>
      <vt:lpstr>DEFINITION</vt:lpstr>
      <vt:lpstr>Benefits of cryopreservation</vt:lpstr>
      <vt:lpstr>Cryopreservation principles</vt:lpstr>
      <vt:lpstr>Cryopreservation principles</vt:lpstr>
      <vt:lpstr>Cryoprotectants </vt:lpstr>
      <vt:lpstr>Cryoprotectants</vt:lpstr>
      <vt:lpstr>Cryopreservation procedure</vt:lpstr>
      <vt:lpstr>Contamination</vt:lpstr>
      <vt:lpstr>Media preparation</vt:lpstr>
      <vt:lpstr>Freezing cells</vt:lpstr>
      <vt:lpstr>Freezing cells</vt:lpstr>
      <vt:lpstr>Freezing cells</vt:lpstr>
      <vt:lpstr>Freezing cells</vt:lpstr>
      <vt:lpstr>Vial selection</vt:lpstr>
      <vt:lpstr>Post thawing</vt:lpstr>
      <vt:lpstr>Post thawing considerations</vt:lpstr>
      <vt:lpstr>Inventory management</vt:lpstr>
      <vt:lpstr>Seed lot system</vt:lpstr>
      <vt:lpstr>Low temperature storage</vt:lpstr>
      <vt:lpstr>Low temperature storage</vt:lpstr>
      <vt:lpstr>Biological materials management</vt:lpstr>
      <vt:lpstr>Inventory control</vt:lpstr>
      <vt:lpstr>Inventory control</vt:lpstr>
      <vt:lpstr>Summary</vt:lpstr>
      <vt:lpstr>Plant Tissue Culture Applications</vt:lpstr>
      <vt:lpstr>Plant Tissue Culture Applications</vt:lpstr>
      <vt:lpstr>Slide 102</vt:lpstr>
      <vt:lpstr>Slide 103</vt:lpstr>
      <vt:lpstr>Slide 104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herbal</cp:lastModifiedBy>
  <cp:revision>234</cp:revision>
  <dcterms:created xsi:type="dcterms:W3CDTF">2006-08-16T00:00:00Z</dcterms:created>
  <dcterms:modified xsi:type="dcterms:W3CDTF">2001-12-31T19:51:43Z</dcterms:modified>
</cp:coreProperties>
</file>