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0" r:id="rId2"/>
    <p:sldId id="30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4" r:id="rId44"/>
    <p:sldId id="305" r:id="rId45"/>
    <p:sldId id="306" r:id="rId46"/>
    <p:sldId id="307" r:id="rId47"/>
    <p:sldId id="309" r:id="rId48"/>
    <p:sldId id="310" r:id="rId49"/>
    <p:sldId id="311" r:id="rId50"/>
    <p:sldId id="313" r:id="rId51"/>
    <p:sldId id="315" r:id="rId52"/>
    <p:sldId id="317" r:id="rId53"/>
    <p:sldId id="318" r:id="rId54"/>
    <p:sldId id="319" r:id="rId55"/>
    <p:sldId id="321" r:id="rId56"/>
    <p:sldId id="323" r:id="rId57"/>
    <p:sldId id="324" r:id="rId58"/>
    <p:sldId id="326" r:id="rId59"/>
    <p:sldId id="327" r:id="rId60"/>
    <p:sldId id="329" r:id="rId61"/>
    <p:sldId id="331" r:id="rId62"/>
    <p:sldId id="332" r:id="rId63"/>
    <p:sldId id="333" r:id="rId64"/>
    <p:sldId id="335" r:id="rId65"/>
    <p:sldId id="337" r:id="rId66"/>
    <p:sldId id="367" r:id="rId67"/>
    <p:sldId id="339" r:id="rId68"/>
    <p:sldId id="340" r:id="rId69"/>
    <p:sldId id="341" r:id="rId70"/>
    <p:sldId id="342" r:id="rId71"/>
    <p:sldId id="343"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68" r:id="rId86"/>
    <p:sldId id="359" r:id="rId87"/>
    <p:sldId id="361" r:id="rId88"/>
    <p:sldId id="362" r:id="rId89"/>
    <p:sldId id="363" r:id="rId90"/>
    <p:sldId id="364" r:id="rId91"/>
    <p:sldId id="365" r:id="rId92"/>
    <p:sldId id="366"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01/01/2002</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01/01/2002</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01/01/2002</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01/01/2002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hyperlink" Target="https://en.wikipedia.org/wiki/Luigi_Ferdinando_Marsigli" TargetMode="External"/><Relationship Id="rId3" Type="http://schemas.openxmlformats.org/officeDocument/2006/relationships/hyperlink" Target="https://en.wikipedia.org/wiki/Fern" TargetMode="External"/><Relationship Id="rId7" Type="http://schemas.openxmlformats.org/officeDocument/2006/relationships/hyperlink" Target="https://en.wikipedia.org/wiki/Aquatic_plant" TargetMode="External"/><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6" Type="http://schemas.openxmlformats.org/officeDocument/2006/relationships/hyperlink" Target="https://en.wikipedia.org/wiki/Marsileaceae" TargetMode="External"/><Relationship Id="rId5" Type="http://schemas.openxmlformats.org/officeDocument/2006/relationships/hyperlink" Target="https://en.wikipedia.org/wiki/Salviniales" TargetMode="External"/><Relationship Id="rId10" Type="http://schemas.openxmlformats.org/officeDocument/2006/relationships/image" Target="../media/image6.jpeg"/><Relationship Id="rId4" Type="http://schemas.openxmlformats.org/officeDocument/2006/relationships/hyperlink" Target="https://en.wikipedia.org/wiki/Polypodiopsida" TargetMode="External"/><Relationship Id="rId9" Type="http://schemas.openxmlformats.org/officeDocument/2006/relationships/image" Target="../media/image86.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Vascular_plant" TargetMode="External"/><Relationship Id="rId3" Type="http://schemas.openxmlformats.org/officeDocument/2006/relationships/hyperlink" Target="https://en.wikipedia.org/wiki/Pteridophyta" TargetMode="External"/><Relationship Id="rId7" Type="http://schemas.openxmlformats.org/officeDocument/2006/relationships/hyperlink" Target="https://en.wikipedia.org/wiki/Fern" TargetMode="External"/><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6" Type="http://schemas.openxmlformats.org/officeDocument/2006/relationships/hyperlink" Target="https://en.wikipedia.org/wiki/Psilotaceae" TargetMode="External"/><Relationship Id="rId5" Type="http://schemas.openxmlformats.org/officeDocument/2006/relationships/hyperlink" Target="https://en.wikipedia.org/wiki/Psilotales" TargetMode="External"/><Relationship Id="rId10" Type="http://schemas.openxmlformats.org/officeDocument/2006/relationships/image" Target="../media/image7.png"/><Relationship Id="rId4" Type="http://schemas.openxmlformats.org/officeDocument/2006/relationships/hyperlink" Target="https://en.wikipedia.org/wiki/Psilotopsida" TargetMode="External"/><Relationship Id="rId9" Type="http://schemas.openxmlformats.org/officeDocument/2006/relationships/hyperlink" Target="https://en.wikipedia.org/wiki/Tmesipteri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Lycopodiophyta" TargetMode="External"/><Relationship Id="rId7" Type="http://schemas.openxmlformats.org/officeDocument/2006/relationships/image" Target="../media/image59.jpeg"/><Relationship Id="rId2" Type="http://schemas.openxmlformats.org/officeDocument/2006/relationships/hyperlink" Target="https://en.wikipedia.org/wiki/Plant" TargetMode="External"/><Relationship Id="rId1" Type="http://schemas.openxmlformats.org/officeDocument/2006/relationships/slideLayout" Target="../slideLayouts/slideLayout2.xml"/><Relationship Id="rId6" Type="http://schemas.openxmlformats.org/officeDocument/2006/relationships/hyperlink" Target="https://en.wikipedia.org/wiki/Vascular_plant" TargetMode="External"/><Relationship Id="rId5" Type="http://schemas.openxmlformats.org/officeDocument/2006/relationships/image" Target="../media/image4.jpeg"/><Relationship Id="rId4" Type="http://schemas.openxmlformats.org/officeDocument/2006/relationships/hyperlink" Target="https://en.wikipedia.org/wiki/Isoetopsida"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s://en.wikipedia.org/wiki/Plant" TargetMode="External"/><Relationship Id="rId13" Type="http://schemas.openxmlformats.org/officeDocument/2006/relationships/hyperlink" Target="https://en.wikipedia.org/wiki/Class_(biology)" TargetMode="External"/><Relationship Id="rId18" Type="http://schemas.openxmlformats.org/officeDocument/2006/relationships/hyperlink" Target="https://en.wikipedia.org/wiki/Calamitaceae" TargetMode="External"/><Relationship Id="rId3" Type="http://schemas.openxmlformats.org/officeDocument/2006/relationships/hyperlink" Target="https://en.wikipedia.org/wiki/Equisetaceae" TargetMode="External"/><Relationship Id="rId7" Type="http://schemas.openxmlformats.org/officeDocument/2006/relationships/image" Target="../media/image5.jpeg"/><Relationship Id="rId12" Type="http://schemas.openxmlformats.org/officeDocument/2006/relationships/hyperlink" Target="https://en.wikipedia.org/wiki/Living_fossil" TargetMode="External"/><Relationship Id="rId17" Type="http://schemas.openxmlformats.org/officeDocument/2006/relationships/hyperlink" Target="https://en.wikipedia.org/wiki/Calamites" TargetMode="External"/><Relationship Id="rId2" Type="http://schemas.openxmlformats.org/officeDocument/2006/relationships/hyperlink" Target="https://en.wikipedia.org/wiki/Genus" TargetMode="External"/><Relationship Id="rId16" Type="http://schemas.openxmlformats.org/officeDocument/2006/relationships/hyperlink" Target="https://en.wikipedia.org/wiki/Tree" TargetMode="External"/><Relationship Id="rId20" Type="http://schemas.openxmlformats.org/officeDocument/2006/relationships/hyperlink" Target="https://en.wikipedia.org/wiki/Carboniferous" TargetMode="External"/><Relationship Id="rId1" Type="http://schemas.openxmlformats.org/officeDocument/2006/relationships/slideLayout" Target="../slideLayouts/slideLayout2.xml"/><Relationship Id="rId6" Type="http://schemas.openxmlformats.org/officeDocument/2006/relationships/hyperlink" Target="https://en.wikipedia.org/wiki/Spore" TargetMode="External"/><Relationship Id="rId11" Type="http://schemas.openxmlformats.org/officeDocument/2006/relationships/hyperlink" Target="https://en.wikipedia.org/wiki/Equisetales" TargetMode="External"/><Relationship Id="rId5" Type="http://schemas.openxmlformats.org/officeDocument/2006/relationships/hyperlink" Target="https://en.wikipedia.org/wiki/Vascular_plant" TargetMode="External"/><Relationship Id="rId15" Type="http://schemas.openxmlformats.org/officeDocument/2006/relationships/hyperlink" Target="https://en.wikipedia.org/wiki/Paleozoic" TargetMode="External"/><Relationship Id="rId10" Type="http://schemas.openxmlformats.org/officeDocument/2006/relationships/hyperlink" Target="https://en.wikipedia.org/wiki/Equisetopsida" TargetMode="External"/><Relationship Id="rId19" Type="http://schemas.openxmlformats.org/officeDocument/2006/relationships/hyperlink" Target="https://en.wikipedia.org/wiki/Coal" TargetMode="External"/><Relationship Id="rId4" Type="http://schemas.openxmlformats.org/officeDocument/2006/relationships/hyperlink" Target="https://en.wikipedia.org/wiki/Family_(biology)" TargetMode="External"/><Relationship Id="rId9" Type="http://schemas.openxmlformats.org/officeDocument/2006/relationships/hyperlink" Target="https://en.wikipedia.org/wiki/Fern" TargetMode="External"/><Relationship Id="rId14" Type="http://schemas.openxmlformats.org/officeDocument/2006/relationships/hyperlink" Target="https://en.wikipedia.org/wiki/Understory"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334780"/>
            <a:ext cx="2133600" cy="523220"/>
          </a:xfrm>
          <a:prstGeom prst="rect">
            <a:avLst/>
          </a:prstGeom>
          <a:solidFill>
            <a:schemeClr val="accent2"/>
          </a:solidFill>
        </p:spPr>
        <p:txBody>
          <a:bodyPr wrap="square">
            <a:spAutoFit/>
          </a:bodyPr>
          <a:lstStyle/>
          <a:p>
            <a:r>
              <a:rPr lang="en-US" sz="2800" b="1" i="1" dirty="0" err="1" smtClean="0">
                <a:latin typeface="Times New Roman" pitchFamily="18" charset="0"/>
                <a:cs typeface="Times New Roman" pitchFamily="18" charset="0"/>
              </a:rPr>
              <a:t>Lycopodium</a:t>
            </a:r>
            <a:endParaRPr lang="en-US" sz="2800" dirty="0"/>
          </a:p>
        </p:txBody>
      </p:sp>
      <p:pic>
        <p:nvPicPr>
          <p:cNvPr id="5" name="Picture 9"/>
          <p:cNvPicPr>
            <a:picLocks noGrp="1" noChangeAspect="1" noChangeArrowheads="1"/>
          </p:cNvPicPr>
          <p:nvPr>
            <p:ph idx="1"/>
          </p:nvPr>
        </p:nvPicPr>
        <p:blipFill>
          <a:blip r:embed="rId2" cstate="print"/>
          <a:srcRect/>
          <a:stretch>
            <a:fillRect/>
          </a:stretch>
        </p:blipFill>
        <p:spPr bwMode="auto">
          <a:xfrm>
            <a:off x="457201" y="3810000"/>
            <a:ext cx="2362200" cy="2438400"/>
          </a:xfrm>
          <a:prstGeom prst="rect">
            <a:avLst/>
          </a:prstGeom>
          <a:noFill/>
          <a:ln w="9525">
            <a:noFill/>
            <a:miter lim="800000"/>
            <a:headEnd/>
            <a:tailEnd/>
          </a:ln>
          <a:effectLst/>
        </p:spPr>
      </p:pic>
      <p:sp>
        <p:nvSpPr>
          <p:cNvPr id="6" name="Rectangle 5"/>
          <p:cNvSpPr/>
          <p:nvPr/>
        </p:nvSpPr>
        <p:spPr>
          <a:xfrm>
            <a:off x="7096901" y="3124200"/>
            <a:ext cx="2047099" cy="523220"/>
          </a:xfrm>
          <a:prstGeom prst="rect">
            <a:avLst/>
          </a:prstGeom>
          <a:solidFill>
            <a:schemeClr val="accent2"/>
          </a:solidFill>
        </p:spPr>
        <p:txBody>
          <a:bodyPr wrap="none">
            <a:spAutoFit/>
          </a:bodyPr>
          <a:lstStyle/>
          <a:p>
            <a:r>
              <a:rPr lang="en-US" sz="2800" b="1" i="1" dirty="0" err="1" smtClean="0"/>
              <a:t>Selaginella</a:t>
            </a:r>
            <a:endParaRPr lang="en-US" sz="2800" b="1" dirty="0"/>
          </a:p>
        </p:txBody>
      </p:sp>
      <p:pic>
        <p:nvPicPr>
          <p:cNvPr id="7" name="Picture 3"/>
          <p:cNvPicPr>
            <a:picLocks noChangeAspect="1" noChangeArrowheads="1"/>
          </p:cNvPicPr>
          <p:nvPr/>
        </p:nvPicPr>
        <p:blipFill>
          <a:blip r:embed="rId3"/>
          <a:srcRect/>
          <a:stretch>
            <a:fillRect/>
          </a:stretch>
        </p:blipFill>
        <p:spPr bwMode="auto">
          <a:xfrm>
            <a:off x="6781800" y="838200"/>
            <a:ext cx="2362200" cy="2285999"/>
          </a:xfrm>
          <a:prstGeom prst="rect">
            <a:avLst/>
          </a:prstGeom>
          <a:noFill/>
          <a:ln w="9525">
            <a:noFill/>
            <a:miter lim="800000"/>
            <a:headEnd/>
            <a:tailEnd/>
          </a:ln>
          <a:effectLst/>
        </p:spPr>
      </p:pic>
      <p:sp>
        <p:nvSpPr>
          <p:cNvPr id="8" name="Rectangle 7"/>
          <p:cNvSpPr/>
          <p:nvPr/>
        </p:nvSpPr>
        <p:spPr>
          <a:xfrm>
            <a:off x="3581400" y="6334780"/>
            <a:ext cx="1984710" cy="523220"/>
          </a:xfrm>
          <a:prstGeom prst="rect">
            <a:avLst/>
          </a:prstGeom>
          <a:solidFill>
            <a:schemeClr val="accent2"/>
          </a:solidFill>
        </p:spPr>
        <p:txBody>
          <a:bodyPr wrap="none">
            <a:spAutoFit/>
          </a:bodyPr>
          <a:lstStyle/>
          <a:p>
            <a:r>
              <a:rPr lang="en-US" sz="2800" b="1" i="1" dirty="0" smtClean="0"/>
              <a:t>Equisetum</a:t>
            </a:r>
            <a:endParaRPr lang="en-US" sz="4000" b="1" dirty="0"/>
          </a:p>
        </p:txBody>
      </p:sp>
      <p:pic>
        <p:nvPicPr>
          <p:cNvPr id="9" name="Picture 5"/>
          <p:cNvPicPr>
            <a:picLocks noChangeAspect="1" noChangeArrowheads="1"/>
          </p:cNvPicPr>
          <p:nvPr/>
        </p:nvPicPr>
        <p:blipFill>
          <a:blip r:embed="rId4"/>
          <a:srcRect/>
          <a:stretch>
            <a:fillRect/>
          </a:stretch>
        </p:blipFill>
        <p:spPr bwMode="auto">
          <a:xfrm>
            <a:off x="3429000" y="3810000"/>
            <a:ext cx="2531269" cy="2438400"/>
          </a:xfrm>
          <a:prstGeom prst="rect">
            <a:avLst/>
          </a:prstGeom>
          <a:noFill/>
          <a:ln w="9525">
            <a:noFill/>
            <a:miter lim="800000"/>
            <a:headEnd/>
            <a:tailEnd/>
          </a:ln>
          <a:effectLst/>
        </p:spPr>
      </p:pic>
      <p:sp>
        <p:nvSpPr>
          <p:cNvPr id="10" name="Rectangle 9"/>
          <p:cNvSpPr/>
          <p:nvPr/>
        </p:nvSpPr>
        <p:spPr>
          <a:xfrm>
            <a:off x="6781800" y="6400800"/>
            <a:ext cx="1499128" cy="523220"/>
          </a:xfrm>
          <a:prstGeom prst="rect">
            <a:avLst/>
          </a:prstGeom>
          <a:solidFill>
            <a:schemeClr val="accent2"/>
          </a:solidFill>
        </p:spPr>
        <p:txBody>
          <a:bodyPr wrap="square">
            <a:spAutoFit/>
          </a:bodyPr>
          <a:lstStyle/>
          <a:p>
            <a:pPr algn="just"/>
            <a:r>
              <a:rPr lang="en-US" sz="2800" b="1" i="1" dirty="0" err="1" smtClean="0">
                <a:latin typeface="Times New Roman" pitchFamily="18" charset="0"/>
                <a:cs typeface="Times New Roman" pitchFamily="18" charset="0"/>
              </a:rPr>
              <a:t>Marsilea</a:t>
            </a:r>
            <a:endParaRPr lang="en-US" sz="2800" b="1" dirty="0">
              <a:latin typeface="Times New Roman" pitchFamily="18" charset="0"/>
              <a:cs typeface="Times New Roman" pitchFamily="18" charset="0"/>
            </a:endParaRPr>
          </a:p>
        </p:txBody>
      </p:sp>
      <p:pic>
        <p:nvPicPr>
          <p:cNvPr id="11" name="Picture 7"/>
          <p:cNvPicPr>
            <a:picLocks noChangeAspect="1" noChangeArrowheads="1"/>
          </p:cNvPicPr>
          <p:nvPr/>
        </p:nvPicPr>
        <p:blipFill>
          <a:blip r:embed="rId5"/>
          <a:srcRect/>
          <a:stretch>
            <a:fillRect/>
          </a:stretch>
        </p:blipFill>
        <p:spPr bwMode="auto">
          <a:xfrm>
            <a:off x="6248400" y="3810000"/>
            <a:ext cx="2438400" cy="2362200"/>
          </a:xfrm>
          <a:prstGeom prst="rect">
            <a:avLst/>
          </a:prstGeom>
          <a:noFill/>
          <a:ln w="9525">
            <a:noFill/>
            <a:miter lim="800000"/>
            <a:headEnd/>
            <a:tailEnd/>
          </a:ln>
          <a:effectLst/>
        </p:spPr>
      </p:pic>
      <p:pic>
        <p:nvPicPr>
          <p:cNvPr id="13" name="Picture 8" descr="psilotum structure reproduction साठी प्रतिमा परिणाम"/>
          <p:cNvPicPr>
            <a:picLocks noChangeAspect="1" noChangeArrowheads="1"/>
          </p:cNvPicPr>
          <p:nvPr/>
        </p:nvPicPr>
        <p:blipFill>
          <a:blip r:embed="rId6"/>
          <a:srcRect/>
          <a:stretch>
            <a:fillRect/>
          </a:stretch>
        </p:blipFill>
        <p:spPr bwMode="auto">
          <a:xfrm>
            <a:off x="0" y="762000"/>
            <a:ext cx="2449537" cy="2574985"/>
          </a:xfrm>
          <a:prstGeom prst="rect">
            <a:avLst/>
          </a:prstGeom>
          <a:noFill/>
        </p:spPr>
      </p:pic>
      <p:sp>
        <p:nvSpPr>
          <p:cNvPr id="14" name="Rectangle 13"/>
          <p:cNvSpPr/>
          <p:nvPr/>
        </p:nvSpPr>
        <p:spPr>
          <a:xfrm>
            <a:off x="0" y="3200400"/>
            <a:ext cx="1981201" cy="584775"/>
          </a:xfrm>
          <a:prstGeom prst="rect">
            <a:avLst/>
          </a:prstGeom>
          <a:solidFill>
            <a:schemeClr val="accent2"/>
          </a:solidFill>
        </p:spPr>
        <p:txBody>
          <a:bodyPr wrap="square">
            <a:spAutoFit/>
          </a:bodyPr>
          <a:lstStyle/>
          <a:p>
            <a:r>
              <a:rPr lang="en-US" sz="3200" b="1" i="1" dirty="0" err="1" smtClean="0"/>
              <a:t>Psilotum</a:t>
            </a:r>
            <a:endParaRPr lang="en-US" sz="4000" b="1" dirty="0"/>
          </a:p>
        </p:txBody>
      </p:sp>
      <p:sp>
        <p:nvSpPr>
          <p:cNvPr id="12" name="Rectangle 11"/>
          <p:cNvSpPr/>
          <p:nvPr/>
        </p:nvSpPr>
        <p:spPr>
          <a:xfrm>
            <a:off x="1676400" y="0"/>
            <a:ext cx="5867400" cy="1107996"/>
          </a:xfrm>
          <a:prstGeom prst="rect">
            <a:avLst/>
          </a:prstGeom>
          <a:solidFill>
            <a:schemeClr val="accent6">
              <a:lumMod val="75000"/>
            </a:schemeClr>
          </a:solidFill>
        </p:spPr>
        <p:txBody>
          <a:bodyPr wrap="square">
            <a:spAutoFit/>
          </a:bodyPr>
          <a:lstStyle/>
          <a:p>
            <a:r>
              <a:rPr lang="en-US" sz="6600" b="1" i="1" dirty="0" err="1" smtClean="0"/>
              <a:t>Pteridophytes</a:t>
            </a:r>
            <a:endParaRPr lang="en-US" sz="1400" dirty="0"/>
          </a:p>
        </p:txBody>
      </p:sp>
      <p:sp>
        <p:nvSpPr>
          <p:cNvPr id="15" name="Rectangle 14"/>
          <p:cNvSpPr/>
          <p:nvPr/>
        </p:nvSpPr>
        <p:spPr>
          <a:xfrm>
            <a:off x="2590800" y="1295400"/>
            <a:ext cx="4114800" cy="2462213"/>
          </a:xfrm>
          <a:prstGeom prst="rect">
            <a:avLst/>
          </a:prstGeom>
          <a:solidFill>
            <a:schemeClr val="bg1"/>
          </a:solidFill>
        </p:spPr>
        <p:txBody>
          <a:bodyPr wrap="square">
            <a:spAutoFit/>
          </a:bodyPr>
          <a:lstStyle/>
          <a:p>
            <a:pPr algn="ctr"/>
            <a:r>
              <a:rPr lang="en-US" sz="2800" b="1" i="1" dirty="0" smtClean="0">
                <a:solidFill>
                  <a:schemeClr val="accent6">
                    <a:lumMod val="75000"/>
                  </a:schemeClr>
                </a:solidFill>
              </a:rPr>
              <a:t>Dr. </a:t>
            </a:r>
            <a:r>
              <a:rPr lang="en-US" sz="2800" b="1" i="1" dirty="0" err="1" smtClean="0">
                <a:solidFill>
                  <a:schemeClr val="accent6">
                    <a:lumMod val="75000"/>
                  </a:schemeClr>
                </a:solidFill>
              </a:rPr>
              <a:t>Shrikant</a:t>
            </a:r>
            <a:r>
              <a:rPr lang="en-US" sz="2800" b="1" i="1" dirty="0" smtClean="0">
                <a:solidFill>
                  <a:schemeClr val="accent6">
                    <a:lumMod val="75000"/>
                  </a:schemeClr>
                </a:solidFill>
              </a:rPr>
              <a:t> B. </a:t>
            </a:r>
            <a:r>
              <a:rPr lang="en-US" sz="2800" b="1" i="1" dirty="0" err="1" smtClean="0">
                <a:solidFill>
                  <a:schemeClr val="accent6">
                    <a:lumMod val="75000"/>
                  </a:schemeClr>
                </a:solidFill>
              </a:rPr>
              <a:t>Bhosale</a:t>
            </a:r>
            <a:endParaRPr lang="en-US" sz="2800" b="1" i="1" dirty="0" smtClean="0">
              <a:solidFill>
                <a:schemeClr val="accent6">
                  <a:lumMod val="75000"/>
                </a:schemeClr>
              </a:solidFill>
            </a:endParaRPr>
          </a:p>
          <a:p>
            <a:pPr algn="ctr"/>
            <a:endParaRPr lang="en-US" b="1" i="1" dirty="0" smtClean="0">
              <a:solidFill>
                <a:schemeClr val="accent6">
                  <a:lumMod val="75000"/>
                </a:schemeClr>
              </a:solidFill>
            </a:endParaRPr>
          </a:p>
          <a:p>
            <a:pPr algn="ctr"/>
            <a:endParaRPr lang="en-US" b="1" i="1" dirty="0" smtClean="0">
              <a:solidFill>
                <a:schemeClr val="accent6">
                  <a:lumMod val="75000"/>
                </a:schemeClr>
              </a:solidFill>
            </a:endParaRPr>
          </a:p>
          <a:p>
            <a:pPr algn="ctr"/>
            <a:endParaRPr lang="en-US" b="1" i="1" dirty="0" smtClean="0">
              <a:solidFill>
                <a:schemeClr val="accent6">
                  <a:lumMod val="75000"/>
                </a:schemeClr>
              </a:solidFill>
            </a:endParaRPr>
          </a:p>
          <a:p>
            <a:pPr algn="ctr"/>
            <a:endParaRPr lang="en-US" b="1" i="1" dirty="0" smtClean="0">
              <a:solidFill>
                <a:schemeClr val="accent6">
                  <a:lumMod val="75000"/>
                </a:schemeClr>
              </a:solidFill>
            </a:endParaRPr>
          </a:p>
          <a:p>
            <a:pPr algn="ctr"/>
            <a:endParaRPr lang="en-US" b="1" i="1" dirty="0" smtClean="0">
              <a:solidFill>
                <a:schemeClr val="accent6">
                  <a:lumMod val="75000"/>
                </a:schemeClr>
              </a:solidFill>
            </a:endParaRPr>
          </a:p>
          <a:p>
            <a:pPr algn="ctr"/>
            <a:r>
              <a:rPr lang="en-US" b="1" i="1" dirty="0" smtClean="0">
                <a:solidFill>
                  <a:schemeClr val="accent6">
                    <a:lumMod val="75000"/>
                  </a:schemeClr>
                </a:solidFill>
              </a:rPr>
              <a:t>S. M. </a:t>
            </a:r>
            <a:r>
              <a:rPr lang="en-US" b="1" i="1" dirty="0" err="1" smtClean="0">
                <a:solidFill>
                  <a:schemeClr val="accent6">
                    <a:lumMod val="75000"/>
                  </a:schemeClr>
                </a:solidFill>
              </a:rPr>
              <a:t>Dnyandeo</a:t>
            </a:r>
            <a:r>
              <a:rPr lang="en-US" b="1" i="1" dirty="0" smtClean="0">
                <a:solidFill>
                  <a:schemeClr val="accent6">
                    <a:lumMod val="75000"/>
                  </a:schemeClr>
                </a:solidFill>
              </a:rPr>
              <a:t> </a:t>
            </a:r>
            <a:r>
              <a:rPr lang="en-US" b="1" i="1" dirty="0" err="1" smtClean="0">
                <a:solidFill>
                  <a:schemeClr val="accent6">
                    <a:lumMod val="75000"/>
                  </a:schemeClr>
                </a:solidFill>
              </a:rPr>
              <a:t>Mohekar</a:t>
            </a:r>
            <a:r>
              <a:rPr lang="en-US" b="1" i="1" dirty="0" smtClean="0">
                <a:solidFill>
                  <a:schemeClr val="accent6">
                    <a:lumMod val="75000"/>
                  </a:schemeClr>
                </a:solidFill>
              </a:rPr>
              <a:t> College </a:t>
            </a:r>
            <a:r>
              <a:rPr lang="en-US" b="1" i="1" dirty="0" err="1" smtClean="0">
                <a:solidFill>
                  <a:schemeClr val="accent6">
                    <a:lumMod val="75000"/>
                  </a:schemeClr>
                </a:solidFill>
              </a:rPr>
              <a:t>Kallmb</a:t>
            </a:r>
            <a:r>
              <a:rPr lang="en-US" b="1" i="1" dirty="0" smtClean="0">
                <a:solidFill>
                  <a:schemeClr val="accent6">
                    <a:lumMod val="75000"/>
                  </a:schemeClr>
                </a:solidFill>
              </a:rPr>
              <a:t> Dist. </a:t>
            </a:r>
            <a:r>
              <a:rPr lang="en-US" b="1" i="1" dirty="0" err="1" smtClean="0">
                <a:solidFill>
                  <a:schemeClr val="accent6">
                    <a:lumMod val="75000"/>
                  </a:schemeClr>
                </a:solidFill>
              </a:rPr>
              <a:t>Osmanabd</a:t>
            </a:r>
            <a:r>
              <a:rPr lang="en-US" b="1" i="1" dirty="0" smtClean="0">
                <a:solidFill>
                  <a:schemeClr val="accent6">
                    <a:lumMod val="75000"/>
                  </a:schemeClr>
                </a:solidFill>
              </a:rPr>
              <a:t> (413507)</a:t>
            </a:r>
            <a:endParaRPr lang="en-US" dirty="0">
              <a:solidFill>
                <a:schemeClr val="accent6">
                  <a:lumMod val="75000"/>
                </a:schemeClr>
              </a:solidFill>
            </a:endParaRPr>
          </a:p>
        </p:txBody>
      </p:sp>
      <p:pic>
        <p:nvPicPr>
          <p:cNvPr id="16" name="Picture 15" descr="C:\Documents and Settings\herbal\Desktop\bsc\logo.gif"/>
          <p:cNvPicPr/>
          <p:nvPr/>
        </p:nvPicPr>
        <p:blipFill>
          <a:blip r:embed="rId7"/>
          <a:srcRect/>
          <a:stretch>
            <a:fillRect/>
          </a:stretch>
        </p:blipFill>
        <p:spPr bwMode="auto">
          <a:xfrm>
            <a:off x="3810000" y="1981200"/>
            <a:ext cx="1447800" cy="11430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 Psilophyta(Whisk ferns)&#10;Two genera (Psilotum and Tmesipteris) and 4-8&#10;species&#10;• Most primitive&#10;• Rootless with rhizoids..."/>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In the nodal region, the xylem is extensively developed as a conspicuous circular ring. There are no </a:t>
            </a:r>
            <a:r>
              <a:rPr lang="en-US" sz="2400" dirty="0" err="1" smtClean="0">
                <a:latin typeface="Times New Roman" pitchFamily="18" charset="0"/>
                <a:cs typeface="Times New Roman" pitchFamily="18" charset="0"/>
              </a:rPr>
              <a:t>vallecular</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carinal</a:t>
            </a:r>
            <a:r>
              <a:rPr lang="en-US" sz="2400" dirty="0" smtClean="0">
                <a:latin typeface="Times New Roman" pitchFamily="18" charset="0"/>
                <a:cs typeface="Times New Roman" pitchFamily="18" charset="0"/>
              </a:rPr>
              <a:t> canals at this level. In addition, a plate of pith tissue occurs at the node which separates one </a:t>
            </a:r>
            <a:r>
              <a:rPr lang="en-US" sz="2400" dirty="0" err="1" smtClean="0">
                <a:latin typeface="Times New Roman" pitchFamily="18" charset="0"/>
                <a:cs typeface="Times New Roman" pitchFamily="18" charset="0"/>
              </a:rPr>
              <a:t>internode</a:t>
            </a:r>
            <a:r>
              <a:rPr lang="en-US" sz="2400" dirty="0" smtClean="0">
                <a:latin typeface="Times New Roman" pitchFamily="18" charset="0"/>
                <a:cs typeface="Times New Roman" pitchFamily="18" charset="0"/>
              </a:rPr>
              <a:t> from another. </a:t>
            </a:r>
          </a:p>
          <a:p>
            <a:pPr algn="just"/>
            <a:r>
              <a:rPr lang="en-US" sz="2400" dirty="0" smtClean="0"/>
              <a:t>The internal structures of the shoot of Equisetum is peculiar because it shows </a:t>
            </a:r>
            <a:r>
              <a:rPr lang="en-US" sz="2400" dirty="0" err="1" smtClean="0"/>
              <a:t>xerophytic</a:t>
            </a:r>
            <a:r>
              <a:rPr lang="en-US" sz="2400" dirty="0" smtClean="0"/>
              <a:t> as well as </a:t>
            </a:r>
            <a:r>
              <a:rPr lang="en-US" sz="2400" dirty="0" err="1" smtClean="0"/>
              <a:t>hydrophytic</a:t>
            </a:r>
            <a:r>
              <a:rPr lang="en-US" sz="2400" dirty="0" smtClean="0"/>
              <a:t> features. </a:t>
            </a:r>
          </a:p>
          <a:p>
            <a:pPr algn="just"/>
            <a:endParaRPr lang="en-US" sz="2400" dirty="0">
              <a:latin typeface="Times New Roman" pitchFamily="18" charset="0"/>
              <a:cs typeface="Times New Roman" pitchFamily="18" charset="0"/>
            </a:endParaRPr>
          </a:p>
        </p:txBody>
      </p:sp>
      <p:pic>
        <p:nvPicPr>
          <p:cNvPr id="187394" name="Picture 2" descr="http://cdn.biologydiscussion.com/wp-content/uploads/2016/08/clip_image006-63.jpg"/>
          <p:cNvPicPr>
            <a:picLocks noChangeAspect="1" noChangeArrowheads="1"/>
          </p:cNvPicPr>
          <p:nvPr/>
        </p:nvPicPr>
        <p:blipFill>
          <a:blip r:embed="rId2"/>
          <a:srcRect/>
          <a:stretch>
            <a:fillRect/>
          </a:stretch>
        </p:blipFill>
        <p:spPr bwMode="auto">
          <a:xfrm>
            <a:off x="1219200" y="2209800"/>
            <a:ext cx="6324600" cy="464820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4832092"/>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The </a:t>
            </a:r>
            <a:r>
              <a:rPr lang="en-US" sz="2800" b="1" dirty="0" err="1" smtClean="0">
                <a:solidFill>
                  <a:srgbClr val="FF0000"/>
                </a:solidFill>
                <a:latin typeface="Times New Roman" pitchFamily="18" charset="0"/>
                <a:cs typeface="Times New Roman" pitchFamily="18" charset="0"/>
              </a:rPr>
              <a:t>xerophytic</a:t>
            </a:r>
            <a:r>
              <a:rPr lang="en-US" sz="2800" b="1" dirty="0" smtClean="0">
                <a:solidFill>
                  <a:srgbClr val="FF0000"/>
                </a:solidFill>
                <a:latin typeface="Times New Roman" pitchFamily="18" charset="0"/>
                <a:cs typeface="Times New Roman" pitchFamily="18" charset="0"/>
              </a:rPr>
              <a:t> features are: </a:t>
            </a:r>
            <a:endParaRPr lang="en-US" sz="2800" dirty="0" smtClean="0">
              <a:solidFill>
                <a:srgbClr val="FF0000"/>
              </a:solidFill>
              <a:latin typeface="Times New Roman" pitchFamily="18" charset="0"/>
              <a:cs typeface="Times New Roman" pitchFamily="18" charset="0"/>
            </a:endParaRPr>
          </a:p>
          <a:p>
            <a:pPr marL="514350" indent="-514350" algn="just">
              <a:buFont typeface="+mj-lt"/>
              <a:buAutoNum type="arabicPeriod"/>
            </a:pPr>
            <a:r>
              <a:rPr lang="en-US" sz="2800" dirty="0" smtClean="0">
                <a:latin typeface="Times New Roman" pitchFamily="18" charset="0"/>
                <a:cs typeface="Times New Roman" pitchFamily="18" charset="0"/>
              </a:rPr>
              <a:t>Ridges and furrows in the stem, </a:t>
            </a:r>
          </a:p>
          <a:p>
            <a:pPr marL="514350" indent="-514350" algn="just">
              <a:buFont typeface="+mj-lt"/>
              <a:buAutoNum type="arabicPeriod"/>
            </a:pPr>
            <a:r>
              <a:rPr lang="en-US" sz="2800" dirty="0" smtClean="0">
                <a:latin typeface="Times New Roman" pitchFamily="18" charset="0"/>
                <a:cs typeface="Times New Roman" pitchFamily="18" charset="0"/>
              </a:rPr>
              <a:t>Deposition of silica in the epidermal cells, </a:t>
            </a:r>
          </a:p>
          <a:p>
            <a:pPr marL="514350" indent="-514350" algn="just">
              <a:buFont typeface="+mj-lt"/>
              <a:buAutoNum type="arabicPeriod"/>
            </a:pPr>
            <a:r>
              <a:rPr lang="en-US" sz="2800" dirty="0" smtClean="0">
                <a:latin typeface="Times New Roman" pitchFamily="18" charset="0"/>
                <a:cs typeface="Times New Roman" pitchFamily="18" charset="0"/>
              </a:rPr>
              <a:t>Sunken stomata, </a:t>
            </a:r>
          </a:p>
          <a:p>
            <a:pPr marL="514350" indent="-514350" algn="just">
              <a:buFont typeface="+mj-lt"/>
              <a:buAutoNum type="arabicPeriod"/>
            </a:pPr>
            <a:r>
              <a:rPr lang="en-US" sz="2800" dirty="0" err="1" smtClean="0">
                <a:latin typeface="Times New Roman" pitchFamily="18" charset="0"/>
                <a:cs typeface="Times New Roman" pitchFamily="18" charset="0"/>
              </a:rPr>
              <a:t>Sclerenchymatous</a:t>
            </a:r>
            <a:r>
              <a:rPr lang="en-US" sz="2800" dirty="0" smtClean="0">
                <a:latin typeface="Times New Roman" pitchFamily="18" charset="0"/>
                <a:cs typeface="Times New Roman" pitchFamily="18" charset="0"/>
              </a:rPr>
              <a:t> hypodermis, </a:t>
            </a:r>
          </a:p>
          <a:p>
            <a:pPr marL="514350" indent="-514350" algn="just">
              <a:buFont typeface="+mj-lt"/>
              <a:buAutoNum type="arabicPeriod"/>
            </a:pPr>
            <a:r>
              <a:rPr lang="en-US" sz="2800" dirty="0" smtClean="0">
                <a:latin typeface="Times New Roman" pitchFamily="18" charset="0"/>
                <a:cs typeface="Times New Roman" pitchFamily="18" charset="0"/>
              </a:rPr>
              <a:t>Reduced and scaly leaves, and </a:t>
            </a:r>
          </a:p>
          <a:p>
            <a:pPr marL="514350" indent="-514350" algn="just">
              <a:buFont typeface="+mj-lt"/>
              <a:buAutoNum type="arabicPeriod"/>
            </a:pPr>
            <a:r>
              <a:rPr lang="en-US" sz="2800" dirty="0" smtClean="0">
                <a:latin typeface="Times New Roman" pitchFamily="18" charset="0"/>
                <a:cs typeface="Times New Roman" pitchFamily="18" charset="0"/>
              </a:rPr>
              <a:t>photosynthetic tissue in the stem. </a:t>
            </a:r>
          </a:p>
          <a:p>
            <a:pPr marL="514350" indent="-514350" algn="just">
              <a:buFont typeface="+mj-lt"/>
              <a:buAutoNum type="arabicPeriod"/>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hydrophytic</a:t>
            </a:r>
            <a:r>
              <a:rPr lang="en-US" sz="2800" dirty="0" smtClean="0">
                <a:latin typeface="Times New Roman" pitchFamily="18" charset="0"/>
                <a:cs typeface="Times New Roman" pitchFamily="18" charset="0"/>
              </a:rPr>
              <a:t> characteristics on the other hand are </a:t>
            </a:r>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i</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we 11-developed aerating system like </a:t>
            </a:r>
            <a:r>
              <a:rPr lang="en-US" sz="2800" dirty="0" err="1" smtClean="0">
                <a:latin typeface="Times New Roman" pitchFamily="18" charset="0"/>
                <a:cs typeface="Times New Roman" pitchFamily="18" charset="0"/>
              </a:rPr>
              <a:t>carinal</a:t>
            </a:r>
            <a:r>
              <a:rPr lang="en-US" sz="2800" dirty="0" smtClean="0">
                <a:latin typeface="Times New Roman" pitchFamily="18" charset="0"/>
                <a:cs typeface="Times New Roman" pitchFamily="18" charset="0"/>
              </a:rPr>
              <a:t> canal, </a:t>
            </a:r>
            <a:r>
              <a:rPr lang="en-US" sz="2800" dirty="0" err="1" smtClean="0">
                <a:latin typeface="Times New Roman" pitchFamily="18" charset="0"/>
                <a:cs typeface="Times New Roman" pitchFamily="18" charset="0"/>
              </a:rPr>
              <a:t>vallecular</a:t>
            </a:r>
            <a:r>
              <a:rPr lang="en-US" sz="2800" dirty="0" smtClean="0">
                <a:latin typeface="Times New Roman" pitchFamily="18" charset="0"/>
                <a:cs typeface="Times New Roman" pitchFamily="18" charset="0"/>
              </a:rPr>
              <a:t> canal and central pith cavity, and </a:t>
            </a:r>
          </a:p>
          <a:p>
            <a:pPr marL="514350" indent="-514350" algn="just"/>
            <a:r>
              <a:rPr lang="en-US" sz="2800" dirty="0" smtClean="0">
                <a:solidFill>
                  <a:srgbClr val="FF0000"/>
                </a:solidFill>
                <a:latin typeface="Times New Roman" pitchFamily="18" charset="0"/>
                <a:cs typeface="Times New Roman" pitchFamily="18" charset="0"/>
              </a:rPr>
              <a:t>     (ii) </a:t>
            </a:r>
            <a:r>
              <a:rPr lang="en-US" sz="2800" dirty="0" smtClean="0">
                <a:latin typeface="Times New Roman" pitchFamily="18" charset="0"/>
                <a:cs typeface="Times New Roman" pitchFamily="18" charset="0"/>
              </a:rPr>
              <a:t>reduced vascular elements. </a:t>
            </a:r>
            <a:endParaRPr lang="en-US" sz="2800"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2359"/>
            <a:ext cx="8610600" cy="6555641"/>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Root: </a:t>
            </a:r>
            <a:endParaRPr lang="en-US" sz="2800" dirty="0" smtClean="0">
              <a:solidFill>
                <a:srgbClr val="FF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primary root is ephemeral. The slender adventitious roots arise endogenously at the nodes of the stems. In T.S., the root shows </a:t>
            </a:r>
            <a:r>
              <a:rPr lang="en-US" sz="2800" dirty="0" smtClean="0">
                <a:solidFill>
                  <a:srgbClr val="FF0000"/>
                </a:solidFill>
                <a:latin typeface="Times New Roman" pitchFamily="18" charset="0"/>
                <a:cs typeface="Times New Roman" pitchFamily="18" charset="0"/>
              </a:rPr>
              <a:t>epidermis</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cortex</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stele</a:t>
            </a:r>
            <a:r>
              <a:rPr lang="en-US" sz="2800" dirty="0" smtClean="0">
                <a:latin typeface="Times New Roman" pitchFamily="18" charset="0"/>
                <a:cs typeface="Times New Roman" pitchFamily="18" charset="0"/>
              </a:rPr>
              <a:t> from </a:t>
            </a:r>
            <a:r>
              <a:rPr lang="en-US" sz="2800" dirty="0" smtClean="0">
                <a:solidFill>
                  <a:srgbClr val="FF0000"/>
                </a:solidFill>
                <a:latin typeface="Times New Roman" pitchFamily="18" charset="0"/>
                <a:cs typeface="Times New Roman" pitchFamily="18" charset="0"/>
              </a:rPr>
              <a:t>periphery</a:t>
            </a:r>
            <a:r>
              <a:rPr lang="en-US" sz="2800" dirty="0" smtClean="0">
                <a:latin typeface="Times New Roman" pitchFamily="18" charset="0"/>
                <a:cs typeface="Times New Roman" pitchFamily="18" charset="0"/>
              </a:rPr>
              <a:t> to the centre. The epidermis consists of elongated cells, with or without root hairs. </a:t>
            </a:r>
          </a:p>
          <a:p>
            <a:pPr algn="just"/>
            <a:r>
              <a:rPr lang="en-US" sz="2800" dirty="0" smtClean="0">
                <a:latin typeface="Times New Roman" pitchFamily="18" charset="0"/>
                <a:cs typeface="Times New Roman" pitchFamily="18" charset="0"/>
              </a:rPr>
              <a:t>The cortex is extensive; cells of the outer cortex often have thick walls (</a:t>
            </a:r>
            <a:r>
              <a:rPr lang="en-US" sz="2800" dirty="0" err="1" smtClean="0">
                <a:solidFill>
                  <a:srgbClr val="FF0000"/>
                </a:solidFill>
                <a:latin typeface="Times New Roman" pitchFamily="18" charset="0"/>
                <a:cs typeface="Times New Roman" pitchFamily="18" charset="0"/>
              </a:rPr>
              <a:t>sclerenchymatous</a:t>
            </a:r>
            <a:r>
              <a:rPr lang="en-US" sz="2800" dirty="0" smtClean="0">
                <a:latin typeface="Times New Roman" pitchFamily="18" charset="0"/>
                <a:cs typeface="Times New Roman" pitchFamily="18" charset="0"/>
              </a:rPr>
              <a:t>) and those of the inner cortex are thinner </a:t>
            </a:r>
            <a:r>
              <a:rPr lang="en-US" sz="2800" dirty="0" err="1" smtClean="0">
                <a:solidFill>
                  <a:srgbClr val="FF0000"/>
                </a:solidFill>
                <a:latin typeface="Times New Roman" pitchFamily="18" charset="0"/>
                <a:cs typeface="Times New Roman" pitchFamily="18" charset="0"/>
              </a:rPr>
              <a:t>parenchymatous</a:t>
            </a:r>
            <a:r>
              <a:rPr lang="en-US" sz="2800" dirty="0" smtClean="0">
                <a:latin typeface="Times New Roman" pitchFamily="18" charset="0"/>
                <a:cs typeface="Times New Roman" pitchFamily="18" charset="0"/>
              </a:rPr>
              <a:t>. The stele is </a:t>
            </a:r>
            <a:r>
              <a:rPr lang="en-US" sz="2800" dirty="0" err="1" smtClean="0">
                <a:latin typeface="Times New Roman" pitchFamily="18" charset="0"/>
                <a:cs typeface="Times New Roman" pitchFamily="18" charset="0"/>
              </a:rPr>
              <a:t>protostelic</a:t>
            </a:r>
            <a:r>
              <a:rPr lang="en-US" sz="2800" dirty="0" smtClean="0">
                <a:latin typeface="Times New Roman" pitchFamily="18" charset="0"/>
                <a:cs typeface="Times New Roman" pitchFamily="18" charset="0"/>
              </a:rPr>
              <a:t> where the xylem is </a:t>
            </a:r>
            <a:r>
              <a:rPr lang="en-US" sz="2800" dirty="0" err="1" smtClean="0">
                <a:latin typeface="Times New Roman" pitchFamily="18" charset="0"/>
                <a:cs typeface="Times New Roman" pitchFamily="18" charset="0"/>
              </a:rPr>
              <a:t>triarch</a:t>
            </a:r>
            <a:r>
              <a:rPr lang="en-US" sz="2800" dirty="0" smtClean="0">
                <a:latin typeface="Times New Roman" pitchFamily="18" charset="0"/>
                <a:cs typeface="Times New Roman" pitchFamily="18" charset="0"/>
              </a:rPr>
              <a:t> or tetrarch, or, in smaller roots, may be </a:t>
            </a:r>
            <a:r>
              <a:rPr lang="en-US" sz="2800" dirty="0" err="1" smtClean="0">
                <a:latin typeface="Times New Roman" pitchFamily="18" charset="0"/>
                <a:cs typeface="Times New Roman" pitchFamily="18" charset="0"/>
              </a:rPr>
              <a:t>diarch</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A large </a:t>
            </a:r>
            <a:r>
              <a:rPr lang="en-US" sz="2800" dirty="0" err="1" smtClean="0">
                <a:latin typeface="Times New Roman" pitchFamily="18" charset="0"/>
                <a:cs typeface="Times New Roman" pitchFamily="18" charset="0"/>
              </a:rPr>
              <a:t>metaxylem</a:t>
            </a:r>
            <a:r>
              <a:rPr lang="en-US" sz="2800" dirty="0" smtClean="0">
                <a:latin typeface="Times New Roman" pitchFamily="18" charset="0"/>
                <a:cs typeface="Times New Roman" pitchFamily="18" charset="0"/>
              </a:rPr>
              <a:t> element is present in the centre of the stele and the </a:t>
            </a:r>
            <a:r>
              <a:rPr lang="en-US" sz="2800" dirty="0" err="1" smtClean="0">
                <a:latin typeface="Times New Roman" pitchFamily="18" charset="0"/>
                <a:cs typeface="Times New Roman" pitchFamily="18" charset="0"/>
              </a:rPr>
              <a:t>protoxylem</a:t>
            </a:r>
            <a:r>
              <a:rPr lang="en-US" sz="2800" dirty="0" smtClean="0">
                <a:latin typeface="Times New Roman" pitchFamily="18" charset="0"/>
                <a:cs typeface="Times New Roman" pitchFamily="18" charset="0"/>
              </a:rPr>
              <a:t> strands lie around it. The space between the </a:t>
            </a:r>
            <a:r>
              <a:rPr lang="en-US" sz="2800" dirty="0" err="1" smtClean="0">
                <a:latin typeface="Times New Roman" pitchFamily="18" charset="0"/>
                <a:cs typeface="Times New Roman" pitchFamily="18" charset="0"/>
              </a:rPr>
              <a:t>protoxylem</a:t>
            </a:r>
            <a:r>
              <a:rPr lang="en-US" sz="2800" dirty="0" smtClean="0">
                <a:latin typeface="Times New Roman" pitchFamily="18" charset="0"/>
                <a:cs typeface="Times New Roman" pitchFamily="18" charset="0"/>
              </a:rPr>
              <a:t> groups is filled with phloem. There is no pith.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2359"/>
            <a:ext cx="8458200" cy="6555641"/>
          </a:xfrm>
          <a:prstGeom prst="rect">
            <a:avLst/>
          </a:prstGeom>
        </p:spPr>
        <p:txBody>
          <a:bodyPr wrap="square">
            <a:spAutoFit/>
          </a:bodyPr>
          <a:lstStyle/>
          <a:p>
            <a:pPr algn="ctr"/>
            <a:r>
              <a:rPr lang="en-US" sz="3000" b="1" dirty="0" smtClean="0">
                <a:solidFill>
                  <a:srgbClr val="FF0000"/>
                </a:solidFill>
                <a:latin typeface="Times New Roman" pitchFamily="18" charset="0"/>
                <a:cs typeface="Times New Roman" pitchFamily="18" charset="0"/>
              </a:rPr>
              <a:t>Leaves: </a:t>
            </a:r>
            <a:endParaRPr lang="en-US" sz="3000" dirty="0" smtClean="0">
              <a:solidFill>
                <a:srgbClr val="FF0000"/>
              </a:solidFill>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The leaves of Equisetum are small, simple, scale like and </a:t>
            </a:r>
            <a:r>
              <a:rPr lang="en-US" sz="3000" dirty="0" err="1" smtClean="0">
                <a:latin typeface="Times New Roman" pitchFamily="18" charset="0"/>
                <a:cs typeface="Times New Roman" pitchFamily="18" charset="0"/>
              </a:rPr>
              <a:t>isophyllous</a:t>
            </a:r>
            <a:r>
              <a:rPr lang="en-US" sz="3000" dirty="0" smtClean="0">
                <a:latin typeface="Times New Roman" pitchFamily="18" charset="0"/>
                <a:cs typeface="Times New Roman" pitchFamily="18" charset="0"/>
              </a:rPr>
              <a:t>; they are attached at each node, united at least for a part of the length and thus form a sheath around the stem. The sheath has free and pointed teeth like tips. </a:t>
            </a:r>
          </a:p>
          <a:p>
            <a:pPr algn="just"/>
            <a:r>
              <a:rPr lang="en-US" sz="3000" dirty="0" smtClean="0">
                <a:latin typeface="Times New Roman" pitchFamily="18" charset="0"/>
                <a:cs typeface="Times New Roman" pitchFamily="18" charset="0"/>
              </a:rPr>
              <a:t>The number of leaves per node varies according to the species. The species with narrow stems have few leaves and those with thick stem have many leaves</a:t>
            </a:r>
          </a:p>
          <a:p>
            <a:pPr algn="just"/>
            <a:r>
              <a:rPr lang="en-US" sz="3000" dirty="0" smtClean="0">
                <a:latin typeface="Times New Roman" pitchFamily="18" charset="0"/>
                <a:cs typeface="Times New Roman" pitchFamily="18" charset="0"/>
              </a:rPr>
              <a:t>The number of leaves at a node corresponds to the number of ridges on the </a:t>
            </a:r>
            <a:r>
              <a:rPr lang="en-US" sz="3000" dirty="0" err="1" smtClean="0">
                <a:latin typeface="Times New Roman" pitchFamily="18" charset="0"/>
                <a:cs typeface="Times New Roman" pitchFamily="18" charset="0"/>
              </a:rPr>
              <a:t>internode</a:t>
            </a:r>
            <a:r>
              <a:rPr lang="en-US" sz="3000" dirty="0" smtClean="0">
                <a:latin typeface="Times New Roman" pitchFamily="18" charset="0"/>
                <a:cs typeface="Times New Roman" pitchFamily="18" charset="0"/>
              </a:rPr>
              <a:t> below. The leaves do not perform any photosynthetic function and their main function is to provide protection to young buds at the node. </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340197"/>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Reproduction by Spores: </a:t>
            </a:r>
            <a:endParaRPr lang="en-US" sz="2800" dirty="0" smtClean="0">
              <a:solidFill>
                <a:srgbClr val="FF0000"/>
              </a:solidFill>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Spores are produced within the sporangia. The sporangia are borne on the </a:t>
            </a:r>
            <a:r>
              <a:rPr lang="en-US" sz="2100" dirty="0" err="1" smtClean="0">
                <a:latin typeface="Times New Roman" pitchFamily="18" charset="0"/>
                <a:cs typeface="Times New Roman" pitchFamily="18" charset="0"/>
              </a:rPr>
              <a:t>sporangiophores</a:t>
            </a:r>
            <a:r>
              <a:rPr lang="en-US" sz="2100" dirty="0" smtClean="0">
                <a:latin typeface="Times New Roman" pitchFamily="18" charset="0"/>
                <a:cs typeface="Times New Roman" pitchFamily="18" charset="0"/>
              </a:rPr>
              <a:t> which are aggregated into a compact structure termed strobilus or cone or </a:t>
            </a:r>
            <a:r>
              <a:rPr lang="en-US" sz="2100" dirty="0" err="1" smtClean="0">
                <a:latin typeface="Times New Roman" pitchFamily="18" charset="0"/>
                <a:cs typeface="Times New Roman" pitchFamily="18" charset="0"/>
              </a:rPr>
              <a:t>sporangiferous</a:t>
            </a:r>
            <a:r>
              <a:rPr lang="en-US" sz="2100" dirty="0" smtClean="0">
                <a:latin typeface="Times New Roman" pitchFamily="18" charset="0"/>
                <a:cs typeface="Times New Roman" pitchFamily="18" charset="0"/>
              </a:rPr>
              <a:t> spike. </a:t>
            </a:r>
          </a:p>
          <a:p>
            <a:pPr algn="just"/>
            <a:r>
              <a:rPr lang="en-US" sz="2100" b="1" dirty="0" smtClean="0">
                <a:latin typeface="Times New Roman" pitchFamily="18" charset="0"/>
                <a:cs typeface="Times New Roman" pitchFamily="18" charset="0"/>
              </a:rPr>
              <a:t>Strobilus: </a:t>
            </a:r>
            <a:endParaRPr lang="en-US" sz="2100" dirty="0" smtClean="0">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The strobilus are terminal in position and generally are borne terminally on the </a:t>
            </a:r>
            <a:r>
              <a:rPr lang="en-US" sz="2100" dirty="0" err="1" smtClean="0">
                <a:latin typeface="Times New Roman" pitchFamily="18" charset="0"/>
                <a:cs typeface="Times New Roman" pitchFamily="18" charset="0"/>
              </a:rPr>
              <a:t>chloro­phyllous</a:t>
            </a:r>
            <a:r>
              <a:rPr lang="en-US" sz="2100" dirty="0" smtClean="0">
                <a:latin typeface="Times New Roman" pitchFamily="18" charset="0"/>
                <a:cs typeface="Times New Roman" pitchFamily="18" charset="0"/>
              </a:rPr>
              <a:t> vegetative shoot. However, they may be borne terminally on a strictly non- </a:t>
            </a:r>
            <a:r>
              <a:rPr lang="en-US" sz="2100" dirty="0" err="1" smtClean="0">
                <a:latin typeface="Times New Roman" pitchFamily="18" charset="0"/>
                <a:cs typeface="Times New Roman" pitchFamily="18" charset="0"/>
              </a:rPr>
              <a:t>chlorophyllous</a:t>
            </a:r>
            <a:r>
              <a:rPr lang="en-US" sz="2100" dirty="0" smtClean="0">
                <a:latin typeface="Times New Roman" pitchFamily="18" charset="0"/>
                <a:cs typeface="Times New Roman" pitchFamily="18" charset="0"/>
              </a:rPr>
              <a:t> axis</a:t>
            </a:r>
          </a:p>
          <a:p>
            <a:pPr algn="just"/>
            <a:r>
              <a:rPr lang="en-US" sz="2100" dirty="0" smtClean="0">
                <a:latin typeface="Times New Roman" pitchFamily="18" charset="0"/>
                <a:cs typeface="Times New Roman" pitchFamily="18" charset="0"/>
              </a:rPr>
              <a:t>The stro­bilus is composed of an axis with whorls of </a:t>
            </a:r>
            <a:r>
              <a:rPr lang="en-US" sz="2100" dirty="0" err="1" smtClean="0">
                <a:latin typeface="Times New Roman" pitchFamily="18" charset="0"/>
                <a:cs typeface="Times New Roman" pitchFamily="18" charset="0"/>
              </a:rPr>
              <a:t>spo­rangiophores</a:t>
            </a:r>
            <a:r>
              <a:rPr lang="en-US" sz="2100" dirty="0" smtClean="0">
                <a:latin typeface="Times New Roman" pitchFamily="18" charset="0"/>
                <a:cs typeface="Times New Roman" pitchFamily="18" charset="0"/>
              </a:rPr>
              <a:t>. Each </a:t>
            </a:r>
            <a:r>
              <a:rPr lang="en-US" sz="2100" dirty="0" err="1" smtClean="0">
                <a:latin typeface="Times New Roman" pitchFamily="18" charset="0"/>
                <a:cs typeface="Times New Roman" pitchFamily="18" charset="0"/>
              </a:rPr>
              <a:t>sporangio­phore</a:t>
            </a:r>
            <a:r>
              <a:rPr lang="en-US" sz="2100" dirty="0" smtClean="0">
                <a:latin typeface="Times New Roman" pitchFamily="18" charset="0"/>
                <a:cs typeface="Times New Roman" pitchFamily="18" charset="0"/>
              </a:rPr>
              <a:t> is a stalked structure bearing a hexagonal </a:t>
            </a:r>
            <a:r>
              <a:rPr lang="en-US" sz="2100" dirty="0" err="1" smtClean="0">
                <a:latin typeface="Times New Roman" pitchFamily="18" charset="0"/>
                <a:cs typeface="Times New Roman" pitchFamily="18" charset="0"/>
              </a:rPr>
              <a:t>peltate</a:t>
            </a:r>
            <a:r>
              <a:rPr lang="en-US" sz="2100" dirty="0" smtClean="0">
                <a:latin typeface="Times New Roman" pitchFamily="18" charset="0"/>
                <a:cs typeface="Times New Roman" pitchFamily="18" charset="0"/>
              </a:rPr>
              <a:t> disc at its distal end On the under surface of the </a:t>
            </a:r>
            <a:r>
              <a:rPr lang="en-US" sz="2100" dirty="0" err="1" smtClean="0">
                <a:latin typeface="Times New Roman" pitchFamily="18" charset="0"/>
                <a:cs typeface="Times New Roman" pitchFamily="18" charset="0"/>
              </a:rPr>
              <a:t>sporangiophore</a:t>
            </a:r>
            <a:r>
              <a:rPr lang="en-US" sz="2100" dirty="0" smtClean="0">
                <a:latin typeface="Times New Roman" pitchFamily="18" charset="0"/>
                <a:cs typeface="Times New Roman" pitchFamily="18" charset="0"/>
              </a:rPr>
              <a:t> disc 5-10 elongate, cylindrical hanging sporangia are borne near the periphery in a ring. </a:t>
            </a:r>
          </a:p>
          <a:p>
            <a:pPr algn="just"/>
            <a:r>
              <a:rPr lang="en-US" sz="2100" dirty="0" smtClean="0">
                <a:latin typeface="Times New Roman" pitchFamily="18" charset="0"/>
                <a:cs typeface="Times New Roman" pitchFamily="18" charset="0"/>
              </a:rPr>
              <a:t>The flattened tips of the </a:t>
            </a:r>
            <a:r>
              <a:rPr lang="en-US" sz="2100" dirty="0" err="1" smtClean="0">
                <a:latin typeface="Times New Roman" pitchFamily="18" charset="0"/>
                <a:cs typeface="Times New Roman" pitchFamily="18" charset="0"/>
              </a:rPr>
              <a:t>sporangiophores</a:t>
            </a:r>
            <a:r>
              <a:rPr lang="en-US" sz="2100" dirty="0" smtClean="0">
                <a:latin typeface="Times New Roman" pitchFamily="18" charset="0"/>
                <a:cs typeface="Times New Roman" pitchFamily="18" charset="0"/>
              </a:rPr>
              <a:t> fit closely together which provide protection to the developing spo­rangia. The axis bears a ring-like outgrowth, the so-called annulus immediately below the whorls of </a:t>
            </a:r>
            <a:r>
              <a:rPr lang="en-US" sz="2100" dirty="0" err="1" smtClean="0">
                <a:latin typeface="Times New Roman" pitchFamily="18" charset="0"/>
                <a:cs typeface="Times New Roman" pitchFamily="18" charset="0"/>
              </a:rPr>
              <a:t>sporangiophores</a:t>
            </a:r>
            <a:r>
              <a:rPr lang="en-US" sz="2100" dirty="0" smtClean="0">
                <a:latin typeface="Times New Roman" pitchFamily="18" charset="0"/>
                <a:cs typeface="Times New Roman" pitchFamily="18" charset="0"/>
              </a:rPr>
              <a:t> which provide additional protection during early development. </a:t>
            </a:r>
          </a:p>
          <a:p>
            <a:pPr algn="just"/>
            <a:r>
              <a:rPr lang="en-US" sz="2100" dirty="0" smtClean="0">
                <a:latin typeface="Times New Roman" pitchFamily="18" charset="0"/>
                <a:cs typeface="Times New Roman" pitchFamily="18" charset="0"/>
              </a:rPr>
              <a:t>The annu­lus has been interpreted as a rudimentary leaf sheath by some botanists, whereas others con­sider it to be </a:t>
            </a:r>
            <a:r>
              <a:rPr lang="en-US" sz="2100" dirty="0" err="1" smtClean="0">
                <a:latin typeface="Times New Roman" pitchFamily="18" charset="0"/>
                <a:cs typeface="Times New Roman" pitchFamily="18" charset="0"/>
              </a:rPr>
              <a:t>sporangiophoric</a:t>
            </a:r>
            <a:r>
              <a:rPr lang="en-US" sz="2100" dirty="0" smtClean="0">
                <a:latin typeface="Times New Roman" pitchFamily="18" charset="0"/>
                <a:cs typeface="Times New Roman" pitchFamily="18" charset="0"/>
              </a:rPr>
              <a:t> in nature as occa­sionally it bears small sporangia. </a:t>
            </a:r>
            <a:endParaRPr lang="en-US"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309420"/>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Development of Sporangium: </a:t>
            </a:r>
            <a:endParaRPr lang="en-US" sz="2800" dirty="0" smtClean="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mode of development of sporangium is eusporangiate, as it is not entirely formed from a single initial. Superficial cells adjacent to the original initial may also take part in the develop­ment of sporangium. </a:t>
            </a:r>
          </a:p>
          <a:p>
            <a:pPr algn="just"/>
            <a:r>
              <a:rPr lang="en-US" sz="2000" dirty="0" smtClean="0">
                <a:latin typeface="Times New Roman" pitchFamily="18" charset="0"/>
                <a:cs typeface="Times New Roman" pitchFamily="18" charset="0"/>
              </a:rPr>
              <a:t>Sporangia are initiated in single superficial cell around the rim of the young </a:t>
            </a:r>
            <a:r>
              <a:rPr lang="en-US" sz="2000" dirty="0" err="1" smtClean="0">
                <a:latin typeface="Times New Roman" pitchFamily="18" charset="0"/>
                <a:cs typeface="Times New Roman" pitchFamily="18" charset="0"/>
              </a:rPr>
              <a:t>sporangiophore</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periclvnal</a:t>
            </a:r>
            <a:r>
              <a:rPr lang="en-US" sz="2000" dirty="0" smtClean="0">
                <a:latin typeface="Times New Roman" pitchFamily="18" charset="0"/>
                <a:cs typeface="Times New Roman" pitchFamily="18" charset="0"/>
              </a:rPr>
              <a:t> division of the sporangium initial forms an inner and an outer cell. The inner cell, by further divisions in various planes, gives rise to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tissue. </a:t>
            </a:r>
          </a:p>
          <a:p>
            <a:pPr algn="just"/>
            <a:r>
              <a:rPr lang="en-US" sz="2000" dirty="0" smtClean="0">
                <a:latin typeface="Times New Roman" pitchFamily="18" charset="0"/>
                <a:cs typeface="Times New Roman" pitchFamily="18" charset="0"/>
              </a:rPr>
              <a:t>The outer cell, by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anticlinal</a:t>
            </a:r>
            <a:r>
              <a:rPr lang="en-US" sz="2000" dirty="0" smtClean="0">
                <a:latin typeface="Times New Roman" pitchFamily="18" charset="0"/>
                <a:cs typeface="Times New Roman" pitchFamily="18" charset="0"/>
              </a:rPr>
              <a:t> divi­sions, gives rise to irregular tiers of cells, the inner tiers of which may transform into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tissue and the outer tiers become the future sporangial wall cells. </a:t>
            </a:r>
          </a:p>
          <a:p>
            <a:pPr algn="just"/>
            <a:r>
              <a:rPr lang="en-US" sz="2000" dirty="0" smtClean="0">
                <a:latin typeface="Times New Roman" pitchFamily="18" charset="0"/>
                <a:cs typeface="Times New Roman" pitchFamily="18" charset="0"/>
              </a:rPr>
              <a:t>The innermost layer of the sporangial wall differentiates as the </a:t>
            </a:r>
            <a:r>
              <a:rPr lang="en-US" sz="2000" dirty="0" err="1" smtClean="0">
                <a:latin typeface="Times New Roman" pitchFamily="18" charset="0"/>
                <a:cs typeface="Times New Roman" pitchFamily="18" charset="0"/>
              </a:rPr>
              <a:t>tapetum</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cells separate from each other, round off and eventually transform into spore mother cell. All but the two outermost wall layers </a:t>
            </a:r>
            <a:r>
              <a:rPr lang="en-US" sz="2000" dirty="0" err="1" smtClean="0">
                <a:latin typeface="Times New Roman" pitchFamily="18" charset="0"/>
                <a:cs typeface="Times New Roman" pitchFamily="18" charset="0"/>
              </a:rPr>
              <a:t>disorganise</a:t>
            </a:r>
            <a:r>
              <a:rPr lang="en-US" sz="2000" dirty="0" smtClean="0">
                <a:latin typeface="Times New Roman" pitchFamily="18" charset="0"/>
                <a:cs typeface="Times New Roman" pitchFamily="18" charset="0"/>
              </a:rPr>
              <a:t> to form </a:t>
            </a:r>
            <a:r>
              <a:rPr lang="en-US" sz="2000" dirty="0" err="1" smtClean="0">
                <a:latin typeface="Times New Roman" pitchFamily="18" charset="0"/>
                <a:cs typeface="Times New Roman" pitchFamily="18" charset="0"/>
              </a:rPr>
              <a:t>periplasmodial</a:t>
            </a:r>
            <a:r>
              <a:rPr lang="en-US" sz="2000" dirty="0" smtClean="0">
                <a:latin typeface="Times New Roman" pitchFamily="18" charset="0"/>
                <a:cs typeface="Times New Roman" pitchFamily="18" charset="0"/>
              </a:rPr>
              <a:t> fluid. </a:t>
            </a:r>
          </a:p>
          <a:p>
            <a:pPr algn="just"/>
            <a:r>
              <a:rPr lang="en-US" sz="2000" dirty="0" smtClean="0">
                <a:latin typeface="Times New Roman" pitchFamily="18" charset="0"/>
                <a:cs typeface="Times New Roman" pitchFamily="18" charset="0"/>
              </a:rPr>
              <a:t>However, not all of the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cells func­tion as spore mother cells. Many of them degene­rates to form a multinucleate nourishing sub­stance for the spore mother cells. Each spore mother cell undergoes meiotic division (</a:t>
            </a:r>
            <a:r>
              <a:rPr lang="en-US" sz="2000" dirty="0" err="1" smtClean="0">
                <a:latin typeface="Times New Roman" pitchFamily="18" charset="0"/>
                <a:cs typeface="Times New Roman" pitchFamily="18" charset="0"/>
              </a:rPr>
              <a:t>reductional</a:t>
            </a:r>
            <a:r>
              <a:rPr lang="en-US" sz="2000" dirty="0" smtClean="0">
                <a:latin typeface="Times New Roman" pitchFamily="18" charset="0"/>
                <a:cs typeface="Times New Roman" pitchFamily="18" charset="0"/>
              </a:rPr>
              <a:t> division) and produces spore tetrad. All spores in a sporangium are of same size and shape i.e.,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3170099"/>
          </a:xfrm>
          <a:prstGeom prst="rect">
            <a:avLst/>
          </a:prstGeom>
        </p:spPr>
        <p:txBody>
          <a:bodyPr wrap="square">
            <a:spAutoFit/>
          </a:bodyPr>
          <a:lstStyle/>
          <a:p>
            <a:pPr algn="ctr"/>
            <a:r>
              <a:rPr lang="en-US" sz="2000" b="1" dirty="0" smtClean="0">
                <a:solidFill>
                  <a:srgbClr val="FF0000"/>
                </a:solidFill>
                <a:latin typeface="Times New Roman" pitchFamily="18" charset="0"/>
                <a:cs typeface="Times New Roman" pitchFamily="18" charset="0"/>
              </a:rPr>
              <a:t>Structure of Mature Sporangium:</a:t>
            </a:r>
            <a:r>
              <a:rPr lang="en-US" sz="2000" dirty="0" smtClean="0">
                <a:solidFill>
                  <a:srgbClr val="FF0000"/>
                </a:solidFill>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mature sporangium is an elongated sac­like structure, attached to the inner side of the </a:t>
            </a:r>
            <a:r>
              <a:rPr lang="en-US" sz="2000" dirty="0" err="1" smtClean="0">
                <a:latin typeface="Times New Roman" pitchFamily="18" charset="0"/>
                <a:cs typeface="Times New Roman" pitchFamily="18" charset="0"/>
              </a:rPr>
              <a:t>peltate</a:t>
            </a:r>
            <a:r>
              <a:rPr lang="en-US" sz="2000" dirty="0" smtClean="0">
                <a:latin typeface="Times New Roman" pitchFamily="18" charset="0"/>
                <a:cs typeface="Times New Roman" pitchFamily="18" charset="0"/>
              </a:rPr>
              <a:t> disc of the </a:t>
            </a:r>
            <a:r>
              <a:rPr lang="en-US" sz="2000" dirty="0" err="1" smtClean="0">
                <a:latin typeface="Times New Roman" pitchFamily="18" charset="0"/>
                <a:cs typeface="Times New Roman" pitchFamily="18" charset="0"/>
              </a:rPr>
              <a:t>sporangiophore</a:t>
            </a:r>
            <a:r>
              <a:rPr lang="en-US" sz="2000" dirty="0" smtClean="0">
                <a:latin typeface="Times New Roman" pitchFamily="18" charset="0"/>
                <a:cs typeface="Times New Roman" pitchFamily="18" charset="0"/>
              </a:rPr>
              <a:t>. It is surrounded by a jacket layer which is com­posed of two layers of cells. The inner layer is generally compressed and the cells of the outer layer have helical thickenings which are involved in sporangial dehiscence. </a:t>
            </a:r>
          </a:p>
          <a:p>
            <a:pPr algn="ctr"/>
            <a:r>
              <a:rPr lang="en-US" sz="2000" b="1" dirty="0" smtClean="0">
                <a:solidFill>
                  <a:srgbClr val="FF0000"/>
                </a:solidFill>
                <a:latin typeface="Times New Roman" pitchFamily="18" charset="0"/>
                <a:cs typeface="Times New Roman" pitchFamily="18" charset="0"/>
              </a:rPr>
              <a:t>Dehiscence of Sporangium: </a:t>
            </a:r>
            <a:endParaRPr lang="en-US" sz="2000" dirty="0" smtClean="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At maturity, the </a:t>
            </a:r>
            <a:r>
              <a:rPr lang="en-US" sz="2000" dirty="0" err="1" smtClean="0">
                <a:latin typeface="Times New Roman" pitchFamily="18" charset="0"/>
                <a:cs typeface="Times New Roman" pitchFamily="18" charset="0"/>
              </a:rPr>
              <a:t>strobilar</a:t>
            </a:r>
            <a:r>
              <a:rPr lang="en-US" sz="2000" dirty="0" smtClean="0">
                <a:latin typeface="Times New Roman" pitchFamily="18" charset="0"/>
                <a:cs typeface="Times New Roman" pitchFamily="18" charset="0"/>
              </a:rPr>
              <a:t> axis elongates, as a result the </a:t>
            </a:r>
            <a:r>
              <a:rPr lang="en-US" sz="2000" dirty="0" err="1" smtClean="0">
                <a:latin typeface="Times New Roman" pitchFamily="18" charset="0"/>
                <a:cs typeface="Times New Roman" pitchFamily="18" charset="0"/>
              </a:rPr>
              <a:t>sporangiophores</a:t>
            </a:r>
            <a:r>
              <a:rPr lang="en-US" sz="2000" dirty="0" smtClean="0">
                <a:latin typeface="Times New Roman" pitchFamily="18" charset="0"/>
                <a:cs typeface="Times New Roman" pitchFamily="18" charset="0"/>
              </a:rPr>
              <a:t> become separated and exposed. Then the sporangium splits open by a longitudinal line due to the differential hygroscopic response of the wall cells. </a:t>
            </a:r>
            <a:endParaRPr lang="en-US" sz="20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2296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Spores: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spores are spherical and filled with densely packed chloroplasts. The spore wall is laminated and shows four concentrate layers. The innermost is the delicate </a:t>
            </a:r>
            <a:r>
              <a:rPr lang="en-US" sz="2000" dirty="0" err="1" smtClean="0">
                <a:latin typeface="Times New Roman" pitchFamily="18" charset="0"/>
                <a:cs typeface="Times New Roman" pitchFamily="18" charset="0"/>
              </a:rPr>
              <a:t>intine</a:t>
            </a:r>
            <a:r>
              <a:rPr lang="en-US" sz="2000" dirty="0" smtClean="0">
                <a:latin typeface="Times New Roman" pitchFamily="18" charset="0"/>
                <a:cs typeface="Times New Roman" pitchFamily="18" charset="0"/>
              </a:rPr>
              <a:t>, followed by thick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the middle </a:t>
            </a:r>
            <a:r>
              <a:rPr lang="en-US" sz="2000" dirty="0" err="1" smtClean="0">
                <a:latin typeface="Times New Roman" pitchFamily="18" charset="0"/>
                <a:cs typeface="Times New Roman" pitchFamily="18" charset="0"/>
              </a:rPr>
              <a:t>cuticular</a:t>
            </a:r>
            <a:r>
              <a:rPr lang="en-US" sz="2000" dirty="0" smtClean="0">
                <a:latin typeface="Times New Roman" pitchFamily="18" charset="0"/>
                <a:cs typeface="Times New Roman" pitchFamily="18" charset="0"/>
              </a:rPr>
              <a:t> layer and the outermost </a:t>
            </a:r>
            <a:r>
              <a:rPr lang="en-US" sz="2000" dirty="0" err="1" smtClean="0">
                <a:latin typeface="Times New Roman" pitchFamily="18" charset="0"/>
                <a:cs typeface="Times New Roman" pitchFamily="18" charset="0"/>
              </a:rPr>
              <a:t>epispore</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perispore</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intine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endospore</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exospore</a:t>
            </a:r>
            <a:r>
              <a:rPr lang="en-US" sz="2000" dirty="0" smtClean="0">
                <a:latin typeface="Times New Roman" pitchFamily="18" charset="0"/>
                <a:cs typeface="Times New Roman" pitchFamily="18" charset="0"/>
              </a:rPr>
              <a:t>) are the true walls of the spore. </a:t>
            </a:r>
          </a:p>
          <a:p>
            <a:pPr algn="just"/>
            <a:r>
              <a:rPr lang="en-US" sz="2000" dirty="0" smtClean="0">
                <a:latin typeface="Times New Roman" pitchFamily="18" charset="0"/>
                <a:cs typeface="Times New Roman" pitchFamily="18" charset="0"/>
              </a:rPr>
              <a:t>The outer two layers i.e., </a:t>
            </a:r>
            <a:r>
              <a:rPr lang="en-US" sz="2000" dirty="0" err="1" smtClean="0">
                <a:latin typeface="Times New Roman" pitchFamily="18" charset="0"/>
                <a:cs typeface="Times New Roman" pitchFamily="18" charset="0"/>
              </a:rPr>
              <a:t>cuti­cular</a:t>
            </a:r>
            <a:r>
              <a:rPr lang="en-US" sz="2000" dirty="0" smtClean="0">
                <a:latin typeface="Times New Roman" pitchFamily="18" charset="0"/>
                <a:cs typeface="Times New Roman" pitchFamily="18" charset="0"/>
              </a:rPr>
              <a:t> layer and </a:t>
            </a:r>
            <a:r>
              <a:rPr lang="en-US" sz="2000" dirty="0" err="1" smtClean="0">
                <a:latin typeface="Times New Roman" pitchFamily="18" charset="0"/>
                <a:cs typeface="Times New Roman" pitchFamily="18" charset="0"/>
              </a:rPr>
              <a:t>epispore</a:t>
            </a:r>
            <a:r>
              <a:rPr lang="en-US" sz="2000" dirty="0" smtClean="0">
                <a:latin typeface="Times New Roman" pitchFamily="18" charset="0"/>
                <a:cs typeface="Times New Roman" pitchFamily="18" charset="0"/>
              </a:rPr>
              <a:t> are derived due to the disintegration of the nonfunctional spore mother cells and </a:t>
            </a:r>
            <a:r>
              <a:rPr lang="en-US" sz="2000" dirty="0" err="1" smtClean="0">
                <a:latin typeface="Times New Roman" pitchFamily="18" charset="0"/>
                <a:cs typeface="Times New Roman" pitchFamily="18" charset="0"/>
              </a:rPr>
              <a:t>tapetal</a:t>
            </a:r>
            <a:r>
              <a:rPr lang="en-US" sz="2000" dirty="0" smtClean="0">
                <a:latin typeface="Times New Roman" pitchFamily="18" charset="0"/>
                <a:cs typeface="Times New Roman" pitchFamily="18" charset="0"/>
              </a:rPr>
              <a:t> cells. At maturity, the </a:t>
            </a:r>
            <a:r>
              <a:rPr lang="en-US" sz="2000" dirty="0" err="1" smtClean="0">
                <a:latin typeface="Times New Roman" pitchFamily="18" charset="0"/>
                <a:cs typeface="Times New Roman" pitchFamily="18" charset="0"/>
              </a:rPr>
              <a:t>epispore</a:t>
            </a:r>
            <a:r>
              <a:rPr lang="en-US" sz="2000" dirty="0" smtClean="0">
                <a:latin typeface="Times New Roman" pitchFamily="18" charset="0"/>
                <a:cs typeface="Times New Roman" pitchFamily="18" charset="0"/>
              </a:rPr>
              <a:t> (the outermost layer) splits to produce four ribbon like bands or strips with flat spoon-like tips. </a:t>
            </a:r>
          </a:p>
          <a:p>
            <a:pPr algn="just"/>
            <a:r>
              <a:rPr lang="en-US" sz="2000" dirty="0" smtClean="0">
                <a:latin typeface="Times New Roman" pitchFamily="18" charset="0"/>
                <a:cs typeface="Times New Roman" pitchFamily="18" charset="0"/>
              </a:rPr>
              <a:t>These bands are free from the spore wall except for a common point of attachment and remain tightly coiled around the spore wall until the sporangium is fully matured. </a:t>
            </a:r>
          </a:p>
          <a:p>
            <a:pPr algn="just"/>
            <a:r>
              <a:rPr lang="en-US" sz="2000" dirty="0" smtClean="0">
                <a:latin typeface="Times New Roman" pitchFamily="18" charset="0"/>
                <a:cs typeface="Times New Roman" pitchFamily="18" charset="0"/>
              </a:rPr>
              <a:t>These are called elaters. The elaters are hygroscopic in nature. The spores remain moist at early stages of develop­ment, thus the elaters are spirally coiled round the spore. The spores dry out at maturity and conse­quently the elaters become uncoiled. </a:t>
            </a:r>
          </a:p>
          <a:p>
            <a:pPr algn="just"/>
            <a:r>
              <a:rPr lang="en-US" sz="2000" dirty="0" smtClean="0">
                <a:latin typeface="Times New Roman" pitchFamily="18" charset="0"/>
                <a:cs typeface="Times New Roman" pitchFamily="18" charset="0"/>
              </a:rPr>
              <a:t>These uncoiled elaters become entangled with the elaters of other spores. Through these actions the elaters help in the dehiscence process and also the dispersal of spores in large groups from the spo­rangium. </a:t>
            </a:r>
          </a:p>
          <a:p>
            <a:pPr algn="just"/>
            <a:r>
              <a:rPr lang="en-US" sz="2000" dirty="0" smtClean="0">
                <a:latin typeface="Times New Roman" pitchFamily="18" charset="0"/>
                <a:cs typeface="Times New Roman" pitchFamily="18" charset="0"/>
              </a:rPr>
              <a:t>The elaters of Equisetum are different from those of the bryophytes</a:t>
            </a:r>
            <a:endParaRPr lang="en-US" sz="20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52400"/>
            <a:ext cx="7924800" cy="1631216"/>
          </a:xfrm>
          <a:prstGeom prst="rect">
            <a:avLst/>
          </a:prstGeom>
        </p:spPr>
        <p:txBody>
          <a:bodyPr wrap="square">
            <a:spAutoFit/>
          </a:bodyPr>
          <a:lstStyle/>
          <a:p>
            <a:pPr algn="just"/>
            <a:r>
              <a:rPr lang="en-US" sz="2000" b="1" dirty="0" smtClean="0">
                <a:latin typeface="Times New Roman" pitchFamily="18" charset="0"/>
                <a:cs typeface="Times New Roman" pitchFamily="18" charset="0"/>
              </a:rPr>
              <a:t>Gametophyte Generation: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Equisetum is a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pteridophyte</a:t>
            </a:r>
            <a:r>
              <a:rPr lang="en-US" sz="2000" dirty="0" smtClean="0">
                <a:latin typeface="Times New Roman" pitchFamily="18" charset="0"/>
                <a:cs typeface="Times New Roman" pitchFamily="18" charset="0"/>
              </a:rPr>
              <a:t>. The haploid spores germinate to form gameto­phyte. The germination takes place immediately if the spores land on a suitable substratum. If the spores do not germinate immediately, their via­bility decrease significantly. </a:t>
            </a:r>
            <a:endParaRPr lang="en-US" sz="2000" dirty="0">
              <a:latin typeface="Times New Roman" pitchFamily="18" charset="0"/>
              <a:cs typeface="Times New Roman" pitchFamily="18" charset="0"/>
            </a:endParaRPr>
          </a:p>
        </p:txBody>
      </p:sp>
      <p:pic>
        <p:nvPicPr>
          <p:cNvPr id="201732" name="Picture 4" descr="http://cdn.biologydiscussion.com/wp-content/uploads/2016/08/clip_image008-50.jpg"/>
          <p:cNvPicPr>
            <a:picLocks noChangeAspect="1" noChangeArrowheads="1"/>
          </p:cNvPicPr>
          <p:nvPr/>
        </p:nvPicPr>
        <p:blipFill>
          <a:blip r:embed="rId2"/>
          <a:srcRect/>
          <a:stretch>
            <a:fillRect/>
          </a:stretch>
        </p:blipFill>
        <p:spPr bwMode="auto">
          <a:xfrm>
            <a:off x="838200" y="2133600"/>
            <a:ext cx="8087436" cy="411480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8153400" cy="4401205"/>
          </a:xfrm>
          <a:prstGeom prst="rect">
            <a:avLst/>
          </a:prstGeom>
        </p:spPr>
        <p:txBody>
          <a:bodyPr wrap="square">
            <a:spAutoFit/>
          </a:bodyPr>
          <a:lstStyle/>
          <a:p>
            <a:pPr algn="just"/>
            <a:r>
              <a:rPr lang="en-US" sz="2000" dirty="0" smtClean="0">
                <a:latin typeface="Times New Roman" pitchFamily="18" charset="0"/>
                <a:cs typeface="Times New Roman" pitchFamily="18" charset="0"/>
              </a:rPr>
              <a:t>The spores swell up by absorbing water and shed their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The first division of the spore results in two unequal cells: a small and a large cell.. The smaller cell elongates and forms the first rhizoid. The larger cell divides irregularly to produce the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The prevailing environmental conditions deter­mine the size and shape of the </a:t>
            </a:r>
            <a:r>
              <a:rPr lang="en-US" sz="2000" dirty="0" err="1" smtClean="0">
                <a:latin typeface="Times New Roman" pitchFamily="18" charset="0"/>
                <a:cs typeface="Times New Roman" pitchFamily="18" charset="0"/>
              </a:rPr>
              <a:t>prothallus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If a large number of spores are developed together within a limited space, then the </a:t>
            </a:r>
            <a:r>
              <a:rPr lang="en-US" sz="2000" dirty="0" err="1" smtClean="0">
                <a:latin typeface="Times New Roman" pitchFamily="18" charset="0"/>
                <a:cs typeface="Times New Roman" pitchFamily="18" charset="0"/>
              </a:rPr>
              <a:t>prothalli</a:t>
            </a:r>
            <a:r>
              <a:rPr lang="en-US" sz="2000" dirty="0" smtClean="0">
                <a:latin typeface="Times New Roman" pitchFamily="18" charset="0"/>
                <a:cs typeface="Times New Roman" pitchFamily="18" charset="0"/>
              </a:rPr>
              <a:t> formed are of thin filamentous type. But a relatively thick and cushion-shaped </a:t>
            </a:r>
            <a:r>
              <a:rPr lang="en-US" sz="2000" dirty="0" err="1" smtClean="0">
                <a:latin typeface="Times New Roman" pitchFamily="18" charset="0"/>
                <a:cs typeface="Times New Roman" pitchFamily="18" charset="0"/>
              </a:rPr>
              <a:t>prothalli</a:t>
            </a:r>
            <a:r>
              <a:rPr lang="en-US" sz="2000" dirty="0" smtClean="0">
                <a:latin typeface="Times New Roman" pitchFamily="18" charset="0"/>
                <a:cs typeface="Times New Roman" pitchFamily="18" charset="0"/>
              </a:rPr>
              <a:t> are formed from sparsely germinating spores. Mature </a:t>
            </a:r>
            <a:r>
              <a:rPr lang="en-US" sz="2000" dirty="0" err="1" smtClean="0">
                <a:latin typeface="Times New Roman" pitchFamily="18" charset="0"/>
                <a:cs typeface="Times New Roman" pitchFamily="18" charset="0"/>
              </a:rPr>
              <a:t>gametophy­tic</a:t>
            </a:r>
            <a:r>
              <a:rPr lang="en-US" sz="2000" dirty="0" smtClean="0">
                <a:latin typeface="Times New Roman" pitchFamily="18" charset="0"/>
                <a:cs typeface="Times New Roman" pitchFamily="18" charset="0"/>
              </a:rPr>
              <a:t> plants may range in size from a few milli­meters up to 3 centimeters e.g., E. </a:t>
            </a:r>
            <a:r>
              <a:rPr lang="en-US" sz="2000" dirty="0" err="1" smtClean="0">
                <a:latin typeface="Times New Roman" pitchFamily="18" charset="0"/>
                <a:cs typeface="Times New Roman" pitchFamily="18" charset="0"/>
              </a:rPr>
              <a:t>debile</a:t>
            </a:r>
            <a:r>
              <a:rPr lang="en-US" sz="2000" dirty="0" smtClean="0">
                <a:latin typeface="Times New Roman" pitchFamily="18" charset="0"/>
                <a:cs typeface="Times New Roman" pitchFamily="18" charset="0"/>
              </a:rPr>
              <a:t>) in diameter. </a:t>
            </a:r>
          </a:p>
          <a:p>
            <a:pPr algn="just"/>
            <a:r>
              <a:rPr lang="en-US" sz="2000" dirty="0" smtClean="0">
                <a:latin typeface="Times New Roman" pitchFamily="18" charset="0"/>
                <a:cs typeface="Times New Roman" pitchFamily="18" charset="0"/>
              </a:rPr>
              <a:t>They are </a:t>
            </a:r>
            <a:r>
              <a:rPr lang="en-US" sz="2000" dirty="0" err="1" smtClean="0">
                <a:latin typeface="Times New Roman" pitchFamily="18" charset="0"/>
                <a:cs typeface="Times New Roman" pitchFamily="18" charset="0"/>
              </a:rPr>
              <a:t>dorsiventral</a:t>
            </a:r>
            <a:r>
              <a:rPr lang="en-US" sz="2000" dirty="0" smtClean="0">
                <a:latin typeface="Times New Roman" pitchFamily="18" charset="0"/>
                <a:cs typeface="Times New Roman" pitchFamily="18" charset="0"/>
              </a:rPr>
              <a:t> and consist of a basal non-</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cushion-like portion from which a number of erect </a:t>
            </a:r>
            <a:r>
              <a:rPr lang="en-US" sz="2000" dirty="0" err="1" smtClean="0">
                <a:latin typeface="Times New Roman" pitchFamily="18" charset="0"/>
                <a:cs typeface="Times New Roman" pitchFamily="18" charset="0"/>
              </a:rPr>
              <a:t>chlorophyllous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muticellular</a:t>
            </a:r>
            <a:r>
              <a:rPr lang="en-US" sz="2000" dirty="0" smtClean="0">
                <a:latin typeface="Times New Roman" pitchFamily="18" charset="0"/>
                <a:cs typeface="Times New Roman" pitchFamily="18" charset="0"/>
              </a:rPr>
              <a:t> lobes develop upwards. Unicellular rhizoids are formed from the basal cells of cushion</a:t>
            </a:r>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lip_image00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369332"/>
          </a:xfrm>
          <a:prstGeom prst="rect">
            <a:avLst/>
          </a:prstGeom>
        </p:spPr>
        <p:txBody>
          <a:bodyPr wrap="square">
            <a:spAutoFit/>
          </a:bodyPr>
          <a:lstStyle/>
          <a:p>
            <a:r>
              <a:rPr lang="en-US" dirty="0" smtClean="0"/>
              <a:t>The </a:t>
            </a:r>
            <a:r>
              <a:rPr lang="en-US" dirty="0" err="1" smtClean="0"/>
              <a:t>prothallus</a:t>
            </a:r>
            <a:r>
              <a:rPr lang="en-US" dirty="0" smtClean="0"/>
              <a:t> bears sex organs and repro­duces by means of sexual method. </a:t>
            </a:r>
            <a:endParaRPr lang="en-US" dirty="0"/>
          </a:p>
        </p:txBody>
      </p:sp>
      <p:pic>
        <p:nvPicPr>
          <p:cNvPr id="199682" name="Picture 2" descr="http://cdn.biologydiscussion.com/wp-content/uploads/2016/08/clip_image010-41.jpg"/>
          <p:cNvPicPr>
            <a:picLocks noChangeAspect="1" noChangeArrowheads="1"/>
          </p:cNvPicPr>
          <p:nvPr/>
        </p:nvPicPr>
        <p:blipFill>
          <a:blip r:embed="rId2"/>
          <a:srcRect/>
          <a:stretch>
            <a:fillRect/>
          </a:stretch>
        </p:blipFill>
        <p:spPr bwMode="auto">
          <a:xfrm>
            <a:off x="609600" y="838200"/>
            <a:ext cx="8037200" cy="54102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just"/>
            <a:r>
              <a:rPr lang="en-US" b="1" dirty="0" smtClean="0">
                <a:latin typeface="Times New Roman" pitchFamily="18" charset="0"/>
                <a:cs typeface="Times New Roman" pitchFamily="18" charset="0"/>
              </a:rPr>
              <a:t>Sexuality in Equisetum: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gametophytic</a:t>
            </a:r>
            <a:r>
              <a:rPr lang="en-US" dirty="0" smtClean="0">
                <a:latin typeface="Times New Roman" pitchFamily="18" charset="0"/>
                <a:cs typeface="Times New Roman" pitchFamily="18" charset="0"/>
              </a:rPr>
              <a:t> plant body bears sex organs i.e., </a:t>
            </a:r>
            <a:r>
              <a:rPr lang="en-US" dirty="0" err="1" smtClean="0">
                <a:latin typeface="Times New Roman" pitchFamily="18" charset="0"/>
                <a:cs typeface="Times New Roman" pitchFamily="18" charset="0"/>
              </a:rPr>
              <a:t>antheridium</a:t>
            </a:r>
            <a:r>
              <a:rPr lang="en-US" dirty="0" smtClean="0">
                <a:latin typeface="Times New Roman" pitchFamily="18" charset="0"/>
                <a:cs typeface="Times New Roman" pitchFamily="18" charset="0"/>
              </a:rPr>
              <a:t> (male) and </a:t>
            </a:r>
            <a:r>
              <a:rPr lang="en-US" dirty="0" err="1" smtClean="0">
                <a:latin typeface="Times New Roman" pitchFamily="18" charset="0"/>
                <a:cs typeface="Times New Roman" pitchFamily="18" charset="0"/>
              </a:rPr>
              <a:t>archegonium</a:t>
            </a:r>
            <a:r>
              <a:rPr lang="en-US" dirty="0" smtClean="0">
                <a:latin typeface="Times New Roman" pitchFamily="18" charset="0"/>
                <a:cs typeface="Times New Roman" pitchFamily="18" charset="0"/>
              </a:rPr>
              <a:t> (female). The gametophyte are basically bisexual (homothallic) i.e., they bear both male and female sex organs. Although, some unisexual (</a:t>
            </a:r>
            <a:r>
              <a:rPr lang="en-US" dirty="0" err="1" smtClean="0">
                <a:latin typeface="Times New Roman" pitchFamily="18" charset="0"/>
                <a:cs typeface="Times New Roman" pitchFamily="18" charset="0"/>
              </a:rPr>
              <a:t>dioecious</a:t>
            </a:r>
            <a:r>
              <a:rPr lang="en-US" dirty="0" smtClean="0">
                <a:latin typeface="Times New Roman" pitchFamily="18" charset="0"/>
                <a:cs typeface="Times New Roman" pitchFamily="18" charset="0"/>
              </a:rPr>
              <a:t>) members are also reported Some are initially unisexual and then become bisexual. </a:t>
            </a:r>
          </a:p>
          <a:p>
            <a:pPr algn="just"/>
            <a:r>
              <a:rPr lang="en-US" dirty="0" smtClean="0">
                <a:latin typeface="Times New Roman" pitchFamily="18" charset="0"/>
                <a:cs typeface="Times New Roman" pitchFamily="18" charset="0"/>
              </a:rPr>
              <a:t>This early sex determination appears to be related to the environmental conditions viz., temperature, light, humidity and the supply of nutrients as well. </a:t>
            </a:r>
            <a:r>
              <a:rPr lang="en-US" dirty="0" err="1" smtClean="0">
                <a:latin typeface="Times New Roman" pitchFamily="18" charset="0"/>
                <a:cs typeface="Times New Roman" pitchFamily="18" charset="0"/>
              </a:rPr>
              <a:t>Ducket</a:t>
            </a:r>
            <a:r>
              <a:rPr lang="en-US" dirty="0" smtClean="0">
                <a:latin typeface="Times New Roman" pitchFamily="18" charset="0"/>
                <a:cs typeface="Times New Roman" pitchFamily="18" charset="0"/>
              </a:rPr>
              <a:t> (1977), in order to explore the sexuality in Equisetum, observed that some of the fragments of male gametophyte remained male throughout the successive subcultures under laboratory conditions. </a:t>
            </a:r>
          </a:p>
          <a:p>
            <a:pPr algn="just"/>
            <a:r>
              <a:rPr lang="en-US" dirty="0" smtClean="0">
                <a:latin typeface="Times New Roman" pitchFamily="18" charset="0"/>
                <a:cs typeface="Times New Roman" pitchFamily="18" charset="0"/>
              </a:rPr>
              <a:t>Some other fragments produced archegonia, which subsequently bore antheridia in increasing numbers. This pheno­menon supports the contention that Equisetum gametophytes are potentially bisexual. However, </a:t>
            </a:r>
            <a:r>
              <a:rPr lang="en-US" dirty="0" err="1" smtClean="0">
                <a:latin typeface="Times New Roman" pitchFamily="18" charset="0"/>
                <a:cs typeface="Times New Roman" pitchFamily="18" charset="0"/>
              </a:rPr>
              <a:t>Hanke</a:t>
            </a:r>
            <a:r>
              <a:rPr lang="en-US" dirty="0" smtClean="0">
                <a:latin typeface="Times New Roman" pitchFamily="18" charset="0"/>
                <a:cs typeface="Times New Roman" pitchFamily="18" charset="0"/>
              </a:rPr>
              <a:t> (1969) observed that gametophyte of Equisetum </a:t>
            </a:r>
            <a:r>
              <a:rPr lang="en-US" dirty="0" err="1" smtClean="0">
                <a:latin typeface="Times New Roman" pitchFamily="18" charset="0"/>
                <a:cs typeface="Times New Roman" pitchFamily="18" charset="0"/>
              </a:rPr>
              <a:t>bogotense</a:t>
            </a:r>
            <a:r>
              <a:rPr lang="en-US" dirty="0" smtClean="0">
                <a:latin typeface="Times New Roman" pitchFamily="18" charset="0"/>
                <a:cs typeface="Times New Roman" pitchFamily="18" charset="0"/>
              </a:rPr>
              <a:t> were unisexual (bearing antheridia) and never change to bisexual type. </a:t>
            </a:r>
          </a:p>
          <a:p>
            <a:pPr algn="just"/>
            <a:r>
              <a:rPr lang="en-US" dirty="0" smtClean="0">
                <a:latin typeface="Times New Roman" pitchFamily="18" charset="0"/>
                <a:cs typeface="Times New Roman" pitchFamily="18" charset="0"/>
              </a:rPr>
              <a:t>However, the initial male gametophyte of E. </a:t>
            </a:r>
            <a:r>
              <a:rPr lang="en-US" dirty="0" err="1" smtClean="0">
                <a:latin typeface="Times New Roman" pitchFamily="18" charset="0"/>
                <a:cs typeface="Times New Roman" pitchFamily="18" charset="0"/>
              </a:rPr>
              <a:t>ramo­sissimum</a:t>
            </a:r>
            <a:r>
              <a:rPr lang="en-US" dirty="0" smtClean="0">
                <a:latin typeface="Times New Roman" pitchFamily="18" charset="0"/>
                <a:cs typeface="Times New Roman" pitchFamily="18" charset="0"/>
              </a:rPr>
              <a:t>, E. </a:t>
            </a:r>
            <a:r>
              <a:rPr lang="en-US" dirty="0" err="1" smtClean="0">
                <a:latin typeface="Times New Roman" pitchFamily="18" charset="0"/>
                <a:cs typeface="Times New Roman" pitchFamily="18" charset="0"/>
              </a:rPr>
              <a:t>variegatum</a:t>
            </a:r>
            <a:r>
              <a:rPr lang="en-US" dirty="0" smtClean="0">
                <a:latin typeface="Times New Roman" pitchFamily="18" charset="0"/>
                <a:cs typeface="Times New Roman" pitchFamily="18" charset="0"/>
              </a:rPr>
              <a:t> and E. </a:t>
            </a:r>
            <a:r>
              <a:rPr lang="en-US" dirty="0" err="1" smtClean="0">
                <a:latin typeface="Times New Roman" pitchFamily="18" charset="0"/>
                <a:cs typeface="Times New Roman" pitchFamily="18" charset="0"/>
              </a:rPr>
              <a:t>bogotense</a:t>
            </a:r>
            <a:r>
              <a:rPr lang="en-US" dirty="0" smtClean="0">
                <a:latin typeface="Times New Roman" pitchFamily="18" charset="0"/>
                <a:cs typeface="Times New Roman" pitchFamily="18" charset="0"/>
              </a:rPr>
              <a:t> never became bisexual. </a:t>
            </a:r>
          </a:p>
          <a:p>
            <a:pPr algn="just"/>
            <a:r>
              <a:rPr lang="en-US" dirty="0" err="1" smtClean="0">
                <a:latin typeface="Times New Roman" pitchFamily="18" charset="0"/>
                <a:cs typeface="Times New Roman" pitchFamily="18" charset="0"/>
              </a:rPr>
              <a:t>Schratz</a:t>
            </a:r>
            <a:r>
              <a:rPr lang="en-US" dirty="0" smtClean="0">
                <a:latin typeface="Times New Roman" pitchFamily="18" charset="0"/>
                <a:cs typeface="Times New Roman" pitchFamily="18" charset="0"/>
              </a:rPr>
              <a:t> (1928) observed that 50% spores germinate to produce male gametophytes, while the remaining 50% spores produce female gametophytes though they do not loose their male potentiality (i.e., antheridia develop later if </a:t>
            </a:r>
            <a:r>
              <a:rPr lang="en-US" dirty="0" err="1" smtClean="0">
                <a:latin typeface="Times New Roman" pitchFamily="18" charset="0"/>
                <a:cs typeface="Times New Roman" pitchFamily="18" charset="0"/>
              </a:rPr>
              <a:t>fertilisation</a:t>
            </a:r>
            <a:r>
              <a:rPr lang="en-US" dirty="0" smtClean="0">
                <a:latin typeface="Times New Roman" pitchFamily="18" charset="0"/>
                <a:cs typeface="Times New Roman" pitchFamily="18" charset="0"/>
              </a:rPr>
              <a:t> fails). He termed this as ‘incipient </a:t>
            </a:r>
            <a:r>
              <a:rPr lang="en-US" dirty="0" err="1" smtClean="0">
                <a:latin typeface="Times New Roman" pitchFamily="18" charset="0"/>
                <a:cs typeface="Times New Roman" pitchFamily="18" charset="0"/>
              </a:rPr>
              <a:t>heterospory</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A study of sexuality based on enzymatic analysis revealed the </a:t>
            </a:r>
            <a:r>
              <a:rPr lang="en-US" dirty="0" err="1" smtClean="0">
                <a:latin typeface="Times New Roman" pitchFamily="18" charset="0"/>
                <a:cs typeface="Times New Roman" pitchFamily="18" charset="0"/>
              </a:rPr>
              <a:t>intragametophytic</a:t>
            </a:r>
            <a:r>
              <a:rPr lang="en-US" dirty="0" smtClean="0">
                <a:latin typeface="Times New Roman" pitchFamily="18" charset="0"/>
                <a:cs typeface="Times New Roman" pitchFamily="18" charset="0"/>
              </a:rPr>
              <a:t> self- </a:t>
            </a:r>
            <a:r>
              <a:rPr lang="en-US" dirty="0" err="1" smtClean="0">
                <a:latin typeface="Times New Roman" pitchFamily="18" charset="0"/>
                <a:cs typeface="Times New Roman" pitchFamily="18" charset="0"/>
              </a:rPr>
              <a:t>fertilisation</a:t>
            </a:r>
            <a:r>
              <a:rPr lang="en-US" dirty="0" smtClean="0">
                <a:latin typeface="Times New Roman" pitchFamily="18" charset="0"/>
                <a:cs typeface="Times New Roman" pitchFamily="18" charset="0"/>
              </a:rPr>
              <a:t> in E. </a:t>
            </a:r>
            <a:r>
              <a:rPr lang="en-US" dirty="0" err="1" smtClean="0">
                <a:latin typeface="Times New Roman" pitchFamily="18" charset="0"/>
                <a:cs typeface="Times New Roman" pitchFamily="18" charset="0"/>
              </a:rPr>
              <a:t>arvense</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Equisetum is </a:t>
            </a:r>
            <a:r>
              <a:rPr lang="en-US" dirty="0" err="1" smtClean="0">
                <a:latin typeface="Times New Roman" pitchFamily="18" charset="0"/>
                <a:cs typeface="Times New Roman" pitchFamily="18" charset="0"/>
              </a:rPr>
              <a:t>homosporous</a:t>
            </a:r>
            <a:r>
              <a:rPr lang="en-US" dirty="0" smtClean="0">
                <a:latin typeface="Times New Roman" pitchFamily="18" charset="0"/>
                <a:cs typeface="Times New Roman" pitchFamily="18" charset="0"/>
              </a:rPr>
              <a:t> and, therefore, definite sex-determining mechanism is absent. But, the sexuality demonstrated by some of the members appears to be related to environmental factors. Therefore, it is termed as environmental sex determination. </a:t>
            </a:r>
            <a:endParaRPr lang="en-US"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0"/>
            <a:ext cx="7543800" cy="4401205"/>
          </a:xfrm>
          <a:prstGeom prst="rect">
            <a:avLst/>
          </a:prstGeom>
        </p:spPr>
        <p:txBody>
          <a:bodyPr wrap="square">
            <a:spAutoFit/>
          </a:bodyPr>
          <a:lstStyle/>
          <a:p>
            <a:pPr algn="just"/>
            <a:r>
              <a:rPr lang="en-US" sz="2000" b="1" dirty="0" smtClean="0">
                <a:latin typeface="Times New Roman" pitchFamily="18" charset="0"/>
                <a:cs typeface="Times New Roman" pitchFamily="18" charset="0"/>
              </a:rPr>
              <a:t>Sex Organs of Equisetum:</a:t>
            </a:r>
            <a:r>
              <a:rPr lang="en-US" sz="2000" dirty="0" smtClean="0">
                <a:latin typeface="Times New Roman" pitchFamily="18" charset="0"/>
                <a:cs typeface="Times New Roman" pitchFamily="18" charset="0"/>
              </a:rPr>
              <a:t> </a:t>
            </a:r>
          </a:p>
          <a:p>
            <a:pPr algn="just"/>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Antheridium</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a:t>
            </a:r>
            <a:r>
              <a:rPr lang="en-US" sz="2000" dirty="0" err="1" smtClean="0">
                <a:latin typeface="Times New Roman" pitchFamily="18" charset="0"/>
                <a:cs typeface="Times New Roman" pitchFamily="18" charset="0"/>
              </a:rPr>
              <a:t>monoecious</a:t>
            </a:r>
            <a:r>
              <a:rPr lang="en-US" sz="2000" dirty="0" smtClean="0">
                <a:latin typeface="Times New Roman" pitchFamily="18" charset="0"/>
                <a:cs typeface="Times New Roman" pitchFamily="18" charset="0"/>
              </a:rPr>
              <a:t> species, antheridia develop later than archegonia. They are of two types — projecting type and embedded type. Antheridia first appear on the lobes of the gametophyte. The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of the superficial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initial gives rise to jacket initial and an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a:t>
            </a:r>
          </a:p>
          <a:p>
            <a:pPr algn="just"/>
            <a:r>
              <a:rPr lang="en-US" sz="2000" dirty="0" smtClean="0">
                <a:latin typeface="Times New Roman" pitchFamily="18" charset="0"/>
                <a:cs typeface="Times New Roman" pitchFamily="18" charset="0"/>
              </a:rPr>
              <a:t>The jacket initial divides </a:t>
            </a:r>
            <a:r>
              <a:rPr lang="en-US" sz="2000" dirty="0" err="1" smtClean="0">
                <a:latin typeface="Times New Roman" pitchFamily="18" charset="0"/>
                <a:cs typeface="Times New Roman" pitchFamily="18" charset="0"/>
              </a:rPr>
              <a:t>anticlinally</a:t>
            </a:r>
            <a:r>
              <a:rPr lang="en-US" sz="2000" dirty="0" smtClean="0">
                <a:latin typeface="Times New Roman" pitchFamily="18" charset="0"/>
                <a:cs typeface="Times New Roman" pitchFamily="18" charset="0"/>
              </a:rPr>
              <a:t> to form a single-layered jacket. The repeated divisions of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form numerous cells which, on metamor­phosis, produce </a:t>
            </a:r>
            <a:r>
              <a:rPr lang="en-US" sz="2000" dirty="0" err="1" smtClean="0">
                <a:latin typeface="Times New Roman" pitchFamily="18" charset="0"/>
                <a:cs typeface="Times New Roman" pitchFamily="18" charset="0"/>
              </a:rPr>
              <a:t>spermatids</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escape through a pore created by the separation of the apical jacket cell. </a:t>
            </a:r>
          </a:p>
          <a:p>
            <a:pPr algn="just"/>
            <a:r>
              <a:rPr lang="en-US" sz="2000" dirty="0" smtClean="0">
                <a:latin typeface="Times New Roman" pitchFamily="18" charset="0"/>
                <a:cs typeface="Times New Roman" pitchFamily="18" charset="0"/>
              </a:rPr>
              <a:t>The apical part of the </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 is spirally coiled, whereas the lower part is, to some extent, expanded. Each </a:t>
            </a:r>
            <a:r>
              <a:rPr lang="en-US" sz="2000" dirty="0" err="1" smtClean="0">
                <a:latin typeface="Times New Roman" pitchFamily="18" charset="0"/>
                <a:cs typeface="Times New Roman" pitchFamily="18" charset="0"/>
              </a:rPr>
              <a:t>antherozoid</a:t>
            </a:r>
            <a:r>
              <a:rPr lang="en-US" sz="2000" dirty="0" smtClean="0">
                <a:latin typeface="Times New Roman" pitchFamily="18" charset="0"/>
                <a:cs typeface="Times New Roman" pitchFamily="18" charset="0"/>
              </a:rPr>
              <a:t> has about 120 flagella attached to the anterior end. </a:t>
            </a:r>
            <a:endParaRPr lang="en-US" sz="2000"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6858000" cy="4708981"/>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 </a:t>
            </a:r>
            <a:r>
              <a:rPr lang="en-US" sz="2000" b="1" dirty="0" err="1" smtClean="0">
                <a:latin typeface="Times New Roman" pitchFamily="18" charset="0"/>
                <a:cs typeface="Times New Roman" pitchFamily="18" charset="0"/>
              </a:rPr>
              <a:t>Archegonium</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Any superficial cell in the marginal </a:t>
            </a:r>
            <a:r>
              <a:rPr lang="en-US" sz="2000" dirty="0" err="1" smtClean="0">
                <a:latin typeface="Times New Roman" pitchFamily="18" charset="0"/>
                <a:cs typeface="Times New Roman" pitchFamily="18" charset="0"/>
              </a:rPr>
              <a:t>meristem</a:t>
            </a:r>
            <a:r>
              <a:rPr lang="en-US" sz="2000" dirty="0" smtClean="0">
                <a:latin typeface="Times New Roman" pitchFamily="18" charset="0"/>
                <a:cs typeface="Times New Roman" pitchFamily="18" charset="0"/>
              </a:rPr>
              <a:t> acts as an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which undergoes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to form a primary cover cell and an inner central cell. The cover cell, by two vertical divisions at right angle to each other, forms a neck. The cen­tral cell divides transversely to form a primary neck canal cell and a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a:t>
            </a:r>
          </a:p>
          <a:p>
            <a:pPr algn="just"/>
            <a:r>
              <a:rPr lang="en-US" sz="2000" dirty="0" smtClean="0">
                <a:latin typeface="Times New Roman" pitchFamily="18" charset="0"/>
                <a:cs typeface="Times New Roman" pitchFamily="18" charset="0"/>
              </a:rPr>
              <a:t>Two neck canal cells are produced from the pri­mary neck canal cell. While, the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 by a transverse division, forms the ventral canal cell and an egg. </a:t>
            </a:r>
          </a:p>
          <a:p>
            <a:pPr algn="just"/>
            <a:r>
              <a:rPr lang="en-US" sz="2000" dirty="0" smtClean="0">
                <a:latin typeface="Times New Roman" pitchFamily="18" charset="0"/>
                <a:cs typeface="Times New Roman" pitchFamily="18" charset="0"/>
              </a:rPr>
              <a:t>At maturity, an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has a projecting neck comprising of three to four tiers of neck cells arranged in four rows, two neck canal cells of unequal size, a ventral canal cell, and an egg at the base of the embed­ded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The archegonia are confined to cushion region in- between the aerial lobes</a:t>
            </a:r>
            <a:endParaRPr lang="en-US" sz="2000"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cdn.biologydiscussion.com/wp-content/uploads/2016/08/clip_image012-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http://cdn.biologydiscussion.com/wp-content/uploads/2016/08/clip_image014-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620000" cy="3785652"/>
          </a:xfrm>
          <a:prstGeom prst="rect">
            <a:avLst/>
          </a:prstGeom>
        </p:spPr>
        <p:txBody>
          <a:bodyPr wrap="square">
            <a:spAutoFit/>
          </a:bodyPr>
          <a:lstStyle/>
          <a:p>
            <a:pPr algn="just"/>
            <a:r>
              <a:rPr lang="en-US" sz="2400" b="1" dirty="0" err="1" smtClean="0">
                <a:latin typeface="Times New Roman" pitchFamily="18" charset="0"/>
                <a:cs typeface="Times New Roman" pitchFamily="18" charset="0"/>
              </a:rPr>
              <a:t>Fertilisation</a:t>
            </a:r>
            <a:r>
              <a:rPr lang="en-US" sz="2400" b="1"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Water is essential for </a:t>
            </a:r>
            <a:r>
              <a:rPr lang="en-US" sz="2400" dirty="0" err="1" smtClean="0">
                <a:latin typeface="Times New Roman" pitchFamily="18" charset="0"/>
                <a:cs typeface="Times New Roman" pitchFamily="18" charset="0"/>
              </a:rPr>
              <a:t>fertilisation</a:t>
            </a:r>
            <a:r>
              <a:rPr lang="en-US" sz="2400" dirty="0" smtClean="0">
                <a:latin typeface="Times New Roman" pitchFamily="18" charset="0"/>
                <a:cs typeface="Times New Roman" pitchFamily="18" charset="0"/>
              </a:rPr>
              <a:t>. The game­tophyte must be covered with a thin layer of water in which the motile </a:t>
            </a:r>
            <a:r>
              <a:rPr lang="en-US" sz="2400" dirty="0" err="1" smtClean="0">
                <a:latin typeface="Times New Roman" pitchFamily="18" charset="0"/>
                <a:cs typeface="Times New Roman" pitchFamily="18" charset="0"/>
              </a:rPr>
              <a:t>antherozoides</a:t>
            </a:r>
            <a:r>
              <a:rPr lang="en-US" sz="2400" dirty="0" smtClean="0">
                <a:latin typeface="Times New Roman" pitchFamily="18" charset="0"/>
                <a:cs typeface="Times New Roman" pitchFamily="18" charset="0"/>
              </a:rPr>
              <a:t> swim to the archegonia. The neck canal cells and ventral canal cell of the archegonia disintegrate to form a passage for the entry of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Many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pass through the canal of the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but only one of them fuses with the egg. Thus diploid zygote is formed. Generally more than one archegonia are </a:t>
            </a:r>
            <a:r>
              <a:rPr lang="en-US" sz="2400" dirty="0" err="1" smtClean="0">
                <a:latin typeface="Times New Roman" pitchFamily="18" charset="0"/>
                <a:cs typeface="Times New Roman" pitchFamily="18" charset="0"/>
              </a:rPr>
              <a:t>fertilised</a:t>
            </a:r>
            <a:r>
              <a:rPr lang="en-US" sz="2400" dirty="0" smtClean="0">
                <a:latin typeface="Times New Roman" pitchFamily="18" charset="0"/>
                <a:cs typeface="Times New Roman" pitchFamily="18" charset="0"/>
              </a:rPr>
              <a:t> in a </a:t>
            </a:r>
            <a:r>
              <a:rPr lang="en-US" sz="2400" dirty="0" err="1" smtClean="0">
                <a:latin typeface="Times New Roman" pitchFamily="18" charset="0"/>
                <a:cs typeface="Times New Roman" pitchFamily="18" charset="0"/>
              </a:rPr>
              <a:t>pro­thallus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8153400" cy="6186309"/>
          </a:xfrm>
          <a:prstGeom prst="rect">
            <a:avLst/>
          </a:prstGeom>
        </p:spPr>
        <p:txBody>
          <a:bodyPr wrap="square">
            <a:spAutoFit/>
          </a:bodyPr>
          <a:lstStyle/>
          <a:p>
            <a:pPr algn="just"/>
            <a:r>
              <a:rPr lang="en-US" sz="2200" b="1" dirty="0" smtClean="0">
                <a:latin typeface="Times New Roman" pitchFamily="18" charset="0"/>
                <a:cs typeface="Times New Roman" pitchFamily="18" charset="0"/>
              </a:rPr>
              <a:t>Embryo (The New </a:t>
            </a:r>
            <a:r>
              <a:rPr lang="en-US" sz="2200" b="1" dirty="0" err="1" smtClean="0">
                <a:latin typeface="Times New Roman" pitchFamily="18" charset="0"/>
                <a:cs typeface="Times New Roman" pitchFamily="18" charset="0"/>
              </a:rPr>
              <a:t>Sporophyte</a:t>
            </a:r>
            <a:r>
              <a:rPr lang="en-US" sz="2200" b="1"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embryo is the mother cell of the next </a:t>
            </a:r>
            <a:r>
              <a:rPr lang="en-US" sz="2200" dirty="0" err="1" smtClean="0">
                <a:latin typeface="Times New Roman" pitchFamily="18" charset="0"/>
                <a:cs typeface="Times New Roman" pitchFamily="18" charset="0"/>
              </a:rPr>
              <a:t>sporophytic</a:t>
            </a:r>
            <a:r>
              <a:rPr lang="en-US" sz="2200" dirty="0" smtClean="0">
                <a:latin typeface="Times New Roman" pitchFamily="18" charset="0"/>
                <a:cs typeface="Times New Roman" pitchFamily="18" charset="0"/>
              </a:rPr>
              <a:t> generation. Unlike most </a:t>
            </a:r>
            <a:r>
              <a:rPr lang="en-US" sz="2200" dirty="0" err="1" smtClean="0">
                <a:latin typeface="Times New Roman" pitchFamily="18" charset="0"/>
                <a:cs typeface="Times New Roman" pitchFamily="18" charset="0"/>
              </a:rPr>
              <a:t>pterido­phytes</a:t>
            </a:r>
            <a:r>
              <a:rPr lang="en-US" sz="2200" dirty="0" smtClean="0">
                <a:latin typeface="Times New Roman" pitchFamily="18" charset="0"/>
                <a:cs typeface="Times New Roman" pitchFamily="18" charset="0"/>
              </a:rPr>
              <a:t>, several </a:t>
            </a:r>
            <a:r>
              <a:rPr lang="en-US" sz="2200" dirty="0" err="1" smtClean="0">
                <a:latin typeface="Times New Roman" pitchFamily="18" charset="0"/>
                <a:cs typeface="Times New Roman" pitchFamily="18" charset="0"/>
              </a:rPr>
              <a:t>sporophytes</a:t>
            </a:r>
            <a:r>
              <a:rPr lang="en-US" sz="2200" dirty="0" smtClean="0">
                <a:latin typeface="Times New Roman" pitchFamily="18" charset="0"/>
                <a:cs typeface="Times New Roman" pitchFamily="18" charset="0"/>
              </a:rPr>
              <a:t> develop on the same </a:t>
            </a:r>
            <a:r>
              <a:rPr lang="en-US" sz="2200" dirty="0" err="1" smtClean="0">
                <a:latin typeface="Times New Roman" pitchFamily="18" charset="0"/>
                <a:cs typeface="Times New Roman" pitchFamily="18" charset="0"/>
              </a:rPr>
              <a:t>prothallus</a:t>
            </a:r>
            <a:r>
              <a:rPr lang="en-US" sz="2200" dirty="0" smtClean="0">
                <a:latin typeface="Times New Roman" pitchFamily="18" charset="0"/>
                <a:cs typeface="Times New Roman" pitchFamily="18" charset="0"/>
              </a:rPr>
              <a:t>. The first division of the zygote is transverse. This results in an upper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cell and lower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cell. The embryo is there­fore </a:t>
            </a:r>
            <a:r>
              <a:rPr lang="en-US" sz="2200" dirty="0" err="1" smtClean="0">
                <a:latin typeface="Times New Roman" pitchFamily="18" charset="0"/>
                <a:cs typeface="Times New Roman" pitchFamily="18" charset="0"/>
              </a:rPr>
              <a:t>exoscopic</a:t>
            </a:r>
            <a:r>
              <a:rPr lang="en-US" sz="2200" dirty="0" smtClean="0">
                <a:latin typeface="Times New Roman" pitchFamily="18" charset="0"/>
                <a:cs typeface="Times New Roman" pitchFamily="18" charset="0"/>
              </a:rPr>
              <a:t> (where the apical cell is </a:t>
            </a:r>
            <a:r>
              <a:rPr lang="en-US" sz="2200" dirty="0" err="1" smtClean="0">
                <a:latin typeface="Times New Roman" pitchFamily="18" charset="0"/>
                <a:cs typeface="Times New Roman" pitchFamily="18" charset="0"/>
              </a:rPr>
              <a:t>duacted</a:t>
            </a:r>
            <a:r>
              <a:rPr lang="en-US" sz="2200" dirty="0" smtClean="0">
                <a:latin typeface="Times New Roman" pitchFamily="18" charset="0"/>
                <a:cs typeface="Times New Roman" pitchFamily="18" charset="0"/>
              </a:rPr>
              <a:t> outward i.e., towards the neck of the </a:t>
            </a:r>
            <a:r>
              <a:rPr lang="en-US" sz="2200" dirty="0" err="1" smtClean="0">
                <a:latin typeface="Times New Roman" pitchFamily="18" charset="0"/>
                <a:cs typeface="Times New Roman" pitchFamily="18" charset="0"/>
              </a:rPr>
              <a:t>archegoni­um</a:t>
            </a:r>
            <a:r>
              <a:rPr lang="en-US" sz="2200" dirty="0" smtClean="0">
                <a:latin typeface="Times New Roman" pitchFamily="18" charset="0"/>
                <a:cs typeface="Times New Roman" pitchFamily="18" charset="0"/>
              </a:rPr>
              <a:t>) in polarity. </a:t>
            </a:r>
          </a:p>
          <a:p>
            <a:pPr algn="just"/>
            <a:r>
              <a:rPr lang="en-US" sz="2200" dirty="0" smtClean="0">
                <a:latin typeface="Times New Roman" pitchFamily="18" charset="0"/>
                <a:cs typeface="Times New Roman" pitchFamily="18" charset="0"/>
              </a:rPr>
              <a:t>No suspensor is formed in Equisetum.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cells then divide at right angles to the </a:t>
            </a:r>
            <a:r>
              <a:rPr lang="en-US" sz="2200" dirty="0" err="1" smtClean="0">
                <a:latin typeface="Times New Roman" pitchFamily="18" charset="0"/>
                <a:cs typeface="Times New Roman" pitchFamily="18" charset="0"/>
              </a:rPr>
              <a:t>oogonial</a:t>
            </a:r>
            <a:r>
              <a:rPr lang="en-US" sz="2200" dirty="0" smtClean="0">
                <a:latin typeface="Times New Roman" pitchFamily="18" charset="0"/>
                <a:cs typeface="Times New Roman" pitchFamily="18" charset="0"/>
              </a:rPr>
              <a:t> wall, and as a result a tour-celled quadrant stage is established. All the four cells of the quadrant are of different size and shape. </a:t>
            </a:r>
          </a:p>
          <a:p>
            <a:pPr algn="just"/>
            <a:r>
              <a:rPr lang="en-US" sz="2200" dirty="0" smtClean="0">
                <a:latin typeface="Times New Roman" pitchFamily="18" charset="0"/>
                <a:cs typeface="Times New Roman" pitchFamily="18" charset="0"/>
              </a:rPr>
              <a:t>The four-celled embryo undergoes subsequent divi­sions and the future shoot apex originate from the largest cell and leaf initials from the remai­ning cells of one quadrant of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hemi­sphere. </a:t>
            </a:r>
          </a:p>
          <a:p>
            <a:pPr algn="just"/>
            <a:r>
              <a:rPr lang="en-US" sz="2200" dirty="0" smtClean="0">
                <a:latin typeface="Times New Roman" pitchFamily="18" charset="0"/>
                <a:cs typeface="Times New Roman" pitchFamily="18" charset="0"/>
              </a:rPr>
              <a:t>One cell of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quadrant and a portion of the adjacent quadrant of the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region contribute to the development of root. The first root develops from one of the </a:t>
            </a:r>
            <a:r>
              <a:rPr lang="en-US" sz="2200" dirty="0" err="1" smtClean="0">
                <a:latin typeface="Times New Roman" pitchFamily="18" charset="0"/>
                <a:cs typeface="Times New Roman" pitchFamily="18" charset="0"/>
              </a:rPr>
              <a:t>epibasal</a:t>
            </a:r>
            <a:r>
              <a:rPr lang="en-US" sz="2200" dirty="0" smtClean="0">
                <a:latin typeface="Times New Roman" pitchFamily="18" charset="0"/>
                <a:cs typeface="Times New Roman" pitchFamily="18" charset="0"/>
              </a:rPr>
              <a:t> quadrants and a portion of the adjacent </a:t>
            </a:r>
            <a:r>
              <a:rPr lang="en-US" sz="2200" dirty="0" err="1" smtClean="0">
                <a:latin typeface="Times New Roman" pitchFamily="18" charset="0"/>
                <a:cs typeface="Times New Roman" pitchFamily="18" charset="0"/>
              </a:rPr>
              <a:t>hypobasal</a:t>
            </a:r>
            <a:r>
              <a:rPr lang="en-US" sz="2200" dirty="0" smtClean="0">
                <a:latin typeface="Times New Roman" pitchFamily="18" charset="0"/>
                <a:cs typeface="Times New Roman" pitchFamily="18" charset="0"/>
              </a:rPr>
              <a:t> quadrant. The shoot grows rapidly. </a:t>
            </a:r>
            <a:endParaRPr lang="en-US" sz="2200"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cdn.biologydiscussion.com/wp-content/uploads/2016/08/clip_image016-22.jpg"/>
          <p:cNvPicPr>
            <a:picLocks noChangeAspect="1" noChangeArrowheads="1"/>
          </p:cNvPicPr>
          <p:nvPr/>
        </p:nvPicPr>
        <p:blipFill>
          <a:blip r:embed="rId2"/>
          <a:srcRect/>
          <a:stretch>
            <a:fillRect/>
          </a:stretch>
        </p:blipFill>
        <p:spPr bwMode="auto">
          <a:xfrm>
            <a:off x="457200" y="0"/>
            <a:ext cx="7772400" cy="5791200"/>
          </a:xfrm>
          <a:prstGeom prst="rect">
            <a:avLst/>
          </a:prstGeom>
          <a:noFill/>
        </p:spPr>
      </p:pic>
      <p:sp>
        <p:nvSpPr>
          <p:cNvPr id="3" name="Rectangle 2"/>
          <p:cNvSpPr/>
          <p:nvPr/>
        </p:nvSpPr>
        <p:spPr>
          <a:xfrm>
            <a:off x="990600" y="5791200"/>
            <a:ext cx="8001000" cy="923330"/>
          </a:xfrm>
          <a:prstGeom prst="rect">
            <a:avLst/>
          </a:prstGeom>
        </p:spPr>
        <p:txBody>
          <a:bodyPr wrap="square">
            <a:spAutoFit/>
          </a:bodyPr>
          <a:lstStyle/>
          <a:p>
            <a:pPr algn="just"/>
            <a:r>
              <a:rPr lang="en-US" dirty="0" smtClean="0">
                <a:latin typeface="Times New Roman" pitchFamily="18" charset="0"/>
                <a:cs typeface="Times New Roman" pitchFamily="18" charset="0"/>
              </a:rPr>
              <a:t>Later the root grows directly downward and penetrate the </a:t>
            </a:r>
            <a:r>
              <a:rPr lang="en-US" dirty="0" err="1" smtClean="0">
                <a:latin typeface="Times New Roman" pitchFamily="18" charset="0"/>
                <a:cs typeface="Times New Roman" pitchFamily="18" charset="0"/>
              </a:rPr>
              <a:t>gametophytic</a:t>
            </a:r>
            <a:r>
              <a:rPr lang="en-US" dirty="0" smtClean="0">
                <a:latin typeface="Times New Roman" pitchFamily="18" charset="0"/>
                <a:cs typeface="Times New Roman" pitchFamily="18" charset="0"/>
              </a:rPr>
              <a:t> tissue to reach the soil or substratum. A number of such </a:t>
            </a:r>
            <a:r>
              <a:rPr lang="en-US" dirty="0" err="1" smtClean="0">
                <a:latin typeface="Times New Roman" pitchFamily="18" charset="0"/>
                <a:cs typeface="Times New Roman" pitchFamily="18" charset="0"/>
              </a:rPr>
              <a:t>sporophytes</a:t>
            </a:r>
            <a:r>
              <a:rPr lang="en-US" dirty="0" smtClean="0">
                <a:latin typeface="Times New Roman" pitchFamily="18" charset="0"/>
                <a:cs typeface="Times New Roman" pitchFamily="18" charset="0"/>
              </a:rPr>
              <a:t> may develop from a large mature gametophyte if more than one egg is </a:t>
            </a:r>
            <a:r>
              <a:rPr lang="en-US" dirty="0" err="1" smtClean="0">
                <a:latin typeface="Times New Roman" pitchFamily="18" charset="0"/>
                <a:cs typeface="Times New Roman" pitchFamily="18" charset="0"/>
              </a:rPr>
              <a:t>fertilised</a:t>
            </a:r>
            <a:endParaRPr lang="en-US"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http://cdn.biologydiscussion.com/wp-content/uploads/2016/08/clip_image018-24.jpg"/>
          <p:cNvPicPr>
            <a:picLocks noChangeAspect="1" noChangeArrowheads="1"/>
          </p:cNvPicPr>
          <p:nvPr/>
        </p:nvPicPr>
        <p:blipFill>
          <a:blip r:embed="rId2"/>
          <a:srcRect/>
          <a:stretch>
            <a:fillRect/>
          </a:stretch>
        </p:blipFill>
        <p:spPr bwMode="auto">
          <a:xfrm>
            <a:off x="2286000" y="0"/>
            <a:ext cx="5486400" cy="647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porophylls and sporangia"/>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AutoShape 2" descr="Life Cycle of Equisetum साठी प्रतिमा परिणाम"/>
          <p:cNvSpPr>
            <a:spLocks noChangeAspect="1" noChangeArrowheads="1"/>
          </p:cNvSpPr>
          <p:nvPr/>
        </p:nvSpPr>
        <p:spPr bwMode="auto">
          <a:xfrm>
            <a:off x="155575" y="-2163763"/>
            <a:ext cx="5962650" cy="4514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1972" name="AutoShape 4" descr="https://2.bp.blogspot.com/-JBQyFCNGSCo/V3ImH-8KqNI/AAAAAAAAInQ/TbgyEwmcbLQCLZKCiL1lLdLERHT2GAXLwCLcB/s1600/lifecycle%2Bof%2Bequisetu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1973" name="Picture 5"/>
          <p:cNvPicPr>
            <a:picLocks noChangeAspect="1" noChangeArrowheads="1"/>
          </p:cNvPicPr>
          <p:nvPr/>
        </p:nvPicPr>
        <p:blipFill>
          <a:blip r:embed="rId2"/>
          <a:srcRect/>
          <a:stretch>
            <a:fillRect/>
          </a:stretch>
        </p:blipFill>
        <p:spPr bwMode="auto">
          <a:xfrm>
            <a:off x="1142999" y="152400"/>
            <a:ext cx="8001001" cy="6705600"/>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152400"/>
            <a:ext cx="1499128" cy="523220"/>
          </a:xfrm>
          <a:prstGeom prst="rect">
            <a:avLst/>
          </a:prstGeom>
        </p:spPr>
        <p:txBody>
          <a:bodyPr wrap="none">
            <a:spAutoFit/>
          </a:bodyPr>
          <a:lstStyle/>
          <a:p>
            <a:pPr algn="just"/>
            <a:r>
              <a:rPr lang="en-US" sz="2800" b="1" i="1" dirty="0" err="1" smtClean="0">
                <a:solidFill>
                  <a:srgbClr val="FF0000"/>
                </a:solidFill>
                <a:latin typeface="Times New Roman" pitchFamily="18" charset="0"/>
                <a:cs typeface="Times New Roman" pitchFamily="18" charset="0"/>
              </a:rPr>
              <a:t>Marsilea</a:t>
            </a:r>
            <a:endParaRPr lang="en-US" sz="2800" b="1"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5334000" y="838200"/>
          <a:ext cx="3429000" cy="2794000"/>
        </p:xfrm>
        <a:graphic>
          <a:graphicData uri="http://schemas.openxmlformats.org/drawingml/2006/table">
            <a:tbl>
              <a:tblPr/>
              <a:tblGrid>
                <a:gridCol w="1714500"/>
                <a:gridCol w="1714500"/>
              </a:tblGrid>
              <a:tr h="343123">
                <a:tc>
                  <a:txBody>
                    <a:bodyPr/>
                    <a:lstStyle/>
                    <a:p>
                      <a:r>
                        <a:rPr lang="en-US" sz="1400"/>
                        <a:t>Kingdom:</a:t>
                      </a:r>
                    </a:p>
                  </a:txBody>
                  <a:tcPr marL="71298" marR="71298" marT="35649" marB="35649" anchor="ctr">
                    <a:lnL>
                      <a:noFill/>
                    </a:lnL>
                    <a:lnR>
                      <a:noFill/>
                    </a:lnR>
                    <a:lnT>
                      <a:noFill/>
                    </a:lnT>
                    <a:lnB>
                      <a:noFill/>
                    </a:lnB>
                  </a:tcPr>
                </a:tc>
                <a:tc>
                  <a:txBody>
                    <a:bodyPr/>
                    <a:lstStyle/>
                    <a:p>
                      <a:r>
                        <a:rPr lang="en-US" sz="1400">
                          <a:hlinkClick r:id="rId2" tooltip="Plant"/>
                        </a:rPr>
                        <a:t>Plantae</a:t>
                      </a:r>
                      <a:endParaRPr lang="en-US" sz="1400"/>
                    </a:p>
                  </a:txBody>
                  <a:tcPr marL="71298" marR="71298" marT="35649" marB="35649" anchor="ctr">
                    <a:lnL>
                      <a:noFill/>
                    </a:lnL>
                    <a:lnR>
                      <a:noFill/>
                    </a:lnR>
                    <a:lnT>
                      <a:noFill/>
                    </a:lnT>
                    <a:lnB>
                      <a:noFill/>
                    </a:lnB>
                  </a:tcPr>
                </a:tc>
              </a:tr>
              <a:tr h="343123">
                <a:tc>
                  <a:txBody>
                    <a:bodyPr/>
                    <a:lstStyle/>
                    <a:p>
                      <a:r>
                        <a:rPr lang="en-US" sz="1400"/>
                        <a:t>Division:</a:t>
                      </a:r>
                    </a:p>
                  </a:txBody>
                  <a:tcPr marL="71298" marR="71298" marT="35649" marB="35649" anchor="ctr">
                    <a:lnL>
                      <a:noFill/>
                    </a:lnL>
                    <a:lnR>
                      <a:noFill/>
                    </a:lnR>
                    <a:lnT>
                      <a:noFill/>
                    </a:lnT>
                    <a:lnB>
                      <a:noFill/>
                    </a:lnB>
                  </a:tcPr>
                </a:tc>
                <a:tc>
                  <a:txBody>
                    <a:bodyPr/>
                    <a:lstStyle/>
                    <a:p>
                      <a:r>
                        <a:rPr lang="en-US" sz="1400">
                          <a:hlinkClick r:id="rId3" tooltip="Fern"/>
                        </a:rPr>
                        <a:t>Pteridophyta</a:t>
                      </a:r>
                      <a:endParaRPr lang="en-US" sz="1400"/>
                    </a:p>
                  </a:txBody>
                  <a:tcPr marL="71298" marR="71298" marT="35649" marB="35649" anchor="ctr">
                    <a:lnL>
                      <a:noFill/>
                    </a:lnL>
                    <a:lnR>
                      <a:noFill/>
                    </a:lnR>
                    <a:lnT>
                      <a:noFill/>
                    </a:lnT>
                    <a:lnB>
                      <a:noFill/>
                    </a:lnB>
                  </a:tcPr>
                </a:tc>
              </a:tr>
              <a:tr h="1078385">
                <a:tc>
                  <a:txBody>
                    <a:bodyPr/>
                    <a:lstStyle/>
                    <a:p>
                      <a:r>
                        <a:rPr lang="en-US" sz="1400"/>
                        <a:t>Class:</a:t>
                      </a:r>
                    </a:p>
                  </a:txBody>
                  <a:tcPr marL="71298" marR="71298" marT="35649" marB="35649" anchor="ctr">
                    <a:lnL>
                      <a:noFill/>
                    </a:lnL>
                    <a:lnR>
                      <a:noFill/>
                    </a:lnR>
                    <a:lnT>
                      <a:noFill/>
                    </a:lnT>
                    <a:lnB>
                      <a:noFill/>
                    </a:lnB>
                  </a:tcPr>
                </a:tc>
                <a:tc>
                  <a:txBody>
                    <a:bodyPr/>
                    <a:lstStyle/>
                    <a:p>
                      <a:r>
                        <a:rPr lang="en-US" sz="1400">
                          <a:hlinkClick r:id="rId4" tooltip="Polypodiopsida"/>
                        </a:rPr>
                        <a:t>Polypodiopsida</a:t>
                      </a:r>
                      <a:r>
                        <a:rPr lang="en-US" sz="1400"/>
                        <a:t> /</a:t>
                      </a:r>
                      <a:br>
                        <a:rPr lang="en-US" sz="1400"/>
                      </a:br>
                      <a:r>
                        <a:rPr lang="en-US" sz="1400"/>
                        <a:t> Pteridopsida (disputed)</a:t>
                      </a:r>
                    </a:p>
                  </a:txBody>
                  <a:tcPr marL="71298" marR="71298" marT="35649" marB="35649" anchor="ctr">
                    <a:lnL>
                      <a:noFill/>
                    </a:lnL>
                    <a:lnR>
                      <a:noFill/>
                    </a:lnR>
                    <a:lnT>
                      <a:noFill/>
                    </a:lnT>
                    <a:lnB>
                      <a:noFill/>
                    </a:lnB>
                  </a:tcPr>
                </a:tc>
              </a:tr>
              <a:tr h="343123">
                <a:tc>
                  <a:txBody>
                    <a:bodyPr/>
                    <a:lstStyle/>
                    <a:p>
                      <a:r>
                        <a:rPr lang="en-US" sz="1400"/>
                        <a:t>Order:</a:t>
                      </a:r>
                    </a:p>
                  </a:txBody>
                  <a:tcPr marL="71298" marR="71298" marT="35649" marB="35649" anchor="ctr">
                    <a:lnL>
                      <a:noFill/>
                    </a:lnL>
                    <a:lnR>
                      <a:noFill/>
                    </a:lnR>
                    <a:lnT>
                      <a:noFill/>
                    </a:lnT>
                    <a:lnB>
                      <a:noFill/>
                    </a:lnB>
                  </a:tcPr>
                </a:tc>
                <a:tc>
                  <a:txBody>
                    <a:bodyPr/>
                    <a:lstStyle/>
                    <a:p>
                      <a:r>
                        <a:rPr lang="en-US" sz="1400">
                          <a:hlinkClick r:id="rId5" tooltip="Salviniales"/>
                        </a:rPr>
                        <a:t>Salviniales</a:t>
                      </a:r>
                      <a:endParaRPr lang="en-US" sz="1400"/>
                    </a:p>
                  </a:txBody>
                  <a:tcPr marL="71298" marR="71298" marT="35649" marB="35649" anchor="ctr">
                    <a:lnL>
                      <a:noFill/>
                    </a:lnL>
                    <a:lnR>
                      <a:noFill/>
                    </a:lnR>
                    <a:lnT>
                      <a:noFill/>
                    </a:lnT>
                    <a:lnB>
                      <a:noFill/>
                    </a:lnB>
                  </a:tcPr>
                </a:tc>
              </a:tr>
              <a:tr h="343123">
                <a:tc>
                  <a:txBody>
                    <a:bodyPr/>
                    <a:lstStyle/>
                    <a:p>
                      <a:r>
                        <a:rPr lang="en-US" sz="1400"/>
                        <a:t>Family:</a:t>
                      </a:r>
                    </a:p>
                  </a:txBody>
                  <a:tcPr marL="71298" marR="71298" marT="35649" marB="35649" anchor="ctr">
                    <a:lnL>
                      <a:noFill/>
                    </a:lnL>
                    <a:lnR>
                      <a:noFill/>
                    </a:lnR>
                    <a:lnT>
                      <a:noFill/>
                    </a:lnT>
                    <a:lnB>
                      <a:noFill/>
                    </a:lnB>
                  </a:tcPr>
                </a:tc>
                <a:tc>
                  <a:txBody>
                    <a:bodyPr/>
                    <a:lstStyle/>
                    <a:p>
                      <a:r>
                        <a:rPr lang="en-US" sz="1400">
                          <a:hlinkClick r:id="rId6" tooltip="Marsileaceae"/>
                        </a:rPr>
                        <a:t>Marsileaceae</a:t>
                      </a:r>
                      <a:endParaRPr lang="en-US" sz="1400"/>
                    </a:p>
                  </a:txBody>
                  <a:tcPr marL="71298" marR="71298" marT="35649" marB="35649" anchor="ctr">
                    <a:lnL>
                      <a:noFill/>
                    </a:lnL>
                    <a:lnR>
                      <a:noFill/>
                    </a:lnR>
                    <a:lnT>
                      <a:noFill/>
                    </a:lnT>
                    <a:lnB>
                      <a:noFill/>
                    </a:lnB>
                  </a:tcPr>
                </a:tc>
              </a:tr>
              <a:tr h="343123">
                <a:tc>
                  <a:txBody>
                    <a:bodyPr/>
                    <a:lstStyle/>
                    <a:p>
                      <a:r>
                        <a:rPr lang="en-US" sz="1400"/>
                        <a:t>Genus:</a:t>
                      </a:r>
                    </a:p>
                  </a:txBody>
                  <a:tcPr marL="71298" marR="71298" marT="35649" marB="35649" anchor="ctr">
                    <a:lnL>
                      <a:noFill/>
                    </a:lnL>
                    <a:lnR>
                      <a:noFill/>
                    </a:lnR>
                    <a:lnT>
                      <a:noFill/>
                    </a:lnT>
                    <a:lnB>
                      <a:noFill/>
                    </a:lnB>
                  </a:tcPr>
                </a:tc>
                <a:tc>
                  <a:txBody>
                    <a:bodyPr/>
                    <a:lstStyle/>
                    <a:p>
                      <a:r>
                        <a:rPr lang="en-US" sz="1400" b="1" i="1" dirty="0" err="1"/>
                        <a:t>Marsilea</a:t>
                      </a:r>
                      <a:endParaRPr lang="en-US" sz="1400" dirty="0"/>
                    </a:p>
                  </a:txBody>
                  <a:tcPr marL="71298" marR="71298" marT="35649" marB="35649" anchor="ctr">
                    <a:lnL>
                      <a:noFill/>
                    </a:lnL>
                    <a:lnR>
                      <a:noFill/>
                    </a:lnR>
                    <a:lnT>
                      <a:noFill/>
                    </a:lnT>
                    <a:lnB>
                      <a:noFill/>
                    </a:lnB>
                  </a:tcPr>
                </a:tc>
              </a:tr>
            </a:tbl>
          </a:graphicData>
        </a:graphic>
      </p:graphicFrame>
      <p:sp>
        <p:nvSpPr>
          <p:cNvPr id="4" name="Rectangle 3"/>
          <p:cNvSpPr/>
          <p:nvPr/>
        </p:nvSpPr>
        <p:spPr>
          <a:xfrm>
            <a:off x="2971800" y="4191000"/>
            <a:ext cx="6172200" cy="923330"/>
          </a:xfrm>
          <a:prstGeom prst="rect">
            <a:avLst/>
          </a:prstGeom>
        </p:spPr>
        <p:txBody>
          <a:bodyPr wrap="square">
            <a:spAutoFit/>
          </a:bodyPr>
          <a:lstStyle/>
          <a:p>
            <a:r>
              <a:rPr lang="en-US" b="1" i="1" dirty="0" err="1" smtClean="0"/>
              <a:t>Marsilea</a:t>
            </a:r>
            <a:r>
              <a:rPr lang="en-US" dirty="0" smtClean="0"/>
              <a:t> is a genus of approximately 65 species of </a:t>
            </a:r>
            <a:r>
              <a:rPr lang="en-US" dirty="0" smtClean="0">
                <a:hlinkClick r:id="rId7" tooltip="Aquatic plant"/>
              </a:rPr>
              <a:t>aquatic</a:t>
            </a:r>
            <a:r>
              <a:rPr lang="en-US" dirty="0" smtClean="0"/>
              <a:t> </a:t>
            </a:r>
            <a:r>
              <a:rPr lang="en-US" dirty="0" smtClean="0">
                <a:hlinkClick r:id="rId3" tooltip="Fern"/>
              </a:rPr>
              <a:t>ferns</a:t>
            </a:r>
            <a:r>
              <a:rPr lang="en-US" dirty="0" smtClean="0"/>
              <a:t> of the family </a:t>
            </a:r>
            <a:r>
              <a:rPr lang="en-US" dirty="0" err="1" smtClean="0">
                <a:hlinkClick r:id="rId6" tooltip="Marsileaceae"/>
              </a:rPr>
              <a:t>Marsileaceae</a:t>
            </a:r>
            <a:r>
              <a:rPr lang="en-US" dirty="0" smtClean="0"/>
              <a:t>. The name </a:t>
            </a:r>
            <a:r>
              <a:rPr lang="en-US" dirty="0" err="1" smtClean="0"/>
              <a:t>honours</a:t>
            </a:r>
            <a:r>
              <a:rPr lang="en-US" dirty="0" smtClean="0"/>
              <a:t> Italian naturalist </a:t>
            </a:r>
            <a:r>
              <a:rPr lang="en-US" dirty="0" smtClean="0">
                <a:hlinkClick r:id="rId8" tooltip="Luigi Ferdinando Marsigli"/>
              </a:rPr>
              <a:t>Luigi </a:t>
            </a:r>
            <a:r>
              <a:rPr lang="en-US" dirty="0" err="1" smtClean="0">
                <a:hlinkClick r:id="rId8" tooltip="Luigi Ferdinando Marsigli"/>
              </a:rPr>
              <a:t>Ferdinando</a:t>
            </a:r>
            <a:r>
              <a:rPr lang="en-US" dirty="0" smtClean="0">
                <a:hlinkClick r:id="rId8" tooltip="Luigi Ferdinando Marsigli"/>
              </a:rPr>
              <a:t> </a:t>
            </a:r>
            <a:r>
              <a:rPr lang="en-US" dirty="0" err="1" smtClean="0">
                <a:hlinkClick r:id="rId8" tooltip="Luigi Ferdinando Marsigli"/>
              </a:rPr>
              <a:t>Marsigli</a:t>
            </a:r>
            <a:r>
              <a:rPr lang="en-US" dirty="0" smtClean="0"/>
              <a:t> (1656–1730)</a:t>
            </a:r>
            <a:endParaRPr lang="en-US" dirty="0"/>
          </a:p>
        </p:txBody>
      </p:sp>
      <p:pic>
        <p:nvPicPr>
          <p:cNvPr id="176130" name="Picture 2" descr="http://cdn.biologydiscussion.com/wp-content/uploads/2016/08/clip_image002-113.jpg"/>
          <p:cNvPicPr>
            <a:picLocks noChangeAspect="1" noChangeArrowheads="1"/>
          </p:cNvPicPr>
          <p:nvPr/>
        </p:nvPicPr>
        <p:blipFill>
          <a:blip r:embed="rId9"/>
          <a:srcRect/>
          <a:stretch>
            <a:fillRect/>
          </a:stretch>
        </p:blipFill>
        <p:spPr bwMode="auto">
          <a:xfrm>
            <a:off x="0" y="3390900"/>
            <a:ext cx="3048000" cy="3467100"/>
          </a:xfrm>
          <a:prstGeom prst="rect">
            <a:avLst/>
          </a:prstGeom>
          <a:noFill/>
        </p:spPr>
      </p:pic>
      <p:sp>
        <p:nvSpPr>
          <p:cNvPr id="176132" name="AutoShape 4" descr="Starr 061108-9797 Marsilea villosa.jpg"/>
          <p:cNvSpPr>
            <a:spLocks noChangeAspect="1" noChangeArrowheads="1"/>
          </p:cNvSpPr>
          <p:nvPr/>
        </p:nvSpPr>
        <p:spPr bwMode="auto">
          <a:xfrm>
            <a:off x="155575" y="-754063"/>
            <a:ext cx="2095500" cy="157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6134" name="AutoShape 6" descr="https://upload.wikimedia.org/wikipedia/commons/thumb/d/d7/Starr_061108-9797_Marsilea_villosa.jpg/220px-Starr_061108-9797_Marsilea_villos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6135" name="Picture 7"/>
          <p:cNvPicPr>
            <a:picLocks noChangeAspect="1" noChangeArrowheads="1"/>
          </p:cNvPicPr>
          <p:nvPr/>
        </p:nvPicPr>
        <p:blipFill>
          <a:blip r:embed="rId10"/>
          <a:srcRect/>
          <a:stretch>
            <a:fillRect/>
          </a:stretch>
        </p:blipFill>
        <p:spPr bwMode="auto">
          <a:xfrm>
            <a:off x="0" y="0"/>
            <a:ext cx="36576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0"/>
            <a:ext cx="7391400" cy="5016758"/>
          </a:xfrm>
          <a:prstGeom prst="rect">
            <a:avLst/>
          </a:prstGeom>
        </p:spPr>
        <p:txBody>
          <a:bodyPr wrap="square">
            <a:spAutoFit/>
          </a:bodyPr>
          <a:lstStyle/>
          <a:p>
            <a:pPr algn="just"/>
            <a:r>
              <a:rPr lang="en-US" sz="2000" dirty="0" smtClean="0">
                <a:latin typeface="Times New Roman" pitchFamily="18" charset="0"/>
                <a:cs typeface="Times New Roman" pitchFamily="18" charset="0"/>
              </a:rPr>
              <a:t>There are about 65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distributed all over the world. They are more commonly found in tropical regions, such as, Africa and Australia. Gupta and </a:t>
            </a:r>
            <a:r>
              <a:rPr lang="en-US" sz="2000" dirty="0" err="1" smtClean="0">
                <a:latin typeface="Times New Roman" pitchFamily="18" charset="0"/>
                <a:cs typeface="Times New Roman" pitchFamily="18" charset="0"/>
              </a:rPr>
              <a:t>Bhardwaja</a:t>
            </a:r>
            <a:r>
              <a:rPr lang="en-US" sz="2000" dirty="0" smtClean="0">
                <a:latin typeface="Times New Roman" pitchFamily="18" charset="0"/>
                <a:cs typeface="Times New Roman" pitchFamily="18" charset="0"/>
              </a:rPr>
              <a:t> (1957) have recorded about ten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from our country. About six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are known to occur in the United States.</a:t>
            </a:r>
          </a:p>
          <a:p>
            <a:pPr algn="just"/>
            <a:r>
              <a:rPr lang="en-US" sz="2000" dirty="0" smtClean="0">
                <a:latin typeface="Times New Roman" pitchFamily="18" charset="0"/>
                <a:cs typeface="Times New Roman" pitchFamily="18" charset="0"/>
              </a:rPr>
              <a:t>They are </a:t>
            </a:r>
            <a:r>
              <a:rPr lang="en-US" sz="2000" dirty="0" err="1" smtClean="0">
                <a:latin typeface="Times New Roman" pitchFamily="18" charset="0"/>
                <a:cs typeface="Times New Roman" pitchFamily="18" charset="0"/>
              </a:rPr>
              <a:t>hydrophytic</a:t>
            </a:r>
            <a:r>
              <a:rPr lang="en-US" sz="2000" dirty="0" smtClean="0">
                <a:latin typeface="Times New Roman" pitchFamily="18" charset="0"/>
                <a:cs typeface="Times New Roman" pitchFamily="18" charset="0"/>
              </a:rPr>
              <a:t> or amphibious plants. They grow rooted in the mud of marshes and shallow pools.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vestita</a:t>
            </a:r>
            <a:r>
              <a:rPr lang="en-US" sz="2000" dirty="0" smtClean="0">
                <a:latin typeface="Times New Roman" pitchFamily="18" charset="0"/>
                <a:cs typeface="Times New Roman" pitchFamily="18" charset="0"/>
              </a:rPr>
              <a:t> and some other species grow in shallow ponds. A single plant of M. </a:t>
            </a:r>
            <a:r>
              <a:rPr lang="en-US" sz="2000" dirty="0" err="1" smtClean="0">
                <a:latin typeface="Times New Roman" pitchFamily="18" charset="0"/>
                <a:cs typeface="Times New Roman" pitchFamily="18" charset="0"/>
              </a:rPr>
              <a:t>vestita</a:t>
            </a:r>
            <a:r>
              <a:rPr lang="en-US" sz="2000" dirty="0" smtClean="0">
                <a:latin typeface="Times New Roman" pitchFamily="18" charset="0"/>
                <a:cs typeface="Times New Roman" pitchFamily="18" charset="0"/>
              </a:rPr>
              <a:t> may grow in all directions until it covers an area twenty-five </a:t>
            </a:r>
            <a:r>
              <a:rPr lang="en-US" sz="2000" dirty="0" err="1" smtClean="0">
                <a:latin typeface="Times New Roman" pitchFamily="18" charset="0"/>
                <a:cs typeface="Times New Roman" pitchFamily="18" charset="0"/>
              </a:rPr>
              <a:t>metres</a:t>
            </a:r>
            <a:r>
              <a:rPr lang="en-US" sz="2000" dirty="0" smtClean="0">
                <a:latin typeface="Times New Roman" pitchFamily="18" charset="0"/>
                <a:cs typeface="Times New Roman" pitchFamily="18" charset="0"/>
              </a:rPr>
              <a:t> or more in diameter.</a:t>
            </a:r>
          </a:p>
          <a:p>
            <a:pPr algn="just"/>
            <a:r>
              <a:rPr lang="en-US" sz="2000" dirty="0" smtClean="0">
                <a:latin typeface="Times New Roman" pitchFamily="18" charset="0"/>
                <a:cs typeface="Times New Roman" pitchFamily="18" charset="0"/>
              </a:rPr>
              <a:t>In M. </a:t>
            </a:r>
            <a:r>
              <a:rPr lang="en-US" sz="2000" dirty="0" err="1" smtClean="0">
                <a:latin typeface="Times New Roman" pitchFamily="18" charset="0"/>
                <a:cs typeface="Times New Roman" pitchFamily="18" charset="0"/>
              </a:rPr>
              <a:t>vestita</a:t>
            </a:r>
            <a:r>
              <a:rPr lang="en-US" sz="2000" dirty="0" smtClean="0">
                <a:latin typeface="Times New Roman" pitchFamily="18" charset="0"/>
                <a:cs typeface="Times New Roman" pitchFamily="18" charset="0"/>
              </a:rPr>
              <a:t> and most of other species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develop to maturity only on the plants that are not submerged. M. </a:t>
            </a:r>
            <a:r>
              <a:rPr lang="en-US" sz="2000" dirty="0" err="1" smtClean="0">
                <a:latin typeface="Times New Roman" pitchFamily="18" charset="0"/>
                <a:cs typeface="Times New Roman" pitchFamily="18" charset="0"/>
              </a:rPr>
              <a:t>minuta</a:t>
            </a:r>
            <a:r>
              <a:rPr lang="en-US" sz="2000" dirty="0" smtClean="0">
                <a:latin typeface="Times New Roman" pitchFamily="18" charset="0"/>
                <a:cs typeface="Times New Roman" pitchFamily="18" charset="0"/>
              </a:rPr>
              <a:t> and some other species produce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in the aquatic habitat; on the other hand M. </a:t>
            </a:r>
            <a:r>
              <a:rPr lang="en-US" sz="2000" dirty="0" err="1" smtClean="0">
                <a:latin typeface="Times New Roman" pitchFamily="18" charset="0"/>
                <a:cs typeface="Times New Roman" pitchFamily="18" charset="0"/>
              </a:rPr>
              <a:t>aegyptiaca</a:t>
            </a:r>
            <a:r>
              <a:rPr lang="en-US" sz="2000" dirty="0" smtClean="0">
                <a:latin typeface="Times New Roman" pitchFamily="18" charset="0"/>
                <a:cs typeface="Times New Roman" pitchFamily="18" charset="0"/>
              </a:rPr>
              <a:t> never produces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in the aquatic habitat. An Australian species M. </a:t>
            </a:r>
            <a:r>
              <a:rPr lang="en-US" sz="2000" dirty="0" err="1" smtClean="0">
                <a:latin typeface="Times New Roman" pitchFamily="18" charset="0"/>
                <a:cs typeface="Times New Roman" pitchFamily="18" charset="0"/>
              </a:rPr>
              <a:t>hirsuta</a:t>
            </a:r>
            <a:r>
              <a:rPr lang="en-US" sz="2000" dirty="0" smtClean="0">
                <a:latin typeface="Times New Roman" pitchFamily="18" charset="0"/>
                <a:cs typeface="Times New Roman" pitchFamily="18" charset="0"/>
              </a:rPr>
              <a:t> can survive in dry conditions throughout the year.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2862322"/>
          </a:xfrm>
          <a:prstGeom prst="rect">
            <a:avLst/>
          </a:prstGeom>
        </p:spPr>
        <p:txBody>
          <a:bodyPr wrap="square">
            <a:spAutoFit/>
          </a:bodyPr>
          <a:lstStyle/>
          <a:p>
            <a:pPr algn="just"/>
            <a:r>
              <a:rPr lang="en-US" sz="2000" b="1" dirty="0" smtClean="0">
                <a:latin typeface="Times New Roman" pitchFamily="18" charset="0"/>
                <a:cs typeface="Times New Roman" pitchFamily="18" charset="0"/>
              </a:rPr>
              <a:t>External Morphology:</a:t>
            </a:r>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Stem:</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possess a rhizome which creeps on or just beneath the surface of the soil. The rhizome is slender, branched and possesses nodes and internodes. The leaves are borne alternately along the upper side of the rhizome usually at the nodes. One or more adventitious roots come out from each node on the underside of the rhizome. The rhizome is dichotomously branched and is capable of indefinite growth in all directions and covers an area more than twenty-five </a:t>
            </a:r>
            <a:r>
              <a:rPr lang="en-US" sz="2000" dirty="0" err="1" smtClean="0">
                <a:latin typeface="Times New Roman" pitchFamily="18" charset="0"/>
                <a:cs typeface="Times New Roman" pitchFamily="18" charset="0"/>
              </a:rPr>
              <a:t>metres</a:t>
            </a:r>
            <a:r>
              <a:rPr lang="en-US" sz="2000" dirty="0" smtClean="0">
                <a:latin typeface="Times New Roman" pitchFamily="18" charset="0"/>
                <a:cs typeface="Times New Roman" pitchFamily="18" charset="0"/>
              </a:rPr>
              <a:t> in diameter.</a:t>
            </a:r>
            <a:endParaRPr lang="en-US" sz="2000" dirty="0">
              <a:latin typeface="Times New Roman" pitchFamily="18" charset="0"/>
              <a:cs typeface="Times New Roman" pitchFamily="18" charset="0"/>
            </a:endParaRPr>
          </a:p>
        </p:txBody>
      </p:sp>
      <p:pic>
        <p:nvPicPr>
          <p:cNvPr id="178178" name="Picture 2" descr="http://cdn.yourarticlelibrary.com/wp-content/uploads/2013/08/clip_image002128.jpg"/>
          <p:cNvPicPr>
            <a:picLocks noChangeAspect="1" noChangeArrowheads="1"/>
          </p:cNvPicPr>
          <p:nvPr/>
        </p:nvPicPr>
        <p:blipFill>
          <a:blip r:embed="rId2"/>
          <a:srcRect/>
          <a:stretch>
            <a:fillRect/>
          </a:stretch>
        </p:blipFill>
        <p:spPr bwMode="auto">
          <a:xfrm>
            <a:off x="0" y="2743199"/>
            <a:ext cx="4800600" cy="4114801"/>
          </a:xfrm>
          <a:prstGeom prst="rect">
            <a:avLst/>
          </a:prstGeom>
          <a:noFill/>
        </p:spPr>
      </p:pic>
      <p:pic>
        <p:nvPicPr>
          <p:cNvPr id="178180" name="Picture 4" descr="http://cdn.biologydiscussion.com/wp-content/uploads/2016/08/clip_image004-79.jpg"/>
          <p:cNvPicPr>
            <a:picLocks noChangeAspect="1" noChangeArrowheads="1"/>
          </p:cNvPicPr>
          <p:nvPr/>
        </p:nvPicPr>
        <p:blipFill>
          <a:blip r:embed="rId3"/>
          <a:srcRect/>
          <a:stretch>
            <a:fillRect/>
          </a:stretch>
        </p:blipFill>
        <p:spPr bwMode="auto">
          <a:xfrm>
            <a:off x="5029200" y="2895600"/>
            <a:ext cx="3886200" cy="3890318"/>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848600" cy="6186309"/>
          </a:xfrm>
          <a:prstGeom prst="rect">
            <a:avLst/>
          </a:prstGeom>
        </p:spPr>
        <p:txBody>
          <a:bodyPr wrap="square">
            <a:spAutoFit/>
          </a:bodyPr>
          <a:lstStyle/>
          <a:p>
            <a:pPr algn="just"/>
            <a:r>
              <a:rPr lang="en-US" sz="2200" b="1" dirty="0" smtClean="0">
                <a:latin typeface="Times New Roman" pitchFamily="18" charset="0"/>
                <a:cs typeface="Times New Roman" pitchFamily="18" charset="0"/>
              </a:rPr>
              <a:t>Leaves: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leaves arise from the nodes and are arranged alternately in two rows on the upper side of the creeping rhizome. The leaves are long </a:t>
            </a:r>
            <a:r>
              <a:rPr lang="en-US" sz="2200" dirty="0" err="1" smtClean="0">
                <a:latin typeface="Times New Roman" pitchFamily="18" charset="0"/>
                <a:cs typeface="Times New Roman" pitchFamily="18" charset="0"/>
              </a:rPr>
              <a:t>petiolate</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palmately</a:t>
            </a:r>
            <a:r>
              <a:rPr lang="en-US" sz="2200" dirty="0" smtClean="0">
                <a:latin typeface="Times New Roman" pitchFamily="18" charset="0"/>
                <a:cs typeface="Times New Roman" pitchFamily="18" charset="0"/>
              </a:rPr>
              <a:t> compound, each having four leaflets in many species, but sometimes the number of leaflets varies from 3-8. A young leaf shows </a:t>
            </a:r>
            <a:r>
              <a:rPr lang="en-US" sz="2200" dirty="0" err="1" smtClean="0">
                <a:latin typeface="Times New Roman" pitchFamily="18" charset="0"/>
                <a:cs typeface="Times New Roman" pitchFamily="18" charset="0"/>
              </a:rPr>
              <a:t>circinate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vernation</a:t>
            </a:r>
            <a:r>
              <a:rPr lang="en-US" sz="2200" dirty="0" smtClean="0">
                <a:latin typeface="Times New Roman" pitchFamily="18" charset="0"/>
                <a:cs typeface="Times New Roman" pitchFamily="18" charset="0"/>
              </a:rPr>
              <a:t>. At maturity the </a:t>
            </a:r>
            <a:r>
              <a:rPr lang="en-US" sz="2200" dirty="0" err="1" smtClean="0">
                <a:latin typeface="Times New Roman" pitchFamily="18" charset="0"/>
                <a:cs typeface="Times New Roman" pitchFamily="18" charset="0"/>
              </a:rPr>
              <a:t>pinnae</a:t>
            </a:r>
            <a:r>
              <a:rPr lang="en-US" sz="2200" dirty="0" smtClean="0">
                <a:latin typeface="Times New Roman" pitchFamily="18" charset="0"/>
                <a:cs typeface="Times New Roman" pitchFamily="18" charset="0"/>
              </a:rPr>
              <a:t> are extended perpendicular to the peti­ole. The venation is of closed reticulate type. </a:t>
            </a:r>
          </a:p>
          <a:p>
            <a:pPr algn="just"/>
            <a:r>
              <a:rPr lang="en-US" sz="2200" dirty="0" smtClean="0">
                <a:latin typeface="Times New Roman" pitchFamily="18" charset="0"/>
                <a:cs typeface="Times New Roman" pitchFamily="18" charset="0"/>
              </a:rPr>
              <a:t>In T.S., the petiole differentiates into epider­mis, cortex and stele The epidermis is </a:t>
            </a:r>
            <a:r>
              <a:rPr lang="en-US" sz="2200" dirty="0" err="1" smtClean="0">
                <a:latin typeface="Times New Roman" pitchFamily="18" charset="0"/>
                <a:cs typeface="Times New Roman" pitchFamily="18" charset="0"/>
              </a:rPr>
              <a:t>cutinised</a:t>
            </a:r>
            <a:r>
              <a:rPr lang="en-US" sz="2200" dirty="0" smtClean="0">
                <a:latin typeface="Times New Roman" pitchFamily="18" charset="0"/>
                <a:cs typeface="Times New Roman" pitchFamily="18" charset="0"/>
              </a:rPr>
              <a:t> and composed of a single-layered rectangular cells. </a:t>
            </a:r>
          </a:p>
          <a:p>
            <a:pPr algn="just"/>
            <a:r>
              <a:rPr lang="en-US" sz="2200" dirty="0" smtClean="0">
                <a:latin typeface="Times New Roman" pitchFamily="18" charset="0"/>
                <a:cs typeface="Times New Roman" pitchFamily="18" charset="0"/>
              </a:rPr>
              <a:t>The cortex is differentiated into outer and inner cortex. The outer cortex consists of </a:t>
            </a:r>
            <a:r>
              <a:rPr lang="en-US" sz="2200" dirty="0" err="1" smtClean="0">
                <a:latin typeface="Times New Roman" pitchFamily="18" charset="0"/>
                <a:cs typeface="Times New Roman" pitchFamily="18" charset="0"/>
              </a:rPr>
              <a:t>aerenchyma</a:t>
            </a:r>
            <a:r>
              <a:rPr lang="en-US" sz="2200" dirty="0" smtClean="0">
                <a:latin typeface="Times New Roman" pitchFamily="18" charset="0"/>
                <a:cs typeface="Times New Roman" pitchFamily="18" charset="0"/>
              </a:rPr>
              <a:t> having many air-cavities separated by one-celled thick septa. </a:t>
            </a:r>
          </a:p>
          <a:p>
            <a:pPr algn="just"/>
            <a:r>
              <a:rPr lang="en-US" sz="2200" dirty="0" smtClean="0">
                <a:latin typeface="Times New Roman" pitchFamily="18" charset="0"/>
                <a:cs typeface="Times New Roman" pitchFamily="18" charset="0"/>
              </a:rPr>
              <a:t>The stele is </a:t>
            </a:r>
            <a:r>
              <a:rPr lang="en-US" sz="2200" dirty="0" err="1" smtClean="0">
                <a:latin typeface="Times New Roman" pitchFamily="18" charset="0"/>
                <a:cs typeface="Times New Roman" pitchFamily="18" charset="0"/>
              </a:rPr>
              <a:t>protostelic</a:t>
            </a:r>
            <a:r>
              <a:rPr lang="en-US" sz="2200" dirty="0" smtClean="0">
                <a:latin typeface="Times New Roman" pitchFamily="18" charset="0"/>
                <a:cs typeface="Times New Roman" pitchFamily="18" charset="0"/>
              </a:rPr>
              <a:t> with </a:t>
            </a:r>
            <a:r>
              <a:rPr lang="en-US" sz="2200" dirty="0" err="1" smtClean="0">
                <a:latin typeface="Times New Roman" pitchFamily="18" charset="0"/>
                <a:cs typeface="Times New Roman" pitchFamily="18" charset="0"/>
              </a:rPr>
              <a:t>diarch</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exarch</a:t>
            </a:r>
            <a:r>
              <a:rPr lang="en-US" sz="2200" dirty="0" smtClean="0">
                <a:latin typeface="Times New Roman" pitchFamily="18" charset="0"/>
                <a:cs typeface="Times New Roman" pitchFamily="18" charset="0"/>
              </a:rPr>
              <a:t> xylem. The xylem has two large </a:t>
            </a:r>
            <a:r>
              <a:rPr lang="en-US" sz="2200" dirty="0" err="1" smtClean="0">
                <a:latin typeface="Times New Roman" pitchFamily="18" charset="0"/>
                <a:cs typeface="Times New Roman" pitchFamily="18" charset="0"/>
              </a:rPr>
              <a:t>metaxylem</a:t>
            </a:r>
            <a:r>
              <a:rPr lang="en-US" sz="2200" dirty="0" smtClean="0">
                <a:latin typeface="Times New Roman" pitchFamily="18" charset="0"/>
                <a:cs typeface="Times New Roman" pitchFamily="18" charset="0"/>
              </a:rPr>
              <a:t> elements at the centre and </a:t>
            </a:r>
            <a:r>
              <a:rPr lang="en-US" sz="2200" dirty="0" err="1" smtClean="0">
                <a:latin typeface="Times New Roman" pitchFamily="18" charset="0"/>
                <a:cs typeface="Times New Roman" pitchFamily="18" charset="0"/>
              </a:rPr>
              <a:t>proto­xylem</a:t>
            </a:r>
            <a:r>
              <a:rPr lang="en-US" sz="2200" dirty="0" smtClean="0">
                <a:latin typeface="Times New Roman" pitchFamily="18" charset="0"/>
                <a:cs typeface="Times New Roman" pitchFamily="18" charset="0"/>
              </a:rPr>
              <a:t> elements at each end towards the peri­phery. Phloem bands are present on either side of </a:t>
            </a:r>
            <a:r>
              <a:rPr lang="en-US" sz="2200" dirty="0" err="1" smtClean="0">
                <a:latin typeface="Times New Roman" pitchFamily="18" charset="0"/>
                <a:cs typeface="Times New Roman" pitchFamily="18" charset="0"/>
              </a:rPr>
              <a:t>Marsilea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minuta</a:t>
            </a:r>
            <a:r>
              <a:rPr lang="en-US" sz="2200" dirty="0" smtClean="0">
                <a:latin typeface="Times New Roman" pitchFamily="18" charset="0"/>
                <a:cs typeface="Times New Roman" pitchFamily="18" charset="0"/>
              </a:rPr>
              <a:t>. T.S. of petiole the xylem.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cdn.biologydiscussion.com/wp-content/uploads/2016/08/clip_image006-60.jpg"/>
          <p:cNvPicPr>
            <a:picLocks noChangeAspect="1" noChangeArrowheads="1"/>
          </p:cNvPicPr>
          <p:nvPr/>
        </p:nvPicPr>
        <p:blipFill>
          <a:blip r:embed="rId2"/>
          <a:srcRect/>
          <a:stretch>
            <a:fillRect/>
          </a:stretch>
        </p:blipFill>
        <p:spPr bwMode="auto">
          <a:xfrm>
            <a:off x="152400" y="381000"/>
            <a:ext cx="3707907" cy="3962400"/>
          </a:xfrm>
          <a:prstGeom prst="rect">
            <a:avLst/>
          </a:prstGeom>
          <a:noFill/>
        </p:spPr>
      </p:pic>
      <p:sp>
        <p:nvSpPr>
          <p:cNvPr id="3" name="Rectangle 2"/>
          <p:cNvSpPr/>
          <p:nvPr/>
        </p:nvSpPr>
        <p:spPr>
          <a:xfrm>
            <a:off x="3962400" y="0"/>
            <a:ext cx="5181600" cy="6863417"/>
          </a:xfrm>
          <a:prstGeom prst="rect">
            <a:avLst/>
          </a:prstGeom>
        </p:spPr>
        <p:txBody>
          <a:bodyPr wrap="square">
            <a:spAutoFit/>
          </a:bodyPr>
          <a:lstStyle/>
          <a:p>
            <a:pPr algn="just"/>
            <a:r>
              <a:rPr lang="en-US" sz="2000" dirty="0" smtClean="0">
                <a:latin typeface="Times New Roman" pitchFamily="18" charset="0"/>
                <a:cs typeface="Times New Roman" pitchFamily="18" charset="0"/>
              </a:rPr>
              <a:t>The stele is </a:t>
            </a:r>
            <a:r>
              <a:rPr lang="en-US" sz="2000" dirty="0" err="1" smtClean="0">
                <a:latin typeface="Times New Roman" pitchFamily="18" charset="0"/>
                <a:cs typeface="Times New Roman" pitchFamily="18" charset="0"/>
              </a:rPr>
              <a:t>protostelic</a:t>
            </a:r>
            <a:r>
              <a:rPr lang="en-US" sz="2000" dirty="0" smtClean="0">
                <a:latin typeface="Times New Roman" pitchFamily="18" charset="0"/>
                <a:cs typeface="Times New Roman" pitchFamily="18" charset="0"/>
              </a:rPr>
              <a:t>, generally triangular in outline and is externally bounded by endoder­mis. A single-layered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is present just inside the endodermis. </a:t>
            </a:r>
          </a:p>
          <a:p>
            <a:pPr algn="just"/>
            <a:r>
              <a:rPr lang="en-US" sz="2000" dirty="0" smtClean="0">
                <a:latin typeface="Times New Roman" pitchFamily="18" charset="0"/>
                <a:cs typeface="Times New Roman" pitchFamily="18" charset="0"/>
              </a:rPr>
              <a:t>The xylem is </a:t>
            </a:r>
            <a:r>
              <a:rPr lang="en-US" sz="2000" dirty="0" err="1" smtClean="0">
                <a:latin typeface="Times New Roman" pitchFamily="18" charset="0"/>
                <a:cs typeface="Times New Roman" pitchFamily="18" charset="0"/>
              </a:rPr>
              <a:t>mesarch</a:t>
            </a:r>
            <a:r>
              <a:rPr lang="en-US" sz="2000" dirty="0" smtClean="0">
                <a:latin typeface="Times New Roman" pitchFamily="18" charset="0"/>
                <a:cs typeface="Times New Roman" pitchFamily="18" charset="0"/>
              </a:rPr>
              <a:t>, consists of two out­wardly curved strands. </a:t>
            </a:r>
            <a:r>
              <a:rPr lang="en-US" sz="2000" dirty="0" err="1" smtClean="0">
                <a:latin typeface="Times New Roman" pitchFamily="18" charset="0"/>
                <a:cs typeface="Times New Roman" pitchFamily="18" charset="0"/>
              </a:rPr>
              <a:t>Protoxylem</a:t>
            </a:r>
            <a:r>
              <a:rPr lang="en-US" sz="2000" dirty="0" smtClean="0">
                <a:latin typeface="Times New Roman" pitchFamily="18" charset="0"/>
                <a:cs typeface="Times New Roman" pitchFamily="18" charset="0"/>
              </a:rPr>
              <a:t> patches are present at both the ends with one or more </a:t>
            </a:r>
            <a:r>
              <a:rPr lang="en-US" sz="2000" dirty="0" err="1" smtClean="0">
                <a:latin typeface="Times New Roman" pitchFamily="18" charset="0"/>
                <a:cs typeface="Times New Roman" pitchFamily="18" charset="0"/>
              </a:rPr>
              <a:t>metaxylem</a:t>
            </a:r>
            <a:r>
              <a:rPr lang="en-US" sz="2000" dirty="0" smtClean="0">
                <a:latin typeface="Times New Roman" pitchFamily="18" charset="0"/>
                <a:cs typeface="Times New Roman" pitchFamily="18" charset="0"/>
              </a:rPr>
              <a:t> in the centre. The xylem is surroun­ded by phloem. Pith is absent. </a:t>
            </a:r>
          </a:p>
          <a:p>
            <a:pPr algn="just"/>
            <a:r>
              <a:rPr lang="en-US" sz="2000" dirty="0" smtClean="0">
                <a:latin typeface="Times New Roman" pitchFamily="18" charset="0"/>
                <a:cs typeface="Times New Roman" pitchFamily="18" charset="0"/>
              </a:rPr>
              <a:t>The vertical section of the leaflet shows epi­dermis, stomata, </a:t>
            </a:r>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and vascular bun­dles. Stomata are present in the upper epidermis (in submerged species) or on both the upper and lower epidermis (in terrestrial and amphibious species). </a:t>
            </a:r>
          </a:p>
          <a:p>
            <a:pPr algn="just"/>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tissue is differentiated into palisade and spongy parenchyma and generally associated with vertical airspaces. The vascular bundles are concentric with a central core of xylem surrounded by phloem. Each vascular bundle is separated from the </a:t>
            </a:r>
            <a:r>
              <a:rPr lang="en-US" sz="2000" dirty="0" err="1" smtClean="0">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tissue by a layer of endodermis.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3785652"/>
          </a:xfrm>
          <a:prstGeom prst="rect">
            <a:avLst/>
          </a:prstGeom>
        </p:spPr>
        <p:txBody>
          <a:bodyPr wrap="square">
            <a:spAutoFit/>
          </a:bodyPr>
          <a:lstStyle/>
          <a:p>
            <a:pPr algn="just"/>
            <a:r>
              <a:rPr lang="en-US" sz="2000" dirty="0" smtClean="0">
                <a:solidFill>
                  <a:srgbClr val="FF0000"/>
                </a:solidFill>
                <a:latin typeface="Times New Roman" pitchFamily="18" charset="0"/>
                <a:cs typeface="Times New Roman" pitchFamily="18" charset="0"/>
              </a:rPr>
              <a:t>Root</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In the transverse section of the root, the epidermis, cortex and stele may be seen. The epidermis is single layered and composed of thin-walled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The cortex of the root is differentiated into two regions. The outer region consists of large air spaces or lacunae separated by septa from each other the inner zone of the cortex consists of a few layers of sclerotic cells.</a:t>
            </a:r>
          </a:p>
          <a:p>
            <a:pPr algn="just"/>
            <a:r>
              <a:rPr lang="en-US" sz="2000" dirty="0" smtClean="0">
                <a:latin typeface="Times New Roman" pitchFamily="18" charset="0"/>
                <a:cs typeface="Times New Roman" pitchFamily="18" charset="0"/>
              </a:rPr>
              <a:t>Inner to the cortex there is single layered endodermis. Just beneath the endodermis there is single-layered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In the centre of the stele there is typical </a:t>
            </a:r>
            <a:r>
              <a:rPr lang="en-US" sz="2000" dirty="0" err="1" smtClean="0">
                <a:latin typeface="Times New Roman" pitchFamily="18" charset="0"/>
                <a:cs typeface="Times New Roman" pitchFamily="18" charset="0"/>
              </a:rPr>
              <a:t>diarch</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exarch</a:t>
            </a:r>
            <a:r>
              <a:rPr lang="en-US" sz="2000" dirty="0" smtClean="0">
                <a:latin typeface="Times New Roman" pitchFamily="18" charset="0"/>
                <a:cs typeface="Times New Roman" pitchFamily="18" charset="0"/>
              </a:rPr>
              <a:t> structure with a diametric plate like strand of xylem. The phloem bands are found on either side of the xylem plate.</a:t>
            </a:r>
          </a:p>
          <a:p>
            <a:pPr algn="just"/>
            <a:endParaRPr lang="en-US" sz="2000" dirty="0">
              <a:latin typeface="Times New Roman" pitchFamily="18" charset="0"/>
              <a:cs typeface="Times New Roman" pitchFamily="18" charset="0"/>
            </a:endParaRPr>
          </a:p>
        </p:txBody>
      </p:sp>
      <p:pic>
        <p:nvPicPr>
          <p:cNvPr id="185346" name="Picture 2" descr="http://cdn.biologydiscussion.com/wp-content/uploads/2016/09/clip_image010-15.jpg"/>
          <p:cNvPicPr>
            <a:picLocks noChangeAspect="1" noChangeArrowheads="1"/>
          </p:cNvPicPr>
          <p:nvPr/>
        </p:nvPicPr>
        <p:blipFill>
          <a:blip r:embed="rId2"/>
          <a:srcRect/>
          <a:stretch>
            <a:fillRect/>
          </a:stretch>
        </p:blipFill>
        <p:spPr bwMode="auto">
          <a:xfrm>
            <a:off x="2514600" y="3429000"/>
            <a:ext cx="4800600" cy="342900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81534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reproduction in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takes place by vegetative and sexual methods.</a:t>
            </a:r>
          </a:p>
          <a:p>
            <a:pPr algn="just"/>
            <a:r>
              <a:rPr lang="en-US" sz="2000" b="1" dirty="0" smtClean="0">
                <a:latin typeface="Times New Roman" pitchFamily="18" charset="0"/>
                <a:cs typeface="Times New Roman" pitchFamily="18" charset="0"/>
              </a:rPr>
              <a:t>Vegetative propagation:</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vegetative reproduction takes place by means of specially developed structures known as tubers. In the dry conditions certain branches develop from the rhizome, which swell because of the storage of food material, and are termed as tubers. These tubers survive in the </a:t>
            </a:r>
            <a:r>
              <a:rPr lang="en-US" sz="2000" dirty="0" err="1" smtClean="0">
                <a:latin typeface="Times New Roman" pitchFamily="18" charset="0"/>
                <a:cs typeface="Times New Roman" pitchFamily="18" charset="0"/>
              </a:rPr>
              <a:t>unfavourable</a:t>
            </a:r>
            <a:r>
              <a:rPr lang="en-US" sz="2000" dirty="0" smtClean="0">
                <a:latin typeface="Times New Roman" pitchFamily="18" charset="0"/>
                <a:cs typeface="Times New Roman" pitchFamily="18" charset="0"/>
              </a:rPr>
              <a:t> and drought conditions, and on the return of </a:t>
            </a:r>
            <a:r>
              <a:rPr lang="en-US" sz="2000" dirty="0" err="1" smtClean="0">
                <a:latin typeface="Times New Roman" pitchFamily="18" charset="0"/>
                <a:cs typeface="Times New Roman" pitchFamily="18" charset="0"/>
              </a:rPr>
              <a:t>favourable</a:t>
            </a:r>
            <a:r>
              <a:rPr lang="en-US" sz="2000" dirty="0" smtClean="0">
                <a:latin typeface="Times New Roman" pitchFamily="18" charset="0"/>
                <a:cs typeface="Times New Roman" pitchFamily="18" charset="0"/>
              </a:rPr>
              <a:t> conditions they germinate into new plants, e.g., M. </a:t>
            </a:r>
            <a:r>
              <a:rPr lang="en-US" sz="2000" dirty="0" err="1" smtClean="0">
                <a:latin typeface="Times New Roman" pitchFamily="18" charset="0"/>
                <a:cs typeface="Times New Roman" pitchFamily="18" charset="0"/>
              </a:rPr>
              <a:t>hirsuta</a:t>
            </a:r>
            <a:r>
              <a:rPr lang="en-US" sz="2000" dirty="0" smtClean="0">
                <a:latin typeface="Times New Roman" pitchFamily="18" charset="0"/>
                <a:cs typeface="Times New Roman" pitchFamily="18" charset="0"/>
              </a:rPr>
              <a:t>.</a:t>
            </a:r>
          </a:p>
          <a:p>
            <a:pPr algn="just"/>
            <a:r>
              <a:rPr lang="en-US" sz="2000" b="1" dirty="0" smtClean="0">
                <a:latin typeface="Times New Roman" pitchFamily="18" charset="0"/>
                <a:cs typeface="Times New Roman" pitchFamily="18" charset="0"/>
              </a:rPr>
              <a:t>Sexual reproduction:</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plant is a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It bears the special structures known as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which contain micro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in them. It is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borne on short peduncles above the base of the petiole. In most cases the peduncle is </a:t>
            </a:r>
            <a:r>
              <a:rPr lang="en-US" sz="2000" dirty="0" err="1" smtClean="0">
                <a:latin typeface="Times New Roman" pitchFamily="18" charset="0"/>
                <a:cs typeface="Times New Roman" pitchFamily="18" charset="0"/>
              </a:rPr>
              <a:t>unbranched</a:t>
            </a:r>
            <a:r>
              <a:rPr lang="en-US" sz="2000" dirty="0" smtClean="0">
                <a:latin typeface="Times New Roman" pitchFamily="18" charset="0"/>
                <a:cs typeface="Times New Roman" pitchFamily="18" charset="0"/>
              </a:rPr>
              <a:t> and bears a single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at its apex. In M. </a:t>
            </a:r>
            <a:r>
              <a:rPr lang="en-US" sz="2000" dirty="0" err="1" smtClean="0">
                <a:latin typeface="Times New Roman" pitchFamily="18" charset="0"/>
                <a:cs typeface="Times New Roman" pitchFamily="18" charset="0"/>
              </a:rPr>
              <a:t>quadrifolia</a:t>
            </a:r>
            <a:r>
              <a:rPr lang="en-US" sz="2000" dirty="0" smtClean="0">
                <a:latin typeface="Times New Roman" pitchFamily="18" charset="0"/>
                <a:cs typeface="Times New Roman" pitchFamily="18" charset="0"/>
              </a:rPr>
              <a:t> the peduncle is dichotomously branched and bears 2 to 5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may be oval or bean-shaped. In the earlier stages of its development it is soft and green but later on it becomes sufficiently hard and brown in </a:t>
            </a:r>
            <a:r>
              <a:rPr lang="en-US" sz="2000" dirty="0" err="1" smtClean="0">
                <a:latin typeface="Times New Roman" pitchFamily="18" charset="0"/>
                <a:cs typeface="Times New Roman" pitchFamily="18" charset="0"/>
              </a:rPr>
              <a:t>colour</a:t>
            </a:r>
            <a:r>
              <a:rPr lang="en-US" sz="2000" dirty="0" smtClean="0">
                <a:latin typeface="Times New Roman" pitchFamily="18" charset="0"/>
                <a:cs typeface="Times New Roman" pitchFamily="18" charset="0"/>
              </a:rPr>
              <a:t>. In majority of the species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near the point of attachment of the stalk or peduncle at the base, there are usually one and sometimes more protuberances in the median plane. Such protuberan­ces consist of one or two teeth and </a:t>
            </a:r>
            <a:r>
              <a:rPr lang="en-US" sz="2000" dirty="0" err="1" smtClean="0">
                <a:latin typeface="Times New Roman" pitchFamily="18" charset="0"/>
                <a:cs typeface="Times New Roman" pitchFamily="18" charset="0"/>
              </a:rPr>
              <a:t>raphe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ttp://cdn.yourarticlelibrary.com/wp-content/uploads/2013/08/clip_image01224.jpg"/>
          <p:cNvPicPr>
            <a:picLocks noChangeAspect="1" noChangeArrowheads="1"/>
          </p:cNvPicPr>
          <p:nvPr/>
        </p:nvPicPr>
        <p:blipFill>
          <a:blip r:embed="rId2"/>
          <a:srcRect/>
          <a:stretch>
            <a:fillRect/>
          </a:stretch>
        </p:blipFill>
        <p:spPr bwMode="auto">
          <a:xfrm>
            <a:off x="1447800" y="48400"/>
            <a:ext cx="5791200" cy="68096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3477875"/>
          </a:xfrm>
          <a:prstGeom prst="rect">
            <a:avLst/>
          </a:prstGeom>
        </p:spPr>
        <p:txBody>
          <a:bodyPr wrap="square">
            <a:spAutoFit/>
          </a:bodyPr>
          <a:lstStyle/>
          <a:p>
            <a:pPr algn="just"/>
            <a:r>
              <a:rPr lang="en-US" sz="2000" b="1" dirty="0" smtClean="0">
                <a:latin typeface="Times New Roman" pitchFamily="18" charset="0"/>
                <a:cs typeface="Times New Roman" pitchFamily="18" charset="0"/>
              </a:rPr>
              <a:t>Reproduction by Spores: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is a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fern. It produces two types of spores i.e., the microspores and the megaspores. The microspores and megaspores are produced in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respectively, and the sporangia are enclosed in special bean-shaped structures called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When young,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soft and green, but turns dark brown and hard at maturity.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withstand desiccation and are repor­ted to be viable even after twenty to twenty five years.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develops at the short branch of petiole called pedicel or stalk. In most species they occur singly, but in some species the num­ber varies from two to twenty</a:t>
            </a:r>
            <a:endParaRPr lang="en-US" sz="2000" dirty="0">
              <a:latin typeface="Times New Roman" pitchFamily="18" charset="0"/>
              <a:cs typeface="Times New Roman" pitchFamily="18" charset="0"/>
            </a:endParaRPr>
          </a:p>
        </p:txBody>
      </p:sp>
      <p:pic>
        <p:nvPicPr>
          <p:cNvPr id="230402" name="Picture 2" descr="http://cdn.biologydiscussion.com/wp-content/uploads/2016/08/clip_image010-38.jpg"/>
          <p:cNvPicPr>
            <a:picLocks noChangeAspect="1" noChangeArrowheads="1"/>
          </p:cNvPicPr>
          <p:nvPr/>
        </p:nvPicPr>
        <p:blipFill>
          <a:blip r:embed="rId2"/>
          <a:srcRect/>
          <a:stretch>
            <a:fillRect/>
          </a:stretch>
        </p:blipFill>
        <p:spPr bwMode="auto">
          <a:xfrm>
            <a:off x="3124200" y="3200400"/>
            <a:ext cx="5486400" cy="3390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REPRODUCTION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pull dir="l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8153400" cy="6247864"/>
          </a:xfrm>
          <a:prstGeom prst="rect">
            <a:avLst/>
          </a:prstGeom>
        </p:spPr>
        <p:txBody>
          <a:bodyPr wrap="square">
            <a:spAutoFit/>
          </a:bodyPr>
          <a:lstStyle/>
          <a:p>
            <a:pPr algn="just"/>
            <a:r>
              <a:rPr lang="en-US" sz="2000" b="1" dirty="0" smtClean="0">
                <a:latin typeface="Times New Roman" pitchFamily="18" charset="0"/>
                <a:cs typeface="Times New Roman" pitchFamily="18" charset="0"/>
              </a:rPr>
              <a:t>The mode of attachment of </a:t>
            </a:r>
            <a:r>
              <a:rPr lang="en-US" sz="2000" b="1" dirty="0" err="1" smtClean="0">
                <a:latin typeface="Times New Roman" pitchFamily="18" charset="0"/>
                <a:cs typeface="Times New Roman" pitchFamily="18" charset="0"/>
              </a:rPr>
              <a:t>sporocarps</a:t>
            </a:r>
            <a:r>
              <a:rPr lang="en-US" sz="2000" b="1" dirty="0" smtClean="0">
                <a:latin typeface="Times New Roman" pitchFamily="18" charset="0"/>
                <a:cs typeface="Times New Roman" pitchFamily="18" charset="0"/>
              </a:rPr>
              <a:t> with the peti­ole is of following types: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attached to one side of the petiole in a single row e.g., M. </a:t>
            </a:r>
            <a:r>
              <a:rPr lang="en-US" sz="2000" dirty="0" err="1" smtClean="0">
                <a:latin typeface="Times New Roman" pitchFamily="18" charset="0"/>
                <a:cs typeface="Times New Roman" pitchFamily="18" charset="0"/>
              </a:rPr>
              <a:t>polycarpa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caribaca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subangulata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detlexa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(b) Pedicels of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are fused in groups and then attached to the petiole by a common stalk e.g., M. </a:t>
            </a:r>
            <a:r>
              <a:rPr lang="en-US" sz="2000" dirty="0" err="1" smtClean="0">
                <a:latin typeface="Times New Roman" pitchFamily="18" charset="0"/>
                <a:cs typeface="Times New Roman" pitchFamily="18" charset="0"/>
              </a:rPr>
              <a:t>quadrifolia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(c) Pedicels of all the </a:t>
            </a:r>
            <a:r>
              <a:rPr lang="en-US" sz="2000" dirty="0" err="1" smtClean="0">
                <a:latin typeface="Times New Roman" pitchFamily="18" charset="0"/>
                <a:cs typeface="Times New Roman" pitchFamily="18" charset="0"/>
              </a:rPr>
              <a:t>sporocarps</a:t>
            </a:r>
            <a:r>
              <a:rPr lang="en-US" sz="2000" dirty="0" smtClean="0">
                <a:latin typeface="Times New Roman" pitchFamily="18" charset="0"/>
                <a:cs typeface="Times New Roman" pitchFamily="18" charset="0"/>
              </a:rPr>
              <a:t> remain free and are attached to the petiole at a single point (e.g., M. </a:t>
            </a:r>
            <a:r>
              <a:rPr lang="en-US" sz="2000" dirty="0" err="1" smtClean="0">
                <a:latin typeface="Times New Roman" pitchFamily="18" charset="0"/>
                <a:cs typeface="Times New Roman" pitchFamily="18" charset="0"/>
              </a:rPr>
              <a:t>minuta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(d) A single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attached to the base of the petiole by the pedicel (e.g., M. </a:t>
            </a:r>
            <a:r>
              <a:rPr lang="en-US" sz="2000" dirty="0" err="1" smtClean="0">
                <a:latin typeface="Times New Roman" pitchFamily="18" charset="0"/>
                <a:cs typeface="Times New Roman" pitchFamily="18" charset="0"/>
              </a:rPr>
              <a:t>coro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mandelica</a:t>
            </a:r>
            <a:r>
              <a:rPr lang="en-US" sz="2000" dirty="0" smtClean="0">
                <a:latin typeface="Times New Roman" pitchFamily="18" charset="0"/>
                <a:cs typeface="Times New Roman" pitchFamily="18" charset="0"/>
              </a:rPr>
              <a:t>, M. </a:t>
            </a:r>
            <a:r>
              <a:rPr lang="en-US" sz="2000" dirty="0" err="1" smtClean="0">
                <a:latin typeface="Times New Roman" pitchFamily="18" charset="0"/>
                <a:cs typeface="Times New Roman" pitchFamily="18" charset="0"/>
              </a:rPr>
              <a:t>uncinata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place of attachment of the pedicel with the body of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is known as </a:t>
            </a:r>
            <a:r>
              <a:rPr lang="en-US" sz="2000" dirty="0" err="1" smtClean="0">
                <a:latin typeface="Times New Roman" pitchFamily="18" charset="0"/>
                <a:cs typeface="Times New Roman" pitchFamily="18" charset="0"/>
              </a:rPr>
              <a:t>raphe</a:t>
            </a:r>
            <a:r>
              <a:rPr lang="en-US" sz="2000" dirty="0" smtClean="0">
                <a:latin typeface="Times New Roman" pitchFamily="18" charset="0"/>
                <a:cs typeface="Times New Roman" pitchFamily="18" charset="0"/>
              </a:rPr>
              <a:t> The distal end of the </a:t>
            </a:r>
            <a:r>
              <a:rPr lang="en-US" sz="2000" dirty="0" err="1" smtClean="0">
                <a:latin typeface="Times New Roman" pitchFamily="18" charset="0"/>
                <a:cs typeface="Times New Roman" pitchFamily="18" charset="0"/>
              </a:rPr>
              <a:t>raphe</a:t>
            </a:r>
            <a:r>
              <a:rPr lang="en-US" sz="2000" dirty="0" smtClean="0">
                <a:latin typeface="Times New Roman" pitchFamily="18" charset="0"/>
                <a:cs typeface="Times New Roman" pitchFamily="18" charset="0"/>
              </a:rPr>
              <a:t> in some species is marked by the presence of one or two protuberances or teeth-like projections known as horns or tubercles.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wall is hard, thick, thus resis­tant against mechanical injury. Anatomically, the wall is differentiated into three layers. The outer layer is epidermis made up of single-layered </a:t>
            </a:r>
            <a:r>
              <a:rPr lang="en-US" sz="2000" dirty="0" err="1" smtClean="0">
                <a:latin typeface="Times New Roman" pitchFamily="18" charset="0"/>
                <a:cs typeface="Times New Roman" pitchFamily="18" charset="0"/>
              </a:rPr>
              <a:t>cuboidal</a:t>
            </a:r>
            <a:r>
              <a:rPr lang="en-US" sz="2000" dirty="0" smtClean="0">
                <a:latin typeface="Times New Roman" pitchFamily="18" charset="0"/>
                <a:cs typeface="Times New Roman" pitchFamily="18" charset="0"/>
              </a:rPr>
              <a:t> cell with sunken stomata. </a:t>
            </a:r>
          </a:p>
          <a:p>
            <a:pPr algn="just"/>
            <a:r>
              <a:rPr lang="en-US" sz="2000" dirty="0" smtClean="0">
                <a:latin typeface="Times New Roman" pitchFamily="18" charset="0"/>
                <a:cs typeface="Times New Roman" pitchFamily="18" charset="0"/>
              </a:rPr>
              <a:t>The middle layer is made up of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elongated compact­ly arranged thick-walled palisade cells. This is followed by second palisade layer which is com­prised of more elongated thin-walled palisade cells.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228600"/>
            <a:ext cx="7543800" cy="5632311"/>
          </a:xfrm>
          <a:prstGeom prst="rect">
            <a:avLst/>
          </a:prstGeom>
        </p:spPr>
        <p:txBody>
          <a:bodyPr wrap="square">
            <a:spAutoFit/>
          </a:bodyPr>
          <a:lstStyle/>
          <a:p>
            <a:pPr algn="just"/>
            <a:r>
              <a:rPr lang="en-US" sz="2000" dirty="0" err="1" smtClean="0">
                <a:latin typeface="Times New Roman" pitchFamily="18" charset="0"/>
                <a:cs typeface="Times New Roman" pitchFamily="18" charset="0"/>
              </a:rPr>
              <a:t>nother</a:t>
            </a:r>
            <a:r>
              <a:rPr lang="en-US" sz="2000" dirty="0" smtClean="0">
                <a:latin typeface="Times New Roman" pitchFamily="18" charset="0"/>
                <a:cs typeface="Times New Roman" pitchFamily="18" charset="0"/>
              </a:rPr>
              <a:t> bundle called placental bundle deve­lops from the point of forking of lateral bundle which enters into the receptacle bearing spo­rangia and </a:t>
            </a:r>
            <a:r>
              <a:rPr lang="en-US" sz="2000" dirty="0" err="1" smtClean="0">
                <a:latin typeface="Times New Roman" pitchFamily="18" charset="0"/>
                <a:cs typeface="Times New Roman" pitchFamily="18" charset="0"/>
              </a:rPr>
              <a:t>dichotomises</a:t>
            </a:r>
            <a:r>
              <a:rPr lang="en-US" sz="2000" dirty="0" smtClean="0">
                <a:latin typeface="Times New Roman" pitchFamily="18" charset="0"/>
                <a:cs typeface="Times New Roman" pitchFamily="18" charset="0"/>
              </a:rPr>
              <a:t>. Thus a closed net­work of vascular system is formed within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vertical longitudinal section (VLS) of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away from the plane of the stalk reveals many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arranged in vertical rows. In this plane of section either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are visible. Each </a:t>
            </a:r>
            <a:r>
              <a:rPr lang="en-US" sz="2000" dirty="0" err="1" smtClean="0">
                <a:latin typeface="Times New Roman" pitchFamily="18" charset="0"/>
                <a:cs typeface="Times New Roman" pitchFamily="18" charset="0"/>
              </a:rPr>
              <a:t>sorus</a:t>
            </a:r>
            <a:r>
              <a:rPr lang="en-US" sz="2000" dirty="0" smtClean="0">
                <a:latin typeface="Times New Roman" pitchFamily="18" charset="0"/>
                <a:cs typeface="Times New Roman" pitchFamily="18" charset="0"/>
              </a:rPr>
              <a:t> is surrounded by an </a:t>
            </a:r>
            <a:r>
              <a:rPr lang="en-US" sz="2000" dirty="0" err="1" smtClean="0">
                <a:latin typeface="Times New Roman" pitchFamily="18" charset="0"/>
                <a:cs typeface="Times New Roman" pitchFamily="18" charset="0"/>
              </a:rPr>
              <a:t>indusium</a:t>
            </a:r>
            <a:r>
              <a:rPr lang="en-US" sz="2000" dirty="0" smtClean="0">
                <a:latin typeface="Times New Roman" pitchFamily="18" charset="0"/>
                <a:cs typeface="Times New Roman" pitchFamily="18" charset="0"/>
              </a:rPr>
              <a:t>. The development of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is of gradate type. The gelatinous mucilage ring is more prominent in dorsal side. A horizontal longitudinal section (HLS) cuts each </a:t>
            </a:r>
            <a:r>
              <a:rPr lang="en-US" sz="2000" dirty="0" err="1" smtClean="0">
                <a:latin typeface="Times New Roman" pitchFamily="18" charset="0"/>
                <a:cs typeface="Times New Roman" pitchFamily="18" charset="0"/>
              </a:rPr>
              <a:t>sorus</a:t>
            </a:r>
            <a:r>
              <a:rPr lang="en-US" sz="2000" dirty="0" smtClean="0">
                <a:latin typeface="Times New Roman" pitchFamily="18" charset="0"/>
                <a:cs typeface="Times New Roman" pitchFamily="18" charset="0"/>
              </a:rPr>
              <a:t> transversely and it is seen that each </a:t>
            </a:r>
            <a:r>
              <a:rPr lang="en-US" sz="2000" dirty="0" err="1" smtClean="0">
                <a:latin typeface="Times New Roman" pitchFamily="18" charset="0"/>
                <a:cs typeface="Times New Roman" pitchFamily="18" charset="0"/>
              </a:rPr>
              <a:t>sorus</a:t>
            </a:r>
            <a:r>
              <a:rPr lang="en-US" sz="2000" dirty="0" smtClean="0">
                <a:latin typeface="Times New Roman" pitchFamily="18" charset="0"/>
                <a:cs typeface="Times New Roman" pitchFamily="18" charset="0"/>
              </a:rPr>
              <a:t> is an elongated structure, covered by a delicate </a:t>
            </a:r>
            <a:r>
              <a:rPr lang="en-US" sz="2000" dirty="0" err="1" smtClean="0">
                <a:latin typeface="Times New Roman" pitchFamily="18" charset="0"/>
                <a:cs typeface="Times New Roman" pitchFamily="18" charset="0"/>
              </a:rPr>
              <a:t>indusium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are gradate, </a:t>
            </a:r>
            <a:r>
              <a:rPr lang="en-US" sz="2000" dirty="0" err="1" smtClean="0">
                <a:latin typeface="Times New Roman" pitchFamily="18" charset="0"/>
                <a:cs typeface="Times New Roman" pitchFamily="18" charset="0"/>
              </a:rPr>
              <a:t>basipetal</a:t>
            </a:r>
            <a:r>
              <a:rPr lang="en-US" sz="2000" dirty="0" smtClean="0">
                <a:latin typeface="Times New Roman" pitchFamily="18" charset="0"/>
                <a:cs typeface="Times New Roman" pitchFamily="18" charset="0"/>
              </a:rPr>
              <a:t> in arrangement with a row of largest sporangia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at top and two rows of smaller sporangia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on two sides (Fig. 7.123). The mucilage ring is present in the form of two masses, one in the dorsal and the other in the </a:t>
            </a:r>
            <a:r>
              <a:rPr lang="en-US" sz="2000" dirty="0" smtClean="0"/>
              <a:t>ventral </a:t>
            </a:r>
            <a:r>
              <a:rPr lang="en-US" sz="2000" dirty="0" smtClean="0">
                <a:latin typeface="Times New Roman" pitchFamily="18" charset="0"/>
                <a:cs typeface="Times New Roman" pitchFamily="18" charset="0"/>
              </a:rPr>
              <a:t>sides</a:t>
            </a:r>
            <a:r>
              <a:rPr lang="en-US" sz="2000" dirty="0" smtClean="0"/>
              <a:t>.</a:t>
            </a:r>
          </a:p>
          <a:p>
            <a:pPr algn="just"/>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http://cdn.biologydiscussion.com/wp-content/uploads/2016/08/clip_image014-23.jpg"/>
          <p:cNvPicPr>
            <a:picLocks noChangeAspect="1" noChangeArrowheads="1"/>
          </p:cNvPicPr>
          <p:nvPr/>
        </p:nvPicPr>
        <p:blipFill>
          <a:blip r:embed="rId2"/>
          <a:srcRect/>
          <a:stretch>
            <a:fillRect/>
          </a:stretch>
        </p:blipFill>
        <p:spPr bwMode="auto">
          <a:xfrm>
            <a:off x="304800" y="228600"/>
            <a:ext cx="4502332" cy="3581400"/>
          </a:xfrm>
          <a:prstGeom prst="rect">
            <a:avLst/>
          </a:prstGeom>
          <a:noFill/>
        </p:spPr>
      </p:pic>
      <p:pic>
        <p:nvPicPr>
          <p:cNvPr id="227332" name="Picture 4" descr="http://cdn.biologydiscussion.com/wp-content/uploads/2016/08/clip_image016-19.jpg"/>
          <p:cNvPicPr>
            <a:picLocks noChangeAspect="1" noChangeArrowheads="1"/>
          </p:cNvPicPr>
          <p:nvPr/>
        </p:nvPicPr>
        <p:blipFill>
          <a:blip r:embed="rId3"/>
          <a:srcRect/>
          <a:stretch>
            <a:fillRect/>
          </a:stretch>
        </p:blipFill>
        <p:spPr bwMode="auto">
          <a:xfrm>
            <a:off x="5486400" y="1752600"/>
            <a:ext cx="3305175" cy="4467225"/>
          </a:xfrm>
          <a:prstGeom prst="rect">
            <a:avLst/>
          </a:prstGeom>
          <a:noFill/>
        </p:spPr>
      </p:pic>
      <p:sp>
        <p:nvSpPr>
          <p:cNvPr id="4" name="Rectangle 3"/>
          <p:cNvSpPr/>
          <p:nvPr/>
        </p:nvSpPr>
        <p:spPr>
          <a:xfrm>
            <a:off x="990600" y="3962400"/>
            <a:ext cx="4572000" cy="2862322"/>
          </a:xfrm>
          <a:prstGeom prst="rect">
            <a:avLst/>
          </a:prstGeom>
        </p:spPr>
        <p:txBody>
          <a:bodyPr wrap="square">
            <a:spAutoFit/>
          </a:bodyPr>
          <a:lstStyle/>
          <a:p>
            <a:pPr algn="just"/>
            <a:r>
              <a:rPr lang="en-US" sz="2000" dirty="0" smtClean="0">
                <a:latin typeface="Times New Roman" pitchFamily="18" charset="0"/>
                <a:cs typeface="Times New Roman" pitchFamily="18" charset="0"/>
              </a:rPr>
              <a:t>A vertical transverse section (VTS) of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shows only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on two sides Both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contain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if the section is taken through the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or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contain only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if it is taken through the </a:t>
            </a:r>
            <a:r>
              <a:rPr lang="en-US" sz="2000" dirty="0" err="1" smtClean="0">
                <a:latin typeface="Times New Roman" pitchFamily="18" charset="0"/>
                <a:cs typeface="Times New Roman" pitchFamily="18" charset="0"/>
              </a:rPr>
              <a:t>microsporangia</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sporophore</a:t>
            </a:r>
            <a:r>
              <a:rPr lang="en-US" sz="2000" dirty="0" smtClean="0">
                <a:latin typeface="Times New Roman" pitchFamily="18" charset="0"/>
                <a:cs typeface="Times New Roman" pitchFamily="18" charset="0"/>
              </a:rPr>
              <a:t> is seen in the form of two masses on either side. The mucilage ring is present only on the dorsal side.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Development of Sporangium: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Sporangial development is of the </a:t>
            </a:r>
            <a:r>
              <a:rPr lang="en-US" sz="2000" dirty="0" err="1" smtClean="0">
                <a:latin typeface="Times New Roman" pitchFamily="18" charset="0"/>
                <a:cs typeface="Times New Roman" pitchFamily="18" charset="0"/>
              </a:rPr>
              <a:t>leptosporangiate</a:t>
            </a:r>
            <a:r>
              <a:rPr lang="en-US" sz="2000" dirty="0" smtClean="0">
                <a:latin typeface="Times New Roman" pitchFamily="18" charset="0"/>
                <a:cs typeface="Times New Roman" pitchFamily="18" charset="0"/>
              </a:rPr>
              <a:t> type. The development of both the micro- and </a:t>
            </a:r>
            <a:r>
              <a:rPr lang="en-US" sz="2000" dirty="0" err="1" smtClean="0">
                <a:latin typeface="Times New Roman" pitchFamily="18" charset="0"/>
                <a:cs typeface="Times New Roman" pitchFamily="18" charset="0"/>
              </a:rPr>
              <a:t>megasporangia</a:t>
            </a:r>
            <a:r>
              <a:rPr lang="en-US" sz="2000" dirty="0" smtClean="0">
                <a:latin typeface="Times New Roman" pitchFamily="18" charset="0"/>
                <a:cs typeface="Times New Roman" pitchFamily="18" charset="0"/>
              </a:rPr>
              <a:t> is almost alike. The sporangial initials for </a:t>
            </a:r>
            <a:r>
              <a:rPr lang="en-US" sz="2000" dirty="0" err="1" smtClean="0">
                <a:latin typeface="Times New Roman" pitchFamily="18" charset="0"/>
                <a:cs typeface="Times New Roman" pitchFamily="18" charset="0"/>
              </a:rPr>
              <a:t>megasporangium</a:t>
            </a:r>
            <a:r>
              <a:rPr lang="en-US" sz="2000" dirty="0" smtClean="0">
                <a:latin typeface="Times New Roman" pitchFamily="18" charset="0"/>
                <a:cs typeface="Times New Roman" pitchFamily="18" charset="0"/>
              </a:rPr>
              <a:t> and microsporangium are formed at top and at the sides of the receptacle, respectively. </a:t>
            </a:r>
          </a:p>
          <a:p>
            <a:pPr algn="just"/>
            <a:r>
              <a:rPr lang="en-US" sz="2000" dirty="0" smtClean="0">
                <a:latin typeface="Times New Roman" pitchFamily="18" charset="0"/>
                <a:cs typeface="Times New Roman" pitchFamily="18" charset="0"/>
              </a:rPr>
              <a:t>The initial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(transversely) into an outer and an inner cell. The inner cell doe not take part in further development. The outer cell undergoes three successive diagonal divisions and forms a tetrahedral apical cell with three cutting faces. </a:t>
            </a:r>
          </a:p>
          <a:p>
            <a:pPr algn="just"/>
            <a:r>
              <a:rPr lang="en-US" sz="2000" dirty="0" smtClean="0">
                <a:latin typeface="Times New Roman" pitchFamily="18" charset="0"/>
                <a:cs typeface="Times New Roman" pitchFamily="18" charset="0"/>
              </a:rPr>
              <a:t>This apical cell cuts off two seg­ments along each of its three cutting faces which forms the stalk of the sporangium. Now the api­cal cell divides with the help of an arched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wall towards its outer face and forms an outer jacket initial and an inner tetrahedral </a:t>
            </a:r>
            <a:r>
              <a:rPr lang="en-US" sz="2000" dirty="0" err="1" smtClean="0">
                <a:latin typeface="Times New Roman" pitchFamily="18" charset="0"/>
                <a:cs typeface="Times New Roman" pitchFamily="18" charset="0"/>
              </a:rPr>
              <a:t>archesporial</a:t>
            </a:r>
            <a:r>
              <a:rPr lang="en-US" sz="2000" dirty="0" smtClean="0">
                <a:latin typeface="Times New Roman" pitchFamily="18" charset="0"/>
                <a:cs typeface="Times New Roman" pitchFamily="18" charset="0"/>
              </a:rPr>
              <a:t> cell. The outer jacket initial divides </a:t>
            </a:r>
            <a:r>
              <a:rPr lang="en-US" sz="2000" dirty="0" err="1" smtClean="0">
                <a:latin typeface="Times New Roman" pitchFamily="18" charset="0"/>
                <a:cs typeface="Times New Roman" pitchFamily="18" charset="0"/>
              </a:rPr>
              <a:t>anticlinally</a:t>
            </a:r>
            <a:r>
              <a:rPr lang="en-US" sz="2000" dirty="0" smtClean="0">
                <a:latin typeface="Times New Roman" pitchFamily="18" charset="0"/>
                <a:cs typeface="Times New Roman" pitchFamily="18" charset="0"/>
              </a:rPr>
              <a:t> to form a single-layered jacket.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archesporial</a:t>
            </a:r>
            <a:r>
              <a:rPr lang="en-US" sz="2000" dirty="0" smtClean="0">
                <a:latin typeface="Times New Roman" pitchFamily="18" charset="0"/>
                <a:cs typeface="Times New Roman" pitchFamily="18" charset="0"/>
              </a:rPr>
              <a:t>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forms an outer </a:t>
            </a:r>
            <a:r>
              <a:rPr lang="en-US" sz="2000" dirty="0" err="1" smtClean="0">
                <a:latin typeface="Times New Roman" pitchFamily="18" charset="0"/>
                <a:cs typeface="Times New Roman" pitchFamily="18" charset="0"/>
              </a:rPr>
              <a:t>tapetal</a:t>
            </a:r>
            <a:r>
              <a:rPr lang="en-US" sz="2000" dirty="0" smtClean="0">
                <a:latin typeface="Times New Roman" pitchFamily="18" charset="0"/>
                <a:cs typeface="Times New Roman" pitchFamily="18" charset="0"/>
              </a:rPr>
              <a:t> initial and an inner primary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 </a:t>
            </a:r>
            <a:r>
              <a:rPr lang="en-US" sz="2000" dirty="0" err="1" smtClean="0">
                <a:latin typeface="Times New Roman" pitchFamily="18" charset="0"/>
                <a:cs typeface="Times New Roman" pitchFamily="18" charset="0"/>
              </a:rPr>
              <a:t>Anticlinal</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divi­sions of the </a:t>
            </a:r>
            <a:r>
              <a:rPr lang="en-US" sz="2000" dirty="0" err="1" smtClean="0">
                <a:latin typeface="Times New Roman" pitchFamily="18" charset="0"/>
                <a:cs typeface="Times New Roman" pitchFamily="18" charset="0"/>
              </a:rPr>
              <a:t>tapetal</a:t>
            </a:r>
            <a:r>
              <a:rPr lang="en-US" sz="2000" dirty="0" smtClean="0">
                <a:latin typeface="Times New Roman" pitchFamily="18" charset="0"/>
                <a:cs typeface="Times New Roman" pitchFamily="18" charset="0"/>
              </a:rPr>
              <a:t> initial forms a two-layered thick </a:t>
            </a:r>
            <a:r>
              <a:rPr lang="en-US" sz="2000" dirty="0" err="1" smtClean="0">
                <a:latin typeface="Times New Roman" pitchFamily="18" charset="0"/>
                <a:cs typeface="Times New Roman" pitchFamily="18" charset="0"/>
              </a:rPr>
              <a:t>tapetum</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primary </a:t>
            </a:r>
            <a:r>
              <a:rPr lang="en-US" sz="2000" dirty="0" err="1" smtClean="0">
                <a:latin typeface="Times New Roman" pitchFamily="18" charset="0"/>
                <a:cs typeface="Times New Roman" pitchFamily="18" charset="0"/>
              </a:rPr>
              <a:t>sporogenous</a:t>
            </a:r>
            <a:r>
              <a:rPr lang="en-US" sz="2000" dirty="0" smtClean="0">
                <a:latin typeface="Times New Roman" pitchFamily="18" charset="0"/>
                <a:cs typeface="Times New Roman" pitchFamily="18" charset="0"/>
              </a:rPr>
              <a:t> cell divides to form a mass of either 8 or 16 spore mother cells. Spore mother cells (2n) undergo meiotic division to form 32 or 64 haploid spores (n). The developments of both the sporangia are similar up to this stage.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4708981"/>
          </a:xfrm>
          <a:prstGeom prst="rect">
            <a:avLst/>
          </a:prstGeom>
        </p:spPr>
        <p:txBody>
          <a:bodyPr wrap="square">
            <a:spAutoFit/>
          </a:bodyPr>
          <a:lstStyle/>
          <a:p>
            <a:pPr algn="just"/>
            <a:r>
              <a:rPr lang="en-US" sz="2000" b="1" dirty="0" smtClean="0">
                <a:latin typeface="Times New Roman" pitchFamily="18" charset="0"/>
                <a:cs typeface="Times New Roman" pitchFamily="18" charset="0"/>
              </a:rPr>
              <a:t>Opening of the </a:t>
            </a:r>
            <a:r>
              <a:rPr lang="en-US" sz="2000" b="1" dirty="0" err="1" smtClean="0">
                <a:latin typeface="Times New Roman" pitchFamily="18" charset="0"/>
                <a:cs typeface="Times New Roman" pitchFamily="18" charset="0"/>
              </a:rPr>
              <a:t>Sporocarp</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sporangium wall of </a:t>
            </a:r>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shows no sign of cellular </a:t>
            </a:r>
            <a:r>
              <a:rPr lang="en-US" sz="2000" dirty="0" err="1" smtClean="0">
                <a:latin typeface="Times New Roman" pitchFamily="18" charset="0"/>
                <a:cs typeface="Times New Roman" pitchFamily="18" charset="0"/>
              </a:rPr>
              <a:t>specialisation</a:t>
            </a:r>
            <a:r>
              <a:rPr lang="en-US" sz="2000" dirty="0" smtClean="0">
                <a:latin typeface="Times New Roman" pitchFamily="18" charset="0"/>
                <a:cs typeface="Times New Roman" pitchFamily="18" charset="0"/>
              </a:rPr>
              <a:t> (e.g., formation of annulus) required for dehiscence of sporangium. A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is a hard structure and it does not open until two or three years after their formation. This delay is probably due to the imperviousness of the hard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wall. </a:t>
            </a:r>
          </a:p>
          <a:p>
            <a:pPr algn="just"/>
            <a:r>
              <a:rPr lang="en-US" sz="2000" dirty="0" smtClean="0">
                <a:latin typeface="Times New Roman" pitchFamily="18" charset="0"/>
                <a:cs typeface="Times New Roman" pitchFamily="18" charset="0"/>
              </a:rPr>
              <a:t>Hence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may remain viable for even 50 years. The tissues slowly swell up by absorbing water in natural conditions. Thus the swelling puts pressure on the wall of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and eventually it splits open along its ventral side into two halves. </a:t>
            </a:r>
          </a:p>
          <a:p>
            <a:pPr algn="just"/>
            <a:r>
              <a:rPr lang="en-US" sz="2000" dirty="0" smtClean="0">
                <a:latin typeface="Times New Roman" pitchFamily="18" charset="0"/>
                <a:cs typeface="Times New Roman" pitchFamily="18" charset="0"/>
              </a:rPr>
              <a:t>Splitting is followed by the emergence of a long, worm-like gelatinous structure to which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are attached. The mucilaginous cord may became ten or fifteen times larger than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Following the release of the </a:t>
            </a:r>
            <a:r>
              <a:rPr lang="en-US" sz="2000" dirty="0" err="1" smtClean="0">
                <a:latin typeface="Times New Roman" pitchFamily="18" charset="0"/>
                <a:cs typeface="Times New Roman" pitchFamily="18" charset="0"/>
              </a:rPr>
              <a:t>sori</a:t>
            </a:r>
            <a:r>
              <a:rPr lang="en-US" sz="2000" dirty="0" smtClean="0">
                <a:latin typeface="Times New Roman" pitchFamily="18" charset="0"/>
                <a:cs typeface="Times New Roman" pitchFamily="18" charset="0"/>
              </a:rPr>
              <a:t> from the </a:t>
            </a:r>
            <a:r>
              <a:rPr lang="en-US" sz="2000" dirty="0" err="1" smtClean="0">
                <a:latin typeface="Times New Roman" pitchFamily="18" charset="0"/>
                <a:cs typeface="Times New Roman" pitchFamily="18" charset="0"/>
              </a:rPr>
              <a:t>sporo­carp</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indusia</a:t>
            </a:r>
            <a:r>
              <a:rPr lang="en-US" sz="2000" dirty="0" smtClean="0">
                <a:latin typeface="Times New Roman" pitchFamily="18" charset="0"/>
                <a:cs typeface="Times New Roman" pitchFamily="18" charset="0"/>
              </a:rPr>
              <a:t> and the sporangial wall disinte­grate and the spores are liberated. </a:t>
            </a:r>
            <a:endParaRPr lang="en-US" sz="2000" dirty="0">
              <a:latin typeface="Times New Roman" pitchFamily="18" charset="0"/>
              <a:cs typeface="Times New Roman" pitchFamily="18" charset="0"/>
            </a:endParaRPr>
          </a:p>
        </p:txBody>
      </p:sp>
      <p:pic>
        <p:nvPicPr>
          <p:cNvPr id="225282" name="Picture 2" descr="http://cdn.biologydiscussion.com/wp-content/uploads/2016/08/clip_image020-18.jpg"/>
          <p:cNvPicPr>
            <a:picLocks noChangeAspect="1" noChangeArrowheads="1"/>
          </p:cNvPicPr>
          <p:nvPr/>
        </p:nvPicPr>
        <p:blipFill>
          <a:blip r:embed="rId2"/>
          <a:srcRect/>
          <a:stretch>
            <a:fillRect/>
          </a:stretch>
        </p:blipFill>
        <p:spPr bwMode="auto">
          <a:xfrm>
            <a:off x="3200400" y="4648200"/>
            <a:ext cx="4953000" cy="2151459"/>
          </a:xfrm>
          <a:prstGeom prst="rect">
            <a:avLst/>
          </a:prstGeom>
          <a:noFill/>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001000" cy="6555641"/>
          </a:xfrm>
          <a:prstGeom prst="rect">
            <a:avLst/>
          </a:prstGeom>
        </p:spPr>
        <p:txBody>
          <a:bodyPr wrap="square">
            <a:spAutoFit/>
          </a:bodyPr>
          <a:lstStyle/>
          <a:p>
            <a:pPr algn="just"/>
            <a:r>
              <a:rPr lang="en-US" sz="2000" b="1" dirty="0" smtClean="0">
                <a:latin typeface="Times New Roman" pitchFamily="18" charset="0"/>
                <a:cs typeface="Times New Roman" pitchFamily="18" charset="0"/>
              </a:rPr>
              <a:t>Gametophyte: </a:t>
            </a:r>
            <a:endParaRPr lang="en-US" sz="2000" dirty="0" smtClean="0">
              <a:latin typeface="Times New Roman" pitchFamily="18" charset="0"/>
              <a:cs typeface="Times New Roman" pitchFamily="18" charset="0"/>
            </a:endParaRPr>
          </a:p>
          <a:p>
            <a:pPr algn="just"/>
            <a:r>
              <a:rPr lang="en-US" sz="2000" dirty="0" err="1" smtClean="0">
                <a:latin typeface="Times New Roman" pitchFamily="18" charset="0"/>
                <a:cs typeface="Times New Roman" pitchFamily="18" charset="0"/>
              </a:rPr>
              <a:t>Marsilea</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heterosporous</a:t>
            </a:r>
            <a:r>
              <a:rPr lang="en-US" sz="2000" dirty="0" smtClean="0">
                <a:latin typeface="Times New Roman" pitchFamily="18" charset="0"/>
                <a:cs typeface="Times New Roman" pitchFamily="18" charset="0"/>
              </a:rPr>
              <a:t> i.e., they produce microspores and megaspores which eventually germinate to form the male and female gameto­phytes, respectively. </a:t>
            </a:r>
          </a:p>
          <a:p>
            <a:pPr algn="just"/>
            <a:r>
              <a:rPr lang="en-US" sz="2000" b="1" dirty="0" smtClean="0">
                <a:latin typeface="Times New Roman" pitchFamily="18" charset="0"/>
                <a:cs typeface="Times New Roman" pitchFamily="18" charset="0"/>
              </a:rPr>
              <a:t>Male Gametophyte: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microspores are small, </a:t>
            </a:r>
            <a:r>
              <a:rPr lang="en-US" sz="2000" dirty="0" err="1" smtClean="0">
                <a:latin typeface="Times New Roman" pitchFamily="18" charset="0"/>
                <a:cs typeface="Times New Roman" pitchFamily="18" charset="0"/>
              </a:rPr>
              <a:t>globose</a:t>
            </a:r>
            <a:r>
              <a:rPr lang="en-US" sz="2000" dirty="0" smtClean="0">
                <a:latin typeface="Times New Roman" pitchFamily="18" charset="0"/>
                <a:cs typeface="Times New Roman" pitchFamily="18" charset="0"/>
              </a:rPr>
              <a:t> struc­tures with a thick outer ornamented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and inner thin </a:t>
            </a:r>
            <a:r>
              <a:rPr lang="en-US" sz="2000" dirty="0" err="1" smtClean="0">
                <a:latin typeface="Times New Roman" pitchFamily="18" charset="0"/>
                <a:cs typeface="Times New Roman" pitchFamily="18" charset="0"/>
              </a:rPr>
              <a:t>intine</a:t>
            </a:r>
            <a:r>
              <a:rPr lang="en-US" sz="2000" dirty="0" smtClean="0">
                <a:latin typeface="Times New Roman" pitchFamily="18" charset="0"/>
                <a:cs typeface="Times New Roman" pitchFamily="18" charset="0"/>
              </a:rPr>
              <a:t>. The outer </a:t>
            </a:r>
            <a:r>
              <a:rPr lang="en-US" sz="2000" dirty="0" err="1" smtClean="0">
                <a:latin typeface="Times New Roman" pitchFamily="18" charset="0"/>
                <a:cs typeface="Times New Roman" pitchFamily="18" charset="0"/>
              </a:rPr>
              <a:t>exine</a:t>
            </a:r>
            <a:r>
              <a:rPr lang="en-US" sz="2000" dirty="0" smtClean="0">
                <a:latin typeface="Times New Roman" pitchFamily="18" charset="0"/>
                <a:cs typeface="Times New Roman" pitchFamily="18" charset="0"/>
              </a:rPr>
              <a:t> is covered by a thin layer called </a:t>
            </a:r>
            <a:r>
              <a:rPr lang="en-US" sz="2000" dirty="0" err="1" smtClean="0">
                <a:latin typeface="Times New Roman" pitchFamily="18" charset="0"/>
                <a:cs typeface="Times New Roman" pitchFamily="18" charset="0"/>
              </a:rPr>
              <a:t>perispore</a:t>
            </a:r>
            <a:r>
              <a:rPr lang="en-US" sz="2000" dirty="0" smtClean="0">
                <a:latin typeface="Times New Roman" pitchFamily="18" charset="0"/>
                <a:cs typeface="Times New Roman" pitchFamily="18" charset="0"/>
              </a:rPr>
              <a:t>. The microspore con­tains a distinct haploid nucleus and its cytoplasm is rich in starch grains. </a:t>
            </a:r>
          </a:p>
          <a:p>
            <a:pPr algn="just"/>
            <a:r>
              <a:rPr lang="en-US" sz="2000" dirty="0" smtClean="0">
                <a:latin typeface="Times New Roman" pitchFamily="18" charset="0"/>
                <a:cs typeface="Times New Roman" pitchFamily="18" charset="0"/>
              </a:rPr>
              <a:t>The microspores germinate inside the spore wall (</a:t>
            </a:r>
            <a:r>
              <a:rPr lang="en-US" sz="2000" dirty="0" err="1" smtClean="0">
                <a:latin typeface="Times New Roman" pitchFamily="18" charset="0"/>
                <a:cs typeface="Times New Roman" pitchFamily="18" charset="0"/>
              </a:rPr>
              <a:t>endosporic</a:t>
            </a:r>
            <a:r>
              <a:rPr lang="en-US" sz="2000" dirty="0" smtClean="0">
                <a:latin typeface="Times New Roman" pitchFamily="18" charset="0"/>
                <a:cs typeface="Times New Roman" pitchFamily="18" charset="0"/>
              </a:rPr>
              <a:t> type) almost immediately after its release. It divides asymmetri­cally to form a small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and a large apical cell (1-1). A division (2-2) of apical cell diagonal to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forms two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a:t>
            </a:r>
          </a:p>
          <a:p>
            <a:pPr algn="just"/>
            <a:r>
              <a:rPr lang="en-US" sz="2000" dirty="0" smtClean="0">
                <a:latin typeface="Times New Roman" pitchFamily="18" charset="0"/>
                <a:cs typeface="Times New Roman" pitchFamily="18" charset="0"/>
              </a:rPr>
              <a:t>Then both the </a:t>
            </a:r>
            <a:r>
              <a:rPr lang="en-US" sz="2000" dirty="0" err="1" smtClean="0">
                <a:latin typeface="Times New Roman" pitchFamily="18" charset="0"/>
                <a:cs typeface="Times New Roman" pitchFamily="18" charset="0"/>
              </a:rPr>
              <a:t>antheridial</a:t>
            </a:r>
            <a:r>
              <a:rPr lang="en-US" sz="2000" dirty="0" smtClean="0">
                <a:latin typeface="Times New Roman" pitchFamily="18" charset="0"/>
                <a:cs typeface="Times New Roman" pitchFamily="18" charset="0"/>
              </a:rPr>
              <a:t> cells divide diag­onally (3-3) with curving wall forming the first jacket cell and large wedge-shaped cell. The jacket cells do not divide, but the wedge-shaped cell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(4-4) to form smaller inner cell (2nd jacket) and a large outer cell. Further, the </a:t>
            </a:r>
            <a:r>
              <a:rPr lang="en-US" sz="2000" dirty="0" err="1" smtClean="0">
                <a:latin typeface="Times New Roman" pitchFamily="18" charset="0"/>
                <a:cs typeface="Times New Roman" pitchFamily="18" charset="0"/>
              </a:rPr>
              <a:t>periclinal</a:t>
            </a:r>
            <a:r>
              <a:rPr lang="en-US" sz="2000" dirty="0" smtClean="0">
                <a:latin typeface="Times New Roman" pitchFamily="18" charset="0"/>
                <a:cs typeface="Times New Roman" pitchFamily="18" charset="0"/>
              </a:rPr>
              <a:t> division (5-5) of outer cell forms 3rd jacket and primary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 </a:t>
            </a:r>
          </a:p>
          <a:p>
            <a:pPr algn="just"/>
            <a:r>
              <a:rPr lang="en-US" sz="2000" dirty="0" smtClean="0">
                <a:latin typeface="Times New Roman" pitchFamily="18" charset="0"/>
                <a:cs typeface="Times New Roman" pitchFamily="18" charset="0"/>
              </a:rPr>
              <a:t>At this stage the male gametophyte consists of one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6 jacket cells and 2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After several divisions of the primary </a:t>
            </a:r>
            <a:r>
              <a:rPr lang="en-US" sz="2000" dirty="0" err="1" smtClean="0">
                <a:latin typeface="Times New Roman" pitchFamily="18" charset="0"/>
                <a:cs typeface="Times New Roman" pitchFamily="18" charset="0"/>
              </a:rPr>
              <a:t>androgonial</a:t>
            </a:r>
            <a:r>
              <a:rPr lang="en-US" sz="2000" dirty="0" smtClean="0">
                <a:latin typeface="Times New Roman" pitchFamily="18" charset="0"/>
                <a:cs typeface="Times New Roman" pitchFamily="18" charset="0"/>
              </a:rPr>
              <a:t> cells, sixteen </a:t>
            </a:r>
            <a:r>
              <a:rPr lang="en-US" sz="2000" dirty="0" err="1" smtClean="0">
                <a:latin typeface="Times New Roman" pitchFamily="18" charset="0"/>
                <a:cs typeface="Times New Roman" pitchFamily="18" charset="0"/>
              </a:rPr>
              <a:t>androcytes</a:t>
            </a:r>
            <a:r>
              <a:rPr lang="en-US" sz="2000" dirty="0" smtClean="0">
                <a:latin typeface="Times New Roman" pitchFamily="18" charset="0"/>
                <a:cs typeface="Times New Roman" pitchFamily="18" charset="0"/>
              </a:rPr>
              <a:t> are formed surrounded by jacket cells.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http://cdn.biologydiscussion.com/wp-content/uploads/2016/08/clip_image022-16.jpg"/>
          <p:cNvPicPr>
            <a:picLocks noChangeAspect="1" noChangeArrowheads="1"/>
          </p:cNvPicPr>
          <p:nvPr/>
        </p:nvPicPr>
        <p:blipFill>
          <a:blip r:embed="rId2"/>
          <a:srcRect/>
          <a:stretch>
            <a:fillRect/>
          </a:stretch>
        </p:blipFill>
        <p:spPr bwMode="auto">
          <a:xfrm>
            <a:off x="0" y="0"/>
            <a:ext cx="8802356" cy="6629400"/>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1938992"/>
          </a:xfrm>
          <a:prstGeom prst="rect">
            <a:avLst/>
          </a:prstGeom>
        </p:spPr>
        <p:txBody>
          <a:bodyPr wrap="square">
            <a:spAutoFit/>
          </a:bodyPr>
          <a:lstStyle/>
          <a:p>
            <a:pPr algn="just"/>
            <a:r>
              <a:rPr lang="en-US" sz="2000" b="1" dirty="0" smtClean="0">
                <a:latin typeface="Times New Roman" pitchFamily="18" charset="0"/>
                <a:cs typeface="Times New Roman" pitchFamily="18" charset="0"/>
              </a:rPr>
              <a:t>Female Gametophyte: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megaspore is an oval or elliptic structure, the wall of which imbibes water and expands to form a gelatinous mass around the megaspore. The spore wall expands to form a small papilla (protuberance) at the apical end where the nucle­us is located in a dense part of cytoplasm. The remaining portion of the spore is filled with a frothy cytoplasm full of starch grains</a:t>
            </a:r>
            <a:endParaRPr lang="en-US" sz="2000" dirty="0">
              <a:latin typeface="Times New Roman" pitchFamily="18" charset="0"/>
              <a:cs typeface="Times New Roman" pitchFamily="18" charset="0"/>
            </a:endParaRPr>
          </a:p>
        </p:txBody>
      </p:sp>
      <p:pic>
        <p:nvPicPr>
          <p:cNvPr id="222210" name="Picture 2" descr="http://cdn.biologydiscussion.com/wp-content/uploads/2016/08/clip_image024-15.jpg"/>
          <p:cNvPicPr>
            <a:picLocks noChangeAspect="1" noChangeArrowheads="1"/>
          </p:cNvPicPr>
          <p:nvPr/>
        </p:nvPicPr>
        <p:blipFill>
          <a:blip r:embed="rId2"/>
          <a:srcRect/>
          <a:stretch>
            <a:fillRect/>
          </a:stretch>
        </p:blipFill>
        <p:spPr bwMode="auto">
          <a:xfrm>
            <a:off x="1066800" y="1981200"/>
            <a:ext cx="7848600" cy="4887119"/>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0600" y="0"/>
            <a:ext cx="8153400" cy="6555641"/>
          </a:xfrm>
          <a:prstGeom prst="rect">
            <a:avLst/>
          </a:prstGeom>
        </p:spPr>
        <p:txBody>
          <a:bodyPr wrap="square">
            <a:spAutoFit/>
          </a:bodyPr>
          <a:lstStyle/>
          <a:p>
            <a:pPr algn="just"/>
            <a:r>
              <a:rPr lang="en-US" sz="2000" dirty="0" smtClean="0">
                <a:latin typeface="Times New Roman" pitchFamily="18" charset="0"/>
                <a:cs typeface="Times New Roman" pitchFamily="18" charset="0"/>
              </a:rPr>
              <a:t>The first division in the apical nucleus of the large megaspore is transverse, forming a small nipple-shaped apical cell and a very large basal nutritive or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The </a:t>
            </a:r>
            <a:r>
              <a:rPr lang="en-US" sz="2000" dirty="0" err="1" smtClean="0">
                <a:latin typeface="Times New Roman" pitchFamily="18" charset="0"/>
                <a:cs typeface="Times New Roman" pitchFamily="18" charset="0"/>
              </a:rPr>
              <a:t>prothallial</a:t>
            </a:r>
            <a:r>
              <a:rPr lang="en-US" sz="2000" dirty="0" smtClean="0">
                <a:latin typeface="Times New Roman" pitchFamily="18" charset="0"/>
                <a:cs typeface="Times New Roman" pitchFamily="18" charset="0"/>
              </a:rPr>
              <a:t> cell provides the nutrition to the grow­ing female gametophyte. </a:t>
            </a:r>
          </a:p>
          <a:p>
            <a:pPr algn="just"/>
            <a:r>
              <a:rPr lang="en-US" sz="2000" dirty="0" smtClean="0">
                <a:latin typeface="Times New Roman" pitchFamily="18" charset="0"/>
                <a:cs typeface="Times New Roman" pitchFamily="18" charset="0"/>
              </a:rPr>
              <a:t>The apical cell further divides by three intersecting vertical walls to establish an axial cell surrounded by three late­ral cells. Now the axial cell func­tions as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initial which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to form an outer primary cover cell and an inner central cell. </a:t>
            </a:r>
          </a:p>
          <a:p>
            <a:pPr algn="just"/>
            <a:r>
              <a:rPr lang="en-US" sz="2000" dirty="0" smtClean="0">
                <a:latin typeface="Times New Roman" pitchFamily="18" charset="0"/>
                <a:cs typeface="Times New Roman" pitchFamily="18" charset="0"/>
              </a:rPr>
              <a:t>A small neck (2 tiers of 4 cells each) is derived from the primary cover cell. The central cell divides transversely to form an upper primary canal cell (behaves as neck canal cell) and lower primary </a:t>
            </a:r>
            <a:r>
              <a:rPr lang="en-US" sz="2000" dirty="0" err="1" smtClean="0">
                <a:latin typeface="Times New Roman" pitchFamily="18" charset="0"/>
                <a:cs typeface="Times New Roman" pitchFamily="18" charset="0"/>
              </a:rPr>
              <a:t>venter</a:t>
            </a:r>
            <a:r>
              <a:rPr lang="en-US" sz="2000" dirty="0" smtClean="0">
                <a:latin typeface="Times New Roman" pitchFamily="18" charset="0"/>
                <a:cs typeface="Times New Roman" pitchFamily="18" charset="0"/>
              </a:rPr>
              <a:t> cell</a:t>
            </a:r>
          </a:p>
          <a:p>
            <a:pPr algn="just"/>
            <a:r>
              <a:rPr lang="en-US" sz="2000" dirty="0" smtClean="0">
                <a:latin typeface="Times New Roman" pitchFamily="18" charset="0"/>
                <a:cs typeface="Times New Roman" pitchFamily="18" charset="0"/>
              </a:rPr>
              <a:t>The primary ventral cell again divides transverse­ly to form a ventral canal cell and an egg. The growth of the </a:t>
            </a:r>
            <a:r>
              <a:rPr lang="en-US" sz="2000" dirty="0" err="1" smtClean="0">
                <a:latin typeface="Times New Roman" pitchFamily="18" charset="0"/>
                <a:cs typeface="Times New Roman" pitchFamily="18" charset="0"/>
              </a:rPr>
              <a:t>archegonial</a:t>
            </a:r>
            <a:r>
              <a:rPr lang="en-US" sz="2000" dirty="0" smtClean="0">
                <a:latin typeface="Times New Roman" pitchFamily="18" charset="0"/>
                <a:cs typeface="Times New Roman" pitchFamily="18" charset="0"/>
              </a:rPr>
              <a:t> complex ruptures the megaspore wall at the apical end and forms a conspicuous gelatinous mass with funnel-shaped papilla or protuberance. Now, the megaspore splits through the </a:t>
            </a:r>
            <a:r>
              <a:rPr lang="en-US" sz="2000" dirty="0" err="1" smtClean="0">
                <a:latin typeface="Times New Roman" pitchFamily="18" charset="0"/>
                <a:cs typeface="Times New Roman" pitchFamily="18" charset="0"/>
              </a:rPr>
              <a:t>triradiate</a:t>
            </a:r>
            <a:r>
              <a:rPr lang="en-US" sz="2000" dirty="0" smtClean="0">
                <a:latin typeface="Times New Roman" pitchFamily="18" charset="0"/>
                <a:cs typeface="Times New Roman" pitchFamily="18" charset="0"/>
              </a:rPr>
              <a:t> fissure and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becomes exposed. </a:t>
            </a:r>
          </a:p>
          <a:p>
            <a:pPr algn="just"/>
            <a:r>
              <a:rPr lang="en-US" sz="2000" dirty="0" err="1" smtClean="0">
                <a:latin typeface="Times New Roman" pitchFamily="18" charset="0"/>
                <a:cs typeface="Times New Roman" pitchFamily="18" charset="0"/>
              </a:rPr>
              <a:t>Fertilisation</a:t>
            </a:r>
            <a:r>
              <a:rPr lang="en-US" sz="2000" dirty="0" smtClean="0">
                <a:latin typeface="Times New Roman" pitchFamily="18" charset="0"/>
                <a:cs typeface="Times New Roman" pitchFamily="18" charset="0"/>
              </a:rPr>
              <a:t> disintegration of the neck canal cell and ventral canal cell create a passage for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to </a:t>
            </a:r>
            <a:r>
              <a:rPr lang="en-US" sz="2000" dirty="0" err="1" smtClean="0">
                <a:latin typeface="Times New Roman" pitchFamily="18" charset="0"/>
                <a:cs typeface="Times New Roman" pitchFamily="18" charset="0"/>
              </a:rPr>
              <a:t>fertilise</a:t>
            </a:r>
            <a:r>
              <a:rPr lang="en-US" sz="2000" dirty="0" smtClean="0">
                <a:latin typeface="Times New Roman" pitchFamily="18" charset="0"/>
                <a:cs typeface="Times New Roman" pitchFamily="18" charset="0"/>
              </a:rPr>
              <a:t> the egg.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after libe­ration from ruptured male gametophyte, enter through the gelatinous protuberances and moves downwards to 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One of the </a:t>
            </a:r>
            <a:r>
              <a:rPr lang="en-US" sz="2000" dirty="0" err="1" smtClean="0">
                <a:latin typeface="Times New Roman" pitchFamily="18" charset="0"/>
                <a:cs typeface="Times New Roman" pitchFamily="18" charset="0"/>
              </a:rPr>
              <a:t>antherozoids</a:t>
            </a:r>
            <a:r>
              <a:rPr lang="en-US" sz="2000" dirty="0" smtClean="0">
                <a:latin typeface="Times New Roman" pitchFamily="18" charset="0"/>
                <a:cs typeface="Times New Roman" pitchFamily="18" charset="0"/>
              </a:rPr>
              <a:t> eventually fuses with the egg to form a diploid zygote.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7848600" cy="3785652"/>
          </a:xfrm>
          <a:prstGeom prst="rect">
            <a:avLst/>
          </a:prstGeom>
        </p:spPr>
        <p:txBody>
          <a:bodyPr wrap="square">
            <a:spAutoFit/>
          </a:bodyPr>
          <a:lstStyle/>
          <a:p>
            <a:pPr algn="just"/>
            <a:r>
              <a:rPr lang="en-US" sz="2000" b="1" dirty="0" smtClean="0">
                <a:latin typeface="Times New Roman" pitchFamily="18" charset="0"/>
                <a:cs typeface="Times New Roman" pitchFamily="18" charset="0"/>
              </a:rPr>
              <a:t>The Embryo</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zygote is the mother cell of the next </a:t>
            </a:r>
            <a:r>
              <a:rPr lang="en-US" sz="2000" dirty="0" err="1" smtClean="0">
                <a:latin typeface="Times New Roman" pitchFamily="18" charset="0"/>
                <a:cs typeface="Times New Roman" pitchFamily="18" charset="0"/>
              </a:rPr>
              <a:t>sporophytic</a:t>
            </a:r>
            <a:r>
              <a:rPr lang="en-US" sz="2000" dirty="0" smtClean="0">
                <a:latin typeface="Times New Roman" pitchFamily="18" charset="0"/>
                <a:cs typeface="Times New Roman" pitchFamily="18" charset="0"/>
              </a:rPr>
              <a:t> generation. The first division of the zygote is vertical (in relation to the neck of the </a:t>
            </a:r>
            <a:r>
              <a:rPr lang="en-US" sz="2000" dirty="0" err="1" smtClean="0">
                <a:latin typeface="Times New Roman" pitchFamily="18" charset="0"/>
                <a:cs typeface="Times New Roman" pitchFamily="18" charset="0"/>
              </a:rPr>
              <a:t>archegonium</a:t>
            </a:r>
            <a:r>
              <a:rPr lang="en-US" sz="2000" dirty="0" smtClean="0">
                <a:latin typeface="Times New Roman" pitchFamily="18" charset="0"/>
                <a:cs typeface="Times New Roman" pitchFamily="18" charset="0"/>
              </a:rPr>
              <a:t>) followed by a transverse division resulting in the quadrant stage (four-celled stage) of the embryo. Subsequent deve­lopment of the upper two cells forms the root and leaf, whereas the lower two cells give rise to the foot and shoot apex.</a:t>
            </a:r>
          </a:p>
          <a:p>
            <a:pPr algn="just"/>
            <a:r>
              <a:rPr lang="en-US" sz="2000" dirty="0" smtClean="0">
                <a:latin typeface="Times New Roman" pitchFamily="18" charset="0"/>
                <a:cs typeface="Times New Roman" pitchFamily="18" charset="0"/>
              </a:rPr>
              <a:t>With the development of the embryo the vegetative cells of the surrounding gametophyte divides </a:t>
            </a:r>
            <a:r>
              <a:rPr lang="en-US" sz="2000" dirty="0" err="1" smtClean="0">
                <a:latin typeface="Times New Roman" pitchFamily="18" charset="0"/>
                <a:cs typeface="Times New Roman" pitchFamily="18" charset="0"/>
              </a:rPr>
              <a:t>periclinally</a:t>
            </a:r>
            <a:r>
              <a:rPr lang="en-US" sz="2000" dirty="0" smtClean="0">
                <a:latin typeface="Times New Roman" pitchFamily="18" charset="0"/>
                <a:cs typeface="Times New Roman" pitchFamily="18" charset="0"/>
              </a:rPr>
              <a:t> and form a two- to three-layered sheath (</a:t>
            </a:r>
            <a:r>
              <a:rPr lang="en-US" sz="2000" dirty="0" err="1" smtClean="0">
                <a:latin typeface="Times New Roman" pitchFamily="18" charset="0"/>
                <a:cs typeface="Times New Roman" pitchFamily="18" charset="0"/>
              </a:rPr>
              <a:t>calyptra</a:t>
            </a:r>
            <a:r>
              <a:rPr lang="en-US" sz="2000" dirty="0" smtClean="0">
                <a:latin typeface="Times New Roman" pitchFamily="18" charset="0"/>
                <a:cs typeface="Times New Roman" pitchFamily="18" charset="0"/>
              </a:rPr>
              <a:t>) around the embryo. The primary root grows vertically and establishes the </a:t>
            </a:r>
            <a:r>
              <a:rPr lang="en-US" sz="2000" dirty="0" err="1" smtClean="0">
                <a:latin typeface="Times New Roman" pitchFamily="18" charset="0"/>
                <a:cs typeface="Times New Roman" pitchFamily="18" charset="0"/>
              </a:rPr>
              <a:t>sporeling</a:t>
            </a:r>
            <a:r>
              <a:rPr lang="en-US" sz="2000" dirty="0" smtClean="0">
                <a:latin typeface="Times New Roman" pitchFamily="18" charset="0"/>
                <a:cs typeface="Times New Roman" pitchFamily="18" charset="0"/>
              </a:rPr>
              <a:t> in the soil. The young </a:t>
            </a:r>
            <a:r>
              <a:rPr lang="en-US" sz="2000" dirty="0" err="1" smtClean="0">
                <a:latin typeface="Times New Roman" pitchFamily="18" charset="0"/>
                <a:cs typeface="Times New Roman" pitchFamily="18" charset="0"/>
              </a:rPr>
              <a:t>sporophyte</a:t>
            </a:r>
            <a:r>
              <a:rPr lang="en-US" sz="2000" dirty="0" smtClean="0">
                <a:latin typeface="Times New Roman" pitchFamily="18" charset="0"/>
                <a:cs typeface="Times New Roman" pitchFamily="18" charset="0"/>
              </a:rPr>
              <a:t> has a well-developed primary root and leaf. </a:t>
            </a:r>
            <a:endParaRPr lang="en-US" sz="2000" dirty="0">
              <a:latin typeface="Times New Roman" pitchFamily="18" charset="0"/>
              <a:cs typeface="Times New Roman" pitchFamily="18" charset="0"/>
            </a:endParaRPr>
          </a:p>
        </p:txBody>
      </p:sp>
      <p:pic>
        <p:nvPicPr>
          <p:cNvPr id="220162" name="Picture 2" descr="http://cdn.biologydiscussion.com/wp-content/uploads/2016/08/clip_image026-12.jpg"/>
          <p:cNvPicPr>
            <a:picLocks noChangeAspect="1" noChangeArrowheads="1"/>
          </p:cNvPicPr>
          <p:nvPr/>
        </p:nvPicPr>
        <p:blipFill>
          <a:blip r:embed="rId2"/>
          <a:srcRect/>
          <a:stretch>
            <a:fillRect/>
          </a:stretch>
        </p:blipFill>
        <p:spPr bwMode="auto">
          <a:xfrm>
            <a:off x="1066800" y="3962400"/>
            <a:ext cx="7898335" cy="2667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514600" y="0"/>
            <a:ext cx="3505200" cy="914400"/>
          </a:xfrm>
        </p:spPr>
        <p:txBody>
          <a:bodyPr>
            <a:normAutofit/>
          </a:bodyPr>
          <a:lstStyle/>
          <a:p>
            <a:pPr eaLnBrk="1" hangingPunct="1"/>
            <a:r>
              <a:rPr lang="en-US" dirty="0" smtClean="0"/>
              <a:t>Fern Life Cycle</a:t>
            </a:r>
          </a:p>
        </p:txBody>
      </p:sp>
      <p:pic>
        <p:nvPicPr>
          <p:cNvPr id="9219" name="Picture 9" descr="http://www.tqnyc.org/NYC063206/ferns.jpg"/>
          <p:cNvPicPr>
            <a:picLocks noChangeAspect="1" noChangeArrowheads="1"/>
          </p:cNvPicPr>
          <p:nvPr/>
        </p:nvPicPr>
        <p:blipFill>
          <a:blip r:embed="rId2"/>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marsilea habitat reproduction LIFE CYCLE साठी प्रतिमा परिणाम"/>
          <p:cNvPicPr>
            <a:picLocks noChangeAspect="1" noChangeArrowheads="1"/>
          </p:cNvPicPr>
          <p:nvPr/>
        </p:nvPicPr>
        <p:blipFill>
          <a:blip r:embed="rId2"/>
          <a:srcRect/>
          <a:stretch>
            <a:fillRect/>
          </a:stretch>
        </p:blipFill>
        <p:spPr bwMode="auto">
          <a:xfrm>
            <a:off x="228600" y="0"/>
            <a:ext cx="8762999" cy="6858000"/>
          </a:xfrm>
          <a:prstGeom prst="rect">
            <a:avLst/>
          </a:prstGeo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http://cdn.biologydiscussion.com/wp-content/uploads/2016/08/clip_image028-8.jpg"/>
          <p:cNvPicPr>
            <a:picLocks noChangeAspect="1" noChangeArrowheads="1"/>
          </p:cNvPicPr>
          <p:nvPr/>
        </p:nvPicPr>
        <p:blipFill>
          <a:blip r:embed="rId2"/>
          <a:srcRect/>
          <a:stretch>
            <a:fillRect/>
          </a:stretch>
        </p:blipFill>
        <p:spPr bwMode="auto">
          <a:xfrm>
            <a:off x="0" y="-46383"/>
            <a:ext cx="9144000" cy="69043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otany.hawaii.edu/faculty/webb/bot311/bot311-00/CellTissOrgan/FernRhizomeFrondColrLab300.jpg"/>
          <p:cNvPicPr>
            <a:picLocks noChangeAspect="1" noChangeArrowheads="1"/>
          </p:cNvPicPr>
          <p:nvPr/>
        </p:nvPicPr>
        <p:blipFill>
          <a:blip r:embed="rId2"/>
          <a:srcRect/>
          <a:stretch>
            <a:fillRect/>
          </a:stretch>
        </p:blipFill>
        <p:spPr bwMode="auto">
          <a:xfrm>
            <a:off x="762000" y="3286125"/>
            <a:ext cx="2819400" cy="3571875"/>
          </a:xfrm>
          <a:prstGeom prst="rect">
            <a:avLst/>
          </a:prstGeom>
          <a:noFill/>
          <a:ln w="9525">
            <a:noFill/>
            <a:miter lim="800000"/>
            <a:headEnd/>
            <a:tailEnd/>
          </a:ln>
        </p:spPr>
      </p:pic>
      <p:sp>
        <p:nvSpPr>
          <p:cNvPr id="10243" name="TextBox 2"/>
          <p:cNvSpPr txBox="1">
            <a:spLocks noChangeArrowheads="1"/>
          </p:cNvSpPr>
          <p:nvPr/>
        </p:nvSpPr>
        <p:spPr bwMode="auto">
          <a:xfrm>
            <a:off x="0" y="2438400"/>
            <a:ext cx="1371600" cy="646113"/>
          </a:xfrm>
          <a:prstGeom prst="rect">
            <a:avLst/>
          </a:prstGeom>
          <a:noFill/>
          <a:ln w="9525">
            <a:noFill/>
            <a:miter lim="800000"/>
            <a:headEnd/>
            <a:tailEnd/>
          </a:ln>
        </p:spPr>
        <p:txBody>
          <a:bodyPr>
            <a:spAutoFit/>
          </a:bodyPr>
          <a:lstStyle/>
          <a:p>
            <a:r>
              <a:rPr lang="en-US" sz="1800">
                <a:latin typeface="Arial" charset="0"/>
                <a:cs typeface="Arial" charset="0"/>
              </a:rPr>
              <a:t>Adult</a:t>
            </a:r>
          </a:p>
          <a:p>
            <a:r>
              <a:rPr lang="en-US" sz="1800">
                <a:latin typeface="Arial" charset="0"/>
                <a:cs typeface="Arial" charset="0"/>
              </a:rPr>
              <a:t>Sporophyte </a:t>
            </a:r>
          </a:p>
        </p:txBody>
      </p:sp>
      <p:sp>
        <p:nvSpPr>
          <p:cNvPr id="4" name="TextBox 3"/>
          <p:cNvSpPr txBox="1">
            <a:spLocks noChangeArrowheads="1"/>
          </p:cNvSpPr>
          <p:nvPr/>
        </p:nvSpPr>
        <p:spPr bwMode="auto">
          <a:xfrm>
            <a:off x="1295400" y="32766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5" name="TextBox 4"/>
          <p:cNvSpPr txBox="1">
            <a:spLocks noChangeArrowheads="1"/>
          </p:cNvSpPr>
          <p:nvPr/>
        </p:nvSpPr>
        <p:spPr bwMode="auto">
          <a:xfrm>
            <a:off x="1219200" y="38100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6" name="TextBox 5"/>
          <p:cNvSpPr txBox="1">
            <a:spLocks noChangeArrowheads="1"/>
          </p:cNvSpPr>
          <p:nvPr/>
        </p:nvSpPr>
        <p:spPr bwMode="auto">
          <a:xfrm>
            <a:off x="1143000" y="35052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7" name="TextBox 6"/>
          <p:cNvSpPr txBox="1">
            <a:spLocks noChangeArrowheads="1"/>
          </p:cNvSpPr>
          <p:nvPr/>
        </p:nvSpPr>
        <p:spPr bwMode="auto">
          <a:xfrm>
            <a:off x="914400" y="3810000"/>
            <a:ext cx="304800" cy="523875"/>
          </a:xfrm>
          <a:prstGeom prst="rect">
            <a:avLst/>
          </a:prstGeom>
          <a:noFill/>
          <a:ln w="9525">
            <a:noFill/>
            <a:miter lim="800000"/>
            <a:headEnd/>
            <a:tailEnd/>
          </a:ln>
        </p:spPr>
        <p:txBody>
          <a:bodyPr>
            <a:spAutoFit/>
          </a:bodyPr>
          <a:lstStyle/>
          <a:p>
            <a:r>
              <a:rPr lang="en-US" sz="2800" b="1">
                <a:latin typeface="Arial" charset="0"/>
                <a:cs typeface="Arial" charset="0"/>
              </a:rPr>
              <a:t>.</a:t>
            </a:r>
          </a:p>
        </p:txBody>
      </p:sp>
      <p:sp>
        <p:nvSpPr>
          <p:cNvPr id="10248" name="TextBox 7"/>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1) Sporophyte creates and releases haploid spores</a:t>
            </a:r>
          </a:p>
        </p:txBody>
      </p:sp>
      <p:sp>
        <p:nvSpPr>
          <p:cNvPr id="3" name="Rectangle 2"/>
          <p:cNvSpPr/>
          <p:nvPr/>
        </p:nvSpPr>
        <p:spPr>
          <a:xfrm>
            <a:off x="-457200" y="6096000"/>
            <a:ext cx="9982200" cy="7620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cxnSp>
        <p:nvCxnSpPr>
          <p:cNvPr id="11" name="Straight Connector 10"/>
          <p:cNvCxnSpPr/>
          <p:nvPr/>
        </p:nvCxnSpPr>
        <p:spPr>
          <a:xfrm rot="16200000" flipH="1">
            <a:off x="152400" y="3505200"/>
            <a:ext cx="1066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6.91027E-6 C 0.01094 -0.01387 0.01736 -0.03168 0.02535 -0.04856 C 0.0316 -0.06197 0.03247 -0.05758 0.03958 -0.06937 C 0.04618 -0.08047 0.04063 -0.07816 0.0507 -0.08625 C 0.05625 -0.09088 0.06424 -0.09458 0.07049 -0.09736 C 0.09948 -0.09227 0.11684 -0.09273 0.14792 -0.09551 C 0.15972 -0.09897 0.18785 -0.10637 0.19861 -0.11424 C 0.21545 -0.1265 0.23368 -0.13459 0.2507 -0.14615 C 0.2592 -0.15193 0.26615 -0.16165 0.27465 -0.16697 C 0.2908 -0.17691 0.30955 -0.17807 0.32691 -0.17992 C 0.35695 -0.18686 0.38663 -0.18801 0.41702 -0.1894 C 0.43837 -0.19726 0.46615 -0.21068 0.48038 -0.2345 C 0.48611 -0.24421 0.49219 -0.25369 0.49722 -0.26433 C 0.50712 -0.28538 0.51267 -0.31105 0.52969 -0.32446 C 0.54132 -0.33348 0.54583 -0.33255 0.56198 -0.33764 C 0.60035 -0.3499 0.55434 -0.34527 0.59445 -0.35267 C 0.60573 -0.35476 0.6283 -0.35637 0.6283 -0.35637 C 0.64288 -0.35984 0.65729 -0.36447 0.67188 -0.36771 C 0.68177 -0.37279 0.6908 -0.37696 0.70156 -0.37881 C 0.71424 -0.38112 0.73958 -0.38459 0.73958 -0.38459 C 0.77309 -0.39939 0.80573 -0.41442 0.84097 -0.4202 C 0.85017 -0.42622 0.85903 -0.43385 0.8691 -0.43709 C 0.88472 -0.44218 0.87969 -0.43616 0.88455 -0.44264 " pathEditMode="relative" ptsTypes="ffffffffffffff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7.12303E-7 C 0.00364 -0.00601 0.00607 -0.01295 0.00989 -0.01873 C 0.01146 -0.02105 0.01371 -0.0222 0.01545 -0.02428 C 0.0276 -0.03885 0.03055 -0.04232 0.04791 -0.04695 C 0.07916 -0.04556 0.10972 -0.04278 0.1408 -0.03932 C 0.15677 -0.0407 0.17291 -0.04047 0.18871 -0.04325 C 0.20173 -0.04556 0.23368 -0.06082 0.24635 -0.06753 C 0.25607 -0.07262 0.26302 -0.08117 0.27326 -0.08441 C 0.29479 -0.10153 0.32048 -0.10708 0.34219 -0.12373 C 0.38194 -0.15449 0.4191 -0.18964 0.46458 -0.20444 C 0.4835 -0.21045 0.50312 -0.2086 0.52257 -0.21022 C 0.53125 -0.21161 0.54028 -0.21184 0.5493 -0.21392 C 0.55972 -0.21647 0.57257 -0.22664 0.5816 -0.23265 C 0.59496 -0.24167 0.60885 -0.24931 0.62257 -0.25694 C 0.62569 -0.25879 0.62795 -0.26249 0.6309 -0.26457 C 0.65972 -0.284 0.69323 -0.29047 0.72396 -0.30389 C 0.73472 -0.31337 0.76198 -0.31799 0.77465 -0.32077 C 0.78385 -0.32285 0.79132 -0.3284 0.8 -0.3321 C 0.81528 -0.34574 0.83177 -0.3506 0.8493 -0.35638 C 0.86232 -0.355 0.87361 -0.35245 0.88594 -0.34713 C 0.88785 -0.34783 0.88941 -0.34829 0.89149 -0.34898 C 0.89427 -0.35014 0.9 -0.35268 0.9 -0.35268 " pathEditMode="relative" ptsTypes="fffffffffffffffffffffA">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05556E-6 7.12303E-7 C 0.01111 -0.00971 0.01822 -0.02567 0.02812 -0.03747 C 0.03541 -0.04602 0.04305 -0.05412 0.05069 -0.06198 C 0.05711 -0.06846 0.0644 -0.07354 0.07048 -0.08071 C 0.08871 -0.10176 0.10746 -0.12627 0.12256 -0.15194 C 0.12534 -0.16697 0.12222 -0.15356 0.1309 -0.17438 C 0.14027 -0.19704 0.15052 -0.21693 0.16336 -0.23636 C 0.16996 -0.2463 0.1769 -0.25601 0.18315 -0.26642 C 0.19114 -0.27937 0.18611 -0.27683 0.19583 -0.28885 C 0.20937 -0.30574 0.22534 -0.30782 0.24079 -0.31892 C 0.2717 -0.34135 0.30225 -0.36586 0.33385 -0.38645 C 0.35243 -0.42068 0.37274 -0.41767 0.39999 -0.42969 C 0.4151 -0.4364 0.42986 -0.44241 0.44513 -0.44843 C 0.46215 -0.4549 0.46232 -0.46253 0.48593 -0.46531 C 0.51857 -0.46924 0.49618 -0.46693 0.55347 -0.46901 C 0.58263 -0.46554 0.61128 -0.45999 0.6394 -0.44843 C 0.64861 -0.44473 0.65381 -0.43918 0.66336 -0.4371 C 0.67083 -0.43224 0.67812 -0.42553 0.68593 -0.42206 C 0.68958 -0.42044 0.69722 -0.41836 0.69722 -0.41836 C 0.71961 -0.40356 0.74635 -0.40634 0.77048 -0.40518 C 0.81423 -0.40865 0.85781 -0.41258 0.90138 -0.41836 C 0.90624 -0.42484 0.91354 -0.43039 0.91961 -0.43525 C 0.92135 -0.43663 0.92343 -0.43779 0.92534 -0.43895 C 0.92812 -0.44033 0.93385 -0.44288 0.93385 -0.44288 C 0.93524 -0.44473 0.93802 -0.44843 0.93802 -0.44843 " pathEditMode="relative" ptsTypes="ffffffffffffffffffffffffA">
                                      <p:cBhvr>
                                        <p:cTn id="10" dur="2000" fill="hold"/>
                                        <p:tgtEl>
                                          <p:spTgt spid="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7.5E-6 -5.48566E-6 C 0.00815 -0.01088 0.00086 -5.48566E-6 0.00972 -0.02059 C 0.0177 -0.03909 0.02708 -0.05667 0.03524 -0.07494 C 0.05017 -0.10801 0.07117 -0.13622 0.09149 -0.16305 C 0.09635 -0.16953 0.09843 -0.17878 0.10277 -0.18571 C 0.10798 -0.19381 0.11232 -0.20283 0.11822 -0.21 C 0.12986 -0.22387 0.14305 -0.23798 0.15347 -0.25324 C 0.16753 -0.27383 0.16944 -0.28377 0.18871 -0.29626 C 0.19861 -0.2951 0.2085 -0.2951 0.21822 -0.29256 C 0.23211 -0.28886 0.24392 -0.27082 0.25763 -0.26458 C 0.27378 -0.25741 0.2809 -0.25995 0.30138 -0.2588 C 0.31822 -0.25995 0.33524 -0.26041 0.35208 -0.2625 C 0.3618 -0.26365 0.37065 -0.27244 0.3802 -0.27568 C 0.39097 -0.27938 0.40208 -0.281 0.41267 -0.28516 C 0.44374 -0.29719 0.47204 -0.31615 0.50416 -0.32448 C 0.51649 -0.32309 0.52725 -0.31939 0.5394 -0.31707 C 0.55347 -0.31152 0.56683 -0.30343 0.58159 -0.30019 C 0.61215 -0.30204 0.6427 -0.30227 0.67326 -0.30574 C 0.68003 -0.30644 0.6842 -0.31661 0.6901 -0.32077 C 0.71006 -0.33488 0.69288 -0.31684 0.71267 -0.33396 C 0.72673 -0.34598 0.73558 -0.37003 0.74635 -0.38645 C 0.75711 -0.40287 0.76944 -0.41721 0.77881 -0.43525 C 0.78385 -0.44497 0.78663 -0.45699 0.79288 -0.46532 C 0.80277 -0.4785 0.81406 -0.4896 0.82395 -0.50278 C 0.83159 -0.51296 0.84045 -0.52799 0.8493 -0.53655 C 0.85607 -0.55019 0.87048 -0.54811 0.88159 -0.54973 C 0.93576 -0.55713 0.89774 -0.55042 0.92395 -0.55528 C 0.93003 -0.55852 0.93229 -0.55782 0.93229 -0.56661 " pathEditMode="relative" ptsTypes="fffffffffffffffffffffffffffA">
                                      <p:cBhvr>
                                        <p:cTn id="12"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457200"/>
            <a:ext cx="304800" cy="461963"/>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3" name="TextBox 2"/>
          <p:cNvSpPr txBox="1">
            <a:spLocks noChangeArrowheads="1"/>
          </p:cNvSpPr>
          <p:nvPr/>
        </p:nvSpPr>
        <p:spPr bwMode="auto">
          <a:xfrm>
            <a:off x="-304800" y="7572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4" name="TextBox 3"/>
          <p:cNvSpPr txBox="1">
            <a:spLocks noChangeArrowheads="1"/>
          </p:cNvSpPr>
          <p:nvPr/>
        </p:nvSpPr>
        <p:spPr bwMode="auto">
          <a:xfrm>
            <a:off x="-304800" y="12144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5" name="TextBox 4"/>
          <p:cNvSpPr txBox="1">
            <a:spLocks noChangeArrowheads="1"/>
          </p:cNvSpPr>
          <p:nvPr/>
        </p:nvSpPr>
        <p:spPr bwMode="auto">
          <a:xfrm>
            <a:off x="-304800" y="17478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6" name="Rectangle 5"/>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1271" name="TextBox 6"/>
          <p:cNvSpPr txBox="1">
            <a:spLocks noChangeArrowheads="1"/>
          </p:cNvSpPr>
          <p:nvPr/>
        </p:nvSpPr>
        <p:spPr bwMode="auto">
          <a:xfrm>
            <a:off x="0" y="0"/>
            <a:ext cx="5257800" cy="366713"/>
          </a:xfrm>
          <a:prstGeom prst="rect">
            <a:avLst/>
          </a:prstGeom>
          <a:noFill/>
          <a:ln w="9525">
            <a:noFill/>
            <a:miter lim="800000"/>
            <a:headEnd/>
            <a:tailEnd/>
          </a:ln>
        </p:spPr>
        <p:txBody>
          <a:bodyPr>
            <a:spAutoFit/>
          </a:bodyPr>
          <a:lstStyle/>
          <a:p>
            <a:r>
              <a:rPr lang="en-US" sz="1800">
                <a:latin typeface="Arial" charset="0"/>
                <a:cs typeface="Arial" charset="0"/>
              </a:rPr>
              <a:t>2) Haploid spores land in the soil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5.3469E-6 C 0.01146 0.00161 0.02274 0.00393 0.03368 0.00925 C 0.04306 0.01387 0.05208 0.02173 0.06163 0.02428 C 0.06649 0.03052 0.07049 0.03052 0.07604 0.03561 C 0.07847 0.03792 0.08056 0.0407 0.08299 0.04301 C 0.0842 0.0444 0.08576 0.04555 0.08733 0.04671 C 0.09167 0.05573 0.09514 0.06521 0.09844 0.07493 C 0.10017 0.08001 0.10417 0.08996 0.10417 0.08996 C 0.10469 0.09736 0.10382 0.10522 0.10556 0.11239 C 0.11111 0.13459 0.12639 0.15101 0.13629 0.16882 C 0.14427 0.18316 0.14688 0.19495 0.15764 0.20628 C 0.16163 0.21739 0.16684 0.22571 0.1717 0.23635 C 0.17309 0.24398 0.17483 0.25115 0.17587 0.25878 C 0.17691 0.29949 0.17743 0.33996 0.17882 0.38066 C 0.17986 0.41443 0.17795 0.39338 0.18299 0.41073 C 0.18403 0.41443 0.18576 0.42206 0.18576 0.42206 C 0.18524 0.44588 0.18524 0.46947 0.18438 0.49329 C 0.1842 0.50046 0.18021 0.51387 0.18021 0.51387 C 0.175 0.55434 0.18004 0.55874 0.19566 0.59851 C 0.19792 0.60453 0.19965 0.611 0.20139 0.61725 C 0.20243 0.62095 0.20625 0.62557 0.20417 0.62835 C 0.19931 0.63482 0.2 0.61332 0.2 0.61332 " pathEditMode="relative" ptsTypes="fffffffffffffffffffffA">
                                      <p:cBhvr>
                                        <p:cTn id="6" dur="2000" fill="hold"/>
                                        <p:tgtEl>
                                          <p:spTgt spid="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1.24884E-6 C 0.0165 0.00209 0.03038 0.00995 0.04653 0.01504 C 0.07778 0.02521 0.07674 0.02406 0.11563 0.03377 C 0.12847 0.03701 0.14202 0.03678 0.15504 0.03932 C 0.16354 0.04094 0.18038 0.04672 0.18038 0.04672 C 0.19167 0.05458 0.20365 0.05643 0.21563 0.06175 C 0.22275 0.06499 0.22952 0.06962 0.23663 0.07309 C 0.24358 0.0821 0.25191 0.08696 0.2592 0.09552 C 0.27709 0.1161 0.29271 0.14015 0.3099 0.1612 C 0.31268 0.1649 0.31684 0.16698 0.31979 0.17068 C 0.33021 0.18363 0.33906 0.19843 0.34931 0.21185 C 0.36233 0.22919 0.36511 0.22572 0.37761 0.23821 C 0.39948 0.26018 0.42014 0.28053 0.44514 0.29626 C 0.45868 0.30481 0.47014 0.31592 0.48438 0.32077 C 0.50382 0.3358 0.48021 0.31615 0.49705 0.33395 C 0.52084 0.35847 0.53351 0.37188 0.55347 0.40333 C 0.5599 0.41305 0.5665 0.42253 0.57309 0.43155 C 0.57587 0.43502 0.57934 0.4371 0.58177 0.4408 C 0.5934 0.45953 0.60087 0.48035 0.61424 0.49677 C 0.62101 0.5155 0.61268 0.49492 0.62118 0.51018 C 0.62847 0.52359 0.63334 0.53955 0.64219 0.55158 C 0.65139 0.58719 0.63768 0.53562 0.6507 0.57401 C 0.65174 0.57702 0.65122 0.58049 0.65226 0.58349 C 0.65417 0.58858 0.65781 0.59182 0.66059 0.59644 C 0.66215 0.60292 0.66354 0.60778 0.66632 0.61309 C 0.66806 0.62234 0.67188 0.63021 0.67622 0.63784 C 0.67795 0.64108 0.68455 0.64432 0.68455 0.64709 " pathEditMode="relative" ptsTypes="ffffffffffffffffffffffffff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5E-6 -6.17946E-6 C 0.01823 0.00624 0.03629 0.01503 0.05486 0.01873 C 0.10243 0.02844 0.15035 0.02682 0.19844 0.02798 C 0.21701 0.03006 0.23281 0.03445 0.2507 0.04116 C 0.26181 0.05018 0.27431 0.05642 0.28438 0.06752 C 0.29306 0.07701 0.30035 0.0888 0.30833 0.09944 C 0.32413 0.12048 0.34358 0.13621 0.36181 0.15379 C 0.38681 0.17807 0.41424 0.19634 0.43507 0.22687 C 0.44288 0.23843 0.45382 0.24537 0.45764 0.26063 C 0.45642 0.28214 0.45417 0.29532 0.44913 0.31521 C 0.44618 0.34643 0.44514 0.37627 0.45208 0.40702 C 0.45642 0.45328 0.46181 0.49976 0.46754 0.54579 C 0.46667 0.57654 0.4717 0.5969 0.45903 0.6191 C 0.45382 0.63968 0.44306 0.64962 0.43229 0.66396 C 0.43021 0.66674 0.42882 0.67044 0.42674 0.67344 C 0.42361 0.67807 0.41684 0.68663 0.41684 0.68663 C 0.41545 0.69842 0.41823 0.69773 0.41406 0.69773 " pathEditMode="relative" ptsTypes="ffffffffffffffffA">
                                      <p:cBhvr>
                                        <p:cTn id="10" dur="2000" fill="hold"/>
                                        <p:tgtEl>
                                          <p:spTgt spid="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3.38575E-6 C 0.01632 0.00531 0.0316 0.01503 0.04792 0.02081 C 0.06736 0.02798 0.08767 0.03307 0.10712 0.04139 C 0.11892 0.04648 0.13021 0.05203 0.14236 0.05642 C 0.1651 0.06452 0.1684 0.06128 0.18871 0.07146 C 0.19601 0.07516 0.2026 0.08094 0.2099 0.08441 C 0.2158 0.08718 0.2224 0.08765 0.2283 0.09019 C 0.25104 0.10037 0.27309 0.11332 0.29583 0.12395 C 0.32361 0.13714 0.3533 0.1487 0.38038 0.16512 C 0.40538 0.18038 0.43333 0.20143 0.45625 0.22155 C 0.46406 0.22826 0.47292 0.23288 0.47882 0.24213 C 0.49375 0.26526 0.50868 0.28469 0.5283 0.30203 C 0.53802 0.31082 0.54705 0.32169 0.55764 0.3284 C 0.56302 0.33163 0.56858 0.33371 0.57326 0.33788 C 0.58698 0.3499 0.60017 0.36285 0.6125 0.37719 C 0.61632 0.38159 0.61979 0.38644 0.62396 0.39037 C 0.64687 0.41373 0.67205 0.43362 0.69427 0.4579 C 0.69809 0.46184 0.70052 0.46739 0.70434 0.47109 C 0.71667 0.48334 0.73246 0.48959 0.74514 0.50092 C 0.75399 0.50901 0.76198 0.5185 0.77049 0.52728 C 0.77396 0.53075 0.77604 0.5363 0.77899 0.54047 C 0.79792 0.56706 0.81424 0.5925 0.82969 0.62303 C 0.84392 0.65124 0.85156 0.68408 0.86476 0.71299 C 0.87569 0.73681 0.88924 0.75786 0.90434 0.77682 C 0.90486 0.77497 0.90573 0.77127 0.90573 0.77127 " pathEditMode="relative" ptsTypes="ffffffffffffffffffffffff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828800" y="1150296"/>
            <a:ext cx="3714750" cy="4307529"/>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2292" name="TextBox 3"/>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sz="1800">
                <a:latin typeface="Arial" charset="0"/>
                <a:cs typeface="Arial" charset="0"/>
              </a:rPr>
              <a:t>3) From the haploid spores, gametophyte grows in the soil</a:t>
            </a:r>
          </a:p>
        </p:txBody>
      </p:sp>
      <p:sp>
        <p:nvSpPr>
          <p:cNvPr id="5" name="TextBox 4"/>
          <p:cNvSpPr txBox="1">
            <a:spLocks noChangeArrowheads="1"/>
          </p:cNvSpPr>
          <p:nvPr/>
        </p:nvSpPr>
        <p:spPr bwMode="auto">
          <a:xfrm>
            <a:off x="0" y="877888"/>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in</a:t>
            </a:r>
          </a:p>
        </p:txBody>
      </p:sp>
      <p:sp>
        <p:nvSpPr>
          <p:cNvPr id="6" name="TextBox 5"/>
          <p:cNvSpPr txBox="1">
            <a:spLocks noChangeArrowheads="1"/>
          </p:cNvSpPr>
          <p:nvPr/>
        </p:nvSpPr>
        <p:spPr bwMode="auto">
          <a:xfrm>
            <a:off x="6096000" y="3200400"/>
            <a:ext cx="2895600" cy="830263"/>
          </a:xfrm>
          <a:prstGeom prst="rect">
            <a:avLst/>
          </a:prstGeom>
          <a:noFill/>
          <a:ln w="9525">
            <a:noFill/>
            <a:miter lim="800000"/>
            <a:headEnd/>
            <a:tailEnd/>
          </a:ln>
        </p:spPr>
        <p:txBody>
          <a:bodyPr>
            <a:spAutoFit/>
          </a:bodyPr>
          <a:lstStyle/>
          <a:p>
            <a:r>
              <a:rPr lang="en-US"/>
              <a:t>Fern gametophytes are called a prothallus</a:t>
            </a:r>
          </a:p>
        </p:txBody>
      </p:sp>
      <p:cxnSp>
        <p:nvCxnSpPr>
          <p:cNvPr id="8" name="Straight Arrow Connector 7"/>
          <p:cNvCxnSpPr/>
          <p:nvPr/>
        </p:nvCxnSpPr>
        <p:spPr>
          <a:xfrm rot="10800000" flipV="1">
            <a:off x="5715000" y="4114800"/>
            <a:ext cx="1447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3" presetClass="exit" presetSubtype="16" fill="hold" nodeType="clickEffect">
                                  <p:stCondLst>
                                    <p:cond delay="0"/>
                                  </p:stCondLst>
                                  <p:childTnLst>
                                    <p:anim calcmode="lin" valueType="num">
                                      <p:cBhvr>
                                        <p:cTn id="28" dur="500"/>
                                        <p:tgtEl>
                                          <p:spTgt spid="58370"/>
                                        </p:tgtEl>
                                        <p:attrNameLst>
                                          <p:attrName>ppt_w</p:attrName>
                                        </p:attrNameLst>
                                      </p:cBhvr>
                                      <p:tavLst>
                                        <p:tav tm="0">
                                          <p:val>
                                            <p:strVal val="ppt_w"/>
                                          </p:val>
                                        </p:tav>
                                        <p:tav tm="100000">
                                          <p:val>
                                            <p:strVal val="4*ppt_w"/>
                                          </p:val>
                                        </p:tav>
                                      </p:tavLst>
                                    </p:anim>
                                    <p:anim calcmode="lin" valueType="num">
                                      <p:cBhvr>
                                        <p:cTn id="29" dur="500"/>
                                        <p:tgtEl>
                                          <p:spTgt spid="58370"/>
                                        </p:tgtEl>
                                        <p:attrNameLst>
                                          <p:attrName>ppt_h</p:attrName>
                                        </p:attrNameLst>
                                      </p:cBhvr>
                                      <p:tavLst>
                                        <p:tav tm="0">
                                          <p:val>
                                            <p:strVal val="ppt_h"/>
                                          </p:val>
                                        </p:tav>
                                        <p:tav tm="100000">
                                          <p:val>
                                            <p:strVal val="4*ppt_h"/>
                                          </p:val>
                                        </p:tav>
                                      </p:tavLst>
                                    </p:anim>
                                    <p:set>
                                      <p:cBhvr>
                                        <p:cTn id="30" dur="1" fill="hold">
                                          <p:stCondLst>
                                            <p:cond delay="499"/>
                                          </p:stCondLst>
                                        </p:cTn>
                                        <p:tgtEl>
                                          <p:spTgt spid="58370"/>
                                        </p:tgtEl>
                                        <p:attrNameLst>
                                          <p:attrName>style.visibility</p:attrName>
                                        </p:attrNameLst>
                                      </p:cBhvr>
                                      <p:to>
                                        <p:strVal val="hidden"/>
                                      </p:to>
                                    </p:set>
                                  </p:childTnLst>
                                </p:cTn>
                              </p:par>
                              <p:par>
                                <p:cTn id="31" presetID="23" presetClass="exit" presetSubtype="16" fill="hold" grpId="0" nodeType="withEffect">
                                  <p:stCondLst>
                                    <p:cond delay="0"/>
                                  </p:stCondLst>
                                  <p:childTnLst>
                                    <p:anim calcmode="lin" valueType="num">
                                      <p:cBhvr>
                                        <p:cTn id="32" dur="500"/>
                                        <p:tgtEl>
                                          <p:spTgt spid="3"/>
                                        </p:tgtEl>
                                        <p:attrNameLst>
                                          <p:attrName>ppt_w</p:attrName>
                                        </p:attrNameLst>
                                      </p:cBhvr>
                                      <p:tavLst>
                                        <p:tav tm="0">
                                          <p:val>
                                            <p:strVal val="ppt_w"/>
                                          </p:val>
                                        </p:tav>
                                        <p:tav tm="100000">
                                          <p:val>
                                            <p:strVal val="4*ppt_w"/>
                                          </p:val>
                                        </p:tav>
                                      </p:tavLst>
                                    </p:anim>
                                    <p:anim calcmode="lin" valueType="num">
                                      <p:cBhvr>
                                        <p:cTn id="33" dur="500"/>
                                        <p:tgtEl>
                                          <p:spTgt spid="3"/>
                                        </p:tgtEl>
                                        <p:attrNameLst>
                                          <p:attrName>ppt_h</p:attrName>
                                        </p:attrNameLst>
                                      </p:cBhvr>
                                      <p:tavLst>
                                        <p:tav tm="0">
                                          <p:val>
                                            <p:strVal val="ppt_h"/>
                                          </p:val>
                                        </p:tav>
                                        <p:tav tm="100000">
                                          <p:val>
                                            <p:strVal val="4*ppt_h"/>
                                          </p:val>
                                        </p:tav>
                                      </p:tavLst>
                                    </p:anim>
                                    <p:set>
                                      <p:cBhvr>
                                        <p:cTn id="3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Rectangle 24"/>
          <p:cNvSpPr>
            <a:spLocks noChangeArrowheads="1"/>
          </p:cNvSpPr>
          <p:nvPr/>
        </p:nvSpPr>
        <p:spPr bwMode="auto">
          <a:xfrm>
            <a:off x="-762000" y="1905000"/>
            <a:ext cx="10591800" cy="4953000"/>
          </a:xfrm>
          <a:prstGeom prst="rect">
            <a:avLst/>
          </a:prstGeom>
          <a:solidFill>
            <a:srgbClr val="00FFFF">
              <a:alpha val="25098"/>
            </a:srgbClr>
          </a:solidFill>
          <a:ln w="9525">
            <a:noFill/>
            <a:miter lim="800000"/>
            <a:headEnd/>
            <a:tailEnd/>
          </a:ln>
        </p:spPr>
        <p:txBody>
          <a:bodyPr wrap="none" anchor="ctr"/>
          <a:lstStyle/>
          <a:p>
            <a:endParaRPr lang="en-US" sz="1800">
              <a:latin typeface="Arial" charset="0"/>
              <a:cs typeface="Arial" charset="0"/>
            </a:endParaRPr>
          </a:p>
        </p:txBody>
      </p:sp>
      <p:pic>
        <p:nvPicPr>
          <p:cNvPr id="13315" name="Picture 25"/>
          <p:cNvPicPr>
            <a:picLocks noChangeAspect="1" noChangeArrowheads="1"/>
          </p:cNvPicPr>
          <p:nvPr/>
        </p:nvPicPr>
        <p:blipFill>
          <a:blip r:embed="rId2"/>
          <a:srcRect/>
          <a:stretch>
            <a:fillRect/>
          </a:stretch>
        </p:blipFill>
        <p:spPr bwMode="auto">
          <a:xfrm>
            <a:off x="2057400" y="2393950"/>
            <a:ext cx="5562600" cy="4464050"/>
          </a:xfrm>
          <a:prstGeom prst="rect">
            <a:avLst/>
          </a:prstGeom>
          <a:noFill/>
          <a:ln w="9525">
            <a:noFill/>
            <a:miter lim="800000"/>
            <a:headEnd/>
            <a:tailEnd/>
          </a:ln>
        </p:spPr>
      </p:pic>
      <p:sp>
        <p:nvSpPr>
          <p:cNvPr id="3" name="Oval 2"/>
          <p:cNvSpPr/>
          <p:nvPr/>
        </p:nvSpPr>
        <p:spPr>
          <a:xfrm>
            <a:off x="3810000" y="49530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3"/>
          <p:cNvSpPr/>
          <p:nvPr/>
        </p:nvSpPr>
        <p:spPr>
          <a:xfrm>
            <a:off x="3200400" y="50292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Oval 4"/>
          <p:cNvSpPr/>
          <p:nvPr/>
        </p:nvSpPr>
        <p:spPr>
          <a:xfrm>
            <a:off x="3733800" y="51816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319" name="TextBox 5"/>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r>
              <a:rPr lang="en-US" sz="1800">
                <a:latin typeface="Arial" charset="0"/>
                <a:cs typeface="Arial" charset="0"/>
              </a:rPr>
              <a:t>4) Sperm swim through water from the male parts (antheridium) to the female parts (archegonia)…zygote created</a:t>
            </a:r>
          </a:p>
        </p:txBody>
      </p:sp>
      <p:sp>
        <p:nvSpPr>
          <p:cNvPr id="20488" name="TextBox 6"/>
          <p:cNvSpPr txBox="1">
            <a:spLocks noChangeArrowheads="1"/>
          </p:cNvSpPr>
          <p:nvPr/>
        </p:nvSpPr>
        <p:spPr bwMode="auto">
          <a:xfrm>
            <a:off x="0" y="925513"/>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back out</a:t>
            </a:r>
          </a:p>
        </p:txBody>
      </p:sp>
      <p:sp>
        <p:nvSpPr>
          <p:cNvPr id="31" name="Teardrop 30"/>
          <p:cNvSpPr/>
          <p:nvPr/>
        </p:nvSpPr>
        <p:spPr>
          <a:xfrm rot="18829212">
            <a:off x="149225"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Teardrop 46"/>
          <p:cNvSpPr/>
          <p:nvPr/>
        </p:nvSpPr>
        <p:spPr>
          <a:xfrm rot="18829212">
            <a:off x="754063"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Teardrop 47"/>
          <p:cNvSpPr/>
          <p:nvPr/>
        </p:nvSpPr>
        <p:spPr>
          <a:xfrm rot="18829212">
            <a:off x="1368425"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9" name="Teardrop 48"/>
          <p:cNvSpPr/>
          <p:nvPr/>
        </p:nvSpPr>
        <p:spPr>
          <a:xfrm rot="18829212">
            <a:off x="1973263" y="-449263"/>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Teardrop 49"/>
          <p:cNvSpPr/>
          <p:nvPr/>
        </p:nvSpPr>
        <p:spPr>
          <a:xfrm rot="18829212">
            <a:off x="25876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Teardrop 50"/>
          <p:cNvSpPr/>
          <p:nvPr/>
        </p:nvSpPr>
        <p:spPr>
          <a:xfrm rot="18829212">
            <a:off x="31924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Teardrop 51"/>
          <p:cNvSpPr/>
          <p:nvPr/>
        </p:nvSpPr>
        <p:spPr>
          <a:xfrm rot="18829212">
            <a:off x="38068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Teardrop 52"/>
          <p:cNvSpPr/>
          <p:nvPr/>
        </p:nvSpPr>
        <p:spPr>
          <a:xfrm rot="18829212">
            <a:off x="44116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Teardrop 53"/>
          <p:cNvSpPr/>
          <p:nvPr/>
        </p:nvSpPr>
        <p:spPr>
          <a:xfrm rot="18829212">
            <a:off x="50260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Teardrop 54"/>
          <p:cNvSpPr/>
          <p:nvPr/>
        </p:nvSpPr>
        <p:spPr>
          <a:xfrm rot="18829212">
            <a:off x="56308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6" name="Teardrop 55"/>
          <p:cNvSpPr/>
          <p:nvPr/>
        </p:nvSpPr>
        <p:spPr>
          <a:xfrm rot="18829212">
            <a:off x="62452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7" name="Teardrop 56"/>
          <p:cNvSpPr/>
          <p:nvPr/>
        </p:nvSpPr>
        <p:spPr>
          <a:xfrm rot="18829212">
            <a:off x="68500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8" name="Teardrop 57"/>
          <p:cNvSpPr/>
          <p:nvPr/>
        </p:nvSpPr>
        <p:spPr>
          <a:xfrm rot="18829212">
            <a:off x="73882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Teardrop 58"/>
          <p:cNvSpPr/>
          <p:nvPr/>
        </p:nvSpPr>
        <p:spPr>
          <a:xfrm rot="18829212">
            <a:off x="79930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0" name="Teardrop 59"/>
          <p:cNvSpPr/>
          <p:nvPr/>
        </p:nvSpPr>
        <p:spPr>
          <a:xfrm rot="18829212">
            <a:off x="86074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Oval 25"/>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8" name="Oval 27"/>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9" name="Oval 28"/>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30" name="Oval 29"/>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32" name="Oval 31"/>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27" name="Oval 26"/>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55134E-6 L -0.00451 0.90518 " pathEditMode="relative" rAng="0" ptsTypes="AA">
                                      <p:cBhvr>
                                        <p:cTn id="6" dur="2000" fill="hold"/>
                                        <p:tgtEl>
                                          <p:spTgt spid="31"/>
                                        </p:tgtEl>
                                        <p:attrNameLst>
                                          <p:attrName>ppt_x</p:attrName>
                                          <p:attrName>ppt_y</p:attrName>
                                        </p:attrNameLst>
                                      </p:cBhvr>
                                      <p:rCtr x="-2" y="453"/>
                                    </p:animMotion>
                                  </p:childTnLst>
                                </p:cTn>
                              </p:par>
                              <p:par>
                                <p:cTn id="7" presetID="42" presetClass="path" presetSubtype="0" accel="50000" decel="50000" fill="hold" nodeType="withEffect">
                                  <p:stCondLst>
                                    <p:cond delay="0"/>
                                  </p:stCondLst>
                                  <p:childTnLst>
                                    <p:animMotion origin="layout" path="M -3.88889E-6 -4.55134E-6 L -0.00451 0.90518 " pathEditMode="relative" rAng="0" ptsTypes="AA">
                                      <p:cBhvr>
                                        <p:cTn id="8" dur="2000" fill="hold"/>
                                        <p:tgtEl>
                                          <p:spTgt spid="47"/>
                                        </p:tgtEl>
                                        <p:attrNameLst>
                                          <p:attrName>ppt_x</p:attrName>
                                          <p:attrName>ppt_y</p:attrName>
                                        </p:attrNameLst>
                                      </p:cBhvr>
                                      <p:rCtr x="-2" y="453"/>
                                    </p:animMotion>
                                  </p:childTnLst>
                                </p:cTn>
                              </p:par>
                              <p:par>
                                <p:cTn id="9" presetID="42" presetClass="path" presetSubtype="0" accel="50000" decel="50000" fill="hold" nodeType="withEffect">
                                  <p:stCondLst>
                                    <p:cond delay="0"/>
                                  </p:stCondLst>
                                  <p:childTnLst>
                                    <p:animMotion origin="layout" path="M -3.88889E-6 -4.55134E-6 L -0.00451 0.90518 " pathEditMode="relative" rAng="0" ptsTypes="AA">
                                      <p:cBhvr>
                                        <p:cTn id="10" dur="2000" fill="hold"/>
                                        <p:tgtEl>
                                          <p:spTgt spid="48"/>
                                        </p:tgtEl>
                                        <p:attrNameLst>
                                          <p:attrName>ppt_x</p:attrName>
                                          <p:attrName>ppt_y</p:attrName>
                                        </p:attrNameLst>
                                      </p:cBhvr>
                                      <p:rCtr x="-2" y="453"/>
                                    </p:animMotion>
                                  </p:childTnLst>
                                </p:cTn>
                              </p:par>
                              <p:par>
                                <p:cTn id="11" presetID="42" presetClass="path" presetSubtype="0" accel="50000" decel="50000" fill="hold" nodeType="withEffect">
                                  <p:stCondLst>
                                    <p:cond delay="0"/>
                                  </p:stCondLst>
                                  <p:childTnLst>
                                    <p:animMotion origin="layout" path="M -3.88889E-6 -4.55134E-6 L -0.00451 0.90518 " pathEditMode="relative" rAng="0" ptsTypes="AA">
                                      <p:cBhvr>
                                        <p:cTn id="12" dur="2000" fill="hold"/>
                                        <p:tgtEl>
                                          <p:spTgt spid="49"/>
                                        </p:tgtEl>
                                        <p:attrNameLst>
                                          <p:attrName>ppt_x</p:attrName>
                                          <p:attrName>ppt_y</p:attrName>
                                        </p:attrNameLst>
                                      </p:cBhvr>
                                      <p:rCtr x="-2" y="453"/>
                                    </p:animMotion>
                                  </p:childTnLst>
                                </p:cTn>
                              </p:par>
                              <p:par>
                                <p:cTn id="13" presetID="42" presetClass="path" presetSubtype="0" accel="50000" decel="50000" fill="hold" nodeType="withEffect">
                                  <p:stCondLst>
                                    <p:cond delay="0"/>
                                  </p:stCondLst>
                                  <p:childTnLst>
                                    <p:animMotion origin="layout" path="M -3.88889E-6 -4.55134E-6 L -0.00451 0.90518 " pathEditMode="relative" rAng="0" ptsTypes="AA">
                                      <p:cBhvr>
                                        <p:cTn id="14" dur="2000" fill="hold"/>
                                        <p:tgtEl>
                                          <p:spTgt spid="50"/>
                                        </p:tgtEl>
                                        <p:attrNameLst>
                                          <p:attrName>ppt_x</p:attrName>
                                          <p:attrName>ppt_y</p:attrName>
                                        </p:attrNameLst>
                                      </p:cBhvr>
                                      <p:rCtr x="-2" y="453"/>
                                    </p:animMotion>
                                  </p:childTnLst>
                                </p:cTn>
                              </p:par>
                              <p:par>
                                <p:cTn id="15" presetID="42" presetClass="path" presetSubtype="0" accel="50000" decel="50000" fill="hold" nodeType="withEffect">
                                  <p:stCondLst>
                                    <p:cond delay="0"/>
                                  </p:stCondLst>
                                  <p:childTnLst>
                                    <p:animMotion origin="layout" path="M -3.88889E-6 -4.55134E-6 L -0.00451 0.90518 " pathEditMode="relative" rAng="0" ptsTypes="AA">
                                      <p:cBhvr>
                                        <p:cTn id="16" dur="2000" fill="hold"/>
                                        <p:tgtEl>
                                          <p:spTgt spid="51"/>
                                        </p:tgtEl>
                                        <p:attrNameLst>
                                          <p:attrName>ppt_x</p:attrName>
                                          <p:attrName>ppt_y</p:attrName>
                                        </p:attrNameLst>
                                      </p:cBhvr>
                                      <p:rCtr x="-2" y="453"/>
                                    </p:animMotion>
                                  </p:childTnLst>
                                </p:cTn>
                              </p:par>
                              <p:par>
                                <p:cTn id="17" presetID="42" presetClass="path" presetSubtype="0" accel="50000" decel="50000" fill="hold" nodeType="withEffect">
                                  <p:stCondLst>
                                    <p:cond delay="0"/>
                                  </p:stCondLst>
                                  <p:childTnLst>
                                    <p:animMotion origin="layout" path="M -3.88889E-6 -4.55134E-6 L -0.00451 0.90518 " pathEditMode="relative" rAng="0" ptsTypes="AA">
                                      <p:cBhvr>
                                        <p:cTn id="18" dur="2000" fill="hold"/>
                                        <p:tgtEl>
                                          <p:spTgt spid="52"/>
                                        </p:tgtEl>
                                        <p:attrNameLst>
                                          <p:attrName>ppt_x</p:attrName>
                                          <p:attrName>ppt_y</p:attrName>
                                        </p:attrNameLst>
                                      </p:cBhvr>
                                      <p:rCtr x="-2" y="453"/>
                                    </p:animMotion>
                                  </p:childTnLst>
                                </p:cTn>
                              </p:par>
                              <p:par>
                                <p:cTn id="19" presetID="42" presetClass="path" presetSubtype="0" accel="50000" decel="50000" fill="hold" nodeType="withEffect">
                                  <p:stCondLst>
                                    <p:cond delay="0"/>
                                  </p:stCondLst>
                                  <p:childTnLst>
                                    <p:animMotion origin="layout" path="M -3.88889E-6 -4.55134E-6 L -0.00451 0.90518 " pathEditMode="relative" rAng="0" ptsTypes="AA">
                                      <p:cBhvr>
                                        <p:cTn id="20" dur="2000" fill="hold"/>
                                        <p:tgtEl>
                                          <p:spTgt spid="53"/>
                                        </p:tgtEl>
                                        <p:attrNameLst>
                                          <p:attrName>ppt_x</p:attrName>
                                          <p:attrName>ppt_y</p:attrName>
                                        </p:attrNameLst>
                                      </p:cBhvr>
                                      <p:rCtr x="-2" y="453"/>
                                    </p:animMotion>
                                  </p:childTnLst>
                                </p:cTn>
                              </p:par>
                              <p:par>
                                <p:cTn id="21" presetID="42" presetClass="path" presetSubtype="0" accel="50000" decel="50000" fill="hold" nodeType="withEffect">
                                  <p:stCondLst>
                                    <p:cond delay="0"/>
                                  </p:stCondLst>
                                  <p:childTnLst>
                                    <p:animMotion origin="layout" path="M -3.88889E-6 -4.55134E-6 L -0.00451 0.90518 " pathEditMode="relative" rAng="0" ptsTypes="AA">
                                      <p:cBhvr>
                                        <p:cTn id="22" dur="2000" fill="hold"/>
                                        <p:tgtEl>
                                          <p:spTgt spid="54"/>
                                        </p:tgtEl>
                                        <p:attrNameLst>
                                          <p:attrName>ppt_x</p:attrName>
                                          <p:attrName>ppt_y</p:attrName>
                                        </p:attrNameLst>
                                      </p:cBhvr>
                                      <p:rCtr x="-2" y="453"/>
                                    </p:animMotion>
                                  </p:childTnLst>
                                </p:cTn>
                              </p:par>
                              <p:par>
                                <p:cTn id="23" presetID="42" presetClass="path" presetSubtype="0" accel="50000" decel="50000" fill="hold" nodeType="withEffect">
                                  <p:stCondLst>
                                    <p:cond delay="0"/>
                                  </p:stCondLst>
                                  <p:childTnLst>
                                    <p:animMotion origin="layout" path="M -3.88889E-6 -4.55134E-6 L -0.00451 0.90518 " pathEditMode="relative" rAng="0" ptsTypes="AA">
                                      <p:cBhvr>
                                        <p:cTn id="24" dur="2000" fill="hold"/>
                                        <p:tgtEl>
                                          <p:spTgt spid="55"/>
                                        </p:tgtEl>
                                        <p:attrNameLst>
                                          <p:attrName>ppt_x</p:attrName>
                                          <p:attrName>ppt_y</p:attrName>
                                        </p:attrNameLst>
                                      </p:cBhvr>
                                      <p:rCtr x="-2" y="453"/>
                                    </p:animMotion>
                                  </p:childTnLst>
                                </p:cTn>
                              </p:par>
                              <p:par>
                                <p:cTn id="25" presetID="42" presetClass="path" presetSubtype="0" accel="50000" decel="50000" fill="hold" nodeType="withEffect">
                                  <p:stCondLst>
                                    <p:cond delay="0"/>
                                  </p:stCondLst>
                                  <p:childTnLst>
                                    <p:animMotion origin="layout" path="M -3.88889E-6 -4.55134E-6 L -0.00451 0.90518 " pathEditMode="relative" rAng="0" ptsTypes="AA">
                                      <p:cBhvr>
                                        <p:cTn id="26" dur="2000" fill="hold"/>
                                        <p:tgtEl>
                                          <p:spTgt spid="56"/>
                                        </p:tgtEl>
                                        <p:attrNameLst>
                                          <p:attrName>ppt_x</p:attrName>
                                          <p:attrName>ppt_y</p:attrName>
                                        </p:attrNameLst>
                                      </p:cBhvr>
                                      <p:rCtr x="-2" y="453"/>
                                    </p:animMotion>
                                  </p:childTnLst>
                                </p:cTn>
                              </p:par>
                              <p:par>
                                <p:cTn id="27" presetID="42" presetClass="path" presetSubtype="0" accel="50000" decel="50000" fill="hold" nodeType="withEffect">
                                  <p:stCondLst>
                                    <p:cond delay="0"/>
                                  </p:stCondLst>
                                  <p:childTnLst>
                                    <p:animMotion origin="layout" path="M -3.88889E-6 -4.55134E-6 L -0.00451 0.90518 " pathEditMode="relative" rAng="0" ptsTypes="AA">
                                      <p:cBhvr>
                                        <p:cTn id="28" dur="2000" fill="hold"/>
                                        <p:tgtEl>
                                          <p:spTgt spid="57"/>
                                        </p:tgtEl>
                                        <p:attrNameLst>
                                          <p:attrName>ppt_x</p:attrName>
                                          <p:attrName>ppt_y</p:attrName>
                                        </p:attrNameLst>
                                      </p:cBhvr>
                                      <p:rCtr x="-2" y="453"/>
                                    </p:animMotion>
                                  </p:childTnLst>
                                </p:cTn>
                              </p:par>
                              <p:par>
                                <p:cTn id="29" presetID="42" presetClass="path" presetSubtype="0" accel="50000" decel="50000" fill="hold" nodeType="withEffect">
                                  <p:stCondLst>
                                    <p:cond delay="0"/>
                                  </p:stCondLst>
                                  <p:childTnLst>
                                    <p:animMotion origin="layout" path="M -3.88889E-6 -4.55134E-6 L -0.00451 0.90518 " pathEditMode="relative" rAng="0" ptsTypes="AA">
                                      <p:cBhvr>
                                        <p:cTn id="30" dur="2000" fill="hold"/>
                                        <p:tgtEl>
                                          <p:spTgt spid="58"/>
                                        </p:tgtEl>
                                        <p:attrNameLst>
                                          <p:attrName>ppt_x</p:attrName>
                                          <p:attrName>ppt_y</p:attrName>
                                        </p:attrNameLst>
                                      </p:cBhvr>
                                      <p:rCtr x="-2" y="453"/>
                                    </p:animMotion>
                                  </p:childTnLst>
                                </p:cTn>
                              </p:par>
                              <p:par>
                                <p:cTn id="31" presetID="42" presetClass="path" presetSubtype="0" accel="50000" decel="50000" fill="hold" nodeType="withEffect">
                                  <p:stCondLst>
                                    <p:cond delay="0"/>
                                  </p:stCondLst>
                                  <p:childTnLst>
                                    <p:animMotion origin="layout" path="M -3.88889E-6 -4.55134E-6 L -0.00451 0.90518 " pathEditMode="relative" rAng="0" ptsTypes="AA">
                                      <p:cBhvr>
                                        <p:cTn id="32" dur="2000" fill="hold"/>
                                        <p:tgtEl>
                                          <p:spTgt spid="59"/>
                                        </p:tgtEl>
                                        <p:attrNameLst>
                                          <p:attrName>ppt_x</p:attrName>
                                          <p:attrName>ppt_y</p:attrName>
                                        </p:attrNameLst>
                                      </p:cBhvr>
                                      <p:rCtr x="-2" y="453"/>
                                    </p:animMotion>
                                  </p:childTnLst>
                                </p:cTn>
                              </p:par>
                              <p:par>
                                <p:cTn id="33" presetID="42" presetClass="path" presetSubtype="0" accel="50000" decel="50000" fill="hold" nodeType="withEffect">
                                  <p:stCondLst>
                                    <p:cond delay="0"/>
                                  </p:stCondLst>
                                  <p:childTnLst>
                                    <p:animMotion origin="layout" path="M -3.88889E-6 -4.55134E-6 L -0.00451 0.90518 " pathEditMode="relative" rAng="0" ptsTypes="AA">
                                      <p:cBhvr>
                                        <p:cTn id="34" dur="2000" fill="hold"/>
                                        <p:tgtEl>
                                          <p:spTgt spid="60"/>
                                        </p:tgtEl>
                                        <p:attrNameLst>
                                          <p:attrName>ppt_x</p:attrName>
                                          <p:attrName>ppt_y</p:attrName>
                                        </p:attrNameLst>
                                      </p:cBhvr>
                                      <p:rCtr x="-2" y="453"/>
                                    </p:animMotion>
                                  </p:childTnLst>
                                </p:cTn>
                              </p:par>
                            </p:childTnLst>
                          </p:cTn>
                        </p:par>
                        <p:par>
                          <p:cTn id="35" fill="hold">
                            <p:stCondLst>
                              <p:cond delay="2000"/>
                            </p:stCondLst>
                            <p:childTnLst>
                              <p:par>
                                <p:cTn id="36" presetID="9" presetClass="exit" presetSubtype="0" fill="hold" nodeType="afterEffect">
                                  <p:stCondLst>
                                    <p:cond delay="0"/>
                                  </p:stCondLst>
                                  <p:childTnLst>
                                    <p:animEffect transition="out" filter="dissolv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60"/>
                                        </p:tgtEl>
                                      </p:cBhvr>
                                    </p:animEffect>
                                    <p:set>
                                      <p:cBhvr>
                                        <p:cTn id="62" dur="1" fill="hold">
                                          <p:stCondLst>
                                            <p:cond delay="499"/>
                                          </p:stCondLst>
                                        </p:cTn>
                                        <p:tgtEl>
                                          <p:spTgt spid="60"/>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51"/>
                                        </p:tgtEl>
                                      </p:cBhvr>
                                    </p:animEffect>
                                    <p:set>
                                      <p:cBhvr>
                                        <p:cTn id="65" dur="1" fill="hold">
                                          <p:stCondLst>
                                            <p:cond delay="499"/>
                                          </p:stCondLst>
                                        </p:cTn>
                                        <p:tgtEl>
                                          <p:spTgt spid="51"/>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55"/>
                                        </p:tgtEl>
                                      </p:cBhvr>
                                    </p:animEffect>
                                    <p:set>
                                      <p:cBhvr>
                                        <p:cTn id="71" dur="1" fill="hold">
                                          <p:stCondLst>
                                            <p:cond delay="499"/>
                                          </p:stCondLst>
                                        </p:cTn>
                                        <p:tgtEl>
                                          <p:spTgt spid="55"/>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57"/>
                                        </p:tgtEl>
                                      </p:cBhvr>
                                    </p:animEffect>
                                    <p:set>
                                      <p:cBhvr>
                                        <p:cTn id="74" dur="1" fill="hold">
                                          <p:stCondLst>
                                            <p:cond delay="499"/>
                                          </p:stCondLst>
                                        </p:cTn>
                                        <p:tgtEl>
                                          <p:spTgt spid="57"/>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56"/>
                                        </p:tgtEl>
                                      </p:cBhvr>
                                    </p:animEffect>
                                    <p:set>
                                      <p:cBhvr>
                                        <p:cTn id="77" dur="1" fill="hold">
                                          <p:stCondLst>
                                            <p:cond delay="499"/>
                                          </p:stCondLst>
                                        </p:cTn>
                                        <p:tgtEl>
                                          <p:spTgt spid="56"/>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58"/>
                                        </p:tgtEl>
                                      </p:cBhvr>
                                    </p:animEffect>
                                    <p:set>
                                      <p:cBhvr>
                                        <p:cTn id="80" dur="1" fill="hold">
                                          <p:stCondLst>
                                            <p:cond delay="499"/>
                                          </p:stCondLst>
                                        </p:cTn>
                                        <p:tgtEl>
                                          <p:spTgt spid="58"/>
                                        </p:tgtEl>
                                        <p:attrNameLst>
                                          <p:attrName>style.visibility</p:attrName>
                                        </p:attrNameLst>
                                      </p:cBhvr>
                                      <p:to>
                                        <p:strVal val="hidden"/>
                                      </p:to>
                                    </p:set>
                                  </p:childTnLst>
                                </p:cTn>
                              </p:par>
                            </p:childTnLst>
                          </p:cTn>
                        </p:par>
                        <p:par>
                          <p:cTn id="81" fill="hold">
                            <p:stCondLst>
                              <p:cond delay="2500"/>
                            </p:stCondLst>
                            <p:childTnLst>
                              <p:par>
                                <p:cTn id="82" presetID="9" presetClass="entr" presetSubtype="0" fill="hold" grpId="0" nodeType="afterEffect">
                                  <p:stCondLst>
                                    <p:cond delay="0"/>
                                  </p:stCondLst>
                                  <p:childTnLst>
                                    <p:set>
                                      <p:cBhvr>
                                        <p:cTn id="83" dur="1" fill="hold">
                                          <p:stCondLst>
                                            <p:cond delay="0"/>
                                          </p:stCondLst>
                                        </p:cTn>
                                        <p:tgtEl>
                                          <p:spTgt spid="15384"/>
                                        </p:tgtEl>
                                        <p:attrNameLst>
                                          <p:attrName>style.visibility</p:attrName>
                                        </p:attrNameLst>
                                      </p:cBhvr>
                                      <p:to>
                                        <p:strVal val="visible"/>
                                      </p:to>
                                    </p:set>
                                    <p:animEffect transition="in" filter="dissolve">
                                      <p:cBhvr>
                                        <p:cTn id="84" dur="500"/>
                                        <p:tgtEl>
                                          <p:spTgt spid="15384"/>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0" nodeType="clickEffect">
                                  <p:stCondLst>
                                    <p:cond delay="0"/>
                                  </p:stCondLst>
                                  <p:childTnLst>
                                    <p:animMotion origin="layout" path="M -1.38889E-6 -9.01018E-6 C -0.01076 -0.01434 -0.01631 -0.02683 -0.02031 -0.04649 C -0.01979 -0.0562 -0.01996 -0.06592 -0.01875 -0.0754 C -0.0184 -0.07771 -0.01614 -0.07887 -0.01597 -0.08118 C -0.01527 -0.09644 -0.01822 -0.11124 -0.0217 -0.12558 C -0.02118 -0.13645 -0.02118 -0.14755 -0.02031 -0.15842 C -0.01979 -0.16513 -0.01302 -0.17577 -0.01302 -0.17577 C -0.01197 -0.18016 -0.00729 -0.19242 -0.00729 -0.19519 " pathEditMode="relative" ptsTypes="fffffffA">
                                      <p:cBhvr>
                                        <p:cTn id="88" dur="2000" fill="hold"/>
                                        <p:tgtEl>
                                          <p:spTgt spid="4"/>
                                        </p:tgtEl>
                                        <p:attrNameLst>
                                          <p:attrName>ppt_x</p:attrName>
                                          <p:attrName>ppt_y</p:attrName>
                                        </p:attrNameLst>
                                      </p:cBhvr>
                                    </p:animMotion>
                                  </p:childTnLst>
                                </p:cTn>
                              </p:par>
                            </p:childTnLst>
                          </p:cTn>
                        </p:par>
                        <p:par>
                          <p:cTn id="89" fill="hold">
                            <p:stCondLst>
                              <p:cond delay="2000"/>
                            </p:stCondLst>
                            <p:childTnLst>
                              <p:par>
                                <p:cTn id="90" presetID="9"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0" nodeType="clickEffect">
                                  <p:stCondLst>
                                    <p:cond delay="0"/>
                                  </p:stCondLst>
                                  <p:childTnLst>
                                    <p:animMotion origin="layout" path="M -4.16667E-6 -9.89824E-7 C 0.00052 -0.00185 0.00191 -0.00393 0.00139 -0.00578 C 0.0007 -0.00786 -0.00156 -0.0081 -0.00295 -0.00948 C -0.01562 -0.02336 0.00052 -0.0081 -0.01163 -0.0192 C -0.01406 -0.0259 -0.01701 -0.03169 -0.01875 -0.03862 C -0.01875 -0.03932 -0.01771 -0.05435 -0.01597 -0.05782 C -0.01024 -0.06915 0.00122 -0.07285 0.01024 -0.07724 C 0.01493 -0.08349 0.02257 -0.08788 0.02899 -0.09066 C 0.03021 -0.09205 0.03715 -0.09922 0.03924 -0.10037 C 0.04201 -0.10199 0.04792 -0.10407 0.04792 -0.10407 C 0.05781 -0.11725 0.05451 -0.11101 0.05938 -0.12165 C 0.05868 -0.13206 0.06042 -0.14339 0.0566 -0.15241 C 0.05347 -0.15958 0.04636 -0.1686 0.04201 -0.17553 C 0.03733 -0.18317 0.03594 -0.19126 0.03038 -0.19866 C 0.02917 -0.20398 0.02778 -0.20814 0.02465 -0.2123 " pathEditMode="relative" ptsTypes="ffffffffffffffA">
                                      <p:cBhvr>
                                        <p:cTn id="96" dur="2000" fill="hold"/>
                                        <p:tgtEl>
                                          <p:spTgt spid="5"/>
                                        </p:tgtEl>
                                        <p:attrNameLst>
                                          <p:attrName>ppt_x</p:attrName>
                                          <p:attrName>ppt_y</p:attrName>
                                        </p:attrNameLst>
                                      </p:cBhvr>
                                    </p:animMotion>
                                  </p:childTnLst>
                                </p:cTn>
                              </p:par>
                            </p:childTnLst>
                          </p:cTn>
                        </p:par>
                        <p:par>
                          <p:cTn id="97" fill="hold">
                            <p:stCondLst>
                              <p:cond delay="2000"/>
                            </p:stCondLst>
                            <p:childTnLst>
                              <p:par>
                                <p:cTn id="98" presetID="9"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dissolv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4.16667E-6 6.61425E-6 C -0.0052 -0.01017 -0.01562 -0.01919 -0.02465 -0.02312 C -0.03125 -0.0289 -0.03663 -0.03329 -0.04201 -0.04046 C -0.03663 -0.07145 0.02587 -0.05596 0.02743 -0.05596 C 0.04063 -0.05873 0.054 -0.0622 0.06667 -0.06752 C 0.075 -0.07492 0.08334 -0.07677 0.09271 -0.08094 C 0.09966 -0.08394 0.10625 -0.0888 0.11303 -0.09273 C 0.12032 -0.09689 0.1198 -0.09736 0.12743 -0.10429 C 0.12882 -0.10545 0.13178 -0.10799 0.13178 -0.10799 C 0.13525 -0.12534 0.14219 -0.15008 0.129 -0.16211 C 0.12084 -0.16142 0.1125 -0.16142 0.10434 -0.16026 C 0.09566 -0.1591 0.08803 -0.14962 0.07969 -0.14662 C 0.07518 -0.13783 0.05799 -0.12534 0.04914 -0.12164 C 0.04375 -0.11678 0.03803 -0.11447 0.03178 -0.11193 C 0.01007 -0.11354 -0.01163 -0.11771 -0.03333 -0.11771 " pathEditMode="relative" ptsTypes="ffffffffffffffA">
                                      <p:cBhvr>
                                        <p:cTn id="104" dur="2000" fill="hold"/>
                                        <p:tgtEl>
                                          <p:spTgt spid="3"/>
                                        </p:tgtEl>
                                        <p:attrNameLst>
                                          <p:attrName>ppt_x</p:attrName>
                                          <p:attrName>ppt_y</p:attrName>
                                        </p:attrNameLst>
                                      </p:cBhvr>
                                    </p:animMotion>
                                  </p:childTnLst>
                                </p:cTn>
                              </p:par>
                            </p:childTnLst>
                          </p:cTn>
                        </p:par>
                        <p:par>
                          <p:cTn id="105" fill="hold">
                            <p:stCondLst>
                              <p:cond delay="2000"/>
                            </p:stCondLst>
                            <p:childTnLst>
                              <p:par>
                                <p:cTn id="106" presetID="9" presetClass="entr" presetSubtype="0"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dissolv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20488"/>
                                        </p:tgtEl>
                                        <p:attrNameLst>
                                          <p:attrName>style.visibility</p:attrName>
                                        </p:attrNameLst>
                                      </p:cBhvr>
                                      <p:to>
                                        <p:strVal val="visible"/>
                                      </p:to>
                                    </p:set>
                                    <p:anim calcmode="discrete" valueType="clr">
                                      <p:cBhvr override="childStyle">
                                        <p:cTn id="113"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0488"/>
                                        </p:tgtEl>
                                        <p:attrNameLst>
                                          <p:attrName>fillcolor</p:attrName>
                                        </p:attrNameLst>
                                      </p:cBhvr>
                                      <p:tavLst>
                                        <p:tav tm="0">
                                          <p:val>
                                            <p:clrVal>
                                              <a:schemeClr val="accent2"/>
                                            </p:clrVal>
                                          </p:val>
                                        </p:tav>
                                        <p:tav tm="50000">
                                          <p:val>
                                            <p:clrVal>
                                              <a:schemeClr val="hlink"/>
                                            </p:clrVal>
                                          </p:val>
                                        </p:tav>
                                      </p:tavLst>
                                    </p:anim>
                                    <p:set>
                                      <p:cBhvr>
                                        <p:cTn id="115" dur="80"/>
                                        <p:tgtEl>
                                          <p:spTgt spid="204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3" grpId="0" animBg="1"/>
      <p:bldP spid="4" grpId="0" animBg="1"/>
      <p:bldP spid="5" grpId="0" animBg="1"/>
      <p:bldP spid="20488" grpId="0"/>
      <p:bldP spid="30" grpId="0" animBg="1"/>
      <p:bldP spid="32"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14341" name="TextBox 6"/>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sz="1800">
                <a:latin typeface="Arial" charset="0"/>
                <a:cs typeface="Arial" charset="0"/>
              </a:rPr>
              <a:t>5) Diploid sporophyte grows from the zygote</a:t>
            </a:r>
          </a:p>
        </p:txBody>
      </p:sp>
      <p:sp>
        <p:nvSpPr>
          <p:cNvPr id="8" name="TextBox 7"/>
          <p:cNvSpPr txBox="1">
            <a:spLocks noChangeArrowheads="1"/>
          </p:cNvSpPr>
          <p:nvPr/>
        </p:nvSpPr>
        <p:spPr bwMode="auto">
          <a:xfrm>
            <a:off x="2362200" y="2449513"/>
            <a:ext cx="2209800" cy="369887"/>
          </a:xfrm>
          <a:prstGeom prst="rect">
            <a:avLst/>
          </a:prstGeom>
          <a:noFill/>
          <a:ln w="9525">
            <a:noFill/>
            <a:miter lim="800000"/>
            <a:headEnd/>
            <a:tailEnd/>
          </a:ln>
        </p:spPr>
        <p:txBody>
          <a:bodyPr>
            <a:spAutoFit/>
          </a:bodyPr>
          <a:lstStyle/>
          <a:p>
            <a:r>
              <a:rPr lang="en-US" sz="1800">
                <a:latin typeface="Arial" charset="0"/>
                <a:cs typeface="Arial" charset="0"/>
              </a:rPr>
              <a:t>sporophyte</a:t>
            </a:r>
          </a:p>
        </p:txBody>
      </p:sp>
      <p:sp>
        <p:nvSpPr>
          <p:cNvPr id="14343" name="TextBox 9"/>
          <p:cNvSpPr txBox="1">
            <a:spLocks noChangeArrowheads="1"/>
          </p:cNvSpPr>
          <p:nvPr/>
        </p:nvSpPr>
        <p:spPr bwMode="auto">
          <a:xfrm>
            <a:off x="6096000" y="3200400"/>
            <a:ext cx="2895600" cy="830263"/>
          </a:xfrm>
          <a:prstGeom prst="rect">
            <a:avLst/>
          </a:prstGeom>
          <a:noFill/>
          <a:ln w="9525">
            <a:noFill/>
            <a:miter lim="800000"/>
            <a:headEnd/>
            <a:tailEnd/>
          </a:ln>
        </p:spPr>
        <p:txBody>
          <a:bodyPr>
            <a:spAutoFit/>
          </a:bodyPr>
          <a:lstStyle/>
          <a:p>
            <a:r>
              <a:rPr lang="en-US"/>
              <a:t>Fern gametophytes are called a prothallus</a:t>
            </a:r>
          </a:p>
        </p:txBody>
      </p:sp>
      <p:cxnSp>
        <p:nvCxnSpPr>
          <p:cNvPr id="11" name="Straight Arrow Connector 10"/>
          <p:cNvCxnSpPr/>
          <p:nvPr/>
        </p:nvCxnSpPr>
        <p:spPr>
          <a:xfrm rot="10800000" flipV="1">
            <a:off x="5715000" y="4114800"/>
            <a:ext cx="1447800" cy="609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3657600" y="762000"/>
            <a:ext cx="609600" cy="38862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1000" fill="hold"/>
                                        <p:tgtEl>
                                          <p:spTgt spid="593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teridophytes"/>
          <p:cNvPicPr>
            <a:picLocks noChangeAspect="1" noChangeArrowheads="1"/>
          </p:cNvPicPr>
          <p:nvPr/>
        </p:nvPicPr>
        <p:blipFill>
          <a:blip r:embed="rId2"/>
          <a:srcRect/>
          <a:stretch>
            <a:fillRect/>
          </a:stretch>
        </p:blipFill>
        <p:spPr bwMode="auto">
          <a:xfrm>
            <a:off x="609600" y="0"/>
            <a:ext cx="8534400" cy="6858001"/>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15364" name="Text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6) Fiddle head uncurls….fronds open up</a:t>
            </a:r>
          </a:p>
        </p:txBody>
      </p:sp>
      <p:pic>
        <p:nvPicPr>
          <p:cNvPr id="48134" name="Picture 6"/>
          <p:cNvPicPr>
            <a:picLocks noChangeAspect="1" noChangeArrowheads="1"/>
          </p:cNvPicPr>
          <p:nvPr/>
        </p:nvPicPr>
        <p:blipFill>
          <a:blip r:embed="rId4"/>
          <a:srcRect/>
          <a:stretch>
            <a:fillRect/>
          </a:stretch>
        </p:blipFill>
        <p:spPr bwMode="auto">
          <a:xfrm>
            <a:off x="4343400" y="609600"/>
            <a:ext cx="2838450" cy="5562600"/>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48135" name="TextBox 6"/>
          <p:cNvSpPr txBox="1">
            <a:spLocks noChangeArrowheads="1"/>
          </p:cNvSpPr>
          <p:nvPr/>
        </p:nvSpPr>
        <p:spPr bwMode="auto">
          <a:xfrm>
            <a:off x="0" y="471488"/>
            <a:ext cx="9144000" cy="641350"/>
          </a:xfrm>
          <a:prstGeom prst="rect">
            <a:avLst/>
          </a:prstGeom>
          <a:noFill/>
          <a:ln w="9525">
            <a:noFill/>
            <a:miter lim="800000"/>
            <a:headEnd/>
            <a:tailEnd/>
          </a:ln>
        </p:spPr>
        <p:txBody>
          <a:bodyPr>
            <a:spAutoFit/>
          </a:bodyPr>
          <a:lstStyle/>
          <a:p>
            <a:r>
              <a:rPr lang="en-US" sz="1800">
                <a:latin typeface="Arial" charset="0"/>
                <a:cs typeface="Arial" charset="0"/>
              </a:rPr>
              <a:t>7) Cycle repeats</a:t>
            </a:r>
          </a:p>
          <a:p>
            <a:r>
              <a:rPr lang="en-US" sz="1800">
                <a:latin typeface="Arial" charset="0"/>
                <a:cs typeface="Arial" charset="0"/>
              </a:rPr>
              <a:t>     --  Haploid spores created and released</a:t>
            </a:r>
          </a:p>
        </p:txBody>
      </p:sp>
      <p:sp>
        <p:nvSpPr>
          <p:cNvPr id="48136" name="Text Box 8"/>
          <p:cNvSpPr txBox="1">
            <a:spLocks noChangeArrowheads="1"/>
          </p:cNvSpPr>
          <p:nvPr/>
        </p:nvSpPr>
        <p:spPr bwMode="auto">
          <a:xfrm>
            <a:off x="4648200" y="1676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7" name="Text Box 9"/>
          <p:cNvSpPr txBox="1">
            <a:spLocks noChangeArrowheads="1"/>
          </p:cNvSpPr>
          <p:nvPr/>
        </p:nvSpPr>
        <p:spPr bwMode="auto">
          <a:xfrm>
            <a:off x="4724400" y="2209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8" name="Text Box 10"/>
          <p:cNvSpPr txBox="1">
            <a:spLocks noChangeArrowheads="1"/>
          </p:cNvSpPr>
          <p:nvPr/>
        </p:nvSpPr>
        <p:spPr bwMode="auto">
          <a:xfrm>
            <a:off x="4876800" y="1066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9" name="Text Box 11"/>
          <p:cNvSpPr txBox="1">
            <a:spLocks noChangeArrowheads="1"/>
          </p:cNvSpPr>
          <p:nvPr/>
        </p:nvSpPr>
        <p:spPr bwMode="auto">
          <a:xfrm>
            <a:off x="4648200" y="1295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12" name="TextBox 11"/>
          <p:cNvSpPr txBox="1">
            <a:spLocks noChangeArrowheads="1"/>
          </p:cNvSpPr>
          <p:nvPr/>
        </p:nvSpPr>
        <p:spPr bwMode="auto">
          <a:xfrm>
            <a:off x="2819400" y="2057400"/>
            <a:ext cx="1371600" cy="400050"/>
          </a:xfrm>
          <a:prstGeom prst="rect">
            <a:avLst/>
          </a:prstGeom>
          <a:noFill/>
          <a:ln w="9525">
            <a:noFill/>
            <a:miter lim="800000"/>
            <a:headEnd/>
            <a:tailEnd/>
          </a:ln>
        </p:spPr>
        <p:txBody>
          <a:bodyPr>
            <a:spAutoFit/>
          </a:bodyPr>
          <a:lstStyle/>
          <a:p>
            <a:r>
              <a:rPr lang="en-US" sz="2000"/>
              <a:t>fiddlehead</a:t>
            </a:r>
          </a:p>
        </p:txBody>
      </p:sp>
      <p:cxnSp>
        <p:nvCxnSpPr>
          <p:cNvPr id="14" name="Straight Connector 13"/>
          <p:cNvCxnSpPr/>
          <p:nvPr/>
        </p:nvCxnSpPr>
        <p:spPr>
          <a:xfrm rot="5400000">
            <a:off x="3962400" y="1219200"/>
            <a:ext cx="91440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3352800" y="2057400"/>
            <a:ext cx="1371600" cy="400050"/>
          </a:xfrm>
          <a:prstGeom prst="rect">
            <a:avLst/>
          </a:prstGeom>
          <a:noFill/>
          <a:ln w="9525">
            <a:noFill/>
            <a:miter lim="800000"/>
            <a:headEnd/>
            <a:tailEnd/>
          </a:ln>
        </p:spPr>
        <p:txBody>
          <a:bodyPr>
            <a:spAutoFit/>
          </a:bodyPr>
          <a:lstStyle/>
          <a:p>
            <a:r>
              <a:rPr lang="en-US" sz="2000"/>
              <a:t>frond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9395"/>
                                        </p:tgtEl>
                                      </p:cBhvr>
                                    </p:animEffect>
                                    <p:set>
                                      <p:cBhvr>
                                        <p:cTn id="7" dur="1" fill="hold">
                                          <p:stCondLst>
                                            <p:cond delay="499"/>
                                          </p:stCondLst>
                                        </p:cTn>
                                        <p:tgtEl>
                                          <p:spTgt spid="5939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dissolve">
                                      <p:cBhvr>
                                        <p:cTn id="10" dur="500"/>
                                        <p:tgtEl>
                                          <p:spTgt spid="48134"/>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7"/>
                                        </p:tgtEl>
                                        <p:attrNameLst>
                                          <p:attrName>style.visibility</p:attrName>
                                        </p:attrNameLst>
                                      </p:cBhvr>
                                      <p:to>
                                        <p:strVal val="visible"/>
                                      </p:to>
                                    </p:set>
                                    <p:anim calcmode="discrete" valueType="clr">
                                      <p:cBhvr override="childStyle">
                                        <p:cTn id="1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
                                        </p:tgtEl>
                                        <p:attrNameLst>
                                          <p:attrName>fillcolor</p:attrName>
                                        </p:attrNameLst>
                                      </p:cBhvr>
                                      <p:tavLst>
                                        <p:tav tm="0">
                                          <p:val>
                                            <p:clrVal>
                                              <a:schemeClr val="accent2"/>
                                            </p:clrVal>
                                          </p:val>
                                        </p:tav>
                                        <p:tav tm="50000">
                                          <p:val>
                                            <p:clrVal>
                                              <a:schemeClr val="hlink"/>
                                            </p:clrVal>
                                          </p:val>
                                        </p:tav>
                                      </p:tavLst>
                                    </p:anim>
                                    <p:set>
                                      <p:cBhvr>
                                        <p:cTn id="17" dur="80"/>
                                        <p:tgtEl>
                                          <p:spTgt spid="17"/>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8135"/>
                                        </p:tgtEl>
                                        <p:attrNameLst>
                                          <p:attrName>style.visibility</p:attrName>
                                        </p:attrNameLst>
                                      </p:cBhvr>
                                      <p:to>
                                        <p:strVal val="visible"/>
                                      </p:to>
                                    </p:set>
                                    <p:anim calcmode="discrete" valueType="clr">
                                      <p:cBhvr override="childStyle">
                                        <p:cTn id="22" dur="80"/>
                                        <p:tgtEl>
                                          <p:spTgt spid="4813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8135"/>
                                        </p:tgtEl>
                                        <p:attrNameLst>
                                          <p:attrName>fillcolor</p:attrName>
                                        </p:attrNameLst>
                                      </p:cBhvr>
                                      <p:tavLst>
                                        <p:tav tm="0">
                                          <p:val>
                                            <p:clrVal>
                                              <a:schemeClr val="accent2"/>
                                            </p:clrVal>
                                          </p:val>
                                        </p:tav>
                                        <p:tav tm="50000">
                                          <p:val>
                                            <p:clrVal>
                                              <a:schemeClr val="hlink"/>
                                            </p:clrVal>
                                          </p:val>
                                        </p:tav>
                                      </p:tavLst>
                                    </p:anim>
                                    <p:set>
                                      <p:cBhvr>
                                        <p:cTn id="24" dur="80"/>
                                        <p:tgtEl>
                                          <p:spTgt spid="4813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8136"/>
                                        </p:tgtEl>
                                        <p:attrNameLst>
                                          <p:attrName>style.visibility</p:attrName>
                                        </p:attrNameLst>
                                      </p:cBhvr>
                                      <p:to>
                                        <p:strVal val="visible"/>
                                      </p:to>
                                    </p:set>
                                    <p:animEffect transition="in" filter="dissolve">
                                      <p:cBhvr>
                                        <p:cTn id="29" dur="500"/>
                                        <p:tgtEl>
                                          <p:spTgt spid="481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8137"/>
                                        </p:tgtEl>
                                        <p:attrNameLst>
                                          <p:attrName>style.visibility</p:attrName>
                                        </p:attrNameLst>
                                      </p:cBhvr>
                                      <p:to>
                                        <p:strVal val="visible"/>
                                      </p:to>
                                    </p:set>
                                    <p:animEffect transition="in" filter="dissolve">
                                      <p:cBhvr>
                                        <p:cTn id="32" dur="500"/>
                                        <p:tgtEl>
                                          <p:spTgt spid="4813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8138"/>
                                        </p:tgtEl>
                                        <p:attrNameLst>
                                          <p:attrName>style.visibility</p:attrName>
                                        </p:attrNameLst>
                                      </p:cBhvr>
                                      <p:to>
                                        <p:strVal val="visible"/>
                                      </p:to>
                                    </p:set>
                                    <p:animEffect transition="in" filter="dissolve">
                                      <p:cBhvr>
                                        <p:cTn id="35" dur="500"/>
                                        <p:tgtEl>
                                          <p:spTgt spid="4813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8139"/>
                                        </p:tgtEl>
                                        <p:attrNameLst>
                                          <p:attrName>style.visibility</p:attrName>
                                        </p:attrNameLst>
                                      </p:cBhvr>
                                      <p:to>
                                        <p:strVal val="visible"/>
                                      </p:to>
                                    </p:set>
                                    <p:animEffect transition="in" filter="dissolve">
                                      <p:cBhvr>
                                        <p:cTn id="38" dur="500"/>
                                        <p:tgtEl>
                                          <p:spTgt spid="48139"/>
                                        </p:tgtEl>
                                      </p:cBhvr>
                                    </p:animEffect>
                                  </p:childTnLst>
                                </p:cTn>
                              </p:par>
                            </p:childTnLst>
                          </p:cTn>
                        </p:par>
                        <p:par>
                          <p:cTn id="39" fill="hold">
                            <p:stCondLst>
                              <p:cond delay="500"/>
                            </p:stCondLst>
                            <p:childTnLst>
                              <p:par>
                                <p:cTn id="40" presetID="0" presetClass="path" presetSubtype="0" accel="50000" decel="50000" fill="hold" grpId="1" nodeType="afterEffect">
                                  <p:stCondLst>
                                    <p:cond delay="0"/>
                                  </p:stCondLst>
                                  <p:childTnLst>
                                    <p:animMotion origin="layout" path="M 0 0 C 0.01511 -0.00439 0.02327 -0.02129 0.03681 -0.02939 C 0.04028 -0.03148 0.04341 -0.03402 0.04705 -0.03541 C 0.05139 -0.03726 0.06025 -0.03935 0.06025 -0.03935 C 0.11268 -0.03541 0.07327 -0.04004 0.09549 -0.03541 C 0.10243 -0.03402 0.11615 -0.03148 0.11615 -0.03148 C 0.12691 -0.03217 0.13768 -0.0324 0.14844 -0.03333 C 0.16198 -0.03472 0.175 -0.04351 0.1882 -0.04722 C 0.23368 -0.07754 0.28108 -0.1 0.33091 -0.11388 C 0.3316 -0.11388 0.36025 -0.11319 0.3691 -0.10995 C 0.38386 -0.10463 0.37032 -0.10833 0.38091 -0.10208 C 0.38264 -0.10115 0.39098 -0.09884 0.39271 -0.09814 C 0.40695 -0.09259 0.42032 -0.08657 0.43525 -0.08449 C 0.45226 -0.07662 0.47084 -0.08194 0.4882 -0.08634 C 0.49462 -0.08981 0.5007 -0.09189 0.50729 -0.09421 C 0.52309 -0.10972 0.54098 -0.10995 0.56025 -0.10995 " pathEditMode="relative" ptsTypes="fffffffffffffffA">
                                      <p:cBhvr>
                                        <p:cTn id="41" dur="2000" fill="hold"/>
                                        <p:tgtEl>
                                          <p:spTgt spid="48137"/>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0 0 C 0.01771 -0.00139 0.01979 -0.00046 0.03229 -0.00579 C 0.04288 -0.01991 0.05486 -0.03171 0.06475 -0.04699 C 0.07153 -0.05741 0.0743 -0.07106 0.07951 -0.08241 C 0.08107 -0.09074 0.08316 -0.09676 0.0868 -0.10394 C 0.08854 -0.11412 0.09097 -0.11759 0.09566 -0.12546 C 0.09913 -0.13125 0.10278 -0.13866 0.1059 -0.14514 C 0.10833 -0.15023 0.11528 -0.15069 0.11909 -0.15301 C 0.13159 -0.16042 0.14548 -0.16435 0.15885 -0.16852 C 0.17048 -0.17616 0.18316 -0.18704 0.19566 -0.19213 C 0.19705 -0.19352 0.19843 -0.19514 0.2 -0.19606 C 0.20278 -0.19769 0.20607 -0.19792 0.20885 -0.2 C 0.21684 -0.20602 0.225 -0.21597 0.23229 -0.22361 C 0.23403 -0.22546 0.23646 -0.22569 0.23819 -0.22755 C 0.24757 -0.23681 0.25451 -0.24606 0.26614 -0.25093 C 0.27604 -0.25023 0.28593 -0.25046 0.29566 -0.24907 C 0.3151 -0.24606 0.33246 -0.22824 0.35156 -0.22361 C 0.3533 -0.22199 0.36389 -0.21273 0.36614 -0.20972 C 0.37396 -0.19931 0.38003 -0.1831 0.39114 -0.17847 C 0.40139 -0.16782 0.41232 -0.1625 0.425 -0.1588 C 0.43212 -0.15255 0.44028 -0.15116 0.44861 -0.14907 C 0.45451 -0.14977 0.46041 -0.14977 0.46614 -0.15093 C 0.46927 -0.15162 0.475 -0.15486 0.475 -0.15486 C 0.49757 -0.17801 0.52465 -0.19028 0.55295 -0.19028 " pathEditMode="relative" ptsTypes="fffffffffffffffffffffffA">
                                      <p:cBhvr>
                                        <p:cTn id="43" dur="2000" fill="hold"/>
                                        <p:tgtEl>
                                          <p:spTgt spid="48136"/>
                                        </p:tgtEl>
                                        <p:attrNameLst>
                                          <p:attrName>ppt_x</p:attrName>
                                          <p:attrName>ppt_y</p:attrName>
                                        </p:attrNameLst>
                                      </p:cBhvr>
                                    </p:animMotion>
                                  </p:childTnLst>
                                </p:cTn>
                              </p:par>
                              <p:par>
                                <p:cTn id="44" presetID="0" presetClass="path" presetSubtype="0" accel="50000" decel="50000" fill="hold" grpId="1" nodeType="withEffect">
                                  <p:stCondLst>
                                    <p:cond delay="0"/>
                                  </p:stCondLst>
                                  <p:childTnLst>
                                    <p:animMotion origin="layout" path="M 0 0 C 0.02639 0.01088 0.05 -0.0037 0.07361 -0.01574 C 0.0776 -0.01782 0.08004 -0.02338 0.08385 -0.02546 C 0.10243 -0.03541 0.09427 -0.02916 0.10885 -0.04305 C 0.11094 -0.0449 0.11389 -0.04421 0.11632 -0.04514 C 0.12899 -0.05023 0.14167 -0.05254 0.15451 -0.05694 C 0.16962 -0.05602 0.17986 -0.05787 0.19271 -0.05301 C 0.20764 -0.04722 0.21597 -0.03773 0.22656 -0.02361 C 0.22865 -0.02083 0.2316 -0.0199 0.23385 -0.01759 C 0.23924 -0.0125 0.24306 -0.00486 0.24861 0 C 0.25226 0.00324 0.25677 0.00463 0.26042 0.00787 C 0.26476 0.01644 0.27083 0.02246 0.27656 0.0294 C 0.27969 0.03311 0.28542 0.04121 0.28542 0.04121 C 0.28976 0.05903 0.2974 0.07523 0.3059 0.09028 C 0.3092 0.0963 0.31354 0.09607 0.31771 0.1 C 0.32622 0.10811 0.31771 0.10371 0.32656 0.10973 C 0.3401 0.11898 0.35486 0.12338 0.36927 0.1294 C 0.37604 0.13542 0.3816 0.14306 0.38837 0.14908 C 0.39288 0.15787 0.40035 0.16389 0.40451 0.17246 C 0.40677 0.17732 0.40816 0.18079 0.41181 0.18426 C 0.41476 0.18704 0.41875 0.18866 0.42205 0.19028 C 0.4375 0.20533 0.45851 0.21158 0.47656 0.21968 C 0.48629 0.22408 0.49392 0.23357 0.50451 0.23727 C 0.51024 0.24491 0.51788 0.24908 0.525 0.25486 C 0.52795 0.25741 0.53385 0.26273 0.53385 0.26273 " pathEditMode="relative" ptsTypes="ffffffffffffffffffffffffA">
                                      <p:cBhvr>
                                        <p:cTn id="45" dur="2000" fill="hold"/>
                                        <p:tgtEl>
                                          <p:spTgt spid="48139"/>
                                        </p:tgtEl>
                                        <p:attrNameLst>
                                          <p:attrName>ppt_x</p:attrName>
                                          <p:attrName>ppt_y</p:attrName>
                                        </p:attrNameLst>
                                      </p:cBhvr>
                                    </p:animMotion>
                                  </p:childTnLst>
                                </p:cTn>
                              </p:par>
                              <p:par>
                                <p:cTn id="46" presetID="0" presetClass="path" presetSubtype="0" accel="50000" decel="50000" fill="hold" grpId="1" nodeType="withEffect">
                                  <p:stCondLst>
                                    <p:cond delay="0"/>
                                  </p:stCondLst>
                                  <p:childTnLst>
                                    <p:animMotion origin="layout" path="M 0 0 C 0.00764 -0.01504 0.03386 -0.01597 0.04705 -0.01967 C 0.10365 -0.01805 0.11702 -0.01597 0.16771 -0.01967 C 0.18316 -0.02083 0.19809 -0.02916 0.21181 -0.03726 C 0.22396 -0.04444 0.23855 -0.04814 0.25157 -0.05092 C 0.26129 -0.05023 0.27119 -0.05023 0.28091 -0.04907 C 0.2882 -0.04838 0.29428 -0.04305 0.30157 -0.0412 C 0.31198 -0.03194 0.30695 -0.03449 0.31615 -0.03125 C 0.32292 -0.02523 0.33021 -0.02222 0.33681 -0.01574 C 0.34028 -0.00856 0.34254 -0.00208 0.34705 0.00394 C 0.34983 0.01783 0.35452 0.03125 0.35747 0.04514 C 0.35955 0.05487 0.36059 0.06412 0.36476 0.07269 C 0.36858 0.08866 0.37796 0.10209 0.38681 0.11366 C 0.38924 0.11667 0.39306 0.1169 0.39566 0.11968 C 0.39723 0.1213 0.39827 0.12408 0.4 0.12547 C 0.40539 0.1294 0.41337 0.13195 0.4191 0.13542 C 0.42119 0.13658 0.42309 0.13797 0.425 0.13936 C 0.42657 0.14051 0.42796 0.14213 0.42952 0.14329 C 0.43195 0.14491 0.4375 0.14607 0.43976 0.147 C 0.44775 0.15 0.45521 0.15533 0.4632 0.1588 C 0.46476 0.16019 0.4665 0.16112 0.46771 0.16274 C 0.46893 0.16436 0.46928 0.16713 0.47066 0.16875 C 0.47761 0.17709 0.47813 0.17616 0.48542 0.17848 C 0.48872 0.18542 0.49132 0.1875 0.49705 0.19028 C 0.50018 0.19329 0.5066 0.197 0.50886 0.2 " pathEditMode="relative" ptsTypes="ffffffffffffffffffffffffA">
                                      <p:cBhvr>
                                        <p:cTn id="47" dur="2000" fill="hold"/>
                                        <p:tgtEl>
                                          <p:spTgt spid="481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6" grpId="1"/>
      <p:bldP spid="48137" grpId="0"/>
      <p:bldP spid="48137" grpId="1"/>
      <p:bldP spid="48138" grpId="0"/>
      <p:bldP spid="48138" grpId="1"/>
      <p:bldP spid="48139" grpId="0"/>
      <p:bldP spid="48139" grpId="1"/>
      <p:bldP spid="1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457200"/>
            <a:ext cx="304800" cy="461963"/>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3" name="TextBox 2"/>
          <p:cNvSpPr txBox="1">
            <a:spLocks noChangeArrowheads="1"/>
          </p:cNvSpPr>
          <p:nvPr/>
        </p:nvSpPr>
        <p:spPr bwMode="auto">
          <a:xfrm>
            <a:off x="-304800" y="7572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4" name="TextBox 3"/>
          <p:cNvSpPr txBox="1">
            <a:spLocks noChangeArrowheads="1"/>
          </p:cNvSpPr>
          <p:nvPr/>
        </p:nvSpPr>
        <p:spPr bwMode="auto">
          <a:xfrm>
            <a:off x="-304800" y="12144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5" name="TextBox 4"/>
          <p:cNvSpPr txBox="1">
            <a:spLocks noChangeArrowheads="1"/>
          </p:cNvSpPr>
          <p:nvPr/>
        </p:nvSpPr>
        <p:spPr bwMode="auto">
          <a:xfrm>
            <a:off x="-304800" y="1747838"/>
            <a:ext cx="304800" cy="461962"/>
          </a:xfrm>
          <a:prstGeom prst="rect">
            <a:avLst/>
          </a:prstGeom>
          <a:noFill/>
          <a:ln w="9525">
            <a:noFill/>
            <a:miter lim="800000"/>
            <a:headEnd/>
            <a:tailEnd/>
          </a:ln>
        </p:spPr>
        <p:txBody>
          <a:bodyPr>
            <a:spAutoFit/>
          </a:bodyPr>
          <a:lstStyle/>
          <a:p>
            <a:r>
              <a:rPr lang="en-US" b="1">
                <a:latin typeface="Arial" charset="0"/>
                <a:cs typeface="Arial" charset="0"/>
              </a:rPr>
              <a:t>.</a:t>
            </a:r>
          </a:p>
        </p:txBody>
      </p:sp>
      <p:sp>
        <p:nvSpPr>
          <p:cNvPr id="6" name="Rectangle 5"/>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6391" name="TextBox 6"/>
          <p:cNvSpPr txBox="1">
            <a:spLocks noChangeArrowheads="1"/>
          </p:cNvSpPr>
          <p:nvPr/>
        </p:nvSpPr>
        <p:spPr bwMode="auto">
          <a:xfrm>
            <a:off x="0" y="0"/>
            <a:ext cx="5257800" cy="366713"/>
          </a:xfrm>
          <a:prstGeom prst="rect">
            <a:avLst/>
          </a:prstGeom>
          <a:noFill/>
          <a:ln w="9525">
            <a:noFill/>
            <a:miter lim="800000"/>
            <a:headEnd/>
            <a:tailEnd/>
          </a:ln>
        </p:spPr>
        <p:txBody>
          <a:bodyPr>
            <a:spAutoFit/>
          </a:bodyPr>
          <a:lstStyle/>
          <a:p>
            <a:r>
              <a:rPr lang="en-US" sz="1800">
                <a:latin typeface="Arial" charset="0"/>
                <a:cs typeface="Arial" charset="0"/>
              </a:rPr>
              <a:t>2) Haploid spores land in the soil</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5.3469E-6 C 0.01146 0.00161 0.02274 0.00393 0.03368 0.00925 C 0.04306 0.01387 0.05208 0.02173 0.06163 0.02428 C 0.06649 0.03052 0.07049 0.03052 0.07604 0.03561 C 0.07847 0.03792 0.08056 0.0407 0.08299 0.04301 C 0.0842 0.0444 0.08576 0.04555 0.08733 0.04671 C 0.09167 0.05573 0.09514 0.06521 0.09844 0.07493 C 0.10017 0.08001 0.10417 0.08996 0.10417 0.08996 C 0.10469 0.09736 0.10382 0.10522 0.10556 0.11239 C 0.11111 0.13459 0.12639 0.15101 0.13629 0.16882 C 0.14427 0.18316 0.14688 0.19495 0.15764 0.20628 C 0.16163 0.21739 0.16684 0.22571 0.1717 0.23635 C 0.17309 0.24398 0.17483 0.25115 0.17587 0.25878 C 0.17691 0.29949 0.17743 0.33996 0.17882 0.38066 C 0.17986 0.41443 0.17795 0.39338 0.18299 0.41073 C 0.18403 0.41443 0.18576 0.42206 0.18576 0.42206 C 0.18524 0.44588 0.18524 0.46947 0.18438 0.49329 C 0.1842 0.50046 0.18021 0.51387 0.18021 0.51387 C 0.175 0.55434 0.18004 0.55874 0.19566 0.59851 C 0.19792 0.60453 0.19965 0.611 0.20139 0.61725 C 0.20243 0.62095 0.20625 0.62557 0.20417 0.62835 C 0.19931 0.63482 0.2 0.61332 0.2 0.61332 " pathEditMode="relative" ptsTypes="fffffffffffffffffffffA">
                                      <p:cBhvr>
                                        <p:cTn id="6" dur="2000" fill="hold"/>
                                        <p:tgtEl>
                                          <p:spTgt spid="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1.24884E-6 C 0.0165 0.00209 0.03038 0.00995 0.04653 0.01504 C 0.07778 0.02521 0.07674 0.02406 0.11563 0.03377 C 0.12847 0.03701 0.14202 0.03678 0.15504 0.03932 C 0.16354 0.04094 0.18038 0.04672 0.18038 0.04672 C 0.19167 0.05458 0.20365 0.05643 0.21563 0.06175 C 0.22275 0.06499 0.22952 0.06962 0.23663 0.07309 C 0.24358 0.0821 0.25191 0.08696 0.2592 0.09552 C 0.27709 0.1161 0.29271 0.14015 0.3099 0.1612 C 0.31268 0.1649 0.31684 0.16698 0.31979 0.17068 C 0.33021 0.18363 0.33906 0.19843 0.34931 0.21185 C 0.36233 0.22919 0.36511 0.22572 0.37761 0.23821 C 0.39948 0.26018 0.42014 0.28053 0.44514 0.29626 C 0.45868 0.30481 0.47014 0.31592 0.48438 0.32077 C 0.50382 0.3358 0.48021 0.31615 0.49705 0.33395 C 0.52084 0.35847 0.53351 0.37188 0.55347 0.40333 C 0.5599 0.41305 0.5665 0.42253 0.57309 0.43155 C 0.57587 0.43502 0.57934 0.4371 0.58177 0.4408 C 0.5934 0.45953 0.60087 0.48035 0.61424 0.49677 C 0.62101 0.5155 0.61268 0.49492 0.62118 0.51018 C 0.62847 0.52359 0.63334 0.53955 0.64219 0.55158 C 0.65139 0.58719 0.63768 0.53562 0.6507 0.57401 C 0.65174 0.57702 0.65122 0.58049 0.65226 0.58349 C 0.65417 0.58858 0.65781 0.59182 0.66059 0.59644 C 0.66215 0.60292 0.66354 0.60778 0.66632 0.61309 C 0.66806 0.62234 0.67188 0.63021 0.67622 0.63784 C 0.67795 0.64108 0.68455 0.64432 0.68455 0.64709 " pathEditMode="relative" ptsTypes="ffffffffffffffffffffffffffA">
                                      <p:cBhvr>
                                        <p:cTn id="8" dur="2000" fill="hold"/>
                                        <p:tgtEl>
                                          <p:spTgt spid="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5E-6 -6.17946E-6 C 0.01823 0.00624 0.03629 0.01503 0.05486 0.01873 C 0.10243 0.02844 0.15035 0.02682 0.19844 0.02798 C 0.21701 0.03006 0.23281 0.03445 0.2507 0.04116 C 0.26181 0.05018 0.27431 0.05642 0.28438 0.06752 C 0.29306 0.07701 0.30035 0.0888 0.30833 0.09944 C 0.32413 0.12048 0.34358 0.13621 0.36181 0.15379 C 0.38681 0.17807 0.41424 0.19634 0.43507 0.22687 C 0.44288 0.23843 0.45382 0.24537 0.45764 0.26063 C 0.45642 0.28214 0.45417 0.29532 0.44913 0.31521 C 0.44618 0.34643 0.44514 0.37627 0.45208 0.40702 C 0.45642 0.45328 0.46181 0.49976 0.46754 0.54579 C 0.46667 0.57654 0.4717 0.5969 0.45903 0.6191 C 0.45382 0.63968 0.44306 0.64962 0.43229 0.66396 C 0.43021 0.66674 0.42882 0.67044 0.42674 0.67344 C 0.42361 0.67807 0.41684 0.68663 0.41684 0.68663 C 0.41545 0.69842 0.41823 0.69773 0.41406 0.69773 " pathEditMode="relative" ptsTypes="ffffffffffffffffA">
                                      <p:cBhvr>
                                        <p:cTn id="10" dur="2000" fill="hold"/>
                                        <p:tgtEl>
                                          <p:spTgt spid="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3.38575E-6 C 0.01632 0.00531 0.0316 0.01503 0.04792 0.02081 C 0.06736 0.02798 0.08767 0.03307 0.10712 0.04139 C 0.11892 0.04648 0.13021 0.05203 0.14236 0.05642 C 0.1651 0.06452 0.1684 0.06128 0.18871 0.07146 C 0.19601 0.07516 0.2026 0.08094 0.2099 0.08441 C 0.2158 0.08718 0.2224 0.08765 0.2283 0.09019 C 0.25104 0.10037 0.27309 0.11332 0.29583 0.12395 C 0.32361 0.13714 0.3533 0.1487 0.38038 0.16512 C 0.40538 0.18038 0.43333 0.20143 0.45625 0.22155 C 0.46406 0.22826 0.47292 0.23288 0.47882 0.24213 C 0.49375 0.26526 0.50868 0.28469 0.5283 0.30203 C 0.53802 0.31082 0.54705 0.32169 0.55764 0.3284 C 0.56302 0.33163 0.56858 0.33371 0.57326 0.33788 C 0.58698 0.3499 0.60017 0.36285 0.6125 0.37719 C 0.61632 0.38159 0.61979 0.38644 0.62396 0.39037 C 0.64687 0.41373 0.67205 0.43362 0.69427 0.4579 C 0.69809 0.46184 0.70052 0.46739 0.70434 0.47109 C 0.71667 0.48334 0.73246 0.48959 0.74514 0.50092 C 0.75399 0.50901 0.76198 0.5185 0.77049 0.52728 C 0.77396 0.53075 0.77604 0.5363 0.77899 0.54047 C 0.79792 0.56706 0.81424 0.5925 0.82969 0.62303 C 0.84392 0.65124 0.85156 0.68408 0.86476 0.71299 C 0.87569 0.73681 0.88924 0.75786 0.90434 0.77682 C 0.90486 0.77497 0.90573 0.77127 0.90573 0.77127 " pathEditMode="relative" ptsTypes="ffffffffffffffffffffffff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17412" name="TextBox 3"/>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3) From the haploid spores, gametophyte (called the prothallus) grows in the soil</a:t>
            </a:r>
          </a:p>
        </p:txBody>
      </p:sp>
      <p:sp>
        <p:nvSpPr>
          <p:cNvPr id="5" name="TextBox 4"/>
          <p:cNvSpPr txBox="1">
            <a:spLocks noChangeArrowheads="1"/>
          </p:cNvSpPr>
          <p:nvPr/>
        </p:nvSpPr>
        <p:spPr bwMode="auto">
          <a:xfrm>
            <a:off x="0" y="877888"/>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in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anim calcmode="lin" valueType="num">
                                      <p:cBhvr>
                                        <p:cTn id="8" dur="1000" fill="hold"/>
                                        <p:tgtEl>
                                          <p:spTgt spid="58370"/>
                                        </p:tgtEl>
                                        <p:attrNameLst>
                                          <p:attrName>ppt_x</p:attrName>
                                        </p:attrNameLst>
                                      </p:cBhvr>
                                      <p:tavLst>
                                        <p:tav tm="0">
                                          <p:val>
                                            <p:strVal val="#ppt_x"/>
                                          </p:val>
                                        </p:tav>
                                        <p:tav tm="100000">
                                          <p:val>
                                            <p:strVal val="#ppt_x"/>
                                          </p:val>
                                        </p:tav>
                                      </p:tavLst>
                                    </p:anim>
                                    <p:anim calcmode="lin" valueType="num">
                                      <p:cBhvr>
                                        <p:cTn id="9"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16" fill="hold" nodeType="clickEffect">
                                  <p:stCondLst>
                                    <p:cond delay="0"/>
                                  </p:stCondLst>
                                  <p:childTnLst>
                                    <p:anim calcmode="lin" valueType="num">
                                      <p:cBhvr>
                                        <p:cTn id="20" dur="500"/>
                                        <p:tgtEl>
                                          <p:spTgt spid="58370"/>
                                        </p:tgtEl>
                                        <p:attrNameLst>
                                          <p:attrName>ppt_w</p:attrName>
                                        </p:attrNameLst>
                                      </p:cBhvr>
                                      <p:tavLst>
                                        <p:tav tm="0">
                                          <p:val>
                                            <p:strVal val="ppt_w"/>
                                          </p:val>
                                        </p:tav>
                                        <p:tav tm="100000">
                                          <p:val>
                                            <p:strVal val="4*ppt_w"/>
                                          </p:val>
                                        </p:tav>
                                      </p:tavLst>
                                    </p:anim>
                                    <p:anim calcmode="lin" valueType="num">
                                      <p:cBhvr>
                                        <p:cTn id="21" dur="500"/>
                                        <p:tgtEl>
                                          <p:spTgt spid="58370"/>
                                        </p:tgtEl>
                                        <p:attrNameLst>
                                          <p:attrName>ppt_h</p:attrName>
                                        </p:attrNameLst>
                                      </p:cBhvr>
                                      <p:tavLst>
                                        <p:tav tm="0">
                                          <p:val>
                                            <p:strVal val="ppt_h"/>
                                          </p:val>
                                        </p:tav>
                                        <p:tav tm="100000">
                                          <p:val>
                                            <p:strVal val="4*ppt_h"/>
                                          </p:val>
                                        </p:tav>
                                      </p:tavLst>
                                    </p:anim>
                                    <p:set>
                                      <p:cBhvr>
                                        <p:cTn id="22" dur="1" fill="hold">
                                          <p:stCondLst>
                                            <p:cond delay="499"/>
                                          </p:stCondLst>
                                        </p:cTn>
                                        <p:tgtEl>
                                          <p:spTgt spid="58370"/>
                                        </p:tgtEl>
                                        <p:attrNameLst>
                                          <p:attrName>style.visibility</p:attrName>
                                        </p:attrNameLst>
                                      </p:cBhvr>
                                      <p:to>
                                        <p:strVal val="hidden"/>
                                      </p:to>
                                    </p:set>
                                  </p:childTnLst>
                                </p:cTn>
                              </p:par>
                              <p:par>
                                <p:cTn id="23" presetID="23" presetClass="exit" presetSubtype="16" fill="hold" grpId="0" nodeType="withEffect">
                                  <p:stCondLst>
                                    <p:cond delay="0"/>
                                  </p:stCondLst>
                                  <p:childTnLst>
                                    <p:anim calcmode="lin" valueType="num">
                                      <p:cBhvr>
                                        <p:cTn id="24" dur="500"/>
                                        <p:tgtEl>
                                          <p:spTgt spid="3"/>
                                        </p:tgtEl>
                                        <p:attrNameLst>
                                          <p:attrName>ppt_w</p:attrName>
                                        </p:attrNameLst>
                                      </p:cBhvr>
                                      <p:tavLst>
                                        <p:tav tm="0">
                                          <p:val>
                                            <p:strVal val="ppt_w"/>
                                          </p:val>
                                        </p:tav>
                                        <p:tav tm="100000">
                                          <p:val>
                                            <p:strVal val="4*ppt_w"/>
                                          </p:val>
                                        </p:tav>
                                      </p:tavLst>
                                    </p:anim>
                                    <p:anim calcmode="lin" valueType="num">
                                      <p:cBhvr>
                                        <p:cTn id="25" dur="500"/>
                                        <p:tgtEl>
                                          <p:spTgt spid="3"/>
                                        </p:tgtEl>
                                        <p:attrNameLst>
                                          <p:attrName>ppt_h</p:attrName>
                                        </p:attrNameLst>
                                      </p:cBhvr>
                                      <p:tavLst>
                                        <p:tav tm="0">
                                          <p:val>
                                            <p:strVal val="ppt_h"/>
                                          </p:val>
                                        </p:tav>
                                        <p:tav tm="100000">
                                          <p:val>
                                            <p:strVal val="4*ppt_h"/>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Rectangle 24"/>
          <p:cNvSpPr>
            <a:spLocks noChangeArrowheads="1"/>
          </p:cNvSpPr>
          <p:nvPr/>
        </p:nvSpPr>
        <p:spPr bwMode="auto">
          <a:xfrm>
            <a:off x="-762000" y="1905000"/>
            <a:ext cx="10591800" cy="4953000"/>
          </a:xfrm>
          <a:prstGeom prst="rect">
            <a:avLst/>
          </a:prstGeom>
          <a:solidFill>
            <a:srgbClr val="00FFFF">
              <a:alpha val="25098"/>
            </a:srgbClr>
          </a:solidFill>
          <a:ln w="9525">
            <a:noFill/>
            <a:miter lim="800000"/>
            <a:headEnd/>
            <a:tailEnd/>
          </a:ln>
        </p:spPr>
        <p:txBody>
          <a:bodyPr wrap="none" anchor="ctr"/>
          <a:lstStyle/>
          <a:p>
            <a:endParaRPr lang="en-US" sz="1800">
              <a:latin typeface="Arial" charset="0"/>
              <a:cs typeface="Arial" charset="0"/>
            </a:endParaRPr>
          </a:p>
        </p:txBody>
      </p:sp>
      <p:pic>
        <p:nvPicPr>
          <p:cNvPr id="18435" name="Picture 25"/>
          <p:cNvPicPr>
            <a:picLocks noChangeAspect="1" noChangeArrowheads="1"/>
          </p:cNvPicPr>
          <p:nvPr/>
        </p:nvPicPr>
        <p:blipFill>
          <a:blip r:embed="rId2"/>
          <a:srcRect/>
          <a:stretch>
            <a:fillRect/>
          </a:stretch>
        </p:blipFill>
        <p:spPr bwMode="auto">
          <a:xfrm>
            <a:off x="2057400" y="2393950"/>
            <a:ext cx="5562600" cy="4464050"/>
          </a:xfrm>
          <a:prstGeom prst="rect">
            <a:avLst/>
          </a:prstGeom>
          <a:noFill/>
          <a:ln w="9525">
            <a:noFill/>
            <a:miter lim="800000"/>
            <a:headEnd/>
            <a:tailEnd/>
          </a:ln>
        </p:spPr>
      </p:pic>
      <p:sp>
        <p:nvSpPr>
          <p:cNvPr id="3" name="Oval 2"/>
          <p:cNvSpPr/>
          <p:nvPr/>
        </p:nvSpPr>
        <p:spPr>
          <a:xfrm>
            <a:off x="3810000" y="49530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Oval 3"/>
          <p:cNvSpPr/>
          <p:nvPr/>
        </p:nvSpPr>
        <p:spPr>
          <a:xfrm>
            <a:off x="3200400" y="50292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Oval 4"/>
          <p:cNvSpPr/>
          <p:nvPr/>
        </p:nvSpPr>
        <p:spPr>
          <a:xfrm>
            <a:off x="3733800" y="5181600"/>
            <a:ext cx="152400" cy="152400"/>
          </a:xfrm>
          <a:prstGeom prst="ellipse">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439" name="TextBox 5"/>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r>
              <a:rPr lang="en-US" sz="1800">
                <a:latin typeface="Arial" charset="0"/>
                <a:cs typeface="Arial" charset="0"/>
              </a:rPr>
              <a:t>4) Sperm swim through water from the male antheridium to the female archegonia</a:t>
            </a:r>
          </a:p>
        </p:txBody>
      </p:sp>
      <p:sp>
        <p:nvSpPr>
          <p:cNvPr id="25608" name="TextBox 6"/>
          <p:cNvSpPr txBox="1">
            <a:spLocks noChangeArrowheads="1"/>
          </p:cNvSpPr>
          <p:nvPr/>
        </p:nvSpPr>
        <p:spPr bwMode="auto">
          <a:xfrm>
            <a:off x="0" y="849313"/>
            <a:ext cx="9144000" cy="369887"/>
          </a:xfrm>
          <a:prstGeom prst="rect">
            <a:avLst/>
          </a:prstGeom>
          <a:noFill/>
          <a:ln w="9525">
            <a:noFill/>
            <a:miter lim="800000"/>
            <a:headEnd/>
            <a:tailEnd/>
          </a:ln>
        </p:spPr>
        <p:txBody>
          <a:bodyPr>
            <a:spAutoFit/>
          </a:bodyPr>
          <a:lstStyle/>
          <a:p>
            <a:r>
              <a:rPr lang="en-US" sz="1800">
                <a:latin typeface="Arial" charset="0"/>
                <a:cs typeface="Arial" charset="0"/>
              </a:rPr>
              <a:t>Let’s zoom back out</a:t>
            </a:r>
          </a:p>
        </p:txBody>
      </p:sp>
      <p:sp>
        <p:nvSpPr>
          <p:cNvPr id="31" name="Teardrop 30"/>
          <p:cNvSpPr/>
          <p:nvPr/>
        </p:nvSpPr>
        <p:spPr>
          <a:xfrm rot="18829212">
            <a:off x="149225"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Teardrop 46"/>
          <p:cNvSpPr/>
          <p:nvPr/>
        </p:nvSpPr>
        <p:spPr>
          <a:xfrm rot="18829212">
            <a:off x="754063"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Teardrop 47"/>
          <p:cNvSpPr/>
          <p:nvPr/>
        </p:nvSpPr>
        <p:spPr>
          <a:xfrm rot="18829212">
            <a:off x="1368425" y="-45402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9" name="Teardrop 48"/>
          <p:cNvSpPr/>
          <p:nvPr/>
        </p:nvSpPr>
        <p:spPr>
          <a:xfrm rot="18829212">
            <a:off x="1973263" y="-449263"/>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Teardrop 49"/>
          <p:cNvSpPr/>
          <p:nvPr/>
        </p:nvSpPr>
        <p:spPr>
          <a:xfrm rot="18829212">
            <a:off x="25876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Teardrop 50"/>
          <p:cNvSpPr/>
          <p:nvPr/>
        </p:nvSpPr>
        <p:spPr>
          <a:xfrm rot="18829212">
            <a:off x="31924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Teardrop 51"/>
          <p:cNvSpPr/>
          <p:nvPr/>
        </p:nvSpPr>
        <p:spPr>
          <a:xfrm rot="18829212">
            <a:off x="38068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Teardrop 52"/>
          <p:cNvSpPr/>
          <p:nvPr/>
        </p:nvSpPr>
        <p:spPr>
          <a:xfrm rot="18829212">
            <a:off x="44116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Teardrop 53"/>
          <p:cNvSpPr/>
          <p:nvPr/>
        </p:nvSpPr>
        <p:spPr>
          <a:xfrm rot="18829212">
            <a:off x="50260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Teardrop 54"/>
          <p:cNvSpPr/>
          <p:nvPr/>
        </p:nvSpPr>
        <p:spPr>
          <a:xfrm rot="18829212">
            <a:off x="56308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6" name="Teardrop 55"/>
          <p:cNvSpPr/>
          <p:nvPr/>
        </p:nvSpPr>
        <p:spPr>
          <a:xfrm rot="18829212">
            <a:off x="62452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7" name="Teardrop 56"/>
          <p:cNvSpPr/>
          <p:nvPr/>
        </p:nvSpPr>
        <p:spPr>
          <a:xfrm rot="18829212">
            <a:off x="6850063" y="-460375"/>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8" name="Teardrop 57"/>
          <p:cNvSpPr/>
          <p:nvPr/>
        </p:nvSpPr>
        <p:spPr>
          <a:xfrm rot="18829212">
            <a:off x="7388225" y="-469900"/>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Teardrop 58"/>
          <p:cNvSpPr/>
          <p:nvPr/>
        </p:nvSpPr>
        <p:spPr>
          <a:xfrm rot="18829212">
            <a:off x="7993063"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0" name="Teardrop 59"/>
          <p:cNvSpPr/>
          <p:nvPr/>
        </p:nvSpPr>
        <p:spPr>
          <a:xfrm rot="18829212">
            <a:off x="8607425" y="-465138"/>
            <a:ext cx="381000" cy="381000"/>
          </a:xfrm>
          <a:prstGeom prst="teardrop">
            <a:avLst>
              <a:gd name="adj" fmla="val 1540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Oval 25"/>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8" name="Oval 27"/>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29" name="Oval 28"/>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egg</a:t>
            </a:r>
          </a:p>
        </p:txBody>
      </p:sp>
      <p:sp>
        <p:nvSpPr>
          <p:cNvPr id="30" name="Oval 29"/>
          <p:cNvSpPr/>
          <p:nvPr/>
        </p:nvSpPr>
        <p:spPr>
          <a:xfrm>
            <a:off x="28956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32" name="Oval 31"/>
          <p:cNvSpPr/>
          <p:nvPr/>
        </p:nvSpPr>
        <p:spPr>
          <a:xfrm>
            <a:off x="3733800" y="35052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
        <p:nvSpPr>
          <p:cNvPr id="27" name="Oval 26"/>
          <p:cNvSpPr/>
          <p:nvPr/>
        </p:nvSpPr>
        <p:spPr>
          <a:xfrm>
            <a:off x="3352800" y="4038600"/>
            <a:ext cx="6096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zygote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55134E-6 L -0.00451 0.90518 " pathEditMode="relative" rAng="0" ptsTypes="AA">
                                      <p:cBhvr>
                                        <p:cTn id="6" dur="2000" fill="hold"/>
                                        <p:tgtEl>
                                          <p:spTgt spid="31"/>
                                        </p:tgtEl>
                                        <p:attrNameLst>
                                          <p:attrName>ppt_x</p:attrName>
                                          <p:attrName>ppt_y</p:attrName>
                                        </p:attrNameLst>
                                      </p:cBhvr>
                                      <p:rCtr x="-2" y="453"/>
                                    </p:animMotion>
                                  </p:childTnLst>
                                </p:cTn>
                              </p:par>
                              <p:par>
                                <p:cTn id="7" presetID="42" presetClass="path" presetSubtype="0" accel="50000" decel="50000" fill="hold" nodeType="withEffect">
                                  <p:stCondLst>
                                    <p:cond delay="0"/>
                                  </p:stCondLst>
                                  <p:childTnLst>
                                    <p:animMotion origin="layout" path="M -3.88889E-6 -4.55134E-6 L -0.00451 0.90518 " pathEditMode="relative" rAng="0" ptsTypes="AA">
                                      <p:cBhvr>
                                        <p:cTn id="8" dur="2000" fill="hold"/>
                                        <p:tgtEl>
                                          <p:spTgt spid="47"/>
                                        </p:tgtEl>
                                        <p:attrNameLst>
                                          <p:attrName>ppt_x</p:attrName>
                                          <p:attrName>ppt_y</p:attrName>
                                        </p:attrNameLst>
                                      </p:cBhvr>
                                      <p:rCtr x="-2" y="453"/>
                                    </p:animMotion>
                                  </p:childTnLst>
                                </p:cTn>
                              </p:par>
                              <p:par>
                                <p:cTn id="9" presetID="42" presetClass="path" presetSubtype="0" accel="50000" decel="50000" fill="hold" nodeType="withEffect">
                                  <p:stCondLst>
                                    <p:cond delay="0"/>
                                  </p:stCondLst>
                                  <p:childTnLst>
                                    <p:animMotion origin="layout" path="M -3.88889E-6 -4.55134E-6 L -0.00451 0.90518 " pathEditMode="relative" rAng="0" ptsTypes="AA">
                                      <p:cBhvr>
                                        <p:cTn id="10" dur="2000" fill="hold"/>
                                        <p:tgtEl>
                                          <p:spTgt spid="48"/>
                                        </p:tgtEl>
                                        <p:attrNameLst>
                                          <p:attrName>ppt_x</p:attrName>
                                          <p:attrName>ppt_y</p:attrName>
                                        </p:attrNameLst>
                                      </p:cBhvr>
                                      <p:rCtr x="-2" y="453"/>
                                    </p:animMotion>
                                  </p:childTnLst>
                                </p:cTn>
                              </p:par>
                              <p:par>
                                <p:cTn id="11" presetID="42" presetClass="path" presetSubtype="0" accel="50000" decel="50000" fill="hold" nodeType="withEffect">
                                  <p:stCondLst>
                                    <p:cond delay="0"/>
                                  </p:stCondLst>
                                  <p:childTnLst>
                                    <p:animMotion origin="layout" path="M -3.88889E-6 -4.55134E-6 L -0.00451 0.90518 " pathEditMode="relative" rAng="0" ptsTypes="AA">
                                      <p:cBhvr>
                                        <p:cTn id="12" dur="2000" fill="hold"/>
                                        <p:tgtEl>
                                          <p:spTgt spid="49"/>
                                        </p:tgtEl>
                                        <p:attrNameLst>
                                          <p:attrName>ppt_x</p:attrName>
                                          <p:attrName>ppt_y</p:attrName>
                                        </p:attrNameLst>
                                      </p:cBhvr>
                                      <p:rCtr x="-2" y="453"/>
                                    </p:animMotion>
                                  </p:childTnLst>
                                </p:cTn>
                              </p:par>
                              <p:par>
                                <p:cTn id="13" presetID="42" presetClass="path" presetSubtype="0" accel="50000" decel="50000" fill="hold" nodeType="withEffect">
                                  <p:stCondLst>
                                    <p:cond delay="0"/>
                                  </p:stCondLst>
                                  <p:childTnLst>
                                    <p:animMotion origin="layout" path="M -3.88889E-6 -4.55134E-6 L -0.00451 0.90518 " pathEditMode="relative" rAng="0" ptsTypes="AA">
                                      <p:cBhvr>
                                        <p:cTn id="14" dur="2000" fill="hold"/>
                                        <p:tgtEl>
                                          <p:spTgt spid="50"/>
                                        </p:tgtEl>
                                        <p:attrNameLst>
                                          <p:attrName>ppt_x</p:attrName>
                                          <p:attrName>ppt_y</p:attrName>
                                        </p:attrNameLst>
                                      </p:cBhvr>
                                      <p:rCtr x="-2" y="453"/>
                                    </p:animMotion>
                                  </p:childTnLst>
                                </p:cTn>
                              </p:par>
                              <p:par>
                                <p:cTn id="15" presetID="42" presetClass="path" presetSubtype="0" accel="50000" decel="50000" fill="hold" nodeType="withEffect">
                                  <p:stCondLst>
                                    <p:cond delay="0"/>
                                  </p:stCondLst>
                                  <p:childTnLst>
                                    <p:animMotion origin="layout" path="M -3.88889E-6 -4.55134E-6 L -0.00451 0.90518 " pathEditMode="relative" rAng="0" ptsTypes="AA">
                                      <p:cBhvr>
                                        <p:cTn id="16" dur="2000" fill="hold"/>
                                        <p:tgtEl>
                                          <p:spTgt spid="51"/>
                                        </p:tgtEl>
                                        <p:attrNameLst>
                                          <p:attrName>ppt_x</p:attrName>
                                          <p:attrName>ppt_y</p:attrName>
                                        </p:attrNameLst>
                                      </p:cBhvr>
                                      <p:rCtr x="-2" y="453"/>
                                    </p:animMotion>
                                  </p:childTnLst>
                                </p:cTn>
                              </p:par>
                              <p:par>
                                <p:cTn id="17" presetID="42" presetClass="path" presetSubtype="0" accel="50000" decel="50000" fill="hold" nodeType="withEffect">
                                  <p:stCondLst>
                                    <p:cond delay="0"/>
                                  </p:stCondLst>
                                  <p:childTnLst>
                                    <p:animMotion origin="layout" path="M -3.88889E-6 -4.55134E-6 L -0.00451 0.90518 " pathEditMode="relative" rAng="0" ptsTypes="AA">
                                      <p:cBhvr>
                                        <p:cTn id="18" dur="2000" fill="hold"/>
                                        <p:tgtEl>
                                          <p:spTgt spid="52"/>
                                        </p:tgtEl>
                                        <p:attrNameLst>
                                          <p:attrName>ppt_x</p:attrName>
                                          <p:attrName>ppt_y</p:attrName>
                                        </p:attrNameLst>
                                      </p:cBhvr>
                                      <p:rCtr x="-2" y="453"/>
                                    </p:animMotion>
                                  </p:childTnLst>
                                </p:cTn>
                              </p:par>
                              <p:par>
                                <p:cTn id="19" presetID="42" presetClass="path" presetSubtype="0" accel="50000" decel="50000" fill="hold" nodeType="withEffect">
                                  <p:stCondLst>
                                    <p:cond delay="0"/>
                                  </p:stCondLst>
                                  <p:childTnLst>
                                    <p:animMotion origin="layout" path="M -3.88889E-6 -4.55134E-6 L -0.00451 0.90518 " pathEditMode="relative" rAng="0" ptsTypes="AA">
                                      <p:cBhvr>
                                        <p:cTn id="20" dur="2000" fill="hold"/>
                                        <p:tgtEl>
                                          <p:spTgt spid="53"/>
                                        </p:tgtEl>
                                        <p:attrNameLst>
                                          <p:attrName>ppt_x</p:attrName>
                                          <p:attrName>ppt_y</p:attrName>
                                        </p:attrNameLst>
                                      </p:cBhvr>
                                      <p:rCtr x="-2" y="453"/>
                                    </p:animMotion>
                                  </p:childTnLst>
                                </p:cTn>
                              </p:par>
                              <p:par>
                                <p:cTn id="21" presetID="42" presetClass="path" presetSubtype="0" accel="50000" decel="50000" fill="hold" nodeType="withEffect">
                                  <p:stCondLst>
                                    <p:cond delay="0"/>
                                  </p:stCondLst>
                                  <p:childTnLst>
                                    <p:animMotion origin="layout" path="M -3.88889E-6 -4.55134E-6 L -0.00451 0.90518 " pathEditMode="relative" rAng="0" ptsTypes="AA">
                                      <p:cBhvr>
                                        <p:cTn id="22" dur="2000" fill="hold"/>
                                        <p:tgtEl>
                                          <p:spTgt spid="54"/>
                                        </p:tgtEl>
                                        <p:attrNameLst>
                                          <p:attrName>ppt_x</p:attrName>
                                          <p:attrName>ppt_y</p:attrName>
                                        </p:attrNameLst>
                                      </p:cBhvr>
                                      <p:rCtr x="-2" y="453"/>
                                    </p:animMotion>
                                  </p:childTnLst>
                                </p:cTn>
                              </p:par>
                              <p:par>
                                <p:cTn id="23" presetID="42" presetClass="path" presetSubtype="0" accel="50000" decel="50000" fill="hold" nodeType="withEffect">
                                  <p:stCondLst>
                                    <p:cond delay="0"/>
                                  </p:stCondLst>
                                  <p:childTnLst>
                                    <p:animMotion origin="layout" path="M -3.88889E-6 -4.55134E-6 L -0.00451 0.90518 " pathEditMode="relative" rAng="0" ptsTypes="AA">
                                      <p:cBhvr>
                                        <p:cTn id="24" dur="2000" fill="hold"/>
                                        <p:tgtEl>
                                          <p:spTgt spid="55"/>
                                        </p:tgtEl>
                                        <p:attrNameLst>
                                          <p:attrName>ppt_x</p:attrName>
                                          <p:attrName>ppt_y</p:attrName>
                                        </p:attrNameLst>
                                      </p:cBhvr>
                                      <p:rCtr x="-2" y="453"/>
                                    </p:animMotion>
                                  </p:childTnLst>
                                </p:cTn>
                              </p:par>
                              <p:par>
                                <p:cTn id="25" presetID="42" presetClass="path" presetSubtype="0" accel="50000" decel="50000" fill="hold" nodeType="withEffect">
                                  <p:stCondLst>
                                    <p:cond delay="0"/>
                                  </p:stCondLst>
                                  <p:childTnLst>
                                    <p:animMotion origin="layout" path="M -3.88889E-6 -4.55134E-6 L -0.00451 0.90518 " pathEditMode="relative" rAng="0" ptsTypes="AA">
                                      <p:cBhvr>
                                        <p:cTn id="26" dur="2000" fill="hold"/>
                                        <p:tgtEl>
                                          <p:spTgt spid="56"/>
                                        </p:tgtEl>
                                        <p:attrNameLst>
                                          <p:attrName>ppt_x</p:attrName>
                                          <p:attrName>ppt_y</p:attrName>
                                        </p:attrNameLst>
                                      </p:cBhvr>
                                      <p:rCtr x="-2" y="453"/>
                                    </p:animMotion>
                                  </p:childTnLst>
                                </p:cTn>
                              </p:par>
                              <p:par>
                                <p:cTn id="27" presetID="42" presetClass="path" presetSubtype="0" accel="50000" decel="50000" fill="hold" nodeType="withEffect">
                                  <p:stCondLst>
                                    <p:cond delay="0"/>
                                  </p:stCondLst>
                                  <p:childTnLst>
                                    <p:animMotion origin="layout" path="M -3.88889E-6 -4.55134E-6 L -0.00451 0.90518 " pathEditMode="relative" rAng="0" ptsTypes="AA">
                                      <p:cBhvr>
                                        <p:cTn id="28" dur="2000" fill="hold"/>
                                        <p:tgtEl>
                                          <p:spTgt spid="57"/>
                                        </p:tgtEl>
                                        <p:attrNameLst>
                                          <p:attrName>ppt_x</p:attrName>
                                          <p:attrName>ppt_y</p:attrName>
                                        </p:attrNameLst>
                                      </p:cBhvr>
                                      <p:rCtr x="-2" y="453"/>
                                    </p:animMotion>
                                  </p:childTnLst>
                                </p:cTn>
                              </p:par>
                              <p:par>
                                <p:cTn id="29" presetID="42" presetClass="path" presetSubtype="0" accel="50000" decel="50000" fill="hold" nodeType="withEffect">
                                  <p:stCondLst>
                                    <p:cond delay="0"/>
                                  </p:stCondLst>
                                  <p:childTnLst>
                                    <p:animMotion origin="layout" path="M -3.88889E-6 -4.55134E-6 L -0.00451 0.90518 " pathEditMode="relative" rAng="0" ptsTypes="AA">
                                      <p:cBhvr>
                                        <p:cTn id="30" dur="2000" fill="hold"/>
                                        <p:tgtEl>
                                          <p:spTgt spid="58"/>
                                        </p:tgtEl>
                                        <p:attrNameLst>
                                          <p:attrName>ppt_x</p:attrName>
                                          <p:attrName>ppt_y</p:attrName>
                                        </p:attrNameLst>
                                      </p:cBhvr>
                                      <p:rCtr x="-2" y="453"/>
                                    </p:animMotion>
                                  </p:childTnLst>
                                </p:cTn>
                              </p:par>
                              <p:par>
                                <p:cTn id="31" presetID="42" presetClass="path" presetSubtype="0" accel="50000" decel="50000" fill="hold" nodeType="withEffect">
                                  <p:stCondLst>
                                    <p:cond delay="0"/>
                                  </p:stCondLst>
                                  <p:childTnLst>
                                    <p:animMotion origin="layout" path="M -3.88889E-6 -4.55134E-6 L -0.00451 0.90518 " pathEditMode="relative" rAng="0" ptsTypes="AA">
                                      <p:cBhvr>
                                        <p:cTn id="32" dur="2000" fill="hold"/>
                                        <p:tgtEl>
                                          <p:spTgt spid="59"/>
                                        </p:tgtEl>
                                        <p:attrNameLst>
                                          <p:attrName>ppt_x</p:attrName>
                                          <p:attrName>ppt_y</p:attrName>
                                        </p:attrNameLst>
                                      </p:cBhvr>
                                      <p:rCtr x="-2" y="453"/>
                                    </p:animMotion>
                                  </p:childTnLst>
                                </p:cTn>
                              </p:par>
                              <p:par>
                                <p:cTn id="33" presetID="42" presetClass="path" presetSubtype="0" accel="50000" decel="50000" fill="hold" nodeType="withEffect">
                                  <p:stCondLst>
                                    <p:cond delay="0"/>
                                  </p:stCondLst>
                                  <p:childTnLst>
                                    <p:animMotion origin="layout" path="M -3.88889E-6 -4.55134E-6 L -0.00451 0.90518 " pathEditMode="relative" rAng="0" ptsTypes="AA">
                                      <p:cBhvr>
                                        <p:cTn id="34" dur="2000" fill="hold"/>
                                        <p:tgtEl>
                                          <p:spTgt spid="60"/>
                                        </p:tgtEl>
                                        <p:attrNameLst>
                                          <p:attrName>ppt_x</p:attrName>
                                          <p:attrName>ppt_y</p:attrName>
                                        </p:attrNameLst>
                                      </p:cBhvr>
                                      <p:rCtr x="-2" y="453"/>
                                    </p:animMotion>
                                  </p:childTnLst>
                                </p:cTn>
                              </p:par>
                            </p:childTnLst>
                          </p:cTn>
                        </p:par>
                        <p:par>
                          <p:cTn id="35" fill="hold">
                            <p:stCondLst>
                              <p:cond delay="2000"/>
                            </p:stCondLst>
                            <p:childTnLst>
                              <p:par>
                                <p:cTn id="36" presetID="9" presetClass="exit" presetSubtype="0" fill="hold" nodeType="afterEffect">
                                  <p:stCondLst>
                                    <p:cond delay="0"/>
                                  </p:stCondLst>
                                  <p:childTnLst>
                                    <p:animEffect transition="out" filter="dissolv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60"/>
                                        </p:tgtEl>
                                      </p:cBhvr>
                                    </p:animEffect>
                                    <p:set>
                                      <p:cBhvr>
                                        <p:cTn id="62" dur="1" fill="hold">
                                          <p:stCondLst>
                                            <p:cond delay="499"/>
                                          </p:stCondLst>
                                        </p:cTn>
                                        <p:tgtEl>
                                          <p:spTgt spid="60"/>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51"/>
                                        </p:tgtEl>
                                      </p:cBhvr>
                                    </p:animEffect>
                                    <p:set>
                                      <p:cBhvr>
                                        <p:cTn id="65" dur="1" fill="hold">
                                          <p:stCondLst>
                                            <p:cond delay="499"/>
                                          </p:stCondLst>
                                        </p:cTn>
                                        <p:tgtEl>
                                          <p:spTgt spid="51"/>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55"/>
                                        </p:tgtEl>
                                      </p:cBhvr>
                                    </p:animEffect>
                                    <p:set>
                                      <p:cBhvr>
                                        <p:cTn id="71" dur="1" fill="hold">
                                          <p:stCondLst>
                                            <p:cond delay="499"/>
                                          </p:stCondLst>
                                        </p:cTn>
                                        <p:tgtEl>
                                          <p:spTgt spid="55"/>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57"/>
                                        </p:tgtEl>
                                      </p:cBhvr>
                                    </p:animEffect>
                                    <p:set>
                                      <p:cBhvr>
                                        <p:cTn id="74" dur="1" fill="hold">
                                          <p:stCondLst>
                                            <p:cond delay="499"/>
                                          </p:stCondLst>
                                        </p:cTn>
                                        <p:tgtEl>
                                          <p:spTgt spid="57"/>
                                        </p:tgtEl>
                                        <p:attrNameLst>
                                          <p:attrName>style.visibility</p:attrName>
                                        </p:attrNameLst>
                                      </p:cBhvr>
                                      <p:to>
                                        <p:strVal val="hidden"/>
                                      </p:to>
                                    </p:set>
                                  </p:childTnLst>
                                </p:cTn>
                              </p:par>
                              <p:par>
                                <p:cTn id="75" presetID="9" presetClass="exit" presetSubtype="0" fill="hold" nodeType="withEffect">
                                  <p:stCondLst>
                                    <p:cond delay="0"/>
                                  </p:stCondLst>
                                  <p:childTnLst>
                                    <p:animEffect transition="out" filter="dissolve">
                                      <p:cBhvr>
                                        <p:cTn id="76" dur="500"/>
                                        <p:tgtEl>
                                          <p:spTgt spid="56"/>
                                        </p:tgtEl>
                                      </p:cBhvr>
                                    </p:animEffect>
                                    <p:set>
                                      <p:cBhvr>
                                        <p:cTn id="77" dur="1" fill="hold">
                                          <p:stCondLst>
                                            <p:cond delay="499"/>
                                          </p:stCondLst>
                                        </p:cTn>
                                        <p:tgtEl>
                                          <p:spTgt spid="56"/>
                                        </p:tgtEl>
                                        <p:attrNameLst>
                                          <p:attrName>style.visibility</p:attrName>
                                        </p:attrNameLst>
                                      </p:cBhvr>
                                      <p:to>
                                        <p:strVal val="hidden"/>
                                      </p:to>
                                    </p:set>
                                  </p:childTnLst>
                                </p:cTn>
                              </p:par>
                              <p:par>
                                <p:cTn id="78" presetID="9" presetClass="exit" presetSubtype="0" fill="hold" nodeType="withEffect">
                                  <p:stCondLst>
                                    <p:cond delay="0"/>
                                  </p:stCondLst>
                                  <p:childTnLst>
                                    <p:animEffect transition="out" filter="dissolve">
                                      <p:cBhvr>
                                        <p:cTn id="79" dur="500"/>
                                        <p:tgtEl>
                                          <p:spTgt spid="58"/>
                                        </p:tgtEl>
                                      </p:cBhvr>
                                    </p:animEffect>
                                    <p:set>
                                      <p:cBhvr>
                                        <p:cTn id="80" dur="1" fill="hold">
                                          <p:stCondLst>
                                            <p:cond delay="499"/>
                                          </p:stCondLst>
                                        </p:cTn>
                                        <p:tgtEl>
                                          <p:spTgt spid="58"/>
                                        </p:tgtEl>
                                        <p:attrNameLst>
                                          <p:attrName>style.visibility</p:attrName>
                                        </p:attrNameLst>
                                      </p:cBhvr>
                                      <p:to>
                                        <p:strVal val="hidden"/>
                                      </p:to>
                                    </p:set>
                                  </p:childTnLst>
                                </p:cTn>
                              </p:par>
                            </p:childTnLst>
                          </p:cTn>
                        </p:par>
                        <p:par>
                          <p:cTn id="81" fill="hold">
                            <p:stCondLst>
                              <p:cond delay="2500"/>
                            </p:stCondLst>
                            <p:childTnLst>
                              <p:par>
                                <p:cTn id="82" presetID="9" presetClass="entr" presetSubtype="0" fill="hold" grpId="0" nodeType="afterEffect">
                                  <p:stCondLst>
                                    <p:cond delay="0"/>
                                  </p:stCondLst>
                                  <p:childTnLst>
                                    <p:set>
                                      <p:cBhvr>
                                        <p:cTn id="83" dur="1" fill="hold">
                                          <p:stCondLst>
                                            <p:cond delay="0"/>
                                          </p:stCondLst>
                                        </p:cTn>
                                        <p:tgtEl>
                                          <p:spTgt spid="15384"/>
                                        </p:tgtEl>
                                        <p:attrNameLst>
                                          <p:attrName>style.visibility</p:attrName>
                                        </p:attrNameLst>
                                      </p:cBhvr>
                                      <p:to>
                                        <p:strVal val="visible"/>
                                      </p:to>
                                    </p:set>
                                    <p:animEffect transition="in" filter="dissolve">
                                      <p:cBhvr>
                                        <p:cTn id="84" dur="500"/>
                                        <p:tgtEl>
                                          <p:spTgt spid="15384"/>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0" nodeType="clickEffect">
                                  <p:stCondLst>
                                    <p:cond delay="0"/>
                                  </p:stCondLst>
                                  <p:childTnLst>
                                    <p:animMotion origin="layout" path="M -1.38889E-6 -9.01018E-6 C -0.01076 -0.01434 -0.01631 -0.02683 -0.02031 -0.04649 C -0.01979 -0.0562 -0.01996 -0.06592 -0.01875 -0.0754 C -0.0184 -0.07771 -0.01614 -0.07887 -0.01597 -0.08118 C -0.01527 -0.09644 -0.01822 -0.11124 -0.0217 -0.12558 C -0.02118 -0.13645 -0.02118 -0.14755 -0.02031 -0.15842 C -0.01979 -0.16513 -0.01302 -0.17577 -0.01302 -0.17577 C -0.01197 -0.18016 -0.00729 -0.19242 -0.00729 -0.19519 " pathEditMode="relative" ptsTypes="fffffffA">
                                      <p:cBhvr>
                                        <p:cTn id="88" dur="2000" fill="hold"/>
                                        <p:tgtEl>
                                          <p:spTgt spid="4"/>
                                        </p:tgtEl>
                                        <p:attrNameLst>
                                          <p:attrName>ppt_x</p:attrName>
                                          <p:attrName>ppt_y</p:attrName>
                                        </p:attrNameLst>
                                      </p:cBhvr>
                                    </p:animMotion>
                                  </p:childTnLst>
                                </p:cTn>
                              </p:par>
                            </p:childTnLst>
                          </p:cTn>
                        </p:par>
                        <p:par>
                          <p:cTn id="89" fill="hold">
                            <p:stCondLst>
                              <p:cond delay="2000"/>
                            </p:stCondLst>
                            <p:childTnLst>
                              <p:par>
                                <p:cTn id="90" presetID="9"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0" nodeType="clickEffect">
                                  <p:stCondLst>
                                    <p:cond delay="0"/>
                                  </p:stCondLst>
                                  <p:childTnLst>
                                    <p:animMotion origin="layout" path="M -4.16667E-6 -9.89824E-7 C 0.00052 -0.00185 0.00191 -0.00393 0.00139 -0.00578 C 0.0007 -0.00786 -0.00156 -0.0081 -0.00295 -0.00948 C -0.01562 -0.02336 0.00052 -0.0081 -0.01163 -0.0192 C -0.01406 -0.0259 -0.01701 -0.03169 -0.01875 -0.03862 C -0.01875 -0.03932 -0.01771 -0.05435 -0.01597 -0.05782 C -0.01024 -0.06915 0.00122 -0.07285 0.01024 -0.07724 C 0.01493 -0.08349 0.02257 -0.08788 0.02899 -0.09066 C 0.03021 -0.09205 0.03715 -0.09922 0.03924 -0.10037 C 0.04201 -0.10199 0.04792 -0.10407 0.04792 -0.10407 C 0.05781 -0.11725 0.05451 -0.11101 0.05938 -0.12165 C 0.05868 -0.13206 0.06042 -0.14339 0.0566 -0.15241 C 0.05347 -0.15958 0.04636 -0.1686 0.04201 -0.17553 C 0.03733 -0.18317 0.03594 -0.19126 0.03038 -0.19866 C 0.02917 -0.20398 0.02778 -0.20814 0.02465 -0.2123 " pathEditMode="relative" ptsTypes="ffffffffffffffA">
                                      <p:cBhvr>
                                        <p:cTn id="96" dur="2000" fill="hold"/>
                                        <p:tgtEl>
                                          <p:spTgt spid="5"/>
                                        </p:tgtEl>
                                        <p:attrNameLst>
                                          <p:attrName>ppt_x</p:attrName>
                                          <p:attrName>ppt_y</p:attrName>
                                        </p:attrNameLst>
                                      </p:cBhvr>
                                    </p:animMotion>
                                  </p:childTnLst>
                                </p:cTn>
                              </p:par>
                            </p:childTnLst>
                          </p:cTn>
                        </p:par>
                        <p:par>
                          <p:cTn id="97" fill="hold">
                            <p:stCondLst>
                              <p:cond delay="2000"/>
                            </p:stCondLst>
                            <p:childTnLst>
                              <p:par>
                                <p:cTn id="98" presetID="9" presetClass="entr" presetSubtype="0" fill="hold" grpId="0" nodeType="after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dissolve">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4.16667E-6 6.61425E-6 C -0.0052 -0.01017 -0.01562 -0.01919 -0.02465 -0.02312 C -0.03125 -0.0289 -0.03663 -0.03329 -0.04201 -0.04046 C -0.03663 -0.07145 0.02587 -0.05596 0.02743 -0.05596 C 0.04063 -0.05873 0.054 -0.0622 0.06667 -0.06752 C 0.075 -0.07492 0.08334 -0.07677 0.09271 -0.08094 C 0.09966 -0.08394 0.10625 -0.0888 0.11303 -0.09273 C 0.12032 -0.09689 0.1198 -0.09736 0.12743 -0.10429 C 0.12882 -0.10545 0.13178 -0.10799 0.13178 -0.10799 C 0.13525 -0.12534 0.14219 -0.15008 0.129 -0.16211 C 0.12084 -0.16142 0.1125 -0.16142 0.10434 -0.16026 C 0.09566 -0.1591 0.08803 -0.14962 0.07969 -0.14662 C 0.07518 -0.13783 0.05799 -0.12534 0.04914 -0.12164 C 0.04375 -0.11678 0.03803 -0.11447 0.03178 -0.11193 C 0.01007 -0.11354 -0.01163 -0.11771 -0.03333 -0.11771 " pathEditMode="relative" ptsTypes="ffffffffffffffA">
                                      <p:cBhvr>
                                        <p:cTn id="104" dur="2000" fill="hold"/>
                                        <p:tgtEl>
                                          <p:spTgt spid="3"/>
                                        </p:tgtEl>
                                        <p:attrNameLst>
                                          <p:attrName>ppt_x</p:attrName>
                                          <p:attrName>ppt_y</p:attrName>
                                        </p:attrNameLst>
                                      </p:cBhvr>
                                    </p:animMotion>
                                  </p:childTnLst>
                                </p:cTn>
                              </p:par>
                              <p:par>
                                <p:cTn id="105" presetID="9"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dissolv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25608"/>
                                        </p:tgtEl>
                                        <p:attrNameLst>
                                          <p:attrName>style.visibility</p:attrName>
                                        </p:attrNameLst>
                                      </p:cBhvr>
                                      <p:to>
                                        <p:strVal val="visible"/>
                                      </p:to>
                                    </p:set>
                                    <p:anim calcmode="discrete" valueType="clr">
                                      <p:cBhvr override="childStyle">
                                        <p:cTn id="112"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25608"/>
                                        </p:tgtEl>
                                        <p:attrNameLst>
                                          <p:attrName>fillcolor</p:attrName>
                                        </p:attrNameLst>
                                      </p:cBhvr>
                                      <p:tavLst>
                                        <p:tav tm="0">
                                          <p:val>
                                            <p:clrVal>
                                              <a:schemeClr val="accent2"/>
                                            </p:clrVal>
                                          </p:val>
                                        </p:tav>
                                        <p:tav tm="50000">
                                          <p:val>
                                            <p:clrVal>
                                              <a:schemeClr val="hlink"/>
                                            </p:clrVal>
                                          </p:val>
                                        </p:tav>
                                      </p:tavLst>
                                    </p:anim>
                                    <p:set>
                                      <p:cBhvr>
                                        <p:cTn id="114" dur="80"/>
                                        <p:tgtEl>
                                          <p:spTgt spid="256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3" grpId="0" animBg="1"/>
      <p:bldP spid="4" grpId="0" animBg="1"/>
      <p:bldP spid="5" grpId="0" animBg="1"/>
      <p:bldP spid="25608" grpId="0"/>
      <p:bldP spid="30" grpId="0" animBg="1"/>
      <p:bldP spid="32"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19461" name="Text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5) Diploid sporophyte grows from the zygote</a:t>
            </a:r>
          </a:p>
        </p:txBody>
      </p:sp>
      <p:sp>
        <p:nvSpPr>
          <p:cNvPr id="8" name="TextBox 7"/>
          <p:cNvSpPr txBox="1">
            <a:spLocks noChangeArrowheads="1"/>
          </p:cNvSpPr>
          <p:nvPr/>
        </p:nvSpPr>
        <p:spPr bwMode="auto">
          <a:xfrm>
            <a:off x="6400800" y="2362200"/>
            <a:ext cx="2209800" cy="369888"/>
          </a:xfrm>
          <a:prstGeom prst="rect">
            <a:avLst/>
          </a:prstGeom>
          <a:noFill/>
          <a:ln w="9525">
            <a:noFill/>
            <a:miter lim="800000"/>
            <a:headEnd/>
            <a:tailEnd/>
          </a:ln>
        </p:spPr>
        <p:txBody>
          <a:bodyPr>
            <a:spAutoFit/>
          </a:bodyPr>
          <a:lstStyle/>
          <a:p>
            <a:r>
              <a:rPr lang="en-US" sz="1800">
                <a:latin typeface="Arial" charset="0"/>
                <a:cs typeface="Arial" charset="0"/>
              </a:rPr>
              <a:t>sporophyte</a:t>
            </a:r>
          </a:p>
        </p:txBody>
      </p:sp>
      <p:cxnSp>
        <p:nvCxnSpPr>
          <p:cNvPr id="9" name="Straight Connector 8"/>
          <p:cNvCxnSpPr/>
          <p:nvPr/>
        </p:nvCxnSpPr>
        <p:spPr>
          <a:xfrm rot="10800000" flipV="1">
            <a:off x="3886200" y="990600"/>
            <a:ext cx="11430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2667000" y="1371600"/>
            <a:ext cx="2209800" cy="369888"/>
          </a:xfrm>
          <a:prstGeom prst="rect">
            <a:avLst/>
          </a:prstGeom>
          <a:noFill/>
          <a:ln w="9525">
            <a:noFill/>
            <a:miter lim="800000"/>
            <a:headEnd/>
            <a:tailEnd/>
          </a:ln>
        </p:spPr>
        <p:txBody>
          <a:bodyPr>
            <a:spAutoFit/>
          </a:bodyPr>
          <a:lstStyle/>
          <a:p>
            <a:r>
              <a:rPr lang="en-US" sz="1800">
                <a:latin typeface="Arial" charset="0"/>
                <a:cs typeface="Arial" charset="0"/>
              </a:rPr>
              <a:t>fiddlehead</a:t>
            </a:r>
          </a:p>
        </p:txBody>
      </p:sp>
      <p:sp>
        <p:nvSpPr>
          <p:cNvPr id="12" name="Right Brace 11"/>
          <p:cNvSpPr/>
          <p:nvPr/>
        </p:nvSpPr>
        <p:spPr>
          <a:xfrm>
            <a:off x="5791200" y="685800"/>
            <a:ext cx="533400" cy="3810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1000" fill="hold"/>
                                        <p:tgtEl>
                                          <p:spTgt spid="593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648200" y="4419600"/>
            <a:ext cx="895350" cy="1038225"/>
          </a:xfrm>
          <a:prstGeom prst="rect">
            <a:avLst/>
          </a:prstGeom>
          <a:noFill/>
          <a:ln w="9525">
            <a:noFill/>
            <a:miter lim="800000"/>
            <a:headEnd/>
            <a:tailEnd/>
          </a:ln>
        </p:spPr>
      </p:pic>
      <p:pic>
        <p:nvPicPr>
          <p:cNvPr id="59395" name="Picture 3"/>
          <p:cNvPicPr>
            <a:picLocks noChangeAspect="1" noChangeArrowheads="1"/>
          </p:cNvPicPr>
          <p:nvPr/>
        </p:nvPicPr>
        <p:blipFill>
          <a:blip r:embed="rId3"/>
          <a:srcRect/>
          <a:stretch>
            <a:fillRect/>
          </a:stretch>
        </p:blipFill>
        <p:spPr bwMode="auto">
          <a:xfrm>
            <a:off x="4953000" y="609600"/>
            <a:ext cx="733425" cy="4114800"/>
          </a:xfrm>
          <a:prstGeom prst="rect">
            <a:avLst/>
          </a:prstGeom>
          <a:noFill/>
          <a:ln w="9525">
            <a:noFill/>
            <a:miter lim="800000"/>
            <a:headEnd/>
            <a:tailEnd/>
          </a:ln>
        </p:spPr>
      </p:pic>
      <p:sp>
        <p:nvSpPr>
          <p:cNvPr id="20484" name="TextBox 6"/>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r>
              <a:rPr lang="en-US" sz="1800">
                <a:latin typeface="Arial" charset="0"/>
                <a:cs typeface="Arial" charset="0"/>
              </a:rPr>
              <a:t>6) Fiddlehead uncurls….fronds open up.</a:t>
            </a:r>
          </a:p>
        </p:txBody>
      </p:sp>
      <p:pic>
        <p:nvPicPr>
          <p:cNvPr id="48134" name="Picture 6"/>
          <p:cNvPicPr>
            <a:picLocks noChangeAspect="1" noChangeArrowheads="1"/>
          </p:cNvPicPr>
          <p:nvPr/>
        </p:nvPicPr>
        <p:blipFill>
          <a:blip r:embed="rId4"/>
          <a:srcRect/>
          <a:stretch>
            <a:fillRect/>
          </a:stretch>
        </p:blipFill>
        <p:spPr bwMode="auto">
          <a:xfrm>
            <a:off x="4343400" y="609600"/>
            <a:ext cx="2838450" cy="5562600"/>
          </a:xfrm>
          <a:prstGeom prst="rect">
            <a:avLst/>
          </a:prstGeom>
          <a:noFill/>
          <a:ln w="9525">
            <a:noFill/>
            <a:miter lim="800000"/>
            <a:headEnd/>
            <a:tailEnd/>
          </a:ln>
        </p:spPr>
      </p:pic>
      <p:sp>
        <p:nvSpPr>
          <p:cNvPr id="3" name="Rectangle 2"/>
          <p:cNvSpPr/>
          <p:nvPr/>
        </p:nvSpPr>
        <p:spPr>
          <a:xfrm>
            <a:off x="-457200" y="5410200"/>
            <a:ext cx="9982200" cy="1447800"/>
          </a:xfrm>
          <a:prstGeom prst="rect">
            <a:avLst/>
          </a:prstGeom>
          <a:solidFill>
            <a:srgbClr val="B9A2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ground</a:t>
            </a:r>
          </a:p>
        </p:txBody>
      </p:sp>
      <p:sp>
        <p:nvSpPr>
          <p:cNvPr id="48135" name="TextBox 6"/>
          <p:cNvSpPr txBox="1">
            <a:spLocks noChangeArrowheads="1"/>
          </p:cNvSpPr>
          <p:nvPr/>
        </p:nvSpPr>
        <p:spPr bwMode="auto">
          <a:xfrm>
            <a:off x="0" y="471488"/>
            <a:ext cx="9144000" cy="366712"/>
          </a:xfrm>
          <a:prstGeom prst="rect">
            <a:avLst/>
          </a:prstGeom>
          <a:noFill/>
          <a:ln w="9525">
            <a:noFill/>
            <a:miter lim="800000"/>
            <a:headEnd/>
            <a:tailEnd/>
          </a:ln>
        </p:spPr>
        <p:txBody>
          <a:bodyPr>
            <a:spAutoFit/>
          </a:bodyPr>
          <a:lstStyle/>
          <a:p>
            <a:r>
              <a:rPr lang="en-US" sz="1800">
                <a:latin typeface="Arial" charset="0"/>
                <a:cs typeface="Arial" charset="0"/>
              </a:rPr>
              <a:t>7) Cycle repeats</a:t>
            </a:r>
          </a:p>
        </p:txBody>
      </p:sp>
      <p:sp>
        <p:nvSpPr>
          <p:cNvPr id="48136" name="Text Box 8"/>
          <p:cNvSpPr txBox="1">
            <a:spLocks noChangeArrowheads="1"/>
          </p:cNvSpPr>
          <p:nvPr/>
        </p:nvSpPr>
        <p:spPr bwMode="auto">
          <a:xfrm>
            <a:off x="4648200" y="1676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7" name="Text Box 9"/>
          <p:cNvSpPr txBox="1">
            <a:spLocks noChangeArrowheads="1"/>
          </p:cNvSpPr>
          <p:nvPr/>
        </p:nvSpPr>
        <p:spPr bwMode="auto">
          <a:xfrm>
            <a:off x="4724400" y="2209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8" name="Text Box 10"/>
          <p:cNvSpPr txBox="1">
            <a:spLocks noChangeArrowheads="1"/>
          </p:cNvSpPr>
          <p:nvPr/>
        </p:nvSpPr>
        <p:spPr bwMode="auto">
          <a:xfrm>
            <a:off x="4876800" y="10668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
        <p:nvSpPr>
          <p:cNvPr id="48139" name="Text Box 11"/>
          <p:cNvSpPr txBox="1">
            <a:spLocks noChangeArrowheads="1"/>
          </p:cNvSpPr>
          <p:nvPr/>
        </p:nvSpPr>
        <p:spPr bwMode="auto">
          <a:xfrm>
            <a:off x="4648200" y="1295400"/>
            <a:ext cx="304800" cy="457200"/>
          </a:xfrm>
          <a:prstGeom prst="rect">
            <a:avLst/>
          </a:prstGeom>
          <a:noFill/>
          <a:ln w="9525">
            <a:noFill/>
            <a:miter lim="800000"/>
            <a:headEnd/>
            <a:tailEnd/>
          </a:ln>
        </p:spPr>
        <p:txBody>
          <a:bodyPr>
            <a:spAutoFit/>
          </a:bodyPr>
          <a:lstStyle/>
          <a:p>
            <a:pPr>
              <a:spcBef>
                <a:spcPct val="50000"/>
              </a:spcBef>
            </a:pPr>
            <a:r>
              <a:rPr lang="en-US" b="1">
                <a:latin typeface="Arial" charset="0"/>
                <a:cs typeface="Arial" charset="0"/>
              </a:rPr>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9395"/>
                                        </p:tgtEl>
                                      </p:cBhvr>
                                    </p:animEffect>
                                    <p:set>
                                      <p:cBhvr>
                                        <p:cTn id="7" dur="1" fill="hold">
                                          <p:stCondLst>
                                            <p:cond delay="499"/>
                                          </p:stCondLst>
                                        </p:cTn>
                                        <p:tgtEl>
                                          <p:spTgt spid="5939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dissolve">
                                      <p:cBhvr>
                                        <p:cTn id="10" dur="500"/>
                                        <p:tgtEl>
                                          <p:spTgt spid="48134"/>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48135"/>
                                        </p:tgtEl>
                                        <p:attrNameLst>
                                          <p:attrName>style.visibility</p:attrName>
                                        </p:attrNameLst>
                                      </p:cBhvr>
                                      <p:to>
                                        <p:strVal val="visible"/>
                                      </p:to>
                                    </p:set>
                                    <p:anim calcmode="discrete" valueType="clr">
                                      <p:cBhvr override="childStyle">
                                        <p:cTn id="14" dur="80"/>
                                        <p:tgtEl>
                                          <p:spTgt spid="4813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8135"/>
                                        </p:tgtEl>
                                        <p:attrNameLst>
                                          <p:attrName>fillcolor</p:attrName>
                                        </p:attrNameLst>
                                      </p:cBhvr>
                                      <p:tavLst>
                                        <p:tav tm="0">
                                          <p:val>
                                            <p:clrVal>
                                              <a:schemeClr val="accent2"/>
                                            </p:clrVal>
                                          </p:val>
                                        </p:tav>
                                        <p:tav tm="50000">
                                          <p:val>
                                            <p:clrVal>
                                              <a:schemeClr val="hlink"/>
                                            </p:clrVal>
                                          </p:val>
                                        </p:tav>
                                      </p:tavLst>
                                    </p:anim>
                                    <p:set>
                                      <p:cBhvr>
                                        <p:cTn id="16" dur="80"/>
                                        <p:tgtEl>
                                          <p:spTgt spid="4813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8136"/>
                                        </p:tgtEl>
                                        <p:attrNameLst>
                                          <p:attrName>style.visibility</p:attrName>
                                        </p:attrNameLst>
                                      </p:cBhvr>
                                      <p:to>
                                        <p:strVal val="visible"/>
                                      </p:to>
                                    </p:set>
                                    <p:animEffect transition="in" filter="dissolve">
                                      <p:cBhvr>
                                        <p:cTn id="21" dur="500"/>
                                        <p:tgtEl>
                                          <p:spTgt spid="4813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8137"/>
                                        </p:tgtEl>
                                        <p:attrNameLst>
                                          <p:attrName>style.visibility</p:attrName>
                                        </p:attrNameLst>
                                      </p:cBhvr>
                                      <p:to>
                                        <p:strVal val="visible"/>
                                      </p:to>
                                    </p:set>
                                    <p:animEffect transition="in" filter="dissolve">
                                      <p:cBhvr>
                                        <p:cTn id="24" dur="500"/>
                                        <p:tgtEl>
                                          <p:spTgt spid="4813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8138"/>
                                        </p:tgtEl>
                                        <p:attrNameLst>
                                          <p:attrName>style.visibility</p:attrName>
                                        </p:attrNameLst>
                                      </p:cBhvr>
                                      <p:to>
                                        <p:strVal val="visible"/>
                                      </p:to>
                                    </p:set>
                                    <p:animEffect transition="in" filter="dissolve">
                                      <p:cBhvr>
                                        <p:cTn id="27" dur="500"/>
                                        <p:tgtEl>
                                          <p:spTgt spid="481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8139"/>
                                        </p:tgtEl>
                                        <p:attrNameLst>
                                          <p:attrName>style.visibility</p:attrName>
                                        </p:attrNameLst>
                                      </p:cBhvr>
                                      <p:to>
                                        <p:strVal val="visible"/>
                                      </p:to>
                                    </p:set>
                                    <p:animEffect transition="in" filter="dissolve">
                                      <p:cBhvr>
                                        <p:cTn id="30" dur="500"/>
                                        <p:tgtEl>
                                          <p:spTgt spid="48139"/>
                                        </p:tgtEl>
                                      </p:cBhvr>
                                    </p:animEffect>
                                  </p:childTnLst>
                                </p:cTn>
                              </p:par>
                            </p:childTnLst>
                          </p:cTn>
                        </p:par>
                        <p:par>
                          <p:cTn id="31" fill="hold">
                            <p:stCondLst>
                              <p:cond delay="500"/>
                            </p:stCondLst>
                            <p:childTnLst>
                              <p:par>
                                <p:cTn id="32" presetID="0" presetClass="path" presetSubtype="0" accel="50000" decel="50000" fill="hold" grpId="1" nodeType="afterEffect">
                                  <p:stCondLst>
                                    <p:cond delay="0"/>
                                  </p:stCondLst>
                                  <p:childTnLst>
                                    <p:animMotion origin="layout" path="M 0 0 C 0.01511 -0.00439 0.02327 -0.02129 0.03681 -0.02939 C 0.04028 -0.03148 0.04341 -0.03402 0.04705 -0.03541 C 0.05139 -0.03726 0.06025 -0.03935 0.06025 -0.03935 C 0.11268 -0.03541 0.07327 -0.04004 0.09549 -0.03541 C 0.10243 -0.03402 0.11615 -0.03148 0.11615 -0.03148 C 0.12691 -0.03217 0.13768 -0.0324 0.14844 -0.03333 C 0.16198 -0.03472 0.175 -0.04351 0.1882 -0.04722 C 0.23368 -0.07754 0.28108 -0.1 0.33091 -0.11388 C 0.3316 -0.11388 0.36025 -0.11319 0.3691 -0.10995 C 0.38386 -0.10463 0.37032 -0.10833 0.38091 -0.10208 C 0.38264 -0.10115 0.39098 -0.09884 0.39271 -0.09814 C 0.40695 -0.09259 0.42032 -0.08657 0.43525 -0.08449 C 0.45226 -0.07662 0.47084 -0.08194 0.4882 -0.08634 C 0.49462 -0.08981 0.5007 -0.09189 0.50729 -0.09421 C 0.52309 -0.10972 0.54098 -0.10995 0.56025 -0.10995 " pathEditMode="relative" ptsTypes="fffffffffffffffA">
                                      <p:cBhvr>
                                        <p:cTn id="33" dur="2000" fill="hold"/>
                                        <p:tgtEl>
                                          <p:spTgt spid="48137"/>
                                        </p:tgtEl>
                                        <p:attrNameLst>
                                          <p:attrName>ppt_x</p:attrName>
                                          <p:attrName>ppt_y</p:attrName>
                                        </p:attrNameLst>
                                      </p:cBhvr>
                                    </p:animMotion>
                                  </p:childTnLst>
                                </p:cTn>
                              </p:par>
                              <p:par>
                                <p:cTn id="34" presetID="0" presetClass="path" presetSubtype="0" accel="50000" decel="50000" fill="hold" grpId="1" nodeType="withEffect">
                                  <p:stCondLst>
                                    <p:cond delay="0"/>
                                  </p:stCondLst>
                                  <p:childTnLst>
                                    <p:animMotion origin="layout" path="M 0 0 C 0.01771 -0.00139 0.01979 -0.00046 0.03229 -0.00579 C 0.04288 -0.01991 0.05486 -0.03171 0.06475 -0.04699 C 0.07153 -0.05741 0.0743 -0.07106 0.07951 -0.08241 C 0.08107 -0.09074 0.08316 -0.09676 0.0868 -0.10394 C 0.08854 -0.11412 0.09097 -0.11759 0.09566 -0.12546 C 0.09913 -0.13125 0.10278 -0.13866 0.1059 -0.14514 C 0.10833 -0.15023 0.11528 -0.15069 0.11909 -0.15301 C 0.13159 -0.16042 0.14548 -0.16435 0.15885 -0.16852 C 0.17048 -0.17616 0.18316 -0.18704 0.19566 -0.19213 C 0.19705 -0.19352 0.19843 -0.19514 0.2 -0.19606 C 0.20278 -0.19769 0.20607 -0.19792 0.20885 -0.2 C 0.21684 -0.20602 0.225 -0.21597 0.23229 -0.22361 C 0.23403 -0.22546 0.23646 -0.22569 0.23819 -0.22755 C 0.24757 -0.23681 0.25451 -0.24606 0.26614 -0.25093 C 0.27604 -0.25023 0.28593 -0.25046 0.29566 -0.24907 C 0.3151 -0.24606 0.33246 -0.22824 0.35156 -0.22361 C 0.3533 -0.22199 0.36389 -0.21273 0.36614 -0.20972 C 0.37396 -0.19931 0.38003 -0.1831 0.39114 -0.17847 C 0.40139 -0.16782 0.41232 -0.1625 0.425 -0.1588 C 0.43212 -0.15255 0.44028 -0.15116 0.44861 -0.14907 C 0.45451 -0.14977 0.46041 -0.14977 0.46614 -0.15093 C 0.46927 -0.15162 0.475 -0.15486 0.475 -0.15486 C 0.49757 -0.17801 0.52465 -0.19028 0.55295 -0.19028 " pathEditMode="relative" ptsTypes="fffffffffffffffffffffffA">
                                      <p:cBhvr>
                                        <p:cTn id="35" dur="2000" fill="hold"/>
                                        <p:tgtEl>
                                          <p:spTgt spid="48136"/>
                                        </p:tgtEl>
                                        <p:attrNameLst>
                                          <p:attrName>ppt_x</p:attrName>
                                          <p:attrName>ppt_y</p:attrName>
                                        </p:attrNameLst>
                                      </p:cBhvr>
                                    </p:animMotion>
                                  </p:childTnLst>
                                </p:cTn>
                              </p:par>
                              <p:par>
                                <p:cTn id="36" presetID="0" presetClass="path" presetSubtype="0" accel="50000" decel="50000" fill="hold" grpId="1" nodeType="withEffect">
                                  <p:stCondLst>
                                    <p:cond delay="0"/>
                                  </p:stCondLst>
                                  <p:childTnLst>
                                    <p:animMotion origin="layout" path="M 0 0 C 0.02639 0.01088 0.05 -0.0037 0.07361 -0.01574 C 0.0776 -0.01782 0.08004 -0.02338 0.08385 -0.02546 C 0.10243 -0.03541 0.09427 -0.02916 0.10885 -0.04305 C 0.11094 -0.0449 0.11389 -0.04421 0.11632 -0.04514 C 0.12899 -0.05023 0.14167 -0.05254 0.15451 -0.05694 C 0.16962 -0.05602 0.17986 -0.05787 0.19271 -0.05301 C 0.20764 -0.04722 0.21597 -0.03773 0.22656 -0.02361 C 0.22865 -0.02083 0.2316 -0.0199 0.23385 -0.01759 C 0.23924 -0.0125 0.24306 -0.00486 0.24861 0 C 0.25226 0.00324 0.25677 0.00463 0.26042 0.00787 C 0.26476 0.01644 0.27083 0.02246 0.27656 0.0294 C 0.27969 0.03311 0.28542 0.04121 0.28542 0.04121 C 0.28976 0.05903 0.2974 0.07523 0.3059 0.09028 C 0.3092 0.0963 0.31354 0.09607 0.31771 0.1 C 0.32622 0.10811 0.31771 0.10371 0.32656 0.10973 C 0.3401 0.11898 0.35486 0.12338 0.36927 0.1294 C 0.37604 0.13542 0.3816 0.14306 0.38837 0.14908 C 0.39288 0.15787 0.40035 0.16389 0.40451 0.17246 C 0.40677 0.17732 0.40816 0.18079 0.41181 0.18426 C 0.41476 0.18704 0.41875 0.18866 0.42205 0.19028 C 0.4375 0.20533 0.45851 0.21158 0.47656 0.21968 C 0.48629 0.22408 0.49392 0.23357 0.50451 0.23727 C 0.51024 0.24491 0.51788 0.24908 0.525 0.25486 C 0.52795 0.25741 0.53385 0.26273 0.53385 0.26273 " pathEditMode="relative" ptsTypes="ffffffffffffffffffffffffA">
                                      <p:cBhvr>
                                        <p:cTn id="37" dur="2000" fill="hold"/>
                                        <p:tgtEl>
                                          <p:spTgt spid="48139"/>
                                        </p:tgtEl>
                                        <p:attrNameLst>
                                          <p:attrName>ppt_x</p:attrName>
                                          <p:attrName>ppt_y</p:attrName>
                                        </p:attrNameLst>
                                      </p:cBhvr>
                                    </p:animMotion>
                                  </p:childTnLst>
                                </p:cTn>
                              </p:par>
                              <p:par>
                                <p:cTn id="38" presetID="0" presetClass="path" presetSubtype="0" accel="50000" decel="50000" fill="hold" grpId="1" nodeType="withEffect">
                                  <p:stCondLst>
                                    <p:cond delay="0"/>
                                  </p:stCondLst>
                                  <p:childTnLst>
                                    <p:animMotion origin="layout" path="M 0 0 C 0.00764 -0.01504 0.03386 -0.01597 0.04705 -0.01967 C 0.10365 -0.01805 0.11702 -0.01597 0.16771 -0.01967 C 0.18316 -0.02083 0.19809 -0.02916 0.21181 -0.03726 C 0.22396 -0.04444 0.23855 -0.04814 0.25157 -0.05092 C 0.26129 -0.05023 0.27119 -0.05023 0.28091 -0.04907 C 0.2882 -0.04838 0.29428 -0.04305 0.30157 -0.0412 C 0.31198 -0.03194 0.30695 -0.03449 0.31615 -0.03125 C 0.32292 -0.02523 0.33021 -0.02222 0.33681 -0.01574 C 0.34028 -0.00856 0.34254 -0.00208 0.34705 0.00394 C 0.34983 0.01783 0.35452 0.03125 0.35747 0.04514 C 0.35955 0.05487 0.36059 0.06412 0.36476 0.07269 C 0.36858 0.08866 0.37796 0.10209 0.38681 0.11366 C 0.38924 0.11667 0.39306 0.1169 0.39566 0.11968 C 0.39723 0.1213 0.39827 0.12408 0.4 0.12547 C 0.40539 0.1294 0.41337 0.13195 0.4191 0.13542 C 0.42119 0.13658 0.42309 0.13797 0.425 0.13936 C 0.42657 0.14051 0.42796 0.14213 0.42952 0.14329 C 0.43195 0.14491 0.4375 0.14607 0.43976 0.147 C 0.44775 0.15 0.45521 0.15533 0.4632 0.1588 C 0.46476 0.16019 0.4665 0.16112 0.46771 0.16274 C 0.46893 0.16436 0.46928 0.16713 0.47066 0.16875 C 0.47761 0.17709 0.47813 0.17616 0.48542 0.17848 C 0.48872 0.18542 0.49132 0.1875 0.49705 0.19028 C 0.50018 0.19329 0.5066 0.197 0.50886 0.2 " pathEditMode="relative" ptsTypes="ffffffffffffffffffffffffA">
                                      <p:cBhvr>
                                        <p:cTn id="39" dur="2000" fill="hold"/>
                                        <p:tgtEl>
                                          <p:spTgt spid="481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P spid="48136" grpId="1"/>
      <p:bldP spid="48137" grpId="0"/>
      <p:bldP spid="48137" grpId="1"/>
      <p:bldP spid="48138" grpId="0"/>
      <p:bldP spid="48138" grpId="1"/>
      <p:bldP spid="48139" grpId="0"/>
      <p:bldP spid="4813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Thus the life cycle includes an alternation of diploid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0"/>
            <a:ext cx="2124299" cy="707886"/>
          </a:xfrm>
          <a:prstGeom prst="rect">
            <a:avLst/>
          </a:prstGeom>
        </p:spPr>
        <p:txBody>
          <a:bodyPr wrap="none">
            <a:spAutoFit/>
          </a:bodyPr>
          <a:lstStyle/>
          <a:p>
            <a:r>
              <a:rPr lang="en-US" sz="4000" b="1" i="1" dirty="0" err="1" smtClean="0">
                <a:solidFill>
                  <a:srgbClr val="FF0000"/>
                </a:solidFill>
              </a:rPr>
              <a:t>Psilotum</a:t>
            </a:r>
            <a:endParaRPr lang="en-US" sz="4000" b="1" dirty="0">
              <a:solidFill>
                <a:srgbClr val="FF0000"/>
              </a:solidFill>
            </a:endParaRPr>
          </a:p>
        </p:txBody>
      </p:sp>
      <p:graphicFrame>
        <p:nvGraphicFramePr>
          <p:cNvPr id="3" name="Table 2"/>
          <p:cNvGraphicFramePr>
            <a:graphicFrameLocks noGrp="1"/>
          </p:cNvGraphicFramePr>
          <p:nvPr/>
        </p:nvGraphicFramePr>
        <p:xfrm>
          <a:off x="5562600" y="838200"/>
          <a:ext cx="3314700" cy="3200400"/>
        </p:xfrm>
        <a:graphic>
          <a:graphicData uri="http://schemas.openxmlformats.org/drawingml/2006/table">
            <a:tbl>
              <a:tblPr/>
              <a:tblGrid>
                <a:gridCol w="1657350"/>
                <a:gridCol w="1657350"/>
              </a:tblGrid>
              <a:tr h="533400">
                <a:tc>
                  <a:txBody>
                    <a:bodyPr/>
                    <a:lstStyle/>
                    <a:p>
                      <a:r>
                        <a:rPr lang="en-US" dirty="0"/>
                        <a:t>Kingdom:</a:t>
                      </a:r>
                    </a:p>
                  </a:txBody>
                  <a:tcPr anchor="ctr">
                    <a:lnL>
                      <a:noFill/>
                    </a:lnL>
                    <a:lnR>
                      <a:noFill/>
                    </a:lnR>
                    <a:lnT>
                      <a:noFill/>
                    </a:lnT>
                    <a:lnB>
                      <a:noFill/>
                    </a:lnB>
                  </a:tcPr>
                </a:tc>
                <a:tc>
                  <a:txBody>
                    <a:bodyPr/>
                    <a:lstStyle/>
                    <a:p>
                      <a:r>
                        <a:rPr lang="en-US">
                          <a:hlinkClick r:id="rId2" tooltip="Plant"/>
                        </a:rPr>
                        <a:t>Plantae</a:t>
                      </a:r>
                      <a:endParaRPr lang="en-US"/>
                    </a:p>
                  </a:txBody>
                  <a:tcPr anchor="ctr">
                    <a:lnL>
                      <a:noFill/>
                    </a:lnL>
                    <a:lnR>
                      <a:noFill/>
                    </a:lnR>
                    <a:lnT>
                      <a:noFill/>
                    </a:lnT>
                    <a:lnB>
                      <a:noFill/>
                    </a:lnB>
                  </a:tcPr>
                </a:tc>
              </a:tr>
              <a:tr h="533400">
                <a:tc>
                  <a:txBody>
                    <a:bodyPr/>
                    <a:lstStyle/>
                    <a:p>
                      <a:r>
                        <a:rPr lang="en-US"/>
                        <a:t>Division:</a:t>
                      </a:r>
                    </a:p>
                  </a:txBody>
                  <a:tcPr anchor="ctr">
                    <a:lnL>
                      <a:noFill/>
                    </a:lnL>
                    <a:lnR>
                      <a:noFill/>
                    </a:lnR>
                    <a:lnT>
                      <a:noFill/>
                    </a:lnT>
                    <a:lnB>
                      <a:noFill/>
                    </a:lnB>
                  </a:tcPr>
                </a:tc>
                <a:tc>
                  <a:txBody>
                    <a:bodyPr/>
                    <a:lstStyle/>
                    <a:p>
                      <a:r>
                        <a:rPr lang="en-US">
                          <a:hlinkClick r:id="rId3" tooltip="Pteridophyta"/>
                        </a:rPr>
                        <a:t>Pteridophyta</a:t>
                      </a:r>
                      <a:endParaRPr lang="en-US"/>
                    </a:p>
                  </a:txBody>
                  <a:tcPr anchor="ctr">
                    <a:lnL>
                      <a:noFill/>
                    </a:lnL>
                    <a:lnR>
                      <a:noFill/>
                    </a:lnR>
                    <a:lnT>
                      <a:noFill/>
                    </a:lnT>
                    <a:lnB>
                      <a:noFill/>
                    </a:lnB>
                  </a:tcPr>
                </a:tc>
              </a:tr>
              <a:tr h="533400">
                <a:tc>
                  <a:txBody>
                    <a:bodyPr/>
                    <a:lstStyle/>
                    <a:p>
                      <a:r>
                        <a:rPr lang="en-US"/>
                        <a:t>Class:</a:t>
                      </a:r>
                    </a:p>
                  </a:txBody>
                  <a:tcPr anchor="ctr">
                    <a:lnL>
                      <a:noFill/>
                    </a:lnL>
                    <a:lnR>
                      <a:noFill/>
                    </a:lnR>
                    <a:lnT>
                      <a:noFill/>
                    </a:lnT>
                    <a:lnB>
                      <a:noFill/>
                    </a:lnB>
                  </a:tcPr>
                </a:tc>
                <a:tc>
                  <a:txBody>
                    <a:bodyPr/>
                    <a:lstStyle/>
                    <a:p>
                      <a:r>
                        <a:rPr lang="en-US" dirty="0" err="1">
                          <a:hlinkClick r:id="rId4" tooltip="Psilotopsida"/>
                        </a:rPr>
                        <a:t>Psilotopsida</a:t>
                      </a:r>
                      <a:endParaRPr lang="en-US" dirty="0"/>
                    </a:p>
                  </a:txBody>
                  <a:tcPr anchor="ctr">
                    <a:lnL>
                      <a:noFill/>
                    </a:lnL>
                    <a:lnR>
                      <a:noFill/>
                    </a:lnR>
                    <a:lnT>
                      <a:noFill/>
                    </a:lnT>
                    <a:lnB>
                      <a:noFill/>
                    </a:lnB>
                  </a:tcPr>
                </a:tc>
              </a:tr>
              <a:tr h="533400">
                <a:tc>
                  <a:txBody>
                    <a:bodyPr/>
                    <a:lstStyle/>
                    <a:p>
                      <a:r>
                        <a:rPr lang="en-US"/>
                        <a:t>Order:</a:t>
                      </a:r>
                    </a:p>
                  </a:txBody>
                  <a:tcPr anchor="ctr">
                    <a:lnL>
                      <a:noFill/>
                    </a:lnL>
                    <a:lnR>
                      <a:noFill/>
                    </a:lnR>
                    <a:lnT>
                      <a:noFill/>
                    </a:lnT>
                    <a:lnB>
                      <a:noFill/>
                    </a:lnB>
                  </a:tcPr>
                </a:tc>
                <a:tc>
                  <a:txBody>
                    <a:bodyPr/>
                    <a:lstStyle/>
                    <a:p>
                      <a:r>
                        <a:rPr lang="en-US">
                          <a:hlinkClick r:id="rId5" tooltip="Psilotales"/>
                        </a:rPr>
                        <a:t>Psilotales</a:t>
                      </a:r>
                      <a:endParaRPr lang="en-US"/>
                    </a:p>
                  </a:txBody>
                  <a:tcPr anchor="ctr">
                    <a:lnL>
                      <a:noFill/>
                    </a:lnL>
                    <a:lnR>
                      <a:noFill/>
                    </a:lnR>
                    <a:lnT>
                      <a:noFill/>
                    </a:lnT>
                    <a:lnB>
                      <a:noFill/>
                    </a:lnB>
                  </a:tcPr>
                </a:tc>
              </a:tr>
              <a:tr h="533400">
                <a:tc>
                  <a:txBody>
                    <a:bodyPr/>
                    <a:lstStyle/>
                    <a:p>
                      <a:r>
                        <a:rPr lang="en-US" dirty="0"/>
                        <a:t>Family:</a:t>
                      </a:r>
                    </a:p>
                  </a:txBody>
                  <a:tcPr anchor="ctr">
                    <a:lnL>
                      <a:noFill/>
                    </a:lnL>
                    <a:lnR>
                      <a:noFill/>
                    </a:lnR>
                    <a:lnT>
                      <a:noFill/>
                    </a:lnT>
                    <a:lnB>
                      <a:noFill/>
                    </a:lnB>
                  </a:tcPr>
                </a:tc>
                <a:tc>
                  <a:txBody>
                    <a:bodyPr/>
                    <a:lstStyle/>
                    <a:p>
                      <a:r>
                        <a:rPr lang="en-US" b="1">
                          <a:hlinkClick r:id="rId6" tooltip="Psilotaceae"/>
                        </a:rPr>
                        <a:t>Psilotaceae</a:t>
                      </a:r>
                      <a:endParaRPr lang="en-US"/>
                    </a:p>
                  </a:txBody>
                  <a:tcPr anchor="ctr">
                    <a:lnL>
                      <a:noFill/>
                    </a:lnL>
                    <a:lnR>
                      <a:noFill/>
                    </a:lnR>
                    <a:lnT>
                      <a:noFill/>
                    </a:lnT>
                    <a:lnB>
                      <a:noFill/>
                    </a:lnB>
                  </a:tcPr>
                </a:tc>
              </a:tr>
              <a:tr h="533400">
                <a:tc>
                  <a:txBody>
                    <a:bodyPr/>
                    <a:lstStyle/>
                    <a:p>
                      <a:r>
                        <a:rPr lang="en-US"/>
                        <a:t>Genus:</a:t>
                      </a:r>
                    </a:p>
                  </a:txBody>
                  <a:tcPr anchor="ctr">
                    <a:lnL>
                      <a:noFill/>
                    </a:lnL>
                    <a:lnR>
                      <a:noFill/>
                    </a:lnR>
                    <a:lnT>
                      <a:noFill/>
                    </a:lnT>
                    <a:lnB>
                      <a:noFill/>
                    </a:lnB>
                  </a:tcPr>
                </a:tc>
                <a:tc>
                  <a:txBody>
                    <a:bodyPr/>
                    <a:lstStyle/>
                    <a:p>
                      <a:r>
                        <a:rPr lang="en-US" b="1" i="1" dirty="0" err="1"/>
                        <a:t>Psilotum</a:t>
                      </a:r>
                      <a:endParaRPr lang="en-US" dirty="0"/>
                    </a:p>
                  </a:txBody>
                  <a:tcPr anchor="ctr">
                    <a:lnL>
                      <a:noFill/>
                    </a:lnL>
                    <a:lnR>
                      <a:noFill/>
                    </a:lnR>
                    <a:lnT>
                      <a:noFill/>
                    </a:lnT>
                    <a:lnB>
                      <a:noFill/>
                    </a:lnB>
                  </a:tcPr>
                </a:tc>
              </a:tr>
            </a:tbl>
          </a:graphicData>
        </a:graphic>
      </p:graphicFrame>
      <p:sp>
        <p:nvSpPr>
          <p:cNvPr id="4" name="Rectangle 3"/>
          <p:cNvSpPr/>
          <p:nvPr/>
        </p:nvSpPr>
        <p:spPr>
          <a:xfrm>
            <a:off x="990600" y="4919008"/>
            <a:ext cx="8153400" cy="1938992"/>
          </a:xfrm>
          <a:prstGeom prst="rect">
            <a:avLst/>
          </a:prstGeom>
        </p:spPr>
        <p:txBody>
          <a:bodyPr wrap="square">
            <a:spAutoFit/>
          </a:bodyPr>
          <a:lstStyle/>
          <a:p>
            <a:pPr algn="just"/>
            <a:r>
              <a:rPr lang="en-US" sz="2400" b="1" i="1" dirty="0" err="1" smtClean="0">
                <a:latin typeface="Times New Roman" pitchFamily="18" charset="0"/>
                <a:cs typeface="Times New Roman" pitchFamily="18" charset="0"/>
              </a:rPr>
              <a:t>Psilotum</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whisk fern</a:t>
            </a:r>
            <a:r>
              <a:rPr lang="en-US" sz="2400" dirty="0" smtClean="0">
                <a:latin typeface="Times New Roman" pitchFamily="18" charset="0"/>
                <a:cs typeface="Times New Roman" pitchFamily="18" charset="0"/>
              </a:rPr>
              <a:t>) is a genus of </a:t>
            </a:r>
            <a:r>
              <a:rPr lang="en-US" sz="2400" dirty="0" smtClean="0">
                <a:latin typeface="Times New Roman" pitchFamily="18" charset="0"/>
                <a:cs typeface="Times New Roman" pitchFamily="18" charset="0"/>
                <a:hlinkClick r:id="rId7" tooltip="Fern"/>
              </a:rPr>
              <a:t>fern</a:t>
            </a:r>
            <a:r>
              <a:rPr lang="en-US" sz="2400" dirty="0" smtClean="0">
                <a:latin typeface="Times New Roman" pitchFamily="18" charset="0"/>
                <a:cs typeface="Times New Roman" pitchFamily="18" charset="0"/>
              </a:rPr>
              <a:t>-like </a:t>
            </a:r>
            <a:r>
              <a:rPr lang="en-US" sz="2400" dirty="0" smtClean="0">
                <a:latin typeface="Times New Roman" pitchFamily="18" charset="0"/>
                <a:cs typeface="Times New Roman" pitchFamily="18" charset="0"/>
                <a:hlinkClick r:id="rId8" tooltip="Vascular plant"/>
              </a:rPr>
              <a:t>vascular plants</a:t>
            </a:r>
            <a:r>
              <a:rPr lang="en-US" sz="2400" dirty="0" smtClean="0">
                <a:latin typeface="Times New Roman" pitchFamily="18" charset="0"/>
                <a:cs typeface="Times New Roman" pitchFamily="18" charset="0"/>
              </a:rPr>
              <a:t>, one of two genera in the family </a:t>
            </a:r>
            <a:r>
              <a:rPr lang="en-US" sz="2400" b="1" dirty="0" err="1" smtClean="0">
                <a:latin typeface="Times New Roman" pitchFamily="18" charset="0"/>
                <a:cs typeface="Times New Roman" pitchFamily="18" charset="0"/>
                <a:hlinkClick r:id="rId6" tooltip="Psilotaceae"/>
              </a:rPr>
              <a:t>Psilotaceae</a:t>
            </a:r>
            <a:r>
              <a:rPr lang="en-US" sz="2400" dirty="0" smtClean="0">
                <a:latin typeface="Times New Roman" pitchFamily="18" charset="0"/>
                <a:cs typeface="Times New Roman" pitchFamily="18" charset="0"/>
              </a:rPr>
              <a:t>, order </a:t>
            </a:r>
            <a:r>
              <a:rPr lang="en-US" sz="2400" b="1" dirty="0" err="1" smtClean="0">
                <a:latin typeface="Times New Roman" pitchFamily="18" charset="0"/>
                <a:cs typeface="Times New Roman" pitchFamily="18" charset="0"/>
              </a:rPr>
              <a:t>Psilotales</a:t>
            </a:r>
            <a:r>
              <a:rPr lang="en-US" sz="2400" dirty="0" smtClean="0">
                <a:latin typeface="Times New Roman" pitchFamily="18" charset="0"/>
                <a:cs typeface="Times New Roman" pitchFamily="18" charset="0"/>
              </a:rPr>
              <a:t>, and class </a:t>
            </a:r>
            <a:r>
              <a:rPr lang="en-US" sz="2400" b="1" dirty="0" err="1" smtClean="0">
                <a:latin typeface="Times New Roman" pitchFamily="18" charset="0"/>
                <a:cs typeface="Times New Roman" pitchFamily="18" charset="0"/>
              </a:rPr>
              <a:t>Psilotopsida</a:t>
            </a:r>
            <a:r>
              <a:rPr lang="en-US" sz="2400" dirty="0" smtClean="0">
                <a:latin typeface="Times New Roman" pitchFamily="18" charset="0"/>
                <a:cs typeface="Times New Roman" pitchFamily="18" charset="0"/>
              </a:rPr>
              <a:t> (the other being </a:t>
            </a:r>
            <a:r>
              <a:rPr lang="en-US" sz="2400" i="1" dirty="0" err="1" smtClean="0">
                <a:latin typeface="Times New Roman" pitchFamily="18" charset="0"/>
                <a:cs typeface="Times New Roman" pitchFamily="18" charset="0"/>
                <a:hlinkClick r:id="rId9" tooltip="Tmesipteris"/>
              </a:rPr>
              <a:t>Tmesipteris</a:t>
            </a:r>
            <a:r>
              <a:rPr lang="en-US" sz="2400" dirty="0" smtClean="0">
                <a:latin typeface="Times New Roman" pitchFamily="18" charset="0"/>
                <a:cs typeface="Times New Roman" pitchFamily="18" charset="0"/>
              </a:rPr>
              <a:t>). The name of the genus is from Greek </a:t>
            </a:r>
            <a:r>
              <a:rPr lang="en-US" sz="2400" i="1" dirty="0" err="1" smtClean="0">
                <a:latin typeface="Times New Roman" pitchFamily="18" charset="0"/>
                <a:cs typeface="Times New Roman" pitchFamily="18" charset="0"/>
              </a:rPr>
              <a:t>psilos</a:t>
            </a:r>
            <a:r>
              <a:rPr lang="en-US" sz="2400" dirty="0" smtClean="0">
                <a:latin typeface="Times New Roman" pitchFamily="18" charset="0"/>
                <a:cs typeface="Times New Roman" pitchFamily="18" charset="0"/>
              </a:rPr>
              <a:t> = bare, referring to the lack of the usual plant organs, such as leaves.</a:t>
            </a:r>
            <a:endParaRPr lang="en-US" sz="2400" dirty="0">
              <a:latin typeface="Times New Roman" pitchFamily="18" charset="0"/>
              <a:cs typeface="Times New Roman" pitchFamily="18" charset="0"/>
            </a:endParaRPr>
          </a:p>
        </p:txBody>
      </p:sp>
      <p:sp>
        <p:nvSpPr>
          <p:cNvPr id="8194" name="AutoShape 2" descr="Psilotum.jpg"/>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Psilotum.jpg"/>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psilotum structure reproduction साठी प्रतिमा परिणा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0" name="Picture 8" descr="psilotum structure reproduction साठी प्रतिमा परिणाम"/>
          <p:cNvPicPr>
            <a:picLocks noChangeAspect="1" noChangeArrowheads="1"/>
          </p:cNvPicPr>
          <p:nvPr/>
        </p:nvPicPr>
        <p:blipFill>
          <a:blip r:embed="rId10"/>
          <a:srcRect/>
          <a:stretch>
            <a:fillRect/>
          </a:stretch>
        </p:blipFill>
        <p:spPr bwMode="auto">
          <a:xfrm>
            <a:off x="0" y="0"/>
            <a:ext cx="3711843" cy="4953000"/>
          </a:xfrm>
          <a:prstGeom prst="rect">
            <a:avLst/>
          </a:prstGeom>
          <a:noFill/>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
            <a:ext cx="8153400" cy="6340197"/>
          </a:xfrm>
          <a:prstGeom prst="rect">
            <a:avLst/>
          </a:prstGeom>
        </p:spPr>
        <p:txBody>
          <a:bodyPr wrap="square">
            <a:spAutoFit/>
          </a:bodyPr>
          <a:lstStyle/>
          <a:p>
            <a:pPr algn="ctr"/>
            <a:r>
              <a:rPr lang="en-US" sz="2900" b="1" dirty="0" smtClean="0">
                <a:solidFill>
                  <a:srgbClr val="002060"/>
                </a:solidFill>
                <a:latin typeface="Times New Roman" pitchFamily="18" charset="0"/>
                <a:cs typeface="Times New Roman" pitchFamily="18" charset="0"/>
              </a:rPr>
              <a:t>General characteristics of </a:t>
            </a:r>
            <a:r>
              <a:rPr lang="en-US" sz="2900" b="1" dirty="0" err="1" smtClean="0">
                <a:solidFill>
                  <a:srgbClr val="002060"/>
                </a:solidFill>
                <a:latin typeface="Times New Roman" pitchFamily="18" charset="0"/>
                <a:cs typeface="Times New Roman" pitchFamily="18" charset="0"/>
              </a:rPr>
              <a:t>Psilotum</a:t>
            </a:r>
            <a:r>
              <a:rPr lang="en-US" sz="2900" b="1" dirty="0" smtClean="0">
                <a:solidFill>
                  <a:srgbClr val="002060"/>
                </a:solidFill>
                <a:latin typeface="Times New Roman" pitchFamily="18" charset="0"/>
                <a:cs typeface="Times New Roman" pitchFamily="18" charset="0"/>
              </a:rPr>
              <a:t>: </a:t>
            </a:r>
          </a:p>
          <a:p>
            <a:pPr algn="just"/>
            <a:endParaRPr lang="en-US" sz="2900" b="1" dirty="0" smtClean="0">
              <a:latin typeface="Times New Roman" pitchFamily="18" charset="0"/>
              <a:cs typeface="Times New Roman" pitchFamily="18" charset="0"/>
            </a:endParaRPr>
          </a:p>
          <a:p>
            <a:pPr algn="just"/>
            <a:r>
              <a:rPr lang="en-US" sz="2900" dirty="0" err="1" smtClean="0">
                <a:solidFill>
                  <a:srgbClr val="FF0000"/>
                </a:solidFill>
                <a:latin typeface="Times New Roman" pitchFamily="18" charset="0"/>
                <a:cs typeface="Times New Roman" pitchFamily="18" charset="0"/>
              </a:rPr>
              <a:t>i</a:t>
            </a:r>
            <a:r>
              <a:rPr lang="en-US" sz="2900" dirty="0" smtClean="0">
                <a:solidFill>
                  <a:srgbClr val="FF0000"/>
                </a:solidFill>
                <a:latin typeface="Times New Roman" pitchFamily="18" charset="0"/>
                <a:cs typeface="Times New Roman" pitchFamily="18" charset="0"/>
              </a:rPr>
              <a:t>.)	</a:t>
            </a:r>
            <a:r>
              <a:rPr lang="en-US" sz="2900" dirty="0" smtClean="0">
                <a:latin typeface="Times New Roman" pitchFamily="18" charset="0"/>
                <a:cs typeface="Times New Roman" pitchFamily="18" charset="0"/>
              </a:rPr>
              <a:t>The </a:t>
            </a:r>
            <a:r>
              <a:rPr lang="en-US" sz="2900" dirty="0" err="1" smtClean="0">
                <a:latin typeface="Times New Roman" pitchFamily="18" charset="0"/>
                <a:cs typeface="Times New Roman" pitchFamily="18" charset="0"/>
              </a:rPr>
              <a:t>sporophytes</a:t>
            </a:r>
            <a:r>
              <a:rPr lang="en-US" sz="2900" dirty="0" smtClean="0">
                <a:latin typeface="Times New Roman" pitchFamily="18" charset="0"/>
                <a:cs typeface="Times New Roman" pitchFamily="18" charset="0"/>
              </a:rPr>
              <a:t> are dichotomously branched with an underground rhizome and upright branches. </a:t>
            </a:r>
          </a:p>
          <a:p>
            <a:pPr algn="just"/>
            <a:r>
              <a:rPr lang="en-US" sz="2900" dirty="0" smtClean="0">
                <a:solidFill>
                  <a:srgbClr val="FF0000"/>
                </a:solidFill>
                <a:latin typeface="Times New Roman" pitchFamily="18" charset="0"/>
                <a:cs typeface="Times New Roman" pitchFamily="18" charset="0"/>
              </a:rPr>
              <a:t>ii.)	</a:t>
            </a:r>
            <a:r>
              <a:rPr lang="en-US" sz="2900" dirty="0" smtClean="0">
                <a:latin typeface="Times New Roman" pitchFamily="18" charset="0"/>
                <a:cs typeface="Times New Roman" pitchFamily="18" charset="0"/>
              </a:rPr>
              <a:t>The upright branches are leafless. </a:t>
            </a:r>
          </a:p>
          <a:p>
            <a:pPr algn="just"/>
            <a:r>
              <a:rPr lang="en-US" sz="2900" dirty="0" smtClean="0">
                <a:solidFill>
                  <a:srgbClr val="FF0000"/>
                </a:solidFill>
                <a:latin typeface="Times New Roman" pitchFamily="18" charset="0"/>
                <a:cs typeface="Times New Roman" pitchFamily="18" charset="0"/>
              </a:rPr>
              <a:t>iii.)	</a:t>
            </a:r>
            <a:r>
              <a:rPr lang="en-US" sz="2900" dirty="0" smtClean="0">
                <a:latin typeface="Times New Roman" pitchFamily="18" charset="0"/>
                <a:cs typeface="Times New Roman" pitchFamily="18" charset="0"/>
              </a:rPr>
              <a:t>Rhizoids present instead of roots. </a:t>
            </a:r>
          </a:p>
          <a:p>
            <a:pPr algn="just"/>
            <a:r>
              <a:rPr lang="en-US" sz="2900" dirty="0" smtClean="0">
                <a:solidFill>
                  <a:srgbClr val="FF0000"/>
                </a:solidFill>
                <a:latin typeface="Times New Roman" pitchFamily="18" charset="0"/>
                <a:cs typeface="Times New Roman" pitchFamily="18" charset="0"/>
              </a:rPr>
              <a:t>iv.) 	</a:t>
            </a:r>
            <a:r>
              <a:rPr lang="en-US" sz="2900" dirty="0" smtClean="0">
                <a:latin typeface="Times New Roman" pitchFamily="18" charset="0"/>
                <a:cs typeface="Times New Roman" pitchFamily="18" charset="0"/>
              </a:rPr>
              <a:t>Stem have a relatively simple vascular cylinder. </a:t>
            </a:r>
          </a:p>
          <a:p>
            <a:pPr algn="just"/>
            <a:r>
              <a:rPr lang="en-US" sz="2900" dirty="0" smtClean="0">
                <a:solidFill>
                  <a:srgbClr val="FF0000"/>
                </a:solidFill>
                <a:latin typeface="Times New Roman" pitchFamily="18" charset="0"/>
                <a:cs typeface="Times New Roman" pitchFamily="18" charset="0"/>
              </a:rPr>
              <a:t>v.)	</a:t>
            </a:r>
            <a:r>
              <a:rPr lang="en-US" sz="2900" dirty="0" smtClean="0">
                <a:latin typeface="Times New Roman" pitchFamily="18" charset="0"/>
                <a:cs typeface="Times New Roman" pitchFamily="18" charset="0"/>
              </a:rPr>
              <a:t>The sporangia are borne in groups (</a:t>
            </a:r>
            <a:r>
              <a:rPr lang="en-US" sz="2900" dirty="0" err="1" smtClean="0">
                <a:latin typeface="Times New Roman" pitchFamily="18" charset="0"/>
                <a:cs typeface="Times New Roman" pitchFamily="18" charset="0"/>
              </a:rPr>
              <a:t>trilocular</a:t>
            </a:r>
            <a:r>
              <a:rPr lang="en-US" sz="2900" dirty="0" smtClean="0">
                <a:latin typeface="Times New Roman" pitchFamily="18" charset="0"/>
                <a:cs typeface="Times New Roman" pitchFamily="18" charset="0"/>
              </a:rPr>
              <a:t>) and form </a:t>
            </a:r>
            <a:r>
              <a:rPr lang="en-US" sz="2900" dirty="0" err="1" smtClean="0">
                <a:latin typeface="Times New Roman" pitchFamily="18" charset="0"/>
                <a:cs typeface="Times New Roman" pitchFamily="18" charset="0"/>
              </a:rPr>
              <a:t>synangia</a:t>
            </a:r>
            <a:r>
              <a:rPr lang="en-US" sz="2900" dirty="0" smtClean="0">
                <a:latin typeface="Times New Roman" pitchFamily="18" charset="0"/>
                <a:cs typeface="Times New Roman" pitchFamily="18" charset="0"/>
              </a:rPr>
              <a:t>. </a:t>
            </a:r>
          </a:p>
          <a:p>
            <a:pPr algn="just"/>
            <a:r>
              <a:rPr lang="en-US" sz="2900" dirty="0" smtClean="0">
                <a:solidFill>
                  <a:srgbClr val="FF0000"/>
                </a:solidFill>
                <a:latin typeface="Times New Roman" pitchFamily="18" charset="0"/>
                <a:cs typeface="Times New Roman" pitchFamily="18" charset="0"/>
              </a:rPr>
              <a:t>vi.)	</a:t>
            </a:r>
            <a:r>
              <a:rPr lang="en-US" sz="2900" dirty="0" smtClean="0">
                <a:latin typeface="Times New Roman" pitchFamily="18" charset="0"/>
                <a:cs typeface="Times New Roman" pitchFamily="18" charset="0"/>
              </a:rPr>
              <a:t>Spores produced are all alike (</a:t>
            </a:r>
            <a:r>
              <a:rPr lang="en-US" sz="2900" dirty="0" err="1" smtClean="0">
                <a:latin typeface="Times New Roman" pitchFamily="18" charset="0"/>
                <a:cs typeface="Times New Roman" pitchFamily="18" charset="0"/>
              </a:rPr>
              <a:t>homosporous</a:t>
            </a:r>
            <a:r>
              <a:rPr lang="en-US" sz="2900" dirty="0" smtClean="0">
                <a:latin typeface="Times New Roman" pitchFamily="18" charset="0"/>
                <a:cs typeface="Times New Roman" pitchFamily="18" charset="0"/>
              </a:rPr>
              <a:t>). </a:t>
            </a:r>
          </a:p>
          <a:p>
            <a:pPr algn="just"/>
            <a:r>
              <a:rPr lang="en-US" sz="2900" dirty="0" smtClean="0">
                <a:solidFill>
                  <a:srgbClr val="FF0000"/>
                </a:solidFill>
                <a:latin typeface="Times New Roman" pitchFamily="18" charset="0"/>
                <a:cs typeface="Times New Roman" pitchFamily="18" charset="0"/>
              </a:rPr>
              <a:t>vii.)	</a:t>
            </a:r>
            <a:r>
              <a:rPr lang="en-US" sz="2900" dirty="0" smtClean="0">
                <a:latin typeface="Times New Roman" pitchFamily="18" charset="0"/>
                <a:cs typeface="Times New Roman" pitchFamily="18" charset="0"/>
              </a:rPr>
              <a:t>The development of gametophyte is </a:t>
            </a:r>
            <a:r>
              <a:rPr lang="en-US" sz="2900" dirty="0" err="1" smtClean="0">
                <a:latin typeface="Times New Roman" pitchFamily="18" charset="0"/>
                <a:cs typeface="Times New Roman" pitchFamily="18" charset="0"/>
              </a:rPr>
              <a:t>exosporic</a:t>
            </a:r>
            <a:r>
              <a:rPr lang="en-US" sz="2900" dirty="0" smtClean="0">
                <a:latin typeface="Times New Roman" pitchFamily="18" charset="0"/>
                <a:cs typeface="Times New Roman" pitchFamily="18" charset="0"/>
              </a:rPr>
              <a:t> and form </a:t>
            </a:r>
            <a:r>
              <a:rPr lang="en-US" sz="2900" dirty="0" err="1" smtClean="0">
                <a:latin typeface="Times New Roman" pitchFamily="18" charset="0"/>
                <a:cs typeface="Times New Roman" pitchFamily="18" charset="0"/>
              </a:rPr>
              <a:t>monoecious</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subterranian</a:t>
            </a:r>
            <a:r>
              <a:rPr lang="en-US" sz="2900" dirty="0" smtClean="0">
                <a:latin typeface="Times New Roman" pitchFamily="18" charset="0"/>
                <a:cs typeface="Times New Roman" pitchFamily="18" charset="0"/>
              </a:rPr>
              <a:t> gametophyte. </a:t>
            </a:r>
          </a:p>
          <a:p>
            <a:pPr algn="just"/>
            <a:r>
              <a:rPr lang="en-US" sz="2900" dirty="0" smtClean="0">
                <a:solidFill>
                  <a:srgbClr val="FF0000"/>
                </a:solidFill>
                <a:latin typeface="Times New Roman" pitchFamily="18" charset="0"/>
                <a:cs typeface="Times New Roman" pitchFamily="18" charset="0"/>
              </a:rPr>
              <a:t>viii.) 	</a:t>
            </a:r>
            <a:r>
              <a:rPr lang="en-US" sz="2900" dirty="0" smtClean="0">
                <a:latin typeface="Times New Roman" pitchFamily="18" charset="0"/>
                <a:cs typeface="Times New Roman" pitchFamily="18" charset="0"/>
              </a:rPr>
              <a:t>The development of embryo is </a:t>
            </a:r>
            <a:r>
              <a:rPr lang="en-US" sz="2900" dirty="0" err="1" smtClean="0">
                <a:latin typeface="Times New Roman" pitchFamily="18" charset="0"/>
                <a:cs typeface="Times New Roman" pitchFamily="18" charset="0"/>
              </a:rPr>
              <a:t>exoscopic</a:t>
            </a:r>
            <a:r>
              <a:rPr lang="en-US" sz="2900" dirty="0" smtClean="0">
                <a:latin typeface="Times New Roman" pitchFamily="18" charset="0"/>
                <a:cs typeface="Times New Roman" pitchFamily="18" charset="0"/>
              </a:rPr>
              <a:t>.</a:t>
            </a:r>
          </a:p>
          <a:p>
            <a:pPr algn="just"/>
            <a:endParaRPr lang="en-US" sz="29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
            <a:ext cx="8077200" cy="6740307"/>
          </a:xfrm>
          <a:prstGeom prst="rect">
            <a:avLst/>
          </a:prstGeom>
        </p:spPr>
        <p:txBody>
          <a:bodyPr wrap="square">
            <a:spAutoFit/>
          </a:bodyPr>
          <a:lstStyle/>
          <a:p>
            <a:pPr algn="just"/>
            <a:endParaRPr lang="en-US" sz="2400" b="1" dirty="0" smtClean="0">
              <a:solidFill>
                <a:srgbClr val="FF0000"/>
              </a:solidFill>
              <a:latin typeface="Times New Roman" pitchFamily="18" charset="0"/>
              <a:cs typeface="Times New Roman" pitchFamily="18" charset="0"/>
            </a:endParaRPr>
          </a:p>
          <a:p>
            <a:pPr algn="just"/>
            <a:r>
              <a:rPr lang="en-US" sz="2400" b="1" dirty="0" err="1" smtClean="0">
                <a:solidFill>
                  <a:srgbClr val="FF0000"/>
                </a:solidFill>
                <a:latin typeface="Times New Roman" pitchFamily="18" charset="0"/>
                <a:cs typeface="Times New Roman" pitchFamily="18" charset="0"/>
              </a:rPr>
              <a:t>Sporophyte</a:t>
            </a:r>
            <a:r>
              <a:rPr lang="en-US" sz="2400" b="1" dirty="0" smtClean="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plant body of </a:t>
            </a:r>
            <a:r>
              <a:rPr lang="en-US" sz="2400" dirty="0" err="1" smtClean="0">
                <a:latin typeface="Times New Roman" pitchFamily="18" charset="0"/>
                <a:cs typeface="Times New Roman" pitchFamily="18" charset="0"/>
              </a:rPr>
              <a:t>Psilotum</a:t>
            </a:r>
            <a:r>
              <a:rPr lang="en-US" sz="2400" dirty="0" smtClean="0">
                <a:latin typeface="Times New Roman" pitchFamily="18" charset="0"/>
                <a:cs typeface="Times New Roman" pitchFamily="18" charset="0"/>
              </a:rPr>
              <a:t> is </a:t>
            </a:r>
            <a:r>
              <a:rPr lang="en-US" sz="2400" dirty="0" err="1" smtClean="0">
                <a:latin typeface="Times New Roman" pitchFamily="18" charset="0"/>
                <a:cs typeface="Times New Roman" pitchFamily="18" charset="0"/>
              </a:rPr>
              <a:t>sporophytic</a:t>
            </a:r>
            <a:r>
              <a:rPr lang="en-US" sz="2400" dirty="0" smtClean="0">
                <a:latin typeface="Times New Roman" pitchFamily="18" charset="0"/>
                <a:cs typeface="Times New Roman" pitchFamily="18" charset="0"/>
              </a:rPr>
              <a:t> branched rhizome system and dichotomously branched, slender, upright, green aerial systems that bears small appendages and </a:t>
            </a:r>
            <a:r>
              <a:rPr lang="en-US" sz="2400" dirty="0" err="1" smtClean="0">
                <a:latin typeface="Times New Roman" pitchFamily="18" charset="0"/>
                <a:cs typeface="Times New Roman" pitchFamily="18" charset="0"/>
              </a:rPr>
              <a:t>synangia</a:t>
            </a:r>
            <a:r>
              <a:rPr lang="en-US" sz="2400" dirty="0" smtClean="0">
                <a:latin typeface="Times New Roman" pitchFamily="18" charset="0"/>
                <a:cs typeface="Times New Roman" pitchFamily="18" charset="0"/>
              </a:rPr>
              <a:t> (singular: </a:t>
            </a:r>
            <a:r>
              <a:rPr lang="en-US" sz="2400" dirty="0" err="1" smtClean="0">
                <a:latin typeface="Times New Roman" pitchFamily="18" charset="0"/>
                <a:cs typeface="Times New Roman" pitchFamily="18" charset="0"/>
              </a:rPr>
              <a:t>synangium</a:t>
            </a:r>
            <a:r>
              <a:rPr lang="en-US" sz="24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b="1" dirty="0" smtClean="0">
                <a:solidFill>
                  <a:srgbClr val="FF0000"/>
                </a:solidFill>
                <a:latin typeface="Times New Roman" pitchFamily="18" charset="0"/>
                <a:cs typeface="Times New Roman" pitchFamily="18" charset="0"/>
              </a:rPr>
              <a:t>Aerial Stem: </a:t>
            </a:r>
            <a:r>
              <a:rPr lang="en-US" sz="2400" dirty="0" smtClean="0">
                <a:latin typeface="Times New Roman" pitchFamily="18" charset="0"/>
                <a:cs typeface="Times New Roman" pitchFamily="18" charset="0"/>
              </a:rPr>
              <a:t>Any one of the rhizome tips may turn upward and undergo several dichotomies to give rise to a green aerial shoot. The aerial shoots are slender, generally erect but may be pendent in epiphytes (P. </a:t>
            </a:r>
            <a:r>
              <a:rPr lang="en-US" sz="2400" dirty="0" err="1" smtClean="0">
                <a:latin typeface="Times New Roman" pitchFamily="18" charset="0"/>
                <a:cs typeface="Times New Roman" pitchFamily="18" charset="0"/>
              </a:rPr>
              <a:t>flaccidum</a:t>
            </a:r>
            <a:r>
              <a:rPr lang="en-US" sz="2400" dirty="0" smtClean="0">
                <a:latin typeface="Times New Roman" pitchFamily="18" charset="0"/>
                <a:cs typeface="Times New Roman" pitchFamily="18" charset="0"/>
              </a:rPr>
              <a:t>). They are perennial and become shrubby by repeated dichotomies and sometimes attain a height up to one meter. </a:t>
            </a:r>
          </a:p>
        </p:txBody>
      </p:sp>
      <p:pic>
        <p:nvPicPr>
          <p:cNvPr id="3" name="Picture 2" descr="http://cdn.biologydiscussion.com/wp-content/uploads/2016/08/clip_image002-120.jpg"/>
          <p:cNvPicPr>
            <a:picLocks noChangeAspect="1" noChangeArrowheads="1"/>
          </p:cNvPicPr>
          <p:nvPr/>
        </p:nvPicPr>
        <p:blipFill>
          <a:blip r:embed="rId2"/>
          <a:srcRect/>
          <a:stretch>
            <a:fillRect/>
          </a:stretch>
        </p:blipFill>
        <p:spPr bwMode="auto">
          <a:xfrm>
            <a:off x="3886200" y="2057400"/>
            <a:ext cx="3944472" cy="2286000"/>
          </a:xfrm>
          <a:prstGeom prst="rect">
            <a:avLst/>
          </a:prstGeom>
          <a:noFill/>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teridophytes"/>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
            <a:ext cx="6248400" cy="6555641"/>
          </a:xfrm>
          <a:prstGeom prst="rect">
            <a:avLst/>
          </a:prstGeom>
        </p:spPr>
        <p:txBody>
          <a:bodyPr wrap="square">
            <a:spAutoFit/>
          </a:bodyPr>
          <a:lstStyle/>
          <a:p>
            <a:pPr algn="just"/>
            <a:r>
              <a:rPr lang="en-US" sz="2800" dirty="0" smtClean="0">
                <a:latin typeface="Times New Roman" pitchFamily="18" charset="0"/>
                <a:cs typeface="Times New Roman" pitchFamily="18" charset="0"/>
              </a:rPr>
              <a:t>The aerial stems are photosynthetic and the general appearance is </a:t>
            </a:r>
            <a:r>
              <a:rPr lang="en-US" sz="2800" dirty="0" err="1" smtClean="0">
                <a:latin typeface="Times New Roman" pitchFamily="18" charset="0"/>
                <a:cs typeface="Times New Roman" pitchFamily="18" charset="0"/>
              </a:rPr>
              <a:t>xerophytic</a:t>
            </a:r>
            <a:r>
              <a:rPr lang="en-US" sz="2800" dirty="0" smtClean="0">
                <a:latin typeface="Times New Roman" pitchFamily="18" charset="0"/>
                <a:cs typeface="Times New Roman" pitchFamily="18" charset="0"/>
              </a:rPr>
              <a:t> although the plants grow in very moist environment. In T.S., the aerial system is covered by an </a:t>
            </a:r>
            <a:r>
              <a:rPr lang="en-US" sz="2800" dirty="0" smtClean="0">
                <a:solidFill>
                  <a:srgbClr val="FF0000"/>
                </a:solidFill>
                <a:latin typeface="Times New Roman" pitchFamily="18" charset="0"/>
                <a:cs typeface="Times New Roman" pitchFamily="18" charset="0"/>
              </a:rPr>
              <a:t>epidermis</a:t>
            </a:r>
            <a:r>
              <a:rPr lang="en-US" sz="2800" dirty="0" smtClean="0">
                <a:latin typeface="Times New Roman" pitchFamily="18" charset="0"/>
                <a:cs typeface="Times New Roman" pitchFamily="18" charset="0"/>
              </a:rPr>
              <a:t>, followed by extensive </a:t>
            </a:r>
            <a:r>
              <a:rPr lang="en-US" sz="2800" dirty="0" smtClean="0">
                <a:solidFill>
                  <a:srgbClr val="FF0000"/>
                </a:solidFill>
                <a:latin typeface="Times New Roman" pitchFamily="18" charset="0"/>
                <a:cs typeface="Times New Roman" pitchFamily="18" charset="0"/>
              </a:rPr>
              <a:t>cortical areas</a:t>
            </a:r>
            <a:r>
              <a:rPr lang="en-US" sz="2800" dirty="0" smtClean="0">
                <a:latin typeface="Times New Roman" pitchFamily="18" charset="0"/>
                <a:cs typeface="Times New Roman" pitchFamily="18" charset="0"/>
              </a:rPr>
              <a:t>, single-layered </a:t>
            </a:r>
            <a:r>
              <a:rPr lang="en-US" sz="2800" dirty="0" smtClean="0">
                <a:solidFill>
                  <a:srgbClr val="FF0000"/>
                </a:solidFill>
                <a:latin typeface="Times New Roman" pitchFamily="18" charset="0"/>
                <a:cs typeface="Times New Roman" pitchFamily="18" charset="0"/>
              </a:rPr>
              <a:t>endodermis</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stele</a:t>
            </a:r>
            <a:r>
              <a:rPr lang="en-US" sz="2800" dirty="0" smtClean="0">
                <a:latin typeface="Times New Roman" pitchFamily="18" charset="0"/>
                <a:cs typeface="Times New Roman" pitchFamily="18" charset="0"/>
              </a:rPr>
              <a:t>. The stele is </a:t>
            </a:r>
            <a:r>
              <a:rPr lang="en-US" sz="2800" dirty="0" err="1" smtClean="0">
                <a:latin typeface="Times New Roman" pitchFamily="18" charset="0"/>
                <a:cs typeface="Times New Roman" pitchFamily="18" charset="0"/>
              </a:rPr>
              <a:t>siphonostelic</a:t>
            </a:r>
            <a:r>
              <a:rPr lang="en-US" sz="2800" dirty="0" smtClean="0">
                <a:latin typeface="Times New Roman" pitchFamily="18" charset="0"/>
                <a:cs typeface="Times New Roman" pitchFamily="18" charset="0"/>
              </a:rPr>
              <a:t> in the basal part which becomes </a:t>
            </a:r>
            <a:r>
              <a:rPr lang="en-US" sz="2800" dirty="0" err="1" smtClean="0">
                <a:latin typeface="Times New Roman" pitchFamily="18" charset="0"/>
                <a:cs typeface="Times New Roman" pitchFamily="18" charset="0"/>
              </a:rPr>
              <a:t>actinostelic</a:t>
            </a:r>
            <a:r>
              <a:rPr lang="en-US" sz="2800" dirty="0" smtClean="0">
                <a:latin typeface="Times New Roman" pitchFamily="18" charset="0"/>
                <a:cs typeface="Times New Roman" pitchFamily="18" charset="0"/>
              </a:rPr>
              <a:t> in the younger branches. The epidermis is single-layered, in which the outer tangential cell walls are heavily </a:t>
            </a:r>
            <a:r>
              <a:rPr lang="en-US" sz="2800" dirty="0" err="1" smtClean="0">
                <a:latin typeface="Times New Roman" pitchFamily="18" charset="0"/>
                <a:cs typeface="Times New Roman" pitchFamily="18" charset="0"/>
              </a:rPr>
              <a:t>cutinised</a:t>
            </a:r>
            <a:r>
              <a:rPr lang="en-US" sz="2800" dirty="0" smtClean="0">
                <a:latin typeface="Times New Roman" pitchFamily="18" charset="0"/>
                <a:cs typeface="Times New Roman" pitchFamily="18" charset="0"/>
              </a:rPr>
              <a:t> and covered by a layer of </a:t>
            </a:r>
            <a:r>
              <a:rPr lang="en-US" sz="2800" dirty="0" smtClean="0">
                <a:solidFill>
                  <a:srgbClr val="FF0000"/>
                </a:solidFill>
                <a:latin typeface="Times New Roman" pitchFamily="18" charset="0"/>
                <a:cs typeface="Times New Roman" pitchFamily="18" charset="0"/>
              </a:rPr>
              <a:t>cuticle</a:t>
            </a:r>
            <a:r>
              <a:rPr lang="en-US" sz="2800" dirty="0" smtClean="0">
                <a:latin typeface="Times New Roman" pitchFamily="18" charset="0"/>
                <a:cs typeface="Times New Roman" pitchFamily="18" charset="0"/>
              </a:rPr>
              <a:t>. The epidermis is broken regularly by </a:t>
            </a:r>
            <a:r>
              <a:rPr lang="en-US" sz="2800" dirty="0" smtClean="0">
                <a:solidFill>
                  <a:srgbClr val="FF0000"/>
                </a:solidFill>
                <a:latin typeface="Times New Roman" pitchFamily="18" charset="0"/>
                <a:cs typeface="Times New Roman" pitchFamily="18" charset="0"/>
              </a:rPr>
              <a:t>stomata</a:t>
            </a:r>
            <a:r>
              <a:rPr lang="en-US" sz="2800" dirty="0" smtClean="0">
                <a:latin typeface="Times New Roman" pitchFamily="18" charset="0"/>
                <a:cs typeface="Times New Roman" pitchFamily="18" charset="0"/>
              </a:rPr>
              <a:t> .The stomata of </a:t>
            </a:r>
            <a:r>
              <a:rPr lang="en-US" sz="2800" dirty="0" err="1" smtClean="0">
                <a:latin typeface="Times New Roman" pitchFamily="18" charset="0"/>
                <a:cs typeface="Times New Roman" pitchFamily="18" charset="0"/>
              </a:rPr>
              <a:t>Psilotum</a:t>
            </a:r>
            <a:r>
              <a:rPr lang="en-US" sz="2800" dirty="0" smtClean="0">
                <a:latin typeface="Times New Roman" pitchFamily="18" charset="0"/>
                <a:cs typeface="Times New Roman" pitchFamily="18" charset="0"/>
              </a:rPr>
              <a:t> do not have subsidiary cells. </a:t>
            </a:r>
            <a:endParaRPr lang="en-US" sz="2800" dirty="0">
              <a:latin typeface="Times New Roman" pitchFamily="18" charset="0"/>
              <a:cs typeface="Times New Roman" pitchFamily="18" charset="0"/>
            </a:endParaRPr>
          </a:p>
        </p:txBody>
      </p:sp>
      <p:pic>
        <p:nvPicPr>
          <p:cNvPr id="4" name="Picture 2" descr="http://cdn.biologydiscussion.com/wp-content/uploads/2016/08/clip_image004-86.jpg"/>
          <p:cNvPicPr>
            <a:picLocks noChangeAspect="1" noChangeArrowheads="1"/>
          </p:cNvPicPr>
          <p:nvPr/>
        </p:nvPicPr>
        <p:blipFill>
          <a:blip r:embed="rId2"/>
          <a:srcRect/>
          <a:stretch>
            <a:fillRect/>
          </a:stretch>
        </p:blipFill>
        <p:spPr bwMode="auto">
          <a:xfrm>
            <a:off x="6553200" y="3276600"/>
            <a:ext cx="2590800" cy="3276600"/>
          </a:xfrm>
          <a:prstGeom prst="rect">
            <a:avLst/>
          </a:prstGeom>
          <a:noFill/>
        </p:spPr>
      </p:pic>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Segment of T.S. of Psilotum Nudum Stem"/>
          <p:cNvSpPr>
            <a:spLocks noChangeAspect="1" noChangeArrowheads="1"/>
          </p:cNvSpPr>
          <p:nvPr/>
        </p:nvSpPr>
        <p:spPr bwMode="auto">
          <a:xfrm>
            <a:off x="155575" y="-2536825"/>
            <a:ext cx="3667125" cy="5286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28600" y="228600"/>
            <a:ext cx="3962400"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At the extreme base, the stem is </a:t>
            </a:r>
            <a:r>
              <a:rPr lang="en-US" sz="2400" dirty="0" err="1" smtClean="0">
                <a:latin typeface="Times New Roman" pitchFamily="18" charset="0"/>
                <a:cs typeface="Times New Roman" pitchFamily="18" charset="0"/>
              </a:rPr>
              <a:t>protostelic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actinostelic</a:t>
            </a:r>
            <a:r>
              <a:rPr lang="en-US" sz="2400" dirty="0" smtClean="0">
                <a:latin typeface="Times New Roman" pitchFamily="18" charset="0"/>
                <a:cs typeface="Times New Roman" pitchFamily="18" charset="0"/>
              </a:rPr>
              <a:t>). In the middle portion the stele is </a:t>
            </a:r>
            <a:r>
              <a:rPr lang="en-US" sz="2400" dirty="0" err="1" smtClean="0">
                <a:latin typeface="Times New Roman" pitchFamily="18" charset="0"/>
                <a:cs typeface="Times New Roman" pitchFamily="18" charset="0"/>
              </a:rPr>
              <a:t>siphonostelic</a:t>
            </a:r>
            <a:r>
              <a:rPr lang="en-US" sz="2400" dirty="0" smtClean="0">
                <a:latin typeface="Times New Roman" pitchFamily="18" charset="0"/>
                <a:cs typeface="Times New Roman" pitchFamily="18" charset="0"/>
              </a:rPr>
              <a:t> as the centre of the xylem is occupied by a patch of elongated </a:t>
            </a:r>
            <a:r>
              <a:rPr lang="en-US" sz="2400" dirty="0" err="1" smtClean="0">
                <a:latin typeface="Times New Roman" pitchFamily="18" charset="0"/>
                <a:cs typeface="Times New Roman" pitchFamily="18" charset="0"/>
              </a:rPr>
              <a:t>sclerenchymatous</a:t>
            </a:r>
            <a:r>
              <a:rPr lang="en-US" sz="2400" dirty="0" smtClean="0">
                <a:latin typeface="Times New Roman" pitchFamily="18" charset="0"/>
                <a:cs typeface="Times New Roman" pitchFamily="18" charset="0"/>
              </a:rPr>
              <a:t> cells (sclerotic pith). </a:t>
            </a:r>
            <a:endParaRPr lang="en-US" sz="2400" dirty="0">
              <a:latin typeface="Times New Roman" pitchFamily="18" charset="0"/>
              <a:cs typeface="Times New Roman" pitchFamily="18" charset="0"/>
            </a:endParaRPr>
          </a:p>
        </p:txBody>
      </p:sp>
      <p:sp>
        <p:nvSpPr>
          <p:cNvPr id="2052" name="AutoShape 4" descr="Segment of T.S. of Psilotum Nudum Stem"/>
          <p:cNvSpPr>
            <a:spLocks noChangeAspect="1" noChangeArrowheads="1"/>
          </p:cNvSpPr>
          <p:nvPr/>
        </p:nvSpPr>
        <p:spPr bwMode="auto">
          <a:xfrm>
            <a:off x="155575" y="-2536825"/>
            <a:ext cx="3667125" cy="5286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Psilotum.jpg"/>
          <p:cNvSpPr>
            <a:spLocks noChangeAspect="1" noChangeArrowheads="1"/>
          </p:cNvSpPr>
          <p:nvPr/>
        </p:nvSpPr>
        <p:spPr bwMode="auto">
          <a:xfrm>
            <a:off x="155575" y="-852488"/>
            <a:ext cx="238125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cdn.biologydiscussion.com/wp-content/uploads/2016/08/clip_image006-67.jpg"/>
          <p:cNvPicPr>
            <a:picLocks noChangeAspect="1" noChangeArrowheads="1"/>
          </p:cNvPicPr>
          <p:nvPr/>
        </p:nvPicPr>
        <p:blipFill>
          <a:blip r:embed="rId2"/>
          <a:srcRect/>
          <a:stretch>
            <a:fillRect/>
          </a:stretch>
        </p:blipFill>
        <p:spPr bwMode="auto">
          <a:xfrm>
            <a:off x="4495800" y="304800"/>
            <a:ext cx="3962400" cy="5989674"/>
          </a:xfrm>
          <a:prstGeom prst="rect">
            <a:avLst/>
          </a:prstGeom>
          <a:noFill/>
        </p:spPr>
      </p:pic>
    </p:spTree>
  </p:cSld>
  <p:clrMapOvr>
    <a:masterClrMapping/>
  </p:clrMapOvr>
  <p:transition>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10600" cy="6555641"/>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Rhizome:</a:t>
            </a:r>
            <a:r>
              <a:rPr lang="en-US" sz="2800" dirty="0" smtClean="0">
                <a:solidFill>
                  <a:srgbClr val="FF0000"/>
                </a:solidFill>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The basal subterranean branched rhizome is generally </a:t>
            </a:r>
            <a:r>
              <a:rPr lang="en-US" sz="2800" dirty="0" smtClean="0">
                <a:solidFill>
                  <a:srgbClr val="FF0000"/>
                </a:solidFill>
                <a:latin typeface="Times New Roman" pitchFamily="18" charset="0"/>
                <a:cs typeface="Times New Roman" pitchFamily="18" charset="0"/>
              </a:rPr>
              <a:t>hidden beneath the soil </a:t>
            </a:r>
            <a:r>
              <a:rPr lang="en-US" sz="2800" dirty="0" smtClean="0">
                <a:latin typeface="Times New Roman" pitchFamily="18" charset="0"/>
                <a:cs typeface="Times New Roman" pitchFamily="18" charset="0"/>
              </a:rPr>
              <a:t>or humus. It bears numerous rhizoids, </a:t>
            </a:r>
            <a:r>
              <a:rPr lang="en-US" sz="2800" dirty="0" smtClean="0">
                <a:solidFill>
                  <a:srgbClr val="FF0000"/>
                </a:solidFill>
                <a:latin typeface="Times New Roman" pitchFamily="18" charset="0"/>
                <a:cs typeface="Times New Roman" pitchFamily="18" charset="0"/>
              </a:rPr>
              <a:t>instead of roots</a:t>
            </a:r>
            <a:r>
              <a:rPr lang="en-US" sz="2800" dirty="0" smtClean="0">
                <a:latin typeface="Times New Roman" pitchFamily="18" charset="0"/>
                <a:cs typeface="Times New Roman" pitchFamily="18" charset="0"/>
              </a:rPr>
              <a:t>, which perform the functions of absorption. </a:t>
            </a:r>
          </a:p>
          <a:p>
            <a:pPr algn="just"/>
            <a:r>
              <a:rPr lang="en-US" sz="2800" dirty="0" smtClean="0">
                <a:latin typeface="Times New Roman" pitchFamily="18" charset="0"/>
                <a:cs typeface="Times New Roman" pitchFamily="18" charset="0"/>
              </a:rPr>
              <a:t>In T. S., the rhizome reveals an outermost </a:t>
            </a:r>
            <a:r>
              <a:rPr lang="en-US" sz="2800" dirty="0" smtClean="0">
                <a:solidFill>
                  <a:srgbClr val="FF0000"/>
                </a:solidFill>
                <a:latin typeface="Times New Roman" pitchFamily="18" charset="0"/>
                <a:cs typeface="Times New Roman" pitchFamily="18" charset="0"/>
              </a:rPr>
              <a:t>epidermis</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cortex</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endodermis</a:t>
            </a:r>
            <a:r>
              <a:rPr lang="en-US" sz="2800" dirty="0" smtClean="0">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pericycle</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stele</a:t>
            </a:r>
            <a:r>
              <a:rPr lang="en-US" sz="2800" dirty="0" smtClean="0">
                <a:latin typeface="Times New Roman" pitchFamily="18" charset="0"/>
                <a:cs typeface="Times New Roman" pitchFamily="18" charset="0"/>
              </a:rPr>
              <a:t>. The epidermis is indistinct and gives rise to 2-celled rhizoid. The cortex is extensive, </a:t>
            </a:r>
            <a:r>
              <a:rPr lang="en-US" sz="2800" dirty="0" err="1" smtClean="0">
                <a:latin typeface="Times New Roman" pitchFamily="18" charset="0"/>
                <a:cs typeface="Times New Roman" pitchFamily="18" charset="0"/>
              </a:rPr>
              <a:t>parenchymatous</a:t>
            </a:r>
            <a:r>
              <a:rPr lang="en-US" sz="2800" dirty="0" smtClean="0">
                <a:latin typeface="Times New Roman" pitchFamily="18" charset="0"/>
                <a:cs typeface="Times New Roman" pitchFamily="18" charset="0"/>
              </a:rPr>
              <a:t> and differentiated into outer, middle and inner layers. </a:t>
            </a:r>
          </a:p>
          <a:p>
            <a:pPr algn="just"/>
            <a:r>
              <a:rPr lang="en-US" sz="2800" dirty="0" smtClean="0">
                <a:latin typeface="Times New Roman" pitchFamily="18" charset="0"/>
                <a:cs typeface="Times New Roman" pitchFamily="18" charset="0"/>
              </a:rPr>
              <a:t>The outer cortical layer is </a:t>
            </a:r>
            <a:r>
              <a:rPr lang="en-US" sz="2800" dirty="0" err="1" smtClean="0">
                <a:latin typeface="Times New Roman" pitchFamily="18" charset="0"/>
                <a:cs typeface="Times New Roman" pitchFamily="18" charset="0"/>
              </a:rPr>
              <a:t>characterised</a:t>
            </a:r>
            <a:r>
              <a:rPr lang="en-US" sz="2800" dirty="0" smtClean="0">
                <a:latin typeface="Times New Roman" pitchFamily="18" charset="0"/>
                <a:cs typeface="Times New Roman" pitchFamily="18" charset="0"/>
              </a:rPr>
              <a:t> by the presence of intracellular </a:t>
            </a:r>
            <a:r>
              <a:rPr lang="en-US" sz="2800" dirty="0" err="1" smtClean="0">
                <a:solidFill>
                  <a:srgbClr val="FF0000"/>
                </a:solidFill>
                <a:latin typeface="Times New Roman" pitchFamily="18" charset="0"/>
                <a:cs typeface="Times New Roman" pitchFamily="18" charset="0"/>
              </a:rPr>
              <a:t>endophytic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mycorrhiza</a:t>
            </a:r>
            <a:r>
              <a:rPr lang="en-US" sz="2800" dirty="0" smtClean="0">
                <a:latin typeface="Times New Roman" pitchFamily="18" charset="0"/>
                <a:cs typeface="Times New Roman" pitchFamily="18" charset="0"/>
              </a:rPr>
              <a:t>. The cells of middle cortex are large with starch grains, while the cells of the inner cortex are often dark brown in </a:t>
            </a:r>
            <a:r>
              <a:rPr lang="en-US" sz="2800" dirty="0" err="1" smtClean="0">
                <a:latin typeface="Times New Roman" pitchFamily="18" charset="0"/>
                <a:cs typeface="Times New Roman" pitchFamily="18" charset="0"/>
              </a:rPr>
              <a:t>colour</a:t>
            </a:r>
            <a:r>
              <a:rPr lang="en-US" sz="2800" dirty="0" smtClean="0">
                <a:latin typeface="Times New Roman" pitchFamily="18" charset="0"/>
                <a:cs typeface="Times New Roman" pitchFamily="18" charset="0"/>
              </a:rPr>
              <a:t> because of the presence of </a:t>
            </a:r>
            <a:r>
              <a:rPr lang="en-US" sz="2800" dirty="0" err="1" smtClean="0">
                <a:latin typeface="Times New Roman" pitchFamily="18" charset="0"/>
                <a:cs typeface="Times New Roman" pitchFamily="18" charset="0"/>
              </a:rPr>
              <a:t>phlobaphene</a:t>
            </a:r>
            <a:r>
              <a:rPr lang="en-US" sz="2800" dirty="0" smtClean="0">
                <a:latin typeface="Times New Roman" pitchFamily="18" charset="0"/>
                <a:cs typeface="Times New Roman" pitchFamily="18" charset="0"/>
              </a:rPr>
              <a:t> (an oxidative product of tannins). </a:t>
            </a:r>
            <a:endParaRPr lang="en-US" sz="2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114800" cy="4154984"/>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Appendages:</a:t>
            </a:r>
            <a:r>
              <a:rPr lang="en-US" sz="2400" dirty="0" smtClean="0">
                <a:solidFill>
                  <a:srgbClr val="FF0000"/>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These are small scale-like structures helically arranged on the upper part of the aerial system. Internally, the appendage is composed of </a:t>
            </a:r>
            <a:r>
              <a:rPr lang="en-US" sz="2400" dirty="0" err="1" smtClean="0">
                <a:latin typeface="Times New Roman" pitchFamily="18" charset="0"/>
                <a:cs typeface="Times New Roman" pitchFamily="18" charset="0"/>
              </a:rPr>
              <a:t>parenchymatous</a:t>
            </a:r>
            <a:r>
              <a:rPr lang="en-US" sz="2400" dirty="0" smtClean="0">
                <a:latin typeface="Times New Roman" pitchFamily="18" charset="0"/>
                <a:cs typeface="Times New Roman" pitchFamily="18" charset="0"/>
              </a:rPr>
              <a:t> photosynthetic cells, bounded by a single-layered cutinized </a:t>
            </a:r>
            <a:r>
              <a:rPr lang="en-US" sz="2400" dirty="0" smtClean="0">
                <a:solidFill>
                  <a:srgbClr val="FF0000"/>
                </a:solidFill>
                <a:latin typeface="Times New Roman" pitchFamily="18" charset="0"/>
                <a:cs typeface="Times New Roman" pitchFamily="18" charset="0"/>
              </a:rPr>
              <a:t>epidermis</a:t>
            </a:r>
            <a:r>
              <a:rPr lang="en-US" sz="2400" dirty="0" smtClean="0">
                <a:latin typeface="Times New Roman" pitchFamily="18" charset="0"/>
                <a:cs typeface="Times New Roman" pitchFamily="18" charset="0"/>
              </a:rPr>
              <a:t>. There is no </a:t>
            </a:r>
            <a:r>
              <a:rPr lang="en-US" sz="2400" dirty="0" smtClean="0">
                <a:solidFill>
                  <a:srgbClr val="FF0000"/>
                </a:solidFill>
                <a:latin typeface="Times New Roman" pitchFamily="18" charset="0"/>
                <a:cs typeface="Times New Roman" pitchFamily="18" charset="0"/>
              </a:rPr>
              <a:t>stomata</a:t>
            </a:r>
            <a:r>
              <a:rPr lang="en-US" sz="2400" dirty="0" smtClean="0">
                <a:latin typeface="Times New Roman" pitchFamily="18" charset="0"/>
                <a:cs typeface="Times New Roman" pitchFamily="18" charset="0"/>
              </a:rPr>
              <a:t> in the appendages. </a:t>
            </a:r>
            <a:endParaRPr lang="en-US" sz="2400" dirty="0">
              <a:latin typeface="Times New Roman" pitchFamily="18" charset="0"/>
              <a:cs typeface="Times New Roman" pitchFamily="18" charset="0"/>
            </a:endParaRPr>
          </a:p>
        </p:txBody>
      </p:sp>
      <p:pic>
        <p:nvPicPr>
          <p:cNvPr id="11266" name="Picture 2" descr="http://cdn.biologydiscussion.com/wp-content/uploads/2016/08/clip_image008-53.jpg"/>
          <p:cNvPicPr>
            <a:picLocks noChangeAspect="1" noChangeArrowheads="1"/>
          </p:cNvPicPr>
          <p:nvPr/>
        </p:nvPicPr>
        <p:blipFill>
          <a:blip r:embed="rId2"/>
          <a:srcRect/>
          <a:stretch>
            <a:fillRect/>
          </a:stretch>
        </p:blipFill>
        <p:spPr bwMode="auto">
          <a:xfrm>
            <a:off x="4724400" y="381000"/>
            <a:ext cx="3888377" cy="5181600"/>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0"/>
            <a:ext cx="6781800" cy="6986528"/>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Reproduction in </a:t>
            </a:r>
            <a:r>
              <a:rPr lang="en-US" sz="2800" b="1" dirty="0" err="1" smtClean="0">
                <a:solidFill>
                  <a:srgbClr val="FF0000"/>
                </a:solidFill>
                <a:latin typeface="Times New Roman" pitchFamily="18" charset="0"/>
                <a:cs typeface="Times New Roman" pitchFamily="18" charset="0"/>
              </a:rPr>
              <a:t>Psilotum</a:t>
            </a:r>
            <a:r>
              <a:rPr lang="en-US" sz="2800" b="1" dirty="0" smtClean="0">
                <a:solidFill>
                  <a:srgbClr val="FF0000"/>
                </a:solidFill>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Psilotum</a:t>
            </a:r>
            <a:r>
              <a:rPr lang="en-US" sz="2800" dirty="0" smtClean="0">
                <a:latin typeface="Times New Roman" pitchFamily="18" charset="0"/>
                <a:cs typeface="Times New Roman" pitchFamily="18" charset="0"/>
              </a:rPr>
              <a:t> reproduces </a:t>
            </a:r>
            <a:r>
              <a:rPr lang="en-US" sz="2800" dirty="0" err="1" smtClean="0">
                <a:latin typeface="Times New Roman" pitchFamily="18" charset="0"/>
                <a:cs typeface="Times New Roman" pitchFamily="18" charset="0"/>
              </a:rPr>
              <a:t>vegetatively</a:t>
            </a:r>
            <a:r>
              <a:rPr lang="en-US" sz="2800" dirty="0" smtClean="0">
                <a:latin typeface="Times New Roman" pitchFamily="18" charset="0"/>
                <a:cs typeface="Times New Roman" pitchFamily="18" charset="0"/>
              </a:rPr>
              <a:t> as well as by spores. </a:t>
            </a:r>
          </a:p>
          <a:p>
            <a:pPr algn="just"/>
            <a:endParaRPr lang="en-US" sz="2800" dirty="0" smtClean="0">
              <a:latin typeface="Times New Roman" pitchFamily="18" charset="0"/>
              <a:cs typeface="Times New Roman" pitchFamily="18" charset="0"/>
            </a:endParaRPr>
          </a:p>
          <a:p>
            <a:pPr algn="ctr"/>
            <a:r>
              <a:rPr lang="en-US" sz="2800" b="1" dirty="0" err="1" smtClean="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 Vegetative Reproduction: </a:t>
            </a:r>
            <a:endParaRPr lang="en-US" sz="2800" dirty="0" smtClean="0">
              <a:solidFill>
                <a:srgbClr val="FF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sporophyte</a:t>
            </a:r>
            <a:r>
              <a:rPr lang="en-US" sz="2800" dirty="0" smtClean="0">
                <a:latin typeface="Times New Roman" pitchFamily="18" charset="0"/>
                <a:cs typeface="Times New Roman" pitchFamily="18" charset="0"/>
              </a:rPr>
              <a:t> as well as gametophyte of </a:t>
            </a:r>
            <a:r>
              <a:rPr lang="en-US" sz="2800" dirty="0" err="1" smtClean="0">
                <a:latin typeface="Times New Roman" pitchFamily="18" charset="0"/>
                <a:cs typeface="Times New Roman" pitchFamily="18" charset="0"/>
              </a:rPr>
              <a:t>Psilotum</a:t>
            </a:r>
            <a:r>
              <a:rPr lang="en-US" sz="2800" dirty="0" smtClean="0">
                <a:latin typeface="Times New Roman" pitchFamily="18" charset="0"/>
                <a:cs typeface="Times New Roman" pitchFamily="18" charset="0"/>
              </a:rPr>
              <a:t> propagate </a:t>
            </a:r>
            <a:r>
              <a:rPr lang="en-US" sz="2800" dirty="0" err="1" smtClean="0">
                <a:latin typeface="Times New Roman" pitchFamily="18" charset="0"/>
                <a:cs typeface="Times New Roman" pitchFamily="18" charset="0"/>
              </a:rPr>
              <a:t>vegetatively</a:t>
            </a:r>
            <a:r>
              <a:rPr lang="en-US" sz="2800" dirty="0" smtClean="0">
                <a:latin typeface="Times New Roman" pitchFamily="18" charset="0"/>
                <a:cs typeface="Times New Roman" pitchFamily="18" charset="0"/>
              </a:rPr>
              <a:t> through the production of </a:t>
            </a:r>
            <a:r>
              <a:rPr lang="en-US" sz="2800" dirty="0" err="1" smtClean="0">
                <a:solidFill>
                  <a:srgbClr val="FF0000"/>
                </a:solidFill>
                <a:latin typeface="Times New Roman" pitchFamily="18" charset="0"/>
                <a:cs typeface="Times New Roman" pitchFamily="18" charset="0"/>
              </a:rPr>
              <a:t>Gemmae</a:t>
            </a:r>
            <a:r>
              <a:rPr lang="en-US" sz="2800" dirty="0" smtClean="0">
                <a:latin typeface="Times New Roman" pitchFamily="18" charset="0"/>
                <a:cs typeface="Times New Roman" pitchFamily="18" charset="0"/>
              </a:rPr>
              <a:t>. They are small, </a:t>
            </a:r>
            <a:r>
              <a:rPr lang="en-US" sz="2800" dirty="0" err="1" smtClean="0">
                <a:latin typeface="Times New Roman" pitchFamily="18" charset="0"/>
                <a:cs typeface="Times New Roman" pitchFamily="18" charset="0"/>
              </a:rPr>
              <a:t>multicellular</a:t>
            </a:r>
            <a:r>
              <a:rPr lang="en-US" sz="2800" dirty="0" smtClean="0">
                <a:latin typeface="Times New Roman" pitchFamily="18" charset="0"/>
                <a:cs typeface="Times New Roman" pitchFamily="18" charset="0"/>
              </a:rPr>
              <a:t> and ovoid structures developing on surface of rhizome (in </a:t>
            </a:r>
            <a:r>
              <a:rPr lang="en-US" sz="2800" dirty="0" err="1" smtClean="0">
                <a:latin typeface="Times New Roman" pitchFamily="18" charset="0"/>
                <a:cs typeface="Times New Roman" pitchFamily="18" charset="0"/>
              </a:rPr>
              <a:t>sporophytic</a:t>
            </a:r>
            <a:r>
              <a:rPr lang="en-US" sz="2800" dirty="0" smtClean="0">
                <a:latin typeface="Times New Roman" pitchFamily="18" charset="0"/>
                <a:cs typeface="Times New Roman" pitchFamily="18" charset="0"/>
              </a:rPr>
              <a:t> plant body) or </a:t>
            </a:r>
            <a:r>
              <a:rPr lang="en-US" sz="2800" dirty="0" err="1" smtClean="0">
                <a:latin typeface="Times New Roman" pitchFamily="18" charset="0"/>
                <a:cs typeface="Times New Roman" pitchFamily="18" charset="0"/>
              </a:rPr>
              <a:t>prothallus</a:t>
            </a:r>
            <a:r>
              <a:rPr lang="en-US" sz="2800" dirty="0" smtClean="0">
                <a:latin typeface="Times New Roman" pitchFamily="18" charset="0"/>
                <a:cs typeface="Times New Roman" pitchFamily="18" charset="0"/>
              </a:rPr>
              <a:t> (in the gametophyte). </a:t>
            </a:r>
          </a:p>
          <a:p>
            <a:pPr algn="just"/>
            <a:r>
              <a:rPr lang="en-US" sz="2800" dirty="0" smtClean="0">
                <a:latin typeface="Times New Roman" pitchFamily="18" charset="0"/>
                <a:cs typeface="Times New Roman" pitchFamily="18" charset="0"/>
              </a:rPr>
              <a:t>After detachment from the parent body, </a:t>
            </a:r>
            <a:r>
              <a:rPr lang="en-US" sz="2800" dirty="0" err="1" smtClean="0">
                <a:latin typeface="Times New Roman" pitchFamily="18" charset="0"/>
                <a:cs typeface="Times New Roman" pitchFamily="18" charset="0"/>
              </a:rPr>
              <a:t>gemmae</a:t>
            </a:r>
            <a:r>
              <a:rPr lang="en-US" sz="2800" dirty="0" smtClean="0">
                <a:latin typeface="Times New Roman" pitchFamily="18" charset="0"/>
                <a:cs typeface="Times New Roman" pitchFamily="18" charset="0"/>
              </a:rPr>
              <a:t> of </a:t>
            </a:r>
            <a:r>
              <a:rPr lang="en-US" sz="2800" dirty="0" err="1" smtClean="0">
                <a:latin typeface="Times New Roman" pitchFamily="18" charset="0"/>
                <a:cs typeface="Times New Roman" pitchFamily="18" charset="0"/>
              </a:rPr>
              <a:t>sporophyte</a:t>
            </a:r>
            <a:r>
              <a:rPr lang="en-US" sz="2800" dirty="0" smtClean="0">
                <a:latin typeface="Times New Roman" pitchFamily="18" charset="0"/>
                <a:cs typeface="Times New Roman" pitchFamily="18" charset="0"/>
              </a:rPr>
              <a:t> may germinate to form a subterranean shoot, while the </a:t>
            </a:r>
            <a:r>
              <a:rPr lang="en-US" sz="2800" dirty="0" err="1" smtClean="0">
                <a:latin typeface="Times New Roman" pitchFamily="18" charset="0"/>
                <a:cs typeface="Times New Roman" pitchFamily="18" charset="0"/>
              </a:rPr>
              <a:t>gemmae</a:t>
            </a:r>
            <a:r>
              <a:rPr lang="en-US" sz="2800" dirty="0" smtClean="0">
                <a:latin typeface="Times New Roman" pitchFamily="18" charset="0"/>
                <a:cs typeface="Times New Roman" pitchFamily="18" charset="0"/>
              </a:rPr>
              <a:t> of </a:t>
            </a:r>
            <a:r>
              <a:rPr lang="en-US" sz="2800" dirty="0" err="1" smtClean="0">
                <a:latin typeface="Times New Roman" pitchFamily="18" charset="0"/>
                <a:cs typeface="Times New Roman" pitchFamily="18" charset="0"/>
              </a:rPr>
              <a:t>prothallus</a:t>
            </a:r>
            <a:r>
              <a:rPr lang="en-US" sz="2800" dirty="0" smtClean="0">
                <a:latin typeface="Times New Roman" pitchFamily="18" charset="0"/>
                <a:cs typeface="Times New Roman" pitchFamily="18" charset="0"/>
              </a:rPr>
              <a:t>, on germination, form a new </a:t>
            </a:r>
            <a:r>
              <a:rPr lang="en-US" sz="2800" dirty="0" err="1" smtClean="0">
                <a:latin typeface="Times New Roman" pitchFamily="18" charset="0"/>
                <a:cs typeface="Times New Roman" pitchFamily="18" charset="0"/>
              </a:rPr>
              <a:t>prothallus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10242" name="Picture 2" descr="http://cdn.biologydiscussion.com/wp-content/uploads/2016/08/clip_image010-44.jpg"/>
          <p:cNvPicPr>
            <a:picLocks noChangeAspect="1" noChangeArrowheads="1"/>
          </p:cNvPicPr>
          <p:nvPr/>
        </p:nvPicPr>
        <p:blipFill>
          <a:blip r:embed="rId2"/>
          <a:srcRect/>
          <a:stretch>
            <a:fillRect/>
          </a:stretch>
        </p:blipFill>
        <p:spPr bwMode="auto">
          <a:xfrm>
            <a:off x="0" y="3429000"/>
            <a:ext cx="2362200" cy="2760604"/>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0"/>
            <a:ext cx="8153400" cy="2893100"/>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ii. Reproduction by Spores: </a:t>
            </a:r>
            <a:endParaRPr lang="en-US" sz="2800" dirty="0" smtClean="0">
              <a:solidFill>
                <a:srgbClr val="FF0000"/>
              </a:solidFill>
              <a:latin typeface="Times New Roman" pitchFamily="18" charset="0"/>
              <a:cs typeface="Times New Roman" pitchFamily="18" charset="0"/>
            </a:endParaRPr>
          </a:p>
          <a:p>
            <a:r>
              <a:rPr lang="en-US" sz="2200" b="1" dirty="0" smtClean="0">
                <a:solidFill>
                  <a:srgbClr val="FF0000"/>
                </a:solidFill>
                <a:latin typeface="Times New Roman" pitchFamily="18" charset="0"/>
                <a:cs typeface="Times New Roman" pitchFamily="18" charset="0"/>
              </a:rPr>
              <a:t>Spore-Producing Structure:</a:t>
            </a:r>
            <a:r>
              <a:rPr lang="en-US" sz="2200" dirty="0" smtClean="0">
                <a:solidFill>
                  <a:srgbClr val="FF0000"/>
                </a:solidFill>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At maturity, many of the dichotomously branched aerial shoots become fertile and produce </a:t>
            </a:r>
            <a:r>
              <a:rPr lang="en-US" sz="2200" dirty="0" err="1" smtClean="0">
                <a:latin typeface="Times New Roman" pitchFamily="18" charset="0"/>
                <a:cs typeface="Times New Roman" pitchFamily="18" charset="0"/>
              </a:rPr>
              <a:t>trilocular</a:t>
            </a:r>
            <a:r>
              <a:rPr lang="en-US" sz="2200" dirty="0" smtClean="0">
                <a:latin typeface="Times New Roman" pitchFamily="18" charset="0"/>
                <a:cs typeface="Times New Roman" pitchFamily="18" charset="0"/>
              </a:rPr>
              <a:t> sporangia known as </a:t>
            </a:r>
            <a:r>
              <a:rPr lang="en-US" sz="2200" dirty="0" err="1" smtClean="0">
                <a:latin typeface="Times New Roman" pitchFamily="18" charset="0"/>
                <a:cs typeface="Times New Roman" pitchFamily="18" charset="0"/>
              </a:rPr>
              <a:t>synangia</a:t>
            </a:r>
            <a:r>
              <a:rPr lang="en-US" sz="2200" dirty="0" smtClean="0">
                <a:latin typeface="Times New Roman" pitchFamily="18" charset="0"/>
                <a:cs typeface="Times New Roman" pitchFamily="18" charset="0"/>
              </a:rPr>
              <a:t>. The mature </a:t>
            </a:r>
            <a:r>
              <a:rPr lang="en-US" sz="2200" dirty="0" err="1" smtClean="0">
                <a:latin typeface="Times New Roman" pitchFamily="18" charset="0"/>
                <a:cs typeface="Times New Roman" pitchFamily="18" charset="0"/>
              </a:rPr>
              <a:t>synangium</a:t>
            </a:r>
            <a:r>
              <a:rPr lang="en-US" sz="2200" dirty="0" smtClean="0">
                <a:latin typeface="Times New Roman" pitchFamily="18" charset="0"/>
                <a:cs typeface="Times New Roman" pitchFamily="18" charset="0"/>
              </a:rPr>
              <a:t> is generally a three lobed structure and each lobe of the </a:t>
            </a:r>
            <a:r>
              <a:rPr lang="en-US" sz="2200" dirty="0" err="1" smtClean="0">
                <a:latin typeface="Times New Roman" pitchFamily="18" charset="0"/>
                <a:cs typeface="Times New Roman" pitchFamily="18" charset="0"/>
              </a:rPr>
              <a:t>synangium</a:t>
            </a:r>
            <a:r>
              <a:rPr lang="en-US" sz="2200" dirty="0" smtClean="0">
                <a:latin typeface="Times New Roman" pitchFamily="18" charset="0"/>
                <a:cs typeface="Times New Roman" pitchFamily="18" charset="0"/>
              </a:rPr>
              <a:t> corresponds to a sporangium. </a:t>
            </a:r>
          </a:p>
          <a:p>
            <a:pPr algn="just"/>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synangia</a:t>
            </a:r>
            <a:r>
              <a:rPr lang="en-US" sz="2200" dirty="0" smtClean="0">
                <a:latin typeface="Times New Roman" pitchFamily="18" charset="0"/>
                <a:cs typeface="Times New Roman" pitchFamily="18" charset="0"/>
              </a:rPr>
              <a:t> located at the tip of very short axis, measuring 1-2 mm in diameter.</a:t>
            </a:r>
          </a:p>
        </p:txBody>
      </p:sp>
      <p:pic>
        <p:nvPicPr>
          <p:cNvPr id="3" name="Picture 2" descr="http://cdn.biologydiscussion.com/wp-content/uploads/2016/08/clip_image012-31.jpg"/>
          <p:cNvPicPr>
            <a:picLocks noChangeAspect="1" noChangeArrowheads="1"/>
          </p:cNvPicPr>
          <p:nvPr/>
        </p:nvPicPr>
        <p:blipFill>
          <a:blip r:embed="rId2"/>
          <a:srcRect/>
          <a:stretch>
            <a:fillRect/>
          </a:stretch>
        </p:blipFill>
        <p:spPr bwMode="auto">
          <a:xfrm>
            <a:off x="304800" y="2819400"/>
            <a:ext cx="4419599" cy="3886200"/>
          </a:xfrm>
          <a:prstGeom prst="rect">
            <a:avLst/>
          </a:prstGeom>
          <a:noFill/>
        </p:spPr>
      </p:pic>
      <p:pic>
        <p:nvPicPr>
          <p:cNvPr id="4" name="Picture 4" descr="http://cdn.biologydiscussion.com/wp-content/uploads/2016/08/clip_image013-3.jpg"/>
          <p:cNvPicPr>
            <a:picLocks noChangeAspect="1" noChangeArrowheads="1"/>
          </p:cNvPicPr>
          <p:nvPr/>
        </p:nvPicPr>
        <p:blipFill>
          <a:blip r:embed="rId3"/>
          <a:srcRect/>
          <a:stretch>
            <a:fillRect/>
          </a:stretch>
        </p:blipFill>
        <p:spPr bwMode="auto">
          <a:xfrm>
            <a:off x="4876801" y="2819400"/>
            <a:ext cx="4038599" cy="3886200"/>
          </a:xfrm>
          <a:prstGeom prst="rect">
            <a:avLst/>
          </a:prstGeom>
          <a:noFill/>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382000" cy="3847207"/>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Gametophyte:</a:t>
            </a:r>
            <a:r>
              <a:rPr lang="en-US" sz="2800" dirty="0" smtClean="0">
                <a:solidFill>
                  <a:srgbClr val="FF0000"/>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The mature gametophyte shows a striking similarity with a piece of </a:t>
            </a:r>
            <a:r>
              <a:rPr lang="en-US" sz="2400" dirty="0" err="1" smtClean="0">
                <a:latin typeface="Times New Roman" pitchFamily="18" charset="0"/>
                <a:cs typeface="Times New Roman" pitchFamily="18" charset="0"/>
              </a:rPr>
              <a:t>sporophytic</a:t>
            </a:r>
            <a:r>
              <a:rPr lang="en-US" sz="2400" dirty="0" smtClean="0">
                <a:latin typeface="Times New Roman" pitchFamily="18" charset="0"/>
                <a:cs typeface="Times New Roman" pitchFamily="18" charset="0"/>
              </a:rPr>
              <a:t> rhizome. It grows as saprophyte with an associated fungus. </a:t>
            </a:r>
          </a:p>
          <a:p>
            <a:pPr algn="just"/>
            <a:r>
              <a:rPr lang="en-US" sz="2400" dirty="0" smtClean="0">
                <a:latin typeface="Times New Roman" pitchFamily="18" charset="0"/>
                <a:cs typeface="Times New Roman" pitchFamily="18" charset="0"/>
              </a:rPr>
              <a:t>Spores germinate </a:t>
            </a:r>
            <a:r>
              <a:rPr lang="en-US" sz="2400" dirty="0" err="1" smtClean="0">
                <a:latin typeface="Times New Roman" pitchFamily="18" charset="0"/>
                <a:cs typeface="Times New Roman" pitchFamily="18" charset="0"/>
              </a:rPr>
              <a:t>exosporically</a:t>
            </a:r>
            <a:r>
              <a:rPr lang="en-US" sz="2400" dirty="0" smtClean="0">
                <a:latin typeface="Times New Roman" pitchFamily="18" charset="0"/>
                <a:cs typeface="Times New Roman" pitchFamily="18" charset="0"/>
              </a:rPr>
              <a:t> to form the gametophyte. The mature gametophytes are </a:t>
            </a:r>
            <a:r>
              <a:rPr lang="en-US" sz="2400" dirty="0" smtClean="0">
                <a:solidFill>
                  <a:schemeClr val="tx2">
                    <a:lumMod val="60000"/>
                    <a:lumOff val="40000"/>
                  </a:schemeClr>
                </a:solidFill>
                <a:latin typeface="Times New Roman" pitchFamily="18" charset="0"/>
                <a:cs typeface="Times New Roman" pitchFamily="18" charset="0"/>
              </a:rPr>
              <a:t>brown</a:t>
            </a:r>
            <a:r>
              <a:rPr lang="en-US" sz="2400" dirty="0" smtClean="0">
                <a:latin typeface="Times New Roman" pitchFamily="18" charset="0"/>
                <a:cs typeface="Times New Roman" pitchFamily="18" charset="0"/>
              </a:rPr>
              <a:t>, cylindrical and usually dichotomously branched, but may sometimes become irregular. The surface of the gametophyte is covered by long unicellular, brownish rhizoids. The gametophyte grows by means of apical </a:t>
            </a:r>
            <a:r>
              <a:rPr lang="en-US" sz="2400" dirty="0" err="1" smtClean="0">
                <a:latin typeface="Times New Roman" pitchFamily="18" charset="0"/>
                <a:cs typeface="Times New Roman" pitchFamily="18" charset="0"/>
              </a:rPr>
              <a:t>meristem</a:t>
            </a:r>
            <a:endParaRPr lang="en-US" sz="2400" dirty="0">
              <a:latin typeface="Times New Roman" pitchFamily="18" charset="0"/>
              <a:cs typeface="Times New Roman" pitchFamily="18" charset="0"/>
            </a:endParaRPr>
          </a:p>
        </p:txBody>
      </p:sp>
      <p:pic>
        <p:nvPicPr>
          <p:cNvPr id="111618" name="Picture 2" descr="http://cdn.biologydiscussion.com/wp-content/uploads/2016/08/clip_image015-5.jpg"/>
          <p:cNvPicPr>
            <a:picLocks noChangeAspect="1" noChangeArrowheads="1"/>
          </p:cNvPicPr>
          <p:nvPr/>
        </p:nvPicPr>
        <p:blipFill>
          <a:blip r:embed="rId2"/>
          <a:srcRect/>
          <a:stretch>
            <a:fillRect/>
          </a:stretch>
        </p:blipFill>
        <p:spPr bwMode="auto">
          <a:xfrm>
            <a:off x="533400" y="3810000"/>
            <a:ext cx="8153400" cy="3048000"/>
          </a:xfrm>
          <a:prstGeom prst="rect">
            <a:avLst/>
          </a:prstGeom>
          <a:noFill/>
        </p:spPr>
      </p:pic>
    </p:spTree>
  </p:cSld>
  <p:clrMapOvr>
    <a:masterClrMapping/>
  </p:clrMapOvr>
  <p:transition>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458200" cy="6093976"/>
          </a:xfrm>
          <a:prstGeom prst="rect">
            <a:avLst/>
          </a:prstGeom>
        </p:spPr>
        <p:txBody>
          <a:bodyPr wrap="square">
            <a:spAutoFit/>
          </a:bodyPr>
          <a:lstStyle/>
          <a:p>
            <a:pPr algn="ctr"/>
            <a:endParaRPr lang="en-US" sz="2600" b="1" dirty="0" smtClean="0">
              <a:solidFill>
                <a:srgbClr val="002060"/>
              </a:solidFill>
              <a:latin typeface="Times New Roman" pitchFamily="18" charset="0"/>
              <a:cs typeface="Times New Roman" pitchFamily="18" charset="0"/>
            </a:endParaRPr>
          </a:p>
          <a:p>
            <a:pPr algn="ctr"/>
            <a:r>
              <a:rPr lang="en-US" sz="2600" b="1" dirty="0" smtClean="0">
                <a:solidFill>
                  <a:srgbClr val="002060"/>
                </a:solidFill>
                <a:latin typeface="Times New Roman" pitchFamily="18" charset="0"/>
                <a:cs typeface="Times New Roman" pitchFamily="18" charset="0"/>
              </a:rPr>
              <a:t>Sex Organs: </a:t>
            </a:r>
            <a:endParaRPr lang="en-US" sz="2600" dirty="0" smtClean="0">
              <a:solidFill>
                <a:srgbClr val="002060"/>
              </a:solidFill>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The gametophytes of </a:t>
            </a:r>
            <a:r>
              <a:rPr lang="en-US" sz="2600" dirty="0" err="1" smtClean="0">
                <a:latin typeface="Times New Roman" pitchFamily="18" charset="0"/>
                <a:cs typeface="Times New Roman" pitchFamily="18" charset="0"/>
              </a:rPr>
              <a:t>Psilotum</a:t>
            </a:r>
            <a:r>
              <a:rPr lang="en-US" sz="2600" dirty="0" smtClean="0">
                <a:latin typeface="Times New Roman" pitchFamily="18" charset="0"/>
                <a:cs typeface="Times New Roman" pitchFamily="18" charset="0"/>
              </a:rPr>
              <a:t> are </a:t>
            </a:r>
            <a:r>
              <a:rPr lang="en-US" sz="2600" dirty="0" err="1" smtClean="0">
                <a:latin typeface="Times New Roman" pitchFamily="18" charset="0"/>
                <a:cs typeface="Times New Roman" pitchFamily="18" charset="0"/>
              </a:rPr>
              <a:t>monoecious</a:t>
            </a:r>
            <a:r>
              <a:rPr lang="en-US" sz="2600" dirty="0" smtClean="0">
                <a:latin typeface="Times New Roman" pitchFamily="18" charset="0"/>
                <a:cs typeface="Times New Roman" pitchFamily="18" charset="0"/>
              </a:rPr>
              <a:t> (i.e., homothallic). Sex organs i.e., </a:t>
            </a:r>
            <a:r>
              <a:rPr lang="en-US" sz="2600" dirty="0" smtClean="0">
                <a:solidFill>
                  <a:srgbClr val="FF0000"/>
                </a:solidFill>
                <a:latin typeface="Times New Roman" pitchFamily="18" charset="0"/>
                <a:cs typeface="Times New Roman" pitchFamily="18" charset="0"/>
              </a:rPr>
              <a:t>antheridia</a:t>
            </a:r>
            <a:r>
              <a:rPr lang="en-US" sz="2600" dirty="0" smtClean="0">
                <a:latin typeface="Times New Roman" pitchFamily="18" charset="0"/>
                <a:cs typeface="Times New Roman" pitchFamily="18" charset="0"/>
              </a:rPr>
              <a:t> and </a:t>
            </a:r>
            <a:r>
              <a:rPr lang="en-US" sz="2600" dirty="0" err="1" smtClean="0">
                <a:solidFill>
                  <a:srgbClr val="FF0000"/>
                </a:solidFill>
                <a:latin typeface="Times New Roman" pitchFamily="18" charset="0"/>
                <a:cs typeface="Times New Roman" pitchFamily="18" charset="0"/>
              </a:rPr>
              <a:t>archegania</a:t>
            </a:r>
            <a:r>
              <a:rPr lang="en-US" sz="2600" dirty="0" smtClean="0">
                <a:latin typeface="Times New Roman" pitchFamily="18" charset="0"/>
                <a:cs typeface="Times New Roman" pitchFamily="18" charset="0"/>
              </a:rPr>
              <a:t>, are superficial and scattered over the surface of the gametophyte. Generally, antheridia are more in number than archegonia. </a:t>
            </a:r>
            <a:endParaRPr lang="en-US" sz="2600" b="1" dirty="0" smtClean="0">
              <a:solidFill>
                <a:srgbClr val="002060"/>
              </a:solidFill>
              <a:latin typeface="Times New Roman" pitchFamily="18" charset="0"/>
              <a:cs typeface="Times New Roman" pitchFamily="18" charset="0"/>
            </a:endParaRPr>
          </a:p>
          <a:p>
            <a:pPr algn="ctr"/>
            <a:r>
              <a:rPr lang="en-US" sz="2600" b="1" dirty="0" err="1" smtClean="0">
                <a:solidFill>
                  <a:srgbClr val="002060"/>
                </a:solidFill>
                <a:latin typeface="Times New Roman" pitchFamily="18" charset="0"/>
                <a:cs typeface="Times New Roman" pitchFamily="18" charset="0"/>
              </a:rPr>
              <a:t>Antheridium</a:t>
            </a:r>
            <a:r>
              <a:rPr lang="en-US" sz="2600" b="1" dirty="0" smtClean="0">
                <a:solidFill>
                  <a:srgbClr val="002060"/>
                </a:solidFill>
                <a:latin typeface="Times New Roman" pitchFamily="18" charset="0"/>
                <a:cs typeface="Times New Roman" pitchFamily="18" charset="0"/>
              </a:rPr>
              <a:t>: </a:t>
            </a:r>
            <a:endParaRPr lang="en-US" sz="2600" dirty="0" smtClean="0">
              <a:solidFill>
                <a:srgbClr val="002060"/>
              </a:solidFill>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The </a:t>
            </a:r>
            <a:r>
              <a:rPr lang="en-US" sz="2600" dirty="0" err="1" smtClean="0">
                <a:latin typeface="Times New Roman" pitchFamily="18" charset="0"/>
                <a:cs typeface="Times New Roman" pitchFamily="18" charset="0"/>
              </a:rPr>
              <a:t>antheridium</a:t>
            </a:r>
            <a:r>
              <a:rPr lang="en-US" sz="2600" dirty="0" smtClean="0">
                <a:latin typeface="Times New Roman" pitchFamily="18" charset="0"/>
                <a:cs typeface="Times New Roman" pitchFamily="18" charset="0"/>
              </a:rPr>
              <a:t> develops from a single superficial cell (</a:t>
            </a:r>
            <a:r>
              <a:rPr lang="en-US" sz="2600" dirty="0" err="1" smtClean="0">
                <a:latin typeface="Times New Roman" pitchFamily="18" charset="0"/>
                <a:cs typeface="Times New Roman" pitchFamily="18" charset="0"/>
              </a:rPr>
              <a:t>antheridial</a:t>
            </a:r>
            <a:r>
              <a:rPr lang="en-US" sz="2600" dirty="0" smtClean="0">
                <a:latin typeface="Times New Roman" pitchFamily="18" charset="0"/>
                <a:cs typeface="Times New Roman" pitchFamily="18" charset="0"/>
              </a:rPr>
              <a:t> initial) of the </a:t>
            </a:r>
            <a:r>
              <a:rPr lang="en-US" sz="2600" dirty="0" err="1" smtClean="0">
                <a:latin typeface="Times New Roman" pitchFamily="18" charset="0"/>
                <a:cs typeface="Times New Roman" pitchFamily="18" charset="0"/>
              </a:rPr>
              <a:t>prothallus</a:t>
            </a:r>
            <a:r>
              <a:rPr lang="en-US" sz="2600" dirty="0" smtClean="0">
                <a:latin typeface="Times New Roman" pitchFamily="18" charset="0"/>
                <a:cs typeface="Times New Roman" pitchFamily="18" charset="0"/>
              </a:rPr>
              <a:t>. The </a:t>
            </a:r>
            <a:r>
              <a:rPr lang="en-US" sz="2600" dirty="0" err="1" smtClean="0">
                <a:latin typeface="Times New Roman" pitchFamily="18" charset="0"/>
                <a:cs typeface="Times New Roman" pitchFamily="18" charset="0"/>
              </a:rPr>
              <a:t>periclinal</a:t>
            </a:r>
            <a:r>
              <a:rPr lang="en-US" sz="2600" dirty="0" smtClean="0">
                <a:latin typeface="Times New Roman" pitchFamily="18" charset="0"/>
                <a:cs typeface="Times New Roman" pitchFamily="18" charset="0"/>
              </a:rPr>
              <a:t> division of the superficial cell produces an outer jacket initial and an inner primary </a:t>
            </a:r>
            <a:r>
              <a:rPr lang="en-US" sz="2600" dirty="0" err="1" smtClean="0">
                <a:latin typeface="Times New Roman" pitchFamily="18" charset="0"/>
                <a:cs typeface="Times New Roman" pitchFamily="18" charset="0"/>
              </a:rPr>
              <a:t>androgonial</a:t>
            </a:r>
            <a:r>
              <a:rPr lang="en-US" sz="2600" dirty="0" smtClean="0">
                <a:latin typeface="Times New Roman" pitchFamily="18" charset="0"/>
                <a:cs typeface="Times New Roman" pitchFamily="18" charset="0"/>
              </a:rPr>
              <a:t> cell. The outer jacket initial undergoes repeated </a:t>
            </a:r>
            <a:r>
              <a:rPr lang="en-US" sz="2600" dirty="0" err="1" smtClean="0">
                <a:latin typeface="Times New Roman" pitchFamily="18" charset="0"/>
                <a:cs typeface="Times New Roman" pitchFamily="18" charset="0"/>
              </a:rPr>
              <a:t>anticlinal</a:t>
            </a:r>
            <a:r>
              <a:rPr lang="en-US" sz="2600" dirty="0" smtClean="0">
                <a:latin typeface="Times New Roman" pitchFamily="18" charset="0"/>
                <a:cs typeface="Times New Roman" pitchFamily="18" charset="0"/>
              </a:rPr>
              <a:t> divisions and forms a single layered jacket. The inner primary </a:t>
            </a:r>
            <a:r>
              <a:rPr lang="en-US" sz="2600" dirty="0" err="1" smtClean="0">
                <a:latin typeface="Times New Roman" pitchFamily="18" charset="0"/>
                <a:cs typeface="Times New Roman" pitchFamily="18" charset="0"/>
              </a:rPr>
              <a:t>androgonial</a:t>
            </a:r>
            <a:r>
              <a:rPr lang="en-US" sz="2600" dirty="0" smtClean="0">
                <a:latin typeface="Times New Roman" pitchFamily="18" charset="0"/>
                <a:cs typeface="Times New Roman" pitchFamily="18" charset="0"/>
              </a:rPr>
              <a:t> cell divides in various planes and produces a mass of developing </a:t>
            </a:r>
            <a:r>
              <a:rPr lang="en-US" sz="2600" dirty="0" err="1" smtClean="0">
                <a:latin typeface="Times New Roman" pitchFamily="18" charset="0"/>
                <a:cs typeface="Times New Roman" pitchFamily="18" charset="0"/>
              </a:rPr>
              <a:t>androgonial</a:t>
            </a:r>
            <a:r>
              <a:rPr lang="en-US" sz="2600" dirty="0" smtClean="0">
                <a:latin typeface="Times New Roman" pitchFamily="18" charset="0"/>
                <a:cs typeface="Times New Roman" pitchFamily="18" charset="0"/>
              </a:rPr>
              <a:t> cells, the last generation of which are the </a:t>
            </a:r>
            <a:r>
              <a:rPr lang="en-US" sz="2600" dirty="0" err="1" smtClean="0">
                <a:latin typeface="Times New Roman" pitchFamily="18" charset="0"/>
                <a:cs typeface="Times New Roman" pitchFamily="18" charset="0"/>
              </a:rPr>
              <a:t>androcytes</a:t>
            </a:r>
            <a:r>
              <a:rPr lang="en-US" sz="2600" dirty="0" smtClean="0">
                <a:latin typeface="Times New Roman" pitchFamily="18" charset="0"/>
                <a:cs typeface="Times New Roman" pitchFamily="18" charset="0"/>
              </a:rPr>
              <a:t>.</a:t>
            </a:r>
          </a:p>
        </p:txBody>
      </p:sp>
    </p:spTree>
  </p:cSld>
  <p:clrMapOvr>
    <a:masterClrMapping/>
  </p:clrMapOvr>
  <p:transition>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3970318"/>
          </a:xfrm>
          <a:prstGeom prst="rect">
            <a:avLst/>
          </a:prstGeom>
        </p:spPr>
        <p:txBody>
          <a:bodyPr wrap="square">
            <a:spAutoFit/>
          </a:bodyPr>
          <a:lstStyle/>
          <a:p>
            <a:pPr algn="ctr"/>
            <a:r>
              <a:rPr lang="en-US" sz="2800" b="1" dirty="0" err="1" smtClean="0">
                <a:solidFill>
                  <a:srgbClr val="002060"/>
                </a:solidFill>
                <a:latin typeface="Times New Roman" pitchFamily="18" charset="0"/>
                <a:cs typeface="Times New Roman" pitchFamily="18" charset="0"/>
              </a:rPr>
              <a:t>Archegonium</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archegonium</a:t>
            </a:r>
            <a:r>
              <a:rPr lang="en-US" sz="2800" dirty="0" smtClean="0">
                <a:latin typeface="Times New Roman" pitchFamily="18" charset="0"/>
                <a:cs typeface="Times New Roman" pitchFamily="18" charset="0"/>
              </a:rPr>
              <a:t> is also developed from a single superficial cell (</a:t>
            </a:r>
            <a:r>
              <a:rPr lang="en-US" sz="2800" dirty="0" err="1" smtClean="0">
                <a:latin typeface="Times New Roman" pitchFamily="18" charset="0"/>
                <a:cs typeface="Times New Roman" pitchFamily="18" charset="0"/>
              </a:rPr>
              <a:t>archegonial</a:t>
            </a:r>
            <a:r>
              <a:rPr lang="en-US" sz="2800" dirty="0" smtClean="0">
                <a:latin typeface="Times New Roman" pitchFamily="18" charset="0"/>
                <a:cs typeface="Times New Roman" pitchFamily="18" charset="0"/>
              </a:rPr>
              <a:t> initial) of the </a:t>
            </a:r>
            <a:r>
              <a:rPr lang="en-US" sz="2800" dirty="0" err="1" smtClean="0">
                <a:latin typeface="Times New Roman" pitchFamily="18" charset="0"/>
                <a:cs typeface="Times New Roman" pitchFamily="18" charset="0"/>
              </a:rPr>
              <a:t>prothallus</a:t>
            </a:r>
            <a:r>
              <a:rPr lang="en-US" sz="2800" dirty="0" smtClean="0">
                <a:latin typeface="Times New Roman" pitchFamily="18" charset="0"/>
                <a:cs typeface="Times New Roman" pitchFamily="18" charset="0"/>
              </a:rPr>
              <a:t>. The initial cell undergoes </a:t>
            </a:r>
            <a:r>
              <a:rPr lang="en-US" sz="2800" smtClean="0">
                <a:latin typeface="Times New Roman" pitchFamily="18" charset="0"/>
                <a:cs typeface="Times New Roman" pitchFamily="18" charset="0"/>
              </a:rPr>
              <a:t>periclinal</a:t>
            </a:r>
            <a:r>
              <a:rPr lang="en-US" sz="2800" dirty="0" smtClean="0">
                <a:latin typeface="Times New Roman" pitchFamily="18" charset="0"/>
                <a:cs typeface="Times New Roman" pitchFamily="18" charset="0"/>
              </a:rPr>
              <a:t> division to form an outer primary cover cell and an inner central cell. The </a:t>
            </a:r>
            <a:r>
              <a:rPr lang="en-US" sz="2800" dirty="0" err="1" smtClean="0">
                <a:latin typeface="Times New Roman" pitchFamily="18" charset="0"/>
                <a:cs typeface="Times New Roman" pitchFamily="18" charset="0"/>
              </a:rPr>
              <a:t>anticlinal</a:t>
            </a:r>
            <a:r>
              <a:rPr lang="en-US" sz="2800" dirty="0" smtClean="0">
                <a:latin typeface="Times New Roman" pitchFamily="18" charset="0"/>
                <a:cs typeface="Times New Roman" pitchFamily="18" charset="0"/>
              </a:rPr>
              <a:t> divisions followed by </a:t>
            </a:r>
            <a:r>
              <a:rPr lang="en-US" sz="2800" dirty="0" err="1" smtClean="0">
                <a:latin typeface="Times New Roman" pitchFamily="18" charset="0"/>
                <a:cs typeface="Times New Roman" pitchFamily="18" charset="0"/>
              </a:rPr>
              <a:t>periclinal</a:t>
            </a:r>
            <a:r>
              <a:rPr lang="en-US" sz="2800" dirty="0" smtClean="0">
                <a:latin typeface="Times New Roman" pitchFamily="18" charset="0"/>
                <a:cs typeface="Times New Roman" pitchFamily="18" charset="0"/>
              </a:rPr>
              <a:t> divisions of the outer cover cell produces a long projecting </a:t>
            </a:r>
            <a:r>
              <a:rPr lang="en-US" sz="2800" dirty="0" smtClean="0">
                <a:solidFill>
                  <a:srgbClr val="FF0000"/>
                </a:solidFill>
                <a:latin typeface="Times New Roman" pitchFamily="18" charset="0"/>
                <a:cs typeface="Times New Roman" pitchFamily="18" charset="0"/>
              </a:rPr>
              <a:t>neck</a:t>
            </a:r>
            <a:r>
              <a:rPr lang="en-US" sz="2800" dirty="0" smtClean="0">
                <a:latin typeface="Times New Roman" pitchFamily="18" charset="0"/>
                <a:cs typeface="Times New Roman" pitchFamily="18" charset="0"/>
              </a:rPr>
              <a:t> arranged in four </a:t>
            </a:r>
            <a:r>
              <a:rPr lang="en-US" sz="2800" dirty="0" smtClean="0">
                <a:solidFill>
                  <a:srgbClr val="FF0000"/>
                </a:solidFill>
                <a:latin typeface="Times New Roman" pitchFamily="18" charset="0"/>
                <a:cs typeface="Times New Roman" pitchFamily="18" charset="0"/>
              </a:rPr>
              <a:t>vertical</a:t>
            </a:r>
            <a:r>
              <a:rPr lang="en-US" sz="2800" dirty="0" smtClean="0">
                <a:latin typeface="Times New Roman" pitchFamily="18" charset="0"/>
                <a:cs typeface="Times New Roman" pitchFamily="18" charset="0"/>
              </a:rPr>
              <a:t> rows of cells with four to six cells in each row. </a:t>
            </a:r>
          </a:p>
        </p:txBody>
      </p:sp>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cdn.biologydiscussion.com/wp-content/uploads/2016/08/clip_image019-2.jpg"/>
          <p:cNvPicPr>
            <a:picLocks noChangeAspect="1" noChangeArrowheads="1"/>
          </p:cNvPicPr>
          <p:nvPr/>
        </p:nvPicPr>
        <p:blipFill>
          <a:blip r:embed="rId2"/>
          <a:srcRect/>
          <a:stretch>
            <a:fillRect/>
          </a:stretch>
        </p:blipFill>
        <p:spPr bwMode="auto">
          <a:xfrm>
            <a:off x="0" y="3505200"/>
            <a:ext cx="9144000" cy="3352800"/>
          </a:xfrm>
          <a:prstGeom prst="rect">
            <a:avLst/>
          </a:prstGeom>
          <a:noFill/>
        </p:spPr>
      </p:pic>
      <p:pic>
        <p:nvPicPr>
          <p:cNvPr id="3" name="Picture 2" descr="http://cdn.biologydiscussion.com/wp-content/uploads/2016/08/clip_image017-3.jpg"/>
          <p:cNvPicPr>
            <a:picLocks noChangeAspect="1" noChangeArrowheads="1"/>
          </p:cNvPicPr>
          <p:nvPr/>
        </p:nvPicPr>
        <p:blipFill>
          <a:blip r:embed="rId3"/>
          <a:srcRect/>
          <a:stretch>
            <a:fillRect/>
          </a:stretch>
        </p:blipFill>
        <p:spPr bwMode="auto">
          <a:xfrm>
            <a:off x="0" y="-1"/>
            <a:ext cx="9144000" cy="3505201"/>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General Characteristics of Pteridophytes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534400" cy="3046988"/>
          </a:xfrm>
          <a:prstGeom prst="rect">
            <a:avLst/>
          </a:prstGeom>
        </p:spPr>
        <p:txBody>
          <a:bodyPr wrap="square">
            <a:spAutoFit/>
          </a:bodyPr>
          <a:lstStyle/>
          <a:p>
            <a:pPr algn="ctr"/>
            <a:r>
              <a:rPr lang="en-US" sz="2400" b="1" dirty="0" err="1" smtClean="0">
                <a:solidFill>
                  <a:schemeClr val="accent5">
                    <a:lumMod val="60000"/>
                    <a:lumOff val="40000"/>
                  </a:schemeClr>
                </a:solidFill>
                <a:latin typeface="Times New Roman" pitchFamily="18" charset="0"/>
                <a:cs typeface="Times New Roman" pitchFamily="18" charset="0"/>
              </a:rPr>
              <a:t>Fertilisation</a:t>
            </a:r>
            <a:r>
              <a:rPr lang="en-US" sz="2400" b="1" dirty="0" smtClean="0">
                <a:solidFill>
                  <a:schemeClr val="accent5">
                    <a:lumMod val="60000"/>
                    <a:lumOff val="40000"/>
                  </a:schemeClr>
                </a:solidFill>
                <a:latin typeface="Times New Roman" pitchFamily="18" charset="0"/>
                <a:cs typeface="Times New Roman" pitchFamily="18" charset="0"/>
              </a:rPr>
              <a:t>:</a:t>
            </a:r>
            <a:r>
              <a:rPr lang="en-US" sz="2400" dirty="0" smtClean="0">
                <a:solidFill>
                  <a:schemeClr val="accent5">
                    <a:lumMod val="60000"/>
                    <a:lumOff val="40000"/>
                  </a:schemeClr>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At maturity, the cell wall of the lower tier of neck cells becomes thick walled and cutinized. The apical, however, breaks away in presence of water and the </a:t>
            </a:r>
            <a:r>
              <a:rPr lang="en-US" sz="2400" dirty="0" err="1" smtClean="0">
                <a:latin typeface="Times New Roman" pitchFamily="18" charset="0"/>
                <a:cs typeface="Times New Roman" pitchFamily="18" charset="0"/>
              </a:rPr>
              <a:t>mucilagenous</a:t>
            </a:r>
            <a:r>
              <a:rPr lang="en-US" sz="2400" dirty="0" smtClean="0">
                <a:latin typeface="Times New Roman" pitchFamily="18" charset="0"/>
                <a:cs typeface="Times New Roman" pitchFamily="18" charset="0"/>
              </a:rPr>
              <a:t> contents of the neck cells are released. Thus, a free passage is formed for the entry of the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a:t>
            </a:r>
          </a:p>
          <a:p>
            <a:pPr algn="just"/>
            <a:r>
              <a:rPr lang="en-US" sz="2400" dirty="0" err="1" smtClean="0">
                <a:latin typeface="Times New Roman" pitchFamily="18" charset="0"/>
                <a:cs typeface="Times New Roman" pitchFamily="18" charset="0"/>
              </a:rPr>
              <a:t>Fertilisation</a:t>
            </a:r>
            <a:r>
              <a:rPr lang="en-US" sz="2400" dirty="0" smtClean="0">
                <a:latin typeface="Times New Roman" pitchFamily="18" charset="0"/>
                <a:cs typeface="Times New Roman" pitchFamily="18" charset="0"/>
              </a:rPr>
              <a:t> is accomplished by the union of a </a:t>
            </a:r>
            <a:r>
              <a:rPr lang="en-US" sz="2400" dirty="0" err="1" smtClean="0">
                <a:solidFill>
                  <a:srgbClr val="FF0000"/>
                </a:solidFill>
                <a:latin typeface="Times New Roman" pitchFamily="18" charset="0"/>
                <a:cs typeface="Times New Roman" pitchFamily="18" charset="0"/>
              </a:rPr>
              <a:t>multiflagellate</a:t>
            </a:r>
            <a:r>
              <a:rPr lang="en-US" sz="2400" dirty="0" smtClean="0">
                <a:solidFill>
                  <a:srgbClr val="FF0000"/>
                </a:solidFill>
                <a:latin typeface="Times New Roman" pitchFamily="18" charset="0"/>
                <a:cs typeface="Times New Roman" pitchFamily="18" charset="0"/>
              </a:rPr>
              <a:t> sperm </a:t>
            </a:r>
            <a:r>
              <a:rPr lang="en-US" sz="2400" dirty="0" smtClean="0">
                <a:latin typeface="Times New Roman" pitchFamily="18" charset="0"/>
                <a:cs typeface="Times New Roman" pitchFamily="18" charset="0"/>
              </a:rPr>
              <a:t>and </a:t>
            </a:r>
            <a:r>
              <a:rPr lang="en-US" sz="2400" dirty="0" smtClean="0">
                <a:solidFill>
                  <a:srgbClr val="FF0000"/>
                </a:solidFill>
                <a:latin typeface="Times New Roman" pitchFamily="18" charset="0"/>
                <a:cs typeface="Times New Roman" pitchFamily="18" charset="0"/>
              </a:rPr>
              <a:t>egg</a:t>
            </a:r>
            <a:r>
              <a:rPr lang="en-US" sz="2400" dirty="0" smtClean="0">
                <a:latin typeface="Times New Roman" pitchFamily="18" charset="0"/>
                <a:cs typeface="Times New Roman" pitchFamily="18" charset="0"/>
              </a:rPr>
              <a:t>, resulting in the formation of a </a:t>
            </a:r>
            <a:r>
              <a:rPr lang="en-US" sz="2400" dirty="0" smtClean="0">
                <a:solidFill>
                  <a:srgbClr val="FF0000"/>
                </a:solidFill>
                <a:latin typeface="Times New Roman" pitchFamily="18" charset="0"/>
                <a:cs typeface="Times New Roman" pitchFamily="18" charset="0"/>
              </a:rPr>
              <a:t>diploid zygote. </a:t>
            </a:r>
            <a:endParaRPr lang="en-US" sz="2400" dirty="0">
              <a:solidFill>
                <a:srgbClr val="FF0000"/>
              </a:solidFill>
              <a:latin typeface="Times New Roman" pitchFamily="18" charset="0"/>
              <a:cs typeface="Times New Roman" pitchFamily="18" charset="0"/>
            </a:endParaRPr>
          </a:p>
        </p:txBody>
      </p:sp>
      <p:pic>
        <p:nvPicPr>
          <p:cNvPr id="106498" name="Picture 2" descr="http://cdn.biologydiscussion.com/wp-content/uploads/2016/08/clip_image021-4.jpg"/>
          <p:cNvPicPr>
            <a:picLocks noChangeAspect="1" noChangeArrowheads="1"/>
          </p:cNvPicPr>
          <p:nvPr/>
        </p:nvPicPr>
        <p:blipFill>
          <a:blip r:embed="rId2"/>
          <a:srcRect/>
          <a:stretch>
            <a:fillRect/>
          </a:stretch>
        </p:blipFill>
        <p:spPr bwMode="auto">
          <a:xfrm>
            <a:off x="304800" y="3124200"/>
            <a:ext cx="8458200" cy="3581400"/>
          </a:xfrm>
          <a:prstGeom prst="rect">
            <a:avLst/>
          </a:prstGeom>
          <a:noFill/>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cdn.biologydiscussion.com/wp-content/uploads/2016/08/clip_image022-18.jpg"/>
          <p:cNvPicPr>
            <a:picLocks noChangeAspect="1" noChangeArrowheads="1"/>
          </p:cNvPicPr>
          <p:nvPr/>
        </p:nvPicPr>
        <p:blipFill>
          <a:blip r:embed="rId2"/>
          <a:srcRect/>
          <a:stretch>
            <a:fillRect/>
          </a:stretch>
        </p:blipFill>
        <p:spPr bwMode="auto">
          <a:xfrm>
            <a:off x="1066800" y="0"/>
            <a:ext cx="7086600" cy="6858000"/>
          </a:xfrm>
          <a:prstGeom prst="rect">
            <a:avLst/>
          </a:prstGeom>
          <a:noFill/>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silotum life cycle साठी प्रतिमा परिणाम"/>
          <p:cNvPicPr>
            <a:picLocks noChangeAspect="1" noChangeArrowheads="1"/>
          </p:cNvPicPr>
          <p:nvPr/>
        </p:nvPicPr>
        <p:blipFill>
          <a:blip r:embed="rId2"/>
          <a:srcRect/>
          <a:stretch>
            <a:fillRect/>
          </a:stretch>
        </p:blipFill>
        <p:spPr bwMode="auto">
          <a:xfrm>
            <a:off x="0" y="-1"/>
            <a:ext cx="9144000" cy="6845827"/>
          </a:xfrm>
          <a:prstGeom prst="rect">
            <a:avLst/>
          </a:prstGeom>
          <a:noFill/>
        </p:spPr>
      </p:pic>
    </p:spTree>
  </p:cSld>
  <p:clrMapOvr>
    <a:masterClrMapping/>
  </p:clrMapOvr>
  <p:transition>
    <p:zoom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486400" y="152400"/>
          <a:ext cx="3467100" cy="2895600"/>
        </p:xfrm>
        <a:graphic>
          <a:graphicData uri="http://schemas.openxmlformats.org/drawingml/2006/table">
            <a:tbl>
              <a:tblPr/>
              <a:tblGrid>
                <a:gridCol w="1733550"/>
                <a:gridCol w="1733550"/>
              </a:tblGrid>
              <a:tr h="386080">
                <a:tc>
                  <a:txBody>
                    <a:bodyPr/>
                    <a:lstStyle/>
                    <a:p>
                      <a:r>
                        <a:rPr lang="en-US" dirty="0"/>
                        <a:t>Kingdom:</a:t>
                      </a:r>
                    </a:p>
                  </a:txBody>
                  <a:tcPr anchor="ctr">
                    <a:lnL>
                      <a:noFill/>
                    </a:lnL>
                    <a:lnR>
                      <a:noFill/>
                    </a:lnR>
                    <a:lnT>
                      <a:noFill/>
                    </a:lnT>
                    <a:lnB>
                      <a:noFill/>
                    </a:lnB>
                  </a:tcPr>
                </a:tc>
                <a:tc>
                  <a:txBody>
                    <a:bodyPr/>
                    <a:lstStyle/>
                    <a:p>
                      <a:r>
                        <a:rPr lang="en-US">
                          <a:hlinkClick r:id=""/>
                        </a:rPr>
                        <a:t>Plantae</a:t>
                      </a:r>
                      <a:endParaRPr lang="en-US"/>
                    </a:p>
                  </a:txBody>
                  <a:tcPr anchor="ctr">
                    <a:lnL>
                      <a:noFill/>
                    </a:lnL>
                    <a:lnR>
                      <a:noFill/>
                    </a:lnR>
                    <a:lnT>
                      <a:noFill/>
                    </a:lnT>
                    <a:lnB>
                      <a:noFill/>
                    </a:lnB>
                  </a:tcPr>
                </a:tc>
              </a:tr>
              <a:tr h="386080">
                <a:tc>
                  <a:txBody>
                    <a:bodyPr/>
                    <a:lstStyle/>
                    <a:p>
                      <a:r>
                        <a:rPr lang="en-US"/>
                        <a:t>Division:</a:t>
                      </a:r>
                    </a:p>
                  </a:txBody>
                  <a:tcPr anchor="ctr">
                    <a:lnL>
                      <a:noFill/>
                    </a:lnL>
                    <a:lnR>
                      <a:noFill/>
                    </a:lnR>
                    <a:lnT>
                      <a:noFill/>
                    </a:lnT>
                    <a:lnB>
                      <a:noFill/>
                    </a:lnB>
                  </a:tcPr>
                </a:tc>
                <a:tc>
                  <a:txBody>
                    <a:bodyPr/>
                    <a:lstStyle/>
                    <a:p>
                      <a:r>
                        <a:rPr lang="en-US">
                          <a:hlinkClick r:id=""/>
                        </a:rPr>
                        <a:t>Pteridophyta</a:t>
                      </a:r>
                      <a:endParaRPr lang="en-US"/>
                    </a:p>
                  </a:txBody>
                  <a:tcPr anchor="ctr">
                    <a:lnL>
                      <a:noFill/>
                    </a:lnL>
                    <a:lnR>
                      <a:noFill/>
                    </a:lnR>
                    <a:lnT>
                      <a:noFill/>
                    </a:lnT>
                    <a:lnB>
                      <a:noFill/>
                    </a:lnB>
                  </a:tcPr>
                </a:tc>
              </a:tr>
              <a:tr h="675640">
                <a:tc>
                  <a:txBody>
                    <a:bodyPr/>
                    <a:lstStyle/>
                    <a:p>
                      <a:r>
                        <a:rPr lang="en-US" dirty="0"/>
                        <a:t>Class:</a:t>
                      </a:r>
                    </a:p>
                  </a:txBody>
                  <a:tcPr anchor="ctr">
                    <a:lnL>
                      <a:noFill/>
                    </a:lnL>
                    <a:lnR>
                      <a:noFill/>
                    </a:lnR>
                    <a:lnT>
                      <a:noFill/>
                    </a:lnT>
                    <a:lnB>
                      <a:noFill/>
                    </a:lnB>
                  </a:tcPr>
                </a:tc>
                <a:tc>
                  <a:txBody>
                    <a:bodyPr/>
                    <a:lstStyle/>
                    <a:p>
                      <a:r>
                        <a:rPr lang="en-US" dirty="0" err="1">
                          <a:hlinkClick r:id=""/>
                        </a:rPr>
                        <a:t>Lycopodiopsida</a:t>
                      </a:r>
                      <a:endParaRPr lang="en-US" dirty="0"/>
                    </a:p>
                  </a:txBody>
                  <a:tcPr anchor="ctr">
                    <a:lnL>
                      <a:noFill/>
                    </a:lnL>
                    <a:lnR>
                      <a:noFill/>
                    </a:lnR>
                    <a:lnT>
                      <a:noFill/>
                    </a:lnT>
                    <a:lnB>
                      <a:noFill/>
                    </a:lnB>
                  </a:tcPr>
                </a:tc>
              </a:tr>
              <a:tr h="386080">
                <a:tc>
                  <a:txBody>
                    <a:bodyPr/>
                    <a:lstStyle/>
                    <a:p>
                      <a:r>
                        <a:rPr lang="en-US"/>
                        <a:t>Order:</a:t>
                      </a:r>
                    </a:p>
                  </a:txBody>
                  <a:tcPr anchor="ctr">
                    <a:lnL>
                      <a:noFill/>
                    </a:lnL>
                    <a:lnR>
                      <a:noFill/>
                    </a:lnR>
                    <a:lnT>
                      <a:noFill/>
                    </a:lnT>
                    <a:lnB>
                      <a:noFill/>
                    </a:lnB>
                  </a:tcPr>
                </a:tc>
                <a:tc>
                  <a:txBody>
                    <a:bodyPr/>
                    <a:lstStyle/>
                    <a:p>
                      <a:r>
                        <a:rPr lang="en-US">
                          <a:hlinkClick r:id=""/>
                        </a:rPr>
                        <a:t>Lycopodiales</a:t>
                      </a:r>
                      <a:endParaRPr lang="en-US"/>
                    </a:p>
                  </a:txBody>
                  <a:tcPr anchor="ctr">
                    <a:lnL>
                      <a:noFill/>
                    </a:lnL>
                    <a:lnR>
                      <a:noFill/>
                    </a:lnR>
                    <a:lnT>
                      <a:noFill/>
                    </a:lnT>
                    <a:lnB>
                      <a:noFill/>
                    </a:lnB>
                  </a:tcPr>
                </a:tc>
              </a:tr>
              <a:tr h="675640">
                <a:tc>
                  <a:txBody>
                    <a:bodyPr/>
                    <a:lstStyle/>
                    <a:p>
                      <a:r>
                        <a:rPr lang="en-US"/>
                        <a:t>Family:</a:t>
                      </a:r>
                    </a:p>
                  </a:txBody>
                  <a:tcPr anchor="ctr">
                    <a:lnL>
                      <a:noFill/>
                    </a:lnL>
                    <a:lnR>
                      <a:noFill/>
                    </a:lnR>
                    <a:lnT>
                      <a:noFill/>
                    </a:lnT>
                    <a:lnB>
                      <a:noFill/>
                    </a:lnB>
                  </a:tcPr>
                </a:tc>
                <a:tc>
                  <a:txBody>
                    <a:bodyPr/>
                    <a:lstStyle/>
                    <a:p>
                      <a:r>
                        <a:rPr lang="en-US">
                          <a:hlinkClick r:id=""/>
                        </a:rPr>
                        <a:t>Lycopodiaceae</a:t>
                      </a:r>
                      <a:endParaRPr lang="en-US"/>
                    </a:p>
                  </a:txBody>
                  <a:tcPr anchor="ctr">
                    <a:lnL>
                      <a:noFill/>
                    </a:lnL>
                    <a:lnR>
                      <a:noFill/>
                    </a:lnR>
                    <a:lnT>
                      <a:noFill/>
                    </a:lnT>
                    <a:lnB>
                      <a:noFill/>
                    </a:lnB>
                  </a:tcPr>
                </a:tc>
              </a:tr>
              <a:tr h="386080">
                <a:tc>
                  <a:txBody>
                    <a:bodyPr/>
                    <a:lstStyle/>
                    <a:p>
                      <a:r>
                        <a:rPr lang="en-US"/>
                        <a:t>Genus:</a:t>
                      </a:r>
                    </a:p>
                  </a:txBody>
                  <a:tcPr anchor="ctr">
                    <a:lnL>
                      <a:noFill/>
                    </a:lnL>
                    <a:lnR>
                      <a:noFill/>
                    </a:lnR>
                    <a:lnT>
                      <a:noFill/>
                    </a:lnT>
                    <a:lnB>
                      <a:noFill/>
                    </a:lnB>
                  </a:tcPr>
                </a:tc>
                <a:tc>
                  <a:txBody>
                    <a:bodyPr/>
                    <a:lstStyle/>
                    <a:p>
                      <a:r>
                        <a:rPr lang="en-US" b="1" i="1" dirty="0" err="1"/>
                        <a:t>Lycopodium</a:t>
                      </a:r>
                      <a:endParaRPr lang="en-US" dirty="0"/>
                    </a:p>
                  </a:txBody>
                  <a:tcPr anchor="ctr">
                    <a:lnL>
                      <a:noFill/>
                    </a:lnL>
                    <a:lnR>
                      <a:noFill/>
                    </a:lnR>
                    <a:lnT>
                      <a:noFill/>
                    </a:lnT>
                    <a:lnB>
                      <a:noFill/>
                    </a:lnB>
                  </a:tcPr>
                </a:tc>
              </a:tr>
            </a:tbl>
          </a:graphicData>
        </a:graphic>
      </p:graphicFrame>
      <p:sp>
        <p:nvSpPr>
          <p:cNvPr id="4" name="Rectangle 3"/>
          <p:cNvSpPr/>
          <p:nvPr/>
        </p:nvSpPr>
        <p:spPr>
          <a:xfrm>
            <a:off x="0" y="3048000"/>
            <a:ext cx="9144000" cy="3477875"/>
          </a:xfrm>
          <a:prstGeom prst="rect">
            <a:avLst/>
          </a:prstGeom>
        </p:spPr>
        <p:txBody>
          <a:bodyPr wrap="square">
            <a:spAutoFit/>
          </a:bodyPr>
          <a:lstStyle/>
          <a:p>
            <a:pPr algn="just"/>
            <a:r>
              <a:rPr lang="en-US" sz="2200" b="1" dirty="0" smtClean="0">
                <a:solidFill>
                  <a:srgbClr val="FF0000"/>
                </a:solidFill>
                <a:latin typeface="Times New Roman" pitchFamily="18" charset="0"/>
                <a:cs typeface="Times New Roman" pitchFamily="18" charset="0"/>
              </a:rPr>
              <a:t>Characteristic Features:</a:t>
            </a:r>
            <a:endParaRPr lang="en-US" sz="2200" dirty="0" smtClean="0">
              <a:solidFill>
                <a:srgbClr val="FF0000"/>
              </a:solidFill>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living </a:t>
            </a:r>
            <a:r>
              <a:rPr lang="en-US" sz="2200" dirty="0" err="1" smtClean="0">
                <a:latin typeface="Times New Roman" pitchFamily="18" charset="0"/>
                <a:cs typeface="Times New Roman" pitchFamily="18" charset="0"/>
              </a:rPr>
              <a:t>Lycopodiales</a:t>
            </a:r>
            <a:r>
              <a:rPr lang="en-US" sz="2200" dirty="0" smtClean="0">
                <a:latin typeface="Times New Roman" pitchFamily="18" charset="0"/>
                <a:cs typeface="Times New Roman" pitchFamily="18" charset="0"/>
              </a:rPr>
              <a:t> are the representatives of a group which, during the Carboniferous period, formed the chief vegetation. The modern representatives are small and herbaceous </a:t>
            </a:r>
            <a:r>
              <a:rPr lang="en-US" sz="2200" dirty="0" err="1" smtClean="0">
                <a:latin typeface="Times New Roman" pitchFamily="18" charset="0"/>
                <a:cs typeface="Times New Roman" pitchFamily="18" charset="0"/>
              </a:rPr>
              <a:t>sporophytes</a:t>
            </a:r>
            <a:r>
              <a:rPr lang="en-US" sz="2200" dirty="0" smtClean="0">
                <a:latin typeface="Times New Roman" pitchFamily="18" charset="0"/>
                <a:cs typeface="Times New Roman" pitchFamily="18" charset="0"/>
              </a:rPr>
              <a:t>. The leaves are small and simple. Each leaf possesses an </a:t>
            </a:r>
            <a:r>
              <a:rPr lang="en-US" sz="2200" dirty="0" err="1" smtClean="0">
                <a:latin typeface="Times New Roman" pitchFamily="18" charset="0"/>
                <a:cs typeface="Times New Roman" pitchFamily="18" charset="0"/>
              </a:rPr>
              <a:t>unbranched</a:t>
            </a:r>
            <a:r>
              <a:rPr lang="en-US" sz="2200" dirty="0" smtClean="0">
                <a:latin typeface="Times New Roman" pitchFamily="18" charset="0"/>
                <a:cs typeface="Times New Roman" pitchFamily="18" charset="0"/>
              </a:rPr>
              <a:t> midrib. There are no leaf gaps in the stele of the stem. The </a:t>
            </a:r>
            <a:r>
              <a:rPr lang="en-US" sz="2200" dirty="0" err="1" smtClean="0">
                <a:latin typeface="Times New Roman" pitchFamily="18" charset="0"/>
                <a:cs typeface="Times New Roman" pitchFamily="18" charset="0"/>
              </a:rPr>
              <a:t>sporophylls</a:t>
            </a:r>
            <a:r>
              <a:rPr lang="en-US" sz="2200" dirty="0" smtClean="0">
                <a:latin typeface="Times New Roman" pitchFamily="18" charset="0"/>
                <a:cs typeface="Times New Roman" pitchFamily="18" charset="0"/>
              </a:rPr>
              <a:t> may or may not be restricted to the terminal portion of branches and organized into definite </a:t>
            </a:r>
            <a:r>
              <a:rPr lang="en-US" sz="2200" dirty="0" err="1" smtClean="0">
                <a:latin typeface="Times New Roman" pitchFamily="18" charset="0"/>
                <a:cs typeface="Times New Roman" pitchFamily="18" charset="0"/>
              </a:rPr>
              <a:t>strobili</a:t>
            </a:r>
            <a:r>
              <a:rPr lang="en-US" sz="2200" dirty="0" smtClean="0">
                <a:latin typeface="Times New Roman" pitchFamily="18" charset="0"/>
                <a:cs typeface="Times New Roman" pitchFamily="18" charset="0"/>
              </a:rPr>
              <a:t>. The </a:t>
            </a:r>
            <a:r>
              <a:rPr lang="en-US" sz="2200" dirty="0" err="1" smtClean="0">
                <a:latin typeface="Times New Roman" pitchFamily="18" charset="0"/>
                <a:cs typeface="Times New Roman" pitchFamily="18" charset="0"/>
              </a:rPr>
              <a:t>sporophylls</a:t>
            </a:r>
            <a:r>
              <a:rPr lang="en-US" sz="2200" dirty="0" smtClean="0">
                <a:latin typeface="Times New Roman" pitchFamily="18" charset="0"/>
                <a:cs typeface="Times New Roman" pitchFamily="18" charset="0"/>
              </a:rPr>
              <a:t> and simple vegetative leaves may be similar or dissimilar. They possess </a:t>
            </a:r>
            <a:r>
              <a:rPr lang="en-US" sz="2200" dirty="0" err="1" smtClean="0">
                <a:latin typeface="Times New Roman" pitchFamily="18" charset="0"/>
                <a:cs typeface="Times New Roman" pitchFamily="18" charset="0"/>
              </a:rPr>
              <a:t>homosporous</a:t>
            </a:r>
            <a:r>
              <a:rPr lang="en-US" sz="2200" dirty="0" smtClean="0">
                <a:latin typeface="Times New Roman" pitchFamily="18" charset="0"/>
                <a:cs typeface="Times New Roman" pitchFamily="18" charset="0"/>
              </a:rPr>
              <a:t> sporangia (all the spores of one kind only). The antheridia remain embedded in the tissue of the </a:t>
            </a:r>
            <a:r>
              <a:rPr lang="en-US" sz="2200" dirty="0" err="1" smtClean="0">
                <a:latin typeface="Times New Roman" pitchFamily="18" charset="0"/>
                <a:cs typeface="Times New Roman" pitchFamily="18" charset="0"/>
              </a:rPr>
              <a:t>prothallus</a:t>
            </a:r>
            <a:r>
              <a:rPr lang="en-US" sz="2200" dirty="0" smtClean="0">
                <a:latin typeface="Times New Roman" pitchFamily="18" charset="0"/>
                <a:cs typeface="Times New Roman" pitchFamily="18" charset="0"/>
              </a:rPr>
              <a:t>. The </a:t>
            </a:r>
            <a:r>
              <a:rPr lang="en-US" sz="2200" dirty="0" err="1" smtClean="0">
                <a:latin typeface="Times New Roman" pitchFamily="18" charset="0"/>
                <a:cs typeface="Times New Roman" pitchFamily="18" charset="0"/>
              </a:rPr>
              <a:t>antherozoids</a:t>
            </a:r>
            <a:r>
              <a:rPr lang="en-US" sz="2200" dirty="0" smtClean="0">
                <a:latin typeface="Times New Roman" pitchFamily="18" charset="0"/>
                <a:cs typeface="Times New Roman" pitchFamily="18" charset="0"/>
              </a:rPr>
              <a:t> are biflagellate.</a:t>
            </a:r>
            <a:endParaRPr lang="en-US" sz="2200" dirty="0">
              <a:latin typeface="Times New Roman" pitchFamily="18" charset="0"/>
              <a:cs typeface="Times New Roman" pitchFamily="18" charset="0"/>
            </a:endParaRPr>
          </a:p>
        </p:txBody>
      </p:sp>
      <p:sp>
        <p:nvSpPr>
          <p:cNvPr id="23554" name="AutoShape 2" descr="lycopodium habitat साठी प्रतिमा परिणाम"/>
          <p:cNvSpPr>
            <a:spLocks noChangeAspect="1" noChangeArrowheads="1"/>
          </p:cNvSpPr>
          <p:nvPr/>
        </p:nvSpPr>
        <p:spPr bwMode="auto">
          <a:xfrm>
            <a:off x="155575" y="-3078163"/>
            <a:ext cx="4819650" cy="641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4" descr="lycopodium habitat साठी प्रतिमा परिणाम"/>
          <p:cNvPicPr>
            <a:picLocks noChangeAspect="1" noChangeArrowheads="1"/>
          </p:cNvPicPr>
          <p:nvPr/>
        </p:nvPicPr>
        <p:blipFill>
          <a:blip r:embed="rId2"/>
          <a:srcRect/>
          <a:stretch>
            <a:fillRect/>
          </a:stretch>
        </p:blipFill>
        <p:spPr bwMode="auto">
          <a:xfrm rot="16200000">
            <a:off x="-342900" y="342900"/>
            <a:ext cx="3048000" cy="2362200"/>
          </a:xfrm>
          <a:prstGeom prst="rect">
            <a:avLst/>
          </a:prstGeom>
          <a:noFill/>
        </p:spPr>
      </p:pic>
      <p:sp>
        <p:nvSpPr>
          <p:cNvPr id="7" name="Rectangle 6"/>
          <p:cNvSpPr/>
          <p:nvPr/>
        </p:nvSpPr>
        <p:spPr>
          <a:xfrm>
            <a:off x="2209800" y="0"/>
            <a:ext cx="2971800" cy="707886"/>
          </a:xfrm>
          <a:prstGeom prst="rect">
            <a:avLst/>
          </a:prstGeom>
          <a:solidFill>
            <a:srgbClr val="7030A0"/>
          </a:solidFill>
        </p:spPr>
        <p:txBody>
          <a:bodyPr wrap="square">
            <a:spAutoFit/>
          </a:bodyPr>
          <a:lstStyle/>
          <a:p>
            <a:r>
              <a:rPr lang="en-US" sz="4000" b="1" i="1" dirty="0" err="1" smtClean="0">
                <a:latin typeface="Times New Roman" pitchFamily="18" charset="0"/>
                <a:cs typeface="Times New Roman" pitchFamily="18" charset="0"/>
              </a:rPr>
              <a:t>Lycopodium</a:t>
            </a:r>
            <a:endParaRPr lang="en-US" sz="40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Lycopodium clavatum Stags horn Wolf paw clubmoss Images"/>
          <p:cNvPicPr>
            <a:picLocks noChangeAspect="1" noChangeArrowheads="1"/>
          </p:cNvPicPr>
          <p:nvPr/>
        </p:nvPicPr>
        <p:blipFill>
          <a:blip r:embed="rId2"/>
          <a:srcRect/>
          <a:stretch>
            <a:fillRect/>
          </a:stretch>
        </p:blipFill>
        <p:spPr bwMode="auto">
          <a:xfrm>
            <a:off x="4800600" y="914400"/>
            <a:ext cx="3962400" cy="4800600"/>
          </a:xfrm>
          <a:prstGeom prst="rect">
            <a:avLst/>
          </a:prstGeom>
          <a:noFill/>
        </p:spPr>
      </p:pic>
      <p:sp>
        <p:nvSpPr>
          <p:cNvPr id="146436" name="AutoShape 4" descr="Plant form: Lycopodium clavatum. ~ By Donald Cameron. ~ Copyright © 2016 Donald Cameron. ~ No permission needed for non-commercial uses, with proper credit&#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38" name="AutoShape 6" descr="Plant form: Lycopodium clavatum. ~ By Donald Cameron. ~ Copyright © 2016 Donald Cameron. ~ No permission needed for non-commercial uses, with proper credit&#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40" name="AutoShape 8" descr="https://newfs.s3.amazonaws.com/taxon-images-239x239/Lycopodiaceae/lycopodium-clavatum-ha-dcamero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6441" name="Picture 9"/>
          <p:cNvPicPr>
            <a:picLocks noChangeAspect="1" noChangeArrowheads="1"/>
          </p:cNvPicPr>
          <p:nvPr/>
        </p:nvPicPr>
        <p:blipFill>
          <a:blip r:embed="rId3" cstate="print"/>
          <a:srcRect/>
          <a:stretch>
            <a:fillRect/>
          </a:stretch>
        </p:blipFill>
        <p:spPr bwMode="auto">
          <a:xfrm>
            <a:off x="533400" y="914400"/>
            <a:ext cx="3886200" cy="4724400"/>
          </a:xfrm>
          <a:prstGeom prst="rect">
            <a:avLst/>
          </a:prstGeom>
          <a:noFill/>
          <a:ln w="9525">
            <a:noFill/>
            <a:miter lim="800000"/>
            <a:headEnd/>
            <a:tailEnd/>
          </a:ln>
          <a:effectLst/>
        </p:spPr>
      </p:pic>
      <p:sp>
        <p:nvSpPr>
          <p:cNvPr id="146443" name="AutoShape 11" descr="lycopodium habitat साठी प्रतिमा परिणाम"/>
          <p:cNvSpPr>
            <a:spLocks noChangeAspect="1" noChangeArrowheads="1"/>
          </p:cNvSpPr>
          <p:nvPr/>
        </p:nvSpPr>
        <p:spPr bwMode="auto">
          <a:xfrm>
            <a:off x="155575" y="-3078163"/>
            <a:ext cx="3590925" cy="641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6555641"/>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Habit and Habitat of </a:t>
            </a:r>
            <a:r>
              <a:rPr lang="en-US" sz="2800" b="1" dirty="0" err="1" smtClean="0">
                <a:solidFill>
                  <a:srgbClr val="FF0000"/>
                </a:solidFill>
                <a:latin typeface="Times New Roman" pitchFamily="18" charset="0"/>
                <a:cs typeface="Times New Roman" pitchFamily="18" charset="0"/>
              </a:rPr>
              <a:t>Lycopodium</a:t>
            </a:r>
            <a:r>
              <a:rPr lang="en-US" sz="2800" b="1" dirty="0" smtClean="0">
                <a:solidFill>
                  <a:srgbClr val="FF0000"/>
                </a:solidFill>
                <a:latin typeface="Times New Roman" pitchFamily="18" charset="0"/>
                <a:cs typeface="Times New Roman" pitchFamily="18" charset="0"/>
              </a:rPr>
              <a:t>: </a:t>
            </a:r>
          </a:p>
          <a:p>
            <a:pPr algn="just"/>
            <a:r>
              <a:rPr lang="en-US" sz="2800" dirty="0" err="1" smtClean="0">
                <a:latin typeface="Times New Roman" pitchFamily="18" charset="0"/>
                <a:cs typeface="Times New Roman" pitchFamily="18" charset="0"/>
              </a:rPr>
              <a:t>Lycopodium</a:t>
            </a:r>
            <a:r>
              <a:rPr lang="en-US" sz="2800" dirty="0" smtClean="0">
                <a:latin typeface="Times New Roman" pitchFamily="18" charset="0"/>
                <a:cs typeface="Times New Roman" pitchFamily="18" charset="0"/>
              </a:rPr>
              <a:t> is commonly known as ‘club moss’ due to their moss like appearance and club shaped </a:t>
            </a:r>
            <a:r>
              <a:rPr lang="en-US" sz="2800" dirty="0" err="1" smtClean="0">
                <a:latin typeface="Times New Roman" pitchFamily="18" charset="0"/>
                <a:cs typeface="Times New Roman" pitchFamily="18" charset="0"/>
              </a:rPr>
              <a:t>strobili</a:t>
            </a:r>
            <a:r>
              <a:rPr lang="en-US" sz="2800" dirty="0" smtClean="0">
                <a:latin typeface="Times New Roman" pitchFamily="18" charset="0"/>
                <a:cs typeface="Times New Roman" pitchFamily="18" charset="0"/>
              </a:rPr>
              <a:t>. It has about 400 species, which are cosmopolitan in distribution. They are found in colder arctic region as well as in temperate, tropical and sub-tropical regions but they are abundantly found in tropical zones. </a:t>
            </a:r>
          </a:p>
          <a:p>
            <a:pPr algn="just"/>
            <a:r>
              <a:rPr lang="en-US" sz="2800" dirty="0" smtClean="0">
                <a:latin typeface="Times New Roman" pitchFamily="18" charset="0"/>
                <a:cs typeface="Times New Roman" pitchFamily="18" charset="0"/>
              </a:rPr>
              <a:t>Thirty three species of </a:t>
            </a:r>
            <a:r>
              <a:rPr lang="en-US" sz="2800" dirty="0" err="1" smtClean="0">
                <a:latin typeface="Times New Roman" pitchFamily="18" charset="0"/>
                <a:cs typeface="Times New Roman" pitchFamily="18" charset="0"/>
              </a:rPr>
              <a:t>Lycopodium</a:t>
            </a:r>
            <a:r>
              <a:rPr lang="en-US" sz="2800" dirty="0" smtClean="0">
                <a:latin typeface="Times New Roman" pitchFamily="18" charset="0"/>
                <a:cs typeface="Times New Roman" pitchFamily="18" charset="0"/>
              </a:rPr>
              <a:t> have been reported from India. Mostly it is found growing in moist and shady places which are rich in humus and other organic matters. </a:t>
            </a:r>
          </a:p>
          <a:p>
            <a:pPr algn="just"/>
            <a:r>
              <a:rPr lang="en-US" sz="2800" b="1" dirty="0" smtClean="0">
                <a:solidFill>
                  <a:srgbClr val="7030A0"/>
                </a:solidFill>
                <a:latin typeface="Times New Roman" pitchFamily="18" charset="0"/>
                <a:cs typeface="Times New Roman" pitchFamily="18" charset="0"/>
              </a:rPr>
              <a:t>It has got 2 sub-</a:t>
            </a:r>
            <a:r>
              <a:rPr lang="en-US" sz="2800" b="1" dirty="0" err="1" smtClean="0">
                <a:solidFill>
                  <a:srgbClr val="7030A0"/>
                </a:solidFill>
                <a:latin typeface="Times New Roman" pitchFamily="18" charset="0"/>
                <a:cs typeface="Times New Roman" pitchFamily="18" charset="0"/>
              </a:rPr>
              <a:t>genuses</a:t>
            </a:r>
            <a:r>
              <a:rPr lang="en-US" sz="2800" b="1" dirty="0" smtClean="0">
                <a:solidFill>
                  <a:srgbClr val="7030A0"/>
                </a:solidFill>
                <a:latin typeface="Times New Roman" pitchFamily="18" charset="0"/>
                <a:cs typeface="Times New Roman" pitchFamily="18" charset="0"/>
              </a:rPr>
              <a:t>: </a:t>
            </a:r>
            <a:endParaRPr lang="en-US" sz="2800" dirty="0" smtClean="0">
              <a:solidFill>
                <a:srgbClr val="7030A0"/>
              </a:solidFill>
              <a:latin typeface="Times New Roman" pitchFamily="18" charset="0"/>
              <a:cs typeface="Times New Roman" pitchFamily="18" charset="0"/>
            </a:endParaRPr>
          </a:p>
          <a:p>
            <a:pPr algn="just"/>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i</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Urostachya</a:t>
            </a:r>
            <a:r>
              <a:rPr lang="en-US" sz="2800" b="1" dirty="0" smtClean="0">
                <a:solidFill>
                  <a:srgbClr val="FF0000"/>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branching</a:t>
            </a:r>
            <a:r>
              <a:rPr lang="en-US" sz="2800" dirty="0" smtClean="0">
                <a:latin typeface="Times New Roman" pitchFamily="18" charset="0"/>
                <a:cs typeface="Times New Roman" pitchFamily="18" charset="0"/>
              </a:rPr>
              <a:t> dichotomous and roots originate from the base of the stem. </a:t>
            </a:r>
          </a:p>
          <a:p>
            <a:pPr algn="just"/>
            <a:r>
              <a:rPr lang="en-US" sz="2800" dirty="0" smtClean="0">
                <a:solidFill>
                  <a:srgbClr val="FF0000"/>
                </a:solidFill>
                <a:latin typeface="Times New Roman" pitchFamily="18" charset="0"/>
                <a:cs typeface="Times New Roman" pitchFamily="18" charset="0"/>
              </a:rPr>
              <a:t>(ii)</a:t>
            </a:r>
            <a:r>
              <a:rPr lang="en-US" sz="2800" dirty="0" smtClean="0">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Rhopalostachya</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stem prostrate with erect branching and roots arise adventitiously from all along the stem. </a:t>
            </a:r>
          </a:p>
        </p:txBody>
      </p:sp>
    </p:spTree>
  </p:cSld>
  <p:clrMapOvr>
    <a:masterClrMapping/>
  </p:clrMapOvr>
  <p:transition>
    <p:pull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763000" cy="6186309"/>
          </a:xfrm>
          <a:prstGeom prst="rect">
            <a:avLst/>
          </a:prstGeom>
        </p:spPr>
        <p:txBody>
          <a:bodyPr wrap="square">
            <a:spAutoFit/>
          </a:bodyPr>
          <a:lstStyle/>
          <a:p>
            <a:r>
              <a:rPr lang="en-US" sz="2200" dirty="0" smtClean="0">
                <a:latin typeface="Times New Roman" pitchFamily="18" charset="0"/>
                <a:cs typeface="Times New Roman" pitchFamily="18" charset="0"/>
              </a:rPr>
              <a:t>The herbaceous plant body is </a:t>
            </a:r>
            <a:r>
              <a:rPr lang="en-US" sz="2200" dirty="0" err="1" smtClean="0">
                <a:latin typeface="Times New Roman" pitchFamily="18" charset="0"/>
                <a:cs typeface="Times New Roman" pitchFamily="18" charset="0"/>
              </a:rPr>
              <a:t>sporophytic</a:t>
            </a:r>
            <a:r>
              <a:rPr lang="en-US" sz="2200" dirty="0" smtClean="0">
                <a:latin typeface="Times New Roman" pitchFamily="18" charset="0"/>
                <a:cs typeface="Times New Roman" pitchFamily="18" charset="0"/>
              </a:rPr>
              <a:t>. Usually they may have either prostrate </a:t>
            </a:r>
          </a:p>
          <a:p>
            <a:r>
              <a:rPr lang="en-US" sz="2200" dirty="0" smtClean="0">
                <a:latin typeface="Times New Roman" pitchFamily="18" charset="0"/>
                <a:cs typeface="Times New Roman" pitchFamily="18" charset="0"/>
              </a:rPr>
              <a:t>stem with erect leafy branches or weak pendent stem (epiphytes).</a:t>
            </a:r>
          </a:p>
          <a:p>
            <a:r>
              <a:rPr lang="en-US" sz="2200" b="1" dirty="0" smtClean="0">
                <a:latin typeface="Times New Roman" pitchFamily="18" charset="0"/>
                <a:cs typeface="Times New Roman" pitchFamily="18" charset="0"/>
              </a:rPr>
              <a:t>The plant body is distinctly differentiated into following three regions</a:t>
            </a:r>
            <a:endParaRPr lang="en-US" sz="2200" dirty="0" smtClean="0">
              <a:latin typeface="Times New Roman" pitchFamily="18" charset="0"/>
              <a:cs typeface="Times New Roman" pitchFamily="18" charset="0"/>
            </a:endParaRPr>
          </a:p>
          <a:p>
            <a:r>
              <a:rPr lang="en-US" sz="2200" dirty="0" smtClean="0">
                <a:solidFill>
                  <a:srgbClr val="002060"/>
                </a:solidFill>
                <a:latin typeface="Times New Roman" pitchFamily="18" charset="0"/>
                <a:cs typeface="Times New Roman" pitchFamily="18" charset="0"/>
              </a:rPr>
              <a:t>(</a:t>
            </a:r>
            <a:r>
              <a:rPr lang="en-US" sz="2200" dirty="0" err="1" smtClean="0">
                <a:solidFill>
                  <a:srgbClr val="002060"/>
                </a:solidFill>
                <a:latin typeface="Times New Roman" pitchFamily="18" charset="0"/>
                <a:cs typeface="Times New Roman" pitchFamily="18" charset="0"/>
              </a:rPr>
              <a:t>i</a:t>
            </a:r>
            <a:r>
              <a:rPr lang="en-US" sz="2200" dirty="0" smtClean="0">
                <a:solidFill>
                  <a:srgbClr val="002060"/>
                </a:solidFill>
                <a:latin typeface="Times New Roman" pitchFamily="18" charset="0"/>
                <a:cs typeface="Times New Roman" pitchFamily="18" charset="0"/>
              </a:rPr>
              <a:t>) Stem,   (ii) Roots, and  (iii) Leaves. </a:t>
            </a:r>
          </a:p>
          <a:p>
            <a:r>
              <a:rPr lang="en-US" sz="2200" b="1" dirty="0" smtClean="0">
                <a:solidFill>
                  <a:srgbClr val="FF0000"/>
                </a:solidFill>
                <a:latin typeface="Times New Roman" pitchFamily="18" charset="0"/>
                <a:cs typeface="Times New Roman" pitchFamily="18" charset="0"/>
              </a:rPr>
              <a:t>(</a:t>
            </a:r>
            <a:r>
              <a:rPr lang="en-US" sz="2200" b="1" dirty="0" err="1" smtClean="0">
                <a:solidFill>
                  <a:srgbClr val="FF0000"/>
                </a:solidFill>
                <a:latin typeface="Times New Roman" pitchFamily="18" charset="0"/>
                <a:cs typeface="Times New Roman" pitchFamily="18" charset="0"/>
              </a:rPr>
              <a:t>i</a:t>
            </a:r>
            <a:r>
              <a:rPr lang="en-US" sz="2200" b="1" dirty="0" smtClean="0">
                <a:solidFill>
                  <a:srgbClr val="FF0000"/>
                </a:solidFill>
                <a:latin typeface="Times New Roman" pitchFamily="18" charset="0"/>
                <a:cs typeface="Times New Roman" pitchFamily="18" charset="0"/>
              </a:rPr>
              <a:t>) Stem:</a:t>
            </a:r>
            <a:r>
              <a:rPr lang="en-US" sz="2200" dirty="0" smtClean="0">
                <a:solidFill>
                  <a:srgbClr val="FF0000"/>
                </a:solidFill>
                <a:latin typeface="Times New Roman" pitchFamily="18" charset="0"/>
                <a:cs typeface="Times New Roman" pitchFamily="18" charset="0"/>
              </a:rPr>
              <a:t> </a:t>
            </a:r>
          </a:p>
          <a:p>
            <a:r>
              <a:rPr lang="en-US" sz="2200" dirty="0" smtClean="0">
                <a:latin typeface="Times New Roman" pitchFamily="18" charset="0"/>
                <a:cs typeface="Times New Roman" pitchFamily="18" charset="0"/>
              </a:rPr>
              <a:t>In the sub-genus </a:t>
            </a:r>
            <a:r>
              <a:rPr lang="en-US" sz="2200" dirty="0" err="1" smtClean="0">
                <a:latin typeface="Times New Roman" pitchFamily="18" charset="0"/>
                <a:cs typeface="Times New Roman" pitchFamily="18" charset="0"/>
              </a:rPr>
              <a:t>Urostachya</a:t>
            </a:r>
            <a:r>
              <a:rPr lang="en-US" sz="2200" dirty="0" smtClean="0">
                <a:latin typeface="Times New Roman" pitchFamily="18" charset="0"/>
                <a:cs typeface="Times New Roman" pitchFamily="18" charset="0"/>
              </a:rPr>
              <a:t> stem is erect (terrestrial) or pendent (epiphytic) and may be branched (dichotomously) or </a:t>
            </a:r>
            <a:r>
              <a:rPr lang="en-US" sz="2200" dirty="0" err="1" smtClean="0">
                <a:latin typeface="Times New Roman" pitchFamily="18" charset="0"/>
                <a:cs typeface="Times New Roman" pitchFamily="18" charset="0"/>
              </a:rPr>
              <a:t>unbranched</a:t>
            </a:r>
            <a:r>
              <a:rPr lang="en-US" sz="2200" dirty="0" smtClean="0">
                <a:latin typeface="Times New Roman" pitchFamily="18" charset="0"/>
                <a:cs typeface="Times New Roman" pitchFamily="18" charset="0"/>
              </a:rPr>
              <a:t>. In the sub-genus </a:t>
            </a:r>
            <a:r>
              <a:rPr lang="en-US" sz="2200" dirty="0" err="1" smtClean="0">
                <a:latin typeface="Times New Roman" pitchFamily="18" charset="0"/>
                <a:cs typeface="Times New Roman" pitchFamily="18" charset="0"/>
              </a:rPr>
              <a:t>Rhopalostachya</a:t>
            </a:r>
            <a:r>
              <a:rPr lang="en-US" sz="2200" dirty="0" smtClean="0">
                <a:latin typeface="Times New Roman" pitchFamily="18" charset="0"/>
                <a:cs typeface="Times New Roman" pitchFamily="18" charset="0"/>
              </a:rPr>
              <a:t> the stem is prostrate with erect branches. </a:t>
            </a:r>
          </a:p>
          <a:p>
            <a:r>
              <a:rPr lang="en-US" sz="2200" b="1" dirty="0" smtClean="0">
                <a:solidFill>
                  <a:srgbClr val="FF0000"/>
                </a:solidFill>
                <a:latin typeface="Times New Roman" pitchFamily="18" charset="0"/>
                <a:cs typeface="Times New Roman" pitchFamily="18" charset="0"/>
              </a:rPr>
              <a:t>(ii) Root:</a:t>
            </a:r>
            <a:r>
              <a:rPr lang="en-US" sz="2200" dirty="0" smtClean="0">
                <a:solidFill>
                  <a:srgbClr val="FF0000"/>
                </a:solidFill>
                <a:latin typeface="Times New Roman" pitchFamily="18" charset="0"/>
                <a:cs typeface="Times New Roman" pitchFamily="18" charset="0"/>
              </a:rPr>
              <a:t> </a:t>
            </a:r>
          </a:p>
          <a:p>
            <a:r>
              <a:rPr lang="en-US" sz="2200" dirty="0" smtClean="0">
                <a:latin typeface="Times New Roman" pitchFamily="18" charset="0"/>
                <a:cs typeface="Times New Roman" pitchFamily="18" charset="0"/>
              </a:rPr>
              <a:t>Usually small, adventitious roots are present. In the sub-genus </a:t>
            </a:r>
            <a:r>
              <a:rPr lang="en-US" sz="2200" dirty="0" err="1" smtClean="0">
                <a:latin typeface="Times New Roman" pitchFamily="18" charset="0"/>
                <a:cs typeface="Times New Roman" pitchFamily="18" charset="0"/>
              </a:rPr>
              <a:t>Urostachya</a:t>
            </a:r>
            <a:r>
              <a:rPr lang="en-US" sz="2200" dirty="0" smtClean="0">
                <a:latin typeface="Times New Roman" pitchFamily="18" charset="0"/>
                <a:cs typeface="Times New Roman" pitchFamily="18" charset="0"/>
              </a:rPr>
              <a:t> roots originate only from the base of the stem (not arising from the whole length of the stem</a:t>
            </a:r>
          </a:p>
          <a:p>
            <a:pPr algn="just"/>
            <a:r>
              <a:rPr lang="en-US" sz="2200" b="1" dirty="0" smtClean="0">
                <a:solidFill>
                  <a:srgbClr val="FF0000"/>
                </a:solidFill>
                <a:latin typeface="Times New Roman" pitchFamily="18" charset="0"/>
                <a:cs typeface="Times New Roman" pitchFamily="18" charset="0"/>
              </a:rPr>
              <a:t>(iii) Leaves:</a:t>
            </a:r>
            <a:r>
              <a:rPr lang="en-US" sz="2200" dirty="0" smtClean="0">
                <a:solidFill>
                  <a:srgbClr val="FF0000"/>
                </a:solidFill>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Leaves are simple, sessile, small in size, </a:t>
            </a:r>
            <a:r>
              <a:rPr lang="en-US" sz="2200" dirty="0" err="1" smtClean="0">
                <a:latin typeface="Times New Roman" pitchFamily="18" charset="0"/>
                <a:cs typeface="Times New Roman" pitchFamily="18" charset="0"/>
              </a:rPr>
              <a:t>eligulate</a:t>
            </a:r>
            <a:r>
              <a:rPr lang="en-US" sz="2200" dirty="0" smtClean="0">
                <a:latin typeface="Times New Roman" pitchFamily="18" charset="0"/>
                <a:cs typeface="Times New Roman" pitchFamily="18" charset="0"/>
              </a:rPr>
              <a:t> and possess a single </a:t>
            </a:r>
            <a:r>
              <a:rPr lang="en-US" sz="2200" dirty="0" err="1" smtClean="0">
                <a:latin typeface="Times New Roman" pitchFamily="18" charset="0"/>
                <a:cs typeface="Times New Roman" pitchFamily="18" charset="0"/>
              </a:rPr>
              <a:t>unbranched</a:t>
            </a:r>
            <a:r>
              <a:rPr lang="en-US" sz="2200" dirty="0" smtClean="0">
                <a:latin typeface="Times New Roman" pitchFamily="18" charset="0"/>
                <a:cs typeface="Times New Roman" pitchFamily="18" charset="0"/>
              </a:rPr>
              <a:t> midrib and are known as </a:t>
            </a:r>
            <a:r>
              <a:rPr lang="en-US" sz="2200" dirty="0" err="1" smtClean="0">
                <a:latin typeface="Times New Roman" pitchFamily="18" charset="0"/>
                <a:cs typeface="Times New Roman" pitchFamily="18" charset="0"/>
              </a:rPr>
              <a:t>microphylls</a:t>
            </a:r>
            <a:r>
              <a:rPr lang="en-US" sz="2200" dirty="0" smtClean="0">
                <a:latin typeface="Times New Roman" pitchFamily="18" charset="0"/>
                <a:cs typeface="Times New Roman" pitchFamily="18" charset="0"/>
              </a:rPr>
              <a:t>. Usually the leaves are spirally arranged (e.g., L. </a:t>
            </a:r>
            <a:r>
              <a:rPr lang="en-US" sz="2200" dirty="0" err="1" smtClean="0">
                <a:latin typeface="Times New Roman" pitchFamily="18" charset="0"/>
                <a:cs typeface="Times New Roman" pitchFamily="18" charset="0"/>
              </a:rPr>
              <a:t>clavatum</a:t>
            </a:r>
            <a:r>
              <a:rPr lang="en-US" sz="2200" dirty="0" smtClean="0">
                <a:latin typeface="Times New Roman" pitchFamily="18" charset="0"/>
                <a:cs typeface="Times New Roman" pitchFamily="18" charset="0"/>
              </a:rPr>
              <a:t>) but may be arranged in whorls (e.g., L. </a:t>
            </a:r>
            <a:r>
              <a:rPr lang="en-US" sz="2200" dirty="0" err="1" smtClean="0">
                <a:latin typeface="Times New Roman" pitchFamily="18" charset="0"/>
                <a:cs typeface="Times New Roman" pitchFamily="18" charset="0"/>
              </a:rPr>
              <a:t>cernuum</a:t>
            </a:r>
            <a:r>
              <a:rPr lang="en-US" sz="2200" dirty="0" smtClean="0">
                <a:latin typeface="Times New Roman" pitchFamily="18" charset="0"/>
                <a:cs typeface="Times New Roman" pitchFamily="18" charset="0"/>
              </a:rPr>
              <a:t>) or pairs (e.g., L. </a:t>
            </a:r>
            <a:r>
              <a:rPr lang="en-US" sz="2200" dirty="0" err="1" smtClean="0">
                <a:latin typeface="Times New Roman" pitchFamily="18" charset="0"/>
                <a:cs typeface="Times New Roman" pitchFamily="18" charset="0"/>
              </a:rPr>
              <a:t>alpinum</a:t>
            </a:r>
            <a:r>
              <a:rPr lang="en-US" sz="2200" dirty="0" smtClean="0">
                <a:latin typeface="Times New Roman" pitchFamily="18" charset="0"/>
                <a:cs typeface="Times New Roman" pitchFamily="18" charset="0"/>
              </a:rPr>
              <a:t>). </a:t>
            </a:r>
          </a:p>
        </p:txBody>
      </p:sp>
      <p:sp>
        <p:nvSpPr>
          <p:cNvPr id="3" name="Rectangle 2"/>
          <p:cNvSpPr/>
          <p:nvPr/>
        </p:nvSpPr>
        <p:spPr>
          <a:xfrm>
            <a:off x="1828800" y="0"/>
            <a:ext cx="5486400" cy="461665"/>
          </a:xfrm>
          <a:prstGeom prst="rect">
            <a:avLst/>
          </a:prstGeom>
          <a:solidFill>
            <a:srgbClr val="7030A0"/>
          </a:solidFill>
        </p:spPr>
        <p:txBody>
          <a:bodyPr wrap="square">
            <a:spAutoFit/>
          </a:bodyPr>
          <a:lstStyle/>
          <a:p>
            <a:r>
              <a:rPr lang="en-US" sz="2400" b="1" dirty="0" smtClean="0">
                <a:solidFill>
                  <a:srgbClr val="FF0000"/>
                </a:solidFill>
                <a:latin typeface="Times New Roman" pitchFamily="18" charset="0"/>
                <a:cs typeface="Times New Roman" pitchFamily="18" charset="0"/>
              </a:rPr>
              <a:t>External Morphology of </a:t>
            </a:r>
            <a:r>
              <a:rPr lang="en-US" sz="2400" b="1" dirty="0" err="1" smtClean="0">
                <a:solidFill>
                  <a:srgbClr val="FF0000"/>
                </a:solidFill>
                <a:latin typeface="Times New Roman" pitchFamily="18" charset="0"/>
                <a:cs typeface="Times New Roman" pitchFamily="18" charset="0"/>
              </a:rPr>
              <a:t>Lycopodium</a:t>
            </a:r>
            <a:endParaRPr lang="en-US" sz="2400" dirty="0"/>
          </a:p>
        </p:txBody>
      </p:sp>
    </p:spTree>
  </p:cSld>
  <p:clrMapOvr>
    <a:masterClrMapping/>
  </p:clrMapOvr>
  <p:transition>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biologydiscussion.com/wp-content/uploads/2016/09/clip_image002-45.jpg"/>
          <p:cNvPicPr>
            <a:picLocks noChangeAspect="1" noChangeArrowheads="1"/>
          </p:cNvPicPr>
          <p:nvPr/>
        </p:nvPicPr>
        <p:blipFill>
          <a:blip r:embed="rId2"/>
          <a:srcRect/>
          <a:stretch>
            <a:fillRect/>
          </a:stretch>
        </p:blipFill>
        <p:spPr bwMode="auto">
          <a:xfrm>
            <a:off x="685800" y="0"/>
            <a:ext cx="7696200" cy="68580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
            <a:ext cx="8534400" cy="6924973"/>
          </a:xfrm>
          <a:prstGeom prst="rect">
            <a:avLst/>
          </a:prstGeom>
        </p:spPr>
        <p:txBody>
          <a:bodyPr wrap="square">
            <a:spAutoFit/>
          </a:bodyPr>
          <a:lstStyle/>
          <a:p>
            <a:pPr algn="ctr"/>
            <a:r>
              <a:rPr lang="en-US" sz="2400" b="1" dirty="0" smtClean="0">
                <a:solidFill>
                  <a:srgbClr val="FFFF00"/>
                </a:solidFill>
                <a:latin typeface="Times New Roman" pitchFamily="18" charset="0"/>
                <a:cs typeface="Times New Roman" pitchFamily="18" charset="0"/>
              </a:rPr>
              <a:t>Internal Structure of </a:t>
            </a:r>
            <a:r>
              <a:rPr lang="en-US" sz="2400" b="1" dirty="0" err="1" smtClean="0">
                <a:solidFill>
                  <a:srgbClr val="FFFF00"/>
                </a:solidFill>
                <a:latin typeface="Times New Roman" pitchFamily="18" charset="0"/>
                <a:cs typeface="Times New Roman" pitchFamily="18" charset="0"/>
              </a:rPr>
              <a:t>Lycopodium</a:t>
            </a:r>
            <a:r>
              <a:rPr lang="en-US" sz="2400" b="1" dirty="0" smtClean="0">
                <a:solidFill>
                  <a:srgbClr val="FFFF00"/>
                </a:solidFill>
                <a:latin typeface="Times New Roman" pitchFamily="18" charset="0"/>
                <a:cs typeface="Times New Roman" pitchFamily="18" charset="0"/>
              </a:rPr>
              <a:t>: </a:t>
            </a:r>
          </a:p>
          <a:p>
            <a:pPr algn="just"/>
            <a:r>
              <a:rPr lang="en-US" sz="2000" b="1" dirty="0" smtClean="0">
                <a:solidFill>
                  <a:srgbClr val="FF0000"/>
                </a:solidFill>
                <a:latin typeface="Times New Roman" pitchFamily="18" charset="0"/>
                <a:cs typeface="Times New Roman" pitchFamily="18" charset="0"/>
              </a:rPr>
              <a:t>(a) Stem</a:t>
            </a:r>
            <a:r>
              <a:rPr lang="en-US" sz="2000" dirty="0" smtClean="0">
                <a:solidFill>
                  <a:srgbClr val="FF0000"/>
                </a:solidFill>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A transverse section (T.S.) of the stem of </a:t>
            </a:r>
            <a:r>
              <a:rPr lang="en-US" sz="2000" b="1" dirty="0" err="1" smtClean="0">
                <a:latin typeface="Times New Roman" pitchFamily="18" charset="0"/>
                <a:cs typeface="Times New Roman" pitchFamily="18" charset="0"/>
              </a:rPr>
              <a:t>Lycopodium</a:t>
            </a:r>
            <a:r>
              <a:rPr lang="en-US" sz="2000" b="1" dirty="0" smtClean="0">
                <a:latin typeface="Times New Roman" pitchFamily="18" charset="0"/>
                <a:cs typeface="Times New Roman" pitchFamily="18" charset="0"/>
              </a:rPr>
              <a:t> is somewhat circular in outline and can be differentiated into following three regions: </a:t>
            </a:r>
            <a:endParaRPr lang="en-US" sz="2000" dirty="0" smtClean="0">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1. Epidermis:</a:t>
            </a:r>
            <a:r>
              <a:rPr lang="en-US" sz="2000" dirty="0" smtClean="0">
                <a:solidFill>
                  <a:srgbClr val="FF0000"/>
                </a:solidFill>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It is the outermost covering layer comprising of single cell in thickness. The epidermis is </a:t>
            </a:r>
            <a:r>
              <a:rPr lang="en-US" sz="2000" dirty="0" err="1" smtClean="0">
                <a:latin typeface="Times New Roman" pitchFamily="18" charset="0"/>
                <a:cs typeface="Times New Roman" pitchFamily="18" charset="0"/>
              </a:rPr>
              <a:t>cutinised</a:t>
            </a:r>
            <a:r>
              <a:rPr lang="en-US" sz="2000" dirty="0" smtClean="0">
                <a:latin typeface="Times New Roman" pitchFamily="18" charset="0"/>
                <a:cs typeface="Times New Roman" pitchFamily="18" charset="0"/>
              </a:rPr>
              <a:t> on the outer side and interrupted at places by the presence of stomata. </a:t>
            </a:r>
          </a:p>
          <a:p>
            <a:pPr algn="just"/>
            <a:r>
              <a:rPr lang="en-US" sz="2000" b="1" dirty="0" smtClean="0">
                <a:solidFill>
                  <a:srgbClr val="FF0000"/>
                </a:solidFill>
                <a:latin typeface="Times New Roman" pitchFamily="18" charset="0"/>
                <a:cs typeface="Times New Roman" pitchFamily="18" charset="0"/>
              </a:rPr>
              <a:t>2. Cortex:</a:t>
            </a:r>
            <a:r>
              <a:rPr lang="en-US" sz="2000" dirty="0" smtClean="0">
                <a:solidFill>
                  <a:srgbClr val="FF0000"/>
                </a:solidFill>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Inner to the epidermis is present a wide zone of cortex which shows a great variation in its structure in different species. </a:t>
            </a:r>
          </a:p>
          <a:p>
            <a:pPr algn="just"/>
            <a:r>
              <a:rPr lang="en-US" sz="2000" dirty="0" smtClean="0">
                <a:solidFill>
                  <a:srgbClr val="FF0000"/>
                </a:solidFill>
                <a:latin typeface="Times New Roman" pitchFamily="18" charset="0"/>
                <a:cs typeface="Times New Roman" pitchFamily="18" charset="0"/>
              </a:rPr>
              <a:t>3. Endodermis</a:t>
            </a:r>
          </a:p>
          <a:p>
            <a:pPr algn="just"/>
            <a:r>
              <a:rPr lang="en-US" sz="2000" dirty="0" smtClean="0">
                <a:latin typeface="Times New Roman" pitchFamily="18" charset="0"/>
                <a:cs typeface="Times New Roman" pitchFamily="18" charset="0"/>
              </a:rPr>
              <a:t>Next to the cortex is present a single layer of well-defined cells known as endodermis with conspicuous </a:t>
            </a:r>
            <a:r>
              <a:rPr lang="en-US" sz="2000" dirty="0" err="1" smtClean="0">
                <a:latin typeface="Times New Roman" pitchFamily="18" charset="0"/>
                <a:cs typeface="Times New Roman" pitchFamily="18" charset="0"/>
              </a:rPr>
              <a:t>casparian</a:t>
            </a:r>
            <a:r>
              <a:rPr lang="en-US" sz="2000" dirty="0" smtClean="0">
                <a:latin typeface="Times New Roman" pitchFamily="18" charset="0"/>
                <a:cs typeface="Times New Roman" pitchFamily="18" charset="0"/>
              </a:rPr>
              <a:t> strips but at maturity the endodermis may or may not be a distinct structure. Endodermis is followed by </a:t>
            </a:r>
            <a:r>
              <a:rPr lang="en-US" sz="2000" dirty="0" err="1" smtClean="0">
                <a:latin typeface="Times New Roman" pitchFamily="18" charset="0"/>
                <a:cs typeface="Times New Roman" pitchFamily="18" charset="0"/>
              </a:rPr>
              <a:t>pericycle</a:t>
            </a:r>
            <a:r>
              <a:rPr lang="en-US" sz="2000" dirty="0" smtClean="0">
                <a:latin typeface="Times New Roman" pitchFamily="18" charset="0"/>
                <a:cs typeface="Times New Roman" pitchFamily="18" charset="0"/>
              </a:rPr>
              <a:t> which is composed of one or more layers of compactly arranged </a:t>
            </a:r>
            <a:r>
              <a:rPr lang="en-US" sz="2000" dirty="0" err="1" smtClean="0">
                <a:latin typeface="Times New Roman" pitchFamily="18" charset="0"/>
                <a:cs typeface="Times New Roman" pitchFamily="18" charset="0"/>
              </a:rPr>
              <a:t>parenchymatous</a:t>
            </a:r>
            <a:r>
              <a:rPr lang="en-US" sz="2000" dirty="0" smtClean="0">
                <a:latin typeface="Times New Roman" pitchFamily="18" charset="0"/>
                <a:cs typeface="Times New Roman" pitchFamily="18" charset="0"/>
              </a:rPr>
              <a:t> cells. </a:t>
            </a:r>
          </a:p>
          <a:p>
            <a:pPr algn="just"/>
            <a:r>
              <a:rPr lang="en-US" sz="2000" b="1" dirty="0" smtClean="0">
                <a:solidFill>
                  <a:srgbClr val="FF0000"/>
                </a:solidFill>
                <a:latin typeface="Times New Roman" pitchFamily="18" charset="0"/>
                <a:cs typeface="Times New Roman" pitchFamily="18" charset="0"/>
              </a:rPr>
              <a:t>4. Stele:</a:t>
            </a:r>
            <a:r>
              <a:rPr lang="en-US" sz="2000" dirty="0" smtClean="0">
                <a:solidFill>
                  <a:srgbClr val="FF0000"/>
                </a:solidFill>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It is made up of only primary xylem and primary phloem. It is a </a:t>
            </a:r>
            <a:r>
              <a:rPr lang="en-US" sz="2000" dirty="0" err="1" smtClean="0">
                <a:latin typeface="Times New Roman" pitchFamily="18" charset="0"/>
                <a:cs typeface="Times New Roman" pitchFamily="18" charset="0"/>
              </a:rPr>
              <a:t>protostele</a:t>
            </a:r>
            <a:r>
              <a:rPr lang="en-US" sz="2000" dirty="0" smtClean="0">
                <a:latin typeface="Times New Roman" pitchFamily="18" charset="0"/>
                <a:cs typeface="Times New Roman" pitchFamily="18" charset="0"/>
              </a:rPr>
              <a:t> i.e., pith is absent and the stele is situated in the centre. The arrangement of xylem and phloem tissues is different in different species and the stele is also named differently. </a:t>
            </a:r>
          </a:p>
          <a:p>
            <a:pPr algn="just"/>
            <a:endParaRPr lang="en-US" sz="2000" dirty="0">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dn.biologydiscussion.com/wp-content/uploads/2016/09/clip_image004-27.jpg"/>
          <p:cNvPicPr>
            <a:picLocks noChangeAspect="1" noChangeArrowheads="1"/>
          </p:cNvPicPr>
          <p:nvPr/>
        </p:nvPicPr>
        <p:blipFill>
          <a:blip r:embed="rId2"/>
          <a:srcRect/>
          <a:stretch>
            <a:fillRect/>
          </a:stretch>
        </p:blipFill>
        <p:spPr bwMode="auto">
          <a:xfrm>
            <a:off x="1219200" y="533400"/>
            <a:ext cx="6781800" cy="5638800"/>
          </a:xfrm>
          <a:prstGeom prst="rect">
            <a:avLst/>
          </a:prstGeom>
          <a:noFill/>
        </p:spPr>
      </p:pic>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They are &quot;vascular plants&quot; with well-developed internal vein structures (with xylem and phloem) that..."/>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ransition>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86800" cy="4093428"/>
          </a:xfrm>
          <a:prstGeom prst="rect">
            <a:avLst/>
          </a:prstGeom>
        </p:spPr>
        <p:txBody>
          <a:bodyPr wrap="square">
            <a:spAutoFit/>
          </a:bodyPr>
          <a:lstStyle/>
          <a:p>
            <a:pPr algn="just"/>
            <a:r>
              <a:rPr lang="en-US" sz="2000" b="1" dirty="0" smtClean="0">
                <a:solidFill>
                  <a:srgbClr val="FFFF00"/>
                </a:solidFill>
                <a:latin typeface="Times New Roman" pitchFamily="18" charset="0"/>
                <a:cs typeface="Times New Roman" pitchFamily="18" charset="0"/>
              </a:rPr>
              <a:t>(b) Root:</a:t>
            </a:r>
            <a:r>
              <a:rPr lang="en-US" sz="2000" dirty="0" smtClean="0">
                <a:solidFill>
                  <a:srgbClr val="FFFF00"/>
                </a:solidFill>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The roots are </a:t>
            </a:r>
            <a:r>
              <a:rPr lang="en-US" sz="2000" b="1" dirty="0" err="1" smtClean="0">
                <a:latin typeface="Times New Roman" pitchFamily="18" charset="0"/>
                <a:cs typeface="Times New Roman" pitchFamily="18" charset="0"/>
              </a:rPr>
              <a:t>adventitious:</a:t>
            </a:r>
            <a:r>
              <a:rPr lang="en-US" sz="2000" dirty="0" err="1"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transverse section (T.S.) of the aerial root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is somewhat circular in outline and shows the following internal structure: </a:t>
            </a:r>
          </a:p>
          <a:p>
            <a:pPr marL="514350" indent="-514350" algn="just">
              <a:buAutoNum type="romanLcParenBoth"/>
            </a:pPr>
            <a:r>
              <a:rPr lang="en-US" sz="2000" b="1" dirty="0" smtClean="0">
                <a:solidFill>
                  <a:srgbClr val="FF0000"/>
                </a:solidFill>
                <a:latin typeface="Times New Roman" pitchFamily="18" charset="0"/>
                <a:cs typeface="Times New Roman" pitchFamily="18" charset="0"/>
              </a:rPr>
              <a:t>Epidermis:</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It is the outermost covering layer and is only one cell thick. The cells are thin walled. Epidermis is provided with numerous root hairs present in pairs (characteristic of </a:t>
            </a:r>
            <a:r>
              <a:rPr lang="en-US" sz="2000" dirty="0" err="1" smtClean="0">
                <a:latin typeface="Times New Roman" pitchFamily="18" charset="0"/>
                <a:cs typeface="Times New Roman" pitchFamily="18" charset="0"/>
              </a:rPr>
              <a:t>Lycopodium</a:t>
            </a:r>
            <a:r>
              <a:rPr lang="en-US" sz="2000" dirty="0" smtClean="0">
                <a:latin typeface="Times New Roman" pitchFamily="18" charset="0"/>
                <a:cs typeface="Times New Roman" pitchFamily="18" charset="0"/>
              </a:rPr>
              <a:t>). </a:t>
            </a:r>
          </a:p>
          <a:p>
            <a:pPr algn="just"/>
            <a:r>
              <a:rPr lang="en-US" sz="2000" b="1" dirty="0" smtClean="0">
                <a:solidFill>
                  <a:srgbClr val="FF0000"/>
                </a:solidFill>
              </a:rPr>
              <a:t>(ii) Cortex:</a:t>
            </a:r>
            <a:r>
              <a:rPr lang="en-US" sz="2000" dirty="0" smtClean="0">
                <a:solidFill>
                  <a:srgbClr val="FF0000"/>
                </a:solidFill>
              </a:rPr>
              <a:t> </a:t>
            </a:r>
            <a:r>
              <a:rPr lang="en-US" sz="2000" dirty="0" smtClean="0"/>
              <a:t>Just below the epidermis is present a wide zone of cortex. It is differentiated into outer </a:t>
            </a:r>
            <a:r>
              <a:rPr lang="en-US" sz="2000" dirty="0" err="1" smtClean="0"/>
              <a:t>sclerenchyma</a:t>
            </a:r>
            <a:r>
              <a:rPr lang="en-US" sz="2000" dirty="0" smtClean="0"/>
              <a:t> and inner parenchyma. The outer one gives the mechanical strength to the root. </a:t>
            </a:r>
          </a:p>
          <a:p>
            <a:pPr algn="just"/>
            <a:r>
              <a:rPr lang="en-US" sz="2000" b="1" dirty="0" smtClean="0">
                <a:solidFill>
                  <a:srgbClr val="FF0000"/>
                </a:solidFill>
                <a:latin typeface="Times New Roman" pitchFamily="18" charset="0"/>
                <a:cs typeface="Times New Roman" pitchFamily="18" charset="0"/>
              </a:rPr>
              <a:t>(iii) Stele:</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It may be </a:t>
            </a:r>
            <a:r>
              <a:rPr lang="en-US" sz="2000" dirty="0" err="1" smtClean="0">
                <a:latin typeface="Times New Roman" pitchFamily="18" charset="0"/>
                <a:cs typeface="Times New Roman" pitchFamily="18" charset="0"/>
              </a:rPr>
              <a:t>di</a:t>
            </a:r>
            <a:r>
              <a:rPr lang="en-US" sz="2000" dirty="0" smtClean="0">
                <a:latin typeface="Times New Roman" pitchFamily="18" charset="0"/>
                <a:cs typeface="Times New Roman" pitchFamily="18" charset="0"/>
              </a:rPr>
              <a:t>-, tetra-, or </a:t>
            </a:r>
            <a:r>
              <a:rPr lang="en-US" sz="2000" dirty="0" err="1" smtClean="0">
                <a:latin typeface="Times New Roman" pitchFamily="18" charset="0"/>
                <a:cs typeface="Times New Roman" pitchFamily="18" charset="0"/>
              </a:rPr>
              <a:t>polyarch</a:t>
            </a:r>
            <a:r>
              <a:rPr lang="en-US" sz="2000" dirty="0" smtClean="0">
                <a:latin typeface="Times New Roman" pitchFamily="18" charset="0"/>
                <a:cs typeface="Times New Roman" pitchFamily="18" charset="0"/>
              </a:rPr>
              <a:t>. In prostrate species it is </a:t>
            </a:r>
            <a:r>
              <a:rPr lang="en-US" sz="2000" dirty="0" err="1" smtClean="0">
                <a:latin typeface="Times New Roman" pitchFamily="18" charset="0"/>
                <a:cs typeface="Times New Roman" pitchFamily="18" charset="0"/>
              </a:rPr>
              <a:t>polyarch</a:t>
            </a:r>
            <a:r>
              <a:rPr lang="en-US" sz="2000" dirty="0" smtClean="0">
                <a:latin typeface="Times New Roman" pitchFamily="18" charset="0"/>
                <a:cs typeface="Times New Roman" pitchFamily="18" charset="0"/>
              </a:rPr>
              <a:t> i.e., having 6-10 plates of xylem arranged </a:t>
            </a:r>
            <a:r>
              <a:rPr lang="en-US" sz="2000" dirty="0" err="1" smtClean="0">
                <a:latin typeface="Times New Roman" pitchFamily="18" charset="0"/>
                <a:cs typeface="Times New Roman" pitchFamily="18" charset="0"/>
              </a:rPr>
              <a:t>radially</a:t>
            </a:r>
            <a:r>
              <a:rPr lang="en-US" sz="2000" dirty="0" smtClean="0">
                <a:latin typeface="Times New Roman" pitchFamily="18" charset="0"/>
                <a:cs typeface="Times New Roman" pitchFamily="18" charset="0"/>
              </a:rPr>
              <a:t> (star shaped). </a:t>
            </a:r>
          </a:p>
          <a:p>
            <a:pPr algn="just"/>
            <a:endParaRPr lang="en-US" sz="2000" dirty="0">
              <a:latin typeface="Times New Roman" pitchFamily="18" charset="0"/>
              <a:cs typeface="Times New Roman" pitchFamily="18" charset="0"/>
            </a:endParaRPr>
          </a:p>
        </p:txBody>
      </p:sp>
      <p:pic>
        <p:nvPicPr>
          <p:cNvPr id="4" name="Picture 2" descr="http://cdn.biologydiscussion.com/wp-content/uploads/2016/09/clip_image008-12.jpg"/>
          <p:cNvPicPr>
            <a:picLocks noChangeAspect="1" noChangeArrowheads="1"/>
          </p:cNvPicPr>
          <p:nvPr/>
        </p:nvPicPr>
        <p:blipFill>
          <a:blip r:embed="rId2"/>
          <a:srcRect/>
          <a:stretch>
            <a:fillRect/>
          </a:stretch>
        </p:blipFill>
        <p:spPr bwMode="auto">
          <a:xfrm>
            <a:off x="1905000" y="3962400"/>
            <a:ext cx="5791200" cy="268135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3693319"/>
          </a:xfrm>
          <a:prstGeom prst="rect">
            <a:avLst/>
          </a:prstGeom>
          <a:solidFill>
            <a:schemeClr val="bg1"/>
          </a:solidFill>
        </p:spPr>
        <p:txBody>
          <a:bodyPr wrap="square">
            <a:spAutoFit/>
          </a:bodyPr>
          <a:lstStyle/>
          <a:p>
            <a:pPr algn="just"/>
            <a:r>
              <a:rPr lang="en-US" b="1" dirty="0" smtClean="0">
                <a:solidFill>
                  <a:schemeClr val="accent6">
                    <a:lumMod val="75000"/>
                  </a:schemeClr>
                </a:solidFill>
                <a:latin typeface="Times New Roman" pitchFamily="18" charset="0"/>
                <a:cs typeface="Times New Roman" pitchFamily="18" charset="0"/>
              </a:rPr>
              <a:t>(c) Leaf:</a:t>
            </a:r>
            <a:r>
              <a:rPr lang="en-US" dirty="0" smtClean="0">
                <a:solidFill>
                  <a:schemeClr val="accent6">
                    <a:lumMod val="75000"/>
                  </a:schemeClr>
                </a:solidFill>
                <a:latin typeface="Times New Roman" pitchFamily="18" charset="0"/>
                <a:cs typeface="Times New Roman" pitchFamily="18" charset="0"/>
              </a:rPr>
              <a:t> </a:t>
            </a:r>
          </a:p>
          <a:p>
            <a:pPr algn="just"/>
            <a:r>
              <a:rPr lang="en-US" b="1" dirty="0" smtClean="0">
                <a:latin typeface="Times New Roman" pitchFamily="18" charset="0"/>
                <a:cs typeface="Times New Roman" pitchFamily="18" charset="0"/>
              </a:rPr>
              <a:t>T. S. of the leaf shows epidermis, </a:t>
            </a:r>
            <a:r>
              <a:rPr lang="en-US" b="1" dirty="0" err="1" smtClean="0">
                <a:latin typeface="Times New Roman" pitchFamily="18" charset="0"/>
                <a:cs typeface="Times New Roman" pitchFamily="18" charset="0"/>
              </a:rPr>
              <a:t>mesophyll</a:t>
            </a:r>
            <a:r>
              <a:rPr lang="en-US" b="1" dirty="0" smtClean="0">
                <a:latin typeface="Times New Roman" pitchFamily="18" charset="0"/>
                <a:cs typeface="Times New Roman" pitchFamily="18" charset="0"/>
              </a:rPr>
              <a:t> tissue and a single median vascular bundle:</a:t>
            </a:r>
            <a:r>
              <a:rPr lang="en-US" dirty="0" smtClean="0">
                <a:latin typeface="Times New Roman" pitchFamily="18" charset="0"/>
                <a:cs typeface="Times New Roman" pitchFamily="18" charset="0"/>
              </a:rPr>
              <a:t> </a:t>
            </a:r>
          </a:p>
          <a:p>
            <a:pPr algn="just"/>
            <a:r>
              <a:rPr lang="en-US" b="1" dirty="0" smtClean="0">
                <a:solidFill>
                  <a:srgbClr val="FF0000"/>
                </a:solidFill>
                <a:latin typeface="Times New Roman" pitchFamily="18" charset="0"/>
                <a:cs typeface="Times New Roman" pitchFamily="18" charset="0"/>
              </a:rPr>
              <a:t>1. Epidermis:</a:t>
            </a:r>
            <a:r>
              <a:rPr lang="en-US" dirty="0" smtClean="0">
                <a:solidFill>
                  <a:srgbClr val="FF0000"/>
                </a:solidFill>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It is the outermost surrounding layer and is only one cell in thickness. The cells of epidermis are </a:t>
            </a:r>
            <a:r>
              <a:rPr lang="en-US" dirty="0" err="1" smtClean="0">
                <a:latin typeface="Times New Roman" pitchFamily="18" charset="0"/>
                <a:cs typeface="Times New Roman" pitchFamily="18" charset="0"/>
              </a:rPr>
              <a:t>parenchymatous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cutinised</a:t>
            </a:r>
            <a:r>
              <a:rPr lang="en-US" dirty="0" smtClean="0">
                <a:latin typeface="Times New Roman" pitchFamily="18" charset="0"/>
                <a:cs typeface="Times New Roman" pitchFamily="18" charset="0"/>
              </a:rPr>
              <a:t> on their outer side. The epidermis is also interrupted by the presence of </a:t>
            </a:r>
            <a:r>
              <a:rPr lang="en-US" dirty="0" smtClean="0">
                <a:solidFill>
                  <a:srgbClr val="FF0000"/>
                </a:solidFill>
                <a:latin typeface="Times New Roman" pitchFamily="18" charset="0"/>
                <a:cs typeface="Times New Roman" pitchFamily="18" charset="0"/>
              </a:rPr>
              <a:t>stomata</a:t>
            </a:r>
            <a:r>
              <a:rPr lang="en-US" dirty="0" smtClean="0">
                <a:latin typeface="Times New Roman" pitchFamily="18" charset="0"/>
                <a:cs typeface="Times New Roman" pitchFamily="18" charset="0"/>
              </a:rPr>
              <a:t>. </a:t>
            </a:r>
          </a:p>
          <a:p>
            <a:pPr algn="just"/>
            <a:r>
              <a:rPr lang="en-US" b="1" dirty="0" smtClean="0">
                <a:solidFill>
                  <a:srgbClr val="FF0000"/>
                </a:solidFill>
                <a:latin typeface="Times New Roman" pitchFamily="18" charset="0"/>
                <a:cs typeface="Times New Roman" pitchFamily="18" charset="0"/>
              </a:rPr>
              <a:t>2. </a:t>
            </a:r>
            <a:r>
              <a:rPr lang="en-US" b="1" dirty="0" err="1" smtClean="0">
                <a:solidFill>
                  <a:srgbClr val="FF0000"/>
                </a:solidFill>
                <a:latin typeface="Times New Roman" pitchFamily="18" charset="0"/>
                <a:cs typeface="Times New Roman" pitchFamily="18" charset="0"/>
              </a:rPr>
              <a:t>Mesophyll</a:t>
            </a:r>
            <a:r>
              <a:rPr lang="en-US"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It occupies a wide zone between the epidermis and the vascular bundle. It is usually made up of thin walled </a:t>
            </a:r>
            <a:r>
              <a:rPr lang="en-US" dirty="0" err="1" smtClean="0">
                <a:latin typeface="Times New Roman" pitchFamily="18" charset="0"/>
                <a:cs typeface="Times New Roman" pitchFamily="18" charset="0"/>
              </a:rPr>
              <a:t>chlorenchymatous</a:t>
            </a:r>
            <a:r>
              <a:rPr lang="en-US" dirty="0" smtClean="0">
                <a:latin typeface="Times New Roman" pitchFamily="18" charset="0"/>
                <a:cs typeface="Times New Roman" pitchFamily="18" charset="0"/>
              </a:rPr>
              <a:t> cells which may be with or without intercellular spaces. </a:t>
            </a:r>
          </a:p>
          <a:p>
            <a:pPr algn="just"/>
            <a:r>
              <a:rPr lang="en-US" b="1" dirty="0" smtClean="0">
                <a:solidFill>
                  <a:srgbClr val="FF0000"/>
                </a:solidFill>
                <a:latin typeface="Times New Roman" pitchFamily="18" charset="0"/>
                <a:cs typeface="Times New Roman" pitchFamily="18" charset="0"/>
              </a:rPr>
              <a:t>3. Vascular bundle:</a:t>
            </a:r>
            <a:r>
              <a:rPr lang="en-US" dirty="0" smtClean="0">
                <a:solidFill>
                  <a:srgbClr val="FF0000"/>
                </a:solidFill>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In the centre of the leaf is situated only a single concentric vascular bundle made up of only xylem and phloem. The vascular bundle is surrounded on all sides by a </a:t>
            </a:r>
            <a:r>
              <a:rPr lang="en-US" dirty="0" err="1" smtClean="0">
                <a:latin typeface="Times New Roman" pitchFamily="18" charset="0"/>
                <a:cs typeface="Times New Roman" pitchFamily="18" charset="0"/>
              </a:rPr>
              <a:t>sclerenchymatous</a:t>
            </a:r>
            <a:r>
              <a:rPr lang="en-US" dirty="0" smtClean="0">
                <a:latin typeface="Times New Roman" pitchFamily="18" charset="0"/>
                <a:cs typeface="Times New Roman" pitchFamily="18" charset="0"/>
              </a:rPr>
              <a:t> sheath.</a:t>
            </a:r>
            <a:endParaRPr lang="en-US" dirty="0">
              <a:latin typeface="Times New Roman" pitchFamily="18" charset="0"/>
              <a:cs typeface="Times New Roman" pitchFamily="18" charset="0"/>
            </a:endParaRPr>
          </a:p>
        </p:txBody>
      </p:sp>
      <p:pic>
        <p:nvPicPr>
          <p:cNvPr id="4" name="Picture 2" descr="http://cdn.biologydiscussion.com/wp-content/uploads/2016/09/clip_image010-11.jpg"/>
          <p:cNvPicPr>
            <a:picLocks noChangeAspect="1" noChangeArrowheads="1"/>
          </p:cNvPicPr>
          <p:nvPr/>
        </p:nvPicPr>
        <p:blipFill>
          <a:blip r:embed="rId2"/>
          <a:srcRect/>
          <a:stretch>
            <a:fillRect/>
          </a:stretch>
        </p:blipFill>
        <p:spPr bwMode="auto">
          <a:xfrm>
            <a:off x="1143000" y="3657600"/>
            <a:ext cx="6858000" cy="3200400"/>
          </a:xfrm>
          <a:prstGeom prst="rect">
            <a:avLst/>
          </a:prstGeom>
          <a:noFill/>
        </p:spPr>
      </p:pic>
    </p:spTree>
  </p:cSld>
  <p:clrMapOvr>
    <a:masterClrMapping/>
  </p:clrMapOvr>
  <p:transition>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3231654"/>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Reproduction in </a:t>
            </a:r>
            <a:r>
              <a:rPr lang="en-US" sz="2800" b="1" dirty="0" err="1" smtClean="0">
                <a:solidFill>
                  <a:srgbClr val="FF0000"/>
                </a:solidFill>
                <a:latin typeface="Times New Roman" pitchFamily="18" charset="0"/>
                <a:cs typeface="Times New Roman" pitchFamily="18" charset="0"/>
              </a:rPr>
              <a:t>Lycopodium</a:t>
            </a:r>
            <a:r>
              <a:rPr lang="en-US" sz="2800" b="1" dirty="0" smtClean="0">
                <a:solidFill>
                  <a:srgbClr val="FF0000"/>
                </a:solidFill>
                <a:latin typeface="Times New Roman" pitchFamily="18" charset="0"/>
                <a:cs typeface="Times New Roman" pitchFamily="18" charset="0"/>
              </a:rPr>
              <a:t>: </a:t>
            </a:r>
          </a:p>
          <a:p>
            <a:pPr algn="just"/>
            <a:r>
              <a:rPr lang="en-US" sz="2200" dirty="0" err="1" smtClean="0">
                <a:latin typeface="Times New Roman" pitchFamily="18" charset="0"/>
                <a:cs typeface="Times New Roman" pitchFamily="18" charset="0"/>
              </a:rPr>
              <a:t>Lycopodium</a:t>
            </a:r>
            <a:r>
              <a:rPr lang="en-US" sz="2200" dirty="0" smtClean="0">
                <a:latin typeface="Times New Roman" pitchFamily="18" charset="0"/>
                <a:cs typeface="Times New Roman" pitchFamily="18" charset="0"/>
              </a:rPr>
              <a:t> reproduces by two methods </a:t>
            </a:r>
            <a:r>
              <a:rPr lang="en-US" sz="2200" dirty="0" err="1" smtClean="0">
                <a:latin typeface="Times New Roman" pitchFamily="18" charset="0"/>
                <a:cs typeface="Times New Roman" pitchFamily="18" charset="0"/>
              </a:rPr>
              <a:t>vegetatively</a:t>
            </a:r>
            <a:r>
              <a:rPr lang="en-US" sz="2200" dirty="0" smtClean="0">
                <a:latin typeface="Times New Roman" pitchFamily="18" charset="0"/>
                <a:cs typeface="Times New Roman" pitchFamily="18" charset="0"/>
              </a:rPr>
              <a:t> and by spores. </a:t>
            </a:r>
          </a:p>
          <a:p>
            <a:pPr algn="just"/>
            <a:r>
              <a:rPr lang="en-US" sz="2200" b="1" dirty="0" smtClean="0">
                <a:solidFill>
                  <a:srgbClr val="FF0000"/>
                </a:solidFill>
                <a:latin typeface="Times New Roman" pitchFamily="18" charset="0"/>
                <a:cs typeface="Times New Roman" pitchFamily="18" charset="0"/>
              </a:rPr>
              <a:t>1. Vegetative reproduction: </a:t>
            </a:r>
            <a:endParaRPr lang="en-US" sz="2200" dirty="0" smtClean="0">
              <a:solidFill>
                <a:srgbClr val="FF0000"/>
              </a:solidFill>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It takes place by the following methods: </a:t>
            </a:r>
            <a:endParaRPr lang="en-US" sz="2200" dirty="0" smtClean="0">
              <a:latin typeface="Times New Roman" pitchFamily="18" charset="0"/>
              <a:cs typeface="Times New Roman" pitchFamily="18" charset="0"/>
            </a:endParaRPr>
          </a:p>
          <a:p>
            <a:pPr algn="just"/>
            <a:r>
              <a:rPr lang="en-US" sz="2200" b="1" dirty="0" smtClean="0">
                <a:solidFill>
                  <a:srgbClr val="FF0000"/>
                </a:solidFill>
                <a:latin typeface="Times New Roman" pitchFamily="18" charset="0"/>
                <a:cs typeface="Times New Roman" pitchFamily="18" charset="0"/>
              </a:rPr>
              <a:t>(</a:t>
            </a:r>
            <a:r>
              <a:rPr lang="en-US" sz="2200" b="1" dirty="0" err="1" smtClean="0">
                <a:solidFill>
                  <a:srgbClr val="FF0000"/>
                </a:solidFill>
                <a:latin typeface="Times New Roman" pitchFamily="18" charset="0"/>
                <a:cs typeface="Times New Roman" pitchFamily="18" charset="0"/>
              </a:rPr>
              <a:t>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Gemmae</a:t>
            </a:r>
            <a:r>
              <a:rPr lang="en-US" sz="2200" b="1" dirty="0" smtClean="0">
                <a:solidFill>
                  <a:srgbClr val="FF0000"/>
                </a:solidFill>
                <a:latin typeface="Times New Roman" pitchFamily="18" charset="0"/>
                <a:cs typeface="Times New Roman" pitchFamily="18" charset="0"/>
              </a:rPr>
              <a:t> or bulbils:</a:t>
            </a:r>
            <a:r>
              <a:rPr lang="en-US" sz="2200" dirty="0" smtClean="0">
                <a:solidFill>
                  <a:srgbClr val="FF0000"/>
                </a:solidFill>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certain buds like structures known as </a:t>
            </a:r>
            <a:r>
              <a:rPr lang="en-US" sz="2200" dirty="0" err="1" smtClean="0">
                <a:latin typeface="Times New Roman" pitchFamily="18" charset="0"/>
                <a:cs typeface="Times New Roman" pitchFamily="18" charset="0"/>
              </a:rPr>
              <a:t>gemmae</a:t>
            </a:r>
            <a:r>
              <a:rPr lang="en-US" sz="2200" dirty="0" smtClean="0">
                <a:latin typeface="Times New Roman" pitchFamily="18" charset="0"/>
                <a:cs typeface="Times New Roman" pitchFamily="18" charset="0"/>
              </a:rPr>
              <a:t> or bulbils are usually produced in large number on new stem tips annually. The morphological nature of </a:t>
            </a:r>
            <a:r>
              <a:rPr lang="en-US" sz="2200" dirty="0" err="1" smtClean="0">
                <a:latin typeface="Times New Roman" pitchFamily="18" charset="0"/>
                <a:cs typeface="Times New Roman" pitchFamily="18" charset="0"/>
              </a:rPr>
              <a:t>gemmae</a:t>
            </a:r>
            <a:r>
              <a:rPr lang="en-US" sz="2200" dirty="0" smtClean="0">
                <a:latin typeface="Times New Roman" pitchFamily="18" charset="0"/>
                <a:cs typeface="Times New Roman" pitchFamily="18" charset="0"/>
              </a:rPr>
              <a:t> is still not fully known. The </a:t>
            </a:r>
            <a:r>
              <a:rPr lang="en-US" sz="2200" dirty="0" err="1" smtClean="0">
                <a:latin typeface="Times New Roman" pitchFamily="18" charset="0"/>
                <a:cs typeface="Times New Roman" pitchFamily="18" charset="0"/>
              </a:rPr>
              <a:t>gemmae</a:t>
            </a:r>
            <a:r>
              <a:rPr lang="en-US" sz="2200" dirty="0" smtClean="0">
                <a:latin typeface="Times New Roman" pitchFamily="18" charset="0"/>
                <a:cs typeface="Times New Roman" pitchFamily="18" charset="0"/>
              </a:rPr>
              <a:t> when fall on ground, develop root </a:t>
            </a:r>
            <a:r>
              <a:rPr lang="en-US" sz="2200" dirty="0" err="1" smtClean="0">
                <a:latin typeface="Times New Roman" pitchFamily="18" charset="0"/>
                <a:cs typeface="Times New Roman" pitchFamily="18" charset="0"/>
              </a:rPr>
              <a:t>primodia</a:t>
            </a:r>
            <a:r>
              <a:rPr lang="en-US" sz="2200" dirty="0" smtClean="0">
                <a:latin typeface="Times New Roman" pitchFamily="18" charset="0"/>
                <a:cs typeface="Times New Roman" pitchFamily="18" charset="0"/>
              </a:rPr>
              <a:t> and soon form the root. </a:t>
            </a:r>
            <a:endParaRPr lang="en-US" sz="2200" dirty="0">
              <a:latin typeface="Times New Roman" pitchFamily="18" charset="0"/>
              <a:cs typeface="Times New Roman" pitchFamily="18" charset="0"/>
            </a:endParaRPr>
          </a:p>
        </p:txBody>
      </p:sp>
      <p:pic>
        <p:nvPicPr>
          <p:cNvPr id="11266" name="Picture 2" descr="http://cdn.biologydiscussion.com/wp-content/uploads/2016/09/clip_image012-8.jpg"/>
          <p:cNvPicPr>
            <a:picLocks noChangeAspect="1" noChangeArrowheads="1"/>
          </p:cNvPicPr>
          <p:nvPr/>
        </p:nvPicPr>
        <p:blipFill>
          <a:blip r:embed="rId2"/>
          <a:srcRect/>
          <a:stretch>
            <a:fillRect/>
          </a:stretch>
        </p:blipFill>
        <p:spPr bwMode="auto">
          <a:xfrm>
            <a:off x="990600" y="3352800"/>
            <a:ext cx="7315200" cy="31242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534400" cy="4832092"/>
          </a:xfrm>
          <a:prstGeom prst="rect">
            <a:avLst/>
          </a:prstGeom>
        </p:spPr>
        <p:txBody>
          <a:bodyPr wrap="square">
            <a:spAutoFit/>
          </a:bodyPr>
          <a:lstStyle/>
          <a:p>
            <a:pPr algn="just"/>
            <a:endParaRPr lang="en-US" sz="2200" b="1" dirty="0" smtClean="0">
              <a:solidFill>
                <a:srgbClr val="FF0000"/>
              </a:solidFill>
              <a:latin typeface="Times New Roman" pitchFamily="18" charset="0"/>
              <a:cs typeface="Times New Roman" pitchFamily="18" charset="0"/>
            </a:endParaRPr>
          </a:p>
          <a:p>
            <a:pPr algn="just"/>
            <a:r>
              <a:rPr lang="en-US" sz="2200" b="1" dirty="0" smtClean="0">
                <a:solidFill>
                  <a:srgbClr val="FF0000"/>
                </a:solidFill>
                <a:latin typeface="Times New Roman" pitchFamily="18" charset="0"/>
                <a:cs typeface="Times New Roman" pitchFamily="18" charset="0"/>
              </a:rPr>
              <a:t>(ii) Death and decay:</a:t>
            </a:r>
            <a:r>
              <a:rPr lang="en-US" sz="2200" dirty="0" smtClean="0">
                <a:solidFill>
                  <a:srgbClr val="FF0000"/>
                </a:solidFill>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Species with creeping stem reproduces </a:t>
            </a:r>
            <a:r>
              <a:rPr lang="en-US" sz="2200" dirty="0" err="1" smtClean="0">
                <a:latin typeface="Times New Roman" pitchFamily="18" charset="0"/>
                <a:cs typeface="Times New Roman" pitchFamily="18" charset="0"/>
              </a:rPr>
              <a:t>vegetatively</a:t>
            </a:r>
            <a:r>
              <a:rPr lang="en-US" sz="2200" dirty="0" smtClean="0">
                <a:latin typeface="Times New Roman" pitchFamily="18" charset="0"/>
                <a:cs typeface="Times New Roman" pitchFamily="18" charset="0"/>
              </a:rPr>
              <a:t> by the death and decay of older parts of the stem up to the point of branching. This separates the branches which later on grow independently. </a:t>
            </a:r>
          </a:p>
          <a:p>
            <a:pPr algn="just"/>
            <a:endParaRPr lang="en-US" sz="2200" b="1" dirty="0" smtClean="0">
              <a:solidFill>
                <a:srgbClr val="FF0000"/>
              </a:solidFill>
              <a:latin typeface="Times New Roman" pitchFamily="18" charset="0"/>
              <a:cs typeface="Times New Roman" pitchFamily="18" charset="0"/>
            </a:endParaRPr>
          </a:p>
          <a:p>
            <a:pPr algn="just"/>
            <a:r>
              <a:rPr lang="en-US" sz="2200" b="1" dirty="0" smtClean="0">
                <a:solidFill>
                  <a:srgbClr val="FF0000"/>
                </a:solidFill>
                <a:latin typeface="Times New Roman" pitchFamily="18" charset="0"/>
                <a:cs typeface="Times New Roman" pitchFamily="18" charset="0"/>
              </a:rPr>
              <a:t>(iii) Resting buds:</a:t>
            </a:r>
            <a:r>
              <a:rPr lang="en-US" sz="2200" dirty="0" smtClean="0">
                <a:solidFill>
                  <a:srgbClr val="FF0000"/>
                </a:solidFill>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The whole of the plant body except the growing tip of rhizome is dead during winter. This tip portion of the rhizome acts as resting bud which in the coming spring resumes growth and develops into a new plant. </a:t>
            </a:r>
          </a:p>
          <a:p>
            <a:pPr algn="just"/>
            <a:endParaRPr lang="en-US" sz="2200" b="1" dirty="0" smtClean="0">
              <a:solidFill>
                <a:srgbClr val="FF0000"/>
              </a:solidFill>
              <a:latin typeface="Times New Roman" pitchFamily="18" charset="0"/>
              <a:cs typeface="Times New Roman" pitchFamily="18" charset="0"/>
            </a:endParaRPr>
          </a:p>
          <a:p>
            <a:pPr algn="just"/>
            <a:r>
              <a:rPr lang="en-US" sz="2200" b="1" dirty="0" smtClean="0">
                <a:solidFill>
                  <a:srgbClr val="FF0000"/>
                </a:solidFill>
                <a:latin typeface="Times New Roman" pitchFamily="18" charset="0"/>
                <a:cs typeface="Times New Roman" pitchFamily="18" charset="0"/>
              </a:rPr>
              <a:t>(iv) Fragmentation:</a:t>
            </a:r>
            <a:r>
              <a:rPr lang="en-US" sz="2200" dirty="0" smtClean="0">
                <a:solidFill>
                  <a:srgbClr val="FF0000"/>
                </a:solidFill>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In several epiphytic species fragments of the plant body are capable of giving rise to new plants. </a:t>
            </a:r>
            <a:endParaRPr lang="en-US" sz="2200" dirty="0">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4278094"/>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2. Sexual Reproduction: </a:t>
            </a:r>
            <a:endParaRPr lang="en-US" sz="3200" dirty="0" smtClean="0">
              <a:solidFill>
                <a:srgbClr val="FF0000"/>
              </a:solidFill>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Spore Producing Organs: </a:t>
            </a:r>
            <a:endParaRPr lang="en-US" sz="2000" dirty="0" smtClean="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plants are </a:t>
            </a:r>
            <a:r>
              <a:rPr lang="en-US" sz="2000" dirty="0" err="1" smtClean="0">
                <a:latin typeface="Times New Roman" pitchFamily="18" charset="0"/>
                <a:cs typeface="Times New Roman" pitchFamily="18" charset="0"/>
              </a:rPr>
              <a:t>homosporous</a:t>
            </a:r>
            <a:r>
              <a:rPr lang="en-US" sz="2000" dirty="0" smtClean="0">
                <a:latin typeface="Times New Roman" pitchFamily="18" charset="0"/>
                <a:cs typeface="Times New Roman" pitchFamily="18" charset="0"/>
              </a:rPr>
              <a:t> i.e., produces only one type of spores (without differentiation of mega- and microspores). These spores are produced in sporangia which, in turn, are produced on fertile leaves known as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Usually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are grouped together to form a compact structure known as </a:t>
            </a:r>
            <a:r>
              <a:rPr lang="en-US" sz="2000" dirty="0" err="1" smtClean="0">
                <a:latin typeface="Times New Roman" pitchFamily="18" charset="0"/>
                <a:cs typeface="Times New Roman" pitchFamily="18" charset="0"/>
              </a:rPr>
              <a:t>strobili</a:t>
            </a:r>
            <a:r>
              <a:rPr lang="en-US" sz="2000" dirty="0" smtClean="0">
                <a:latin typeface="Times New Roman" pitchFamily="18" charset="0"/>
                <a:cs typeface="Times New Roman" pitchFamily="18" charset="0"/>
              </a:rPr>
              <a:t> (Sing. strobilus) which are terminal structures.</a:t>
            </a:r>
          </a:p>
          <a:p>
            <a:pPr algn="just"/>
            <a:r>
              <a:rPr lang="en-US" sz="2000" b="1" dirty="0" smtClean="0">
                <a:solidFill>
                  <a:srgbClr val="FF0000"/>
                </a:solidFill>
                <a:latin typeface="Times New Roman" pitchFamily="18" charset="0"/>
                <a:cs typeface="Times New Roman" pitchFamily="18" charset="0"/>
              </a:rPr>
              <a:t>Strobilus (Reproductive organ):</a:t>
            </a:r>
            <a:r>
              <a:rPr lang="en-US" sz="2000" dirty="0" smtClean="0">
                <a:solidFill>
                  <a:srgbClr val="FF0000"/>
                </a:solidFill>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are loosely arranged. The leaves of the apical portion of the branches only bear sporangia and are called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The rest behave as vegetative leaves. The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may be of the same size or of different size from the foliage leaves in different species. The arrangement of </a:t>
            </a:r>
            <a:r>
              <a:rPr lang="en-US" sz="2000" dirty="0" err="1" smtClean="0">
                <a:latin typeface="Times New Roman" pitchFamily="18" charset="0"/>
                <a:cs typeface="Times New Roman" pitchFamily="18" charset="0"/>
              </a:rPr>
              <a:t>sporophylls</a:t>
            </a:r>
            <a:r>
              <a:rPr lang="en-US" sz="2000" dirty="0" smtClean="0">
                <a:latin typeface="Times New Roman" pitchFamily="18" charset="0"/>
                <a:cs typeface="Times New Roman" pitchFamily="18" charset="0"/>
              </a:rPr>
              <a:t> is same on the central axis as that of the vegetative leaves</a:t>
            </a:r>
            <a:endParaRPr lang="en-US" sz="2000" dirty="0">
              <a:latin typeface="Times New Roman" pitchFamily="18" charset="0"/>
              <a:cs typeface="Times New Roman" pitchFamily="18" charset="0"/>
            </a:endParaRPr>
          </a:p>
        </p:txBody>
      </p:sp>
      <p:pic>
        <p:nvPicPr>
          <p:cNvPr id="3" name="Picture 2" descr="http://cdn.biologydiscussion.com/wp-content/uploads/2016/09/clip_image014-9.jpg"/>
          <p:cNvPicPr>
            <a:picLocks noChangeAspect="1" noChangeArrowheads="1"/>
          </p:cNvPicPr>
          <p:nvPr/>
        </p:nvPicPr>
        <p:blipFill>
          <a:blip r:embed="rId2"/>
          <a:srcRect/>
          <a:stretch>
            <a:fillRect/>
          </a:stretch>
        </p:blipFill>
        <p:spPr bwMode="auto">
          <a:xfrm>
            <a:off x="2057400" y="4191000"/>
            <a:ext cx="5029200" cy="1981200"/>
          </a:xfrm>
          <a:prstGeom prst="rect">
            <a:avLst/>
          </a:prstGeom>
          <a:noFill/>
        </p:spPr>
      </p:pic>
      <p:sp>
        <p:nvSpPr>
          <p:cNvPr id="4" name="Rectangle 3"/>
          <p:cNvSpPr/>
          <p:nvPr/>
        </p:nvSpPr>
        <p:spPr>
          <a:xfrm>
            <a:off x="381000" y="6248400"/>
            <a:ext cx="8534400" cy="369332"/>
          </a:xfrm>
          <a:prstGeom prst="rect">
            <a:avLst/>
          </a:prstGeom>
          <a:solidFill>
            <a:srgbClr val="FFFF00"/>
          </a:solidFill>
        </p:spPr>
        <p:txBody>
          <a:bodyPr wrap="square">
            <a:spAutoFit/>
          </a:bodyPr>
          <a:lstStyle/>
          <a:p>
            <a:pPr algn="just"/>
            <a:r>
              <a:rPr lang="en-US" dirty="0" smtClean="0">
                <a:solidFill>
                  <a:schemeClr val="bg1"/>
                </a:solidFill>
                <a:latin typeface="Times New Roman" pitchFamily="18" charset="0"/>
                <a:cs typeface="Times New Roman" pitchFamily="18" charset="0"/>
              </a:rPr>
              <a:t>Longitudinal section (L.S.) of strobilus shows the presence of a strobilus axis in the centre. </a:t>
            </a:r>
            <a:endParaRPr lang="en-US" dirty="0">
              <a:solidFill>
                <a:schemeClr val="bg1"/>
              </a:solidFill>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dn.biologydiscussion.com/wp-content/uploads/2016/09/clip_image016-6.jpg"/>
          <p:cNvPicPr>
            <a:picLocks noChangeAspect="1" noChangeArrowheads="1"/>
          </p:cNvPicPr>
          <p:nvPr/>
        </p:nvPicPr>
        <p:blipFill>
          <a:blip r:embed="rId2"/>
          <a:srcRect/>
          <a:stretch>
            <a:fillRect/>
          </a:stretch>
        </p:blipFill>
        <p:spPr bwMode="auto">
          <a:xfrm>
            <a:off x="457200" y="304800"/>
            <a:ext cx="8153400" cy="6228294"/>
          </a:xfrm>
          <a:prstGeom prst="rect">
            <a:avLst/>
          </a:prstGeom>
          <a:noFill/>
        </p:spPr>
      </p:pic>
    </p:spTree>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biologydiscussion.com/wp-content/uploads/2016/09/clip_image018-3.jpg"/>
          <p:cNvPicPr>
            <a:picLocks noChangeAspect="1" noChangeArrowheads="1"/>
          </p:cNvPicPr>
          <p:nvPr/>
        </p:nvPicPr>
        <p:blipFill>
          <a:blip r:embed="rId2"/>
          <a:srcRect/>
          <a:stretch>
            <a:fillRect/>
          </a:stretch>
        </p:blipFill>
        <p:spPr bwMode="auto">
          <a:xfrm>
            <a:off x="762000" y="990600"/>
            <a:ext cx="7543800" cy="50292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1138773"/>
          </a:xfrm>
          <a:prstGeom prst="rect">
            <a:avLst/>
          </a:prstGeom>
        </p:spPr>
        <p:txBody>
          <a:bodyPr wrap="square">
            <a:spAutoFit/>
          </a:bodyPr>
          <a:lstStyle/>
          <a:p>
            <a:pPr algn="ctr"/>
            <a:r>
              <a:rPr lang="en-US" sz="2000" b="1" dirty="0" smtClean="0">
                <a:solidFill>
                  <a:srgbClr val="FF0000"/>
                </a:solidFill>
                <a:latin typeface="Times New Roman" pitchFamily="18" charset="0"/>
                <a:cs typeface="Times New Roman" pitchFamily="18" charset="0"/>
              </a:rPr>
              <a:t>GAMETOPHYTIC GENERATION: </a:t>
            </a:r>
            <a:endParaRPr lang="en-US" sz="20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development of the gametophyte (</a:t>
            </a:r>
            <a:r>
              <a:rPr lang="en-US" sz="2400" dirty="0" err="1" smtClean="0">
                <a:latin typeface="Times New Roman" pitchFamily="18" charset="0"/>
                <a:cs typeface="Times New Roman" pitchFamily="18" charset="0"/>
              </a:rPr>
              <a:t>prothallus</a:t>
            </a:r>
            <a:r>
              <a:rPr lang="en-US" sz="2400" dirty="0" smtClean="0">
                <a:latin typeface="Times New Roman" pitchFamily="18" charset="0"/>
                <a:cs typeface="Times New Roman" pitchFamily="18" charset="0"/>
              </a:rPr>
              <a:t>) takes place from the haploid spores which are the unit of </a:t>
            </a:r>
            <a:r>
              <a:rPr lang="en-US" sz="2400" dirty="0" err="1" smtClean="0">
                <a:latin typeface="Times New Roman" pitchFamily="18" charset="0"/>
                <a:cs typeface="Times New Roman" pitchFamily="18" charset="0"/>
              </a:rPr>
              <a:t>gametophytic</a:t>
            </a:r>
            <a:r>
              <a:rPr lang="en-US" sz="2400" dirty="0" smtClean="0">
                <a:latin typeface="Times New Roman" pitchFamily="18" charset="0"/>
                <a:cs typeface="Times New Roman" pitchFamily="18" charset="0"/>
              </a:rPr>
              <a:t> generation. </a:t>
            </a:r>
            <a:endParaRPr lang="en-US" sz="2400" dirty="0">
              <a:latin typeface="Times New Roman" pitchFamily="18" charset="0"/>
              <a:cs typeface="Times New Roman" pitchFamily="18" charset="0"/>
            </a:endParaRPr>
          </a:p>
        </p:txBody>
      </p:sp>
      <p:pic>
        <p:nvPicPr>
          <p:cNvPr id="3" name="Picture 2" descr="http://cdn.biologydiscussion.com/wp-content/uploads/2016/09/clip_image020-2.jpg"/>
          <p:cNvPicPr>
            <a:picLocks noChangeAspect="1" noChangeArrowheads="1"/>
          </p:cNvPicPr>
          <p:nvPr/>
        </p:nvPicPr>
        <p:blipFill>
          <a:blip r:embed="rId2"/>
          <a:srcRect/>
          <a:stretch>
            <a:fillRect/>
          </a:stretch>
        </p:blipFill>
        <p:spPr bwMode="auto">
          <a:xfrm>
            <a:off x="1905000" y="1371600"/>
            <a:ext cx="5105400" cy="52578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839200" cy="6063198"/>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Development of sex organs:</a:t>
            </a:r>
            <a:r>
              <a:rPr lang="en-US" sz="2800" dirty="0" smtClean="0">
                <a:solidFill>
                  <a:srgbClr val="FF0000"/>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Both the sex organs i.e., antheridia (male) and archegonia (female) develop on the same </a:t>
            </a:r>
            <a:r>
              <a:rPr lang="en-US" sz="2400" dirty="0" err="1" smtClean="0">
                <a:latin typeface="Times New Roman" pitchFamily="18" charset="0"/>
                <a:cs typeface="Times New Roman" pitchFamily="18" charset="0"/>
              </a:rPr>
              <a:t>prothallus</a:t>
            </a:r>
            <a:r>
              <a:rPr lang="en-US" sz="2400" dirty="0" smtClean="0">
                <a:latin typeface="Times New Roman" pitchFamily="18" charset="0"/>
                <a:cs typeface="Times New Roman" pitchFamily="18" charset="0"/>
              </a:rPr>
              <a:t>.</a:t>
            </a:r>
          </a:p>
          <a:p>
            <a:pPr algn="ctr"/>
            <a:r>
              <a:rPr lang="en-US" sz="2400" b="1" dirty="0" err="1" smtClean="0">
                <a:solidFill>
                  <a:srgbClr val="FF0000"/>
                </a:solidFill>
                <a:latin typeface="Times New Roman" pitchFamily="18" charset="0"/>
                <a:cs typeface="Times New Roman" pitchFamily="18" charset="0"/>
              </a:rPr>
              <a:t>antheridium</a:t>
            </a:r>
            <a:r>
              <a:rPr lang="en-US" sz="2400" b="1"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A single superficial cell situated just away from the </a:t>
            </a:r>
            <a:r>
              <a:rPr lang="en-US" sz="2400" dirty="0" err="1" smtClean="0">
                <a:latin typeface="Times New Roman" pitchFamily="18" charset="0"/>
                <a:cs typeface="Times New Roman" pitchFamily="18" charset="0"/>
              </a:rPr>
              <a:t>meristematic</a:t>
            </a:r>
            <a:r>
              <a:rPr lang="en-US" sz="2400" dirty="0" smtClean="0">
                <a:latin typeface="Times New Roman" pitchFamily="18" charset="0"/>
                <a:cs typeface="Times New Roman" pitchFamily="18" charset="0"/>
              </a:rPr>
              <a:t> cells gives rise to an </a:t>
            </a:r>
            <a:r>
              <a:rPr lang="en-US" sz="2400" dirty="0" err="1" smtClean="0">
                <a:latin typeface="Times New Roman" pitchFamily="18" charset="0"/>
                <a:cs typeface="Times New Roman" pitchFamily="18" charset="0"/>
              </a:rPr>
              <a:t>antheridium</a:t>
            </a:r>
            <a:r>
              <a:rPr lang="en-US" sz="2400" dirty="0" smtClean="0">
                <a:latin typeface="Times New Roman" pitchFamily="18" charset="0"/>
                <a:cs typeface="Times New Roman" pitchFamily="18" charset="0"/>
              </a:rPr>
              <a:t>. This superficial cell is known as </a:t>
            </a:r>
            <a:r>
              <a:rPr lang="en-US" sz="2400" dirty="0" err="1" smtClean="0">
                <a:latin typeface="Times New Roman" pitchFamily="18" charset="0"/>
                <a:cs typeface="Times New Roman" pitchFamily="18" charset="0"/>
              </a:rPr>
              <a:t>antheridial</a:t>
            </a:r>
            <a:r>
              <a:rPr lang="en-US" sz="2400" dirty="0" smtClean="0">
                <a:latin typeface="Times New Roman" pitchFamily="18" charset="0"/>
                <a:cs typeface="Times New Roman" pitchFamily="18" charset="0"/>
              </a:rPr>
              <a:t> initial .This cell divides </a:t>
            </a:r>
            <a:r>
              <a:rPr lang="en-US" sz="2400" dirty="0" err="1" smtClean="0">
                <a:latin typeface="Times New Roman" pitchFamily="18" charset="0"/>
                <a:cs typeface="Times New Roman" pitchFamily="18" charset="0"/>
              </a:rPr>
              <a:t>periclinally</a:t>
            </a:r>
            <a:r>
              <a:rPr lang="en-US" sz="2400" dirty="0" smtClean="0">
                <a:latin typeface="Times New Roman" pitchFamily="18" charset="0"/>
                <a:cs typeface="Times New Roman" pitchFamily="18" charset="0"/>
              </a:rPr>
              <a:t> to form an outer cell known as jacket initial (primary wall cell) and an inner cell known as primary </a:t>
            </a:r>
            <a:r>
              <a:rPr lang="en-US" sz="2400" dirty="0" err="1" smtClean="0">
                <a:latin typeface="Times New Roman" pitchFamily="18" charset="0"/>
                <a:cs typeface="Times New Roman" pitchFamily="18" charset="0"/>
              </a:rPr>
              <a:t>androgonial</a:t>
            </a:r>
            <a:r>
              <a:rPr lang="en-US" sz="2400" dirty="0" smtClean="0">
                <a:latin typeface="Times New Roman" pitchFamily="18" charset="0"/>
                <a:cs typeface="Times New Roman" pitchFamily="18" charset="0"/>
              </a:rPr>
              <a:t> initial or cell . </a:t>
            </a:r>
          </a:p>
          <a:p>
            <a:pPr algn="just"/>
            <a:endParaRPr lang="en-US" sz="2400" dirty="0" smtClean="0">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Development of </a:t>
            </a:r>
            <a:r>
              <a:rPr lang="en-US" sz="2400" b="1" dirty="0" err="1" smtClean="0">
                <a:solidFill>
                  <a:srgbClr val="FF0000"/>
                </a:solidFill>
                <a:latin typeface="Times New Roman" pitchFamily="18" charset="0"/>
                <a:cs typeface="Times New Roman" pitchFamily="18" charset="0"/>
              </a:rPr>
              <a:t>archegonium</a:t>
            </a:r>
            <a:r>
              <a:rPr lang="en-US" sz="2400" b="1"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Just like </a:t>
            </a:r>
            <a:r>
              <a:rPr lang="en-US" sz="2400" dirty="0" err="1" smtClean="0">
                <a:latin typeface="Times New Roman" pitchFamily="18" charset="0"/>
                <a:cs typeface="Times New Roman" pitchFamily="18" charset="0"/>
              </a:rPr>
              <a:t>antheridium</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also arises from a single superficial cell called </a:t>
            </a:r>
            <a:r>
              <a:rPr lang="en-US" sz="2400" dirty="0" err="1" smtClean="0">
                <a:latin typeface="Times New Roman" pitchFamily="18" charset="0"/>
                <a:cs typeface="Times New Roman" pitchFamily="18" charset="0"/>
              </a:rPr>
              <a:t>archegonial</a:t>
            </a:r>
            <a:r>
              <a:rPr lang="en-US" sz="2400" dirty="0" smtClean="0">
                <a:latin typeface="Times New Roman" pitchFamily="18" charset="0"/>
                <a:cs typeface="Times New Roman" pitchFamily="18" charset="0"/>
              </a:rPr>
              <a:t> initial, situated just away from the </a:t>
            </a:r>
            <a:r>
              <a:rPr lang="en-US" sz="2400" dirty="0" err="1" smtClean="0">
                <a:latin typeface="Times New Roman" pitchFamily="18" charset="0"/>
                <a:cs typeface="Times New Roman" pitchFamily="18" charset="0"/>
              </a:rPr>
              <a:t>meristematic</a:t>
            </a:r>
            <a:r>
              <a:rPr lang="en-US" sz="2400" dirty="0" smtClean="0">
                <a:latin typeface="Times New Roman" pitchFamily="18" charset="0"/>
                <a:cs typeface="Times New Roman" pitchFamily="18" charset="0"/>
              </a:rPr>
              <a:t> cells at the apex. The </a:t>
            </a:r>
            <a:r>
              <a:rPr lang="en-US" sz="2400" dirty="0" err="1" smtClean="0">
                <a:latin typeface="Times New Roman" pitchFamily="18" charset="0"/>
                <a:cs typeface="Times New Roman" pitchFamily="18" charset="0"/>
              </a:rPr>
              <a:t>archegonial</a:t>
            </a:r>
            <a:r>
              <a:rPr lang="en-US" sz="2400" dirty="0" smtClean="0">
                <a:latin typeface="Times New Roman" pitchFamily="18" charset="0"/>
                <a:cs typeface="Times New Roman" pitchFamily="18" charset="0"/>
              </a:rPr>
              <a:t> initial divides by </a:t>
            </a:r>
            <a:r>
              <a:rPr lang="en-US" sz="2400" dirty="0" err="1" smtClean="0">
                <a:latin typeface="Times New Roman" pitchFamily="18" charset="0"/>
                <a:cs typeface="Times New Roman" pitchFamily="18" charset="0"/>
              </a:rPr>
              <a:t>periclinal</a:t>
            </a:r>
            <a:r>
              <a:rPr lang="en-US" sz="2400" dirty="0" smtClean="0">
                <a:latin typeface="Times New Roman" pitchFamily="18" charset="0"/>
                <a:cs typeface="Times New Roman" pitchFamily="18" charset="0"/>
              </a:rPr>
              <a:t> division into an upper primary cover cell and lower basal central cell.</a:t>
            </a:r>
          </a:p>
        </p:txBody>
      </p:sp>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cdn.biologydiscussion.com/wp-content/uploads/2016/09/clip_image024-2.jpg"/>
          <p:cNvPicPr>
            <a:picLocks noChangeAspect="1" noChangeArrowheads="1"/>
          </p:cNvPicPr>
          <p:nvPr/>
        </p:nvPicPr>
        <p:blipFill>
          <a:blip r:embed="rId2"/>
          <a:srcRect/>
          <a:stretch>
            <a:fillRect/>
          </a:stretch>
        </p:blipFill>
        <p:spPr bwMode="auto">
          <a:xfrm>
            <a:off x="381000" y="0"/>
            <a:ext cx="5943600" cy="3184071"/>
          </a:xfrm>
          <a:prstGeom prst="rect">
            <a:avLst/>
          </a:prstGeom>
          <a:noFill/>
        </p:spPr>
      </p:pic>
      <p:pic>
        <p:nvPicPr>
          <p:cNvPr id="3" name="Content Placeholder 2" descr="http://cdn.biologydiscussion.com/wp-content/uploads/2016/09/clip_image026-4.jpg"/>
          <p:cNvPicPr>
            <a:picLocks noGrp="1" noChangeAspect="1" noChangeArrowheads="1"/>
          </p:cNvPicPr>
          <p:nvPr>
            <p:ph idx="1"/>
          </p:nvPr>
        </p:nvPicPr>
        <p:blipFill>
          <a:blip r:embed="rId3"/>
          <a:srcRect/>
          <a:stretch>
            <a:fillRect/>
          </a:stretch>
        </p:blipFill>
        <p:spPr bwMode="auto">
          <a:xfrm>
            <a:off x="1752600" y="3276600"/>
            <a:ext cx="6934200" cy="3581400"/>
          </a:xfrm>
          <a:prstGeom prst="rect">
            <a:avLst/>
          </a:prstGeom>
          <a:noFill/>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ABITAT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82000" cy="5262979"/>
          </a:xfrm>
          <a:prstGeom prst="rect">
            <a:avLst/>
          </a:prstGeom>
        </p:spPr>
        <p:txBody>
          <a:bodyPr wrap="square">
            <a:spAutoFit/>
          </a:bodyPr>
          <a:lstStyle/>
          <a:p>
            <a:pPr algn="just"/>
            <a:endParaRPr lang="en-US" sz="2400" b="1" dirty="0" smtClean="0">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Fertilization:</a:t>
            </a:r>
            <a:r>
              <a:rPr lang="en-US" sz="2400" dirty="0" smtClean="0">
                <a:solidFill>
                  <a:srgbClr val="FF0000"/>
                </a:solidFill>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At the time of fertilization the neck canal cells and the ventral canal cell </a:t>
            </a:r>
            <a:r>
              <a:rPr lang="en-US" sz="2400" dirty="0" err="1" smtClean="0">
                <a:latin typeface="Times New Roman" pitchFamily="18" charset="0"/>
                <a:cs typeface="Times New Roman" pitchFamily="18" charset="0"/>
              </a:rPr>
              <a:t>disorganise</a:t>
            </a:r>
            <a:r>
              <a:rPr lang="en-US" sz="2400" dirty="0" smtClean="0">
                <a:latin typeface="Times New Roman" pitchFamily="18" charset="0"/>
                <a:cs typeface="Times New Roman" pitchFamily="18" charset="0"/>
              </a:rPr>
              <a:t> and the cells of the upper-most tier of neck slightly separate apart forming a passage </a:t>
            </a:r>
            <a:r>
              <a:rPr lang="en-US" sz="2400" dirty="0" err="1" smtClean="0">
                <a:latin typeface="Times New Roman" pitchFamily="18" charset="0"/>
                <a:cs typeface="Times New Roman" pitchFamily="18" charset="0"/>
              </a:rPr>
              <a:t>upto</a:t>
            </a:r>
            <a:r>
              <a:rPr lang="en-US" sz="2400" dirty="0" smtClean="0">
                <a:latin typeface="Times New Roman" pitchFamily="18" charset="0"/>
                <a:cs typeface="Times New Roman" pitchFamily="18" charset="0"/>
              </a:rPr>
              <a:t> the egg. Fertilization is brought about in the presence of water. </a:t>
            </a:r>
          </a:p>
          <a:p>
            <a:pPr algn="just"/>
            <a:r>
              <a:rPr lang="en-US" sz="2400" dirty="0" smtClean="0">
                <a:latin typeface="Times New Roman" pitchFamily="18" charset="0"/>
                <a:cs typeface="Times New Roman" pitchFamily="18" charset="0"/>
              </a:rPr>
              <a:t>The biflagellate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reach the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by swimming in water on the surface of </a:t>
            </a:r>
            <a:r>
              <a:rPr lang="en-US" sz="2400" dirty="0" err="1" smtClean="0">
                <a:latin typeface="Times New Roman" pitchFamily="18" charset="0"/>
                <a:cs typeface="Times New Roman" pitchFamily="18" charset="0"/>
              </a:rPr>
              <a:t>prothallus</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are perhaps attracted towards the neck of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by a </a:t>
            </a:r>
            <a:r>
              <a:rPr lang="en-US" sz="2400" dirty="0" err="1" smtClean="0">
                <a:latin typeface="Times New Roman" pitchFamily="18" charset="0"/>
                <a:cs typeface="Times New Roman" pitchFamily="18" charset="0"/>
              </a:rPr>
              <a:t>chemotactic</a:t>
            </a:r>
            <a:r>
              <a:rPr lang="en-US" sz="2400" dirty="0" smtClean="0">
                <a:latin typeface="Times New Roman" pitchFamily="18" charset="0"/>
                <a:cs typeface="Times New Roman" pitchFamily="18" charset="0"/>
              </a:rPr>
              <a:t> movement. They enter the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through neck and reach the egg. </a:t>
            </a:r>
          </a:p>
          <a:p>
            <a:pPr algn="just"/>
            <a:r>
              <a:rPr lang="en-US" sz="2400" dirty="0" smtClean="0">
                <a:latin typeface="Times New Roman" pitchFamily="18" charset="0"/>
                <a:cs typeface="Times New Roman" pitchFamily="18" charset="0"/>
              </a:rPr>
              <a:t>Only the nucleus of one </a:t>
            </a:r>
            <a:r>
              <a:rPr lang="en-US" sz="2400" dirty="0" err="1" smtClean="0">
                <a:latin typeface="Times New Roman" pitchFamily="18" charset="0"/>
                <a:cs typeface="Times New Roman" pitchFamily="18" charset="0"/>
              </a:rPr>
              <a:t>antherozoid</a:t>
            </a:r>
            <a:r>
              <a:rPr lang="en-US" sz="2400" dirty="0" smtClean="0">
                <a:latin typeface="Times New Roman" pitchFamily="18" charset="0"/>
                <a:cs typeface="Times New Roman" pitchFamily="18" charset="0"/>
              </a:rPr>
              <a:t> fuses with the egg nucleus thus forming a diploid structure-known as </a:t>
            </a:r>
            <a:r>
              <a:rPr lang="en-US" sz="2400" dirty="0" err="1" smtClean="0">
                <a:latin typeface="Times New Roman" pitchFamily="18" charset="0"/>
                <a:cs typeface="Times New Roman" pitchFamily="18" charset="0"/>
              </a:rPr>
              <a:t>oospore</a:t>
            </a:r>
            <a:r>
              <a:rPr lang="en-US" sz="2400" dirty="0" smtClean="0">
                <a:latin typeface="Times New Roman" pitchFamily="18" charset="0"/>
                <a:cs typeface="Times New Roman" pitchFamily="18" charset="0"/>
              </a:rPr>
              <a:t> (2n). </a:t>
            </a:r>
            <a:endParaRPr lang="en-US" sz="24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10600" cy="5262979"/>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Economic Importance of </a:t>
            </a:r>
            <a:r>
              <a:rPr lang="en-US" sz="2800" b="1" dirty="0" err="1" smtClean="0">
                <a:solidFill>
                  <a:srgbClr val="FF0000"/>
                </a:solidFill>
                <a:latin typeface="Times New Roman" pitchFamily="18" charset="0"/>
                <a:cs typeface="Times New Roman" pitchFamily="18" charset="0"/>
              </a:rPr>
              <a:t>Lycopodium</a:t>
            </a:r>
            <a:r>
              <a:rPr lang="en-US" sz="2800" b="1" dirty="0" smtClean="0">
                <a:solidFill>
                  <a:srgbClr val="FF0000"/>
                </a:solidFill>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Different species of </a:t>
            </a:r>
            <a:r>
              <a:rPr lang="en-US" sz="2800" dirty="0" err="1" smtClean="0">
                <a:latin typeface="Times New Roman" pitchFamily="18" charset="0"/>
                <a:cs typeface="Times New Roman" pitchFamily="18" charset="0"/>
              </a:rPr>
              <a:t>Lycopodium</a:t>
            </a:r>
            <a:r>
              <a:rPr lang="en-US" sz="2800" dirty="0" smtClean="0">
                <a:latin typeface="Times New Roman" pitchFamily="18" charset="0"/>
                <a:cs typeface="Times New Roman" pitchFamily="18" charset="0"/>
              </a:rPr>
              <a:t> are differently important as for example, some species of </a:t>
            </a:r>
            <a:r>
              <a:rPr lang="en-US" sz="2800" dirty="0" err="1" smtClean="0">
                <a:latin typeface="Times New Roman" pitchFamily="18" charset="0"/>
                <a:cs typeface="Times New Roman" pitchFamily="18" charset="0"/>
              </a:rPr>
              <a:t>Lycopodium</a:t>
            </a:r>
            <a:r>
              <a:rPr lang="en-US" sz="2800" dirty="0" smtClean="0">
                <a:latin typeface="Times New Roman" pitchFamily="18" charset="0"/>
                <a:cs typeface="Times New Roman" pitchFamily="18" charset="0"/>
              </a:rPr>
              <a:t> (L. </a:t>
            </a:r>
            <a:r>
              <a:rPr lang="en-US" sz="2800" dirty="0" err="1" smtClean="0">
                <a:latin typeface="Times New Roman" pitchFamily="18" charset="0"/>
                <a:cs typeface="Times New Roman" pitchFamily="18" charset="0"/>
              </a:rPr>
              <a:t>obscurum</a:t>
            </a:r>
            <a:r>
              <a:rPr lang="en-US" sz="2800" dirty="0" smtClean="0">
                <a:latin typeface="Times New Roman" pitchFamily="18" charset="0"/>
                <a:cs typeface="Times New Roman" pitchFamily="18" charset="0"/>
              </a:rPr>
              <a:t>) are used in </a:t>
            </a:r>
            <a:r>
              <a:rPr lang="en-US" sz="2800" dirty="0" smtClean="0">
                <a:solidFill>
                  <a:srgbClr val="FF0000"/>
                </a:solidFill>
                <a:latin typeface="Times New Roman" pitchFamily="18" charset="0"/>
                <a:cs typeface="Times New Roman" pitchFamily="18" charset="0"/>
              </a:rPr>
              <a:t>making Christmas wreaths</a:t>
            </a:r>
            <a:r>
              <a:rPr lang="en-US" sz="2800" dirty="0" smtClean="0">
                <a:latin typeface="Times New Roman" pitchFamily="18" charset="0"/>
                <a:cs typeface="Times New Roman" pitchFamily="18" charset="0"/>
              </a:rPr>
              <a:t>. L. </a:t>
            </a:r>
            <a:r>
              <a:rPr lang="en-US" sz="2800" dirty="0" err="1" smtClean="0">
                <a:latin typeface="Times New Roman" pitchFamily="18" charset="0"/>
                <a:cs typeface="Times New Roman" pitchFamily="18" charset="0"/>
              </a:rPr>
              <a:t>volubile</a:t>
            </a:r>
            <a:r>
              <a:rPr lang="en-US" sz="2800" dirty="0" smtClean="0">
                <a:latin typeface="Times New Roman" pitchFamily="18" charset="0"/>
                <a:cs typeface="Times New Roman" pitchFamily="18" charset="0"/>
              </a:rPr>
              <a:t> is used for </a:t>
            </a:r>
            <a:r>
              <a:rPr lang="en-US" sz="2800" dirty="0" smtClean="0">
                <a:solidFill>
                  <a:srgbClr val="FF0000"/>
                </a:solidFill>
                <a:latin typeface="Times New Roman" pitchFamily="18" charset="0"/>
                <a:cs typeface="Times New Roman" pitchFamily="18" charset="0"/>
              </a:rPr>
              <a:t>table decoration</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Extract from the plant of </a:t>
            </a:r>
            <a:r>
              <a:rPr lang="en-US" sz="2800" dirty="0" err="1" smtClean="0">
                <a:latin typeface="Times New Roman" pitchFamily="18" charset="0"/>
                <a:cs typeface="Times New Roman" pitchFamily="18" charset="0"/>
              </a:rPr>
              <a:t>Lycopodium</a:t>
            </a:r>
            <a:r>
              <a:rPr lang="en-US" sz="2800" dirty="0" smtClean="0">
                <a:latin typeface="Times New Roman" pitchFamily="18" charset="0"/>
                <a:cs typeface="Times New Roman" pitchFamily="18" charset="0"/>
              </a:rPr>
              <a:t> was used as </a:t>
            </a:r>
            <a:r>
              <a:rPr lang="en-US" sz="2800" dirty="0" smtClean="0">
                <a:solidFill>
                  <a:srgbClr val="FF0000"/>
                </a:solidFill>
                <a:latin typeface="Times New Roman" pitchFamily="18" charset="0"/>
                <a:cs typeface="Times New Roman" pitchFamily="18" charset="0"/>
              </a:rPr>
              <a:t>kidney stimulant </a:t>
            </a:r>
            <a:r>
              <a:rPr lang="en-US" sz="2800" dirty="0" smtClean="0">
                <a:latin typeface="Times New Roman" pitchFamily="18" charset="0"/>
                <a:cs typeface="Times New Roman" pitchFamily="18" charset="0"/>
              </a:rPr>
              <a:t>in the old times. The spores of </a:t>
            </a:r>
            <a:r>
              <a:rPr lang="en-US" sz="2800" dirty="0" err="1" smtClean="0">
                <a:latin typeface="Times New Roman" pitchFamily="18" charset="0"/>
                <a:cs typeface="Times New Roman" pitchFamily="18" charset="0"/>
              </a:rPr>
              <a:t>Lycopodium</a:t>
            </a:r>
            <a:r>
              <a:rPr lang="en-US" sz="2800" dirty="0" smtClean="0">
                <a:latin typeface="Times New Roman" pitchFamily="18" charset="0"/>
                <a:cs typeface="Times New Roman" pitchFamily="18" charset="0"/>
              </a:rPr>
              <a:t> are </a:t>
            </a:r>
            <a:r>
              <a:rPr lang="en-US" sz="2800" dirty="0" smtClean="0">
                <a:solidFill>
                  <a:srgbClr val="FF0000"/>
                </a:solidFill>
                <a:latin typeface="Times New Roman" pitchFamily="18" charset="0"/>
                <a:cs typeface="Times New Roman" pitchFamily="18" charset="0"/>
              </a:rPr>
              <a:t>highly</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inflammable</a:t>
            </a:r>
            <a:r>
              <a:rPr lang="en-US" sz="2800" dirty="0" smtClean="0">
                <a:latin typeface="Times New Roman" pitchFamily="18" charset="0"/>
                <a:cs typeface="Times New Roman" pitchFamily="18" charset="0"/>
              </a:rPr>
              <a:t> and have been used to produce stage lighting, for the theatres. The spores used in pharmacy as </a:t>
            </a:r>
            <a:r>
              <a:rPr lang="en-US" sz="2800" dirty="0" smtClean="0">
                <a:solidFill>
                  <a:srgbClr val="FF0000"/>
                </a:solidFill>
                <a:latin typeface="Times New Roman" pitchFamily="18" charset="0"/>
                <a:cs typeface="Times New Roman" pitchFamily="18" charset="0"/>
              </a:rPr>
              <a:t>water repellent</a:t>
            </a:r>
            <a:r>
              <a:rPr lang="en-US" sz="2800" dirty="0" smtClean="0">
                <a:latin typeface="Times New Roman" pitchFamily="18" charset="0"/>
                <a:cs typeface="Times New Roman" pitchFamily="18" charset="0"/>
              </a:rPr>
              <a:t> protective dusting powder for tender skin etc. </a:t>
            </a:r>
          </a:p>
          <a:p>
            <a:pPr algn="just"/>
            <a:endParaRPr lang="en-US" sz="2800" dirty="0">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biologydiscussion.com/wp-content/uploads/2016/09/clip_image030-4.jpg"/>
          <p:cNvPicPr>
            <a:picLocks noChangeAspect="1" noChangeArrowheads="1"/>
          </p:cNvPicPr>
          <p:nvPr/>
        </p:nvPicPr>
        <p:blipFill>
          <a:blip r:embed="rId2"/>
          <a:srcRect/>
          <a:stretch>
            <a:fillRect/>
          </a:stretch>
        </p:blipFill>
        <p:spPr bwMode="auto">
          <a:xfrm>
            <a:off x="838200" y="0"/>
            <a:ext cx="7467600" cy="6902496"/>
          </a:xfrm>
          <a:prstGeom prst="rect">
            <a:avLst/>
          </a:prstGeom>
          <a:noFill/>
        </p:spPr>
      </p:pic>
    </p:spTree>
  </p:cSld>
  <p:clrMapOvr>
    <a:masterClrMapping/>
  </p:clrMapOvr>
  <p:transition>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lycopodium life cycle साठी प्रतिमा परिणाम"/>
          <p:cNvPicPr>
            <a:picLocks noChangeAspect="1" noChangeArrowheads="1"/>
          </p:cNvPicPr>
          <p:nvPr/>
        </p:nvPicPr>
        <p:blipFill>
          <a:blip r:embed="rId2"/>
          <a:srcRect/>
          <a:stretch>
            <a:fillRect/>
          </a:stretch>
        </p:blipFill>
        <p:spPr bwMode="auto">
          <a:xfrm>
            <a:off x="0" y="0"/>
            <a:ext cx="9144000" cy="687664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9-25-CarboniferousFores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itle 2"/>
          <p:cNvSpPr>
            <a:spLocks noGrp="1"/>
          </p:cNvSpPr>
          <p:nvPr>
            <p:ph type="title"/>
          </p:nvPr>
        </p:nvSpPr>
        <p:spPr>
          <a:xfrm>
            <a:off x="2590800" y="1524000"/>
            <a:ext cx="4267200" cy="1219200"/>
          </a:xfrm>
          <a:solidFill>
            <a:srgbClr val="002060"/>
          </a:solidFill>
        </p:spPr>
        <p:txBody>
          <a:bodyPr>
            <a:normAutofit/>
          </a:bodyPr>
          <a:lstStyle/>
          <a:p>
            <a:r>
              <a:rPr lang="en-US" sz="7200" dirty="0" smtClean="0">
                <a:solidFill>
                  <a:schemeClr val="accent6">
                    <a:lumMod val="75000"/>
                  </a:schemeClr>
                </a:solidFill>
              </a:rPr>
              <a:t>T</a:t>
            </a:r>
            <a:r>
              <a:rPr sz="7200" smtClean="0">
                <a:solidFill>
                  <a:schemeClr val="accent6">
                    <a:lumMod val="75000"/>
                  </a:schemeClr>
                </a:solidFill>
              </a:rPr>
              <a:t>hank you</a:t>
            </a:r>
            <a:endParaRPr lang="en-US" sz="7200" dirty="0">
              <a:solidFill>
                <a:schemeClr val="accent6">
                  <a:lumMod val="75000"/>
                </a:schemeClr>
              </a:solidFill>
            </a:endParaRPr>
          </a:p>
        </p:txBody>
      </p:sp>
      <p:pic>
        <p:nvPicPr>
          <p:cNvPr id="2050" name="Picture 2" descr="C:\Documents and Settings\herbal\My Documents\My Pictures\-nature-12-point.jpg"/>
          <p:cNvPicPr>
            <a:picLocks noChangeAspect="1" noChangeArrowheads="1"/>
          </p:cNvPicPr>
          <p:nvPr/>
        </p:nvPicPr>
        <p:blipFill>
          <a:blip r:embed="rId3" cstate="print"/>
          <a:srcRect/>
          <a:stretch>
            <a:fillRect/>
          </a:stretch>
        </p:blipFill>
        <p:spPr bwMode="auto">
          <a:xfrm>
            <a:off x="0" y="5638800"/>
            <a:ext cx="1625600" cy="12192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2911759" cy="584775"/>
          </a:xfrm>
          <a:prstGeom prst="rect">
            <a:avLst/>
          </a:prstGeom>
        </p:spPr>
        <p:txBody>
          <a:bodyPr wrap="none">
            <a:spAutoFit/>
          </a:bodyPr>
          <a:lstStyle/>
          <a:p>
            <a:r>
              <a:rPr lang="en-US" sz="3200" b="1" i="1" dirty="0" smtClean="0">
                <a:solidFill>
                  <a:srgbClr val="FF0000"/>
                </a:solidFill>
              </a:rPr>
              <a:t>SELAGINELLA</a:t>
            </a:r>
            <a:endParaRPr lang="en-US" sz="3200" b="1" dirty="0">
              <a:solidFill>
                <a:srgbClr val="FF0000"/>
              </a:solidFill>
            </a:endParaRPr>
          </a:p>
        </p:txBody>
      </p:sp>
      <p:graphicFrame>
        <p:nvGraphicFramePr>
          <p:cNvPr id="3" name="Table 2"/>
          <p:cNvGraphicFramePr>
            <a:graphicFrameLocks noGrp="1"/>
          </p:cNvGraphicFramePr>
          <p:nvPr/>
        </p:nvGraphicFramePr>
        <p:xfrm>
          <a:off x="5486400" y="609600"/>
          <a:ext cx="3657600" cy="3200398"/>
        </p:xfrm>
        <a:graphic>
          <a:graphicData uri="http://schemas.openxmlformats.org/drawingml/2006/table">
            <a:tbl>
              <a:tblPr/>
              <a:tblGrid>
                <a:gridCol w="1828800"/>
                <a:gridCol w="1828800"/>
              </a:tblGrid>
              <a:tr h="448771">
                <a:tc>
                  <a:txBody>
                    <a:bodyPr/>
                    <a:lstStyle/>
                    <a:p>
                      <a:r>
                        <a:rPr lang="en-US" sz="1700" dirty="0"/>
                        <a:t>Kingdom:</a:t>
                      </a:r>
                    </a:p>
                  </a:txBody>
                  <a:tcPr marL="84667" marR="84667" marT="42333" marB="42333" anchor="ctr">
                    <a:lnL>
                      <a:noFill/>
                    </a:lnL>
                    <a:lnR>
                      <a:noFill/>
                    </a:lnR>
                    <a:lnT>
                      <a:noFill/>
                    </a:lnT>
                    <a:lnB>
                      <a:noFill/>
                    </a:lnB>
                  </a:tcPr>
                </a:tc>
                <a:tc>
                  <a:txBody>
                    <a:bodyPr/>
                    <a:lstStyle/>
                    <a:p>
                      <a:r>
                        <a:rPr lang="en-US" sz="1700">
                          <a:hlinkClick r:id="rId2" tooltip="Plant"/>
                        </a:rPr>
                        <a:t>Plantae</a:t>
                      </a:r>
                      <a:endParaRPr lang="en-US" sz="1700"/>
                    </a:p>
                  </a:txBody>
                  <a:tcPr marL="84667" marR="84667" marT="42333" marB="42333" anchor="ctr">
                    <a:lnL>
                      <a:noFill/>
                    </a:lnL>
                    <a:lnR>
                      <a:noFill/>
                    </a:lnR>
                    <a:lnT>
                      <a:noFill/>
                    </a:lnT>
                    <a:lnB>
                      <a:noFill/>
                    </a:lnB>
                  </a:tcPr>
                </a:tc>
              </a:tr>
              <a:tr h="618305">
                <a:tc>
                  <a:txBody>
                    <a:bodyPr/>
                    <a:lstStyle/>
                    <a:p>
                      <a:r>
                        <a:rPr lang="en-US" sz="1700" dirty="0"/>
                        <a:t>Division:</a:t>
                      </a:r>
                    </a:p>
                  </a:txBody>
                  <a:tcPr marL="84667" marR="84667" marT="42333" marB="42333" anchor="ctr">
                    <a:lnL>
                      <a:noFill/>
                    </a:lnL>
                    <a:lnR>
                      <a:noFill/>
                    </a:lnR>
                    <a:lnT>
                      <a:noFill/>
                    </a:lnT>
                    <a:lnB>
                      <a:noFill/>
                    </a:lnB>
                  </a:tcPr>
                </a:tc>
                <a:tc>
                  <a:txBody>
                    <a:bodyPr/>
                    <a:lstStyle/>
                    <a:p>
                      <a:r>
                        <a:rPr lang="en-US" sz="1700">
                          <a:hlinkClick r:id="rId3" tooltip="Lycopodiophyta"/>
                        </a:rPr>
                        <a:t>Lycopodiophyta</a:t>
                      </a:r>
                      <a:endParaRPr lang="en-US" sz="1700"/>
                    </a:p>
                  </a:txBody>
                  <a:tcPr marL="84667" marR="84667" marT="42333" marB="42333" anchor="ctr">
                    <a:lnL>
                      <a:noFill/>
                    </a:lnL>
                    <a:lnR>
                      <a:noFill/>
                    </a:lnR>
                    <a:lnT>
                      <a:noFill/>
                    </a:lnT>
                    <a:lnB>
                      <a:noFill/>
                    </a:lnB>
                  </a:tcPr>
                </a:tc>
              </a:tr>
              <a:tr h="448771">
                <a:tc>
                  <a:txBody>
                    <a:bodyPr/>
                    <a:lstStyle/>
                    <a:p>
                      <a:r>
                        <a:rPr lang="en-US" sz="1700"/>
                        <a:t>Class:</a:t>
                      </a:r>
                    </a:p>
                  </a:txBody>
                  <a:tcPr marL="84667" marR="84667" marT="42333" marB="42333" anchor="ctr">
                    <a:lnL>
                      <a:noFill/>
                    </a:lnL>
                    <a:lnR>
                      <a:noFill/>
                    </a:lnR>
                    <a:lnT>
                      <a:noFill/>
                    </a:lnT>
                    <a:lnB>
                      <a:noFill/>
                    </a:lnB>
                  </a:tcPr>
                </a:tc>
                <a:tc>
                  <a:txBody>
                    <a:bodyPr/>
                    <a:lstStyle/>
                    <a:p>
                      <a:r>
                        <a:rPr lang="en-US" sz="1700">
                          <a:hlinkClick r:id="rId4" tooltip="Isoetopsida"/>
                        </a:rPr>
                        <a:t>Isoetopsida</a:t>
                      </a:r>
                      <a:endParaRPr lang="en-US" sz="1700"/>
                    </a:p>
                  </a:txBody>
                  <a:tcPr marL="84667" marR="84667" marT="42333" marB="42333" anchor="ctr">
                    <a:lnL>
                      <a:noFill/>
                    </a:lnL>
                    <a:lnR>
                      <a:noFill/>
                    </a:lnR>
                    <a:lnT>
                      <a:noFill/>
                    </a:lnT>
                    <a:lnB>
                      <a:noFill/>
                    </a:lnB>
                  </a:tcPr>
                </a:tc>
              </a:tr>
              <a:tr h="448771">
                <a:tc>
                  <a:txBody>
                    <a:bodyPr/>
                    <a:lstStyle/>
                    <a:p>
                      <a:r>
                        <a:rPr lang="en-US" sz="1700" dirty="0"/>
                        <a:t>Order:</a:t>
                      </a:r>
                    </a:p>
                  </a:txBody>
                  <a:tcPr marL="84667" marR="84667" marT="42333" marB="42333" anchor="ctr">
                    <a:lnL>
                      <a:noFill/>
                    </a:lnL>
                    <a:lnR>
                      <a:noFill/>
                    </a:lnR>
                    <a:lnT>
                      <a:noFill/>
                    </a:lnT>
                    <a:lnB>
                      <a:noFill/>
                    </a:lnB>
                  </a:tcPr>
                </a:tc>
                <a:tc>
                  <a:txBody>
                    <a:bodyPr/>
                    <a:lstStyle/>
                    <a:p>
                      <a:r>
                        <a:rPr lang="en-US" sz="1700" b="1"/>
                        <a:t>Selaginellales</a:t>
                      </a:r>
                      <a:endParaRPr lang="en-US" sz="1700"/>
                    </a:p>
                  </a:txBody>
                  <a:tcPr marL="84667" marR="84667" marT="42333" marB="42333" anchor="ctr">
                    <a:lnL>
                      <a:noFill/>
                    </a:lnL>
                    <a:lnR>
                      <a:noFill/>
                    </a:lnR>
                    <a:lnT>
                      <a:noFill/>
                    </a:lnT>
                    <a:lnB>
                      <a:noFill/>
                    </a:lnB>
                  </a:tcPr>
                </a:tc>
              </a:tr>
              <a:tr h="787009">
                <a:tc>
                  <a:txBody>
                    <a:bodyPr/>
                    <a:lstStyle/>
                    <a:p>
                      <a:r>
                        <a:rPr lang="en-US" sz="1700"/>
                        <a:t>Family:</a:t>
                      </a:r>
                    </a:p>
                  </a:txBody>
                  <a:tcPr marL="84667" marR="84667" marT="42333" marB="42333" anchor="ctr">
                    <a:lnL>
                      <a:noFill/>
                    </a:lnL>
                    <a:lnR>
                      <a:noFill/>
                    </a:lnR>
                    <a:lnT>
                      <a:noFill/>
                    </a:lnT>
                    <a:lnB>
                      <a:noFill/>
                    </a:lnB>
                  </a:tcPr>
                </a:tc>
                <a:tc>
                  <a:txBody>
                    <a:bodyPr/>
                    <a:lstStyle/>
                    <a:p>
                      <a:r>
                        <a:rPr lang="en-US" sz="1700" b="1"/>
                        <a:t>Selaginellaceae</a:t>
                      </a:r>
                      <a:endParaRPr lang="en-US" sz="1700"/>
                    </a:p>
                  </a:txBody>
                  <a:tcPr marL="84667" marR="84667" marT="42333" marB="42333" anchor="ctr">
                    <a:lnL>
                      <a:noFill/>
                    </a:lnL>
                    <a:lnR>
                      <a:noFill/>
                    </a:lnR>
                    <a:lnT>
                      <a:noFill/>
                    </a:lnT>
                    <a:lnB>
                      <a:noFill/>
                    </a:lnB>
                  </a:tcPr>
                </a:tc>
              </a:tr>
              <a:tr h="448771">
                <a:tc>
                  <a:txBody>
                    <a:bodyPr/>
                    <a:lstStyle/>
                    <a:p>
                      <a:r>
                        <a:rPr lang="en-US" sz="1700"/>
                        <a:t>Genus:</a:t>
                      </a:r>
                    </a:p>
                  </a:txBody>
                  <a:tcPr marL="84667" marR="84667" marT="42333" marB="42333" anchor="ctr">
                    <a:lnL>
                      <a:noFill/>
                    </a:lnL>
                    <a:lnR>
                      <a:noFill/>
                    </a:lnR>
                    <a:lnT>
                      <a:noFill/>
                    </a:lnT>
                    <a:lnB>
                      <a:noFill/>
                    </a:lnB>
                  </a:tcPr>
                </a:tc>
                <a:tc>
                  <a:txBody>
                    <a:bodyPr/>
                    <a:lstStyle/>
                    <a:p>
                      <a:r>
                        <a:rPr lang="en-US" sz="1700" b="1" i="1" dirty="0" err="1"/>
                        <a:t>Selaginella</a:t>
                      </a:r>
                      <a:endParaRPr lang="en-US" sz="1700" dirty="0"/>
                    </a:p>
                  </a:txBody>
                  <a:tcPr marL="84667" marR="84667" marT="42333" marB="42333" anchor="ctr">
                    <a:lnL>
                      <a:noFill/>
                    </a:lnL>
                    <a:lnR>
                      <a:noFill/>
                    </a:lnR>
                    <a:lnT>
                      <a:noFill/>
                    </a:lnT>
                    <a:lnB>
                      <a:noFill/>
                    </a:lnB>
                  </a:tcPr>
                </a:tc>
              </a:tr>
            </a:tbl>
          </a:graphicData>
        </a:graphic>
      </p:graphicFrame>
      <p:sp>
        <p:nvSpPr>
          <p:cNvPr id="114690" name="AutoShape 2" descr="File:Selaginella-sp.jpg"/>
          <p:cNvSpPr>
            <a:spLocks noChangeAspect="1" noChangeArrowheads="1"/>
          </p:cNvSpPr>
          <p:nvPr/>
        </p:nvSpPr>
        <p:spPr bwMode="auto">
          <a:xfrm>
            <a:off x="155575" y="-2743200"/>
            <a:ext cx="6791325" cy="571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4691" name="Picture 3"/>
          <p:cNvPicPr>
            <a:picLocks noChangeAspect="1" noChangeArrowheads="1"/>
          </p:cNvPicPr>
          <p:nvPr/>
        </p:nvPicPr>
        <p:blipFill>
          <a:blip r:embed="rId5"/>
          <a:srcRect/>
          <a:stretch>
            <a:fillRect/>
          </a:stretch>
        </p:blipFill>
        <p:spPr bwMode="auto">
          <a:xfrm>
            <a:off x="152400" y="882112"/>
            <a:ext cx="3657600" cy="2851688"/>
          </a:xfrm>
          <a:prstGeom prst="rect">
            <a:avLst/>
          </a:prstGeom>
          <a:noFill/>
          <a:ln w="9525">
            <a:noFill/>
            <a:miter lim="800000"/>
            <a:headEnd/>
            <a:tailEnd/>
          </a:ln>
          <a:effectLst/>
        </p:spPr>
      </p:pic>
      <p:sp>
        <p:nvSpPr>
          <p:cNvPr id="6" name="Rectangle 5"/>
          <p:cNvSpPr/>
          <p:nvPr/>
        </p:nvSpPr>
        <p:spPr>
          <a:xfrm>
            <a:off x="2438400" y="4191000"/>
            <a:ext cx="6172200" cy="1815882"/>
          </a:xfrm>
          <a:prstGeom prst="rect">
            <a:avLst/>
          </a:prstGeom>
        </p:spPr>
        <p:txBody>
          <a:bodyPr wrap="square">
            <a:spAutoFit/>
          </a:bodyPr>
          <a:lstStyle/>
          <a:p>
            <a:pPr algn="just"/>
            <a:r>
              <a:rPr lang="en-US" sz="2800" b="1" i="1" dirty="0" err="1" smtClean="0">
                <a:cs typeface="Times New Roman" pitchFamily="18" charset="0"/>
              </a:rPr>
              <a:t>Selaginella</a:t>
            </a:r>
            <a:r>
              <a:rPr lang="en-US" sz="2800" dirty="0" smtClean="0">
                <a:cs typeface="Times New Roman" pitchFamily="18" charset="0"/>
              </a:rPr>
              <a:t> is the sole genus of </a:t>
            </a:r>
            <a:r>
              <a:rPr lang="en-US" sz="2800" dirty="0" smtClean="0">
                <a:cs typeface="Times New Roman" pitchFamily="18" charset="0"/>
                <a:hlinkClick r:id="rId6" tooltip="Vascular plant"/>
              </a:rPr>
              <a:t>vascular plants</a:t>
            </a:r>
            <a:r>
              <a:rPr lang="en-US" sz="2800" dirty="0" smtClean="0">
                <a:cs typeface="Times New Roman" pitchFamily="18" charset="0"/>
              </a:rPr>
              <a:t> in the family </a:t>
            </a:r>
            <a:r>
              <a:rPr lang="en-US" sz="2800" dirty="0" err="1" smtClean="0">
                <a:cs typeface="Times New Roman" pitchFamily="18" charset="0"/>
              </a:rPr>
              <a:t>Selaginellaceae</a:t>
            </a:r>
            <a:r>
              <a:rPr lang="en-US" sz="2800" dirty="0" smtClean="0">
                <a:cs typeface="Times New Roman" pitchFamily="18" charset="0"/>
              </a:rPr>
              <a:t>, the </a:t>
            </a:r>
            <a:r>
              <a:rPr lang="en-US" sz="2800" b="1" dirty="0" err="1" smtClean="0">
                <a:cs typeface="Times New Roman" pitchFamily="18" charset="0"/>
              </a:rPr>
              <a:t>spikemosses</a:t>
            </a:r>
            <a:r>
              <a:rPr lang="en-US" sz="2800" dirty="0" smtClean="0">
                <a:cs typeface="Times New Roman" pitchFamily="18" charset="0"/>
              </a:rPr>
              <a:t> or </a:t>
            </a:r>
            <a:r>
              <a:rPr lang="en-US" sz="2800" b="1" dirty="0" smtClean="0">
                <a:cs typeface="Times New Roman" pitchFamily="18" charset="0"/>
              </a:rPr>
              <a:t>lesser </a:t>
            </a:r>
            <a:r>
              <a:rPr lang="en-US" sz="2800" b="1" dirty="0" err="1" smtClean="0">
                <a:cs typeface="Times New Roman" pitchFamily="18" charset="0"/>
              </a:rPr>
              <a:t>clubmosses</a:t>
            </a:r>
            <a:r>
              <a:rPr lang="en-US" sz="2800" dirty="0" smtClean="0">
                <a:cs typeface="Times New Roman" pitchFamily="18" charset="0"/>
              </a:rPr>
              <a:t>.</a:t>
            </a:r>
            <a:endParaRPr lang="en-US" sz="2800" dirty="0">
              <a:cs typeface="Times New Roman" pitchFamily="18" charset="0"/>
            </a:endParaRPr>
          </a:p>
        </p:txBody>
      </p:sp>
      <p:pic>
        <p:nvPicPr>
          <p:cNvPr id="7" name="Picture 2" descr="http://cdn.biologydiscussion.com/wp-content/uploads/2016/08/clip_image002-118.jpg"/>
          <p:cNvPicPr>
            <a:picLocks noChangeAspect="1" noChangeArrowheads="1"/>
          </p:cNvPicPr>
          <p:nvPr/>
        </p:nvPicPr>
        <p:blipFill>
          <a:blip r:embed="rId7"/>
          <a:srcRect/>
          <a:stretch>
            <a:fillRect/>
          </a:stretch>
        </p:blipFill>
        <p:spPr bwMode="auto">
          <a:xfrm>
            <a:off x="0" y="4114800"/>
            <a:ext cx="2286000" cy="24384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382000" cy="6001643"/>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Resurrection Plant: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Some </a:t>
            </a:r>
            <a:r>
              <a:rPr lang="en-US" sz="2400" dirty="0" err="1" smtClean="0">
                <a:latin typeface="Times New Roman" pitchFamily="18" charset="0"/>
                <a:cs typeface="Times New Roman" pitchFamily="18" charset="0"/>
              </a:rPr>
              <a:t>xerophytic</a:t>
            </a:r>
            <a:r>
              <a:rPr lang="en-US" sz="2400" dirty="0" smtClean="0">
                <a:latin typeface="Times New Roman" pitchFamily="18" charset="0"/>
                <a:cs typeface="Times New Roman" pitchFamily="18" charset="0"/>
              </a:rPr>
              <a:t> species rolls up into a compact ball of seemingly dead leaves and stems during dry seasons, but unrolls to carry on normal activities when put in water. Such plants are commonly known as the “resurrection plants” and are often sold as curiosities. </a:t>
            </a:r>
          </a:p>
          <a:p>
            <a:pPr algn="ctr"/>
            <a:r>
              <a:rPr lang="en-US" sz="2400" b="1" dirty="0" smtClean="0">
                <a:solidFill>
                  <a:srgbClr val="FF0000"/>
                </a:solidFill>
                <a:latin typeface="Times New Roman" pitchFamily="18" charset="0"/>
                <a:cs typeface="Times New Roman" pitchFamily="18" charset="0"/>
              </a:rPr>
              <a:t>General characteristics of </a:t>
            </a:r>
            <a:r>
              <a:rPr lang="en-US" sz="2400" b="1" dirty="0" err="1" smtClean="0">
                <a:solidFill>
                  <a:srgbClr val="FF0000"/>
                </a:solidFill>
                <a:latin typeface="Times New Roman" pitchFamily="18" charset="0"/>
                <a:cs typeface="Times New Roman" pitchFamily="18" charset="0"/>
              </a:rPr>
              <a:t>Selaginella</a:t>
            </a:r>
            <a:r>
              <a:rPr lang="en-US" sz="2400" b="1" dirty="0" smtClean="0">
                <a:solidFill>
                  <a:srgbClr val="FF0000"/>
                </a:solidFill>
                <a:latin typeface="Times New Roman" pitchFamily="18" charset="0"/>
                <a:cs typeface="Times New Roman" pitchFamily="18" charset="0"/>
              </a:rPr>
              <a:t>: </a:t>
            </a:r>
          </a:p>
          <a:p>
            <a:pPr marL="457200" indent="-457200" algn="just">
              <a:buFont typeface="+mj-lt"/>
              <a:buAutoNum type="arabicPeriod"/>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sporophyte</a:t>
            </a:r>
            <a:r>
              <a:rPr lang="en-US" sz="2400" dirty="0" smtClean="0">
                <a:latin typeface="Times New Roman" pitchFamily="18" charset="0"/>
                <a:cs typeface="Times New Roman" pitchFamily="18" charset="0"/>
              </a:rPr>
              <a:t> is herbaceous and the shoot is </a:t>
            </a:r>
            <a:r>
              <a:rPr lang="en-US" sz="2400" dirty="0" err="1" smtClean="0">
                <a:latin typeface="Times New Roman" pitchFamily="18" charset="0"/>
                <a:cs typeface="Times New Roman" pitchFamily="18" charset="0"/>
              </a:rPr>
              <a:t>dorsiventral</a:t>
            </a:r>
            <a:r>
              <a:rPr lang="en-US" sz="2400" dirty="0" smtClean="0">
                <a:latin typeface="Times New Roman" pitchFamily="18" charset="0"/>
                <a:cs typeface="Times New Roman" pitchFamily="18" charset="0"/>
              </a:rPr>
              <a:t> and radial and creeping or erect. </a:t>
            </a:r>
          </a:p>
          <a:p>
            <a:pPr marL="457200" indent="-457200" algn="just">
              <a:buFont typeface="+mj-lt"/>
              <a:buAutoNum type="arabicPeriod"/>
            </a:pPr>
            <a:r>
              <a:rPr lang="en-US" sz="2400" dirty="0" smtClean="0">
                <a:latin typeface="Times New Roman" pitchFamily="18" charset="0"/>
                <a:cs typeface="Times New Roman" pitchFamily="18" charset="0"/>
              </a:rPr>
              <a:t>The leaves are small (</a:t>
            </a:r>
            <a:r>
              <a:rPr lang="en-US" sz="2400" dirty="0" err="1" smtClean="0">
                <a:latin typeface="Times New Roman" pitchFamily="18" charset="0"/>
                <a:cs typeface="Times New Roman" pitchFamily="18" charset="0"/>
              </a:rPr>
              <a:t>microphyllous</a:t>
            </a:r>
            <a:r>
              <a:rPr lang="en-US" sz="2400" dirty="0" smtClean="0">
                <a:latin typeface="Times New Roman" pitchFamily="18" charset="0"/>
                <a:cs typeface="Times New Roman" pitchFamily="18" charset="0"/>
              </a:rPr>
              <a:t>) and a </a:t>
            </a:r>
            <a:r>
              <a:rPr lang="en-US" sz="2400" dirty="0" err="1" smtClean="0">
                <a:latin typeface="Times New Roman" pitchFamily="18" charset="0"/>
                <a:cs typeface="Times New Roman" pitchFamily="18" charset="0"/>
              </a:rPr>
              <a:t>ligule</a:t>
            </a:r>
            <a:r>
              <a:rPr lang="en-US" sz="2400" dirty="0" smtClean="0">
                <a:latin typeface="Times New Roman" pitchFamily="18" charset="0"/>
                <a:cs typeface="Times New Roman" pitchFamily="18" charset="0"/>
              </a:rPr>
              <a:t> is present at the base of each leaf and </a:t>
            </a:r>
            <a:r>
              <a:rPr lang="en-US" sz="2400" dirty="0" err="1" smtClean="0">
                <a:latin typeface="Times New Roman" pitchFamily="18" charset="0"/>
                <a:cs typeface="Times New Roman" pitchFamily="18" charset="0"/>
              </a:rPr>
              <a:t>sporophyll</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sz="2400" dirty="0" err="1" smtClean="0">
                <a:latin typeface="Times New Roman" pitchFamily="18" charset="0"/>
                <a:cs typeface="Times New Roman" pitchFamily="18" charset="0"/>
              </a:rPr>
              <a:t>Rhizophore</a:t>
            </a:r>
            <a:r>
              <a:rPr lang="en-US" sz="2400" dirty="0" smtClean="0">
                <a:latin typeface="Times New Roman" pitchFamily="18" charset="0"/>
                <a:cs typeface="Times New Roman" pitchFamily="18" charset="0"/>
              </a:rPr>
              <a:t> is (a leafless structure where from roots arises) present in some species. </a:t>
            </a:r>
          </a:p>
          <a:p>
            <a:pPr marL="457200" indent="-457200" algn="just">
              <a:buFont typeface="+mj-lt"/>
              <a:buAutoNum type="arabicPeriod"/>
            </a:pPr>
            <a:r>
              <a:rPr lang="en-US" sz="2400" dirty="0" err="1" smtClean="0">
                <a:latin typeface="Times New Roman" pitchFamily="18" charset="0"/>
                <a:cs typeface="Times New Roman" pitchFamily="18" charset="0"/>
              </a:rPr>
              <a:t>Sporophylls</a:t>
            </a:r>
            <a:r>
              <a:rPr lang="en-US" sz="2400" dirty="0" smtClean="0">
                <a:latin typeface="Times New Roman" pitchFamily="18" charset="0"/>
                <a:cs typeface="Times New Roman" pitchFamily="18" charset="0"/>
              </a:rPr>
              <a:t> are usually aggregated into </a:t>
            </a:r>
            <a:r>
              <a:rPr lang="en-US" sz="2400" dirty="0" err="1" smtClean="0">
                <a:latin typeface="Times New Roman" pitchFamily="18" charset="0"/>
                <a:cs typeface="Times New Roman" pitchFamily="18" charset="0"/>
              </a:rPr>
              <a:t>strobili</a:t>
            </a:r>
            <a:r>
              <a:rPr lang="en-US" sz="2400" dirty="0" smtClean="0">
                <a:latin typeface="Times New Roman" pitchFamily="18" charset="0"/>
                <a:cs typeface="Times New Roman" pitchFamily="18" charset="0"/>
              </a:rPr>
              <a:t> at the apices of the branch, </a:t>
            </a:r>
            <a:r>
              <a:rPr lang="en-US" sz="2400" dirty="0" err="1" smtClean="0">
                <a:latin typeface="Times New Roman" pitchFamily="18" charset="0"/>
                <a:cs typeface="Times New Roman" pitchFamily="18" charset="0"/>
              </a:rPr>
              <a:t>heterosporous</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sz="2400" dirty="0" smtClean="0">
                <a:latin typeface="Times New Roman" pitchFamily="18" charset="0"/>
                <a:cs typeface="Times New Roman" pitchFamily="18" charset="0"/>
              </a:rPr>
              <a:t>Heterothallic (</a:t>
            </a:r>
            <a:r>
              <a:rPr lang="en-US" sz="2400" dirty="0" err="1" smtClean="0">
                <a:latin typeface="Times New Roman" pitchFamily="18" charset="0"/>
                <a:cs typeface="Times New Roman" pitchFamily="18" charset="0"/>
              </a:rPr>
              <a:t>dioecious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gametophytic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prothalli</a:t>
            </a:r>
            <a:r>
              <a:rPr lang="en-US" sz="2400" dirty="0" smtClean="0">
                <a:latin typeface="Times New Roman" pitchFamily="18" charset="0"/>
                <a:cs typeface="Times New Roman" pitchFamily="18" charset="0"/>
              </a:rPr>
              <a:t>. </a:t>
            </a:r>
          </a:p>
          <a:p>
            <a:pPr marL="457200" indent="-457200" algn="just">
              <a:buFont typeface="+mj-lt"/>
              <a:buAutoNum type="arabicPeriod"/>
            </a:pPr>
            <a:r>
              <a:rPr lang="en-US" sz="2400" dirty="0" err="1" smtClean="0">
                <a:latin typeface="Times New Roman" pitchFamily="18" charset="0"/>
                <a:cs typeface="Times New Roman" pitchFamily="18" charset="0"/>
              </a:rPr>
              <a:t>Antherozoids</a:t>
            </a:r>
            <a:r>
              <a:rPr lang="en-US" sz="2400" dirty="0" smtClean="0">
                <a:latin typeface="Times New Roman" pitchFamily="18" charset="0"/>
                <a:cs typeface="Times New Roman" pitchFamily="18" charset="0"/>
              </a:rPr>
              <a:t> are </a:t>
            </a:r>
            <a:r>
              <a:rPr lang="en-US" sz="2400" dirty="0" err="1" smtClean="0">
                <a:latin typeface="Times New Roman" pitchFamily="18" charset="0"/>
                <a:cs typeface="Times New Roman" pitchFamily="18" charset="0"/>
              </a:rPr>
              <a:t>biciliate</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8763000" cy="6494085"/>
          </a:xfrm>
          <a:prstGeom prst="rect">
            <a:avLst/>
          </a:prstGeom>
        </p:spPr>
        <p:txBody>
          <a:bodyPr wrap="square">
            <a:spAutoFit/>
          </a:bodyPr>
          <a:lstStyle/>
          <a:p>
            <a:pPr algn="just"/>
            <a:endParaRPr lang="en-US" sz="3200" dirty="0" smtClean="0">
              <a:latin typeface="Times New Roman" pitchFamily="18" charset="0"/>
              <a:cs typeface="Times New Roman" pitchFamily="18" charset="0"/>
            </a:endParaRPr>
          </a:p>
          <a:p>
            <a:pPr algn="ctr"/>
            <a:r>
              <a:rPr lang="en-US" sz="3200" b="1" dirty="0" smtClean="0">
                <a:solidFill>
                  <a:srgbClr val="FF0000"/>
                </a:solidFill>
                <a:latin typeface="Times New Roman" pitchFamily="18" charset="0"/>
                <a:cs typeface="Times New Roman" pitchFamily="18" charset="0"/>
              </a:rPr>
              <a:t>Habit and Habitat of </a:t>
            </a:r>
            <a:r>
              <a:rPr lang="en-US" sz="3200" b="1" dirty="0" err="1" smtClean="0">
                <a:solidFill>
                  <a:srgbClr val="FF0000"/>
                </a:solidFill>
                <a:latin typeface="Times New Roman" pitchFamily="18" charset="0"/>
                <a:cs typeface="Times New Roman" pitchFamily="18" charset="0"/>
              </a:rPr>
              <a:t>Selaginella</a:t>
            </a:r>
            <a:r>
              <a:rPr lang="en-US" sz="3200" b="1" dirty="0" smtClean="0">
                <a:solidFill>
                  <a:srgbClr val="FF0000"/>
                </a:solidFill>
                <a:latin typeface="Times New Roman" pitchFamily="18" charset="0"/>
                <a:cs typeface="Times New Roman" pitchFamily="18" charset="0"/>
              </a:rPr>
              <a:t>: </a:t>
            </a:r>
          </a:p>
          <a:p>
            <a:pPr algn="just"/>
            <a:r>
              <a:rPr lang="en-US" sz="3200" dirty="0" err="1" smtClean="0">
                <a:latin typeface="Times New Roman" pitchFamily="18" charset="0"/>
                <a:cs typeface="Times New Roman" pitchFamily="18" charset="0"/>
              </a:rPr>
              <a:t>Selaginella</a:t>
            </a:r>
            <a:r>
              <a:rPr lang="en-US" sz="3200" dirty="0" smtClean="0">
                <a:latin typeface="Times New Roman" pitchFamily="18" charset="0"/>
                <a:cs typeface="Times New Roman" pitchFamily="18" charset="0"/>
              </a:rPr>
              <a:t> shows considerable variation in size, symmetry and morphology. Mostly they are herbaceous perennials, however, a few are annu­als (</a:t>
            </a:r>
            <a:r>
              <a:rPr lang="en-US" sz="3200" dirty="0" err="1" smtClean="0">
                <a:latin typeface="Times New Roman" pitchFamily="18" charset="0"/>
                <a:cs typeface="Times New Roman" pitchFamily="18" charset="0"/>
              </a:rPr>
              <a:t>Selaginella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pygmaea</a:t>
            </a:r>
            <a:r>
              <a:rPr lang="en-US" sz="3200" dirty="0" smtClean="0">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Majority are </a:t>
            </a:r>
            <a:r>
              <a:rPr lang="en-US" sz="3200" dirty="0" err="1" smtClean="0">
                <a:latin typeface="Times New Roman" pitchFamily="18" charset="0"/>
                <a:cs typeface="Times New Roman" pitchFamily="18" charset="0"/>
              </a:rPr>
              <a:t>dorsiventral</a:t>
            </a:r>
            <a:r>
              <a:rPr lang="en-US" sz="3200" dirty="0" smtClean="0">
                <a:latin typeface="Times New Roman" pitchFamily="18" charset="0"/>
                <a:cs typeface="Times New Roman" pitchFamily="18" charset="0"/>
              </a:rPr>
              <a:t>, prostrate and creeping on the surface and few are </a:t>
            </a:r>
            <a:r>
              <a:rPr lang="en-US" sz="3200" dirty="0" err="1" smtClean="0">
                <a:latin typeface="Times New Roman" pitchFamily="18" charset="0"/>
                <a:cs typeface="Times New Roman" pitchFamily="18" charset="0"/>
              </a:rPr>
              <a:t>scandent</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Most of the species of </a:t>
            </a:r>
            <a:r>
              <a:rPr lang="en-US" sz="3200" dirty="0" err="1" smtClean="0">
                <a:latin typeface="Times New Roman" pitchFamily="18" charset="0"/>
                <a:cs typeface="Times New Roman" pitchFamily="18" charset="0"/>
              </a:rPr>
              <a:t>Selaginella</a:t>
            </a:r>
            <a:r>
              <a:rPr lang="en-US" sz="3200" dirty="0" smtClean="0">
                <a:latin typeface="Times New Roman" pitchFamily="18" charset="0"/>
                <a:cs typeface="Times New Roman" pitchFamily="18" charset="0"/>
              </a:rPr>
              <a:t> grow on the ground in humid, shady habitats. A few species are </a:t>
            </a:r>
            <a:r>
              <a:rPr lang="en-US" sz="3200" dirty="0" err="1" smtClean="0">
                <a:latin typeface="Times New Roman" pitchFamily="18" charset="0"/>
                <a:cs typeface="Times New Roman" pitchFamily="18" charset="0"/>
              </a:rPr>
              <a:t>xerophytic</a:t>
            </a:r>
            <a:r>
              <a:rPr lang="en-US" sz="3200" dirty="0" smtClean="0">
                <a:latin typeface="Times New Roman" pitchFamily="18" charset="0"/>
                <a:cs typeface="Times New Roman" pitchFamily="18" charset="0"/>
              </a:rPr>
              <a:t> and grow in arid conditions on exposed rock surfaces. They have the ability to survive desiccation.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2339102"/>
          </a:xfrm>
          <a:prstGeom prst="rect">
            <a:avLst/>
          </a:prstGeom>
        </p:spPr>
        <p:txBody>
          <a:bodyPr wrap="square">
            <a:spAutoFit/>
          </a:bodyPr>
          <a:lstStyle/>
          <a:p>
            <a:r>
              <a:rPr lang="en-US" sz="2400" b="1" dirty="0" smtClean="0">
                <a:solidFill>
                  <a:srgbClr val="FF0000"/>
                </a:solidFill>
              </a:rPr>
              <a:t>STRUCTURE OF SELAGINELLA:</a:t>
            </a:r>
          </a:p>
          <a:p>
            <a:pPr algn="ctr"/>
            <a:r>
              <a:rPr lang="en-US" sz="3200" b="1" dirty="0" smtClean="0">
                <a:solidFill>
                  <a:srgbClr val="FF0000"/>
                </a:solidFill>
              </a:rPr>
              <a:t>The </a:t>
            </a:r>
            <a:r>
              <a:rPr lang="en-US" sz="3200" b="1" dirty="0" err="1" smtClean="0">
                <a:solidFill>
                  <a:srgbClr val="FF0000"/>
                </a:solidFill>
              </a:rPr>
              <a:t>Sporophyte</a:t>
            </a:r>
            <a:r>
              <a:rPr lang="en-US" sz="3200" b="1" dirty="0" smtClean="0">
                <a:solidFill>
                  <a:srgbClr val="FF0000"/>
                </a:solidFill>
              </a:rPr>
              <a:t>: </a:t>
            </a:r>
            <a:endParaRPr lang="en-US" sz="3200" dirty="0" smtClean="0">
              <a:solidFill>
                <a:srgbClr val="FF0000"/>
              </a:solidFill>
            </a:endParaRPr>
          </a:p>
          <a:p>
            <a:pPr algn="just"/>
            <a:r>
              <a:rPr lang="en-US" sz="2400" dirty="0" smtClean="0"/>
              <a:t>The plant body of </a:t>
            </a:r>
            <a:r>
              <a:rPr lang="en-US" sz="2400" dirty="0" err="1" smtClean="0"/>
              <a:t>Selaginella</a:t>
            </a:r>
            <a:r>
              <a:rPr lang="en-US" sz="2400" dirty="0" smtClean="0"/>
              <a:t> is differentiated into well developed roots, stem and leaves.  Besides, some species also have </a:t>
            </a:r>
            <a:r>
              <a:rPr lang="en-US" sz="2400" dirty="0" err="1" smtClean="0"/>
              <a:t>rhizophore</a:t>
            </a:r>
            <a:endParaRPr lang="en-US" sz="2400" dirty="0" smtClean="0"/>
          </a:p>
          <a:p>
            <a:endParaRPr lang="en-US" dirty="0"/>
          </a:p>
        </p:txBody>
      </p:sp>
      <p:pic>
        <p:nvPicPr>
          <p:cNvPr id="58370" name="Picture 2" descr="http://cdn.biologydiscussion.com/wp-content/uploads/2016/08/clip_image004-83.jpg"/>
          <p:cNvPicPr>
            <a:picLocks noChangeAspect="1" noChangeArrowheads="1"/>
          </p:cNvPicPr>
          <p:nvPr/>
        </p:nvPicPr>
        <p:blipFill>
          <a:blip r:embed="rId2"/>
          <a:srcRect/>
          <a:stretch>
            <a:fillRect/>
          </a:stretch>
        </p:blipFill>
        <p:spPr bwMode="auto">
          <a:xfrm>
            <a:off x="3048000" y="1905000"/>
            <a:ext cx="5285618" cy="4724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839200" cy="1015663"/>
          </a:xfrm>
          <a:prstGeom prst="rect">
            <a:avLst/>
          </a:prstGeom>
        </p:spPr>
        <p:txBody>
          <a:bodyPr wrap="square">
            <a:spAutoFit/>
          </a:bodyPr>
          <a:lstStyle/>
          <a:p>
            <a:pPr algn="just"/>
            <a:r>
              <a:rPr lang="en-US" sz="2000" dirty="0" smtClean="0"/>
              <a:t>Hieronymus (1902) divided the genus </a:t>
            </a:r>
            <a:r>
              <a:rPr lang="en-US" sz="2000" dirty="0" err="1" smtClean="0"/>
              <a:t>Selaginella</a:t>
            </a:r>
            <a:r>
              <a:rPr lang="en-US" sz="2000" dirty="0" smtClean="0"/>
              <a:t> into two sub-genera viz., </a:t>
            </a:r>
            <a:r>
              <a:rPr lang="en-US" sz="2000" dirty="0" err="1" smtClean="0"/>
              <a:t>Homoeophyllum</a:t>
            </a:r>
            <a:r>
              <a:rPr lang="en-US" sz="2000" dirty="0" smtClean="0"/>
              <a:t> and </a:t>
            </a:r>
            <a:r>
              <a:rPr lang="en-US" sz="2000" dirty="0" err="1" smtClean="0"/>
              <a:t>Heterophyllum</a:t>
            </a:r>
            <a:r>
              <a:rPr lang="en-US" sz="2000" dirty="0" smtClean="0"/>
              <a:t> on the basis of general structure of the plant body</a:t>
            </a:r>
            <a:endParaRPr lang="en-US" sz="2000" dirty="0"/>
          </a:p>
        </p:txBody>
      </p:sp>
      <p:pic>
        <p:nvPicPr>
          <p:cNvPr id="56322" name="Picture 2" descr="http://cdn.biologydiscussion.com/wp-content/uploads/2016/08/image-39.png"/>
          <p:cNvPicPr>
            <a:picLocks noChangeAspect="1" noChangeArrowheads="1"/>
          </p:cNvPicPr>
          <p:nvPr/>
        </p:nvPicPr>
        <p:blipFill>
          <a:blip r:embed="rId2"/>
          <a:srcRect/>
          <a:stretch>
            <a:fillRect/>
          </a:stretch>
        </p:blipFill>
        <p:spPr bwMode="auto">
          <a:xfrm>
            <a:off x="1600200" y="914400"/>
            <a:ext cx="7239000" cy="5778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teridophyte habitats"/>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524863"/>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Stem</a:t>
            </a:r>
            <a:endParaRPr lang="en-US" sz="2200" dirty="0" smtClean="0">
              <a:solidFill>
                <a:srgbClr val="FF0000"/>
              </a:solidFill>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stem is generally erect and </a:t>
            </a:r>
            <a:r>
              <a:rPr lang="en-US" sz="2200" dirty="0" err="1" smtClean="0">
                <a:latin typeface="Times New Roman" pitchFamily="18" charset="0"/>
                <a:cs typeface="Times New Roman" pitchFamily="18" charset="0"/>
              </a:rPr>
              <a:t>radially</a:t>
            </a:r>
            <a:r>
              <a:rPr lang="en-US" sz="2200" dirty="0" smtClean="0">
                <a:latin typeface="Times New Roman" pitchFamily="18" charset="0"/>
                <a:cs typeface="Times New Roman" pitchFamily="18" charset="0"/>
              </a:rPr>
              <a:t> con­structed in the subgenus </a:t>
            </a:r>
            <a:r>
              <a:rPr lang="en-US" sz="2200" dirty="0" err="1" smtClean="0">
                <a:latin typeface="Times New Roman" pitchFamily="18" charset="0"/>
                <a:cs typeface="Times New Roman" pitchFamily="18" charset="0"/>
              </a:rPr>
              <a:t>Homoeophyllum</a:t>
            </a:r>
            <a:r>
              <a:rPr lang="en-US" sz="2200" dirty="0" smtClean="0">
                <a:latin typeface="Times New Roman" pitchFamily="18" charset="0"/>
                <a:cs typeface="Times New Roman" pitchFamily="18" charset="0"/>
              </a:rPr>
              <a:t>. The species belonging to the subgenus </a:t>
            </a:r>
            <a:r>
              <a:rPr lang="en-US" sz="2200" dirty="0" err="1" smtClean="0">
                <a:latin typeface="Times New Roman" pitchFamily="18" charset="0"/>
                <a:cs typeface="Times New Roman" pitchFamily="18" charset="0"/>
              </a:rPr>
              <a:t>Heterophyllum</a:t>
            </a:r>
            <a:r>
              <a:rPr lang="en-US" sz="2200" dirty="0" smtClean="0">
                <a:latin typeface="Times New Roman" pitchFamily="18" charset="0"/>
                <a:cs typeface="Times New Roman" pitchFamily="18" charset="0"/>
              </a:rPr>
              <a:t> are prostrate and </a:t>
            </a:r>
            <a:r>
              <a:rPr lang="en-US" sz="2200" dirty="0" err="1" smtClean="0">
                <a:latin typeface="Times New Roman" pitchFamily="18" charset="0"/>
                <a:cs typeface="Times New Roman" pitchFamily="18" charset="0"/>
              </a:rPr>
              <a:t>dorsiventral</a:t>
            </a:r>
            <a:r>
              <a:rPr lang="en-US" sz="2200" dirty="0" smtClean="0">
                <a:latin typeface="Times New Roman" pitchFamily="18" charset="0"/>
                <a:cs typeface="Times New Roman" pitchFamily="18" charset="0"/>
              </a:rPr>
              <a:t>. The branching is dichotomous in the member of </a:t>
            </a:r>
            <a:r>
              <a:rPr lang="en-US" sz="2200" dirty="0" err="1" smtClean="0">
                <a:latin typeface="Times New Roman" pitchFamily="18" charset="0"/>
                <a:cs typeface="Times New Roman" pitchFamily="18" charset="0"/>
              </a:rPr>
              <a:t>Homoeophyllum</a:t>
            </a:r>
            <a:r>
              <a:rPr lang="en-US" sz="2200" dirty="0" smtClean="0">
                <a:latin typeface="Times New Roman" pitchFamily="18" charset="0"/>
                <a:cs typeface="Times New Roman" pitchFamily="18" charset="0"/>
              </a:rPr>
              <a:t> and somewhat lateral in </a:t>
            </a:r>
            <a:r>
              <a:rPr lang="en-US" sz="2200" dirty="0" err="1" smtClean="0">
                <a:latin typeface="Times New Roman" pitchFamily="18" charset="0"/>
                <a:cs typeface="Times New Roman" pitchFamily="18" charset="0"/>
              </a:rPr>
              <a:t>Heterophyllum</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The anatomy of the mature stem is very distinct and is differentiated into an outer </a:t>
            </a:r>
            <a:r>
              <a:rPr lang="en-US" sz="2200" dirty="0" smtClean="0">
                <a:solidFill>
                  <a:srgbClr val="FF0000"/>
                </a:solidFill>
                <a:latin typeface="Times New Roman" pitchFamily="18" charset="0"/>
                <a:cs typeface="Times New Roman" pitchFamily="18" charset="0"/>
              </a:rPr>
              <a:t>epidermis</a:t>
            </a:r>
            <a:r>
              <a:rPr lang="en-US" sz="2200" dirty="0" smtClean="0">
                <a:latin typeface="Times New Roman" pitchFamily="18" charset="0"/>
                <a:cs typeface="Times New Roman" pitchFamily="18" charset="0"/>
              </a:rPr>
              <a:t>, middle </a:t>
            </a:r>
            <a:r>
              <a:rPr lang="en-US" sz="2200" dirty="0" smtClean="0">
                <a:solidFill>
                  <a:srgbClr val="FF0000"/>
                </a:solidFill>
                <a:latin typeface="Times New Roman" pitchFamily="18" charset="0"/>
                <a:cs typeface="Times New Roman" pitchFamily="18" charset="0"/>
              </a:rPr>
              <a:t>cortex</a:t>
            </a:r>
            <a:r>
              <a:rPr lang="en-US" sz="2200" dirty="0" smtClean="0">
                <a:latin typeface="Times New Roman" pitchFamily="18" charset="0"/>
                <a:cs typeface="Times New Roman" pitchFamily="18" charset="0"/>
              </a:rPr>
              <a:t> and centrally located </a:t>
            </a:r>
            <a:r>
              <a:rPr lang="en-US" sz="2200" dirty="0" smtClean="0">
                <a:solidFill>
                  <a:srgbClr val="FF0000"/>
                </a:solidFill>
                <a:latin typeface="Times New Roman" pitchFamily="18" charset="0"/>
                <a:cs typeface="Times New Roman" pitchFamily="18" charset="0"/>
              </a:rPr>
              <a:t>stele</a:t>
            </a:r>
            <a:r>
              <a:rPr lang="en-US" sz="2200" dirty="0" smtClean="0">
                <a:latin typeface="Times New Roman" pitchFamily="18" charset="0"/>
                <a:cs typeface="Times New Roman" pitchFamily="18" charset="0"/>
              </a:rPr>
              <a:t>. The outer cell walls of the epidermis are </a:t>
            </a:r>
            <a:r>
              <a:rPr lang="en-US" sz="2200" dirty="0" err="1" smtClean="0">
                <a:solidFill>
                  <a:srgbClr val="FF0000"/>
                </a:solidFill>
                <a:latin typeface="Times New Roman" pitchFamily="18" charset="0"/>
                <a:cs typeface="Times New Roman" pitchFamily="18" charset="0"/>
              </a:rPr>
              <a:t>cutinised</a:t>
            </a:r>
            <a:r>
              <a:rPr lang="en-US" sz="2200" dirty="0" smtClean="0">
                <a:latin typeface="Times New Roman" pitchFamily="18" charset="0"/>
                <a:cs typeface="Times New Roman" pitchFamily="18" charset="0"/>
              </a:rPr>
              <a:t>. It is devoid of stomata and </a:t>
            </a:r>
            <a:r>
              <a:rPr lang="en-US" sz="2200" dirty="0" smtClean="0">
                <a:solidFill>
                  <a:srgbClr val="FF0000"/>
                </a:solidFill>
                <a:latin typeface="Times New Roman" pitchFamily="18" charset="0"/>
                <a:cs typeface="Times New Roman" pitchFamily="18" charset="0"/>
              </a:rPr>
              <a:t>hairs</a:t>
            </a:r>
            <a:r>
              <a:rPr lang="en-US" sz="2200" dirty="0" smtClean="0">
                <a:latin typeface="Times New Roman" pitchFamily="18" charset="0"/>
                <a:cs typeface="Times New Roman" pitchFamily="18" charset="0"/>
              </a:rPr>
              <a:t>. In many species there are several layers of thick walled cells (</a:t>
            </a:r>
            <a:r>
              <a:rPr lang="en-US" sz="2200" dirty="0" smtClean="0">
                <a:solidFill>
                  <a:srgbClr val="FF0000"/>
                </a:solidFill>
                <a:latin typeface="Times New Roman" pitchFamily="18" charset="0"/>
                <a:cs typeface="Times New Roman" pitchFamily="18" charset="0"/>
              </a:rPr>
              <a:t>hypodermis</a:t>
            </a:r>
            <a:r>
              <a:rPr lang="en-US" sz="2200" dirty="0" smtClean="0">
                <a:latin typeface="Times New Roman" pitchFamily="18" charset="0"/>
                <a:cs typeface="Times New Roman" pitchFamily="18" charset="0"/>
              </a:rPr>
              <a:t>) beneath the epidermis, which merge gradually with </a:t>
            </a:r>
            <a:r>
              <a:rPr lang="en-US" sz="2200" dirty="0" err="1" smtClean="0">
                <a:latin typeface="Times New Roman" pitchFamily="18" charset="0"/>
                <a:cs typeface="Times New Roman" pitchFamily="18" charset="0"/>
              </a:rPr>
              <a:t>thinwalled</a:t>
            </a:r>
            <a:r>
              <a:rPr lang="en-US" sz="2200" dirty="0" smtClean="0">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chlorophyllous</a:t>
            </a:r>
            <a:r>
              <a:rPr lang="en-US" sz="2200" dirty="0" smtClean="0">
                <a:latin typeface="Times New Roman" pitchFamily="18" charset="0"/>
                <a:cs typeface="Times New Roman" pitchFamily="18" charset="0"/>
              </a:rPr>
              <a:t> cells of the cortex. </a:t>
            </a:r>
          </a:p>
          <a:p>
            <a:pPr algn="just"/>
            <a:r>
              <a:rPr lang="en-US" sz="2200" dirty="0" smtClean="0">
                <a:latin typeface="Times New Roman" pitchFamily="18" charset="0"/>
                <a:cs typeface="Times New Roman" pitchFamily="18" charset="0"/>
              </a:rPr>
              <a:t>The cortex is usually made up of compactly arranged angular </a:t>
            </a:r>
            <a:r>
              <a:rPr lang="en-US" sz="2200" dirty="0" err="1" smtClean="0">
                <a:latin typeface="Times New Roman" pitchFamily="18" charset="0"/>
                <a:cs typeface="Times New Roman" pitchFamily="18" charset="0"/>
              </a:rPr>
              <a:t>parenchymatous</a:t>
            </a:r>
            <a:r>
              <a:rPr lang="en-US" sz="2200" dirty="0" smtClean="0">
                <a:latin typeface="Times New Roman" pitchFamily="18" charset="0"/>
                <a:cs typeface="Times New Roman" pitchFamily="18" charset="0"/>
              </a:rPr>
              <a:t> cells without intercellular spaces. The most part of the cortex of </a:t>
            </a:r>
            <a:r>
              <a:rPr lang="en-US" sz="2200" dirty="0" err="1" smtClean="0">
                <a:latin typeface="Times New Roman" pitchFamily="18" charset="0"/>
                <a:cs typeface="Times New Roman" pitchFamily="18" charset="0"/>
              </a:rPr>
              <a:t>xerophytic</a:t>
            </a:r>
            <a:r>
              <a:rPr lang="en-US" sz="2200" dirty="0" smtClean="0">
                <a:latin typeface="Times New Roman" pitchFamily="18" charset="0"/>
                <a:cs typeface="Times New Roman" pitchFamily="18" charset="0"/>
              </a:rPr>
              <a:t> species is comprised of </a:t>
            </a:r>
            <a:r>
              <a:rPr lang="en-US" sz="2200" dirty="0" err="1" smtClean="0">
                <a:latin typeface="Times New Roman" pitchFamily="18" charset="0"/>
                <a:cs typeface="Times New Roman" pitchFamily="18" charset="0"/>
              </a:rPr>
              <a:t>thickwalled</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sclerenchymatous</a:t>
            </a:r>
            <a:r>
              <a:rPr lang="en-US" sz="2200" dirty="0" smtClean="0">
                <a:latin typeface="Times New Roman" pitchFamily="18" charset="0"/>
                <a:cs typeface="Times New Roman" pitchFamily="18" charset="0"/>
              </a:rPr>
              <a:t> cells. There is much variation in the vascular cylinder among the different species of </a:t>
            </a:r>
            <a:r>
              <a:rPr lang="en-US" sz="2200" dirty="0" err="1" smtClean="0">
                <a:latin typeface="Times New Roman" pitchFamily="18" charset="0"/>
                <a:cs typeface="Times New Roman" pitchFamily="18" charset="0"/>
              </a:rPr>
              <a:t>Selaginella</a:t>
            </a:r>
            <a:r>
              <a:rPr lang="en-US" sz="2200" dirty="0" smtClean="0">
                <a:latin typeface="Times New Roman" pitchFamily="18" charset="0"/>
                <a:cs typeface="Times New Roman" pitchFamily="18" charset="0"/>
              </a:rPr>
              <a:t>. The number of stele varies from species to species and sometimes even in the same species. This is due to the dissection of the main stele. Young plants invariably show </a:t>
            </a:r>
            <a:r>
              <a:rPr lang="en-US" sz="2200" dirty="0" err="1" smtClean="0">
                <a:solidFill>
                  <a:srgbClr val="FF0000"/>
                </a:solidFill>
                <a:latin typeface="Times New Roman" pitchFamily="18" charset="0"/>
                <a:cs typeface="Times New Roman" pitchFamily="18" charset="0"/>
              </a:rPr>
              <a:t>monostelic</a:t>
            </a:r>
            <a:r>
              <a:rPr lang="en-US" sz="2200" dirty="0" smtClean="0">
                <a:latin typeface="Times New Roman" pitchFamily="18" charset="0"/>
                <a:cs typeface="Times New Roman" pitchFamily="18" charset="0"/>
              </a:rPr>
              <a:t> configuration.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cdn.biologydiscussion.com/wp-content/uploads/2016/08/clip_image006-64.jpg"/>
          <p:cNvPicPr>
            <a:picLocks noChangeAspect="1" noChangeArrowheads="1"/>
          </p:cNvPicPr>
          <p:nvPr/>
        </p:nvPicPr>
        <p:blipFill>
          <a:blip r:embed="rId2"/>
          <a:srcRect/>
          <a:stretch>
            <a:fillRect/>
          </a:stretch>
        </p:blipFill>
        <p:spPr bwMode="auto">
          <a:xfrm>
            <a:off x="1752600" y="533400"/>
            <a:ext cx="4648200" cy="54102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555641"/>
          </a:xfrm>
          <a:prstGeom prst="rect">
            <a:avLst/>
          </a:prstGeom>
        </p:spPr>
        <p:txBody>
          <a:bodyPr wrap="square">
            <a:spAutoFit/>
          </a:bodyPr>
          <a:lstStyle/>
          <a:p>
            <a:pPr algn="ctr"/>
            <a:r>
              <a:rPr lang="en-US" sz="2700" b="1" dirty="0" err="1" smtClean="0">
                <a:solidFill>
                  <a:srgbClr val="FF0000"/>
                </a:solidFill>
                <a:latin typeface="Times New Roman" pitchFamily="18" charset="0"/>
                <a:cs typeface="Times New Roman" pitchFamily="18" charset="0"/>
              </a:rPr>
              <a:t>Rhizophores</a:t>
            </a:r>
            <a:r>
              <a:rPr lang="en-US" sz="2700" b="1" dirty="0" smtClean="0">
                <a:solidFill>
                  <a:srgbClr val="FF0000"/>
                </a:solidFill>
                <a:latin typeface="Times New Roman" pitchFamily="18" charset="0"/>
                <a:cs typeface="Times New Roman" pitchFamily="18" charset="0"/>
              </a:rPr>
              <a:t>: </a:t>
            </a:r>
          </a:p>
          <a:p>
            <a:pPr algn="just"/>
            <a:endParaRPr lang="en-US" sz="2700" dirty="0" smtClean="0">
              <a:latin typeface="Times New Roman" pitchFamily="18" charset="0"/>
              <a:cs typeface="Times New Roman" pitchFamily="18" charset="0"/>
            </a:endParaRPr>
          </a:p>
          <a:p>
            <a:pPr algn="just"/>
            <a:r>
              <a:rPr lang="en-US" sz="2700" dirty="0" smtClean="0">
                <a:solidFill>
                  <a:srgbClr val="FF0000"/>
                </a:solidFill>
                <a:latin typeface="Times New Roman" pitchFamily="18" charset="0"/>
                <a:cs typeface="Times New Roman" pitchFamily="18" charset="0"/>
              </a:rPr>
              <a:t>(Greek </a:t>
            </a:r>
            <a:r>
              <a:rPr lang="en-US" sz="2700" dirty="0" err="1" smtClean="0">
                <a:solidFill>
                  <a:srgbClr val="FF0000"/>
                </a:solidFill>
                <a:latin typeface="Times New Roman" pitchFamily="18" charset="0"/>
                <a:cs typeface="Times New Roman" pitchFamily="18" charset="0"/>
              </a:rPr>
              <a:t>rhiza</a:t>
            </a:r>
            <a:r>
              <a:rPr lang="en-US" sz="2700" dirty="0" smtClean="0">
                <a:solidFill>
                  <a:srgbClr val="FF0000"/>
                </a:solidFill>
                <a:latin typeface="Times New Roman" pitchFamily="18" charset="0"/>
                <a:cs typeface="Times New Roman" pitchFamily="18" charset="0"/>
              </a:rPr>
              <a:t> = root; </a:t>
            </a:r>
            <a:r>
              <a:rPr lang="en-US" sz="2700" dirty="0" err="1" smtClean="0">
                <a:solidFill>
                  <a:srgbClr val="FF0000"/>
                </a:solidFill>
                <a:latin typeface="Times New Roman" pitchFamily="18" charset="0"/>
                <a:cs typeface="Times New Roman" pitchFamily="18" charset="0"/>
              </a:rPr>
              <a:t>phora</a:t>
            </a:r>
            <a:r>
              <a:rPr lang="en-US" sz="2700" dirty="0" smtClean="0">
                <a:solidFill>
                  <a:srgbClr val="FF0000"/>
                </a:solidFill>
                <a:latin typeface="Times New Roman" pitchFamily="18" charset="0"/>
                <a:cs typeface="Times New Roman" pitchFamily="18" charset="0"/>
              </a:rPr>
              <a:t> = bearer). </a:t>
            </a:r>
          </a:p>
          <a:p>
            <a:pPr algn="just"/>
            <a:r>
              <a:rPr lang="en-US" sz="2700" dirty="0" smtClean="0">
                <a:latin typeface="Times New Roman" pitchFamily="18" charset="0"/>
                <a:cs typeface="Times New Roman" pitchFamily="18" charset="0"/>
              </a:rPr>
              <a:t>In many species of </a:t>
            </a:r>
            <a:r>
              <a:rPr lang="en-US" sz="2700" dirty="0" err="1" smtClean="0">
                <a:latin typeface="Times New Roman" pitchFamily="18" charset="0"/>
                <a:cs typeface="Times New Roman" pitchFamily="18" charset="0"/>
              </a:rPr>
              <a:t>Selaginella</a:t>
            </a:r>
            <a:r>
              <a:rPr lang="en-US" sz="2700" dirty="0" smtClean="0">
                <a:latin typeface="Times New Roman" pitchFamily="18" charset="0"/>
                <a:cs typeface="Times New Roman" pitchFamily="18" charset="0"/>
              </a:rPr>
              <a:t>, peculiar leafless, prop-like cylindrical, structures, originate from the stem at the point of branching. These grow downwards into the surface and form many adventitious roots at their free ends. They are known as </a:t>
            </a:r>
            <a:r>
              <a:rPr lang="en-US" sz="2700" dirty="0" err="1" smtClean="0">
                <a:latin typeface="Times New Roman" pitchFamily="18" charset="0"/>
                <a:cs typeface="Times New Roman" pitchFamily="18" charset="0"/>
              </a:rPr>
              <a:t>rhizophores</a:t>
            </a:r>
            <a:r>
              <a:rPr lang="en-US" sz="2700" dirty="0" smtClean="0">
                <a:latin typeface="Times New Roman" pitchFamily="18" charset="0"/>
                <a:cs typeface="Times New Roman" pitchFamily="18" charset="0"/>
              </a:rPr>
              <a:t>. </a:t>
            </a:r>
          </a:p>
          <a:p>
            <a:pPr algn="just"/>
            <a:r>
              <a:rPr lang="en-US" sz="2700" dirty="0" smtClean="0">
                <a:latin typeface="Times New Roman" pitchFamily="18" charset="0"/>
                <a:cs typeface="Times New Roman" pitchFamily="18" charset="0"/>
              </a:rPr>
              <a:t>A T.S. of the </a:t>
            </a:r>
            <a:r>
              <a:rPr lang="en-US" sz="2700" dirty="0" err="1" smtClean="0">
                <a:latin typeface="Times New Roman" pitchFamily="18" charset="0"/>
                <a:cs typeface="Times New Roman" pitchFamily="18" charset="0"/>
              </a:rPr>
              <a:t>rhizophore</a:t>
            </a:r>
            <a:r>
              <a:rPr lang="en-US" sz="2700" dirty="0" smtClean="0">
                <a:latin typeface="Times New Roman" pitchFamily="18" charset="0"/>
                <a:cs typeface="Times New Roman" pitchFamily="18" charset="0"/>
              </a:rPr>
              <a:t> shows features very much similar to the root, however, with some mild variations. The </a:t>
            </a:r>
            <a:r>
              <a:rPr lang="en-US" sz="2700" dirty="0" smtClean="0">
                <a:solidFill>
                  <a:srgbClr val="FF0000"/>
                </a:solidFill>
                <a:latin typeface="Times New Roman" pitchFamily="18" charset="0"/>
                <a:cs typeface="Times New Roman" pitchFamily="18" charset="0"/>
              </a:rPr>
              <a:t>epidermis</a:t>
            </a:r>
            <a:r>
              <a:rPr lang="en-US" sz="2700" dirty="0" smtClean="0">
                <a:latin typeface="Times New Roman" pitchFamily="18" charset="0"/>
                <a:cs typeface="Times New Roman" pitchFamily="18" charset="0"/>
              </a:rPr>
              <a:t> is </a:t>
            </a:r>
            <a:r>
              <a:rPr lang="en-US" sz="2700" dirty="0" err="1" smtClean="0">
                <a:latin typeface="Times New Roman" pitchFamily="18" charset="0"/>
                <a:cs typeface="Times New Roman" pitchFamily="18" charset="0"/>
              </a:rPr>
              <a:t>singlelayered</a:t>
            </a:r>
            <a:r>
              <a:rPr lang="en-US" sz="2700" dirty="0" smtClean="0">
                <a:latin typeface="Times New Roman" pitchFamily="18" charset="0"/>
                <a:cs typeface="Times New Roman" pitchFamily="18" charset="0"/>
              </a:rPr>
              <a:t> and highly </a:t>
            </a:r>
            <a:r>
              <a:rPr lang="en-US" sz="2700" dirty="0" err="1" smtClean="0">
                <a:latin typeface="Times New Roman" pitchFamily="18" charset="0"/>
                <a:cs typeface="Times New Roman" pitchFamily="18" charset="0"/>
              </a:rPr>
              <a:t>cutinised</a:t>
            </a:r>
            <a:r>
              <a:rPr lang="en-US" sz="2700" dirty="0" smtClean="0">
                <a:latin typeface="Times New Roman" pitchFamily="18" charset="0"/>
                <a:cs typeface="Times New Roman" pitchFamily="18" charset="0"/>
              </a:rPr>
              <a:t>. The cortex is extensive and may be differentiated into an inner thin-walled </a:t>
            </a:r>
            <a:r>
              <a:rPr lang="en-US" sz="2700" dirty="0" err="1" smtClean="0">
                <a:latin typeface="Times New Roman" pitchFamily="18" charset="0"/>
                <a:cs typeface="Times New Roman" pitchFamily="18" charset="0"/>
              </a:rPr>
              <a:t>parenchymatous</a:t>
            </a:r>
            <a:r>
              <a:rPr lang="en-US" sz="2700" dirty="0" smtClean="0">
                <a:latin typeface="Times New Roman" pitchFamily="18" charset="0"/>
                <a:cs typeface="Times New Roman" pitchFamily="18" charset="0"/>
              </a:rPr>
              <a:t> and outer thick-walled </a:t>
            </a:r>
            <a:r>
              <a:rPr lang="en-US" sz="2700" dirty="0" err="1" smtClean="0">
                <a:latin typeface="Times New Roman" pitchFamily="18" charset="0"/>
                <a:cs typeface="Times New Roman" pitchFamily="18" charset="0"/>
              </a:rPr>
              <a:t>sclerenchymatous</a:t>
            </a:r>
            <a:r>
              <a:rPr lang="en-US" sz="2700" dirty="0" smtClean="0">
                <a:latin typeface="Times New Roman" pitchFamily="18" charset="0"/>
                <a:cs typeface="Times New Roman" pitchFamily="18" charset="0"/>
              </a:rPr>
              <a:t> zone (hypodermis). The stele is </a:t>
            </a:r>
            <a:r>
              <a:rPr lang="en-US" sz="2700" dirty="0" err="1" smtClean="0">
                <a:latin typeface="Times New Roman" pitchFamily="18" charset="0"/>
                <a:cs typeface="Times New Roman" pitchFamily="18" charset="0"/>
              </a:rPr>
              <a:t>protostelic</a:t>
            </a:r>
            <a:r>
              <a:rPr lang="en-US" sz="2700" dirty="0" smtClean="0">
                <a:latin typeface="Times New Roman" pitchFamily="18" charset="0"/>
                <a:cs typeface="Times New Roman" pitchFamily="18" charset="0"/>
              </a:rPr>
              <a:t> and surrounded by a layer of </a:t>
            </a:r>
            <a:r>
              <a:rPr lang="en-US" sz="2700" dirty="0" smtClean="0">
                <a:solidFill>
                  <a:srgbClr val="FF0000"/>
                </a:solidFill>
                <a:latin typeface="Times New Roman" pitchFamily="18" charset="0"/>
                <a:cs typeface="Times New Roman" pitchFamily="18" charset="0"/>
              </a:rPr>
              <a:t>endodermis</a:t>
            </a:r>
            <a:r>
              <a:rPr lang="en-US" sz="27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5632311"/>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Morphological Nature of </a:t>
            </a:r>
            <a:r>
              <a:rPr lang="en-US" sz="2400" b="1" dirty="0" err="1" smtClean="0">
                <a:solidFill>
                  <a:srgbClr val="FF0000"/>
                </a:solidFill>
                <a:latin typeface="Times New Roman" pitchFamily="18" charset="0"/>
                <a:cs typeface="Times New Roman" pitchFamily="18" charset="0"/>
              </a:rPr>
              <a:t>Rhizophore</a:t>
            </a:r>
            <a:r>
              <a:rPr lang="en-US" sz="2400" b="1" dirty="0" smtClean="0">
                <a:solidFill>
                  <a:srgbClr val="FF0000"/>
                </a:solidFill>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morphological nature of </a:t>
            </a:r>
            <a:r>
              <a:rPr lang="en-US" sz="2400" dirty="0" err="1" smtClean="0">
                <a:latin typeface="Times New Roman" pitchFamily="18" charset="0"/>
                <a:cs typeface="Times New Roman" pitchFamily="18" charset="0"/>
              </a:rPr>
              <a:t>rhizophore</a:t>
            </a:r>
            <a:r>
              <a:rPr lang="en-US" sz="2400" dirty="0" smtClean="0">
                <a:latin typeface="Times New Roman" pitchFamily="18" charset="0"/>
                <a:cs typeface="Times New Roman" pitchFamily="18" charset="0"/>
              </a:rPr>
              <a:t> is controversial because of its unusual position and structure. It has been </a:t>
            </a:r>
            <a:r>
              <a:rPr lang="en-US" sz="2400" dirty="0" err="1" smtClean="0">
                <a:latin typeface="Times New Roman" pitchFamily="18" charset="0"/>
                <a:cs typeface="Times New Roman" pitchFamily="18" charset="0"/>
              </a:rPr>
              <a:t>interpretated</a:t>
            </a:r>
            <a:r>
              <a:rPr lang="en-US" sz="2400" dirty="0" smtClean="0">
                <a:latin typeface="Times New Roman" pitchFamily="18" charset="0"/>
                <a:cs typeface="Times New Roman" pitchFamily="18" charset="0"/>
              </a:rPr>
              <a:t> by various plant scientists as root, stem or an organ sui generis (i.e., an organ, neither a stem nor a root). </a:t>
            </a:r>
          </a:p>
          <a:p>
            <a:pPr algn="just"/>
            <a:endParaRPr lang="en-US" sz="2400" dirty="0" smtClean="0">
              <a:latin typeface="Times New Roman" pitchFamily="18" charset="0"/>
              <a:cs typeface="Times New Roman" pitchFamily="18" charset="0"/>
            </a:endParaRPr>
          </a:p>
          <a:p>
            <a:pPr marL="514350" indent="-514350" algn="ctr">
              <a:buAutoNum type="romanUcPeriod"/>
            </a:pPr>
            <a:r>
              <a:rPr lang="en-US" sz="2400" b="1" dirty="0" smtClean="0">
                <a:solidFill>
                  <a:srgbClr val="FF0000"/>
                </a:solidFill>
                <a:latin typeface="Times New Roman" pitchFamily="18" charset="0"/>
                <a:cs typeface="Times New Roman" pitchFamily="18" charset="0"/>
              </a:rPr>
              <a:t>Similarities with Root: </a:t>
            </a:r>
          </a:p>
          <a:p>
            <a:pPr marL="514350" indent="-514350" algn="just">
              <a:buFont typeface="+mj-lt"/>
              <a:buAutoNum type="arabicPeriod"/>
            </a:pPr>
            <a:endParaRPr lang="en-US" sz="2400" dirty="0" smtClean="0">
              <a:latin typeface="Times New Roman" pitchFamily="18" charset="0"/>
              <a:cs typeface="Times New Roman" pitchFamily="18" charset="0"/>
            </a:endParaRPr>
          </a:p>
          <a:p>
            <a:pPr marL="457200" indent="-457200" algn="just">
              <a:buFont typeface="+mj-lt"/>
              <a:buAutoNum type="arabicPeriod"/>
            </a:pPr>
            <a:r>
              <a:rPr lang="en-US" sz="2400" dirty="0" err="1" smtClean="0">
                <a:latin typeface="Times New Roman" pitchFamily="18" charset="0"/>
                <a:cs typeface="Times New Roman" pitchFamily="18" charset="0"/>
              </a:rPr>
              <a:t>Rhizophores</a:t>
            </a:r>
            <a:r>
              <a:rPr lang="en-US" sz="2400" dirty="0" smtClean="0">
                <a:latin typeface="Times New Roman" pitchFamily="18" charset="0"/>
                <a:cs typeface="Times New Roman" pitchFamily="18" charset="0"/>
              </a:rPr>
              <a:t> are positively geotropic in nature. </a:t>
            </a:r>
          </a:p>
          <a:p>
            <a:pPr marL="457200" indent="-457200" algn="just">
              <a:buFont typeface="+mj-lt"/>
              <a:buAutoNum type="arabicPeriod"/>
            </a:pPr>
            <a:r>
              <a:rPr lang="en-US" sz="2400" dirty="0" smtClean="0">
                <a:latin typeface="Times New Roman" pitchFamily="18" charset="0"/>
                <a:cs typeface="Times New Roman" pitchFamily="18" charset="0"/>
              </a:rPr>
              <a:t>It does not bear leaves. </a:t>
            </a:r>
          </a:p>
          <a:p>
            <a:pPr marL="457200" indent="-457200" algn="just">
              <a:buFont typeface="+mj-lt"/>
              <a:buAutoNum type="arabicPeriod"/>
            </a:pPr>
            <a:r>
              <a:rPr lang="en-US" sz="2400" dirty="0" smtClean="0">
                <a:latin typeface="Times New Roman" pitchFamily="18" charset="0"/>
                <a:cs typeface="Times New Roman" pitchFamily="18" charset="0"/>
              </a:rPr>
              <a:t>Monarch xylem like that of root. </a:t>
            </a:r>
          </a:p>
          <a:p>
            <a:pPr marL="457200" indent="-457200" algn="just">
              <a:buFont typeface="+mj-lt"/>
              <a:buAutoNum type="arabicPeriod"/>
            </a:pPr>
            <a:r>
              <a:rPr lang="en-US" sz="2400" dirty="0" smtClean="0">
                <a:latin typeface="Times New Roman" pitchFamily="18" charset="0"/>
                <a:cs typeface="Times New Roman" pitchFamily="18" charset="0"/>
              </a:rPr>
              <a:t>Presence of root cap in some species.</a:t>
            </a:r>
          </a:p>
          <a:p>
            <a:pPr marL="457200" indent="-457200" algn="just">
              <a:buFont typeface="+mj-lt"/>
              <a:buAutoNum type="arabicPeriod"/>
            </a:pPr>
            <a:r>
              <a:rPr lang="en-US" sz="2400" dirty="0" smtClean="0">
                <a:latin typeface="Times New Roman" pitchFamily="18" charset="0"/>
                <a:cs typeface="Times New Roman" pitchFamily="18" charset="0"/>
              </a:rPr>
              <a:t>Transport of </a:t>
            </a:r>
            <a:r>
              <a:rPr lang="en-US" sz="2400" dirty="0" err="1" smtClean="0">
                <a:latin typeface="Times New Roman" pitchFamily="18" charset="0"/>
                <a:cs typeface="Times New Roman" pitchFamily="18" charset="0"/>
              </a:rPr>
              <a:t>auxin</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rhizophore</a:t>
            </a:r>
            <a:r>
              <a:rPr lang="en-US" sz="2400" dirty="0" smtClean="0">
                <a:latin typeface="Times New Roman" pitchFamily="18" charset="0"/>
                <a:cs typeface="Times New Roman" pitchFamily="18" charset="0"/>
              </a:rPr>
              <a:t> is </a:t>
            </a:r>
            <a:r>
              <a:rPr lang="en-US" sz="2400" dirty="0" err="1" smtClean="0">
                <a:latin typeface="Times New Roman" pitchFamily="18" charset="0"/>
                <a:cs typeface="Times New Roman" pitchFamily="18" charset="0"/>
              </a:rPr>
              <a:t>acropetal</a:t>
            </a:r>
            <a:r>
              <a:rPr lang="en-US" sz="2400" dirty="0" smtClean="0">
                <a:latin typeface="Times New Roman" pitchFamily="18" charset="0"/>
                <a:cs typeface="Times New Roman" pitchFamily="18" charset="0"/>
              </a:rPr>
              <a:t> which is similar to root.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5715000" cy="1938992"/>
          </a:xfrm>
          <a:prstGeom prst="rect">
            <a:avLst/>
          </a:prstGeom>
        </p:spPr>
        <p:txBody>
          <a:bodyPr wrap="square">
            <a:spAutoFit/>
          </a:bodyPr>
          <a:lstStyle/>
          <a:p>
            <a:pPr algn="ctr"/>
            <a:r>
              <a:rPr lang="en-US" sz="2000" b="1" dirty="0" smtClean="0">
                <a:solidFill>
                  <a:srgbClr val="FF0000"/>
                </a:solidFill>
                <a:latin typeface="Times New Roman" pitchFamily="18" charset="0"/>
                <a:cs typeface="Times New Roman" pitchFamily="18" charset="0"/>
              </a:rPr>
              <a:t>II. Similarities with Stem: </a:t>
            </a:r>
          </a:p>
          <a:p>
            <a:pPr marL="457200" indent="-457200" algn="just">
              <a:buFont typeface="+mj-lt"/>
              <a:buAutoNum type="arabicPeriod"/>
            </a:pPr>
            <a:endParaRPr lang="en-US" sz="2000" dirty="0" smtClean="0">
              <a:latin typeface="Times New Roman" pitchFamily="18" charset="0"/>
              <a:cs typeface="Times New Roman" pitchFamily="18" charset="0"/>
            </a:endParaRPr>
          </a:p>
          <a:p>
            <a:pPr marL="457200" indent="-457200" algn="just">
              <a:buFont typeface="+mj-lt"/>
              <a:buAutoNum type="arabicPeriod"/>
            </a:pPr>
            <a:r>
              <a:rPr lang="en-US" sz="2000" dirty="0" smtClean="0">
                <a:latin typeface="Times New Roman" pitchFamily="18" charset="0"/>
                <a:cs typeface="Times New Roman" pitchFamily="18" charset="0"/>
              </a:rPr>
              <a:t>Exogenous in origin like stem. </a:t>
            </a:r>
          </a:p>
          <a:p>
            <a:pPr marL="457200" indent="-457200" algn="just">
              <a:buFont typeface="+mj-lt"/>
              <a:buAutoNum type="arabicPeriod"/>
            </a:pPr>
            <a:r>
              <a:rPr lang="en-US" sz="2000" dirty="0" smtClean="0">
                <a:latin typeface="Times New Roman" pitchFamily="18" charset="0"/>
                <a:cs typeface="Times New Roman" pitchFamily="18" charset="0"/>
              </a:rPr>
              <a:t>Absence of root caps and root hairs. </a:t>
            </a:r>
          </a:p>
          <a:p>
            <a:pPr marL="457200" indent="-457200" algn="just">
              <a:buFont typeface="+mj-lt"/>
              <a:buAutoNum type="arabicPeriod"/>
            </a:pPr>
            <a:r>
              <a:rPr lang="en-US" sz="2000" dirty="0" smtClean="0">
                <a:latin typeface="Times New Roman" pitchFamily="18" charset="0"/>
                <a:cs typeface="Times New Roman" pitchFamily="18" charset="0"/>
              </a:rPr>
              <a:t>Production of roots endogenously from the tip. </a:t>
            </a:r>
          </a:p>
          <a:p>
            <a:pPr marL="457200" indent="-457200" algn="just">
              <a:buFont typeface="+mj-lt"/>
              <a:buAutoNum type="arabicPeriod"/>
            </a:pPr>
            <a:r>
              <a:rPr lang="en-US" sz="2000" dirty="0" smtClean="0">
                <a:latin typeface="Times New Roman" pitchFamily="18" charset="0"/>
                <a:cs typeface="Times New Roman" pitchFamily="18" charset="0"/>
              </a:rPr>
              <a:t>it is a </a:t>
            </a:r>
            <a:r>
              <a:rPr lang="en-US" sz="2000" dirty="0" err="1" smtClean="0">
                <a:latin typeface="Times New Roman" pitchFamily="18" charset="0"/>
                <a:cs typeface="Times New Roman" pitchFamily="18" charset="0"/>
              </a:rPr>
              <a:t>specialised</a:t>
            </a:r>
            <a:r>
              <a:rPr lang="en-US" sz="2000" dirty="0" smtClean="0">
                <a:latin typeface="Times New Roman" pitchFamily="18" charset="0"/>
                <a:cs typeface="Times New Roman" pitchFamily="18" charset="0"/>
              </a:rPr>
              <a:t> stem behaves like root. </a:t>
            </a:r>
          </a:p>
        </p:txBody>
      </p:sp>
      <p:pic>
        <p:nvPicPr>
          <p:cNvPr id="3" name="Picture 2" descr="http://cdn.biologydiscussion.com/wp-content/uploads/2016/08/clip_image007-20.jpg"/>
          <p:cNvPicPr>
            <a:picLocks noChangeAspect="1" noChangeArrowheads="1"/>
          </p:cNvPicPr>
          <p:nvPr/>
        </p:nvPicPr>
        <p:blipFill>
          <a:blip r:embed="rId2"/>
          <a:srcRect/>
          <a:stretch>
            <a:fillRect/>
          </a:stretch>
        </p:blipFill>
        <p:spPr bwMode="auto">
          <a:xfrm>
            <a:off x="3048000" y="2133600"/>
            <a:ext cx="3657600" cy="44958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817251"/>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Leaf: </a:t>
            </a:r>
            <a:endParaRPr lang="en-US" sz="3200" dirty="0" smtClean="0">
              <a:solidFill>
                <a:srgbClr val="FF0000"/>
              </a:solidFill>
              <a:latin typeface="Times New Roman" pitchFamily="18" charset="0"/>
              <a:cs typeface="Times New Roman" pitchFamily="18" charset="0"/>
            </a:endParaRPr>
          </a:p>
          <a:p>
            <a:pPr algn="just"/>
            <a:r>
              <a:rPr lang="en-US" sz="2700" dirty="0" smtClean="0">
                <a:latin typeface="Times New Roman" pitchFamily="18" charset="0"/>
                <a:cs typeface="Times New Roman" pitchFamily="18" charset="0"/>
              </a:rPr>
              <a:t>The leaves of all species are </a:t>
            </a:r>
            <a:r>
              <a:rPr lang="en-US" sz="2700" dirty="0" err="1" smtClean="0">
                <a:latin typeface="Times New Roman" pitchFamily="18" charset="0"/>
                <a:cs typeface="Times New Roman" pitchFamily="18" charset="0"/>
              </a:rPr>
              <a:t>microphyllous</a:t>
            </a:r>
            <a:r>
              <a:rPr lang="en-US" sz="2700" dirty="0" smtClean="0">
                <a:latin typeface="Times New Roman" pitchFamily="18" charset="0"/>
                <a:cs typeface="Times New Roman" pitchFamily="18" charset="0"/>
              </a:rPr>
              <a:t>, sessile and simple, attaining a length of a few millimeters. The leaves may be ovate, </a:t>
            </a:r>
            <a:r>
              <a:rPr lang="en-US" sz="2700" dirty="0" err="1" smtClean="0">
                <a:latin typeface="Times New Roman" pitchFamily="18" charset="0"/>
                <a:cs typeface="Times New Roman" pitchFamily="18" charset="0"/>
              </a:rPr>
              <a:t>lanceolate</a:t>
            </a:r>
            <a:r>
              <a:rPr lang="en-US" sz="2700" dirty="0" smtClean="0">
                <a:latin typeface="Times New Roman" pitchFamily="18" charset="0"/>
                <a:cs typeface="Times New Roman" pitchFamily="18" charset="0"/>
              </a:rPr>
              <a:t> or orbicular in shape with one vein running nearly the entire length of the leaf. All the leaves are of same type and the arrangement is spiral in subgenus </a:t>
            </a:r>
            <a:r>
              <a:rPr lang="en-US" sz="2700" dirty="0" err="1" smtClean="0">
                <a:latin typeface="Times New Roman" pitchFamily="18" charset="0"/>
                <a:cs typeface="Times New Roman" pitchFamily="18" charset="0"/>
              </a:rPr>
              <a:t>Homoeophyllum</a:t>
            </a:r>
            <a:r>
              <a:rPr lang="en-US" sz="2700" dirty="0" smtClean="0">
                <a:latin typeface="Times New Roman" pitchFamily="18" charset="0"/>
                <a:cs typeface="Times New Roman" pitchFamily="18" charset="0"/>
              </a:rPr>
              <a:t>. </a:t>
            </a:r>
          </a:p>
          <a:p>
            <a:pPr algn="just"/>
            <a:r>
              <a:rPr lang="en-US" sz="2700" dirty="0" smtClean="0">
                <a:latin typeface="Times New Roman" pitchFamily="18" charset="0"/>
                <a:cs typeface="Times New Roman" pitchFamily="18" charset="0"/>
              </a:rPr>
              <a:t>In the subgenus </a:t>
            </a:r>
            <a:r>
              <a:rPr lang="en-US" sz="2700" dirty="0" err="1" smtClean="0">
                <a:latin typeface="Times New Roman" pitchFamily="18" charset="0"/>
                <a:cs typeface="Times New Roman" pitchFamily="18" charset="0"/>
              </a:rPr>
              <a:t>Heterophyllum</a:t>
            </a:r>
            <a:r>
              <a:rPr lang="en-US" sz="2700" dirty="0" smtClean="0">
                <a:latin typeface="Times New Roman" pitchFamily="18" charset="0"/>
                <a:cs typeface="Times New Roman" pitchFamily="18" charset="0"/>
              </a:rPr>
              <a:t>, the leaves are of two types small leaves and large leaves, that are arranged in four rows along the stem. There are two rows of small leaves on the dorsal side of the stem and two rows of larger leaves on the ventral side or in a lateral position</a:t>
            </a:r>
          </a:p>
          <a:p>
            <a:pPr algn="just"/>
            <a:r>
              <a:rPr lang="en-US" sz="2700" dirty="0" smtClean="0">
                <a:latin typeface="Times New Roman" pitchFamily="18" charset="0"/>
                <a:cs typeface="Times New Roman" pitchFamily="18" charset="0"/>
              </a:rPr>
              <a:t>A small, membranous, </a:t>
            </a:r>
            <a:r>
              <a:rPr lang="en-US" sz="2700" dirty="0" err="1" smtClean="0">
                <a:latin typeface="Times New Roman" pitchFamily="18" charset="0"/>
                <a:cs typeface="Times New Roman" pitchFamily="18" charset="0"/>
              </a:rPr>
              <a:t>tonguelike</a:t>
            </a:r>
            <a:r>
              <a:rPr lang="en-US" sz="2700" dirty="0" smtClean="0">
                <a:latin typeface="Times New Roman" pitchFamily="18" charset="0"/>
                <a:cs typeface="Times New Roman" pitchFamily="18" charset="0"/>
              </a:rPr>
              <a:t> structure, </a:t>
            </a:r>
            <a:r>
              <a:rPr lang="en-US" sz="2700" dirty="0" err="1" smtClean="0">
                <a:latin typeface="Times New Roman" pitchFamily="18" charset="0"/>
                <a:cs typeface="Times New Roman" pitchFamily="18" charset="0"/>
              </a:rPr>
              <a:t>ligule</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latin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ligula</a:t>
            </a:r>
            <a:r>
              <a:rPr lang="en-US" sz="2700" dirty="0" smtClean="0">
                <a:latin typeface="Times New Roman" pitchFamily="18" charset="0"/>
                <a:cs typeface="Times New Roman" pitchFamily="18" charset="0"/>
              </a:rPr>
              <a:t> = a small tongue), is located at the base of each vegetative, leaf and </a:t>
            </a:r>
            <a:r>
              <a:rPr lang="en-US" sz="2700" dirty="0" err="1" smtClean="0">
                <a:latin typeface="Times New Roman" pitchFamily="18" charset="0"/>
                <a:cs typeface="Times New Roman" pitchFamily="18" charset="0"/>
              </a:rPr>
              <a:t>sporophyll</a:t>
            </a:r>
            <a:r>
              <a:rPr lang="en-US" sz="2700" dirty="0" smtClean="0">
                <a:latin typeface="Times New Roman" pitchFamily="18" charset="0"/>
                <a:cs typeface="Times New Roman" pitchFamily="18" charset="0"/>
              </a:rPr>
              <a:t>. The </a:t>
            </a:r>
            <a:r>
              <a:rPr lang="en-US" sz="2700" dirty="0" err="1" smtClean="0">
                <a:latin typeface="Times New Roman" pitchFamily="18" charset="0"/>
                <a:cs typeface="Times New Roman" pitchFamily="18" charset="0"/>
              </a:rPr>
              <a:t>ligule</a:t>
            </a:r>
            <a:r>
              <a:rPr lang="en-US" sz="2700" dirty="0" smtClean="0">
                <a:latin typeface="Times New Roman" pitchFamily="18" charset="0"/>
                <a:cs typeface="Times New Roman" pitchFamily="18" charset="0"/>
              </a:rPr>
              <a:t> is found on the ventral (upper) surface of the leaf. </a:t>
            </a:r>
            <a:endParaRPr lang="en-US"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610600" cy="1631216"/>
          </a:xfrm>
          <a:prstGeom prst="rect">
            <a:avLst/>
          </a:prstGeom>
        </p:spPr>
        <p:txBody>
          <a:bodyPr wrap="square">
            <a:spAutoFit/>
          </a:bodyPr>
          <a:lstStyle/>
          <a:p>
            <a:pPr algn="just"/>
            <a:r>
              <a:rPr lang="en-US" sz="2000" dirty="0" smtClean="0">
                <a:latin typeface="Times New Roman" pitchFamily="18" charset="0"/>
                <a:cs typeface="Times New Roman" pitchFamily="18" charset="0"/>
              </a:rPr>
              <a:t>A T.S. of a leaf shows two </a:t>
            </a:r>
            <a:r>
              <a:rPr lang="en-US" sz="2000" dirty="0" smtClean="0">
                <a:solidFill>
                  <a:srgbClr val="FF0000"/>
                </a:solidFill>
                <a:latin typeface="Times New Roman" pitchFamily="18" charset="0"/>
                <a:cs typeface="Times New Roman" pitchFamily="18" charset="0"/>
              </a:rPr>
              <a:t>epidermal</a:t>
            </a:r>
            <a:r>
              <a:rPr lang="en-US" sz="2000" dirty="0" smtClean="0">
                <a:latin typeface="Times New Roman" pitchFamily="18" charset="0"/>
                <a:cs typeface="Times New Roman" pitchFamily="18" charset="0"/>
              </a:rPr>
              <a:t> layers, </a:t>
            </a:r>
            <a:r>
              <a:rPr lang="en-US" sz="2000" dirty="0" err="1" smtClean="0">
                <a:solidFill>
                  <a:srgbClr val="FF0000"/>
                </a:solidFill>
                <a:latin typeface="Times New Roman" pitchFamily="18" charset="0"/>
                <a:cs typeface="Times New Roman" pitchFamily="18" charset="0"/>
              </a:rPr>
              <a:t>mesophyll</a:t>
            </a:r>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tissue</a:t>
            </a:r>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stele</a:t>
            </a:r>
            <a:r>
              <a:rPr lang="en-US" sz="2000" dirty="0" smtClean="0">
                <a:latin typeface="Times New Roman" pitchFamily="18" charset="0"/>
                <a:cs typeface="Times New Roman" pitchFamily="18" charset="0"/>
              </a:rPr>
              <a:t> and </a:t>
            </a:r>
            <a:r>
              <a:rPr lang="en-US" sz="2000" dirty="0" smtClean="0">
                <a:solidFill>
                  <a:srgbClr val="FF0000"/>
                </a:solidFill>
                <a:latin typeface="Times New Roman" pitchFamily="18" charset="0"/>
                <a:cs typeface="Times New Roman" pitchFamily="18" charset="0"/>
              </a:rPr>
              <a:t>stomata</a:t>
            </a:r>
            <a:r>
              <a:rPr lang="en-US" sz="2000" dirty="0" smtClean="0">
                <a:latin typeface="Times New Roman" pitchFamily="18" charset="0"/>
                <a:cs typeface="Times New Roman" pitchFamily="18" charset="0"/>
              </a:rPr>
              <a:t>. The cells of upper and lower epidermal layers may be similar in most of the species. However, they may be somewhat different in some species. where the upper epidermis consists of conical cells, but the cells of the lower epidermis are smaller.</a:t>
            </a:r>
            <a:endParaRPr lang="en-US" sz="2000" dirty="0">
              <a:latin typeface="Times New Roman" pitchFamily="18" charset="0"/>
              <a:cs typeface="Times New Roman" pitchFamily="18" charset="0"/>
            </a:endParaRPr>
          </a:p>
        </p:txBody>
      </p:sp>
      <p:pic>
        <p:nvPicPr>
          <p:cNvPr id="162818" name="Picture 2" descr="http://cdn.biologydiscussion.com/wp-content/uploads/2016/08/clip_image009-12.jpg"/>
          <p:cNvPicPr>
            <a:picLocks noChangeAspect="1" noChangeArrowheads="1"/>
          </p:cNvPicPr>
          <p:nvPr/>
        </p:nvPicPr>
        <p:blipFill>
          <a:blip r:embed="rId2"/>
          <a:srcRect/>
          <a:stretch>
            <a:fillRect/>
          </a:stretch>
        </p:blipFill>
        <p:spPr bwMode="auto">
          <a:xfrm>
            <a:off x="1447799" y="1676400"/>
            <a:ext cx="6934201" cy="44958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3231654"/>
          </a:xfrm>
          <a:prstGeom prst="rect">
            <a:avLst/>
          </a:prstGeom>
        </p:spPr>
        <p:txBody>
          <a:bodyPr wrap="square">
            <a:spAutoFit/>
          </a:bodyPr>
          <a:lstStyle/>
          <a:p>
            <a:pPr algn="ctr"/>
            <a:r>
              <a:rPr lang="en-US" sz="2800" b="1" dirty="0" err="1" smtClean="0">
                <a:solidFill>
                  <a:srgbClr val="FF0000"/>
                </a:solidFill>
                <a:latin typeface="Times New Roman" pitchFamily="18" charset="0"/>
                <a:cs typeface="Times New Roman" pitchFamily="18" charset="0"/>
              </a:rPr>
              <a:t>Ligule</a:t>
            </a:r>
            <a:r>
              <a:rPr lang="en-US" sz="2800" b="1" dirty="0" smtClean="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ligule</a:t>
            </a:r>
            <a:r>
              <a:rPr lang="en-US" sz="2200" dirty="0" smtClean="0">
                <a:latin typeface="Times New Roman" pitchFamily="18" charset="0"/>
                <a:cs typeface="Times New Roman" pitchFamily="18" charset="0"/>
              </a:rPr>
              <a:t> has a basal </a:t>
            </a:r>
            <a:r>
              <a:rPr lang="en-US" sz="2200" dirty="0" err="1" smtClean="0">
                <a:latin typeface="Times New Roman" pitchFamily="18" charset="0"/>
                <a:cs typeface="Times New Roman" pitchFamily="18" charset="0"/>
              </a:rPr>
              <a:t>cupshaped</a:t>
            </a:r>
            <a:r>
              <a:rPr lang="en-US" sz="2200" dirty="0" smtClean="0">
                <a:latin typeface="Times New Roman" pitchFamily="18" charset="0"/>
                <a:cs typeface="Times New Roman" pitchFamily="18" charset="0"/>
              </a:rPr>
              <a:t> sheath with often </a:t>
            </a:r>
            <a:r>
              <a:rPr lang="en-US" sz="2200" dirty="0" err="1" smtClean="0">
                <a:latin typeface="Times New Roman" pitchFamily="18" charset="0"/>
                <a:cs typeface="Times New Roman" pitchFamily="18" charset="0"/>
              </a:rPr>
              <a:t>casparian</a:t>
            </a:r>
            <a:r>
              <a:rPr lang="en-US" sz="2200" dirty="0" smtClean="0">
                <a:latin typeface="Times New Roman" pitchFamily="18" charset="0"/>
                <a:cs typeface="Times New Roman" pitchFamily="18" charset="0"/>
              </a:rPr>
              <a:t> strips (and an adjacent hemispherical </a:t>
            </a:r>
            <a:r>
              <a:rPr lang="en-US" sz="2200" dirty="0" err="1" smtClean="0">
                <a:latin typeface="Times New Roman" pitchFamily="18" charset="0"/>
                <a:cs typeface="Times New Roman" pitchFamily="18" charset="0"/>
              </a:rPr>
              <a:t>glossopodium</a:t>
            </a:r>
            <a:r>
              <a:rPr lang="en-US" sz="2200" dirty="0" smtClean="0">
                <a:latin typeface="Times New Roman" pitchFamily="18" charset="0"/>
                <a:cs typeface="Times New Roman" pitchFamily="18" charset="0"/>
              </a:rPr>
              <a:t> (Greek </a:t>
            </a:r>
            <a:r>
              <a:rPr lang="en-US" sz="2200" dirty="0" err="1" smtClean="0">
                <a:latin typeface="Times New Roman" pitchFamily="18" charset="0"/>
                <a:cs typeface="Times New Roman" pitchFamily="18" charset="0"/>
              </a:rPr>
              <a:t>glossa</a:t>
            </a:r>
            <a:r>
              <a:rPr lang="en-US" sz="2200" dirty="0" smtClean="0">
                <a:latin typeface="Times New Roman" pitchFamily="18" charset="0"/>
                <a:cs typeface="Times New Roman" pitchFamily="18" charset="0"/>
              </a:rPr>
              <a:t> ‘tongue’ and </a:t>
            </a:r>
            <a:r>
              <a:rPr lang="en-US" sz="2200" dirty="0" err="1" smtClean="0">
                <a:latin typeface="Times New Roman" pitchFamily="18" charset="0"/>
                <a:cs typeface="Times New Roman" pitchFamily="18" charset="0"/>
              </a:rPr>
              <a:t>podiun</a:t>
            </a:r>
            <a:r>
              <a:rPr lang="en-US" sz="2200" dirty="0" smtClean="0">
                <a:latin typeface="Times New Roman" pitchFamily="18" charset="0"/>
                <a:cs typeface="Times New Roman" pitchFamily="18" charset="0"/>
              </a:rPr>
              <a:t> ‘foot’) made up of a group of large, vacuolated cells. The remaining cells are more or less cubical in shape. The terminal end of </a:t>
            </a:r>
            <a:r>
              <a:rPr lang="en-US" sz="2200" dirty="0" err="1" smtClean="0">
                <a:latin typeface="Times New Roman" pitchFamily="18" charset="0"/>
                <a:cs typeface="Times New Roman" pitchFamily="18" charset="0"/>
              </a:rPr>
              <a:t>ligule</a:t>
            </a:r>
            <a:r>
              <a:rPr lang="en-US" sz="2200" dirty="0" smtClean="0">
                <a:latin typeface="Times New Roman" pitchFamily="18" charset="0"/>
                <a:cs typeface="Times New Roman" pitchFamily="18" charset="0"/>
              </a:rPr>
              <a:t> is thin and single layered. The basal portion of the </a:t>
            </a:r>
            <a:r>
              <a:rPr lang="en-US" sz="2200" dirty="0" err="1" smtClean="0">
                <a:latin typeface="Times New Roman" pitchFamily="18" charset="0"/>
                <a:cs typeface="Times New Roman" pitchFamily="18" charset="0"/>
              </a:rPr>
              <a:t>ligule</a:t>
            </a:r>
            <a:r>
              <a:rPr lang="en-US" sz="2200" dirty="0" smtClean="0">
                <a:latin typeface="Times New Roman" pitchFamily="18" charset="0"/>
                <a:cs typeface="Times New Roman" pitchFamily="18" charset="0"/>
              </a:rPr>
              <a:t> is somewhat sunken into the tissues of the leaf. The </a:t>
            </a:r>
            <a:r>
              <a:rPr lang="en-US" sz="2200" dirty="0" err="1" smtClean="0">
                <a:latin typeface="Times New Roman" pitchFamily="18" charset="0"/>
                <a:cs typeface="Times New Roman" pitchFamily="18" charset="0"/>
              </a:rPr>
              <a:t>ligule</a:t>
            </a:r>
            <a:r>
              <a:rPr lang="en-US" sz="2200" dirty="0" smtClean="0">
                <a:latin typeface="Times New Roman" pitchFamily="18" charset="0"/>
                <a:cs typeface="Times New Roman" pitchFamily="18" charset="0"/>
              </a:rPr>
              <a:t> acts as a water absorbing structure which keeps the young leaf </a:t>
            </a:r>
            <a:r>
              <a:rPr lang="en-US" sz="2200" dirty="0" err="1" smtClean="0">
                <a:latin typeface="Times New Roman" pitchFamily="18" charset="0"/>
                <a:cs typeface="Times New Roman" pitchFamily="18" charset="0"/>
              </a:rPr>
              <a:t>primordium</a:t>
            </a:r>
            <a:r>
              <a:rPr lang="en-US" sz="2200" dirty="0" smtClean="0">
                <a:latin typeface="Times New Roman" pitchFamily="18" charset="0"/>
                <a:cs typeface="Times New Roman" pitchFamily="18" charset="0"/>
              </a:rPr>
              <a:t> and sporangium of </a:t>
            </a:r>
            <a:r>
              <a:rPr lang="en-US" sz="2200" dirty="0" err="1" smtClean="0">
                <a:latin typeface="Times New Roman" pitchFamily="18" charset="0"/>
                <a:cs typeface="Times New Roman" pitchFamily="18" charset="0"/>
              </a:rPr>
              <a:t>sporophyll</a:t>
            </a:r>
            <a:r>
              <a:rPr lang="en-US" sz="2200" dirty="0" smtClean="0">
                <a:latin typeface="Times New Roman" pitchFamily="18" charset="0"/>
                <a:cs typeface="Times New Roman" pitchFamily="18" charset="0"/>
              </a:rPr>
              <a:t> moist during their early development. </a:t>
            </a:r>
            <a:endParaRPr lang="en-US" sz="2200" dirty="0">
              <a:latin typeface="Times New Roman" pitchFamily="18" charset="0"/>
              <a:cs typeface="Times New Roman" pitchFamily="18" charset="0"/>
            </a:endParaRPr>
          </a:p>
        </p:txBody>
      </p:sp>
      <p:pic>
        <p:nvPicPr>
          <p:cNvPr id="160770" name="Picture 2" descr="http://cdn.biologydiscussion.com/wp-content/uploads/2016/08/clip_image011-7.jpg"/>
          <p:cNvPicPr>
            <a:picLocks noChangeAspect="1" noChangeArrowheads="1"/>
          </p:cNvPicPr>
          <p:nvPr/>
        </p:nvPicPr>
        <p:blipFill>
          <a:blip r:embed="rId2"/>
          <a:srcRect/>
          <a:stretch>
            <a:fillRect/>
          </a:stretch>
        </p:blipFill>
        <p:spPr bwMode="auto">
          <a:xfrm>
            <a:off x="3962400" y="2895600"/>
            <a:ext cx="4724400" cy="35814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6001643"/>
          </a:xfrm>
          <a:prstGeom prst="rect">
            <a:avLst/>
          </a:prstGeom>
        </p:spPr>
        <p:txBody>
          <a:bodyPr wrap="square">
            <a:spAutoFit/>
          </a:bodyPr>
          <a:lstStyle/>
          <a:p>
            <a:pPr algn="ctr"/>
            <a:r>
              <a:rPr lang="en-US" sz="2000" b="1" dirty="0" smtClean="0">
                <a:solidFill>
                  <a:srgbClr val="FF0000"/>
                </a:solidFill>
                <a:latin typeface="Times New Roman" pitchFamily="18" charset="0"/>
                <a:cs typeface="Times New Roman" pitchFamily="18" charset="0"/>
              </a:rPr>
              <a:t>REPRODUCTION IN SELAGINELLA: </a:t>
            </a:r>
          </a:p>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sporophyte</a:t>
            </a:r>
            <a:r>
              <a:rPr lang="en-US" sz="2400" dirty="0" smtClean="0">
                <a:latin typeface="Times New Roman" pitchFamily="18" charset="0"/>
                <a:cs typeface="Times New Roman" pitchFamily="18" charset="0"/>
              </a:rPr>
              <a:t> of </a:t>
            </a:r>
            <a:r>
              <a:rPr lang="en-US" sz="2400" dirty="0" err="1" smtClean="0">
                <a:latin typeface="Times New Roman" pitchFamily="18" charset="0"/>
                <a:cs typeface="Times New Roman" pitchFamily="18" charset="0"/>
              </a:rPr>
              <a:t>Selaginalla</a:t>
            </a:r>
            <a:r>
              <a:rPr lang="en-US" sz="2400" dirty="0" smtClean="0">
                <a:latin typeface="Times New Roman" pitchFamily="18" charset="0"/>
                <a:cs typeface="Times New Roman" pitchFamily="18" charset="0"/>
              </a:rPr>
              <a:t> reproduces by vegetative and sexual methods. </a:t>
            </a:r>
          </a:p>
          <a:p>
            <a:pPr algn="ctr"/>
            <a:r>
              <a:rPr lang="en-US" sz="2400" b="1" dirty="0" err="1" smtClean="0">
                <a:solidFill>
                  <a:srgbClr val="FF0000"/>
                </a:solidFill>
                <a:latin typeface="Times New Roman" pitchFamily="18" charset="0"/>
                <a:cs typeface="Times New Roman" pitchFamily="18" charset="0"/>
              </a:rPr>
              <a:t>i</a:t>
            </a:r>
            <a:r>
              <a:rPr lang="en-US" sz="2400" b="1" dirty="0" smtClean="0">
                <a:solidFill>
                  <a:srgbClr val="FF0000"/>
                </a:solidFill>
                <a:latin typeface="Times New Roman" pitchFamily="18" charset="0"/>
                <a:cs typeface="Times New Roman" pitchFamily="18" charset="0"/>
              </a:rPr>
              <a:t>. Vegetative Reproduction: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vegetative reproduction in </a:t>
            </a:r>
            <a:r>
              <a:rPr lang="en-US" sz="2400" dirty="0" err="1" smtClean="0">
                <a:latin typeface="Times New Roman" pitchFamily="18" charset="0"/>
                <a:cs typeface="Times New Roman" pitchFamily="18" charset="0"/>
              </a:rPr>
              <a:t>Selaginella</a:t>
            </a:r>
            <a:r>
              <a:rPr lang="en-US" sz="2400" dirty="0" smtClean="0">
                <a:latin typeface="Times New Roman" pitchFamily="18" charset="0"/>
                <a:cs typeface="Times New Roman" pitchFamily="18" charset="0"/>
              </a:rPr>
              <a:t> takes place by </a:t>
            </a:r>
            <a:r>
              <a:rPr lang="en-US" sz="2400" dirty="0" smtClean="0">
                <a:solidFill>
                  <a:srgbClr val="FF0000"/>
                </a:solidFill>
                <a:latin typeface="Times New Roman" pitchFamily="18" charset="0"/>
                <a:cs typeface="Times New Roman" pitchFamily="18" charset="0"/>
              </a:rPr>
              <a:t>tubers</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dormant</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buds</a:t>
            </a:r>
            <a:r>
              <a:rPr lang="en-US" sz="2400" dirty="0" smtClean="0">
                <a:latin typeface="Times New Roman" pitchFamily="18" charset="0"/>
                <a:cs typeface="Times New Roman" pitchFamily="18" charset="0"/>
              </a:rPr>
              <a:t> and </a:t>
            </a:r>
            <a:r>
              <a:rPr lang="en-US" sz="2400" dirty="0" smtClean="0">
                <a:solidFill>
                  <a:srgbClr val="FF0000"/>
                </a:solidFill>
                <a:latin typeface="Times New Roman" pitchFamily="18" charset="0"/>
                <a:cs typeface="Times New Roman" pitchFamily="18" charset="0"/>
              </a:rPr>
              <a:t>fragmentation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Bulbils and dormant buds are produced in aerial branches, while tubers may be aerial or underground. In </a:t>
            </a:r>
            <a:r>
              <a:rPr lang="en-US" sz="2400" dirty="0" err="1" smtClean="0">
                <a:latin typeface="Times New Roman" pitchFamily="18" charset="0"/>
                <a:cs typeface="Times New Roman" pitchFamily="18" charset="0"/>
              </a:rPr>
              <a:t>favourable</a:t>
            </a:r>
            <a:r>
              <a:rPr lang="en-US" sz="2400" dirty="0" smtClean="0">
                <a:latin typeface="Times New Roman" pitchFamily="18" charset="0"/>
                <a:cs typeface="Times New Roman" pitchFamily="18" charset="0"/>
              </a:rPr>
              <a:t> condition they germinate to produce new </a:t>
            </a:r>
            <a:r>
              <a:rPr lang="en-US" sz="2400" dirty="0" err="1" smtClean="0">
                <a:latin typeface="Times New Roman" pitchFamily="18" charset="0"/>
                <a:cs typeface="Times New Roman" pitchFamily="18" charset="0"/>
              </a:rPr>
              <a:t>sporophytic</a:t>
            </a:r>
            <a:r>
              <a:rPr lang="en-US" sz="2400" dirty="0" smtClean="0">
                <a:latin typeface="Times New Roman" pitchFamily="18" charset="0"/>
                <a:cs typeface="Times New Roman" pitchFamily="18" charset="0"/>
              </a:rPr>
              <a:t> plants. In S. </a:t>
            </a:r>
            <a:r>
              <a:rPr lang="en-US" sz="2400" dirty="0" err="1" smtClean="0">
                <a:latin typeface="Times New Roman" pitchFamily="18" charset="0"/>
                <a:cs typeface="Times New Roman" pitchFamily="18" charset="0"/>
              </a:rPr>
              <a:t>rupestris</a:t>
            </a:r>
            <a:r>
              <a:rPr lang="en-US" sz="2400" dirty="0" smtClean="0">
                <a:latin typeface="Times New Roman" pitchFamily="18" charset="0"/>
                <a:cs typeface="Times New Roman" pitchFamily="18" charset="0"/>
              </a:rPr>
              <a:t>, the trailing branches of the stem develop adventitious branches, that separate from the parent plant and grow into new </a:t>
            </a:r>
            <a:r>
              <a:rPr lang="en-US" sz="2400" dirty="0" err="1" smtClean="0">
                <a:latin typeface="Times New Roman" pitchFamily="18" charset="0"/>
                <a:cs typeface="Times New Roman" pitchFamily="18" charset="0"/>
              </a:rPr>
              <a:t>sporophyte</a:t>
            </a:r>
            <a:r>
              <a:rPr lang="en-US" sz="2400" dirty="0" smtClean="0">
                <a:latin typeface="Times New Roman" pitchFamily="18" charset="0"/>
                <a:cs typeface="Times New Roman" pitchFamily="18" charset="0"/>
              </a:rPr>
              <a:t>. </a:t>
            </a:r>
          </a:p>
          <a:p>
            <a:pPr algn="ctr"/>
            <a:r>
              <a:rPr lang="en-US" sz="2400" b="1" dirty="0" smtClean="0">
                <a:solidFill>
                  <a:srgbClr val="FF0000"/>
                </a:solidFill>
                <a:latin typeface="Times New Roman" pitchFamily="18" charset="0"/>
                <a:cs typeface="Times New Roman" pitchFamily="18" charset="0"/>
              </a:rPr>
              <a:t>ii. Reproduction by Spores: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Numerous haploid spores are produced in the sporangium. The sporangium are located in the </a:t>
            </a:r>
            <a:r>
              <a:rPr lang="en-US" sz="2400" dirty="0" err="1" smtClean="0">
                <a:latin typeface="Times New Roman" pitchFamily="18" charset="0"/>
                <a:cs typeface="Times New Roman" pitchFamily="18" charset="0"/>
              </a:rPr>
              <a:t>sporophylls</a:t>
            </a:r>
            <a:r>
              <a:rPr lang="en-US" sz="2400" dirty="0" smtClean="0">
                <a:latin typeface="Times New Roman" pitchFamily="18" charset="0"/>
                <a:cs typeface="Times New Roman" pitchFamily="18" charset="0"/>
              </a:rPr>
              <a:t> and the </a:t>
            </a:r>
            <a:r>
              <a:rPr lang="en-US" sz="2400" dirty="0" err="1" smtClean="0">
                <a:latin typeface="Times New Roman" pitchFamily="18" charset="0"/>
                <a:cs typeface="Times New Roman" pitchFamily="18" charset="0"/>
              </a:rPr>
              <a:t>sporophylls</a:t>
            </a:r>
            <a:r>
              <a:rPr lang="en-US" sz="2400" dirty="0" smtClean="0">
                <a:latin typeface="Times New Roman" pitchFamily="18" charset="0"/>
                <a:cs typeface="Times New Roman" pitchFamily="18" charset="0"/>
              </a:rPr>
              <a:t> are compactly arranged to form cones or </a:t>
            </a:r>
            <a:r>
              <a:rPr lang="en-US" sz="2400" dirty="0" err="1" smtClean="0">
                <a:latin typeface="Times New Roman" pitchFamily="18" charset="0"/>
                <a:cs typeface="Times New Roman" pitchFamily="18" charset="0"/>
              </a:rPr>
              <a:t>strobili</a:t>
            </a:r>
            <a:r>
              <a:rPr lang="en-US" sz="2400" dirty="0" smtClean="0">
                <a:latin typeface="Times New Roman" pitchFamily="18" charset="0"/>
                <a:cs typeface="Times New Roman" pitchFamily="18" charset="0"/>
              </a:rPr>
              <a:t>. </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0749"/>
            <a:ext cx="8534400" cy="7094250"/>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Strobilus: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All the species of </a:t>
            </a:r>
            <a:r>
              <a:rPr lang="en-US" sz="2400" dirty="0" err="1" smtClean="0">
                <a:latin typeface="Times New Roman" pitchFamily="18" charset="0"/>
                <a:cs typeface="Times New Roman" pitchFamily="18" charset="0"/>
              </a:rPr>
              <a:t>Selaginella</a:t>
            </a:r>
            <a:r>
              <a:rPr lang="en-US" sz="2400" dirty="0" smtClean="0">
                <a:latin typeface="Times New Roman" pitchFamily="18" charset="0"/>
                <a:cs typeface="Times New Roman" pitchFamily="18" charset="0"/>
              </a:rPr>
              <a:t> forms </a:t>
            </a:r>
            <a:r>
              <a:rPr lang="en-US" sz="2400" dirty="0" err="1" smtClean="0">
                <a:latin typeface="Times New Roman" pitchFamily="18" charset="0"/>
                <a:cs typeface="Times New Roman" pitchFamily="18" charset="0"/>
              </a:rPr>
              <a:t>strobili</a:t>
            </a:r>
            <a:r>
              <a:rPr lang="en-US" sz="2400" dirty="0" smtClean="0">
                <a:latin typeface="Times New Roman" pitchFamily="18" charset="0"/>
                <a:cs typeface="Times New Roman" pitchFamily="18" charset="0"/>
              </a:rPr>
              <a:t> or cones. Generally </a:t>
            </a:r>
            <a:r>
              <a:rPr lang="en-US" sz="2400" dirty="0" err="1" smtClean="0">
                <a:latin typeface="Times New Roman" pitchFamily="18" charset="0"/>
                <a:cs typeface="Times New Roman" pitchFamily="18" charset="0"/>
              </a:rPr>
              <a:t>strobili</a:t>
            </a:r>
            <a:r>
              <a:rPr lang="en-US" sz="2400" dirty="0" smtClean="0">
                <a:latin typeface="Times New Roman" pitchFamily="18" charset="0"/>
                <a:cs typeface="Times New Roman" pitchFamily="18" charset="0"/>
              </a:rPr>
              <a:t> occur terminally on side branches, the apical </a:t>
            </a:r>
            <a:r>
              <a:rPr lang="en-US" sz="2400" dirty="0" err="1" smtClean="0">
                <a:latin typeface="Times New Roman" pitchFamily="18" charset="0"/>
                <a:cs typeface="Times New Roman" pitchFamily="18" charset="0"/>
              </a:rPr>
              <a:t>meristem</a:t>
            </a:r>
            <a:r>
              <a:rPr lang="en-US" sz="2400" dirty="0" smtClean="0">
                <a:latin typeface="Times New Roman" pitchFamily="18" charset="0"/>
                <a:cs typeface="Times New Roman" pitchFamily="18" charset="0"/>
              </a:rPr>
              <a:t> of the cone may continue </a:t>
            </a:r>
            <a:r>
              <a:rPr lang="en-US" sz="2400" dirty="0" err="1" smtClean="0">
                <a:latin typeface="Times New Roman" pitchFamily="18" charset="0"/>
                <a:cs typeface="Times New Roman" pitchFamily="18" charset="0"/>
              </a:rPr>
              <a:t>meristematic</a:t>
            </a:r>
            <a:r>
              <a:rPr lang="en-US" sz="2400" dirty="0" smtClean="0">
                <a:latin typeface="Times New Roman" pitchFamily="18" charset="0"/>
                <a:cs typeface="Times New Roman" pitchFamily="18" charset="0"/>
              </a:rPr>
              <a:t> activity producing foliage (vegetative) leaves and, therefore, produces a shoot with </a:t>
            </a:r>
            <a:r>
              <a:rPr lang="en-US" sz="2400" dirty="0" err="1" smtClean="0">
                <a:latin typeface="Times New Roman" pitchFamily="18" charset="0"/>
                <a:cs typeface="Times New Roman" pitchFamily="18" charset="0"/>
              </a:rPr>
              <a:t>sporophylls</a:t>
            </a:r>
            <a:r>
              <a:rPr lang="en-US" sz="2400" dirty="0" smtClean="0">
                <a:latin typeface="Times New Roman" pitchFamily="18" charset="0"/>
                <a:cs typeface="Times New Roman" pitchFamily="18" charset="0"/>
              </a:rPr>
              <a:t> (sporangium bearing leaves) and foliage leaves in alternate segments along the axis. </a:t>
            </a:r>
          </a:p>
          <a:p>
            <a:pPr algn="just"/>
            <a:r>
              <a:rPr lang="en-US" sz="2400" dirty="0" err="1" smtClean="0">
                <a:latin typeface="Times New Roman" pitchFamily="18" charset="0"/>
                <a:cs typeface="Times New Roman" pitchFamily="18" charset="0"/>
              </a:rPr>
              <a:t>Selaginella</a:t>
            </a:r>
            <a:r>
              <a:rPr lang="en-US" sz="2400" dirty="0" smtClean="0">
                <a:latin typeface="Times New Roman" pitchFamily="18" charset="0"/>
                <a:cs typeface="Times New Roman" pitchFamily="18" charset="0"/>
              </a:rPr>
              <a:t> is </a:t>
            </a:r>
            <a:r>
              <a:rPr lang="en-US" sz="2400" dirty="0" err="1" smtClean="0">
                <a:latin typeface="Times New Roman" pitchFamily="18" charset="0"/>
                <a:cs typeface="Times New Roman" pitchFamily="18" charset="0"/>
              </a:rPr>
              <a:t>heterosporous</a:t>
            </a:r>
            <a:r>
              <a:rPr lang="en-US" sz="2400" dirty="0" smtClean="0">
                <a:latin typeface="Times New Roman" pitchFamily="18" charset="0"/>
                <a:cs typeface="Times New Roman" pitchFamily="18" charset="0"/>
              </a:rPr>
              <a:t> and, therefore, sporangia are of two types viz., </a:t>
            </a:r>
            <a:r>
              <a:rPr lang="en-US" sz="2400" dirty="0" err="1" smtClean="0">
                <a:solidFill>
                  <a:srgbClr val="FF0000"/>
                </a:solidFill>
                <a:latin typeface="Times New Roman" pitchFamily="18" charset="0"/>
                <a:cs typeface="Times New Roman" pitchFamily="18" charset="0"/>
              </a:rPr>
              <a:t>microsporangia</a:t>
            </a:r>
            <a:r>
              <a:rPr lang="en-US" sz="2400" dirty="0" smtClean="0">
                <a:latin typeface="Times New Roman" pitchFamily="18" charset="0"/>
                <a:cs typeface="Times New Roman" pitchFamily="18" charset="0"/>
              </a:rPr>
              <a:t> and </a:t>
            </a:r>
            <a:r>
              <a:rPr lang="en-US" sz="2400" dirty="0" err="1" smtClean="0">
                <a:solidFill>
                  <a:srgbClr val="FF0000"/>
                </a:solidFill>
                <a:latin typeface="Times New Roman" pitchFamily="18" charset="0"/>
                <a:cs typeface="Times New Roman" pitchFamily="18" charset="0"/>
              </a:rPr>
              <a:t>megasporangia</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sporophylls</a:t>
            </a:r>
            <a:r>
              <a:rPr lang="en-US" sz="2400" dirty="0" smtClean="0">
                <a:latin typeface="Times New Roman" pitchFamily="18" charset="0"/>
                <a:cs typeface="Times New Roman" pitchFamily="18" charset="0"/>
              </a:rPr>
              <a:t> associated with these two types of sporangia are designated as </a:t>
            </a:r>
            <a:r>
              <a:rPr lang="en-US" sz="2400" dirty="0" err="1" smtClean="0">
                <a:solidFill>
                  <a:srgbClr val="FF0000"/>
                </a:solidFill>
                <a:latin typeface="Times New Roman" pitchFamily="18" charset="0"/>
                <a:cs typeface="Times New Roman" pitchFamily="18" charset="0"/>
              </a:rPr>
              <a:t>microsporophylls</a:t>
            </a:r>
            <a:r>
              <a:rPr lang="en-US" sz="2400" dirty="0" smtClean="0">
                <a:latin typeface="Times New Roman" pitchFamily="18" charset="0"/>
                <a:cs typeface="Times New Roman" pitchFamily="18" charset="0"/>
              </a:rPr>
              <a:t> and </a:t>
            </a:r>
            <a:r>
              <a:rPr lang="en-US" sz="2400" dirty="0" err="1" smtClean="0">
                <a:solidFill>
                  <a:srgbClr val="FF0000"/>
                </a:solidFill>
                <a:latin typeface="Times New Roman" pitchFamily="18" charset="0"/>
                <a:cs typeface="Times New Roman" pitchFamily="18" charset="0"/>
              </a:rPr>
              <a:t>megasporophylls</a:t>
            </a:r>
            <a:r>
              <a:rPr lang="en-US" sz="2400" dirty="0" smtClean="0">
                <a:latin typeface="Times New Roman" pitchFamily="18" charset="0"/>
                <a:cs typeface="Times New Roman" pitchFamily="18" charset="0"/>
              </a:rPr>
              <a:t> respectively. </a:t>
            </a:r>
          </a:p>
          <a:p>
            <a:pPr algn="just"/>
            <a:r>
              <a:rPr lang="en-US" sz="2400" dirty="0" smtClean="0">
                <a:latin typeface="Times New Roman" pitchFamily="18" charset="0"/>
                <a:cs typeface="Times New Roman" pitchFamily="18" charset="0"/>
              </a:rPr>
              <a:t>There is variation in distribution of sporangia within the </a:t>
            </a:r>
            <a:r>
              <a:rPr lang="en-US" sz="2400" dirty="0" err="1" smtClean="0">
                <a:latin typeface="Times New Roman" pitchFamily="18" charset="0"/>
                <a:cs typeface="Times New Roman" pitchFamily="18" charset="0"/>
              </a:rPr>
              <a:t>strobili</a:t>
            </a:r>
            <a:r>
              <a:rPr lang="en-US" sz="2400" dirty="0" smtClean="0">
                <a:latin typeface="Times New Roman" pitchFamily="18" charset="0"/>
                <a:cs typeface="Times New Roman" pitchFamily="18" charset="0"/>
              </a:rPr>
              <a:t> of different species. </a:t>
            </a:r>
            <a:r>
              <a:rPr lang="en-US" sz="2400" dirty="0" err="1" smtClean="0">
                <a:latin typeface="Times New Roman" pitchFamily="18" charset="0"/>
                <a:cs typeface="Times New Roman" pitchFamily="18" charset="0"/>
              </a:rPr>
              <a:t>Strobili</a:t>
            </a:r>
            <a:r>
              <a:rPr lang="en-US" sz="2400" dirty="0" smtClean="0">
                <a:latin typeface="Times New Roman" pitchFamily="18" charset="0"/>
                <a:cs typeface="Times New Roman" pitchFamily="18" charset="0"/>
              </a:rPr>
              <a:t> either consists entirely of </a:t>
            </a:r>
            <a:r>
              <a:rPr lang="en-US" sz="2400" dirty="0" err="1" smtClean="0">
                <a:latin typeface="Times New Roman" pitchFamily="18" charset="0"/>
                <a:cs typeface="Times New Roman" pitchFamily="18" charset="0"/>
              </a:rPr>
              <a:t>microsporangia</a:t>
            </a:r>
            <a:r>
              <a:rPr lang="en-US" sz="2400" dirty="0" smtClean="0">
                <a:latin typeface="Times New Roman" pitchFamily="18" charset="0"/>
                <a:cs typeface="Times New Roman" pitchFamily="18" charset="0"/>
              </a:rPr>
              <a:t> or of </a:t>
            </a:r>
            <a:r>
              <a:rPr lang="en-US" sz="2400" dirty="0" err="1" smtClean="0">
                <a:latin typeface="Times New Roman" pitchFamily="18" charset="0"/>
                <a:cs typeface="Times New Roman" pitchFamily="18" charset="0"/>
              </a:rPr>
              <a:t>megasporangia</a:t>
            </a:r>
            <a:r>
              <a:rPr lang="en-US" sz="2400" dirty="0" smtClean="0">
                <a:latin typeface="Times New Roman" pitchFamily="18" charset="0"/>
                <a:cs typeface="Times New Roman" pitchFamily="18" charset="0"/>
              </a:rPr>
              <a:t>. However, the mixed condition is more common</a:t>
            </a:r>
          </a:p>
          <a:p>
            <a:pPr algn="just"/>
            <a:r>
              <a:rPr lang="en-US" sz="2400" dirty="0" smtClean="0">
                <a:latin typeface="Times New Roman" pitchFamily="18" charset="0"/>
                <a:cs typeface="Times New Roman" pitchFamily="18" charset="0"/>
              </a:rPr>
              <a:t>The </a:t>
            </a:r>
            <a:r>
              <a:rPr lang="en-US" sz="2400" dirty="0" smtClean="0">
                <a:solidFill>
                  <a:srgbClr val="FF0000"/>
                </a:solidFill>
                <a:latin typeface="Times New Roman" pitchFamily="18" charset="0"/>
                <a:cs typeface="Times New Roman" pitchFamily="18" charset="0"/>
              </a:rPr>
              <a:t>lower</a:t>
            </a:r>
            <a:r>
              <a:rPr lang="en-US" sz="2400" dirty="0" smtClean="0">
                <a:latin typeface="Times New Roman" pitchFamily="18" charset="0"/>
                <a:cs typeface="Times New Roman" pitchFamily="18" charset="0"/>
              </a:rPr>
              <a:t> portion of a strobilus consists of </a:t>
            </a:r>
            <a:r>
              <a:rPr lang="en-US" sz="2400" dirty="0" err="1" smtClean="0">
                <a:solidFill>
                  <a:srgbClr val="FF0000"/>
                </a:solidFill>
                <a:latin typeface="Times New Roman" pitchFamily="18" charset="0"/>
                <a:cs typeface="Times New Roman" pitchFamily="18" charset="0"/>
              </a:rPr>
              <a:t>megasporangia</a:t>
            </a:r>
            <a:r>
              <a:rPr lang="en-US" sz="2400" dirty="0" smtClean="0">
                <a:latin typeface="Times New Roman" pitchFamily="18" charset="0"/>
                <a:cs typeface="Times New Roman" pitchFamily="18" charset="0"/>
              </a:rPr>
              <a:t> and the </a:t>
            </a:r>
            <a:r>
              <a:rPr lang="en-US" sz="2400" dirty="0" smtClean="0">
                <a:solidFill>
                  <a:srgbClr val="FF0000"/>
                </a:solidFill>
                <a:latin typeface="Times New Roman" pitchFamily="18" charset="0"/>
                <a:cs typeface="Times New Roman" pitchFamily="18" charset="0"/>
              </a:rPr>
              <a:t>upper</a:t>
            </a:r>
            <a:r>
              <a:rPr lang="en-US" sz="2400" dirty="0" smtClean="0">
                <a:latin typeface="Times New Roman" pitchFamily="18" charset="0"/>
                <a:cs typeface="Times New Roman" pitchFamily="18" charset="0"/>
              </a:rPr>
              <a:t> portion of </a:t>
            </a:r>
            <a:r>
              <a:rPr lang="en-US" sz="2400" dirty="0" err="1" smtClean="0">
                <a:solidFill>
                  <a:srgbClr val="FF0000"/>
                </a:solidFill>
                <a:latin typeface="Times New Roman" pitchFamily="18" charset="0"/>
                <a:cs typeface="Times New Roman" pitchFamily="18" charset="0"/>
              </a:rPr>
              <a:t>microsporangia</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or the two types of sporangia may be mixed indiscriminately. </a:t>
            </a:r>
          </a:p>
          <a:p>
            <a:pPr algn="just"/>
            <a:endParaRPr lang="en-US"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lasses of pteridophytes&#10;1. Psilophyta 2. Lycophyta&#10;3.&#10;Sphenophyta&#10;4.&#10;Pterophyta&#10; "/>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ransition>
    <p:wheel spokes="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cdn.biologydiscussion.com/wp-content/uploads/2016/08/clip_image013-1.jpg"/>
          <p:cNvPicPr>
            <a:picLocks noChangeAspect="1" noChangeArrowheads="1"/>
          </p:cNvPicPr>
          <p:nvPr/>
        </p:nvPicPr>
        <p:blipFill>
          <a:blip r:embed="rId2"/>
          <a:srcRect/>
          <a:stretch>
            <a:fillRect/>
          </a:stretch>
        </p:blipFill>
        <p:spPr bwMode="auto">
          <a:xfrm>
            <a:off x="1981200" y="381000"/>
            <a:ext cx="5562600" cy="6104123"/>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2308324"/>
          </a:xfrm>
          <a:prstGeom prst="rect">
            <a:avLst/>
          </a:prstGeom>
        </p:spPr>
        <p:txBody>
          <a:bodyPr wrap="square">
            <a:spAutoFit/>
          </a:bodyPr>
          <a:lstStyle/>
          <a:p>
            <a:pPr algn="ctr"/>
            <a:r>
              <a:rPr lang="en-US" sz="2400" b="1" dirty="0" smtClean="0">
                <a:solidFill>
                  <a:srgbClr val="FF0000"/>
                </a:solidFill>
              </a:rPr>
              <a:t>Sporangium:</a:t>
            </a:r>
            <a:endParaRPr lang="en-US" sz="2400" dirty="0" smtClean="0">
              <a:solidFill>
                <a:srgbClr val="FF0000"/>
              </a:solidFill>
            </a:endParaRPr>
          </a:p>
          <a:p>
            <a:pPr algn="just"/>
            <a:r>
              <a:rPr lang="en-US" sz="2400" dirty="0" smtClean="0"/>
              <a:t>The mature sporangia are stalked with two layered jacket. The </a:t>
            </a:r>
            <a:r>
              <a:rPr lang="en-US" sz="2400" dirty="0" err="1" smtClean="0"/>
              <a:t>microsporangia</a:t>
            </a:r>
            <a:r>
              <a:rPr lang="en-US" sz="2400" dirty="0" smtClean="0"/>
              <a:t> are slightly elongated and reddish to bright orange in </a:t>
            </a:r>
            <a:r>
              <a:rPr lang="en-US" sz="2400" dirty="0" err="1" smtClean="0"/>
              <a:t>colour</a:t>
            </a:r>
            <a:r>
              <a:rPr lang="en-US" sz="2400" dirty="0" smtClean="0"/>
              <a:t>. </a:t>
            </a:r>
            <a:r>
              <a:rPr lang="en-US" sz="2400" dirty="0" err="1" smtClean="0"/>
              <a:t>Megasporangia</a:t>
            </a:r>
            <a:r>
              <a:rPr lang="en-US" sz="2400" dirty="0" smtClean="0"/>
              <a:t> are larger than </a:t>
            </a:r>
            <a:r>
              <a:rPr lang="en-US" sz="2400" dirty="0" err="1" smtClean="0"/>
              <a:t>microsporangia</a:t>
            </a:r>
            <a:r>
              <a:rPr lang="en-US" sz="2400" dirty="0" smtClean="0"/>
              <a:t> and are frequently lobed. The </a:t>
            </a:r>
            <a:r>
              <a:rPr lang="en-US" sz="2400" dirty="0" err="1" smtClean="0"/>
              <a:t>megasporangia</a:t>
            </a:r>
            <a:r>
              <a:rPr lang="en-US" sz="2400" dirty="0" smtClean="0"/>
              <a:t> are whitish yellow or light orange in </a:t>
            </a:r>
            <a:r>
              <a:rPr lang="en-US" sz="2400" dirty="0" err="1" smtClean="0"/>
              <a:t>colour</a:t>
            </a:r>
            <a:r>
              <a:rPr lang="en-US" sz="2400" dirty="0" smtClean="0"/>
              <a:t>. </a:t>
            </a:r>
            <a:endParaRPr lang="en-US" sz="2400" dirty="0"/>
          </a:p>
        </p:txBody>
      </p:sp>
      <p:pic>
        <p:nvPicPr>
          <p:cNvPr id="174082" name="Picture 2" descr="http://cdn.biologydiscussion.com/wp-content/uploads/2016/08/clip_image014-27.jpg"/>
          <p:cNvPicPr>
            <a:picLocks noChangeAspect="1" noChangeArrowheads="1"/>
          </p:cNvPicPr>
          <p:nvPr/>
        </p:nvPicPr>
        <p:blipFill>
          <a:blip r:embed="rId2"/>
          <a:srcRect/>
          <a:stretch>
            <a:fillRect/>
          </a:stretch>
        </p:blipFill>
        <p:spPr bwMode="auto">
          <a:xfrm>
            <a:off x="3124200" y="1905000"/>
            <a:ext cx="5410200" cy="4572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1200329"/>
          </a:xfrm>
          <a:prstGeom prst="rect">
            <a:avLst/>
          </a:prstGeom>
        </p:spPr>
        <p:txBody>
          <a:bodyPr wrap="square">
            <a:spAutoFit/>
          </a:bodyPr>
          <a:lstStyle/>
          <a:p>
            <a:pPr algn="ctr"/>
            <a:r>
              <a:rPr lang="en-US" b="1" dirty="0" smtClean="0">
                <a:solidFill>
                  <a:srgbClr val="FF0000"/>
                </a:solidFill>
              </a:rPr>
              <a:t>Development of Sporangium: </a:t>
            </a:r>
            <a:endParaRPr lang="en-US" dirty="0" smtClean="0">
              <a:solidFill>
                <a:srgbClr val="FF0000"/>
              </a:solidFill>
            </a:endParaRPr>
          </a:p>
          <a:p>
            <a:pPr algn="just"/>
            <a:r>
              <a:rPr lang="en-US" dirty="0" smtClean="0"/>
              <a:t>Initially the development of micro and </a:t>
            </a:r>
            <a:r>
              <a:rPr lang="en-US" dirty="0" err="1" smtClean="0"/>
              <a:t>megasporangia</a:t>
            </a:r>
            <a:r>
              <a:rPr lang="en-US" dirty="0" smtClean="0"/>
              <a:t> are similar. The sporangial development is of eusporangiate type i.e., the sporangium develops from a group of initial cells </a:t>
            </a:r>
            <a:endParaRPr lang="en-US" dirty="0"/>
          </a:p>
        </p:txBody>
      </p:sp>
      <p:pic>
        <p:nvPicPr>
          <p:cNvPr id="173058" name="Picture 2" descr="http://cdn.biologydiscussion.com/wp-content/uploads/2016/08/clip_image016-23.jpg"/>
          <p:cNvPicPr>
            <a:picLocks noChangeAspect="1" noChangeArrowheads="1"/>
          </p:cNvPicPr>
          <p:nvPr/>
        </p:nvPicPr>
        <p:blipFill>
          <a:blip r:embed="rId2"/>
          <a:srcRect/>
          <a:stretch>
            <a:fillRect/>
          </a:stretch>
        </p:blipFill>
        <p:spPr bwMode="auto">
          <a:xfrm>
            <a:off x="256374" y="1524000"/>
            <a:ext cx="8659026" cy="40386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37097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Gametophyte: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haploid spores germinate to form the </a:t>
            </a:r>
            <a:r>
              <a:rPr lang="en-US" sz="2400" dirty="0" err="1" smtClean="0">
                <a:latin typeface="Times New Roman" pitchFamily="18" charset="0"/>
                <a:cs typeface="Times New Roman" pitchFamily="18" charset="0"/>
              </a:rPr>
              <a:t>endosporic</a:t>
            </a:r>
            <a:r>
              <a:rPr lang="en-US" sz="2400" dirty="0" smtClean="0">
                <a:latin typeface="Times New Roman" pitchFamily="18" charset="0"/>
                <a:cs typeface="Times New Roman" pitchFamily="18" charset="0"/>
              </a:rPr>
              <a:t> gametophytes. The development of microspores and megaspores generally starts while they are still inside their respective sporangia. Therefore, the spores are shed at </a:t>
            </a:r>
            <a:r>
              <a:rPr lang="en-US" sz="2400" dirty="0" err="1" smtClean="0">
                <a:latin typeface="Times New Roman" pitchFamily="18" charset="0"/>
                <a:cs typeface="Times New Roman" pitchFamily="18" charset="0"/>
              </a:rPr>
              <a:t>multicellular</a:t>
            </a:r>
            <a:r>
              <a:rPr lang="en-US" sz="2400" dirty="0" smtClean="0">
                <a:latin typeface="Times New Roman" pitchFamily="18" charset="0"/>
                <a:cs typeface="Times New Roman" pitchFamily="18" charset="0"/>
              </a:rPr>
              <a:t> stage. </a:t>
            </a:r>
          </a:p>
          <a:p>
            <a:pPr algn="ctr"/>
            <a:r>
              <a:rPr lang="en-US" sz="2400" b="1" dirty="0" smtClean="0">
                <a:solidFill>
                  <a:srgbClr val="FF0000"/>
                </a:solidFill>
                <a:latin typeface="Times New Roman" pitchFamily="18" charset="0"/>
                <a:cs typeface="Times New Roman" pitchFamily="18" charset="0"/>
              </a:rPr>
              <a:t>Male Gametophyte: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microspore germinates to form the male gametophyte. The first unequal division (1-1) in a microspore results in the formation of a small </a:t>
            </a:r>
            <a:r>
              <a:rPr lang="en-US" sz="2400" dirty="0" err="1" smtClean="0">
                <a:latin typeface="Times New Roman" pitchFamily="18" charset="0"/>
                <a:cs typeface="Times New Roman" pitchFamily="18" charset="0"/>
              </a:rPr>
              <a:t>lenticular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prothallial</a:t>
            </a:r>
            <a:r>
              <a:rPr lang="en-US" sz="2400" dirty="0" smtClean="0">
                <a:latin typeface="Times New Roman" pitchFamily="18" charset="0"/>
                <a:cs typeface="Times New Roman" pitchFamily="18" charset="0"/>
              </a:rPr>
              <a:t> cell (vegetative cell) and a large </a:t>
            </a:r>
            <a:r>
              <a:rPr lang="en-US" sz="2400" dirty="0" err="1" smtClean="0">
                <a:latin typeface="Times New Roman" pitchFamily="18" charset="0"/>
                <a:cs typeface="Times New Roman" pitchFamily="18" charset="0"/>
              </a:rPr>
              <a:t>antheridial</a:t>
            </a:r>
            <a:r>
              <a:rPr lang="en-US" sz="2400" dirty="0" smtClean="0">
                <a:latin typeface="Times New Roman" pitchFamily="18" charset="0"/>
                <a:cs typeface="Times New Roman" pitchFamily="18" charset="0"/>
              </a:rPr>
              <a:t> initial. The </a:t>
            </a:r>
            <a:r>
              <a:rPr lang="en-US" sz="2400" dirty="0" err="1" smtClean="0">
                <a:latin typeface="Times New Roman" pitchFamily="18" charset="0"/>
                <a:cs typeface="Times New Roman" pitchFamily="18" charset="0"/>
              </a:rPr>
              <a:t>prothallial</a:t>
            </a:r>
            <a:r>
              <a:rPr lang="en-US" sz="2400" dirty="0" smtClean="0">
                <a:latin typeface="Times New Roman" pitchFamily="18" charset="0"/>
                <a:cs typeface="Times New Roman" pitchFamily="18" charset="0"/>
              </a:rPr>
              <a:t> cell does not divide further. The </a:t>
            </a:r>
            <a:r>
              <a:rPr lang="en-US" sz="2400" dirty="0" err="1" smtClean="0">
                <a:latin typeface="Times New Roman" pitchFamily="18" charset="0"/>
                <a:cs typeface="Times New Roman" pitchFamily="18" charset="0"/>
              </a:rPr>
              <a:t>antheridial</a:t>
            </a:r>
            <a:r>
              <a:rPr lang="en-US" sz="2400" dirty="0" smtClean="0">
                <a:latin typeface="Times New Roman" pitchFamily="18" charset="0"/>
                <a:cs typeface="Times New Roman" pitchFamily="18" charset="0"/>
              </a:rPr>
              <a:t> initial divides (2-2) vertically forming two primary </a:t>
            </a:r>
            <a:r>
              <a:rPr lang="en-US" sz="2400" dirty="0" err="1" smtClean="0">
                <a:latin typeface="Times New Roman" pitchFamily="18" charset="0"/>
                <a:cs typeface="Times New Roman" pitchFamily="18" charset="0"/>
              </a:rPr>
              <a:t>antheridial</a:t>
            </a:r>
            <a:r>
              <a:rPr lang="en-US" sz="2400" dirty="0" smtClean="0">
                <a:latin typeface="Times New Roman" pitchFamily="18" charset="0"/>
                <a:cs typeface="Times New Roman" pitchFamily="18" charset="0"/>
              </a:rPr>
              <a:t> cells. </a:t>
            </a:r>
          </a:p>
          <a:p>
            <a:pPr algn="just"/>
            <a:r>
              <a:rPr lang="en-US" sz="2400" dirty="0" smtClean="0">
                <a:latin typeface="Times New Roman" pitchFamily="18" charset="0"/>
                <a:cs typeface="Times New Roman" pitchFamily="18" charset="0"/>
              </a:rPr>
              <a:t>The upper two cells divide </a:t>
            </a:r>
            <a:r>
              <a:rPr lang="en-US" sz="2400" dirty="0" err="1" smtClean="0">
                <a:latin typeface="Times New Roman" pitchFamily="18" charset="0"/>
                <a:cs typeface="Times New Roman" pitchFamily="18" charset="0"/>
              </a:rPr>
              <a:t>anticlinally</a:t>
            </a:r>
            <a:r>
              <a:rPr lang="en-US" sz="2400" dirty="0" smtClean="0">
                <a:latin typeface="Times New Roman" pitchFamily="18" charset="0"/>
                <a:cs typeface="Times New Roman" pitchFamily="18" charset="0"/>
              </a:rPr>
              <a:t> (3-3) by means of a curved transverse wall forming four </a:t>
            </a:r>
            <a:r>
              <a:rPr lang="en-US" sz="2400" dirty="0" err="1" smtClean="0">
                <a:latin typeface="Times New Roman" pitchFamily="18" charset="0"/>
                <a:cs typeface="Times New Roman" pitchFamily="18" charset="0"/>
              </a:rPr>
              <a:t>antheridial</a:t>
            </a:r>
            <a:r>
              <a:rPr lang="en-US" sz="2400" dirty="0" smtClean="0">
                <a:latin typeface="Times New Roman" pitchFamily="18" charset="0"/>
                <a:cs typeface="Times New Roman" pitchFamily="18" charset="0"/>
              </a:rPr>
              <a:t> cells and the lower two cells do not divide con­stituting the first jacket cells of the </a:t>
            </a:r>
            <a:r>
              <a:rPr lang="en-US" sz="2400" dirty="0" err="1" smtClean="0">
                <a:solidFill>
                  <a:srgbClr val="FF0000"/>
                </a:solidFill>
                <a:latin typeface="Times New Roman" pitchFamily="18" charset="0"/>
                <a:cs typeface="Times New Roman" pitchFamily="18" charset="0"/>
              </a:rPr>
              <a:t>antheridium</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antheridial</a:t>
            </a:r>
            <a:r>
              <a:rPr lang="en-US" sz="2400" dirty="0" smtClean="0">
                <a:latin typeface="Times New Roman" pitchFamily="18" charset="0"/>
                <a:cs typeface="Times New Roman" pitchFamily="18" charset="0"/>
              </a:rPr>
              <a:t> cells nearer to the </a:t>
            </a:r>
            <a:r>
              <a:rPr lang="en-US" sz="2400" dirty="0" err="1" smtClean="0">
                <a:latin typeface="Times New Roman" pitchFamily="18" charset="0"/>
                <a:cs typeface="Times New Roman" pitchFamily="18" charset="0"/>
              </a:rPr>
              <a:t>prothallial</a:t>
            </a:r>
            <a:r>
              <a:rPr lang="en-US" sz="2400" dirty="0" smtClean="0">
                <a:latin typeface="Times New Roman" pitchFamily="18" charset="0"/>
                <a:cs typeface="Times New Roman" pitchFamily="18" charset="0"/>
              </a:rPr>
              <a:t> cell divide (4-4) </a:t>
            </a:r>
            <a:r>
              <a:rPr lang="en-US" sz="2400" dirty="0" err="1" smtClean="0">
                <a:latin typeface="Times New Roman" pitchFamily="18" charset="0"/>
                <a:cs typeface="Times New Roman" pitchFamily="18" charset="0"/>
              </a:rPr>
              <a:t>periclinally</a:t>
            </a:r>
            <a:r>
              <a:rPr lang="en-US" sz="2400" dirty="0" smtClean="0">
                <a:latin typeface="Times New Roman" pitchFamily="18" charset="0"/>
                <a:cs typeface="Times New Roman" pitchFamily="18" charset="0"/>
              </a:rPr>
              <a:t> by means of a curving vertical wall to form two small distal cells (2nd jacket cells) and two large inner cells (</a:t>
            </a:r>
            <a:r>
              <a:rPr lang="en-US" sz="2400" dirty="0" err="1" smtClean="0">
                <a:solidFill>
                  <a:srgbClr val="FF0000"/>
                </a:solidFill>
                <a:latin typeface="Times New Roman" pitchFamily="18" charset="0"/>
                <a:cs typeface="Times New Roman" pitchFamily="18" charset="0"/>
              </a:rPr>
              <a:t>androgonial</a:t>
            </a:r>
            <a:r>
              <a:rPr lang="en-US" sz="2400" dirty="0" smtClean="0">
                <a:latin typeface="Times New Roman" pitchFamily="18" charset="0"/>
                <a:cs typeface="Times New Roman" pitchFamily="18" charset="0"/>
              </a:rPr>
              <a:t> cells).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4401205"/>
          </a:xfrm>
          <a:prstGeom prst="rect">
            <a:avLst/>
          </a:prstGeom>
        </p:spPr>
        <p:txBody>
          <a:bodyPr wrap="square">
            <a:spAutoFit/>
          </a:bodyPr>
          <a:lstStyle/>
          <a:p>
            <a:pPr algn="just"/>
            <a:r>
              <a:rPr lang="en-US" sz="2800" dirty="0" smtClean="0">
                <a:latin typeface="Times New Roman" pitchFamily="18" charset="0"/>
                <a:cs typeface="Times New Roman" pitchFamily="18" charset="0"/>
              </a:rPr>
              <a:t>The other two </a:t>
            </a:r>
            <a:r>
              <a:rPr lang="en-US" sz="2800" dirty="0" err="1" smtClean="0">
                <a:latin typeface="Times New Roman" pitchFamily="18" charset="0"/>
                <a:cs typeface="Times New Roman" pitchFamily="18" charset="0"/>
              </a:rPr>
              <a:t>antheridial</a:t>
            </a:r>
            <a:r>
              <a:rPr lang="en-US" sz="2800" dirty="0" smtClean="0">
                <a:latin typeface="Times New Roman" pitchFamily="18" charset="0"/>
                <a:cs typeface="Times New Roman" pitchFamily="18" charset="0"/>
              </a:rPr>
              <a:t> cells divide (5-5) </a:t>
            </a:r>
            <a:r>
              <a:rPr lang="en-US" sz="2800" dirty="0" err="1" smtClean="0">
                <a:latin typeface="Times New Roman" pitchFamily="18" charset="0"/>
                <a:cs typeface="Times New Roman" pitchFamily="18" charset="0"/>
              </a:rPr>
              <a:t>anticlinally</a:t>
            </a:r>
            <a:r>
              <a:rPr lang="en-US" sz="2800" dirty="0" smtClean="0">
                <a:latin typeface="Times New Roman" pitchFamily="18" charset="0"/>
                <a:cs typeface="Times New Roman" pitchFamily="18" charset="0"/>
              </a:rPr>
              <a:t> to form two distal cells (3rd jacket cells and two proximal cells which again divide </a:t>
            </a:r>
            <a:r>
              <a:rPr lang="en-US" sz="2800" dirty="0" err="1" smtClean="0">
                <a:latin typeface="Times New Roman" pitchFamily="18" charset="0"/>
                <a:cs typeface="Times New Roman" pitchFamily="18" charset="0"/>
              </a:rPr>
              <a:t>periclinally</a:t>
            </a:r>
            <a:r>
              <a:rPr lang="en-US" sz="2800" dirty="0" smtClean="0">
                <a:latin typeface="Times New Roman" pitchFamily="18" charset="0"/>
                <a:cs typeface="Times New Roman" pitchFamily="18" charset="0"/>
              </a:rPr>
              <a:t> (6-6) by means of a curving vertical wall to form two outer (4th jacket) cells and two inner </a:t>
            </a:r>
            <a:r>
              <a:rPr lang="en-US" sz="2800" dirty="0" err="1" smtClean="0">
                <a:latin typeface="Times New Roman" pitchFamily="18" charset="0"/>
                <a:cs typeface="Times New Roman" pitchFamily="18" charset="0"/>
              </a:rPr>
              <a:t>antrogonial</a:t>
            </a:r>
            <a:r>
              <a:rPr lang="en-US" sz="2800" dirty="0" smtClean="0">
                <a:latin typeface="Times New Roman" pitchFamily="18" charset="0"/>
                <a:cs typeface="Times New Roman" pitchFamily="18" charset="0"/>
              </a:rPr>
              <a:t> cells. </a:t>
            </a:r>
          </a:p>
          <a:p>
            <a:pPr algn="just"/>
            <a:r>
              <a:rPr lang="en-US" sz="2800" dirty="0" smtClean="0">
                <a:latin typeface="Times New Roman" pitchFamily="18" charset="0"/>
                <a:cs typeface="Times New Roman" pitchFamily="18" charset="0"/>
              </a:rPr>
              <a:t>Since the whole process of development of male gametophyte takes place inside the microspore wall, the development is </a:t>
            </a:r>
            <a:r>
              <a:rPr lang="en-US" sz="2800" dirty="0" err="1" smtClean="0">
                <a:latin typeface="Times New Roman" pitchFamily="18" charset="0"/>
                <a:cs typeface="Times New Roman" pitchFamily="18" charset="0"/>
              </a:rPr>
              <a:t>endosporic</a:t>
            </a:r>
            <a:r>
              <a:rPr lang="en-US" sz="2800" dirty="0" smtClean="0">
                <a:latin typeface="Times New Roman" pitchFamily="18" charset="0"/>
                <a:cs typeface="Times New Roman" pitchFamily="18" charset="0"/>
              </a:rPr>
              <a:t> (where gametophyte develops inside the spore wall) and the gametophyte is an extremely reduced structure.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cdn.biologydiscussion.com/wp-content/uploads/2016/08/clip_image018-25.jpg"/>
          <p:cNvPicPr>
            <a:picLocks noChangeAspect="1" noChangeArrowheads="1"/>
          </p:cNvPicPr>
          <p:nvPr/>
        </p:nvPicPr>
        <p:blipFill>
          <a:blip r:embed="rId2"/>
          <a:srcRect/>
          <a:stretch>
            <a:fillRect/>
          </a:stretch>
        </p:blipFill>
        <p:spPr bwMode="auto">
          <a:xfrm>
            <a:off x="304800" y="228600"/>
            <a:ext cx="8534400" cy="63246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763000" cy="1015663"/>
          </a:xfrm>
          <a:prstGeom prst="rect">
            <a:avLst/>
          </a:prstGeom>
        </p:spPr>
        <p:txBody>
          <a:bodyPr wrap="square">
            <a:spAutoFit/>
          </a:bodyPr>
          <a:lstStyle/>
          <a:p>
            <a:pPr algn="ctr"/>
            <a:r>
              <a:rPr lang="en-US" sz="2400" b="1" dirty="0" smtClean="0">
                <a:solidFill>
                  <a:srgbClr val="FF0000"/>
                </a:solidFill>
              </a:rPr>
              <a:t>Female Gametophyte: </a:t>
            </a:r>
            <a:endParaRPr lang="en-US" sz="2400" dirty="0" smtClean="0">
              <a:solidFill>
                <a:srgbClr val="FF0000"/>
              </a:solidFill>
            </a:endParaRPr>
          </a:p>
          <a:p>
            <a:r>
              <a:rPr lang="en-US" dirty="0" smtClean="0"/>
              <a:t>Like the male gametophyte, the </a:t>
            </a:r>
            <a:r>
              <a:rPr lang="en-US" dirty="0" err="1" smtClean="0"/>
              <a:t>megagametophyte</a:t>
            </a:r>
            <a:r>
              <a:rPr lang="en-US" dirty="0" smtClean="0"/>
              <a:t> (female gametophyte) development of </a:t>
            </a:r>
            <a:r>
              <a:rPr lang="en-US" dirty="0" err="1" smtClean="0"/>
              <a:t>Selaginella</a:t>
            </a:r>
            <a:r>
              <a:rPr lang="en-US" dirty="0" smtClean="0"/>
              <a:t> begins while the megaspores are still inside the </a:t>
            </a:r>
            <a:r>
              <a:rPr lang="en-US" dirty="0" err="1" smtClean="0"/>
              <a:t>megasporangium</a:t>
            </a:r>
            <a:endParaRPr lang="en-US" dirty="0"/>
          </a:p>
        </p:txBody>
      </p:sp>
      <p:pic>
        <p:nvPicPr>
          <p:cNvPr id="4" name="Picture 2" descr="http://cdn.biologydiscussion.com/wp-content/uploads/2016/08/clip_image020-21.jpg"/>
          <p:cNvPicPr>
            <a:picLocks noChangeAspect="1" noChangeArrowheads="1"/>
          </p:cNvPicPr>
          <p:nvPr/>
        </p:nvPicPr>
        <p:blipFill>
          <a:blip r:embed="rId2"/>
          <a:srcRect/>
          <a:stretch>
            <a:fillRect/>
          </a:stretch>
        </p:blipFill>
        <p:spPr bwMode="auto">
          <a:xfrm>
            <a:off x="381000" y="1066800"/>
            <a:ext cx="8458200" cy="5486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674030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Development of </a:t>
            </a:r>
            <a:r>
              <a:rPr lang="en-US" sz="2400" b="1" dirty="0" err="1" smtClean="0">
                <a:solidFill>
                  <a:srgbClr val="FF0000"/>
                </a:solidFill>
                <a:latin typeface="Times New Roman" pitchFamily="18" charset="0"/>
                <a:cs typeface="Times New Roman" pitchFamily="18" charset="0"/>
              </a:rPr>
              <a:t>Archegonium</a:t>
            </a:r>
            <a:r>
              <a:rPr lang="en-US" sz="2400" b="1" dirty="0" smtClean="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Archegonia originate in the apical region of the female gametophyte. Each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develops from a single superficial cell (</a:t>
            </a:r>
            <a:r>
              <a:rPr lang="en-US" sz="2400" dirty="0" err="1" smtClean="0">
                <a:latin typeface="Times New Roman" pitchFamily="18" charset="0"/>
                <a:cs typeface="Times New Roman" pitchFamily="18" charset="0"/>
              </a:rPr>
              <a:t>archegonial</a:t>
            </a:r>
            <a:r>
              <a:rPr lang="en-US" sz="2400" dirty="0" smtClean="0">
                <a:latin typeface="Times New Roman" pitchFamily="18" charset="0"/>
                <a:cs typeface="Times New Roman" pitchFamily="18" charset="0"/>
              </a:rPr>
              <a:t> initial) which divides </a:t>
            </a:r>
            <a:r>
              <a:rPr lang="en-US" sz="2400" dirty="0" err="1" smtClean="0">
                <a:latin typeface="Times New Roman" pitchFamily="18" charset="0"/>
                <a:cs typeface="Times New Roman" pitchFamily="18" charset="0"/>
              </a:rPr>
              <a:t>periclinally</a:t>
            </a:r>
            <a:r>
              <a:rPr lang="en-US" sz="2400" dirty="0" smtClean="0">
                <a:latin typeface="Times New Roman" pitchFamily="18" charset="0"/>
                <a:cs typeface="Times New Roman" pitchFamily="18" charset="0"/>
              </a:rPr>
              <a:t> to form a primary cover cell and a central cell. </a:t>
            </a:r>
          </a:p>
          <a:p>
            <a:pPr algn="just"/>
            <a:r>
              <a:rPr lang="en-US" sz="2400" dirty="0" smtClean="0">
                <a:latin typeface="Times New Roman" pitchFamily="18" charset="0"/>
                <a:cs typeface="Times New Roman" pitchFamily="18" charset="0"/>
              </a:rPr>
              <a:t>The primary cover cell follows two vertical divisions at right angle to each other to form four neck initials which again divide transversely to form eight neck cells, arranged in two tiers. The central cell divides </a:t>
            </a:r>
            <a:r>
              <a:rPr lang="en-US" sz="2400" dirty="0" err="1" smtClean="0">
                <a:latin typeface="Times New Roman" pitchFamily="18" charset="0"/>
                <a:cs typeface="Times New Roman" pitchFamily="18" charset="0"/>
              </a:rPr>
              <a:t>periclinally</a:t>
            </a:r>
            <a:r>
              <a:rPr lang="en-US" sz="2400" dirty="0" smtClean="0">
                <a:latin typeface="Times New Roman" pitchFamily="18" charset="0"/>
                <a:cs typeface="Times New Roman" pitchFamily="18" charset="0"/>
              </a:rPr>
              <a:t> to form an outer primary </a:t>
            </a:r>
            <a:r>
              <a:rPr lang="en-US" sz="2400" dirty="0" smtClean="0">
                <a:solidFill>
                  <a:srgbClr val="FF0000"/>
                </a:solidFill>
                <a:latin typeface="Times New Roman" pitchFamily="18" charset="0"/>
                <a:cs typeface="Times New Roman" pitchFamily="18" charset="0"/>
              </a:rPr>
              <a:t>neck canal </a:t>
            </a:r>
            <a:r>
              <a:rPr lang="en-US" sz="2400" dirty="0" smtClean="0">
                <a:latin typeface="Times New Roman" pitchFamily="18" charset="0"/>
                <a:cs typeface="Times New Roman" pitchFamily="18" charset="0"/>
              </a:rPr>
              <a:t>cell and an inner primary </a:t>
            </a:r>
            <a:r>
              <a:rPr lang="en-US" sz="2400" dirty="0" err="1" smtClean="0">
                <a:solidFill>
                  <a:srgbClr val="FF0000"/>
                </a:solidFill>
                <a:latin typeface="Times New Roman" pitchFamily="18" charset="0"/>
                <a:cs typeface="Times New Roman" pitchFamily="18" charset="0"/>
              </a:rPr>
              <a:t>venter</a:t>
            </a:r>
            <a:r>
              <a:rPr lang="en-US" sz="2400" dirty="0" smtClean="0">
                <a:solidFill>
                  <a:srgbClr val="FF0000"/>
                </a:solidFill>
                <a:latin typeface="Times New Roman" pitchFamily="18" charset="0"/>
                <a:cs typeface="Times New Roman" pitchFamily="18" charset="0"/>
              </a:rPr>
              <a:t> cell. </a:t>
            </a:r>
          </a:p>
          <a:p>
            <a:pPr algn="just"/>
            <a:r>
              <a:rPr lang="en-US" sz="2400" dirty="0" smtClean="0">
                <a:latin typeface="Times New Roman" pitchFamily="18" charset="0"/>
                <a:cs typeface="Times New Roman" pitchFamily="18" charset="0"/>
              </a:rPr>
              <a:t>The primary neck cell does not divide further so that a neck canal cell is formed, while the primary </a:t>
            </a:r>
            <a:r>
              <a:rPr lang="en-US" sz="2400" dirty="0" err="1" smtClean="0">
                <a:solidFill>
                  <a:srgbClr val="FF0000"/>
                </a:solidFill>
                <a:latin typeface="Times New Roman" pitchFamily="18" charset="0"/>
                <a:cs typeface="Times New Roman" pitchFamily="18" charset="0"/>
              </a:rPr>
              <a:t>venter</a:t>
            </a:r>
            <a:r>
              <a:rPr lang="en-US" sz="2400" dirty="0" smtClean="0">
                <a:latin typeface="Times New Roman" pitchFamily="18" charset="0"/>
                <a:cs typeface="Times New Roman" pitchFamily="18" charset="0"/>
              </a:rPr>
              <a:t> cell divides transversely into a ventral canal cell and an </a:t>
            </a:r>
            <a:r>
              <a:rPr lang="en-US" sz="2400" dirty="0" smtClean="0">
                <a:solidFill>
                  <a:srgbClr val="FF0000"/>
                </a:solidFill>
                <a:latin typeface="Times New Roman" pitchFamily="18" charset="0"/>
                <a:cs typeface="Times New Roman" pitchFamily="18" charset="0"/>
              </a:rPr>
              <a:t>egg</a:t>
            </a:r>
            <a:r>
              <a:rPr lang="en-US" sz="2400" dirty="0" smtClean="0">
                <a:latin typeface="Times New Roman" pitchFamily="18" charset="0"/>
                <a:cs typeface="Times New Roman" pitchFamily="18" charset="0"/>
              </a:rPr>
              <a:t>. Thus, a single </a:t>
            </a:r>
            <a:r>
              <a:rPr lang="en-US" sz="2400" dirty="0" err="1" smtClean="0">
                <a:solidFill>
                  <a:srgbClr val="FF0000"/>
                </a:solidFill>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consists of eight neck cells arranged in two rows of four cells each, one neck canal cell, one ventral canal cell and an egg. </a:t>
            </a:r>
          </a:p>
          <a:p>
            <a:pPr algn="just"/>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venter</a:t>
            </a:r>
            <a:r>
              <a:rPr lang="en-US" sz="2400" dirty="0" smtClean="0">
                <a:latin typeface="Times New Roman" pitchFamily="18" charset="0"/>
                <a:cs typeface="Times New Roman" pitchFamily="18" charset="0"/>
              </a:rPr>
              <a:t>, along with the inner tier of neck, lies embedded in the </a:t>
            </a:r>
            <a:r>
              <a:rPr lang="en-US" sz="2400" dirty="0" err="1" smtClean="0">
                <a:latin typeface="Times New Roman" pitchFamily="18" charset="0"/>
                <a:cs typeface="Times New Roman" pitchFamily="18" charset="0"/>
              </a:rPr>
              <a:t>gametophytic</a:t>
            </a:r>
            <a:r>
              <a:rPr lang="en-US" sz="2400" dirty="0" smtClean="0">
                <a:latin typeface="Times New Roman" pitchFamily="18" charset="0"/>
                <a:cs typeface="Times New Roman" pitchFamily="18" charset="0"/>
              </a:rPr>
              <a:t> tissue, while the terminal neck cells extend above the surface of the </a:t>
            </a:r>
            <a:r>
              <a:rPr lang="en-US" sz="2400" dirty="0" err="1" smtClean="0">
                <a:latin typeface="Times New Roman" pitchFamily="18" charset="0"/>
                <a:cs typeface="Times New Roman" pitchFamily="18" charset="0"/>
              </a:rPr>
              <a:t>gametophytic</a:t>
            </a:r>
            <a:r>
              <a:rPr lang="en-US" sz="2400" dirty="0" smtClean="0">
                <a:latin typeface="Times New Roman" pitchFamily="18" charset="0"/>
                <a:cs typeface="Times New Roman" pitchFamily="18" charset="0"/>
              </a:rPr>
              <a:t> tissue.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cdn.biologydiscussion.com/wp-content/uploads/2016/08/clip_image022-17.jpg"/>
          <p:cNvPicPr>
            <a:picLocks noChangeAspect="1" noChangeArrowheads="1"/>
          </p:cNvPicPr>
          <p:nvPr/>
        </p:nvPicPr>
        <p:blipFill>
          <a:blip r:embed="rId2"/>
          <a:srcRect/>
          <a:stretch>
            <a:fillRect/>
          </a:stretch>
        </p:blipFill>
        <p:spPr bwMode="auto">
          <a:xfrm>
            <a:off x="457200" y="457200"/>
            <a:ext cx="8382000" cy="53340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6278642"/>
          </a:xfrm>
          <a:prstGeom prst="rect">
            <a:avLst/>
          </a:prstGeom>
        </p:spPr>
        <p:txBody>
          <a:bodyPr wrap="square">
            <a:spAutoFit/>
          </a:bodyPr>
          <a:lstStyle/>
          <a:p>
            <a:pPr algn="ctr"/>
            <a:r>
              <a:rPr lang="en-US" sz="2200" b="1" dirty="0" smtClean="0">
                <a:solidFill>
                  <a:srgbClr val="FF0000"/>
                </a:solidFill>
                <a:latin typeface="Times New Roman" pitchFamily="18" charset="0"/>
                <a:cs typeface="Times New Roman" pitchFamily="18" charset="0"/>
              </a:rPr>
              <a:t>FERTILISATION: </a:t>
            </a:r>
            <a:endParaRPr lang="en-US" sz="22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majority of the species, </a:t>
            </a:r>
            <a:r>
              <a:rPr lang="en-US" sz="2400" dirty="0" err="1" smtClean="0">
                <a:latin typeface="Times New Roman" pitchFamily="18" charset="0"/>
                <a:cs typeface="Times New Roman" pitchFamily="18" charset="0"/>
              </a:rPr>
              <a:t>fertilisation</a:t>
            </a:r>
            <a:r>
              <a:rPr lang="en-US" sz="2400" dirty="0" smtClean="0">
                <a:latin typeface="Times New Roman" pitchFamily="18" charset="0"/>
                <a:cs typeface="Times New Roman" pitchFamily="18" charset="0"/>
              </a:rPr>
              <a:t> takes place after the </a:t>
            </a:r>
            <a:r>
              <a:rPr lang="en-US" sz="2400" dirty="0" err="1" smtClean="0">
                <a:latin typeface="Times New Roman" pitchFamily="18" charset="0"/>
                <a:cs typeface="Times New Roman" pitchFamily="18" charset="0"/>
              </a:rPr>
              <a:t>megasporangium</a:t>
            </a:r>
            <a:r>
              <a:rPr lang="en-US" sz="2400" dirty="0" smtClean="0">
                <a:latin typeface="Times New Roman" pitchFamily="18" charset="0"/>
                <a:cs typeface="Times New Roman" pitchFamily="18" charset="0"/>
              </a:rPr>
              <a:t> gets settled on the substratum, but in some cases </a:t>
            </a:r>
            <a:r>
              <a:rPr lang="en-US" sz="2400" dirty="0" err="1" smtClean="0">
                <a:latin typeface="Times New Roman" pitchFamily="18" charset="0"/>
                <a:cs typeface="Times New Roman" pitchFamily="18" charset="0"/>
              </a:rPr>
              <a:t>fertilisation</a:t>
            </a:r>
            <a:r>
              <a:rPr lang="en-US" sz="2400" dirty="0" smtClean="0">
                <a:latin typeface="Times New Roman" pitchFamily="18" charset="0"/>
                <a:cs typeface="Times New Roman" pitchFamily="18" charset="0"/>
              </a:rPr>
              <a:t> occurs while the female gametophyte is still within the sporangium. Biflagellate sperms (haploid) are liberated, then they swim to the archegonia through a thin film of water and </a:t>
            </a:r>
            <a:r>
              <a:rPr lang="en-US" sz="2400" dirty="0" err="1" smtClean="0">
                <a:latin typeface="Times New Roman" pitchFamily="18" charset="0"/>
                <a:cs typeface="Times New Roman" pitchFamily="18" charset="0"/>
              </a:rPr>
              <a:t>fertilise</a:t>
            </a:r>
            <a:r>
              <a:rPr lang="en-US" sz="2400" dirty="0" smtClean="0">
                <a:latin typeface="Times New Roman" pitchFamily="18" charset="0"/>
                <a:cs typeface="Times New Roman" pitchFamily="18" charset="0"/>
              </a:rPr>
              <a:t> the egg (haploid) to form diploid zygote</a:t>
            </a:r>
          </a:p>
          <a:p>
            <a:pPr algn="just"/>
            <a:endParaRPr lang="en-US" sz="2200" dirty="0" smtClean="0">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The Embryo (The New </a:t>
            </a:r>
            <a:r>
              <a:rPr lang="en-US" sz="2400" b="1" dirty="0" err="1" smtClean="0">
                <a:solidFill>
                  <a:srgbClr val="FF0000"/>
                </a:solidFill>
                <a:latin typeface="Times New Roman" pitchFamily="18" charset="0"/>
                <a:cs typeface="Times New Roman" pitchFamily="18" charset="0"/>
              </a:rPr>
              <a:t>Sporophyte</a:t>
            </a:r>
            <a:r>
              <a:rPr lang="en-US" sz="2400" b="1" dirty="0" smtClean="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After </a:t>
            </a:r>
            <a:r>
              <a:rPr lang="en-US" sz="2400" dirty="0" err="1" smtClean="0">
                <a:latin typeface="Times New Roman" pitchFamily="18" charset="0"/>
                <a:cs typeface="Times New Roman" pitchFamily="18" charset="0"/>
              </a:rPr>
              <a:t>fertilisation</a:t>
            </a:r>
            <a:r>
              <a:rPr lang="en-US" sz="2400" dirty="0" smtClean="0">
                <a:latin typeface="Times New Roman" pitchFamily="18" charset="0"/>
                <a:cs typeface="Times New Roman" pitchFamily="18" charset="0"/>
              </a:rPr>
              <a:t>, the diploid </a:t>
            </a:r>
            <a:r>
              <a:rPr lang="en-US" sz="2400" dirty="0" err="1" smtClean="0">
                <a:latin typeface="Times New Roman" pitchFamily="18" charset="0"/>
                <a:cs typeface="Times New Roman" pitchFamily="18" charset="0"/>
              </a:rPr>
              <a:t>sporophytic</a:t>
            </a:r>
            <a:r>
              <a:rPr lang="en-US" sz="2400" dirty="0" smtClean="0">
                <a:latin typeface="Times New Roman" pitchFamily="18" charset="0"/>
                <a:cs typeface="Times New Roman" pitchFamily="18" charset="0"/>
              </a:rPr>
              <a:t> generation (i.e. zygote) is established. The first division of the zygote is generally transverse. The upper cell (</a:t>
            </a:r>
            <a:r>
              <a:rPr lang="en-US" sz="2400" dirty="0" err="1" smtClean="0">
                <a:latin typeface="Times New Roman" pitchFamily="18" charset="0"/>
                <a:cs typeface="Times New Roman" pitchFamily="18" charset="0"/>
              </a:rPr>
              <a:t>epibasal</a:t>
            </a:r>
            <a:r>
              <a:rPr lang="en-US" sz="2400" dirty="0" smtClean="0">
                <a:latin typeface="Times New Roman" pitchFamily="18" charset="0"/>
                <a:cs typeface="Times New Roman" pitchFamily="18" charset="0"/>
              </a:rPr>
              <a:t>) develops into one- or several celled suspensor (that are toward the </a:t>
            </a:r>
            <a:r>
              <a:rPr lang="en-US" sz="2400" dirty="0" err="1" smtClean="0">
                <a:latin typeface="Times New Roman" pitchFamily="18" charset="0"/>
                <a:cs typeface="Times New Roman" pitchFamily="18" charset="0"/>
              </a:rPr>
              <a:t>archegonial</a:t>
            </a:r>
            <a:r>
              <a:rPr lang="en-US" sz="2400" dirty="0" smtClean="0">
                <a:latin typeface="Times New Roman" pitchFamily="18" charset="0"/>
                <a:cs typeface="Times New Roman" pitchFamily="18" charset="0"/>
              </a:rPr>
              <a:t> neck) and the lower cell (</a:t>
            </a:r>
            <a:r>
              <a:rPr lang="en-US" sz="2400" dirty="0" err="1" smtClean="0">
                <a:latin typeface="Times New Roman" pitchFamily="18" charset="0"/>
                <a:cs typeface="Times New Roman" pitchFamily="18" charset="0"/>
              </a:rPr>
              <a:t>hypobasal</a:t>
            </a:r>
            <a:r>
              <a:rPr lang="en-US" sz="2400" dirty="0" smtClean="0">
                <a:latin typeface="Times New Roman" pitchFamily="18" charset="0"/>
                <a:cs typeface="Times New Roman" pitchFamily="18" charset="0"/>
              </a:rPr>
              <a:t>) to the embryonic cell. The embryo is endoscopic (embryonic cell directed toward the base of the </a:t>
            </a:r>
            <a:r>
              <a:rPr lang="en-US" sz="2400" dirty="0" err="1" smtClean="0">
                <a:latin typeface="Times New Roman" pitchFamily="18" charset="0"/>
                <a:cs typeface="Times New Roman" pitchFamily="18" charset="0"/>
              </a:rPr>
              <a:t>archegonium</a:t>
            </a:r>
            <a:r>
              <a:rPr lang="en-US" sz="2400" dirty="0" smtClean="0">
                <a:latin typeface="Times New Roman" pitchFamily="18" charset="0"/>
                <a:cs typeface="Times New Roman" pitchFamily="18" charset="0"/>
              </a:rPr>
              <a:t>) in nature. </a:t>
            </a:r>
          </a:p>
          <a:p>
            <a:pPr algn="just"/>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ub classes&#10; Division I Psilophyta Class 1. Psilotopsida&#10; Division II Lycophyta&#10;Class 1. Ligulopsida&#10;Class 2. Eligulopsi..."/>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transition>
    <p:blind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cdn.biologydiscussion.com/wp-content/uploads/2016/08/clip_image024-16.jpg"/>
          <p:cNvPicPr>
            <a:picLocks noChangeAspect="1" noChangeArrowheads="1"/>
          </p:cNvPicPr>
          <p:nvPr/>
        </p:nvPicPr>
        <p:blipFill>
          <a:blip r:embed="rId2"/>
          <a:srcRect/>
          <a:stretch>
            <a:fillRect/>
          </a:stretch>
        </p:blipFill>
        <p:spPr bwMode="auto">
          <a:xfrm>
            <a:off x="304800" y="381000"/>
            <a:ext cx="8458200" cy="57150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http://cdn.biologydiscussion.com/wp-content/uploads/2016/08/clip_image026-13.jpg"/>
          <p:cNvPicPr>
            <a:picLocks noChangeAspect="1" noChangeArrowheads="1"/>
          </p:cNvPicPr>
          <p:nvPr/>
        </p:nvPicPr>
        <p:blipFill>
          <a:blip r:embed="rId2"/>
          <a:srcRect/>
          <a:stretch>
            <a:fillRect/>
          </a:stretch>
        </p:blipFill>
        <p:spPr bwMode="auto">
          <a:xfrm>
            <a:off x="0" y="-8164"/>
            <a:ext cx="9144000" cy="6866164"/>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descr="selaginella life cycle साठी प्रतिमा परिणाम"/>
          <p:cNvPicPr>
            <a:picLocks noChangeAspect="1" noChangeArrowheads="1"/>
          </p:cNvPicPr>
          <p:nvPr/>
        </p:nvPicPr>
        <p:blipFill>
          <a:blip r:embed="rId2"/>
          <a:srcRect/>
          <a:stretch>
            <a:fillRect/>
          </a:stretch>
        </p:blipFill>
        <p:spPr bwMode="auto">
          <a:xfrm>
            <a:off x="0" y="-1"/>
            <a:ext cx="9144000" cy="6893057"/>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0"/>
            <a:ext cx="2743200" cy="707886"/>
          </a:xfrm>
          <a:prstGeom prst="rect">
            <a:avLst/>
          </a:prstGeom>
        </p:spPr>
        <p:txBody>
          <a:bodyPr wrap="square">
            <a:spAutoFit/>
          </a:bodyPr>
          <a:lstStyle/>
          <a:p>
            <a:r>
              <a:rPr lang="en-US" sz="4000" b="1" i="1" dirty="0" smtClean="0">
                <a:solidFill>
                  <a:srgbClr val="FF0000"/>
                </a:solidFill>
              </a:rPr>
              <a:t>Equisetum</a:t>
            </a:r>
            <a:endParaRPr lang="en-US" sz="4000" b="1" dirty="0">
              <a:solidFill>
                <a:srgbClr val="FF0000"/>
              </a:solidFill>
            </a:endParaRPr>
          </a:p>
        </p:txBody>
      </p:sp>
      <p:sp>
        <p:nvSpPr>
          <p:cNvPr id="3" name="Rectangle 2"/>
          <p:cNvSpPr/>
          <p:nvPr/>
        </p:nvSpPr>
        <p:spPr>
          <a:xfrm>
            <a:off x="228600" y="533400"/>
            <a:ext cx="8763000" cy="707886"/>
          </a:xfrm>
          <a:prstGeom prst="rect">
            <a:avLst/>
          </a:prstGeom>
        </p:spPr>
        <p:txBody>
          <a:bodyPr wrap="square">
            <a:spAutoFit/>
          </a:bodyPr>
          <a:lstStyle/>
          <a:p>
            <a:pPr algn="just"/>
            <a:r>
              <a:rPr lang="en-US" sz="2000" b="1" i="1" dirty="0" smtClean="0">
                <a:latin typeface="Times New Roman" pitchFamily="18" charset="0"/>
                <a:cs typeface="Times New Roman" pitchFamily="18" charset="0"/>
              </a:rPr>
              <a:t>Equisetum</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horsetail</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snake grass</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puzzlegrass</a:t>
            </a:r>
            <a:r>
              <a:rPr lang="en-US" sz="2000" dirty="0" smtClean="0">
                <a:latin typeface="Times New Roman" pitchFamily="18" charset="0"/>
                <a:cs typeface="Times New Roman" pitchFamily="18" charset="0"/>
              </a:rPr>
              <a:t>) is the only living </a:t>
            </a:r>
            <a:r>
              <a:rPr lang="en-US" sz="2000" dirty="0" smtClean="0">
                <a:latin typeface="Times New Roman" pitchFamily="18" charset="0"/>
                <a:cs typeface="Times New Roman" pitchFamily="18" charset="0"/>
                <a:hlinkClick r:id="rId2" tooltip="Genus"/>
              </a:rPr>
              <a:t>genus</a:t>
            </a:r>
            <a:r>
              <a:rPr lang="en-US" sz="2000" dirty="0" smtClean="0">
                <a:latin typeface="Times New Roman" pitchFamily="18" charset="0"/>
                <a:cs typeface="Times New Roman" pitchFamily="18" charset="0"/>
              </a:rPr>
              <a:t> in </a:t>
            </a:r>
            <a:r>
              <a:rPr lang="en-US" sz="2000" dirty="0" err="1" smtClean="0">
                <a:latin typeface="Times New Roman" pitchFamily="18" charset="0"/>
                <a:cs typeface="Times New Roman" pitchFamily="18" charset="0"/>
                <a:hlinkClick r:id="rId3" tooltip="Equisetaceae"/>
              </a:rPr>
              <a:t>Equisetaceae</a:t>
            </a:r>
            <a:r>
              <a:rPr lang="en-US" sz="2000" dirty="0" smtClean="0">
                <a:latin typeface="Times New Roman" pitchFamily="18" charset="0"/>
                <a:cs typeface="Times New Roman" pitchFamily="18" charset="0"/>
              </a:rPr>
              <a:t>, a </a:t>
            </a:r>
            <a:r>
              <a:rPr lang="en-US" sz="2000" dirty="0" smtClean="0">
                <a:latin typeface="Times New Roman" pitchFamily="18" charset="0"/>
                <a:cs typeface="Times New Roman" pitchFamily="18" charset="0"/>
                <a:hlinkClick r:id="rId4" tooltip="Family (biology)"/>
              </a:rPr>
              <a:t>family</a:t>
            </a:r>
            <a:r>
              <a:rPr lang="en-US" sz="2000" dirty="0" smtClean="0">
                <a:latin typeface="Times New Roman" pitchFamily="18" charset="0"/>
                <a:cs typeface="Times New Roman" pitchFamily="18" charset="0"/>
              </a:rPr>
              <a:t> of </a:t>
            </a:r>
            <a:r>
              <a:rPr lang="en-US" sz="2000" dirty="0" smtClean="0">
                <a:latin typeface="Times New Roman" pitchFamily="18" charset="0"/>
                <a:cs typeface="Times New Roman" pitchFamily="18" charset="0"/>
                <a:hlinkClick r:id="rId5" tooltip="Vascular plant"/>
              </a:rPr>
              <a:t>vascular plants</a:t>
            </a:r>
            <a:r>
              <a:rPr lang="en-US" sz="2000" dirty="0" smtClean="0">
                <a:latin typeface="Times New Roman" pitchFamily="18" charset="0"/>
                <a:cs typeface="Times New Roman" pitchFamily="18" charset="0"/>
              </a:rPr>
              <a:t> that reproduce by </a:t>
            </a:r>
            <a:r>
              <a:rPr lang="en-US" sz="2000" dirty="0" smtClean="0">
                <a:latin typeface="Times New Roman" pitchFamily="18" charset="0"/>
                <a:cs typeface="Times New Roman" pitchFamily="18" charset="0"/>
                <a:hlinkClick r:id="rId6" tooltip="Spore"/>
              </a:rPr>
              <a:t>spores</a:t>
            </a:r>
            <a:r>
              <a:rPr lang="en-US" sz="2000" dirty="0" smtClean="0">
                <a:latin typeface="Times New Roman" pitchFamily="18" charset="0"/>
                <a:cs typeface="Times New Roman" pitchFamily="18" charset="0"/>
              </a:rPr>
              <a:t> rather than seeds.</a:t>
            </a:r>
            <a:endParaRPr lang="en-US" sz="2000" dirty="0">
              <a:latin typeface="Times New Roman" pitchFamily="18" charset="0"/>
              <a:cs typeface="Times New Roman" pitchFamily="18" charset="0"/>
            </a:endParaRPr>
          </a:p>
        </p:txBody>
      </p:sp>
      <p:sp>
        <p:nvSpPr>
          <p:cNvPr id="143362" name="AutoShape 2" descr="File:Equisetopsida.jpg"/>
          <p:cNvSpPr>
            <a:spLocks noChangeAspect="1" noChangeArrowheads="1"/>
          </p:cNvSpPr>
          <p:nvPr/>
        </p:nvSpPr>
        <p:spPr bwMode="auto">
          <a:xfrm>
            <a:off x="155575" y="-2743200"/>
            <a:ext cx="3810000" cy="571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364" name="AutoShape 4" descr="https://upload.wikimedia.org/wikipedia/commons/thumb/7/7c/Equisetopsida.jpg/400px-Equisetopsid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365" name="Picture 5"/>
          <p:cNvPicPr>
            <a:picLocks noChangeAspect="1" noChangeArrowheads="1"/>
          </p:cNvPicPr>
          <p:nvPr/>
        </p:nvPicPr>
        <p:blipFill>
          <a:blip r:embed="rId7"/>
          <a:srcRect/>
          <a:stretch>
            <a:fillRect/>
          </a:stretch>
        </p:blipFill>
        <p:spPr bwMode="auto">
          <a:xfrm>
            <a:off x="0" y="1219200"/>
            <a:ext cx="3200400" cy="3505200"/>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5105400" y="1219200"/>
          <a:ext cx="3619500" cy="2895600"/>
        </p:xfrm>
        <a:graphic>
          <a:graphicData uri="http://schemas.openxmlformats.org/drawingml/2006/table">
            <a:tbl>
              <a:tblPr/>
              <a:tblGrid>
                <a:gridCol w="1809750"/>
                <a:gridCol w="1809750"/>
              </a:tblGrid>
              <a:tr h="482600">
                <a:tc>
                  <a:txBody>
                    <a:bodyPr/>
                    <a:lstStyle/>
                    <a:p>
                      <a:r>
                        <a:rPr lang="en-US" dirty="0"/>
                        <a:t>Kingdom:</a:t>
                      </a:r>
                    </a:p>
                  </a:txBody>
                  <a:tcPr anchor="ctr">
                    <a:lnL>
                      <a:noFill/>
                    </a:lnL>
                    <a:lnR>
                      <a:noFill/>
                    </a:lnR>
                    <a:lnT>
                      <a:noFill/>
                    </a:lnT>
                    <a:lnB>
                      <a:noFill/>
                    </a:lnB>
                  </a:tcPr>
                </a:tc>
                <a:tc>
                  <a:txBody>
                    <a:bodyPr/>
                    <a:lstStyle/>
                    <a:p>
                      <a:r>
                        <a:rPr lang="en-US">
                          <a:hlinkClick r:id="rId8" tooltip="Plant"/>
                        </a:rPr>
                        <a:t>Plantae</a:t>
                      </a:r>
                      <a:endParaRPr lang="en-US"/>
                    </a:p>
                  </a:txBody>
                  <a:tcPr anchor="ctr">
                    <a:lnL>
                      <a:noFill/>
                    </a:lnL>
                    <a:lnR>
                      <a:noFill/>
                    </a:lnR>
                    <a:lnT>
                      <a:noFill/>
                    </a:lnT>
                    <a:lnB>
                      <a:noFill/>
                    </a:lnB>
                  </a:tcPr>
                </a:tc>
              </a:tr>
              <a:tr h="482600">
                <a:tc>
                  <a:txBody>
                    <a:bodyPr/>
                    <a:lstStyle/>
                    <a:p>
                      <a:r>
                        <a:rPr lang="en-US"/>
                        <a:t>Division:</a:t>
                      </a:r>
                    </a:p>
                  </a:txBody>
                  <a:tcPr anchor="ctr">
                    <a:lnL>
                      <a:noFill/>
                    </a:lnL>
                    <a:lnR>
                      <a:noFill/>
                    </a:lnR>
                    <a:lnT>
                      <a:noFill/>
                    </a:lnT>
                    <a:lnB>
                      <a:noFill/>
                    </a:lnB>
                  </a:tcPr>
                </a:tc>
                <a:tc>
                  <a:txBody>
                    <a:bodyPr/>
                    <a:lstStyle/>
                    <a:p>
                      <a:r>
                        <a:rPr lang="en-US">
                          <a:hlinkClick r:id="rId9" tooltip="Fern"/>
                        </a:rPr>
                        <a:t>Pteridophyta</a:t>
                      </a:r>
                      <a:endParaRPr lang="en-US"/>
                    </a:p>
                  </a:txBody>
                  <a:tcPr anchor="ctr">
                    <a:lnL>
                      <a:noFill/>
                    </a:lnL>
                    <a:lnR>
                      <a:noFill/>
                    </a:lnR>
                    <a:lnT>
                      <a:noFill/>
                    </a:lnT>
                    <a:lnB>
                      <a:noFill/>
                    </a:lnB>
                  </a:tcPr>
                </a:tc>
              </a:tr>
              <a:tr h="482600">
                <a:tc>
                  <a:txBody>
                    <a:bodyPr/>
                    <a:lstStyle/>
                    <a:p>
                      <a:r>
                        <a:rPr lang="en-US"/>
                        <a:t>Class:</a:t>
                      </a:r>
                    </a:p>
                  </a:txBody>
                  <a:tcPr anchor="ctr">
                    <a:lnL>
                      <a:noFill/>
                    </a:lnL>
                    <a:lnR>
                      <a:noFill/>
                    </a:lnR>
                    <a:lnT>
                      <a:noFill/>
                    </a:lnT>
                    <a:lnB>
                      <a:noFill/>
                    </a:lnB>
                  </a:tcPr>
                </a:tc>
                <a:tc>
                  <a:txBody>
                    <a:bodyPr/>
                    <a:lstStyle/>
                    <a:p>
                      <a:r>
                        <a:rPr lang="en-US">
                          <a:hlinkClick r:id="rId10" tooltip="Equisetopsida"/>
                        </a:rPr>
                        <a:t>Equisetopsida</a:t>
                      </a:r>
                      <a:endParaRPr lang="en-US"/>
                    </a:p>
                  </a:txBody>
                  <a:tcPr anchor="ctr">
                    <a:lnL>
                      <a:noFill/>
                    </a:lnL>
                    <a:lnR>
                      <a:noFill/>
                    </a:lnR>
                    <a:lnT>
                      <a:noFill/>
                    </a:lnT>
                    <a:lnB>
                      <a:noFill/>
                    </a:lnB>
                  </a:tcPr>
                </a:tc>
              </a:tr>
              <a:tr h="482600">
                <a:tc>
                  <a:txBody>
                    <a:bodyPr/>
                    <a:lstStyle/>
                    <a:p>
                      <a:r>
                        <a:rPr lang="en-US"/>
                        <a:t>Order:</a:t>
                      </a:r>
                    </a:p>
                  </a:txBody>
                  <a:tcPr anchor="ctr">
                    <a:lnL>
                      <a:noFill/>
                    </a:lnL>
                    <a:lnR>
                      <a:noFill/>
                    </a:lnR>
                    <a:lnT>
                      <a:noFill/>
                    </a:lnT>
                    <a:lnB>
                      <a:noFill/>
                    </a:lnB>
                  </a:tcPr>
                </a:tc>
                <a:tc>
                  <a:txBody>
                    <a:bodyPr/>
                    <a:lstStyle/>
                    <a:p>
                      <a:r>
                        <a:rPr lang="en-US" dirty="0" err="1">
                          <a:hlinkClick r:id="rId11" tooltip="Equisetales"/>
                        </a:rPr>
                        <a:t>Equisetales</a:t>
                      </a:r>
                      <a:endParaRPr lang="en-US" dirty="0"/>
                    </a:p>
                  </a:txBody>
                  <a:tcPr anchor="ctr">
                    <a:lnL>
                      <a:noFill/>
                    </a:lnL>
                    <a:lnR>
                      <a:noFill/>
                    </a:lnR>
                    <a:lnT>
                      <a:noFill/>
                    </a:lnT>
                    <a:lnB>
                      <a:noFill/>
                    </a:lnB>
                  </a:tcPr>
                </a:tc>
              </a:tr>
              <a:tr h="482600">
                <a:tc>
                  <a:txBody>
                    <a:bodyPr/>
                    <a:lstStyle/>
                    <a:p>
                      <a:r>
                        <a:rPr lang="en-US"/>
                        <a:t>Family:</a:t>
                      </a:r>
                    </a:p>
                  </a:txBody>
                  <a:tcPr anchor="ctr">
                    <a:lnL>
                      <a:noFill/>
                    </a:lnL>
                    <a:lnR>
                      <a:noFill/>
                    </a:lnR>
                    <a:lnT>
                      <a:noFill/>
                    </a:lnT>
                    <a:lnB>
                      <a:noFill/>
                    </a:lnB>
                  </a:tcPr>
                </a:tc>
                <a:tc>
                  <a:txBody>
                    <a:bodyPr/>
                    <a:lstStyle/>
                    <a:p>
                      <a:r>
                        <a:rPr lang="en-US">
                          <a:hlinkClick r:id="rId3" tooltip="Equisetaceae"/>
                        </a:rPr>
                        <a:t>Equisetaceae</a:t>
                      </a:r>
                      <a:endParaRPr lang="en-US"/>
                    </a:p>
                  </a:txBody>
                  <a:tcPr anchor="ctr">
                    <a:lnL>
                      <a:noFill/>
                    </a:lnL>
                    <a:lnR>
                      <a:noFill/>
                    </a:lnR>
                    <a:lnT>
                      <a:noFill/>
                    </a:lnT>
                    <a:lnB>
                      <a:noFill/>
                    </a:lnB>
                  </a:tcPr>
                </a:tc>
              </a:tr>
              <a:tr h="482600">
                <a:tc>
                  <a:txBody>
                    <a:bodyPr/>
                    <a:lstStyle/>
                    <a:p>
                      <a:r>
                        <a:rPr lang="en-US" dirty="0"/>
                        <a:t>Genus:</a:t>
                      </a:r>
                    </a:p>
                  </a:txBody>
                  <a:tcPr anchor="ctr">
                    <a:lnL>
                      <a:noFill/>
                    </a:lnL>
                    <a:lnR>
                      <a:noFill/>
                    </a:lnR>
                    <a:lnT>
                      <a:noFill/>
                    </a:lnT>
                    <a:lnB>
                      <a:noFill/>
                    </a:lnB>
                  </a:tcPr>
                </a:tc>
                <a:tc>
                  <a:txBody>
                    <a:bodyPr/>
                    <a:lstStyle/>
                    <a:p>
                      <a:r>
                        <a:rPr lang="en-US" b="1" i="1" dirty="0"/>
                        <a:t>Equisetum</a:t>
                      </a:r>
                      <a:endParaRPr lang="en-US" dirty="0"/>
                    </a:p>
                  </a:txBody>
                  <a:tcPr anchor="ctr">
                    <a:lnL>
                      <a:noFill/>
                    </a:lnL>
                    <a:lnR>
                      <a:noFill/>
                    </a:lnR>
                    <a:lnT>
                      <a:noFill/>
                    </a:lnT>
                    <a:lnB>
                      <a:noFill/>
                    </a:lnB>
                  </a:tcPr>
                </a:tc>
              </a:tr>
            </a:tbl>
          </a:graphicData>
        </a:graphic>
      </p:graphicFrame>
      <p:sp>
        <p:nvSpPr>
          <p:cNvPr id="8" name="Rectangle 7"/>
          <p:cNvSpPr/>
          <p:nvPr/>
        </p:nvSpPr>
        <p:spPr>
          <a:xfrm>
            <a:off x="0" y="4724400"/>
            <a:ext cx="9144000" cy="2215991"/>
          </a:xfrm>
          <a:prstGeom prst="rect">
            <a:avLst/>
          </a:prstGeom>
          <a:solidFill>
            <a:srgbClr val="FF0000"/>
          </a:solidFill>
        </p:spPr>
        <p:txBody>
          <a:bodyPr wrap="square">
            <a:spAutoFit/>
          </a:bodyPr>
          <a:lstStyle/>
          <a:p>
            <a:pPr algn="just"/>
            <a:r>
              <a:rPr lang="en-US" sz="2300" i="1" dirty="0" smtClean="0">
                <a:latin typeface="Times New Roman" pitchFamily="18" charset="0"/>
                <a:cs typeface="Times New Roman" pitchFamily="18" charset="0"/>
              </a:rPr>
              <a:t>Equisetum</a:t>
            </a:r>
            <a:r>
              <a:rPr lang="en-US" sz="2300" dirty="0" smtClean="0">
                <a:latin typeface="Times New Roman" pitchFamily="18" charset="0"/>
                <a:cs typeface="Times New Roman" pitchFamily="18" charset="0"/>
              </a:rPr>
              <a:t> is a "</a:t>
            </a:r>
            <a:r>
              <a:rPr lang="en-US" sz="2300" dirty="0" smtClean="0">
                <a:latin typeface="Times New Roman" pitchFamily="18" charset="0"/>
                <a:cs typeface="Times New Roman" pitchFamily="18" charset="0"/>
                <a:hlinkClick r:id="rId12" tooltip="Living fossil"/>
              </a:rPr>
              <a:t>living fossil</a:t>
            </a:r>
            <a:r>
              <a:rPr lang="en-US" sz="2300" dirty="0" smtClean="0">
                <a:latin typeface="Times New Roman" pitchFamily="18" charset="0"/>
                <a:cs typeface="Times New Roman" pitchFamily="18" charset="0"/>
              </a:rPr>
              <a:t>" as it is the only living genus of the entire </a:t>
            </a:r>
            <a:r>
              <a:rPr lang="en-US" sz="2300" dirty="0" smtClean="0">
                <a:latin typeface="Times New Roman" pitchFamily="18" charset="0"/>
                <a:cs typeface="Times New Roman" pitchFamily="18" charset="0"/>
                <a:hlinkClick r:id="rId13" tooltip="Class (biology)"/>
              </a:rPr>
              <a:t>class</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hlinkClick r:id="rId10" tooltip="Equisetopsida"/>
              </a:rPr>
              <a:t>Equisetopsida</a:t>
            </a:r>
            <a:r>
              <a:rPr lang="en-US" sz="2300" dirty="0" smtClean="0">
                <a:latin typeface="Times New Roman" pitchFamily="18" charset="0"/>
                <a:cs typeface="Times New Roman" pitchFamily="18" charset="0"/>
              </a:rPr>
              <a:t>, which for over one hundred million years was much more diverse and dominated the </a:t>
            </a:r>
            <a:r>
              <a:rPr lang="en-US" sz="2300" dirty="0" smtClean="0">
                <a:latin typeface="Times New Roman" pitchFamily="18" charset="0"/>
                <a:cs typeface="Times New Roman" pitchFamily="18" charset="0"/>
                <a:hlinkClick r:id="rId14" tooltip="Understory"/>
              </a:rPr>
              <a:t>understory</a:t>
            </a:r>
            <a:r>
              <a:rPr lang="en-US" sz="2300" dirty="0" smtClean="0">
                <a:latin typeface="Times New Roman" pitchFamily="18" charset="0"/>
                <a:cs typeface="Times New Roman" pitchFamily="18" charset="0"/>
              </a:rPr>
              <a:t> of late </a:t>
            </a:r>
            <a:r>
              <a:rPr lang="en-US" sz="2300" dirty="0" smtClean="0">
                <a:latin typeface="Times New Roman" pitchFamily="18" charset="0"/>
                <a:cs typeface="Times New Roman" pitchFamily="18" charset="0"/>
                <a:hlinkClick r:id="rId15" tooltip="Paleozoic"/>
              </a:rPr>
              <a:t>Paleozoic</a:t>
            </a:r>
            <a:r>
              <a:rPr lang="en-US" sz="2300" dirty="0" smtClean="0">
                <a:latin typeface="Times New Roman" pitchFamily="18" charset="0"/>
                <a:cs typeface="Times New Roman" pitchFamily="18" charset="0"/>
              </a:rPr>
              <a:t> forests. Some </a:t>
            </a:r>
            <a:r>
              <a:rPr lang="en-US" sz="2300" dirty="0" err="1" smtClean="0">
                <a:latin typeface="Times New Roman" pitchFamily="18" charset="0"/>
                <a:cs typeface="Times New Roman" pitchFamily="18" charset="0"/>
              </a:rPr>
              <a:t>Equisetopsida</a:t>
            </a:r>
            <a:r>
              <a:rPr lang="en-US" sz="2300" dirty="0" smtClean="0">
                <a:latin typeface="Times New Roman" pitchFamily="18" charset="0"/>
                <a:cs typeface="Times New Roman" pitchFamily="18" charset="0"/>
              </a:rPr>
              <a:t> were large </a:t>
            </a:r>
            <a:r>
              <a:rPr lang="en-US" sz="2300" dirty="0" smtClean="0">
                <a:latin typeface="Times New Roman" pitchFamily="18" charset="0"/>
                <a:cs typeface="Times New Roman" pitchFamily="18" charset="0"/>
                <a:hlinkClick r:id="rId16" tooltip="Tree"/>
              </a:rPr>
              <a:t>trees</a:t>
            </a:r>
            <a:r>
              <a:rPr lang="en-US" sz="2300" dirty="0" smtClean="0">
                <a:latin typeface="Times New Roman" pitchFamily="18" charset="0"/>
                <a:cs typeface="Times New Roman" pitchFamily="18" charset="0"/>
              </a:rPr>
              <a:t> reaching to 30 meters tall.</a:t>
            </a:r>
            <a:r>
              <a:rPr lang="en-US" sz="2300" baseline="300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The genus </a:t>
            </a:r>
            <a:r>
              <a:rPr lang="en-US" sz="2300" i="1" dirty="0" smtClean="0">
                <a:latin typeface="Times New Roman" pitchFamily="18" charset="0"/>
                <a:cs typeface="Times New Roman" pitchFamily="18" charset="0"/>
                <a:hlinkClick r:id="rId17" tooltip="Calamites"/>
              </a:rPr>
              <a:t>Calamites</a:t>
            </a:r>
            <a:r>
              <a:rPr lang="en-US" sz="2300" dirty="0" smtClean="0">
                <a:latin typeface="Times New Roman" pitchFamily="18" charset="0"/>
                <a:cs typeface="Times New Roman" pitchFamily="18" charset="0"/>
              </a:rPr>
              <a:t> of the family </a:t>
            </a:r>
            <a:r>
              <a:rPr lang="en-US" sz="2300" dirty="0" err="1" smtClean="0">
                <a:latin typeface="Times New Roman" pitchFamily="18" charset="0"/>
                <a:cs typeface="Times New Roman" pitchFamily="18" charset="0"/>
                <a:hlinkClick r:id="rId18" tooltip="Calamitaceae"/>
              </a:rPr>
              <a:t>Calamitaceae</a:t>
            </a:r>
            <a:r>
              <a:rPr lang="en-US" sz="2300" dirty="0" smtClean="0">
                <a:latin typeface="Times New Roman" pitchFamily="18" charset="0"/>
                <a:cs typeface="Times New Roman" pitchFamily="18" charset="0"/>
              </a:rPr>
              <a:t>, for example, is abundant in </a:t>
            </a:r>
            <a:r>
              <a:rPr lang="en-US" sz="2300" dirty="0" smtClean="0">
                <a:latin typeface="Times New Roman" pitchFamily="18" charset="0"/>
                <a:cs typeface="Times New Roman" pitchFamily="18" charset="0"/>
                <a:hlinkClick r:id="rId19" tooltip="Coal"/>
              </a:rPr>
              <a:t>coal</a:t>
            </a:r>
            <a:r>
              <a:rPr lang="en-US" sz="2300" dirty="0" smtClean="0">
                <a:latin typeface="Times New Roman" pitchFamily="18" charset="0"/>
                <a:cs typeface="Times New Roman" pitchFamily="18" charset="0"/>
              </a:rPr>
              <a:t> deposits from the </a:t>
            </a:r>
            <a:r>
              <a:rPr lang="en-US" sz="2300" dirty="0" smtClean="0">
                <a:latin typeface="Times New Roman" pitchFamily="18" charset="0"/>
                <a:cs typeface="Times New Roman" pitchFamily="18" charset="0"/>
                <a:hlinkClick r:id="rId20" tooltip="Carboniferous"/>
              </a:rPr>
              <a:t>Carboniferous</a:t>
            </a:r>
            <a:r>
              <a:rPr lang="en-US" sz="2300" dirty="0" smtClean="0">
                <a:latin typeface="Times New Roman" pitchFamily="18" charset="0"/>
                <a:cs typeface="Times New Roman" pitchFamily="18" charset="0"/>
              </a:rPr>
              <a:t> period</a:t>
            </a:r>
            <a:endParaRPr lang="en-US"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3416320"/>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Habit and Habitat of Equisetum: </a:t>
            </a:r>
          </a:p>
          <a:p>
            <a:pPr algn="just"/>
            <a:r>
              <a:rPr lang="en-US" sz="2400" dirty="0" smtClean="0">
                <a:latin typeface="Times New Roman" pitchFamily="18" charset="0"/>
                <a:cs typeface="Times New Roman" pitchFamily="18" charset="0"/>
              </a:rPr>
              <a:t>The plant body of Equisetum has an aerial part and an underground rhizome part. The rhizome is perennial, horizontal, branched and creeping in nature. The aerial part is herbaceous and usually annual. Majority of the species are small with a size range in between 15 and 60 cm in height and 2.0 cm in diameter. </a:t>
            </a:r>
          </a:p>
          <a:p>
            <a:pPr algn="just"/>
            <a:r>
              <a:rPr lang="en-US" sz="2400" dirty="0" smtClean="0">
                <a:latin typeface="Times New Roman" pitchFamily="18" charset="0"/>
                <a:cs typeface="Times New Roman" pitchFamily="18" charset="0"/>
              </a:rPr>
              <a:t>However some species grow up in higher heights though their stem are relatively thin showing </a:t>
            </a:r>
            <a:r>
              <a:rPr lang="en-US" sz="2400" dirty="0" err="1" smtClean="0">
                <a:latin typeface="Times New Roman" pitchFamily="18" charset="0"/>
                <a:cs typeface="Times New Roman" pitchFamily="18" charset="0"/>
              </a:rPr>
              <a:t>vinelike</a:t>
            </a:r>
            <a:r>
              <a:rPr lang="en-US" sz="2400" dirty="0" smtClean="0">
                <a:latin typeface="Times New Roman" pitchFamily="18" charset="0"/>
                <a:cs typeface="Times New Roman" pitchFamily="18" charset="0"/>
              </a:rPr>
              <a:t> habit and climb over adjacent forest trees. </a:t>
            </a:r>
            <a:endParaRPr lang="en-US" sz="2400" dirty="0">
              <a:latin typeface="Times New Roman" pitchFamily="18" charset="0"/>
              <a:cs typeface="Times New Roman" pitchFamily="18" charset="0"/>
            </a:endParaRPr>
          </a:p>
        </p:txBody>
      </p:sp>
      <p:pic>
        <p:nvPicPr>
          <p:cNvPr id="142338" name="Picture 2" descr="http://cdn.biologydiscussion.com/wp-content/uploads/2016/08/clip_image002-116.jpg"/>
          <p:cNvPicPr>
            <a:picLocks noChangeAspect="1" noChangeArrowheads="1"/>
          </p:cNvPicPr>
          <p:nvPr/>
        </p:nvPicPr>
        <p:blipFill>
          <a:blip r:embed="rId2"/>
          <a:srcRect/>
          <a:stretch>
            <a:fillRect/>
          </a:stretch>
        </p:blipFill>
        <p:spPr bwMode="auto">
          <a:xfrm>
            <a:off x="3429000" y="3048000"/>
            <a:ext cx="5029200" cy="3810000"/>
          </a:xfrm>
          <a:prstGeom prst="rect">
            <a:avLst/>
          </a:prstGeom>
          <a:noFill/>
        </p:spPr>
      </p:pic>
      <p:pic>
        <p:nvPicPr>
          <p:cNvPr id="142339" name="Picture 3"/>
          <p:cNvPicPr>
            <a:picLocks noChangeAspect="1" noChangeArrowheads="1"/>
          </p:cNvPicPr>
          <p:nvPr/>
        </p:nvPicPr>
        <p:blipFill>
          <a:blip r:embed="rId3"/>
          <a:srcRect/>
          <a:stretch>
            <a:fillRect/>
          </a:stretch>
        </p:blipFill>
        <p:spPr bwMode="auto">
          <a:xfrm>
            <a:off x="0" y="3429000"/>
            <a:ext cx="31242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5262979"/>
          </a:xfrm>
          <a:prstGeom prst="rect">
            <a:avLst/>
          </a:prstGeom>
          <a:solidFill>
            <a:srgbClr val="0070C0"/>
          </a:solidFill>
        </p:spPr>
        <p:txBody>
          <a:bodyPr wrap="square">
            <a:spAutoFit/>
          </a:bodyPr>
          <a:lstStyle/>
          <a:p>
            <a:pPr algn="just"/>
            <a:r>
              <a:rPr lang="en-US" sz="2800" dirty="0" smtClean="0">
                <a:latin typeface="Times New Roman" pitchFamily="18" charset="0"/>
                <a:cs typeface="Times New Roman" pitchFamily="18" charset="0"/>
              </a:rPr>
              <a:t>Equisetums generally grow in wet or damp habitats and are particularly common along the banks of streams or irrigation canals. However, some species are adapted to xeric </a:t>
            </a:r>
            <a:r>
              <a:rPr lang="en-US" sz="2800" smtClean="0">
                <a:latin typeface="Times New Roman" pitchFamily="18" charset="0"/>
                <a:cs typeface="Times New Roman" pitchFamily="18" charset="0"/>
              </a:rPr>
              <a:t>condition. Some </a:t>
            </a:r>
            <a:r>
              <a:rPr lang="en-US" sz="2800" dirty="0" smtClean="0">
                <a:latin typeface="Times New Roman" pitchFamily="18" charset="0"/>
                <a:cs typeface="Times New Roman" pitchFamily="18" charset="0"/>
              </a:rPr>
              <a:t>species of Equisetum are indicators of the mineral content of the soil in which they grow. Some species accumulate gold (about 4.5 ounce per ton of dry wt.), thus they are considered as ‘gold indicator plants. </a:t>
            </a:r>
          </a:p>
          <a:p>
            <a:pPr algn="just"/>
            <a:r>
              <a:rPr lang="en-US" sz="2800" dirty="0" smtClean="0">
                <a:latin typeface="Times New Roman" pitchFamily="18" charset="0"/>
                <a:cs typeface="Times New Roman" pitchFamily="18" charset="0"/>
              </a:rPr>
              <a:t>Hence these plants help in prospection/exploration for new ore deposits. In Equisetum, silica is deposited on the outer wall of the epidermal cells giving the characteristic rough feeling, thus it provides a protective covering against predators and pathogens.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0"/>
            <a:ext cx="2819400" cy="646331"/>
          </a:xfrm>
          <a:prstGeom prst="rect">
            <a:avLst/>
          </a:prstGeom>
        </p:spPr>
        <p:txBody>
          <a:bodyPr wrap="square">
            <a:spAutoFit/>
          </a:bodyPr>
          <a:lstStyle/>
          <a:p>
            <a:pPr algn="ctr"/>
            <a:r>
              <a:rPr lang="en-US" b="1" dirty="0" smtClean="0">
                <a:solidFill>
                  <a:srgbClr val="FF0000"/>
                </a:solidFill>
              </a:rPr>
              <a:t>Structure of Equisetum:</a:t>
            </a:r>
          </a:p>
          <a:p>
            <a:pPr algn="ctr"/>
            <a:r>
              <a:rPr lang="en-US" b="1" dirty="0" smtClean="0">
                <a:solidFill>
                  <a:srgbClr val="FF0000"/>
                </a:solidFill>
              </a:rPr>
              <a:t>The </a:t>
            </a:r>
            <a:r>
              <a:rPr lang="en-US" b="1" dirty="0" err="1" smtClean="0">
                <a:solidFill>
                  <a:srgbClr val="FF0000"/>
                </a:solidFill>
              </a:rPr>
              <a:t>Sporophyte</a:t>
            </a:r>
            <a:r>
              <a:rPr lang="en-US" b="1" dirty="0" smtClean="0">
                <a:solidFill>
                  <a:srgbClr val="FF0000"/>
                </a:solidFill>
              </a:rPr>
              <a:t>: </a:t>
            </a:r>
            <a:endParaRPr lang="en-US" dirty="0">
              <a:solidFill>
                <a:srgbClr val="FF0000"/>
              </a:solidFill>
            </a:endParaRPr>
          </a:p>
        </p:txBody>
      </p:sp>
      <p:sp>
        <p:nvSpPr>
          <p:cNvPr id="3" name="Rectangle 2"/>
          <p:cNvSpPr/>
          <p:nvPr/>
        </p:nvSpPr>
        <p:spPr>
          <a:xfrm>
            <a:off x="0" y="457200"/>
            <a:ext cx="9144000" cy="6463308"/>
          </a:xfrm>
          <a:prstGeom prst="rect">
            <a:avLst/>
          </a:prstGeom>
        </p:spPr>
        <p:txBody>
          <a:bodyPr wrap="square">
            <a:spAutoFit/>
          </a:bodyPr>
          <a:lstStyle/>
          <a:p>
            <a:pPr algn="just"/>
            <a:r>
              <a:rPr lang="en-US" sz="2300" dirty="0" smtClean="0">
                <a:latin typeface="Times New Roman" pitchFamily="18" charset="0"/>
                <a:cs typeface="Times New Roman" pitchFamily="18" charset="0"/>
              </a:rPr>
              <a:t>The </a:t>
            </a:r>
            <a:r>
              <a:rPr lang="en-US" sz="2300" dirty="0" err="1" smtClean="0">
                <a:latin typeface="Times New Roman" pitchFamily="18" charset="0"/>
                <a:cs typeface="Times New Roman" pitchFamily="18" charset="0"/>
              </a:rPr>
              <a:t>sporophytic</a:t>
            </a:r>
            <a:r>
              <a:rPr lang="en-US" sz="2300" dirty="0" smtClean="0">
                <a:latin typeface="Times New Roman" pitchFamily="18" charset="0"/>
                <a:cs typeface="Times New Roman" pitchFamily="18" charset="0"/>
              </a:rPr>
              <a:t> plant body of Equisetum is differentiated into stem, roots and leaves </a:t>
            </a:r>
          </a:p>
          <a:p>
            <a:pPr algn="ctr"/>
            <a:r>
              <a:rPr lang="en-US" sz="2300" b="1" dirty="0" smtClean="0">
                <a:solidFill>
                  <a:srgbClr val="FF0000"/>
                </a:solidFill>
                <a:latin typeface="Times New Roman" pitchFamily="18" charset="0"/>
                <a:cs typeface="Times New Roman" pitchFamily="18" charset="0"/>
              </a:rPr>
              <a:t>Stem: </a:t>
            </a:r>
            <a:endParaRPr lang="en-US" sz="2300" dirty="0" smtClean="0">
              <a:solidFill>
                <a:srgbClr val="FF0000"/>
              </a:solidFill>
              <a:latin typeface="Times New Roman" pitchFamily="18" charset="0"/>
              <a:cs typeface="Times New Roman" pitchFamily="18" charset="0"/>
            </a:endParaRPr>
          </a:p>
          <a:p>
            <a:pPr algn="just"/>
            <a:r>
              <a:rPr lang="en-US" sz="2300" dirty="0" smtClean="0">
                <a:latin typeface="Times New Roman" pitchFamily="18" charset="0"/>
                <a:cs typeface="Times New Roman" pitchFamily="18" charset="0"/>
              </a:rPr>
              <a:t>The stem of Equisetum has two parts: perennial, underground, much branched rhizome and an erect, usually annual aerial shoot. The branching is </a:t>
            </a:r>
            <a:r>
              <a:rPr lang="en-US" sz="2300" dirty="0" err="1" smtClean="0">
                <a:latin typeface="Times New Roman" pitchFamily="18" charset="0"/>
                <a:cs typeface="Times New Roman" pitchFamily="18" charset="0"/>
              </a:rPr>
              <a:t>monopodial</a:t>
            </a:r>
            <a:r>
              <a:rPr lang="en-US" sz="2300" dirty="0" smtClean="0">
                <a:latin typeface="Times New Roman" pitchFamily="18" charset="0"/>
                <a:cs typeface="Times New Roman" pitchFamily="18" charset="0"/>
              </a:rPr>
              <a:t>, shoots are differentia­ted into nodes and internodes. </a:t>
            </a:r>
          </a:p>
          <a:p>
            <a:pPr algn="just"/>
            <a:r>
              <a:rPr lang="en-US" sz="2300" dirty="0" smtClean="0">
                <a:latin typeface="Times New Roman" pitchFamily="18" charset="0"/>
                <a:cs typeface="Times New Roman" pitchFamily="18" charset="0"/>
              </a:rPr>
              <a:t>In majority of the species, all the shoots are alike and </a:t>
            </a:r>
            <a:r>
              <a:rPr lang="en-US" sz="2300" dirty="0" err="1" smtClean="0">
                <a:latin typeface="Times New Roman" pitchFamily="18" charset="0"/>
                <a:cs typeface="Times New Roman" pitchFamily="18" charset="0"/>
              </a:rPr>
              <a:t>chlorophyllous</a:t>
            </a:r>
            <a:r>
              <a:rPr lang="en-US" sz="2300" dirty="0" smtClean="0">
                <a:latin typeface="Times New Roman" pitchFamily="18" charset="0"/>
                <a:cs typeface="Times New Roman" pitchFamily="18" charset="0"/>
              </a:rPr>
              <a:t> and some of them bear </a:t>
            </a:r>
            <a:r>
              <a:rPr lang="en-US" sz="2300" dirty="0" err="1" smtClean="0">
                <a:latin typeface="Times New Roman" pitchFamily="18" charset="0"/>
                <a:cs typeface="Times New Roman" pitchFamily="18" charset="0"/>
              </a:rPr>
              <a:t>strobili</a:t>
            </a:r>
            <a:r>
              <a:rPr lang="en-US" sz="2300" dirty="0" smtClean="0">
                <a:latin typeface="Times New Roman" pitchFamily="18" charset="0"/>
                <a:cs typeface="Times New Roman" pitchFamily="18" charset="0"/>
              </a:rPr>
              <a:t> at their apices. Sometimes shoot shows dimorphism (two types of shoots i.e., vegetative and fertile).</a:t>
            </a:r>
          </a:p>
          <a:p>
            <a:pPr algn="just"/>
            <a:r>
              <a:rPr lang="en-US" sz="2300" dirty="0" smtClean="0">
                <a:latin typeface="Times New Roman" pitchFamily="18" charset="0"/>
                <a:cs typeface="Times New Roman" pitchFamily="18" charset="0"/>
              </a:rPr>
              <a:t>Some shoots are profusely branched, green (</a:t>
            </a:r>
            <a:r>
              <a:rPr lang="en-US" sz="2300" dirty="0" err="1" smtClean="0">
                <a:latin typeface="Times New Roman" pitchFamily="18" charset="0"/>
                <a:cs typeface="Times New Roman" pitchFamily="18" charset="0"/>
              </a:rPr>
              <a:t>chlorophyllous</a:t>
            </a:r>
            <a:r>
              <a:rPr lang="en-US" sz="2300" dirty="0" smtClean="0">
                <a:latin typeface="Times New Roman" pitchFamily="18" charset="0"/>
                <a:cs typeface="Times New Roman" pitchFamily="18" charset="0"/>
              </a:rPr>
              <a:t>) and purely vegetative. The others are fertile, </a:t>
            </a:r>
            <a:r>
              <a:rPr lang="en-US" sz="2300" dirty="0" err="1" smtClean="0">
                <a:latin typeface="Times New Roman" pitchFamily="18" charset="0"/>
                <a:cs typeface="Times New Roman" pitchFamily="18" charset="0"/>
              </a:rPr>
              <a:t>unbranched</a:t>
            </a:r>
            <a:r>
              <a:rPr lang="en-US" sz="2300" dirty="0" smtClean="0">
                <a:latin typeface="Times New Roman" pitchFamily="18" charset="0"/>
                <a:cs typeface="Times New Roman" pitchFamily="18" charset="0"/>
              </a:rPr>
              <a:t>, brownish in </a:t>
            </a:r>
            <a:r>
              <a:rPr lang="en-US" sz="2300" dirty="0" err="1" smtClean="0">
                <a:latin typeface="Times New Roman" pitchFamily="18" charset="0"/>
                <a:cs typeface="Times New Roman" pitchFamily="18" charset="0"/>
              </a:rPr>
              <a:t>colour</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achlorophyllous</a:t>
            </a:r>
            <a:r>
              <a:rPr lang="en-US" sz="2300" dirty="0" smtClean="0">
                <a:latin typeface="Times New Roman" pitchFamily="18" charset="0"/>
                <a:cs typeface="Times New Roman" pitchFamily="18" charset="0"/>
              </a:rPr>
              <a:t>) and have terminal </a:t>
            </a:r>
            <a:r>
              <a:rPr lang="en-US" sz="2300" dirty="0" err="1" smtClean="0">
                <a:latin typeface="Times New Roman" pitchFamily="18" charset="0"/>
                <a:cs typeface="Times New Roman" pitchFamily="18" charset="0"/>
              </a:rPr>
              <a:t>strobili</a:t>
            </a:r>
            <a:r>
              <a:rPr lang="en-US" sz="2300" dirty="0" smtClean="0">
                <a:latin typeface="Times New Roman" pitchFamily="18" charset="0"/>
                <a:cs typeface="Times New Roman" pitchFamily="18" charset="0"/>
              </a:rPr>
              <a:t>. </a:t>
            </a:r>
          </a:p>
          <a:p>
            <a:pPr algn="just"/>
            <a:r>
              <a:rPr lang="en-US" sz="2300" dirty="0" smtClean="0">
                <a:latin typeface="Times New Roman" pitchFamily="18" charset="0"/>
                <a:cs typeface="Times New Roman" pitchFamily="18" charset="0"/>
              </a:rPr>
              <a:t>The underground rhizome and the aerial axis appear to be articulated or jointed due to the presence of distinct nodes and internodes. Externally, the internodes have longitudinal ridges and furrows and, internally, they are hollow, tube-like structures. The ridges of the successive internodes alternate with each other and the leaves are normally of the same number as the ridges on the stem.</a:t>
            </a:r>
            <a:endParaRPr lang="en-US"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10600" cy="1323439"/>
          </a:xfrm>
          <a:prstGeom prst="rect">
            <a:avLst/>
          </a:prstGeom>
        </p:spPr>
        <p:txBody>
          <a:bodyPr wrap="square">
            <a:spAutoFit/>
          </a:bodyPr>
          <a:lstStyle/>
          <a:p>
            <a:pPr algn="ctr"/>
            <a:r>
              <a:rPr lang="en-US" sz="2000" b="1" dirty="0" smtClean="0">
                <a:solidFill>
                  <a:srgbClr val="FF0000"/>
                </a:solidFill>
                <a:latin typeface="Times New Roman" pitchFamily="18" charset="0"/>
                <a:cs typeface="Times New Roman" pitchFamily="18" charset="0"/>
              </a:rPr>
              <a:t>Internal Features of Stem: </a:t>
            </a:r>
            <a:endParaRPr lang="en-US" sz="2000" dirty="0" smtClean="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In T.S., the stem of Equisetum appears wavy in outline with ridges and furrows. The epidermal cell walls are thick, </a:t>
            </a:r>
            <a:r>
              <a:rPr lang="en-US" sz="2000" dirty="0" err="1" smtClean="0">
                <a:latin typeface="Times New Roman" pitchFamily="18" charset="0"/>
                <a:cs typeface="Times New Roman" pitchFamily="18" charset="0"/>
              </a:rPr>
              <a:t>cuticularised</a:t>
            </a:r>
            <a:r>
              <a:rPr lang="en-US" sz="2000" dirty="0" smtClean="0">
                <a:latin typeface="Times New Roman" pitchFamily="18" charset="0"/>
                <a:cs typeface="Times New Roman" pitchFamily="18" charset="0"/>
              </a:rPr>
              <a:t> and have a deposition of siliceous material. </a:t>
            </a:r>
            <a:endParaRPr lang="en-US" sz="2000" dirty="0">
              <a:latin typeface="Times New Roman" pitchFamily="18" charset="0"/>
              <a:cs typeface="Times New Roman" pitchFamily="18" charset="0"/>
            </a:endParaRPr>
          </a:p>
        </p:txBody>
      </p:sp>
      <p:pic>
        <p:nvPicPr>
          <p:cNvPr id="144386" name="Picture 2" descr="http://cdn.biologydiscussion.com/wp-content/uploads/2016/08/clip_image004-81.jpg"/>
          <p:cNvPicPr>
            <a:picLocks noChangeAspect="1" noChangeArrowheads="1"/>
          </p:cNvPicPr>
          <p:nvPr/>
        </p:nvPicPr>
        <p:blipFill>
          <a:blip r:embed="rId2"/>
          <a:srcRect/>
          <a:stretch>
            <a:fillRect/>
          </a:stretch>
        </p:blipFill>
        <p:spPr bwMode="auto">
          <a:xfrm>
            <a:off x="1981200" y="1295400"/>
            <a:ext cx="5486400" cy="52578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555641"/>
          </a:xfrm>
          <a:prstGeom prst="rect">
            <a:avLst/>
          </a:prstGeom>
        </p:spPr>
        <p:txBody>
          <a:bodyPr wrap="square">
            <a:spAutoFit/>
          </a:bodyPr>
          <a:lstStyle/>
          <a:p>
            <a:pPr algn="just"/>
            <a:r>
              <a:rPr lang="en-US" sz="2800" dirty="0" smtClean="0">
                <a:latin typeface="Times New Roman" pitchFamily="18" charset="0"/>
                <a:cs typeface="Times New Roman" pitchFamily="18" charset="0"/>
              </a:rPr>
              <a:t>Stomata are distributed only in the furrows between the ridges. A hypodermal </a:t>
            </a:r>
            <a:r>
              <a:rPr lang="en-US" sz="2800" dirty="0" err="1" smtClean="0">
                <a:latin typeface="Times New Roman" pitchFamily="18" charset="0"/>
                <a:cs typeface="Times New Roman" pitchFamily="18" charset="0"/>
              </a:rPr>
              <a:t>sclerenchymatous</a:t>
            </a:r>
            <a:r>
              <a:rPr lang="en-US" sz="2800" dirty="0" smtClean="0">
                <a:latin typeface="Times New Roman" pitchFamily="18" charset="0"/>
                <a:cs typeface="Times New Roman" pitchFamily="18" charset="0"/>
              </a:rPr>
              <a:t> zone is present below each ridge which may extend up to stele. The cortex is differentiated into outer and inner regions. </a:t>
            </a:r>
          </a:p>
          <a:p>
            <a:pPr algn="just"/>
            <a:r>
              <a:rPr lang="en-US" sz="2800" dirty="0" smtClean="0">
                <a:latin typeface="Times New Roman" pitchFamily="18" charset="0"/>
                <a:cs typeface="Times New Roman" pitchFamily="18" charset="0"/>
              </a:rPr>
              <a:t>The outer cortex is </a:t>
            </a:r>
            <a:r>
              <a:rPr lang="en-US" sz="2800" dirty="0" err="1" smtClean="0">
                <a:latin typeface="Times New Roman" pitchFamily="18" charset="0"/>
                <a:cs typeface="Times New Roman" pitchFamily="18" charset="0"/>
              </a:rPr>
              <a:t>chlorenchymatous</a:t>
            </a:r>
            <a:r>
              <a:rPr lang="en-US" sz="2800" dirty="0" smtClean="0">
                <a:latin typeface="Times New Roman" pitchFamily="18" charset="0"/>
                <a:cs typeface="Times New Roman" pitchFamily="18" charset="0"/>
              </a:rPr>
              <a:t>, while the inner cortex is made up of thin-walled </a:t>
            </a:r>
            <a:r>
              <a:rPr lang="en-US" sz="2800" dirty="0" err="1" smtClean="0">
                <a:latin typeface="Times New Roman" pitchFamily="18" charset="0"/>
                <a:cs typeface="Times New Roman" pitchFamily="18" charset="0"/>
              </a:rPr>
              <a:t>parenchymatous</a:t>
            </a:r>
            <a:r>
              <a:rPr lang="en-US" sz="2800" dirty="0" smtClean="0">
                <a:latin typeface="Times New Roman" pitchFamily="18" charset="0"/>
                <a:cs typeface="Times New Roman" pitchFamily="18" charset="0"/>
              </a:rPr>
              <a:t> cells. There is a large air cavity in the inner cortex corresponding to each furrow and alternating with the ridges, known as </a:t>
            </a:r>
            <a:r>
              <a:rPr lang="en-US" sz="2800" dirty="0" err="1" smtClean="0">
                <a:latin typeface="Times New Roman" pitchFamily="18" charset="0"/>
                <a:cs typeface="Times New Roman" pitchFamily="18" charset="0"/>
              </a:rPr>
              <a:t>vallecular</a:t>
            </a:r>
            <a:r>
              <a:rPr lang="en-US" sz="2800" dirty="0" smtClean="0">
                <a:latin typeface="Times New Roman" pitchFamily="18" charset="0"/>
                <a:cs typeface="Times New Roman" pitchFamily="18" charset="0"/>
              </a:rPr>
              <a:t> canal. These are </a:t>
            </a:r>
            <a:r>
              <a:rPr lang="en-US" sz="2800" dirty="0" err="1" smtClean="0">
                <a:latin typeface="Times New Roman" pitchFamily="18" charset="0"/>
                <a:cs typeface="Times New Roman" pitchFamily="18" charset="0"/>
              </a:rPr>
              <a:t>schizolysigenous</a:t>
            </a:r>
            <a:r>
              <a:rPr lang="en-US" sz="2800" dirty="0" smtClean="0">
                <a:latin typeface="Times New Roman" pitchFamily="18" charset="0"/>
                <a:cs typeface="Times New Roman" pitchFamily="18" charset="0"/>
              </a:rPr>
              <a:t> canals extending the entire length of internodes and form a distinct aerating system. </a:t>
            </a:r>
          </a:p>
          <a:p>
            <a:pPr algn="just"/>
            <a:r>
              <a:rPr lang="en-US" sz="2800" dirty="0" smtClean="0">
                <a:latin typeface="Times New Roman" pitchFamily="18" charset="0"/>
                <a:cs typeface="Times New Roman" pitchFamily="18" charset="0"/>
              </a:rPr>
              <a:t>New leaves and branches of Equisetum are produced by the apical </a:t>
            </a:r>
            <a:r>
              <a:rPr lang="en-US" sz="2800" dirty="0" err="1" smtClean="0">
                <a:latin typeface="Times New Roman" pitchFamily="18" charset="0"/>
                <a:cs typeface="Times New Roman" pitchFamily="18" charset="0"/>
              </a:rPr>
              <a:t>meristem</a:t>
            </a:r>
            <a:r>
              <a:rPr lang="en-US" sz="2800" dirty="0" smtClean="0">
                <a:latin typeface="Times New Roman" pitchFamily="18" charset="0"/>
                <a:cs typeface="Times New Roman" pitchFamily="18" charset="0"/>
              </a:rPr>
              <a:t>, however, most of the length of the stem are due to the activity of intercalary </a:t>
            </a:r>
            <a:r>
              <a:rPr lang="en-US" sz="2800" dirty="0" err="1" smtClean="0">
                <a:latin typeface="Times New Roman" pitchFamily="18" charset="0"/>
                <a:cs typeface="Times New Roman" pitchFamily="18" charset="0"/>
              </a:rPr>
              <a:t>meristem</a:t>
            </a:r>
            <a:r>
              <a:rPr lang="en-US" sz="2800" dirty="0" smtClean="0">
                <a:latin typeface="Times New Roman" pitchFamily="18" charset="0"/>
                <a:cs typeface="Times New Roman" pitchFamily="18" charset="0"/>
              </a:rPr>
              <a:t> located just above each node. The activity of intercalary </a:t>
            </a:r>
            <a:r>
              <a:rPr lang="en-US" sz="2800" dirty="0" err="1" smtClean="0">
                <a:latin typeface="Times New Roman" pitchFamily="18" charset="0"/>
                <a:cs typeface="Times New Roman" pitchFamily="18" charset="0"/>
              </a:rPr>
              <a:t>meristem</a:t>
            </a:r>
            <a:r>
              <a:rPr lang="en-US" sz="2800" dirty="0" smtClean="0">
                <a:latin typeface="Times New Roman" pitchFamily="18" charset="0"/>
                <a:cs typeface="Times New Roman" pitchFamily="18" charset="0"/>
              </a:rPr>
              <a:t> causes rapid elongation of the inter- nodal region.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5"/>
          </a:xfrm>
          <a:prstGeom prst="rect">
            <a:avLst/>
          </a:prstGeom>
        </p:spPr>
        <p:txBody>
          <a:bodyPr wrap="square">
            <a:spAutoFit/>
          </a:bodyPr>
          <a:lstStyle/>
          <a:p>
            <a:pPr algn="just"/>
            <a:r>
              <a:rPr lang="en-US" sz="2200" dirty="0" smtClean="0">
                <a:latin typeface="Times New Roman" pitchFamily="18" charset="0"/>
                <a:cs typeface="Times New Roman" pitchFamily="18" charset="0"/>
              </a:rPr>
              <a:t>The stele is </a:t>
            </a:r>
            <a:r>
              <a:rPr lang="en-US" sz="2200" dirty="0" err="1" smtClean="0">
                <a:latin typeface="Times New Roman" pitchFamily="18" charset="0"/>
                <a:cs typeface="Times New Roman" pitchFamily="18" charset="0"/>
              </a:rPr>
              <a:t>ectophloic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siphonestele</a:t>
            </a:r>
            <a:r>
              <a:rPr lang="en-US" sz="2200" dirty="0" smtClean="0">
                <a:latin typeface="Times New Roman" pitchFamily="18" charset="0"/>
                <a:cs typeface="Times New Roman" pitchFamily="18" charset="0"/>
              </a:rPr>
              <a:t> which is surrounded by an outer </a:t>
            </a:r>
            <a:r>
              <a:rPr lang="en-US" sz="2200" dirty="0" err="1" smtClean="0">
                <a:latin typeface="Times New Roman" pitchFamily="18" charset="0"/>
                <a:cs typeface="Times New Roman" pitchFamily="18" charset="0"/>
              </a:rPr>
              <a:t>endodermal</a:t>
            </a:r>
            <a:r>
              <a:rPr lang="en-US" sz="2200" dirty="0" smtClean="0">
                <a:latin typeface="Times New Roman" pitchFamily="18" charset="0"/>
                <a:cs typeface="Times New Roman" pitchFamily="18" charset="0"/>
              </a:rPr>
              <a:t> layer. An inner endodermis is also present in some species of Equisetum. The endoder­mis is followed by a single-layered </a:t>
            </a:r>
            <a:r>
              <a:rPr lang="en-US" sz="2200" dirty="0" err="1" smtClean="0">
                <a:latin typeface="Times New Roman" pitchFamily="18" charset="0"/>
                <a:cs typeface="Times New Roman" pitchFamily="18" charset="0"/>
              </a:rPr>
              <a:t>pericycle</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The vascular bundles are arranged in a ring which lies opposite to the ridges in position and alternate with the </a:t>
            </a:r>
            <a:r>
              <a:rPr lang="en-US" sz="2200" dirty="0" err="1" smtClean="0">
                <a:latin typeface="Times New Roman" pitchFamily="18" charset="0"/>
                <a:cs typeface="Times New Roman" pitchFamily="18" charset="0"/>
              </a:rPr>
              <a:t>vallecular</a:t>
            </a:r>
            <a:r>
              <a:rPr lang="en-US" sz="2200" dirty="0" smtClean="0">
                <a:latin typeface="Times New Roman" pitchFamily="18" charset="0"/>
                <a:cs typeface="Times New Roman" pitchFamily="18" charset="0"/>
              </a:rPr>
              <a:t> canals of the cortex. Vascular bundles are conjoint, collateral and closed. In the mature vascular bundle, </a:t>
            </a:r>
            <a:r>
              <a:rPr lang="en-US" sz="2200" dirty="0" err="1" smtClean="0">
                <a:latin typeface="Times New Roman" pitchFamily="18" charset="0"/>
                <a:cs typeface="Times New Roman" pitchFamily="18" charset="0"/>
              </a:rPr>
              <a:t>protoxylum</a:t>
            </a:r>
            <a:r>
              <a:rPr lang="en-US" sz="2200" dirty="0" smtClean="0">
                <a:latin typeface="Times New Roman" pitchFamily="18" charset="0"/>
                <a:cs typeface="Times New Roman" pitchFamily="18" charset="0"/>
              </a:rPr>
              <a:t> is </a:t>
            </a:r>
            <a:r>
              <a:rPr lang="en-US" sz="2200" dirty="0" err="1" smtClean="0">
                <a:latin typeface="Times New Roman" pitchFamily="18" charset="0"/>
                <a:cs typeface="Times New Roman" pitchFamily="18" charset="0"/>
              </a:rPr>
              <a:t>disorganised</a:t>
            </a:r>
            <a:r>
              <a:rPr lang="en-US" sz="2200" dirty="0" smtClean="0">
                <a:latin typeface="Times New Roman" pitchFamily="18" charset="0"/>
                <a:cs typeface="Times New Roman" pitchFamily="18" charset="0"/>
              </a:rPr>
              <a:t> to form a </a:t>
            </a:r>
            <a:r>
              <a:rPr lang="en-US" sz="2200" dirty="0" err="1" smtClean="0">
                <a:latin typeface="Times New Roman" pitchFamily="18" charset="0"/>
                <a:cs typeface="Times New Roman" pitchFamily="18" charset="0"/>
              </a:rPr>
              <a:t>carinal</a:t>
            </a:r>
            <a:r>
              <a:rPr lang="en-US" sz="2200" dirty="0" smtClean="0">
                <a:latin typeface="Times New Roman" pitchFamily="18" charset="0"/>
                <a:cs typeface="Times New Roman" pitchFamily="18" charset="0"/>
              </a:rPr>
              <a:t> cavity which lies opposite to the ridges. </a:t>
            </a:r>
          </a:p>
          <a:p>
            <a:pPr algn="just"/>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metaxylem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tracheids</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scalariform</a:t>
            </a:r>
            <a:r>
              <a:rPr lang="en-US" sz="2200" dirty="0" smtClean="0">
                <a:latin typeface="Times New Roman" pitchFamily="18" charset="0"/>
                <a:cs typeface="Times New Roman" pitchFamily="18" charset="0"/>
              </a:rPr>
              <a:t> or reticulate) are present on both sides of the phloem. In some species vessels with reticulate perforations are reported. The central part of the </a:t>
            </a:r>
            <a:r>
              <a:rPr lang="en-US" sz="2200" dirty="0" err="1" smtClean="0">
                <a:latin typeface="Times New Roman" pitchFamily="18" charset="0"/>
                <a:cs typeface="Times New Roman" pitchFamily="18" charset="0"/>
              </a:rPr>
              <a:t>internode</a:t>
            </a:r>
            <a:r>
              <a:rPr lang="en-US" sz="2200" dirty="0" smtClean="0">
                <a:latin typeface="Times New Roman" pitchFamily="18" charset="0"/>
                <a:cs typeface="Times New Roman" pitchFamily="18" charset="0"/>
              </a:rPr>
              <a:t> of aerial shoot is occupied by a large pith cavity which is formed due to rapid elongation of the </a:t>
            </a:r>
            <a:r>
              <a:rPr lang="en-US" sz="2200" dirty="0" err="1" smtClean="0">
                <a:latin typeface="Times New Roman" pitchFamily="18" charset="0"/>
                <a:cs typeface="Times New Roman" pitchFamily="18" charset="0"/>
              </a:rPr>
              <a:t>internodal</a:t>
            </a:r>
            <a:r>
              <a:rPr lang="en-US" sz="2200" dirty="0" smtClean="0">
                <a:latin typeface="Times New Roman" pitchFamily="18" charset="0"/>
                <a:cs typeface="Times New Roman" pitchFamily="18" charset="0"/>
              </a:rPr>
              <a:t> region. </a:t>
            </a:r>
          </a:p>
          <a:p>
            <a:pPr algn="just"/>
            <a:r>
              <a:rPr lang="en-US" sz="2200" dirty="0" smtClean="0">
                <a:latin typeface="Times New Roman" pitchFamily="18" charset="0"/>
                <a:cs typeface="Times New Roman" pitchFamily="18" charset="0"/>
              </a:rPr>
              <a:t>The vascular bundles remain </a:t>
            </a:r>
            <a:r>
              <a:rPr lang="en-US" sz="2200" dirty="0" err="1" smtClean="0">
                <a:latin typeface="Times New Roman" pitchFamily="18" charset="0"/>
                <a:cs typeface="Times New Roman" pitchFamily="18" charset="0"/>
              </a:rPr>
              <a:t>unbranched</a:t>
            </a:r>
            <a:r>
              <a:rPr lang="en-US" sz="2200" dirty="0" smtClean="0">
                <a:latin typeface="Times New Roman" pitchFamily="18" charset="0"/>
                <a:cs typeface="Times New Roman" pitchFamily="18" charset="0"/>
              </a:rPr>
              <a:t> until they reach the level of node. At the nodal region, each vascular </a:t>
            </a:r>
            <a:r>
              <a:rPr lang="en-US" sz="2200" dirty="0" err="1" smtClean="0">
                <a:latin typeface="Times New Roman" pitchFamily="18" charset="0"/>
                <a:cs typeface="Times New Roman" pitchFamily="18" charset="0"/>
              </a:rPr>
              <a:t>bandle</a:t>
            </a:r>
            <a:r>
              <a:rPr lang="en-US" sz="2200" dirty="0" smtClean="0">
                <a:latin typeface="Times New Roman" pitchFamily="18" charset="0"/>
                <a:cs typeface="Times New Roman" pitchFamily="18" charset="0"/>
              </a:rPr>
              <a:t> trifurcates (divided into three parts). </a:t>
            </a:r>
          </a:p>
          <a:p>
            <a:pPr algn="just"/>
            <a:r>
              <a:rPr lang="en-US" sz="2200" dirty="0" smtClean="0">
                <a:latin typeface="Times New Roman" pitchFamily="18" charset="0"/>
                <a:cs typeface="Times New Roman" pitchFamily="18" charset="0"/>
              </a:rPr>
              <a:t>The middle branch of the trifurcation enters the leaf. Each lateral branch of the trifurcate bundle joins a lateral strand of an adja­cent trifurcate bundle to form a </a:t>
            </a:r>
            <a:r>
              <a:rPr lang="en-US" sz="2200" dirty="0" err="1" smtClean="0">
                <a:latin typeface="Times New Roman" pitchFamily="18" charset="0"/>
                <a:cs typeface="Times New Roman" pitchFamily="18" charset="0"/>
              </a:rPr>
              <a:t>vascuiar</a:t>
            </a:r>
            <a:r>
              <a:rPr lang="en-US" sz="2200" dirty="0" smtClean="0">
                <a:latin typeface="Times New Roman" pitchFamily="18" charset="0"/>
                <a:cs typeface="Times New Roman" pitchFamily="18" charset="0"/>
              </a:rPr>
              <a:t> bundle of </a:t>
            </a:r>
            <a:r>
              <a:rPr lang="en-US" sz="2200" dirty="0" err="1" smtClean="0">
                <a:latin typeface="Times New Roman" pitchFamily="18" charset="0"/>
                <a:cs typeface="Times New Roman" pitchFamily="18" charset="0"/>
              </a:rPr>
              <a:t>internode</a:t>
            </a:r>
            <a:r>
              <a:rPr lang="en-US" sz="2200" dirty="0" smtClean="0">
                <a:latin typeface="Times New Roman" pitchFamily="18" charset="0"/>
                <a:cs typeface="Times New Roman" pitchFamily="18" charset="0"/>
              </a:rPr>
              <a:t>. Thus the vascular bun­dles of </a:t>
            </a:r>
            <a:r>
              <a:rPr lang="en-US" sz="2200" dirty="0" err="1" smtClean="0">
                <a:latin typeface="Times New Roman" pitchFamily="18" charset="0"/>
                <a:cs typeface="Times New Roman" pitchFamily="18" charset="0"/>
              </a:rPr>
              <a:t>internode</a:t>
            </a:r>
            <a:r>
              <a:rPr lang="en-US" sz="2200" dirty="0" smtClean="0">
                <a:latin typeface="Times New Roman" pitchFamily="18" charset="0"/>
                <a:cs typeface="Times New Roman" pitchFamily="18" charset="0"/>
              </a:rPr>
              <a:t> alternate with those of inter­nodes above and below. </a:t>
            </a:r>
            <a:endParaRPr lang="en-US" sz="22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366</TotalTime>
  <Words>10968</Words>
  <Application>Microsoft Office PowerPoint</Application>
  <PresentationFormat>On-screen Show (4:3)</PresentationFormat>
  <Paragraphs>538</Paragraphs>
  <Slides>141</Slides>
  <Notes>0</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Fern Life Cycle</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Thank you</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herbal</cp:lastModifiedBy>
  <cp:revision>156</cp:revision>
  <dcterms:created xsi:type="dcterms:W3CDTF">2006-08-16T00:00:00Z</dcterms:created>
  <dcterms:modified xsi:type="dcterms:W3CDTF">2001-12-31T20:19:28Z</dcterms:modified>
</cp:coreProperties>
</file>