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63"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595" y="1122295"/>
            <a:ext cx="7197726" cy="2421464"/>
          </a:xfrm>
        </p:spPr>
        <p:txBody>
          <a:bodyPr/>
          <a:lstStyle/>
          <a:p>
            <a:r>
              <a:rPr lang="en-US" dirty="0"/>
              <a:t>anatomical adaptations of hydrophytes </a:t>
            </a:r>
          </a:p>
        </p:txBody>
      </p:sp>
      <p:pic>
        <p:nvPicPr>
          <p:cNvPr id="4" name="Picture 3"/>
          <p:cNvPicPr>
            <a:picLocks noChangeAspect="1"/>
          </p:cNvPicPr>
          <p:nvPr/>
        </p:nvPicPr>
        <p:blipFill>
          <a:blip r:embed="rId2"/>
          <a:stretch>
            <a:fillRect/>
          </a:stretch>
        </p:blipFill>
        <p:spPr>
          <a:xfrm>
            <a:off x="6835555" y="3543759"/>
            <a:ext cx="3771900" cy="2828925"/>
          </a:xfrm>
          <a:prstGeom prst="rect">
            <a:avLst/>
          </a:prstGeom>
        </p:spPr>
      </p:pic>
      <p:pic>
        <p:nvPicPr>
          <p:cNvPr id="6" name="Picture 5"/>
          <p:cNvPicPr>
            <a:picLocks noChangeAspect="1"/>
          </p:cNvPicPr>
          <p:nvPr/>
        </p:nvPicPr>
        <p:blipFill>
          <a:blip r:embed="rId3"/>
          <a:stretch>
            <a:fillRect/>
          </a:stretch>
        </p:blipFill>
        <p:spPr>
          <a:xfrm>
            <a:off x="1048880" y="3543759"/>
            <a:ext cx="4736284" cy="3020003"/>
          </a:xfrm>
          <a:prstGeom prst="rect">
            <a:avLst/>
          </a:prstGeom>
        </p:spPr>
      </p:pic>
    </p:spTree>
    <p:extLst>
      <p:ext uri="{BB962C8B-B14F-4D97-AF65-F5344CB8AC3E}">
        <p14:creationId xmlns:p14="http://schemas.microsoft.com/office/powerpoint/2010/main" val="216353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06995"/>
            <a:ext cx="10131425" cy="5875698"/>
          </a:xfrm>
        </p:spPr>
        <p:txBody>
          <a:bodyPr>
            <a:normAutofit/>
          </a:bodyPr>
          <a:lstStyle/>
          <a:p>
            <a:r>
              <a:rPr lang="en-US" dirty="0"/>
              <a:t>B. Anatomical Modifications:</a:t>
            </a:r>
          </a:p>
          <a:p>
            <a:endParaRPr lang="en-US" dirty="0"/>
          </a:p>
          <a:p>
            <a:r>
              <a:rPr lang="en-US" dirty="0"/>
              <a:t>The anatomical modifications in hydrophytes aim mainly at:</a:t>
            </a:r>
          </a:p>
          <a:p>
            <a:endParaRPr lang="en-US" dirty="0"/>
          </a:p>
          <a:p>
            <a:r>
              <a:rPr lang="en-US" dirty="0"/>
              <a:t>1. Reduction in protecting structures,</a:t>
            </a:r>
          </a:p>
          <a:p>
            <a:endParaRPr lang="en-US" dirty="0"/>
          </a:p>
          <a:p>
            <a:r>
              <a:rPr lang="en-US" dirty="0"/>
              <a:t>2. Increase in the aeration,</a:t>
            </a:r>
          </a:p>
          <a:p>
            <a:endParaRPr lang="en-US" dirty="0"/>
          </a:p>
          <a:p>
            <a:r>
              <a:rPr lang="en-US" dirty="0"/>
              <a:t>3. Reduction of supporting or mechanical tissues, and</a:t>
            </a:r>
          </a:p>
          <a:p>
            <a:endParaRPr lang="en-US" dirty="0"/>
          </a:p>
          <a:p>
            <a:r>
              <a:rPr lang="en-US" dirty="0"/>
              <a:t>4. Reduction of vascular tissues.</a:t>
            </a:r>
          </a:p>
        </p:txBody>
      </p:sp>
    </p:spTree>
    <p:extLst>
      <p:ext uri="{BB962C8B-B14F-4D97-AF65-F5344CB8AC3E}">
        <p14:creationId xmlns:p14="http://schemas.microsoft.com/office/powerpoint/2010/main" val="195570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Various anatomical adaptations of hydrophytes are listed below:</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7797548" y="1056198"/>
            <a:ext cx="3476625" cy="2905125"/>
          </a:xfrm>
          <a:prstGeom prst="rect">
            <a:avLst/>
          </a:prstGeom>
        </p:spPr>
      </p:pic>
      <p:sp>
        <p:nvSpPr>
          <p:cNvPr id="5" name="Rectangle 4"/>
          <p:cNvSpPr/>
          <p:nvPr/>
        </p:nvSpPr>
        <p:spPr>
          <a:xfrm>
            <a:off x="228854" y="1480750"/>
            <a:ext cx="8102851" cy="3970318"/>
          </a:xfrm>
          <a:prstGeom prst="rect">
            <a:avLst/>
          </a:prstGeom>
        </p:spPr>
        <p:txBody>
          <a:bodyPr wrap="square">
            <a:spAutoFit/>
          </a:bodyPr>
          <a:lstStyle/>
          <a:p>
            <a:r>
              <a:rPr lang="en-US" dirty="0"/>
              <a:t>1. Reduction in protecting structures:</a:t>
            </a:r>
          </a:p>
          <a:p>
            <a:endParaRPr lang="en-US" dirty="0"/>
          </a:p>
          <a:p>
            <a:pPr marL="342900" indent="-342900">
              <a:buAutoNum type="alphaLcParenBoth"/>
            </a:pPr>
            <a:r>
              <a:rPr lang="en-US" dirty="0" smtClean="0"/>
              <a:t>Cuticle </a:t>
            </a:r>
            <a:r>
              <a:rPr lang="en-US" dirty="0"/>
              <a:t>is totally absent in the submerged parts of the plants. It may be </a:t>
            </a:r>
            <a:endParaRPr lang="en-US" dirty="0" smtClean="0"/>
          </a:p>
          <a:p>
            <a:pPr marL="342900" indent="-342900">
              <a:buAutoNum type="alphaLcParenBoth"/>
            </a:pPr>
            <a:r>
              <a:rPr lang="en-US" dirty="0" smtClean="0"/>
              <a:t>present </a:t>
            </a:r>
            <a:r>
              <a:rPr lang="en-US" dirty="0"/>
              <a:t>in the form of very fine film on the surfaces of parts which </a:t>
            </a:r>
            <a:endParaRPr lang="en-US" dirty="0" smtClean="0"/>
          </a:p>
          <a:p>
            <a:r>
              <a:rPr lang="en-US" dirty="0" smtClean="0"/>
              <a:t>exposed </a:t>
            </a:r>
            <a:r>
              <a:rPr lang="en-US" dirty="0"/>
              <a:t>to atmosphere.</a:t>
            </a:r>
          </a:p>
          <a:p>
            <a:endParaRPr lang="en-US" dirty="0"/>
          </a:p>
          <a:p>
            <a:r>
              <a:rPr lang="en-US" dirty="0"/>
              <a:t>(b) Epidermis in hydrophytes is not a protecting layer but it absorbs water, </a:t>
            </a:r>
            <a:endParaRPr lang="en-US" dirty="0" smtClean="0"/>
          </a:p>
          <a:p>
            <a:r>
              <a:rPr lang="en-US" dirty="0" smtClean="0"/>
              <a:t>minerals </a:t>
            </a:r>
            <a:r>
              <a:rPr lang="en-US" dirty="0"/>
              <a:t>and gases directly from the aquatic environment. Extremely thin cellulose walls of epidermal cells facilitate the absorption process.</a:t>
            </a:r>
          </a:p>
          <a:p>
            <a:endParaRPr lang="en-US" dirty="0"/>
          </a:p>
          <a:p>
            <a:r>
              <a:rPr lang="en-US" dirty="0"/>
              <a:t>(c) Epidermal cells contain chloroplasts, thus they can function as photosynthetic tissue, especially where the leaves and stems are very thin, e.g. </a:t>
            </a:r>
            <a:r>
              <a:rPr lang="en-US" dirty="0" err="1"/>
              <a:t>Hydrilla</a:t>
            </a:r>
            <a:r>
              <a:rPr lang="en-US" dirty="0"/>
              <a:t> (Fig. 8.8).</a:t>
            </a:r>
          </a:p>
          <a:p>
            <a:endParaRPr lang="en-US" dirty="0"/>
          </a:p>
          <a:p>
            <a:r>
              <a:rPr lang="en-US" dirty="0"/>
              <a:t>(d) Hypodermis in hydrophytes is poorly developed. Its cells are extremely thin wall</a:t>
            </a:r>
          </a:p>
        </p:txBody>
      </p:sp>
    </p:spTree>
    <p:extLst>
      <p:ext uri="{BB962C8B-B14F-4D97-AF65-F5344CB8AC3E}">
        <p14:creationId xmlns:p14="http://schemas.microsoft.com/office/powerpoint/2010/main" val="165756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9925" y="3423358"/>
            <a:ext cx="3778690" cy="3282997"/>
          </a:xfrm>
          <a:prstGeom prst="rect">
            <a:avLst/>
          </a:prstGeom>
        </p:spPr>
      </p:pic>
      <p:sp>
        <p:nvSpPr>
          <p:cNvPr id="5" name="Rectangle 4"/>
          <p:cNvSpPr/>
          <p:nvPr/>
        </p:nvSpPr>
        <p:spPr>
          <a:xfrm>
            <a:off x="368175" y="284037"/>
            <a:ext cx="6096000" cy="3139321"/>
          </a:xfrm>
          <a:prstGeom prst="rect">
            <a:avLst/>
          </a:prstGeom>
        </p:spPr>
        <p:txBody>
          <a:bodyPr>
            <a:spAutoFit/>
          </a:bodyPr>
          <a:lstStyle/>
          <a:p>
            <a:r>
              <a:rPr lang="en-US" dirty="0"/>
              <a:t>2. Increase in the aeration:</a:t>
            </a:r>
          </a:p>
          <a:p>
            <a:endParaRPr lang="en-US" dirty="0"/>
          </a:p>
          <a:p>
            <a:r>
              <a:rPr lang="en-US" dirty="0"/>
              <a:t>(a) Stomata are totally absent in submerged parts of the plants (Fig. 8.9, 8.10 C &amp; D). In some exceptional cases, vestigial and functionless stomata have been noticed. In these cases exchange of gases takes place directly through cell walls. In the floating leaves, stomata develop in very limited number and are confined only to the upper surface (Fig. 8.10 A). In amphibious plants stomata may be scattered on all the aerial parts and they develop comparatively in larger number per unit area than those on the floating leaves (Fig. 8.11).</a:t>
            </a:r>
          </a:p>
        </p:txBody>
      </p:sp>
      <p:pic>
        <p:nvPicPr>
          <p:cNvPr id="6" name="Picture 5"/>
          <p:cNvPicPr>
            <a:picLocks noChangeAspect="1"/>
          </p:cNvPicPr>
          <p:nvPr/>
        </p:nvPicPr>
        <p:blipFill>
          <a:blip r:embed="rId3"/>
          <a:stretch>
            <a:fillRect/>
          </a:stretch>
        </p:blipFill>
        <p:spPr>
          <a:xfrm>
            <a:off x="7335145" y="0"/>
            <a:ext cx="4619625" cy="6610350"/>
          </a:xfrm>
          <a:prstGeom prst="rect">
            <a:avLst/>
          </a:prstGeom>
        </p:spPr>
      </p:pic>
      <p:pic>
        <p:nvPicPr>
          <p:cNvPr id="7" name="Picture 6"/>
          <p:cNvPicPr>
            <a:picLocks noChangeAspect="1"/>
          </p:cNvPicPr>
          <p:nvPr/>
        </p:nvPicPr>
        <p:blipFill>
          <a:blip r:embed="rId4"/>
          <a:stretch>
            <a:fillRect/>
          </a:stretch>
        </p:blipFill>
        <p:spPr>
          <a:xfrm>
            <a:off x="3887000" y="3423358"/>
            <a:ext cx="3448145" cy="3282997"/>
          </a:xfrm>
          <a:prstGeom prst="rect">
            <a:avLst/>
          </a:prstGeom>
        </p:spPr>
      </p:pic>
    </p:spTree>
    <p:extLst>
      <p:ext uri="{BB962C8B-B14F-4D97-AF65-F5344CB8AC3E}">
        <p14:creationId xmlns:p14="http://schemas.microsoft.com/office/powerpoint/2010/main" val="283974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091" y="135801"/>
            <a:ext cx="8313344" cy="5374741"/>
          </a:xfrm>
        </p:spPr>
        <p:txBody>
          <a:bodyPr>
            <a:normAutofit/>
          </a:bodyPr>
          <a:lstStyle/>
          <a:p>
            <a:r>
              <a:rPr lang="en-US" dirty="0"/>
              <a:t>(b) Air chambers:</a:t>
            </a:r>
          </a:p>
          <a:p>
            <a:endParaRPr lang="en-US" dirty="0"/>
          </a:p>
          <a:p>
            <a:r>
              <a:rPr lang="en-US" dirty="0" err="1"/>
              <a:t>Aerenchyma</a:t>
            </a:r>
            <a:r>
              <a:rPr lang="en-US" dirty="0"/>
              <a:t> in submerged leaves and stem is very much developed. Air chambers are filled with respiratory gases and moisture. These cavities are separated from one another by one or two cells thick </a:t>
            </a:r>
            <a:r>
              <a:rPr lang="en-US" dirty="0" err="1"/>
              <a:t>chlorenchymatous</a:t>
            </a:r>
            <a:r>
              <a:rPr lang="en-US" dirty="0"/>
              <a:t> partitions. The different types of air chambers are shown in Figs. 8.8, 8.9 A, and 8.10. CO2 present in the air chambers is used in the photosynthesis and the O2 produced in the process of photosynthesis and also that already present in the air chambers is used in respiration.</a:t>
            </a:r>
          </a:p>
          <a:p>
            <a:endParaRPr lang="en-US" dirty="0"/>
          </a:p>
          <a:p>
            <a:r>
              <a:rPr lang="en-US" dirty="0"/>
              <a:t>The air chambers also develop finely perforated cross septa which are called diaphragms (Fig. 8.12). The diaphragms afford better aeration and perhaps check floating. The </a:t>
            </a:r>
            <a:r>
              <a:rPr lang="en-US" dirty="0" err="1"/>
              <a:t>Aerenchyma</a:t>
            </a:r>
            <a:r>
              <a:rPr lang="en-US" dirty="0"/>
              <a:t> provides buoyancy and mechanical support to aquatic plants. Air chambers are abundantly found in the fruits of hydrophytes rendering them buoyant and thus facilitating their dispersal by water</a:t>
            </a:r>
          </a:p>
        </p:txBody>
      </p:sp>
      <p:pic>
        <p:nvPicPr>
          <p:cNvPr id="4" name="Picture 3"/>
          <p:cNvPicPr>
            <a:picLocks noChangeAspect="1"/>
          </p:cNvPicPr>
          <p:nvPr/>
        </p:nvPicPr>
        <p:blipFill>
          <a:blip r:embed="rId2"/>
          <a:stretch>
            <a:fillRect/>
          </a:stretch>
        </p:blipFill>
        <p:spPr>
          <a:xfrm>
            <a:off x="8620785" y="964759"/>
            <a:ext cx="2971800" cy="5155383"/>
          </a:xfrm>
          <a:prstGeom prst="rect">
            <a:avLst/>
          </a:prstGeom>
        </p:spPr>
      </p:pic>
    </p:spTree>
    <p:extLst>
      <p:ext uri="{BB962C8B-B14F-4D97-AF65-F5344CB8AC3E}">
        <p14:creationId xmlns:p14="http://schemas.microsoft.com/office/powerpoint/2010/main" val="394652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449" y="144855"/>
            <a:ext cx="8621161" cy="6400799"/>
          </a:xfrm>
        </p:spPr>
        <p:txBody>
          <a:bodyPr>
            <a:normAutofit/>
          </a:bodyPr>
          <a:lstStyle/>
          <a:p>
            <a:r>
              <a:rPr lang="en-US" dirty="0"/>
              <a:t>3. Reduction of supporting or mechanical tissues:</a:t>
            </a:r>
          </a:p>
          <a:p>
            <a:endParaRPr lang="en-US" dirty="0"/>
          </a:p>
          <a:p>
            <a:r>
              <a:rPr lang="en-US" dirty="0"/>
              <a:t>(a) Mechanical tissues are absent or poorly developed in the floating and submerged parts of plants because buoyant nature of water saves them from physical injuries. The thick walled </a:t>
            </a:r>
            <a:r>
              <a:rPr lang="en-US" dirty="0" err="1"/>
              <a:t>sclerenchymatous</a:t>
            </a:r>
            <a:r>
              <a:rPr lang="en-US" dirty="0"/>
              <a:t> tissue is totally absent m submerged and floating hydrophytes. They may, however, develop in the cortex of amphibious plants particularly in the aerial or terrestrial parts (Figs. 8.13, 8.14 B, D). Generally elongated and loosely arranged spongy cells are found in the plant body. These thin-walled cells, when turgid, provide mechanical support to the plants (Figs. 8.15, 8.16 and 8.17).</a:t>
            </a:r>
          </a:p>
          <a:p>
            <a:endParaRPr lang="en-US" dirty="0"/>
          </a:p>
          <a:p>
            <a:r>
              <a:rPr lang="en-US" dirty="0"/>
              <a:t>(a) The reduction of absorbing tissue (roots act chiefly as anchors and root hairs are lacking).</a:t>
            </a:r>
          </a:p>
          <a:p>
            <a:endParaRPr lang="en-US" dirty="0"/>
          </a:p>
          <a:p>
            <a:r>
              <a:rPr lang="en-US" dirty="0"/>
              <a:t>(b) In water lily and some other plants, special type of star shaped lignified cells, called </a:t>
            </a:r>
            <a:r>
              <a:rPr lang="en-US" dirty="0" err="1"/>
              <a:t>asterosclereids</a:t>
            </a:r>
            <a:r>
              <a:rPr lang="en-US" dirty="0"/>
              <a:t>, develop which give mechanical support to the plants (Fig. 8.10 A, B).</a:t>
            </a:r>
          </a:p>
        </p:txBody>
      </p:sp>
      <p:pic>
        <p:nvPicPr>
          <p:cNvPr id="4" name="Picture 3"/>
          <p:cNvPicPr>
            <a:picLocks noChangeAspect="1"/>
          </p:cNvPicPr>
          <p:nvPr/>
        </p:nvPicPr>
        <p:blipFill>
          <a:blip r:embed="rId2"/>
          <a:stretch>
            <a:fillRect/>
          </a:stretch>
        </p:blipFill>
        <p:spPr>
          <a:xfrm>
            <a:off x="8719054" y="144855"/>
            <a:ext cx="3390900" cy="6482282"/>
          </a:xfrm>
          <a:prstGeom prst="rect">
            <a:avLst/>
          </a:prstGeom>
        </p:spPr>
      </p:pic>
    </p:spTree>
    <p:extLst>
      <p:ext uri="{BB962C8B-B14F-4D97-AF65-F5344CB8AC3E}">
        <p14:creationId xmlns:p14="http://schemas.microsoft.com/office/powerpoint/2010/main" val="221061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2" y="561315"/>
            <a:ext cx="6439276" cy="5229885"/>
          </a:xfrm>
        </p:spPr>
        <p:txBody>
          <a:bodyPr/>
          <a:lstStyle/>
          <a:p>
            <a:r>
              <a:rPr lang="en-US" dirty="0"/>
              <a:t>4. Reduction of vascular tissues:</a:t>
            </a:r>
          </a:p>
          <a:p>
            <a:endParaRPr lang="en-US" dirty="0"/>
          </a:p>
          <a:p>
            <a:r>
              <a:rPr lang="en-US" dirty="0"/>
              <a:t>Conducting tissue is very poorly developed. As the absorption of water and nutrients takes place through the entire surface of submerged parts, there is little need of vascular tissues in these plants. In the vascular tissues, xylem shows greatest reduction. In some cases, it consists of only a few </a:t>
            </a:r>
            <a:r>
              <a:rPr lang="en-US" dirty="0" err="1"/>
              <a:t>tracheids</a:t>
            </a:r>
            <a:r>
              <a:rPr lang="en-US" dirty="0"/>
              <a:t> while in some, xylem elements are not at all developed (Fig. 8.18). Some aquatic plants, however, show a lacuna in the </a:t>
            </a:r>
            <a:r>
              <a:rPr lang="en-US" dirty="0" err="1"/>
              <a:t>centre</a:t>
            </a:r>
            <a:r>
              <a:rPr lang="en-US" dirty="0"/>
              <a:t> in the place of xylem. Such spaces resemble typical air chambers (Fig. 8.8).</a:t>
            </a:r>
          </a:p>
          <a:p>
            <a:endParaRPr lang="en-US" dirty="0"/>
          </a:p>
          <a:p>
            <a:endParaRPr lang="en-US" dirty="0"/>
          </a:p>
        </p:txBody>
      </p:sp>
      <p:pic>
        <p:nvPicPr>
          <p:cNvPr id="4" name="Picture 3"/>
          <p:cNvPicPr>
            <a:picLocks noChangeAspect="1"/>
          </p:cNvPicPr>
          <p:nvPr/>
        </p:nvPicPr>
        <p:blipFill>
          <a:blip r:embed="rId2"/>
          <a:stretch>
            <a:fillRect/>
          </a:stretch>
        </p:blipFill>
        <p:spPr>
          <a:xfrm>
            <a:off x="7011249" y="133019"/>
            <a:ext cx="5086350" cy="6086475"/>
          </a:xfrm>
          <a:prstGeom prst="rect">
            <a:avLst/>
          </a:prstGeom>
        </p:spPr>
      </p:pic>
      <p:sp>
        <p:nvSpPr>
          <p:cNvPr id="5" name="Rectangle 4"/>
          <p:cNvSpPr/>
          <p:nvPr/>
        </p:nvSpPr>
        <p:spPr>
          <a:xfrm>
            <a:off x="800526" y="4531849"/>
            <a:ext cx="6096000" cy="2031325"/>
          </a:xfrm>
          <a:prstGeom prst="rect">
            <a:avLst/>
          </a:prstGeom>
        </p:spPr>
        <p:txBody>
          <a:bodyPr>
            <a:spAutoFit/>
          </a:bodyPr>
          <a:lstStyle/>
          <a:p>
            <a:r>
              <a:rPr lang="en-US" dirty="0"/>
              <a:t>Phloem tissue is also poorly defined in most of the aquatic plants but in some cases it may develop fairly well. Sieve tubes of aquatic plants are smaller than those of </a:t>
            </a:r>
            <a:r>
              <a:rPr lang="en-US" dirty="0" err="1"/>
              <a:t>mesophytes</a:t>
            </a:r>
            <a:r>
              <a:rPr lang="en-US" dirty="0"/>
              <a:t>. Phloem parenchyma is extensively developed. Endodermis may or may not be clearly defined. The Vascular bundles are generally aggregated towards the </a:t>
            </a:r>
            <a:r>
              <a:rPr lang="en-US" dirty="0" err="1"/>
              <a:t>centre</a:t>
            </a:r>
            <a:r>
              <a:rPr lang="en-US" dirty="0"/>
              <a:t>. Secondary growth in thickness does not take place in the aquatic stem and roots.</a:t>
            </a:r>
          </a:p>
        </p:txBody>
      </p:sp>
    </p:spTree>
    <p:extLst>
      <p:ext uri="{BB962C8B-B14F-4D97-AF65-F5344CB8AC3E}">
        <p14:creationId xmlns:p14="http://schemas.microsoft.com/office/powerpoint/2010/main" val="23808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2340" y="511913"/>
            <a:ext cx="3966106" cy="6069955"/>
          </a:xfrm>
          <a:prstGeom prst="rect">
            <a:avLst/>
          </a:prstGeom>
        </p:spPr>
      </p:pic>
      <p:pic>
        <p:nvPicPr>
          <p:cNvPr id="5" name="Picture 4"/>
          <p:cNvPicPr>
            <a:picLocks noChangeAspect="1"/>
          </p:cNvPicPr>
          <p:nvPr/>
        </p:nvPicPr>
        <p:blipFill>
          <a:blip r:embed="rId3"/>
          <a:stretch>
            <a:fillRect/>
          </a:stretch>
        </p:blipFill>
        <p:spPr>
          <a:xfrm>
            <a:off x="4620568" y="626951"/>
            <a:ext cx="2914650" cy="5583725"/>
          </a:xfrm>
          <a:prstGeom prst="rect">
            <a:avLst/>
          </a:prstGeom>
        </p:spPr>
      </p:pic>
      <p:pic>
        <p:nvPicPr>
          <p:cNvPr id="6" name="Picture 5"/>
          <p:cNvPicPr>
            <a:picLocks noChangeAspect="1"/>
          </p:cNvPicPr>
          <p:nvPr/>
        </p:nvPicPr>
        <p:blipFill>
          <a:blip r:embed="rId4"/>
          <a:stretch>
            <a:fillRect/>
          </a:stretch>
        </p:blipFill>
        <p:spPr>
          <a:xfrm>
            <a:off x="7997340" y="425513"/>
            <a:ext cx="3473401" cy="5676523"/>
          </a:xfrm>
          <a:prstGeom prst="rect">
            <a:avLst/>
          </a:prstGeom>
        </p:spPr>
      </p:pic>
    </p:spTree>
    <p:extLst>
      <p:ext uri="{BB962C8B-B14F-4D97-AF65-F5344CB8AC3E}">
        <p14:creationId xmlns:p14="http://schemas.microsoft.com/office/powerpoint/2010/main" val="2609032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70</TotalTime>
  <Words>811</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Celestial</vt:lpstr>
      <vt:lpstr>anatomical adaptations of hydrophytes </vt:lpstr>
      <vt:lpstr>PowerPoint Presentation</vt:lpstr>
      <vt:lpstr>Various anatomical adaptations of hydrophytes are listed below: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91848</dc:creator>
  <cp:lastModifiedBy>91848</cp:lastModifiedBy>
  <cp:revision>3</cp:revision>
  <dcterms:created xsi:type="dcterms:W3CDTF">2020-11-24T04:01:50Z</dcterms:created>
  <dcterms:modified xsi:type="dcterms:W3CDTF">2020-11-24T05:12:35Z</dcterms:modified>
</cp:coreProperties>
</file>