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41544" y="81479"/>
            <a:ext cx="6681458" cy="6776521"/>
          </a:xfrm>
          <a:prstGeom prst="rect">
            <a:avLst/>
          </a:prstGeom>
        </p:spPr>
      </p:pic>
      <p:sp>
        <p:nvSpPr>
          <p:cNvPr id="2" name="Title 1"/>
          <p:cNvSpPr>
            <a:spLocks noGrp="1"/>
          </p:cNvSpPr>
          <p:nvPr>
            <p:ph type="ctrTitle"/>
          </p:nvPr>
        </p:nvSpPr>
        <p:spPr>
          <a:xfrm>
            <a:off x="1507068" y="3168712"/>
            <a:ext cx="3472338" cy="882123"/>
          </a:xfrm>
        </p:spPr>
        <p:txBody>
          <a:bodyPr/>
          <a:lstStyle/>
          <a:p>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Stem </a:t>
            </a:r>
            <a:r>
              <a:rPr lang="en-US" dirty="0">
                <a:solidFill>
                  <a:srgbClr val="FF0000"/>
                </a:solidFill>
              </a:rPr>
              <a:t>rust </a:t>
            </a:r>
            <a:r>
              <a:rPr lang="en-US" dirty="0" smtClean="0">
                <a:solidFill>
                  <a:srgbClr val="FF0000"/>
                </a:solidFill>
              </a:rPr>
              <a:t>(</a:t>
            </a:r>
            <a:r>
              <a:rPr lang="en-US" dirty="0">
                <a:solidFill>
                  <a:srgbClr val="FF0000"/>
                </a:solidFill>
              </a:rPr>
              <a:t>black </a:t>
            </a:r>
            <a:r>
              <a:rPr lang="en-US" dirty="0" smtClean="0">
                <a:solidFill>
                  <a:srgbClr val="FF0000"/>
                </a:solidFill>
              </a:rPr>
              <a:t>rust of wheat)</a:t>
            </a:r>
            <a:r>
              <a:rPr lang="en-US" dirty="0">
                <a:solidFill>
                  <a:srgbClr val="FF0000"/>
                </a:solidFill>
              </a:rPr>
              <a:t/>
            </a:r>
            <a:br>
              <a:rPr lang="en-US" dirty="0">
                <a:solidFill>
                  <a:srgbClr val="FF0000"/>
                </a:solidFill>
              </a:rPr>
            </a:br>
            <a:r>
              <a:rPr lang="en-US" dirty="0"/>
              <a:t/>
            </a:r>
            <a:br>
              <a:rPr lang="en-US" dirty="0"/>
            </a:br>
            <a:endParaRPr lang="en-US" dirty="0"/>
          </a:p>
        </p:txBody>
      </p:sp>
    </p:spTree>
    <p:extLst>
      <p:ext uri="{BB962C8B-B14F-4D97-AF65-F5344CB8AC3E}">
        <p14:creationId xmlns:p14="http://schemas.microsoft.com/office/powerpoint/2010/main" val="221486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70781"/>
            <a:ext cx="8596668" cy="5570582"/>
          </a:xfrm>
        </p:spPr>
        <p:txBody>
          <a:bodyPr>
            <a:normAutofit/>
          </a:bodyPr>
          <a:lstStyle/>
          <a:p>
            <a:r>
              <a:rPr lang="en-US" b="1" dirty="0">
                <a:solidFill>
                  <a:srgbClr val="FF0000"/>
                </a:solidFill>
              </a:rPr>
              <a:t>Disease cycle, with barberry</a:t>
            </a:r>
          </a:p>
          <a:p>
            <a:r>
              <a:rPr lang="en-US" dirty="0"/>
              <a:t>Barberry is the most dangerous source of primary inoculum of stem rust in temperate regions. If barberry grows near wheat fields, it will be a consistent source of aeciospores for the earliest infections of wheat in the </a:t>
            </a:r>
            <a:r>
              <a:rPr lang="en-US" dirty="0" smtClean="0"/>
              <a:t>spring</a:t>
            </a:r>
            <a:endParaRPr lang="en-US" dirty="0"/>
          </a:p>
          <a:p>
            <a:r>
              <a:rPr lang="en-US" dirty="0" err="1"/>
              <a:t>Puccinia</a:t>
            </a:r>
            <a:r>
              <a:rPr lang="en-US" dirty="0"/>
              <a:t> </a:t>
            </a:r>
            <a:r>
              <a:rPr lang="en-US" dirty="0" err="1"/>
              <a:t>graminis</a:t>
            </a:r>
            <a:r>
              <a:rPr lang="en-US" dirty="0"/>
              <a:t> overwinters as black, thick-walled, diploid </a:t>
            </a:r>
            <a:r>
              <a:rPr lang="en-US" dirty="0" err="1"/>
              <a:t>teliospores</a:t>
            </a:r>
            <a:r>
              <a:rPr lang="en-US" dirty="0"/>
              <a:t> that are produced on wheat or other grass hosts toward the end of the growing </a:t>
            </a:r>
            <a:r>
              <a:rPr lang="en-US" dirty="0" smtClean="0"/>
              <a:t>season</a:t>
            </a:r>
          </a:p>
          <a:p>
            <a:r>
              <a:rPr lang="en-US" dirty="0" err="1" smtClean="0"/>
              <a:t>Karyogamy</a:t>
            </a:r>
            <a:r>
              <a:rPr lang="en-US" dirty="0" smtClean="0"/>
              <a:t> </a:t>
            </a:r>
            <a:r>
              <a:rPr lang="en-US" dirty="0"/>
              <a:t>(fusion of two haploid nuclei to form a diploid nucleus) and meiosis (reduction division to produce four haploid </a:t>
            </a:r>
            <a:r>
              <a:rPr lang="en-US" dirty="0" err="1"/>
              <a:t>basidiospores</a:t>
            </a:r>
            <a:r>
              <a:rPr lang="en-US" dirty="0"/>
              <a:t>) take place in the </a:t>
            </a:r>
            <a:r>
              <a:rPr lang="en-US" dirty="0" err="1"/>
              <a:t>teliospore</a:t>
            </a:r>
            <a:r>
              <a:rPr lang="en-US" dirty="0"/>
              <a:t>. </a:t>
            </a:r>
            <a:r>
              <a:rPr lang="en-US" dirty="0" err="1"/>
              <a:t>Teliospores</a:t>
            </a:r>
            <a:r>
              <a:rPr lang="en-US" dirty="0"/>
              <a:t> are produced in a </a:t>
            </a:r>
            <a:r>
              <a:rPr lang="en-US" dirty="0" err="1"/>
              <a:t>telium</a:t>
            </a:r>
            <a:r>
              <a:rPr lang="en-US" dirty="0"/>
              <a:t>.</a:t>
            </a:r>
          </a:p>
          <a:p>
            <a:endParaRPr lang="en-US" dirty="0"/>
          </a:p>
          <a:p>
            <a:r>
              <a:rPr lang="en-US" dirty="0"/>
              <a:t>In the spring, each </a:t>
            </a:r>
            <a:r>
              <a:rPr lang="en-US" dirty="0" err="1"/>
              <a:t>teliospore</a:t>
            </a:r>
            <a:r>
              <a:rPr lang="en-US" dirty="0"/>
              <a:t> germinates to produce thin-walled, colorless, haploid </a:t>
            </a:r>
            <a:r>
              <a:rPr lang="en-US" dirty="0" err="1" smtClean="0"/>
              <a:t>basidiospores</a:t>
            </a:r>
            <a:endParaRPr lang="en-US" dirty="0" smtClean="0"/>
          </a:p>
          <a:p>
            <a:r>
              <a:rPr lang="en-US" dirty="0" smtClean="0"/>
              <a:t> </a:t>
            </a:r>
            <a:r>
              <a:rPr lang="en-US" dirty="0" err="1"/>
              <a:t>Basidiospores</a:t>
            </a:r>
            <a:r>
              <a:rPr lang="en-US" dirty="0"/>
              <a:t> infect the alternate hosts such as common barberry.</a:t>
            </a:r>
          </a:p>
        </p:txBody>
      </p:sp>
      <p:pic>
        <p:nvPicPr>
          <p:cNvPr id="4" name="Picture 3"/>
          <p:cNvPicPr>
            <a:picLocks noChangeAspect="1"/>
          </p:cNvPicPr>
          <p:nvPr/>
        </p:nvPicPr>
        <p:blipFill>
          <a:blip r:embed="rId2"/>
          <a:stretch>
            <a:fillRect/>
          </a:stretch>
        </p:blipFill>
        <p:spPr>
          <a:xfrm>
            <a:off x="9604386" y="1270000"/>
            <a:ext cx="1428750" cy="952500"/>
          </a:xfrm>
          <a:prstGeom prst="rect">
            <a:avLst/>
          </a:prstGeom>
        </p:spPr>
      </p:pic>
      <p:pic>
        <p:nvPicPr>
          <p:cNvPr id="5" name="Picture 4"/>
          <p:cNvPicPr>
            <a:picLocks noChangeAspect="1"/>
          </p:cNvPicPr>
          <p:nvPr/>
        </p:nvPicPr>
        <p:blipFill>
          <a:blip r:embed="rId3"/>
          <a:stretch>
            <a:fillRect/>
          </a:stretch>
        </p:blipFill>
        <p:spPr>
          <a:xfrm>
            <a:off x="9604386" y="2626826"/>
            <a:ext cx="1428750" cy="952500"/>
          </a:xfrm>
          <a:prstGeom prst="rect">
            <a:avLst/>
          </a:prstGeom>
        </p:spPr>
      </p:pic>
      <p:pic>
        <p:nvPicPr>
          <p:cNvPr id="6" name="Picture 5"/>
          <p:cNvPicPr>
            <a:picLocks noChangeAspect="1"/>
          </p:cNvPicPr>
          <p:nvPr/>
        </p:nvPicPr>
        <p:blipFill>
          <a:blip r:embed="rId4"/>
          <a:stretch>
            <a:fillRect/>
          </a:stretch>
        </p:blipFill>
        <p:spPr>
          <a:xfrm>
            <a:off x="9604386" y="4312784"/>
            <a:ext cx="952500" cy="1428750"/>
          </a:xfrm>
          <a:prstGeom prst="rect">
            <a:avLst/>
          </a:prstGeom>
        </p:spPr>
      </p:pic>
      <p:pic>
        <p:nvPicPr>
          <p:cNvPr id="7" name="Picture 6"/>
          <p:cNvPicPr>
            <a:picLocks noChangeAspect="1"/>
          </p:cNvPicPr>
          <p:nvPr/>
        </p:nvPicPr>
        <p:blipFill>
          <a:blip r:embed="rId5"/>
          <a:stretch>
            <a:fillRect/>
          </a:stretch>
        </p:blipFill>
        <p:spPr>
          <a:xfrm>
            <a:off x="10887270" y="4235607"/>
            <a:ext cx="952500" cy="1428750"/>
          </a:xfrm>
          <a:prstGeom prst="rect">
            <a:avLst/>
          </a:prstGeom>
        </p:spPr>
      </p:pic>
    </p:spTree>
    <p:extLst>
      <p:ext uri="{BB962C8B-B14F-4D97-AF65-F5344CB8AC3E}">
        <p14:creationId xmlns:p14="http://schemas.microsoft.com/office/powerpoint/2010/main" val="319467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501" y="78292"/>
            <a:ext cx="8596668" cy="6286294"/>
          </a:xfrm>
        </p:spPr>
        <p:txBody>
          <a:bodyPr/>
          <a:lstStyle/>
          <a:p>
            <a:r>
              <a:rPr lang="en-US" dirty="0" err="1"/>
              <a:t>Basidiospores</a:t>
            </a:r>
            <a:r>
              <a:rPr lang="en-US" dirty="0"/>
              <a:t> germinate and produce a haploid mycelium which colonizes the leaf tissue. From this mycelium, </a:t>
            </a:r>
            <a:r>
              <a:rPr lang="en-US" dirty="0" err="1"/>
              <a:t>pycnia</a:t>
            </a:r>
            <a:r>
              <a:rPr lang="en-US" dirty="0"/>
              <a:t> are formed inside the leaf but with the tops extending through the surface, usually in the upper surface, of barberry leaves. </a:t>
            </a:r>
            <a:r>
              <a:rPr lang="en-US" dirty="0" err="1"/>
              <a:t>Pycnia</a:t>
            </a:r>
            <a:r>
              <a:rPr lang="en-US" dirty="0"/>
              <a:t> produce receptive hyphae and </a:t>
            </a:r>
            <a:r>
              <a:rPr lang="en-US" dirty="0" err="1"/>
              <a:t>pycniospores</a:t>
            </a:r>
            <a:r>
              <a:rPr lang="en-US" dirty="0"/>
              <a:t> (Figure 15</a:t>
            </a:r>
            <a:r>
              <a:rPr lang="en-US" dirty="0" smtClean="0"/>
              <a:t>).</a:t>
            </a:r>
          </a:p>
          <a:p>
            <a:r>
              <a:rPr lang="en-US" dirty="0" smtClean="0"/>
              <a:t> </a:t>
            </a:r>
            <a:r>
              <a:rPr lang="en-US" dirty="0"/>
              <a:t>No further development will occur until the receptive hyphae in the </a:t>
            </a:r>
            <a:r>
              <a:rPr lang="en-US" dirty="0" err="1"/>
              <a:t>pycnium</a:t>
            </a:r>
            <a:r>
              <a:rPr lang="en-US" dirty="0"/>
              <a:t> are fertilized by </a:t>
            </a:r>
            <a:r>
              <a:rPr lang="en-US" dirty="0" err="1"/>
              <a:t>pycniospores</a:t>
            </a:r>
            <a:r>
              <a:rPr lang="en-US" dirty="0"/>
              <a:t> from a </a:t>
            </a:r>
            <a:r>
              <a:rPr lang="en-US" dirty="0" err="1"/>
              <a:t>pycnium</a:t>
            </a:r>
            <a:r>
              <a:rPr lang="en-US" dirty="0"/>
              <a:t> of a different mating type. </a:t>
            </a:r>
            <a:r>
              <a:rPr lang="en-US" dirty="0" err="1"/>
              <a:t>Pycnia</a:t>
            </a:r>
            <a:r>
              <a:rPr lang="en-US" dirty="0"/>
              <a:t> and </a:t>
            </a:r>
            <a:r>
              <a:rPr lang="en-US" dirty="0" err="1"/>
              <a:t>pycniospores</a:t>
            </a:r>
            <a:r>
              <a:rPr lang="en-US" dirty="0"/>
              <a:t> are referred to as </a:t>
            </a:r>
            <a:r>
              <a:rPr lang="en-US" dirty="0" err="1"/>
              <a:t>spermagonia</a:t>
            </a:r>
            <a:r>
              <a:rPr lang="en-US" dirty="0"/>
              <a:t> and </a:t>
            </a:r>
            <a:r>
              <a:rPr lang="en-US" dirty="0" err="1"/>
              <a:t>spermatia</a:t>
            </a:r>
            <a:r>
              <a:rPr lang="en-US" dirty="0"/>
              <a:t> by some authors, but the former are the preferred terms of rust specialists.</a:t>
            </a:r>
          </a:p>
        </p:txBody>
      </p:sp>
      <p:pic>
        <p:nvPicPr>
          <p:cNvPr id="4" name="Picture 3"/>
          <p:cNvPicPr>
            <a:picLocks noChangeAspect="1"/>
          </p:cNvPicPr>
          <p:nvPr/>
        </p:nvPicPr>
        <p:blipFill>
          <a:blip r:embed="rId2"/>
          <a:stretch>
            <a:fillRect/>
          </a:stretch>
        </p:blipFill>
        <p:spPr>
          <a:xfrm>
            <a:off x="9455684" y="2328061"/>
            <a:ext cx="1428750" cy="952500"/>
          </a:xfrm>
          <a:prstGeom prst="rect">
            <a:avLst/>
          </a:prstGeom>
        </p:spPr>
      </p:pic>
      <p:pic>
        <p:nvPicPr>
          <p:cNvPr id="5" name="Picture 4"/>
          <p:cNvPicPr>
            <a:picLocks noChangeAspect="1"/>
          </p:cNvPicPr>
          <p:nvPr/>
        </p:nvPicPr>
        <p:blipFill>
          <a:blip r:embed="rId3"/>
          <a:stretch>
            <a:fillRect/>
          </a:stretch>
        </p:blipFill>
        <p:spPr>
          <a:xfrm>
            <a:off x="9455684" y="3794722"/>
            <a:ext cx="1428750" cy="952500"/>
          </a:xfrm>
          <a:prstGeom prst="rect">
            <a:avLst/>
          </a:prstGeom>
        </p:spPr>
      </p:pic>
      <p:sp>
        <p:nvSpPr>
          <p:cNvPr id="6" name="Rectangle 5"/>
          <p:cNvSpPr/>
          <p:nvPr/>
        </p:nvSpPr>
        <p:spPr>
          <a:xfrm>
            <a:off x="570368" y="2883342"/>
            <a:ext cx="7369521" cy="3416320"/>
          </a:xfrm>
          <a:prstGeom prst="rect">
            <a:avLst/>
          </a:prstGeom>
        </p:spPr>
        <p:txBody>
          <a:bodyPr wrap="square">
            <a:spAutoFit/>
          </a:bodyPr>
          <a:lstStyle/>
          <a:p>
            <a:r>
              <a:rPr lang="en-US" dirty="0" err="1"/>
              <a:t>Pycniospores</a:t>
            </a:r>
            <a:r>
              <a:rPr lang="en-US" dirty="0"/>
              <a:t> (Figure 16) are produced in a sticky honeydew that is attractive to insects and helps ensure that successful cross-fertilization occurs (figure 8). Insects carry </a:t>
            </a:r>
            <a:r>
              <a:rPr lang="en-US" dirty="0" err="1"/>
              <a:t>pycniospores</a:t>
            </a:r>
            <a:r>
              <a:rPr lang="en-US" dirty="0"/>
              <a:t> from one </a:t>
            </a:r>
            <a:r>
              <a:rPr lang="en-US" dirty="0" err="1"/>
              <a:t>pycnium</a:t>
            </a:r>
            <a:r>
              <a:rPr lang="en-US" dirty="0"/>
              <a:t> to another as they forage across the leaves feeding on the honeydew. Splashing raindrops also disperse </a:t>
            </a:r>
            <a:r>
              <a:rPr lang="en-US" dirty="0" err="1"/>
              <a:t>pycniospores</a:t>
            </a:r>
            <a:r>
              <a:rPr lang="en-US" dirty="0"/>
              <a:t> and aid in cross-fertilization. Fertilization of </a:t>
            </a:r>
            <a:r>
              <a:rPr lang="en-US" dirty="0" err="1"/>
              <a:t>pycnia</a:t>
            </a:r>
            <a:r>
              <a:rPr lang="en-US" dirty="0"/>
              <a:t> is critical in the rust fungus life cycle, because it gives rise to the </a:t>
            </a:r>
            <a:r>
              <a:rPr lang="en-US" dirty="0" err="1"/>
              <a:t>dikaryotic</a:t>
            </a:r>
            <a:r>
              <a:rPr lang="en-US" dirty="0"/>
              <a:t> mycelium. After the nucleus of the </a:t>
            </a:r>
            <a:r>
              <a:rPr lang="en-US" dirty="0" err="1"/>
              <a:t>pycniospore</a:t>
            </a:r>
            <a:r>
              <a:rPr lang="en-US" dirty="0"/>
              <a:t> joins that of the receptive hypha, the paired, haploid nuclei divide in tandem in the mycelium throughout the remaining stages of the life cycle. All stem rust infections of wheat or other grasses involve </a:t>
            </a:r>
            <a:r>
              <a:rPr lang="en-US" dirty="0" err="1"/>
              <a:t>dikaryotic</a:t>
            </a:r>
            <a:r>
              <a:rPr lang="en-US" dirty="0"/>
              <a:t> spores and </a:t>
            </a:r>
            <a:r>
              <a:rPr lang="en-US" dirty="0" err="1"/>
              <a:t>dikaryotic</a:t>
            </a:r>
            <a:r>
              <a:rPr lang="en-US" dirty="0"/>
              <a:t> mycelium</a:t>
            </a:r>
          </a:p>
        </p:txBody>
      </p:sp>
    </p:spTree>
    <p:extLst>
      <p:ext uri="{BB962C8B-B14F-4D97-AF65-F5344CB8AC3E}">
        <p14:creationId xmlns:p14="http://schemas.microsoft.com/office/powerpoint/2010/main" val="360419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14813"/>
            <a:ext cx="8596668" cy="5226550"/>
          </a:xfrm>
        </p:spPr>
        <p:txBody>
          <a:bodyPr>
            <a:normAutofit/>
          </a:bodyPr>
          <a:lstStyle/>
          <a:p>
            <a:r>
              <a:rPr lang="en-US" dirty="0"/>
              <a:t>Over a period of days, the </a:t>
            </a:r>
            <a:r>
              <a:rPr lang="en-US" dirty="0" err="1"/>
              <a:t>dikaryotic</a:t>
            </a:r>
            <a:r>
              <a:rPr lang="en-US" dirty="0"/>
              <a:t> mycelium grows through the barberry leaf until a new structure, the </a:t>
            </a:r>
            <a:r>
              <a:rPr lang="en-US" dirty="0" err="1"/>
              <a:t>aecium</a:t>
            </a:r>
            <a:r>
              <a:rPr lang="en-US" dirty="0"/>
              <a:t>, breaks through the lower surface of the leaf to release the </a:t>
            </a:r>
            <a:r>
              <a:rPr lang="en-US" dirty="0" err="1"/>
              <a:t>dikaryotic</a:t>
            </a:r>
            <a:r>
              <a:rPr lang="en-US" dirty="0"/>
              <a:t> aeciospores </a:t>
            </a:r>
            <a:r>
              <a:rPr lang="en-US" dirty="0" smtClean="0"/>
              <a:t>.</a:t>
            </a:r>
          </a:p>
          <a:p>
            <a:endParaRPr lang="en-US" dirty="0" smtClean="0"/>
          </a:p>
          <a:p>
            <a:r>
              <a:rPr lang="en-US" dirty="0" smtClean="0"/>
              <a:t> </a:t>
            </a:r>
            <a:r>
              <a:rPr lang="en-US" dirty="0"/>
              <a:t>Aeciospores, although produced on barberry plants, can infect only wheat or other grass host of P. </a:t>
            </a:r>
            <a:r>
              <a:rPr lang="en-US" dirty="0" err="1"/>
              <a:t>graminis</a:t>
            </a:r>
            <a:r>
              <a:rPr lang="en-US" dirty="0"/>
              <a:t>. </a:t>
            </a:r>
            <a:endParaRPr lang="en-US" dirty="0" smtClean="0"/>
          </a:p>
          <a:p>
            <a:r>
              <a:rPr lang="en-US" dirty="0" smtClean="0"/>
              <a:t>Aeciospores differ </a:t>
            </a:r>
            <a:r>
              <a:rPr lang="en-US" dirty="0"/>
              <a:t>from </a:t>
            </a:r>
            <a:r>
              <a:rPr lang="en-US" dirty="0" err="1"/>
              <a:t>urediniospores</a:t>
            </a:r>
            <a:r>
              <a:rPr lang="en-US" dirty="0"/>
              <a:t>, which also infect wheat, in their appearance - slightly warty rather than spiny - and in the way in which they are formed - in chains in an </a:t>
            </a:r>
            <a:r>
              <a:rPr lang="en-US" dirty="0" err="1"/>
              <a:t>aecium</a:t>
            </a:r>
            <a:r>
              <a:rPr lang="en-US" dirty="0"/>
              <a:t> rather than on individual stalks in a </a:t>
            </a:r>
            <a:r>
              <a:rPr lang="en-US" dirty="0" err="1"/>
              <a:t>uredinium</a:t>
            </a:r>
            <a:r>
              <a:rPr lang="en-US" dirty="0" smtClean="0"/>
              <a:t>.</a:t>
            </a:r>
          </a:p>
          <a:p>
            <a:r>
              <a:rPr lang="en-US" dirty="0"/>
              <a:t>On wheat, aeciospores germinate, the germ tubes penetrate into the plants, and the fungus grows as </a:t>
            </a:r>
            <a:r>
              <a:rPr lang="en-US" dirty="0" err="1"/>
              <a:t>dikaryotic</a:t>
            </a:r>
            <a:r>
              <a:rPr lang="en-US" dirty="0"/>
              <a:t> mycelium. Within 1 to 2 weeks, the mycelium in each infection produces a </a:t>
            </a:r>
            <a:r>
              <a:rPr lang="en-US" dirty="0" err="1"/>
              <a:t>uredinium</a:t>
            </a:r>
            <a:r>
              <a:rPr lang="en-US" dirty="0"/>
              <a:t> filled with brick-red, spiny, </a:t>
            </a:r>
            <a:r>
              <a:rPr lang="en-US" dirty="0" err="1"/>
              <a:t>dikaryotic</a:t>
            </a:r>
            <a:r>
              <a:rPr lang="en-US" dirty="0"/>
              <a:t> </a:t>
            </a:r>
            <a:r>
              <a:rPr lang="en-US" dirty="0" err="1"/>
              <a:t>urediniospores</a:t>
            </a:r>
            <a:r>
              <a:rPr lang="en-US" dirty="0"/>
              <a:t> that break through the leaf or stem epidermis </a:t>
            </a:r>
            <a:r>
              <a:rPr lang="en-US" dirty="0" smtClean="0"/>
              <a:t>.</a:t>
            </a:r>
            <a:endParaRPr lang="en-US" dirty="0"/>
          </a:p>
        </p:txBody>
      </p:sp>
      <p:pic>
        <p:nvPicPr>
          <p:cNvPr id="4" name="Picture 3"/>
          <p:cNvPicPr>
            <a:picLocks noChangeAspect="1"/>
          </p:cNvPicPr>
          <p:nvPr/>
        </p:nvPicPr>
        <p:blipFill>
          <a:blip r:embed="rId2"/>
          <a:stretch>
            <a:fillRect/>
          </a:stretch>
        </p:blipFill>
        <p:spPr>
          <a:xfrm>
            <a:off x="9165974" y="2160589"/>
            <a:ext cx="1428750" cy="952500"/>
          </a:xfrm>
          <a:prstGeom prst="rect">
            <a:avLst/>
          </a:prstGeom>
        </p:spPr>
      </p:pic>
      <p:pic>
        <p:nvPicPr>
          <p:cNvPr id="5" name="Picture 4"/>
          <p:cNvPicPr>
            <a:picLocks noChangeAspect="1"/>
          </p:cNvPicPr>
          <p:nvPr/>
        </p:nvPicPr>
        <p:blipFill>
          <a:blip r:embed="rId3"/>
          <a:stretch>
            <a:fillRect/>
          </a:stretch>
        </p:blipFill>
        <p:spPr>
          <a:xfrm>
            <a:off x="9428524" y="3432583"/>
            <a:ext cx="1428750" cy="952500"/>
          </a:xfrm>
          <a:prstGeom prst="rect">
            <a:avLst/>
          </a:prstGeom>
        </p:spPr>
      </p:pic>
      <p:pic>
        <p:nvPicPr>
          <p:cNvPr id="6" name="Picture 5"/>
          <p:cNvPicPr>
            <a:picLocks noChangeAspect="1"/>
          </p:cNvPicPr>
          <p:nvPr/>
        </p:nvPicPr>
        <p:blipFill>
          <a:blip r:embed="rId4"/>
          <a:stretch>
            <a:fillRect/>
          </a:stretch>
        </p:blipFill>
        <p:spPr>
          <a:xfrm>
            <a:off x="9458113" y="4612612"/>
            <a:ext cx="1668596" cy="1428750"/>
          </a:xfrm>
          <a:prstGeom prst="rect">
            <a:avLst/>
          </a:prstGeom>
        </p:spPr>
      </p:pic>
    </p:spTree>
    <p:extLst>
      <p:ext uri="{BB962C8B-B14F-4D97-AF65-F5344CB8AC3E}">
        <p14:creationId xmlns:p14="http://schemas.microsoft.com/office/powerpoint/2010/main" val="98838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153" y="706170"/>
            <a:ext cx="8596668" cy="5335191"/>
          </a:xfrm>
        </p:spPr>
        <p:txBody>
          <a:bodyPr/>
          <a:lstStyle/>
          <a:p>
            <a:r>
              <a:rPr lang="en-US" dirty="0" smtClean="0"/>
              <a:t>In </a:t>
            </a:r>
            <a:r>
              <a:rPr lang="en-US" dirty="0" err="1" smtClean="0"/>
              <a:t>heteroecious</a:t>
            </a:r>
            <a:r>
              <a:rPr lang="en-US" dirty="0" smtClean="0"/>
              <a:t> rusts, this important spore stage is called the "repeating stage," because </a:t>
            </a:r>
            <a:r>
              <a:rPr lang="en-US" dirty="0" err="1" smtClean="0"/>
              <a:t>urediniospores</a:t>
            </a:r>
            <a:r>
              <a:rPr lang="en-US" dirty="0" smtClean="0"/>
              <a:t> are the only rust spores that can infect the host plant on which they are produced. Under favorable environmental conditions, multiple, repeated infections of the same wheat plant and neighboring wheat plants can result in explosive epidemics</a:t>
            </a:r>
            <a:endParaRPr lang="en-US" dirty="0"/>
          </a:p>
        </p:txBody>
      </p:sp>
      <p:pic>
        <p:nvPicPr>
          <p:cNvPr id="4" name="Picture 3"/>
          <p:cNvPicPr>
            <a:picLocks noChangeAspect="1"/>
          </p:cNvPicPr>
          <p:nvPr/>
        </p:nvPicPr>
        <p:blipFill>
          <a:blip r:embed="rId2"/>
          <a:stretch>
            <a:fillRect/>
          </a:stretch>
        </p:blipFill>
        <p:spPr>
          <a:xfrm>
            <a:off x="1235138" y="2421265"/>
            <a:ext cx="1428750" cy="952500"/>
          </a:xfrm>
          <a:prstGeom prst="rect">
            <a:avLst/>
          </a:prstGeom>
        </p:spPr>
      </p:pic>
      <p:pic>
        <p:nvPicPr>
          <p:cNvPr id="5" name="Picture 4"/>
          <p:cNvPicPr>
            <a:picLocks noChangeAspect="1"/>
          </p:cNvPicPr>
          <p:nvPr/>
        </p:nvPicPr>
        <p:blipFill>
          <a:blip r:embed="rId3"/>
          <a:stretch>
            <a:fillRect/>
          </a:stretch>
        </p:blipFill>
        <p:spPr>
          <a:xfrm>
            <a:off x="3341460" y="2344602"/>
            <a:ext cx="1428750" cy="952500"/>
          </a:xfrm>
          <a:prstGeom prst="rect">
            <a:avLst/>
          </a:prstGeom>
        </p:spPr>
      </p:pic>
      <p:sp>
        <p:nvSpPr>
          <p:cNvPr id="6" name="Rectangle 5"/>
          <p:cNvSpPr/>
          <p:nvPr/>
        </p:nvSpPr>
        <p:spPr>
          <a:xfrm>
            <a:off x="721259" y="3830400"/>
            <a:ext cx="8612864" cy="1200329"/>
          </a:xfrm>
          <a:prstGeom prst="rect">
            <a:avLst/>
          </a:prstGeom>
        </p:spPr>
        <p:txBody>
          <a:bodyPr wrap="square">
            <a:spAutoFit/>
          </a:bodyPr>
          <a:lstStyle/>
          <a:p>
            <a:r>
              <a:rPr lang="en-US" dirty="0"/>
              <a:t>Toward the end of the growing season, black overwintering </a:t>
            </a:r>
            <a:r>
              <a:rPr lang="en-US" dirty="0" err="1"/>
              <a:t>teliospores</a:t>
            </a:r>
            <a:r>
              <a:rPr lang="en-US" dirty="0"/>
              <a:t> are formed in </a:t>
            </a:r>
            <a:r>
              <a:rPr lang="en-US" dirty="0" err="1"/>
              <a:t>telia</a:t>
            </a:r>
            <a:r>
              <a:rPr lang="en-US" dirty="0"/>
              <a:t> </a:t>
            </a:r>
            <a:r>
              <a:rPr lang="en-US" dirty="0" smtClean="0"/>
              <a:t>, </a:t>
            </a:r>
            <a:r>
              <a:rPr lang="en-US" dirty="0"/>
              <a:t>and the life cycle is completed. Because </a:t>
            </a:r>
            <a:r>
              <a:rPr lang="en-US" dirty="0" err="1"/>
              <a:t>karyogamy</a:t>
            </a:r>
            <a:r>
              <a:rPr lang="en-US" dirty="0"/>
              <a:t> and meiosis take place in the </a:t>
            </a:r>
            <a:r>
              <a:rPr lang="en-US" dirty="0" err="1"/>
              <a:t>teliospore</a:t>
            </a:r>
            <a:r>
              <a:rPr lang="en-US" dirty="0"/>
              <a:t> </a:t>
            </a:r>
            <a:r>
              <a:rPr lang="en-US" dirty="0" smtClean="0"/>
              <a:t>, </a:t>
            </a:r>
            <a:r>
              <a:rPr lang="en-US" dirty="0"/>
              <a:t>this spore stage is an important source of genetic recombination in addition to its role as a survival spore.</a:t>
            </a:r>
          </a:p>
        </p:txBody>
      </p:sp>
    </p:spTree>
    <p:extLst>
      <p:ext uri="{BB962C8B-B14F-4D97-AF65-F5344CB8AC3E}">
        <p14:creationId xmlns:p14="http://schemas.microsoft.com/office/powerpoint/2010/main" val="431274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21807" y="271604"/>
            <a:ext cx="4599160" cy="6038661"/>
          </a:xfrm>
          <a:prstGeom prst="rect">
            <a:avLst/>
          </a:prstGeom>
        </p:spPr>
      </p:pic>
      <p:pic>
        <p:nvPicPr>
          <p:cNvPr id="5" name="Picture 4"/>
          <p:cNvPicPr>
            <a:picLocks noChangeAspect="1"/>
          </p:cNvPicPr>
          <p:nvPr/>
        </p:nvPicPr>
        <p:blipFill>
          <a:blip r:embed="rId3"/>
          <a:stretch>
            <a:fillRect/>
          </a:stretch>
        </p:blipFill>
        <p:spPr>
          <a:xfrm>
            <a:off x="6149850" y="271604"/>
            <a:ext cx="5574388" cy="5934075"/>
          </a:xfrm>
          <a:prstGeom prst="rect">
            <a:avLst/>
          </a:prstGeom>
        </p:spPr>
      </p:pic>
    </p:spTree>
    <p:extLst>
      <p:ext uri="{BB962C8B-B14F-4D97-AF65-F5344CB8AC3E}">
        <p14:creationId xmlns:p14="http://schemas.microsoft.com/office/powerpoint/2010/main" val="256554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71604"/>
            <a:ext cx="8596668" cy="5751651"/>
          </a:xfrm>
        </p:spPr>
        <p:txBody>
          <a:bodyPr>
            <a:normAutofit/>
          </a:bodyPr>
          <a:lstStyle/>
          <a:p>
            <a:r>
              <a:rPr lang="en-US" b="1" dirty="0" smtClean="0">
                <a:solidFill>
                  <a:srgbClr val="FF0000"/>
                </a:solidFill>
              </a:rPr>
              <a:t>Control measures</a:t>
            </a:r>
            <a:r>
              <a:rPr lang="en-US" dirty="0" smtClean="0"/>
              <a:t>:</a:t>
            </a:r>
          </a:p>
          <a:p>
            <a:r>
              <a:rPr lang="en-US" dirty="0" smtClean="0"/>
              <a:t>Though </a:t>
            </a:r>
            <a:r>
              <a:rPr lang="en-US" dirty="0"/>
              <a:t>the fungus grows well on its alternate host to complete its life- cycle, this survival of pathogen least contributes to disease development in India. In our country, however, the problem is of </a:t>
            </a:r>
            <a:r>
              <a:rPr lang="en-US" dirty="0" err="1"/>
              <a:t>perennating</a:t>
            </a:r>
            <a:r>
              <a:rPr lang="en-US" dirty="0"/>
              <a:t> the pathogen on self-sown wheat plants and other collateral hosts growing on hills. If this source could be destroyed, possibilities of rust incidence in plains could be minimized or completely eliminated.</a:t>
            </a:r>
          </a:p>
          <a:p>
            <a:endParaRPr lang="en-US" dirty="0"/>
          </a:p>
          <a:p>
            <a:r>
              <a:rPr lang="en-US" dirty="0"/>
              <a:t>But, this appears practically not possible because such hosts may be present in very inaccessible places where the search for them may be almost impossible. However, it has been suggested that if immune or resistant varieties for the hilly regions could be raised and the area saturated with them, the amount of inoculum could be drastically minimized.</a:t>
            </a:r>
          </a:p>
          <a:p>
            <a:endParaRPr lang="en-US" dirty="0"/>
          </a:p>
          <a:p>
            <a:r>
              <a:rPr lang="en-US" dirty="0"/>
              <a:t>(ii) Mixed cropping of wheat and barley with suitable crop renders good crop insurance even if the main crop fails.</a:t>
            </a:r>
          </a:p>
        </p:txBody>
      </p:sp>
    </p:spTree>
    <p:extLst>
      <p:ext uri="{BB962C8B-B14F-4D97-AF65-F5344CB8AC3E}">
        <p14:creationId xmlns:p14="http://schemas.microsoft.com/office/powerpoint/2010/main" val="105690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69957"/>
            <a:ext cx="8596668" cy="5371406"/>
          </a:xfrm>
        </p:spPr>
        <p:txBody>
          <a:bodyPr>
            <a:normAutofit lnSpcReduction="10000"/>
          </a:bodyPr>
          <a:lstStyle/>
          <a:p>
            <a:r>
              <a:rPr lang="en-US" dirty="0"/>
              <a:t>(iii) Reduction in proportion of nitrogen in the N.RK ratio in a fertilizer can help reduce rust incidence in a susceptible variety.</a:t>
            </a:r>
          </a:p>
          <a:p>
            <a:endParaRPr lang="en-US" dirty="0"/>
          </a:p>
          <a:p>
            <a:r>
              <a:rPr lang="en-US" dirty="0"/>
              <a:t>(iv) A variety of chemicals have been tested against rust incidence. These include – </a:t>
            </a:r>
            <a:r>
              <a:rPr lang="en-US" dirty="0" err="1"/>
              <a:t>Sulphur</a:t>
            </a:r>
            <a:r>
              <a:rPr lang="en-US" dirty="0"/>
              <a:t> dust; </a:t>
            </a:r>
            <a:r>
              <a:rPr lang="en-US" dirty="0" err="1"/>
              <a:t>Nabam</a:t>
            </a:r>
            <a:r>
              <a:rPr lang="en-US" dirty="0"/>
              <a:t> and ZnSo4 at 14 day interval; </a:t>
            </a:r>
            <a:r>
              <a:rPr lang="en-US" dirty="0" err="1"/>
              <a:t>Zineb</a:t>
            </a:r>
            <a:r>
              <a:rPr lang="en-US" dirty="0"/>
              <a:t>, </a:t>
            </a:r>
            <a:r>
              <a:rPr lang="en-US" dirty="0" err="1"/>
              <a:t>Maneb</a:t>
            </a:r>
            <a:r>
              <a:rPr lang="en-US" dirty="0"/>
              <a:t>, and Zinc as four foliar spray at 10-14 day interval; </a:t>
            </a:r>
            <a:r>
              <a:rPr lang="en-US" dirty="0" err="1"/>
              <a:t>Dithane</a:t>
            </a:r>
            <a:r>
              <a:rPr lang="en-US" dirty="0"/>
              <a:t> M-45; antibiotics; and systemic fungicides like </a:t>
            </a:r>
            <a:r>
              <a:rPr lang="en-US" dirty="0" err="1"/>
              <a:t>Vivatx</a:t>
            </a:r>
            <a:r>
              <a:rPr lang="en-US" dirty="0"/>
              <a:t>, </a:t>
            </a:r>
            <a:r>
              <a:rPr lang="en-US" dirty="0" err="1"/>
              <a:t>Plantvax</a:t>
            </a:r>
            <a:r>
              <a:rPr lang="en-US" dirty="0"/>
              <a:t> as foliar sprays and seed treatment. </a:t>
            </a:r>
            <a:r>
              <a:rPr lang="en-US" dirty="0" err="1"/>
              <a:t>Propiconazole</a:t>
            </a:r>
            <a:r>
              <a:rPr lang="en-US" dirty="0"/>
              <a:t> (Tilt) at 0.1% has been found effective in controlling stem rust (also brown and yellow rusts) because it persists for 12 days and completely inhibits uredospore germination.</a:t>
            </a:r>
          </a:p>
          <a:p>
            <a:endParaRPr lang="en-US" dirty="0"/>
          </a:p>
          <a:p>
            <a:r>
              <a:rPr lang="en-US" dirty="0"/>
              <a:t>(v) Since the pathogen evolves new physiological races, the resistant varieties of one time become susceptible on the other. This is the reason why this aspect requires continuous investigation followed by time to time recommendation of resistant varieties</a:t>
            </a:r>
            <a:r>
              <a:rPr lang="en-US" dirty="0" smtClean="0"/>
              <a:t>.</a:t>
            </a:r>
          </a:p>
          <a:p>
            <a:r>
              <a:rPr lang="en-US" dirty="0" smtClean="0"/>
              <a:t> </a:t>
            </a:r>
            <a:r>
              <a:rPr lang="en-US" dirty="0"/>
              <a:t>All India coordinated Wheat Improvement </a:t>
            </a:r>
            <a:r>
              <a:rPr lang="en-US" dirty="0" err="1"/>
              <a:t>Programme</a:t>
            </a:r>
            <a:r>
              <a:rPr lang="en-US" dirty="0"/>
              <a:t> recommends varieties resistant to rusts time to time. At present, varieties like HD 2278. HW 741, WL 614, </a:t>
            </a:r>
            <a:r>
              <a:rPr lang="en-US" dirty="0" err="1"/>
              <a:t>Sonara</a:t>
            </a:r>
            <a:r>
              <a:rPr lang="en-US" dirty="0"/>
              <a:t> 63, 64, etc. are considered resistant to stem rust of wheat.</a:t>
            </a:r>
          </a:p>
        </p:txBody>
      </p:sp>
    </p:spTree>
    <p:extLst>
      <p:ext uri="{BB962C8B-B14F-4D97-AF65-F5344CB8AC3E}">
        <p14:creationId xmlns:p14="http://schemas.microsoft.com/office/powerpoint/2010/main" val="278748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stretch>
            <a:fillRect/>
          </a:stretch>
        </p:blipFill>
        <p:spPr>
          <a:xfrm>
            <a:off x="677334" y="2392127"/>
            <a:ext cx="8799968" cy="3456781"/>
          </a:xfrm>
          <a:prstGeom prst="rect">
            <a:avLst/>
          </a:prstGeom>
        </p:spPr>
      </p:pic>
    </p:spTree>
    <p:extLst>
      <p:ext uri="{BB962C8B-B14F-4D97-AF65-F5344CB8AC3E}">
        <p14:creationId xmlns:p14="http://schemas.microsoft.com/office/powerpoint/2010/main" val="134705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37030" y="0"/>
            <a:ext cx="3806962" cy="1720158"/>
          </a:xfrm>
          <a:prstGeom prst="rect">
            <a:avLst/>
          </a:prstGeom>
        </p:spPr>
      </p:pic>
      <p:sp>
        <p:nvSpPr>
          <p:cNvPr id="3" name="Content Placeholder 2"/>
          <p:cNvSpPr>
            <a:spLocks noGrp="1"/>
          </p:cNvSpPr>
          <p:nvPr>
            <p:ph idx="1"/>
          </p:nvPr>
        </p:nvSpPr>
        <p:spPr>
          <a:xfrm>
            <a:off x="0" y="96643"/>
            <a:ext cx="8596668" cy="6050660"/>
          </a:xfrm>
        </p:spPr>
        <p:txBody>
          <a:bodyPr/>
          <a:lstStyle/>
          <a:p>
            <a:r>
              <a:rPr lang="en-US" dirty="0"/>
              <a:t>DISEASE: Stem rust (black rust)</a:t>
            </a:r>
          </a:p>
          <a:p>
            <a:endParaRPr lang="en-US" dirty="0"/>
          </a:p>
          <a:p>
            <a:r>
              <a:rPr lang="en-US" dirty="0"/>
              <a:t>PATHOGEN: </a:t>
            </a:r>
            <a:r>
              <a:rPr lang="en-US" dirty="0" err="1"/>
              <a:t>Puccinia</a:t>
            </a:r>
            <a:r>
              <a:rPr lang="en-US" dirty="0"/>
              <a:t> </a:t>
            </a:r>
            <a:r>
              <a:rPr lang="en-US" dirty="0" err="1"/>
              <a:t>graminis</a:t>
            </a:r>
            <a:r>
              <a:rPr lang="en-US" dirty="0"/>
              <a:t> f. sp. </a:t>
            </a:r>
            <a:r>
              <a:rPr lang="en-US" dirty="0" err="1"/>
              <a:t>tritici</a:t>
            </a:r>
            <a:endParaRPr lang="en-US" dirty="0"/>
          </a:p>
          <a:p>
            <a:endParaRPr lang="en-US" dirty="0"/>
          </a:p>
          <a:p>
            <a:r>
              <a:rPr lang="en-US" dirty="0"/>
              <a:t>HOSTS: Wheat and barley, common barberry (and some </a:t>
            </a:r>
            <a:r>
              <a:rPr lang="en-US" dirty="0" smtClean="0"/>
              <a:t>additional</a:t>
            </a:r>
          </a:p>
          <a:p>
            <a:r>
              <a:rPr lang="en-US" dirty="0" smtClean="0"/>
              <a:t> </a:t>
            </a:r>
            <a:r>
              <a:rPr lang="en-US" dirty="0" err="1"/>
              <a:t>Berberis</a:t>
            </a:r>
            <a:r>
              <a:rPr lang="en-US" dirty="0"/>
              <a:t>, </a:t>
            </a:r>
            <a:r>
              <a:rPr lang="en-US" dirty="0" err="1"/>
              <a:t>Mahoberberis</a:t>
            </a:r>
            <a:r>
              <a:rPr lang="en-US" dirty="0"/>
              <a:t>, and </a:t>
            </a:r>
            <a:r>
              <a:rPr lang="en-US" dirty="0" err="1"/>
              <a:t>Mahonia</a:t>
            </a:r>
            <a:r>
              <a:rPr lang="en-US" dirty="0"/>
              <a:t> spp.)</a:t>
            </a:r>
          </a:p>
        </p:txBody>
      </p:sp>
      <p:sp>
        <p:nvSpPr>
          <p:cNvPr id="5" name="Rectangle 4"/>
          <p:cNvSpPr/>
          <p:nvPr/>
        </p:nvSpPr>
        <p:spPr>
          <a:xfrm>
            <a:off x="368942" y="3702589"/>
            <a:ext cx="8984055" cy="2585323"/>
          </a:xfrm>
          <a:prstGeom prst="rect">
            <a:avLst/>
          </a:prstGeom>
        </p:spPr>
        <p:txBody>
          <a:bodyPr wrap="square">
            <a:spAutoFit/>
          </a:bodyPr>
          <a:lstStyle/>
          <a:p>
            <a:r>
              <a:rPr lang="en-US" dirty="0"/>
              <a:t>Stem rust was once the most feared disease of cereal crops</a:t>
            </a:r>
            <a:r>
              <a:rPr lang="en-US" dirty="0" smtClean="0"/>
              <a:t>.</a:t>
            </a:r>
          </a:p>
          <a:p>
            <a:endParaRPr lang="en-US" dirty="0" smtClean="0"/>
          </a:p>
          <a:p>
            <a:r>
              <a:rPr lang="en-US" dirty="0" smtClean="0"/>
              <a:t> </a:t>
            </a:r>
            <a:r>
              <a:rPr lang="en-US" dirty="0"/>
              <a:t>It is not as damaging now due to the development of resistant cultivars, but outbreaks may occur when new pathogen races arise against which the existing kinds of resistance are ineffective. </a:t>
            </a:r>
            <a:endParaRPr lang="en-US" dirty="0" smtClean="0"/>
          </a:p>
          <a:p>
            <a:endParaRPr lang="en-US" dirty="0" smtClean="0"/>
          </a:p>
          <a:p>
            <a:r>
              <a:rPr lang="en-US" dirty="0" smtClean="0"/>
              <a:t>Stem </a:t>
            </a:r>
            <a:r>
              <a:rPr lang="en-US" dirty="0"/>
              <a:t>rust remains an important threat to wheat and barley and, thus, to the world food supply. Anton </a:t>
            </a:r>
            <a:r>
              <a:rPr lang="en-US" dirty="0" err="1"/>
              <a:t>deBary</a:t>
            </a:r>
            <a:r>
              <a:rPr lang="en-US" dirty="0"/>
              <a:t> first demonstrated the </a:t>
            </a:r>
            <a:r>
              <a:rPr lang="en-US" dirty="0" err="1"/>
              <a:t>heteroecious</a:t>
            </a:r>
            <a:r>
              <a:rPr lang="en-US" dirty="0"/>
              <a:t> life cycle of a rust fungus with </a:t>
            </a:r>
            <a:r>
              <a:rPr lang="en-US" dirty="0" err="1"/>
              <a:t>Puccinia</a:t>
            </a:r>
            <a:r>
              <a:rPr lang="en-US" dirty="0"/>
              <a:t> </a:t>
            </a:r>
            <a:r>
              <a:rPr lang="en-US" dirty="0" err="1"/>
              <a:t>graminis</a:t>
            </a:r>
            <a:r>
              <a:rPr lang="en-US" dirty="0"/>
              <a:t>, the causal agent of stem rust</a:t>
            </a:r>
          </a:p>
        </p:txBody>
      </p:sp>
      <p:pic>
        <p:nvPicPr>
          <p:cNvPr id="2" name="Picture 1"/>
          <p:cNvPicPr>
            <a:picLocks noChangeAspect="1"/>
          </p:cNvPicPr>
          <p:nvPr/>
        </p:nvPicPr>
        <p:blipFill>
          <a:blip r:embed="rId3"/>
          <a:stretch>
            <a:fillRect/>
          </a:stretch>
        </p:blipFill>
        <p:spPr>
          <a:xfrm>
            <a:off x="7287248" y="1836098"/>
            <a:ext cx="3975263" cy="2283229"/>
          </a:xfrm>
          <a:prstGeom prst="rect">
            <a:avLst/>
          </a:prstGeom>
        </p:spPr>
      </p:pic>
    </p:spTree>
    <p:extLst>
      <p:ext uri="{BB962C8B-B14F-4D97-AF65-F5344CB8AC3E}">
        <p14:creationId xmlns:p14="http://schemas.microsoft.com/office/powerpoint/2010/main" val="343026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3374" y="0"/>
            <a:ext cx="5547519" cy="6735778"/>
          </a:xfrm>
          <a:prstGeom prst="rect">
            <a:avLst/>
          </a:prstGeom>
        </p:spPr>
      </p:pic>
      <p:pic>
        <p:nvPicPr>
          <p:cNvPr id="5" name="Picture 4"/>
          <p:cNvPicPr>
            <a:picLocks noChangeAspect="1"/>
          </p:cNvPicPr>
          <p:nvPr/>
        </p:nvPicPr>
        <p:blipFill>
          <a:blip r:embed="rId3"/>
          <a:stretch>
            <a:fillRect/>
          </a:stretch>
        </p:blipFill>
        <p:spPr>
          <a:xfrm>
            <a:off x="5803272" y="0"/>
            <a:ext cx="5667469" cy="6735778"/>
          </a:xfrm>
          <a:prstGeom prst="rect">
            <a:avLst/>
          </a:prstGeom>
        </p:spPr>
      </p:pic>
    </p:spTree>
    <p:extLst>
      <p:ext uri="{BB962C8B-B14F-4D97-AF65-F5344CB8AC3E}">
        <p14:creationId xmlns:p14="http://schemas.microsoft.com/office/powerpoint/2010/main" val="3952812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95" y="253497"/>
            <a:ext cx="9156307" cy="5787865"/>
          </a:xfrm>
        </p:spPr>
        <p:txBody>
          <a:bodyPr/>
          <a:lstStyle/>
          <a:p>
            <a:r>
              <a:rPr lang="en-US" u="sng" dirty="0" smtClean="0">
                <a:solidFill>
                  <a:srgbClr val="FF0000"/>
                </a:solidFill>
              </a:rPr>
              <a:t>SYMPTOMS AND SIGNS</a:t>
            </a:r>
          </a:p>
          <a:p>
            <a:r>
              <a:rPr lang="en-US" dirty="0" smtClean="0"/>
              <a:t>On </a:t>
            </a:r>
            <a:r>
              <a:rPr lang="en-US" dirty="0"/>
              <a:t>wheat and other grass hosts:</a:t>
            </a:r>
          </a:p>
          <a:p>
            <a:r>
              <a:rPr lang="en-US" dirty="0"/>
              <a:t>Plants do not usually show obvious disease symptoms until 7 to 15 days after infection when the oval pustules (</a:t>
            </a:r>
            <a:r>
              <a:rPr lang="en-US" dirty="0" err="1"/>
              <a:t>uredinia</a:t>
            </a:r>
            <a:r>
              <a:rPr lang="en-US" dirty="0"/>
              <a:t>) of powdery, brick-red </a:t>
            </a:r>
            <a:r>
              <a:rPr lang="en-US" dirty="0" err="1"/>
              <a:t>urediniospores</a:t>
            </a:r>
            <a:r>
              <a:rPr lang="en-US" dirty="0"/>
              <a:t> break through the epidermis </a:t>
            </a:r>
            <a:endParaRPr lang="en-US" dirty="0" smtClean="0"/>
          </a:p>
          <a:p>
            <a:r>
              <a:rPr lang="en-US" dirty="0" smtClean="0"/>
              <a:t>Microscopically</a:t>
            </a:r>
            <a:r>
              <a:rPr lang="en-US" dirty="0"/>
              <a:t>, these red spores are covered with fine spines </a:t>
            </a:r>
            <a:r>
              <a:rPr lang="en-US" dirty="0" smtClean="0"/>
              <a:t>. </a:t>
            </a:r>
          </a:p>
          <a:p>
            <a:r>
              <a:rPr lang="en-US" dirty="0" smtClean="0"/>
              <a:t>The </a:t>
            </a:r>
            <a:r>
              <a:rPr lang="en-US" dirty="0"/>
              <a:t>pustules may be abundant and produced on both leaf surfaces and stems of grass hosts. Later in the season, pustules (</a:t>
            </a:r>
            <a:r>
              <a:rPr lang="en-US" dirty="0" err="1"/>
              <a:t>telia</a:t>
            </a:r>
            <a:r>
              <a:rPr lang="en-US" dirty="0"/>
              <a:t>) of black </a:t>
            </a:r>
            <a:r>
              <a:rPr lang="en-US" dirty="0" err="1"/>
              <a:t>teliospores</a:t>
            </a:r>
            <a:r>
              <a:rPr lang="en-US" dirty="0"/>
              <a:t> begin to appear in infected grass species </a:t>
            </a:r>
            <a:r>
              <a:rPr lang="en-US" dirty="0" smtClean="0"/>
              <a:t>. </a:t>
            </a:r>
          </a:p>
          <a:p>
            <a:endParaRPr lang="en-US" dirty="0" smtClean="0"/>
          </a:p>
          <a:p>
            <a:endParaRPr lang="en-US" dirty="0" smtClean="0"/>
          </a:p>
          <a:p>
            <a:r>
              <a:rPr lang="en-US" dirty="0" smtClean="0"/>
              <a:t>Microscopically</a:t>
            </a:r>
            <a:r>
              <a:rPr lang="en-US" dirty="0"/>
              <a:t>, </a:t>
            </a:r>
            <a:r>
              <a:rPr lang="en-US" dirty="0" err="1"/>
              <a:t>teliospores</a:t>
            </a:r>
            <a:r>
              <a:rPr lang="en-US" dirty="0"/>
              <a:t> are two celled and thick walled (Figure 6).</a:t>
            </a:r>
          </a:p>
        </p:txBody>
      </p:sp>
      <p:pic>
        <p:nvPicPr>
          <p:cNvPr id="4" name="Picture 3"/>
          <p:cNvPicPr>
            <a:picLocks noChangeAspect="1"/>
          </p:cNvPicPr>
          <p:nvPr/>
        </p:nvPicPr>
        <p:blipFill>
          <a:blip r:embed="rId2"/>
          <a:stretch>
            <a:fillRect/>
          </a:stretch>
        </p:blipFill>
        <p:spPr>
          <a:xfrm>
            <a:off x="8878998" y="568954"/>
            <a:ext cx="1387632" cy="1428750"/>
          </a:xfrm>
          <a:prstGeom prst="rect">
            <a:avLst/>
          </a:prstGeom>
        </p:spPr>
      </p:pic>
      <p:pic>
        <p:nvPicPr>
          <p:cNvPr id="5" name="Picture 4"/>
          <p:cNvPicPr>
            <a:picLocks noChangeAspect="1"/>
          </p:cNvPicPr>
          <p:nvPr/>
        </p:nvPicPr>
        <p:blipFill>
          <a:blip r:embed="rId3"/>
          <a:stretch>
            <a:fillRect/>
          </a:stretch>
        </p:blipFill>
        <p:spPr>
          <a:xfrm>
            <a:off x="10502020" y="568954"/>
            <a:ext cx="1428750" cy="1428750"/>
          </a:xfrm>
          <a:prstGeom prst="rect">
            <a:avLst/>
          </a:prstGeom>
        </p:spPr>
      </p:pic>
      <p:pic>
        <p:nvPicPr>
          <p:cNvPr id="6" name="Picture 5"/>
          <p:cNvPicPr>
            <a:picLocks noChangeAspect="1"/>
          </p:cNvPicPr>
          <p:nvPr/>
        </p:nvPicPr>
        <p:blipFill>
          <a:blip r:embed="rId4"/>
          <a:stretch>
            <a:fillRect/>
          </a:stretch>
        </p:blipFill>
        <p:spPr>
          <a:xfrm>
            <a:off x="8878998" y="2216685"/>
            <a:ext cx="1323975" cy="1428750"/>
          </a:xfrm>
          <a:prstGeom prst="rect">
            <a:avLst/>
          </a:prstGeom>
        </p:spPr>
      </p:pic>
      <p:pic>
        <p:nvPicPr>
          <p:cNvPr id="7" name="Picture 6"/>
          <p:cNvPicPr>
            <a:picLocks noChangeAspect="1"/>
          </p:cNvPicPr>
          <p:nvPr/>
        </p:nvPicPr>
        <p:blipFill>
          <a:blip r:embed="rId5"/>
          <a:stretch>
            <a:fillRect/>
          </a:stretch>
        </p:blipFill>
        <p:spPr>
          <a:xfrm>
            <a:off x="10502020" y="2216685"/>
            <a:ext cx="1428750" cy="1428750"/>
          </a:xfrm>
          <a:prstGeom prst="rect">
            <a:avLst/>
          </a:prstGeom>
        </p:spPr>
      </p:pic>
      <p:pic>
        <p:nvPicPr>
          <p:cNvPr id="8" name="Picture 7"/>
          <p:cNvPicPr>
            <a:picLocks noChangeAspect="1"/>
          </p:cNvPicPr>
          <p:nvPr/>
        </p:nvPicPr>
        <p:blipFill>
          <a:blip r:embed="rId6"/>
          <a:stretch>
            <a:fillRect/>
          </a:stretch>
        </p:blipFill>
        <p:spPr>
          <a:xfrm>
            <a:off x="6352043" y="3147429"/>
            <a:ext cx="2295714" cy="952500"/>
          </a:xfrm>
          <a:prstGeom prst="rect">
            <a:avLst/>
          </a:prstGeom>
        </p:spPr>
      </p:pic>
      <p:pic>
        <p:nvPicPr>
          <p:cNvPr id="9" name="Picture 8"/>
          <p:cNvPicPr>
            <a:picLocks noChangeAspect="1"/>
          </p:cNvPicPr>
          <p:nvPr/>
        </p:nvPicPr>
        <p:blipFill>
          <a:blip r:embed="rId7"/>
          <a:stretch>
            <a:fillRect/>
          </a:stretch>
        </p:blipFill>
        <p:spPr>
          <a:xfrm>
            <a:off x="8647757" y="4573319"/>
            <a:ext cx="3049320" cy="1329539"/>
          </a:xfrm>
          <a:prstGeom prst="rect">
            <a:avLst/>
          </a:prstGeom>
        </p:spPr>
      </p:pic>
      <p:sp>
        <p:nvSpPr>
          <p:cNvPr id="10" name="Right Arrow 9"/>
          <p:cNvSpPr/>
          <p:nvPr/>
        </p:nvSpPr>
        <p:spPr>
          <a:xfrm>
            <a:off x="7985156" y="5097101"/>
            <a:ext cx="662601" cy="280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8"/>
          <a:stretch>
            <a:fillRect/>
          </a:stretch>
        </p:blipFill>
        <p:spPr>
          <a:xfrm>
            <a:off x="3262335" y="4573319"/>
            <a:ext cx="4096576" cy="1928671"/>
          </a:xfrm>
          <a:prstGeom prst="rect">
            <a:avLst/>
          </a:prstGeom>
        </p:spPr>
      </p:pic>
      <p:pic>
        <p:nvPicPr>
          <p:cNvPr id="11" name="Picture 10"/>
          <p:cNvPicPr>
            <a:picLocks noChangeAspect="1"/>
          </p:cNvPicPr>
          <p:nvPr/>
        </p:nvPicPr>
        <p:blipFill>
          <a:blip r:embed="rId9"/>
          <a:stretch>
            <a:fillRect/>
          </a:stretch>
        </p:blipFill>
        <p:spPr>
          <a:xfrm>
            <a:off x="336698" y="4573319"/>
            <a:ext cx="2859175" cy="1894566"/>
          </a:xfrm>
          <a:prstGeom prst="rect">
            <a:avLst/>
          </a:prstGeom>
        </p:spPr>
      </p:pic>
    </p:spTree>
    <p:extLst>
      <p:ext uri="{BB962C8B-B14F-4D97-AF65-F5344CB8AC3E}">
        <p14:creationId xmlns:p14="http://schemas.microsoft.com/office/powerpoint/2010/main" val="10027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02" y="540019"/>
            <a:ext cx="8596668" cy="5227038"/>
          </a:xfrm>
        </p:spPr>
        <p:txBody>
          <a:bodyPr/>
          <a:lstStyle/>
          <a:p>
            <a:r>
              <a:rPr lang="en-US" dirty="0">
                <a:solidFill>
                  <a:srgbClr val="FF0000"/>
                </a:solidFill>
              </a:rPr>
              <a:t>On barberry and other alternate hosts</a:t>
            </a:r>
            <a:r>
              <a:rPr lang="en-US" dirty="0"/>
              <a:t>:</a:t>
            </a:r>
          </a:p>
          <a:p>
            <a:r>
              <a:rPr lang="en-US" dirty="0" err="1"/>
              <a:t>Pycnia</a:t>
            </a:r>
            <a:r>
              <a:rPr lang="en-US" dirty="0"/>
              <a:t> appear on barberry plants </a:t>
            </a:r>
            <a:r>
              <a:rPr lang="en-US" dirty="0" smtClean="0"/>
              <a:t>in </a:t>
            </a:r>
            <a:r>
              <a:rPr lang="en-US" dirty="0"/>
              <a:t>the spring, usually in the upper leaf surfaces. </a:t>
            </a:r>
            <a:endParaRPr lang="en-US" dirty="0" smtClean="0"/>
          </a:p>
          <a:p>
            <a:r>
              <a:rPr lang="en-US" dirty="0" smtClean="0"/>
              <a:t>They </a:t>
            </a:r>
            <a:r>
              <a:rPr lang="en-US" dirty="0"/>
              <a:t>are often in small clusters and exude </a:t>
            </a:r>
            <a:r>
              <a:rPr lang="en-US" dirty="0" err="1"/>
              <a:t>pycniospores</a:t>
            </a:r>
            <a:r>
              <a:rPr lang="en-US" dirty="0"/>
              <a:t> in a sticky </a:t>
            </a:r>
            <a:r>
              <a:rPr lang="en-US" dirty="0" smtClean="0"/>
              <a:t>honeydew. </a:t>
            </a:r>
          </a:p>
          <a:p>
            <a:endParaRPr lang="en-US" dirty="0"/>
          </a:p>
          <a:p>
            <a:r>
              <a:rPr lang="en-US" dirty="0" smtClean="0"/>
              <a:t>Five </a:t>
            </a:r>
            <a:r>
              <a:rPr lang="en-US" dirty="0"/>
              <a:t>to 10 days later, cup-shaped structures filled with orange-yellow, powdery aeciospores break through the lower leaf </a:t>
            </a:r>
            <a:r>
              <a:rPr lang="en-US" dirty="0" smtClean="0"/>
              <a:t>surface.</a:t>
            </a:r>
          </a:p>
          <a:p>
            <a:endParaRPr lang="en-US" dirty="0" smtClean="0"/>
          </a:p>
          <a:p>
            <a:r>
              <a:rPr lang="en-US" dirty="0" smtClean="0"/>
              <a:t> </a:t>
            </a:r>
            <a:r>
              <a:rPr lang="en-US" dirty="0"/>
              <a:t>The </a:t>
            </a:r>
            <a:r>
              <a:rPr lang="en-US" dirty="0" err="1"/>
              <a:t>aecial</a:t>
            </a:r>
            <a:r>
              <a:rPr lang="en-US" dirty="0"/>
              <a:t> cups are yellow and sometimes elongate to extend up to 5 mm from the leaf surface </a:t>
            </a:r>
            <a:r>
              <a:rPr lang="en-US" dirty="0" smtClean="0"/>
              <a:t>. </a:t>
            </a:r>
          </a:p>
          <a:p>
            <a:endParaRPr lang="en-US" dirty="0" smtClean="0"/>
          </a:p>
          <a:p>
            <a:r>
              <a:rPr lang="en-US" dirty="0" smtClean="0"/>
              <a:t>Microscopically</a:t>
            </a:r>
            <a:r>
              <a:rPr lang="en-US" dirty="0"/>
              <a:t>, aeciospores have a slightly warty surface </a:t>
            </a:r>
            <a:r>
              <a:rPr lang="en-US" dirty="0" smtClean="0"/>
              <a:t>.</a:t>
            </a:r>
            <a:endParaRPr lang="en-US" dirty="0"/>
          </a:p>
        </p:txBody>
      </p:sp>
      <p:pic>
        <p:nvPicPr>
          <p:cNvPr id="5" name="Picture 4"/>
          <p:cNvPicPr>
            <a:picLocks noChangeAspect="1"/>
          </p:cNvPicPr>
          <p:nvPr/>
        </p:nvPicPr>
        <p:blipFill>
          <a:blip r:embed="rId2"/>
          <a:stretch>
            <a:fillRect/>
          </a:stretch>
        </p:blipFill>
        <p:spPr>
          <a:xfrm>
            <a:off x="9147866" y="318192"/>
            <a:ext cx="2440570" cy="1211844"/>
          </a:xfrm>
          <a:prstGeom prst="rect">
            <a:avLst/>
          </a:prstGeom>
        </p:spPr>
      </p:pic>
      <p:pic>
        <p:nvPicPr>
          <p:cNvPr id="6" name="Picture 5"/>
          <p:cNvPicPr>
            <a:picLocks noChangeAspect="1"/>
          </p:cNvPicPr>
          <p:nvPr/>
        </p:nvPicPr>
        <p:blipFill>
          <a:blip r:embed="rId3"/>
          <a:stretch>
            <a:fillRect/>
          </a:stretch>
        </p:blipFill>
        <p:spPr>
          <a:xfrm>
            <a:off x="9238400" y="1685265"/>
            <a:ext cx="2277607" cy="952500"/>
          </a:xfrm>
          <a:prstGeom prst="rect">
            <a:avLst/>
          </a:prstGeom>
        </p:spPr>
      </p:pic>
      <p:pic>
        <p:nvPicPr>
          <p:cNvPr id="7" name="Picture 6"/>
          <p:cNvPicPr>
            <a:picLocks noChangeAspect="1"/>
          </p:cNvPicPr>
          <p:nvPr/>
        </p:nvPicPr>
        <p:blipFill>
          <a:blip r:embed="rId4"/>
          <a:stretch>
            <a:fillRect/>
          </a:stretch>
        </p:blipFill>
        <p:spPr>
          <a:xfrm>
            <a:off x="9238399" y="2792994"/>
            <a:ext cx="2277607" cy="952500"/>
          </a:xfrm>
          <a:prstGeom prst="rect">
            <a:avLst/>
          </a:prstGeom>
        </p:spPr>
      </p:pic>
      <p:pic>
        <p:nvPicPr>
          <p:cNvPr id="8" name="Picture 7"/>
          <p:cNvPicPr>
            <a:picLocks noChangeAspect="1"/>
          </p:cNvPicPr>
          <p:nvPr/>
        </p:nvPicPr>
        <p:blipFill>
          <a:blip r:embed="rId5"/>
          <a:stretch>
            <a:fillRect/>
          </a:stretch>
        </p:blipFill>
        <p:spPr>
          <a:xfrm>
            <a:off x="9238398" y="4055952"/>
            <a:ext cx="2350037" cy="952500"/>
          </a:xfrm>
          <a:prstGeom prst="rect">
            <a:avLst/>
          </a:prstGeom>
        </p:spPr>
      </p:pic>
      <p:pic>
        <p:nvPicPr>
          <p:cNvPr id="9" name="Picture 8"/>
          <p:cNvPicPr>
            <a:picLocks noChangeAspect="1"/>
          </p:cNvPicPr>
          <p:nvPr/>
        </p:nvPicPr>
        <p:blipFill>
          <a:blip r:embed="rId6"/>
          <a:stretch>
            <a:fillRect/>
          </a:stretch>
        </p:blipFill>
        <p:spPr>
          <a:xfrm>
            <a:off x="9147865" y="5318910"/>
            <a:ext cx="2585425" cy="952500"/>
          </a:xfrm>
          <a:prstGeom prst="rect">
            <a:avLst/>
          </a:prstGeom>
        </p:spPr>
      </p:pic>
    </p:spTree>
    <p:extLst>
      <p:ext uri="{BB962C8B-B14F-4D97-AF65-F5344CB8AC3E}">
        <p14:creationId xmlns:p14="http://schemas.microsoft.com/office/powerpoint/2010/main" val="345718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192" y="190123"/>
            <a:ext cx="10257576" cy="6102035"/>
          </a:xfrm>
        </p:spPr>
        <p:txBody>
          <a:bodyPr>
            <a:normAutofit/>
          </a:bodyPr>
          <a:lstStyle/>
          <a:p>
            <a:r>
              <a:rPr lang="en-US" dirty="0">
                <a:solidFill>
                  <a:srgbClr val="FF0000"/>
                </a:solidFill>
              </a:rPr>
              <a:t>Pathogen Biology</a:t>
            </a:r>
          </a:p>
          <a:p>
            <a:r>
              <a:rPr lang="en-US" dirty="0"/>
              <a:t>Rust fungi are obligate parasites. In nature, they require living host tissue for growth and reproduction; they cannot exist as saprophytes. </a:t>
            </a:r>
            <a:endParaRPr lang="en-US" dirty="0" smtClean="0"/>
          </a:p>
          <a:p>
            <a:r>
              <a:rPr lang="en-US" dirty="0" smtClean="0"/>
              <a:t>In </a:t>
            </a:r>
            <a:r>
              <a:rPr lang="en-US" dirty="0"/>
              <a:t>the absence of living host tissue, they survive as spores. In most rust fungi, only the </a:t>
            </a:r>
            <a:r>
              <a:rPr lang="en-US" dirty="0" err="1"/>
              <a:t>teliospores</a:t>
            </a:r>
            <a:r>
              <a:rPr lang="en-US" dirty="0"/>
              <a:t> are adapted to survive apart from a living host plant for more than a few months under field conditions.</a:t>
            </a:r>
          </a:p>
          <a:p>
            <a:endParaRPr lang="en-US" dirty="0"/>
          </a:p>
          <a:p>
            <a:r>
              <a:rPr lang="en-US" dirty="0" err="1"/>
              <a:t>Puccinia</a:t>
            </a:r>
            <a:r>
              <a:rPr lang="en-US" dirty="0"/>
              <a:t> </a:t>
            </a:r>
            <a:r>
              <a:rPr lang="en-US" dirty="0" err="1"/>
              <a:t>graminis</a:t>
            </a:r>
            <a:r>
              <a:rPr lang="en-US" dirty="0"/>
              <a:t> is </a:t>
            </a:r>
            <a:r>
              <a:rPr lang="en-US" dirty="0" err="1"/>
              <a:t>heteroecious</a:t>
            </a:r>
            <a:r>
              <a:rPr lang="en-US" dirty="0"/>
              <a:t>. This word describes rust fungi that require two unrelated host plants, such as wheat and barberry, to complete their life cycle. </a:t>
            </a:r>
            <a:endParaRPr lang="en-US" dirty="0" smtClean="0"/>
          </a:p>
          <a:p>
            <a:r>
              <a:rPr lang="en-US" dirty="0" err="1" smtClean="0"/>
              <a:t>Puccinia</a:t>
            </a:r>
            <a:r>
              <a:rPr lang="en-US" dirty="0" smtClean="0"/>
              <a:t> </a:t>
            </a:r>
            <a:r>
              <a:rPr lang="en-US" dirty="0" err="1"/>
              <a:t>graminis</a:t>
            </a:r>
            <a:r>
              <a:rPr lang="en-US" dirty="0"/>
              <a:t> is </a:t>
            </a:r>
            <a:r>
              <a:rPr lang="en-US" dirty="0" err="1"/>
              <a:t>macrocyclic</a:t>
            </a:r>
            <a:r>
              <a:rPr lang="en-US" dirty="0"/>
              <a:t>, producing all five spore stages: </a:t>
            </a:r>
            <a:r>
              <a:rPr lang="en-US" dirty="0" err="1"/>
              <a:t>basidiospores</a:t>
            </a:r>
            <a:r>
              <a:rPr lang="en-US" dirty="0"/>
              <a:t>, </a:t>
            </a:r>
            <a:r>
              <a:rPr lang="en-US" dirty="0" err="1"/>
              <a:t>pycniospores</a:t>
            </a:r>
            <a:r>
              <a:rPr lang="en-US" dirty="0"/>
              <a:t> (</a:t>
            </a:r>
            <a:r>
              <a:rPr lang="en-US" dirty="0" err="1"/>
              <a:t>spermatia</a:t>
            </a:r>
            <a:r>
              <a:rPr lang="en-US" dirty="0"/>
              <a:t>), aeciospores, </a:t>
            </a:r>
            <a:r>
              <a:rPr lang="en-US" dirty="0" err="1"/>
              <a:t>urediniospores</a:t>
            </a:r>
            <a:r>
              <a:rPr lang="en-US" dirty="0"/>
              <a:t> (</a:t>
            </a:r>
            <a:r>
              <a:rPr lang="en-US" dirty="0" err="1"/>
              <a:t>uredospores</a:t>
            </a:r>
            <a:r>
              <a:rPr lang="en-US" dirty="0"/>
              <a:t>), and </a:t>
            </a:r>
            <a:r>
              <a:rPr lang="en-US" dirty="0" err="1"/>
              <a:t>teliospores</a:t>
            </a:r>
            <a:r>
              <a:rPr lang="en-US" dirty="0"/>
              <a:t>. Anton </a:t>
            </a:r>
            <a:r>
              <a:rPr lang="en-US" dirty="0" err="1"/>
              <a:t>deBary</a:t>
            </a:r>
            <a:r>
              <a:rPr lang="en-US" dirty="0"/>
              <a:t>, in 1865, first recognized the nature of the </a:t>
            </a:r>
            <a:r>
              <a:rPr lang="en-US" dirty="0" err="1"/>
              <a:t>heteroecious</a:t>
            </a:r>
            <a:r>
              <a:rPr lang="en-US" dirty="0"/>
              <a:t> life cycle, but the role of each spore stage was not completely understood until John </a:t>
            </a:r>
            <a:r>
              <a:rPr lang="en-US" dirty="0" err="1"/>
              <a:t>Craigie</a:t>
            </a:r>
            <a:r>
              <a:rPr lang="en-US" dirty="0"/>
              <a:t>, a Canadian scientist, studied the pathogen in 1927.</a:t>
            </a:r>
          </a:p>
        </p:txBody>
      </p:sp>
    </p:spTree>
    <p:extLst>
      <p:ext uri="{BB962C8B-B14F-4D97-AF65-F5344CB8AC3E}">
        <p14:creationId xmlns:p14="http://schemas.microsoft.com/office/powerpoint/2010/main" val="4220771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938" y="597530"/>
            <a:ext cx="8596668" cy="5398566"/>
          </a:xfrm>
        </p:spPr>
        <p:txBody>
          <a:bodyPr/>
          <a:lstStyle/>
          <a:p>
            <a:r>
              <a:rPr lang="en-US" dirty="0"/>
              <a:t>Although stem rust is caused by a single species of fungus, </a:t>
            </a:r>
            <a:r>
              <a:rPr lang="en-US" dirty="0" err="1"/>
              <a:t>Puccinia</a:t>
            </a:r>
            <a:r>
              <a:rPr lang="en-US" dirty="0"/>
              <a:t> </a:t>
            </a:r>
            <a:r>
              <a:rPr lang="en-US" dirty="0" err="1"/>
              <a:t>graminis</a:t>
            </a:r>
            <a:r>
              <a:rPr lang="en-US" dirty="0"/>
              <a:t>, there is considerable genetic variation within the species. In 1884, Eriksson discovered host-specific subspecies or "special forms" of the fungus</a:t>
            </a:r>
            <a:r>
              <a:rPr lang="en-US" dirty="0" smtClean="0"/>
              <a:t>.</a:t>
            </a:r>
          </a:p>
          <a:p>
            <a:r>
              <a:rPr lang="en-US" dirty="0" smtClean="0"/>
              <a:t> </a:t>
            </a:r>
            <a:r>
              <a:rPr lang="en-US" dirty="0"/>
              <a:t>Each special form is designated in Latin as a forma </a:t>
            </a:r>
            <a:r>
              <a:rPr lang="en-US" dirty="0" err="1"/>
              <a:t>specialis</a:t>
            </a:r>
            <a:r>
              <a:rPr lang="en-US" dirty="0"/>
              <a:t> or "f. sp." All of the </a:t>
            </a:r>
            <a:r>
              <a:rPr lang="en-US" dirty="0" err="1"/>
              <a:t>formae</a:t>
            </a:r>
            <a:r>
              <a:rPr lang="en-US" dirty="0"/>
              <a:t> </a:t>
            </a:r>
            <a:r>
              <a:rPr lang="en-US" dirty="0" err="1"/>
              <a:t>speciales</a:t>
            </a:r>
            <a:r>
              <a:rPr lang="en-US" dirty="0"/>
              <a:t> have an identical appearance, but vary in host range. </a:t>
            </a:r>
            <a:endParaRPr lang="en-US" dirty="0" smtClean="0"/>
          </a:p>
          <a:p>
            <a:r>
              <a:rPr lang="en-US" dirty="0" smtClean="0"/>
              <a:t>The </a:t>
            </a:r>
            <a:r>
              <a:rPr lang="en-US" dirty="0"/>
              <a:t>pathogen that causes stem rust of wheat (</a:t>
            </a:r>
            <a:r>
              <a:rPr lang="en-US" dirty="0" err="1"/>
              <a:t>Triticum</a:t>
            </a:r>
            <a:r>
              <a:rPr lang="en-US" dirty="0"/>
              <a:t> </a:t>
            </a:r>
            <a:r>
              <a:rPr lang="en-US" dirty="0" err="1"/>
              <a:t>aestivum</a:t>
            </a:r>
            <a:r>
              <a:rPr lang="en-US" dirty="0"/>
              <a:t>) is </a:t>
            </a:r>
            <a:r>
              <a:rPr lang="en-US" dirty="0" err="1"/>
              <a:t>Puccinia</a:t>
            </a:r>
            <a:r>
              <a:rPr lang="en-US" dirty="0"/>
              <a:t> </a:t>
            </a:r>
            <a:r>
              <a:rPr lang="en-US" dirty="0" err="1"/>
              <a:t>graminis</a:t>
            </a:r>
            <a:r>
              <a:rPr lang="en-US" dirty="0"/>
              <a:t> f. sp. </a:t>
            </a:r>
            <a:r>
              <a:rPr lang="en-US" dirty="0" err="1"/>
              <a:t>tritici</a:t>
            </a:r>
            <a:r>
              <a:rPr lang="en-US" dirty="0"/>
              <a:t>. Other </a:t>
            </a:r>
            <a:r>
              <a:rPr lang="en-US" dirty="0" err="1"/>
              <a:t>formae</a:t>
            </a:r>
            <a:r>
              <a:rPr lang="en-US" dirty="0"/>
              <a:t> </a:t>
            </a:r>
            <a:r>
              <a:rPr lang="en-US" dirty="0" err="1"/>
              <a:t>speciales</a:t>
            </a:r>
            <a:r>
              <a:rPr lang="en-US" dirty="0"/>
              <a:t> include P. </a:t>
            </a:r>
            <a:r>
              <a:rPr lang="en-US" dirty="0" err="1"/>
              <a:t>graminis</a:t>
            </a:r>
            <a:r>
              <a:rPr lang="en-US" dirty="0"/>
              <a:t> </a:t>
            </a:r>
            <a:r>
              <a:rPr lang="en-US" dirty="0" err="1"/>
              <a:t>f.sp</a:t>
            </a:r>
            <a:r>
              <a:rPr lang="en-US" dirty="0"/>
              <a:t>. </a:t>
            </a:r>
            <a:r>
              <a:rPr lang="en-US" dirty="0" err="1"/>
              <a:t>secalis</a:t>
            </a:r>
            <a:r>
              <a:rPr lang="en-US" dirty="0"/>
              <a:t>, causal agent of stem rust of rye (</a:t>
            </a:r>
            <a:r>
              <a:rPr lang="en-US" dirty="0" err="1"/>
              <a:t>Secale</a:t>
            </a:r>
            <a:r>
              <a:rPr lang="en-US" dirty="0"/>
              <a:t> </a:t>
            </a:r>
            <a:r>
              <a:rPr lang="en-US" dirty="0" err="1"/>
              <a:t>cereale</a:t>
            </a:r>
            <a:r>
              <a:rPr lang="en-US" dirty="0"/>
              <a:t>), and P. </a:t>
            </a:r>
            <a:r>
              <a:rPr lang="en-US" dirty="0" err="1"/>
              <a:t>graminis</a:t>
            </a:r>
            <a:r>
              <a:rPr lang="en-US" dirty="0"/>
              <a:t> </a:t>
            </a:r>
            <a:r>
              <a:rPr lang="en-US" dirty="0" err="1"/>
              <a:t>f.sp</a:t>
            </a:r>
            <a:r>
              <a:rPr lang="en-US" dirty="0"/>
              <a:t>. </a:t>
            </a:r>
            <a:r>
              <a:rPr lang="en-US" dirty="0" err="1"/>
              <a:t>avenae</a:t>
            </a:r>
            <a:r>
              <a:rPr lang="en-US" dirty="0"/>
              <a:t>, causal agent of stem rust of oat (</a:t>
            </a:r>
            <a:r>
              <a:rPr lang="en-US" dirty="0" err="1"/>
              <a:t>Avena</a:t>
            </a:r>
            <a:r>
              <a:rPr lang="en-US" dirty="0"/>
              <a:t> sativa). Both </a:t>
            </a:r>
            <a:r>
              <a:rPr lang="en-US" dirty="0" err="1"/>
              <a:t>Puccinia</a:t>
            </a:r>
            <a:r>
              <a:rPr lang="en-US" dirty="0"/>
              <a:t> </a:t>
            </a:r>
            <a:r>
              <a:rPr lang="en-US" dirty="0" err="1"/>
              <a:t>graminis</a:t>
            </a:r>
            <a:r>
              <a:rPr lang="en-US" dirty="0"/>
              <a:t> f. sp. </a:t>
            </a:r>
            <a:r>
              <a:rPr lang="en-US" dirty="0" err="1"/>
              <a:t>tritici</a:t>
            </a:r>
            <a:r>
              <a:rPr lang="en-US" dirty="0"/>
              <a:t> and P. </a:t>
            </a:r>
            <a:r>
              <a:rPr lang="en-US" dirty="0" err="1"/>
              <a:t>graminis</a:t>
            </a:r>
            <a:r>
              <a:rPr lang="en-US" dirty="0"/>
              <a:t> </a:t>
            </a:r>
            <a:r>
              <a:rPr lang="en-US" dirty="0" err="1"/>
              <a:t>f.sp</a:t>
            </a:r>
            <a:r>
              <a:rPr lang="en-US" dirty="0"/>
              <a:t>. </a:t>
            </a:r>
            <a:r>
              <a:rPr lang="en-US" dirty="0" err="1"/>
              <a:t>secalis</a:t>
            </a:r>
            <a:r>
              <a:rPr lang="en-US" dirty="0"/>
              <a:t> cause stem rust in barley. About 1916, E.C. </a:t>
            </a:r>
            <a:r>
              <a:rPr lang="en-US" dirty="0" err="1"/>
              <a:t>Stakman</a:t>
            </a:r>
            <a:r>
              <a:rPr lang="en-US" dirty="0"/>
              <a:t> and others determined that within P. </a:t>
            </a:r>
            <a:r>
              <a:rPr lang="en-US" dirty="0" err="1"/>
              <a:t>graminis</a:t>
            </a:r>
            <a:r>
              <a:rPr lang="en-US" dirty="0"/>
              <a:t> </a:t>
            </a:r>
            <a:r>
              <a:rPr lang="en-US" dirty="0" err="1"/>
              <a:t>f.sp</a:t>
            </a:r>
            <a:r>
              <a:rPr lang="en-US" dirty="0"/>
              <a:t>. </a:t>
            </a:r>
            <a:r>
              <a:rPr lang="en-US" dirty="0" err="1"/>
              <a:t>tritici</a:t>
            </a:r>
            <a:r>
              <a:rPr lang="en-US" dirty="0"/>
              <a:t> are further genetic subdivisions called races. Later, races were found within other </a:t>
            </a:r>
            <a:r>
              <a:rPr lang="en-US" dirty="0" err="1"/>
              <a:t>formae</a:t>
            </a:r>
            <a:r>
              <a:rPr lang="en-US" dirty="0"/>
              <a:t> </a:t>
            </a:r>
            <a:r>
              <a:rPr lang="en-US" dirty="0" err="1"/>
              <a:t>speciales</a:t>
            </a:r>
            <a:r>
              <a:rPr lang="en-US" dirty="0"/>
              <a:t> as well.</a:t>
            </a:r>
          </a:p>
        </p:txBody>
      </p:sp>
    </p:spTree>
    <p:extLst>
      <p:ext uri="{BB962C8B-B14F-4D97-AF65-F5344CB8AC3E}">
        <p14:creationId xmlns:p14="http://schemas.microsoft.com/office/powerpoint/2010/main" val="274342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96293" y="344031"/>
            <a:ext cx="8256760" cy="5386811"/>
          </a:xfrm>
          <a:prstGeom prst="rect">
            <a:avLst/>
          </a:prstGeom>
        </p:spPr>
      </p:pic>
    </p:spTree>
    <p:extLst>
      <p:ext uri="{BB962C8B-B14F-4D97-AF65-F5344CB8AC3E}">
        <p14:creationId xmlns:p14="http://schemas.microsoft.com/office/powerpoint/2010/main" val="30848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81069"/>
            <a:ext cx="9199997" cy="5860293"/>
          </a:xfrm>
        </p:spPr>
        <p:txBody>
          <a:bodyPr>
            <a:normAutofit fontScale="92500" lnSpcReduction="10000"/>
          </a:bodyPr>
          <a:lstStyle/>
          <a:p>
            <a:r>
              <a:rPr lang="en-US" dirty="0"/>
              <a:t>The disease cycle of wheat stem rust starts with the exposure of each new wheat crop to spores of </a:t>
            </a:r>
            <a:r>
              <a:rPr lang="en-US" dirty="0" err="1"/>
              <a:t>Puccinia</a:t>
            </a:r>
            <a:r>
              <a:rPr lang="en-US" dirty="0"/>
              <a:t> </a:t>
            </a:r>
            <a:r>
              <a:rPr lang="en-US" dirty="0" err="1"/>
              <a:t>graminis</a:t>
            </a:r>
            <a:r>
              <a:rPr lang="en-US" dirty="0"/>
              <a:t> f. sp. </a:t>
            </a:r>
            <a:r>
              <a:rPr lang="en-US" dirty="0" err="1"/>
              <a:t>tritici</a:t>
            </a:r>
            <a:r>
              <a:rPr lang="en-US" dirty="0"/>
              <a:t>, which are the primary inoculum. The source of the first spores that infect the new wheat crop differs depending on the region in which the wheat is grown</a:t>
            </a:r>
            <a:r>
              <a:rPr lang="en-US" dirty="0" smtClean="0"/>
              <a:t>.</a:t>
            </a:r>
          </a:p>
          <a:p>
            <a:r>
              <a:rPr lang="en-US" dirty="0" smtClean="0"/>
              <a:t>In </a:t>
            </a:r>
            <a:r>
              <a:rPr lang="en-US" dirty="0"/>
              <a:t>warm climates, wheat is planted in late fall and harvested in early summer. The first spores to infect the young wheat plants in the fall are </a:t>
            </a:r>
            <a:r>
              <a:rPr lang="en-US" dirty="0" err="1"/>
              <a:t>urediniospores</a:t>
            </a:r>
            <a:r>
              <a:rPr lang="en-US" dirty="0"/>
              <a:t>. </a:t>
            </a:r>
            <a:endParaRPr lang="en-US" dirty="0" smtClean="0"/>
          </a:p>
          <a:p>
            <a:r>
              <a:rPr lang="en-US" dirty="0" smtClean="0"/>
              <a:t>They </a:t>
            </a:r>
            <a:r>
              <a:rPr lang="en-US" dirty="0"/>
              <a:t>generally come from infected volunteer wheat plants. Seed spilled in the field or on roadsides at harvest time often sprout and produce scattered volunteer plants. </a:t>
            </a:r>
            <a:endParaRPr lang="en-US" dirty="0" smtClean="0"/>
          </a:p>
          <a:p>
            <a:r>
              <a:rPr lang="en-US" dirty="0" smtClean="0"/>
              <a:t>These </a:t>
            </a:r>
            <a:r>
              <a:rPr lang="en-US" dirty="0"/>
              <a:t>plants can become infected from spores produced on late-maturing wheat plants still in the field. The infected volunteer wheat plants serve as a bridge that carries P. </a:t>
            </a:r>
            <a:r>
              <a:rPr lang="en-US" dirty="0" err="1"/>
              <a:t>graminis</a:t>
            </a:r>
            <a:r>
              <a:rPr lang="en-US" dirty="0"/>
              <a:t> f. sp. </a:t>
            </a:r>
            <a:r>
              <a:rPr lang="en-US" dirty="0" err="1"/>
              <a:t>tritici</a:t>
            </a:r>
            <a:r>
              <a:rPr lang="en-US" dirty="0"/>
              <a:t> through the summer to the next fall-sown crop of wheat</a:t>
            </a:r>
            <a:r>
              <a:rPr lang="en-US" dirty="0" smtClean="0"/>
              <a:t>.</a:t>
            </a:r>
          </a:p>
          <a:p>
            <a:r>
              <a:rPr lang="en-US" dirty="0"/>
              <a:t>In regions with temperate climates, wheat may be planted either in the fall (winter wheat) or the spring (spring wheat) depending on the severity of the winters </a:t>
            </a:r>
            <a:r>
              <a:rPr lang="en-US" dirty="0" smtClean="0"/>
              <a:t>. </a:t>
            </a:r>
            <a:r>
              <a:rPr lang="en-US" dirty="0"/>
              <a:t>For example, few winter wheat varieties can survive well through the severe winters of Minnesota, North Dakota, and Manitoba, so most of the wheat grown there is spring wheat. </a:t>
            </a:r>
            <a:endParaRPr lang="en-US" dirty="0" smtClean="0"/>
          </a:p>
          <a:p>
            <a:r>
              <a:rPr lang="en-US" dirty="0" smtClean="0"/>
              <a:t>The </a:t>
            </a:r>
            <a:r>
              <a:rPr lang="en-US" dirty="0"/>
              <a:t>first rust spores to infect wheat in the spring in temperate regions may be aeciospores from barberry, the alternate host, or </a:t>
            </a:r>
            <a:r>
              <a:rPr lang="en-US" dirty="0" err="1"/>
              <a:t>urediniospores</a:t>
            </a:r>
            <a:r>
              <a:rPr lang="en-US" dirty="0"/>
              <a:t> from infected wheat in distant regions with milder winters</a:t>
            </a:r>
            <a:r>
              <a:rPr lang="en-US" dirty="0" smtClean="0"/>
              <a:t>.</a:t>
            </a:r>
          </a:p>
          <a:p>
            <a:r>
              <a:rPr lang="en-US" dirty="0" smtClean="0"/>
              <a:t> </a:t>
            </a:r>
            <a:r>
              <a:rPr lang="en-US" dirty="0"/>
              <a:t>Therefore, we describe two disease cycles for stem rust - with or without barberry.</a:t>
            </a:r>
          </a:p>
        </p:txBody>
      </p:sp>
    </p:spTree>
    <p:extLst>
      <p:ext uri="{BB962C8B-B14F-4D97-AF65-F5344CB8AC3E}">
        <p14:creationId xmlns:p14="http://schemas.microsoft.com/office/powerpoint/2010/main" val="41662917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69</TotalTime>
  <Words>1954</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             Stem rust (black rust of wheat)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91848</dc:creator>
  <cp:lastModifiedBy>91848</cp:lastModifiedBy>
  <cp:revision>12</cp:revision>
  <dcterms:created xsi:type="dcterms:W3CDTF">2020-11-06T16:56:21Z</dcterms:created>
  <dcterms:modified xsi:type="dcterms:W3CDTF">2020-11-18T16:21:46Z</dcterms:modified>
</cp:coreProperties>
</file>