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237.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s/slide240.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notesSlides/notesSlide195.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Default Extension="wav" ContentType="audio/wav"/>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0"/>
  </p:notesMasterIdLst>
  <p:sldIdLst>
    <p:sldId id="266" r:id="rId2"/>
    <p:sldId id="287"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57" r:id="rId24"/>
    <p:sldId id="288" r:id="rId25"/>
    <p:sldId id="289" r:id="rId26"/>
    <p:sldId id="290" r:id="rId27"/>
    <p:sldId id="291" r:id="rId28"/>
    <p:sldId id="292" r:id="rId29"/>
    <p:sldId id="293" r:id="rId30"/>
    <p:sldId id="294" r:id="rId31"/>
    <p:sldId id="310" r:id="rId32"/>
    <p:sldId id="296" r:id="rId33"/>
    <p:sldId id="297" r:id="rId34"/>
    <p:sldId id="298" r:id="rId35"/>
    <p:sldId id="299" r:id="rId36"/>
    <p:sldId id="300" r:id="rId37"/>
    <p:sldId id="301" r:id="rId38"/>
    <p:sldId id="302" r:id="rId39"/>
    <p:sldId id="303" r:id="rId40"/>
    <p:sldId id="304" r:id="rId41"/>
    <p:sldId id="305" r:id="rId42"/>
    <p:sldId id="306" r:id="rId43"/>
    <p:sldId id="341" r:id="rId44"/>
    <p:sldId id="342" r:id="rId45"/>
    <p:sldId id="343" r:id="rId46"/>
    <p:sldId id="307" r:id="rId47"/>
    <p:sldId id="308" r:id="rId48"/>
    <p:sldId id="311" r:id="rId49"/>
    <p:sldId id="312" r:id="rId50"/>
    <p:sldId id="313" r:id="rId51"/>
    <p:sldId id="314" r:id="rId52"/>
    <p:sldId id="315" r:id="rId53"/>
    <p:sldId id="316" r:id="rId54"/>
    <p:sldId id="317" r:id="rId55"/>
    <p:sldId id="318" r:id="rId56"/>
    <p:sldId id="319" r:id="rId57"/>
    <p:sldId id="320" r:id="rId58"/>
    <p:sldId id="338" r:id="rId59"/>
    <p:sldId id="331" r:id="rId60"/>
    <p:sldId id="347" r:id="rId61"/>
    <p:sldId id="348" r:id="rId62"/>
    <p:sldId id="349" r:id="rId63"/>
    <p:sldId id="332" r:id="rId64"/>
    <p:sldId id="333" r:id="rId65"/>
    <p:sldId id="334" r:id="rId66"/>
    <p:sldId id="335" r:id="rId67"/>
    <p:sldId id="336" r:id="rId68"/>
    <p:sldId id="345" r:id="rId69"/>
    <p:sldId id="321" r:id="rId70"/>
    <p:sldId id="322" r:id="rId71"/>
    <p:sldId id="323" r:id="rId72"/>
    <p:sldId id="324" r:id="rId73"/>
    <p:sldId id="325" r:id="rId74"/>
    <p:sldId id="326" r:id="rId75"/>
    <p:sldId id="327" r:id="rId76"/>
    <p:sldId id="328" r:id="rId77"/>
    <p:sldId id="339" r:id="rId78"/>
    <p:sldId id="329" r:id="rId79"/>
    <p:sldId id="368" r:id="rId80"/>
    <p:sldId id="369" r:id="rId81"/>
    <p:sldId id="370" r:id="rId82"/>
    <p:sldId id="371" r:id="rId83"/>
    <p:sldId id="372" r:id="rId84"/>
    <p:sldId id="373" r:id="rId85"/>
    <p:sldId id="374" r:id="rId86"/>
    <p:sldId id="422" r:id="rId87"/>
    <p:sldId id="375" r:id="rId88"/>
    <p:sldId id="376" r:id="rId89"/>
    <p:sldId id="377" r:id="rId90"/>
    <p:sldId id="378" r:id="rId91"/>
    <p:sldId id="379" r:id="rId92"/>
    <p:sldId id="380" r:id="rId93"/>
    <p:sldId id="381" r:id="rId94"/>
    <p:sldId id="382" r:id="rId95"/>
    <p:sldId id="383" r:id="rId96"/>
    <p:sldId id="384" r:id="rId97"/>
    <p:sldId id="385" r:id="rId98"/>
    <p:sldId id="386" r:id="rId99"/>
    <p:sldId id="387" r:id="rId100"/>
    <p:sldId id="388" r:id="rId101"/>
    <p:sldId id="389" r:id="rId102"/>
    <p:sldId id="390" r:id="rId103"/>
    <p:sldId id="391" r:id="rId104"/>
    <p:sldId id="392" r:id="rId105"/>
    <p:sldId id="393" r:id="rId106"/>
    <p:sldId id="394" r:id="rId107"/>
    <p:sldId id="395" r:id="rId108"/>
    <p:sldId id="396" r:id="rId109"/>
    <p:sldId id="397" r:id="rId110"/>
    <p:sldId id="398" r:id="rId111"/>
    <p:sldId id="399" r:id="rId112"/>
    <p:sldId id="400" r:id="rId113"/>
    <p:sldId id="401" r:id="rId114"/>
    <p:sldId id="402" r:id="rId115"/>
    <p:sldId id="403" r:id="rId116"/>
    <p:sldId id="404" r:id="rId117"/>
    <p:sldId id="405" r:id="rId118"/>
    <p:sldId id="406" r:id="rId119"/>
    <p:sldId id="407" r:id="rId120"/>
    <p:sldId id="408" r:id="rId121"/>
    <p:sldId id="409" r:id="rId122"/>
    <p:sldId id="410" r:id="rId123"/>
    <p:sldId id="411" r:id="rId124"/>
    <p:sldId id="412" r:id="rId125"/>
    <p:sldId id="413" r:id="rId126"/>
    <p:sldId id="414" r:id="rId127"/>
    <p:sldId id="415" r:id="rId128"/>
    <p:sldId id="416" r:id="rId129"/>
    <p:sldId id="417" r:id="rId130"/>
    <p:sldId id="418" r:id="rId131"/>
    <p:sldId id="419" r:id="rId132"/>
    <p:sldId id="420" r:id="rId133"/>
    <p:sldId id="421" r:id="rId134"/>
    <p:sldId id="355" r:id="rId135"/>
    <p:sldId id="356" r:id="rId136"/>
    <p:sldId id="357" r:id="rId137"/>
    <p:sldId id="358" r:id="rId138"/>
    <p:sldId id="359" r:id="rId139"/>
    <p:sldId id="360" r:id="rId140"/>
    <p:sldId id="361" r:id="rId141"/>
    <p:sldId id="362" r:id="rId142"/>
    <p:sldId id="363" r:id="rId143"/>
    <p:sldId id="423" r:id="rId144"/>
    <p:sldId id="424" r:id="rId145"/>
    <p:sldId id="425" r:id="rId146"/>
    <p:sldId id="364" r:id="rId147"/>
    <p:sldId id="430" r:id="rId148"/>
    <p:sldId id="426" r:id="rId149"/>
    <p:sldId id="427" r:id="rId150"/>
    <p:sldId id="431" r:id="rId151"/>
    <p:sldId id="432" r:id="rId152"/>
    <p:sldId id="433" r:id="rId153"/>
    <p:sldId id="434" r:id="rId154"/>
    <p:sldId id="435" r:id="rId155"/>
    <p:sldId id="436" r:id="rId156"/>
    <p:sldId id="437" r:id="rId157"/>
    <p:sldId id="438" r:id="rId158"/>
    <p:sldId id="439" r:id="rId159"/>
    <p:sldId id="440" r:id="rId160"/>
    <p:sldId id="441" r:id="rId161"/>
    <p:sldId id="442" r:id="rId162"/>
    <p:sldId id="443" r:id="rId163"/>
    <p:sldId id="467" r:id="rId164"/>
    <p:sldId id="468" r:id="rId165"/>
    <p:sldId id="469" r:id="rId166"/>
    <p:sldId id="470" r:id="rId167"/>
    <p:sldId id="444" r:id="rId168"/>
    <p:sldId id="445" r:id="rId169"/>
    <p:sldId id="446" r:id="rId170"/>
    <p:sldId id="447" r:id="rId171"/>
    <p:sldId id="448" r:id="rId172"/>
    <p:sldId id="449" r:id="rId173"/>
    <p:sldId id="450" r:id="rId174"/>
    <p:sldId id="472" r:id="rId175"/>
    <p:sldId id="451" r:id="rId176"/>
    <p:sldId id="452" r:id="rId177"/>
    <p:sldId id="453" r:id="rId178"/>
    <p:sldId id="454" r:id="rId179"/>
    <p:sldId id="455" r:id="rId180"/>
    <p:sldId id="456" r:id="rId181"/>
    <p:sldId id="457" r:id="rId182"/>
    <p:sldId id="474" r:id="rId183"/>
    <p:sldId id="458" r:id="rId184"/>
    <p:sldId id="459" r:id="rId185"/>
    <p:sldId id="460" r:id="rId186"/>
    <p:sldId id="475" r:id="rId187"/>
    <p:sldId id="461" r:id="rId188"/>
    <p:sldId id="462" r:id="rId189"/>
    <p:sldId id="463" r:id="rId190"/>
    <p:sldId id="473" r:id="rId191"/>
    <p:sldId id="465" r:id="rId192"/>
    <p:sldId id="476" r:id="rId193"/>
    <p:sldId id="477" r:id="rId194"/>
    <p:sldId id="478" r:id="rId195"/>
    <p:sldId id="479" r:id="rId196"/>
    <p:sldId id="480" r:id="rId197"/>
    <p:sldId id="481" r:id="rId198"/>
    <p:sldId id="482" r:id="rId199"/>
    <p:sldId id="483" r:id="rId200"/>
    <p:sldId id="484" r:id="rId201"/>
    <p:sldId id="485" r:id="rId202"/>
    <p:sldId id="486" r:id="rId203"/>
    <p:sldId id="487" r:id="rId204"/>
    <p:sldId id="488" r:id="rId205"/>
    <p:sldId id="489" r:id="rId206"/>
    <p:sldId id="490" r:id="rId207"/>
    <p:sldId id="491" r:id="rId208"/>
    <p:sldId id="466" r:id="rId209"/>
    <p:sldId id="365" r:id="rId210"/>
    <p:sldId id="366" r:id="rId211"/>
    <p:sldId id="367" r:id="rId212"/>
    <p:sldId id="492" r:id="rId213"/>
    <p:sldId id="493" r:id="rId214"/>
    <p:sldId id="494" r:id="rId215"/>
    <p:sldId id="495" r:id="rId216"/>
    <p:sldId id="496" r:id="rId217"/>
    <p:sldId id="497" r:id="rId218"/>
    <p:sldId id="498" r:id="rId219"/>
    <p:sldId id="499" r:id="rId220"/>
    <p:sldId id="500" r:id="rId221"/>
    <p:sldId id="501" r:id="rId222"/>
    <p:sldId id="502" r:id="rId223"/>
    <p:sldId id="503" r:id="rId224"/>
    <p:sldId id="504" r:id="rId225"/>
    <p:sldId id="505" r:id="rId226"/>
    <p:sldId id="506" r:id="rId227"/>
    <p:sldId id="507" r:id="rId228"/>
    <p:sldId id="508" r:id="rId229"/>
    <p:sldId id="509" r:id="rId230"/>
    <p:sldId id="510" r:id="rId231"/>
    <p:sldId id="511" r:id="rId232"/>
    <p:sldId id="512" r:id="rId233"/>
    <p:sldId id="513" r:id="rId234"/>
    <p:sldId id="514" r:id="rId235"/>
    <p:sldId id="515" r:id="rId236"/>
    <p:sldId id="516" r:id="rId237"/>
    <p:sldId id="517" r:id="rId238"/>
    <p:sldId id="518" r:id="rId239"/>
    <p:sldId id="519" r:id="rId240"/>
    <p:sldId id="520" r:id="rId241"/>
    <p:sldId id="521" r:id="rId242"/>
    <p:sldId id="522" r:id="rId243"/>
    <p:sldId id="523" r:id="rId244"/>
    <p:sldId id="526" r:id="rId245"/>
    <p:sldId id="527" r:id="rId246"/>
    <p:sldId id="524" r:id="rId247"/>
    <p:sldId id="525" r:id="rId248"/>
    <p:sldId id="528" r:id="rId249"/>
    <p:sldId id="529" r:id="rId250"/>
    <p:sldId id="530" r:id="rId251"/>
    <p:sldId id="531" r:id="rId252"/>
    <p:sldId id="534" r:id="rId253"/>
    <p:sldId id="535" r:id="rId254"/>
    <p:sldId id="547" r:id="rId255"/>
    <p:sldId id="537" r:id="rId256"/>
    <p:sldId id="548" r:id="rId257"/>
    <p:sldId id="549" r:id="rId258"/>
    <p:sldId id="551" r:id="rId259"/>
    <p:sldId id="554" r:id="rId260"/>
    <p:sldId id="564" r:id="rId261"/>
    <p:sldId id="565" r:id="rId262"/>
    <p:sldId id="566" r:id="rId263"/>
    <p:sldId id="567" r:id="rId264"/>
    <p:sldId id="555" r:id="rId265"/>
    <p:sldId id="556" r:id="rId266"/>
    <p:sldId id="557" r:id="rId267"/>
    <p:sldId id="558" r:id="rId268"/>
    <p:sldId id="559" r:id="rId269"/>
    <p:sldId id="560" r:id="rId270"/>
    <p:sldId id="561" r:id="rId271"/>
    <p:sldId id="562" r:id="rId272"/>
    <p:sldId id="563" r:id="rId273"/>
    <p:sldId id="541" r:id="rId274"/>
    <p:sldId id="542" r:id="rId275"/>
    <p:sldId id="543" r:id="rId276"/>
    <p:sldId id="544" r:id="rId277"/>
    <p:sldId id="545" r:id="rId278"/>
    <p:sldId id="546" r:id="rId2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3" d="100"/>
          <a:sy n="63" d="100"/>
        </p:scale>
        <p:origin x="-726" y="-11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notesMaster" Target="notesMasters/notesMaster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503437-0222-49E1-A234-DD2895D29919}" type="datetimeFigureOut">
              <a:rPr lang="en-US" smtClean="0"/>
              <a:pPr/>
              <a:t>01/01/2002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5836AF-20C4-4DA4-BA05-423FD827BFD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en.wikipedia.org/wiki/Enzyme" TargetMode="External"/><Relationship Id="rId2" Type="http://schemas.openxmlformats.org/officeDocument/2006/relationships/slide" Target="../slides/slide129.xml"/><Relationship Id="rId1" Type="http://schemas.openxmlformats.org/officeDocument/2006/relationships/notesMaster" Target="../notesMasters/notesMaster1.xml"/><Relationship Id="rId4" Type="http://schemas.openxmlformats.org/officeDocument/2006/relationships/hyperlink" Target="http://en.wikipedia.org/wiki/Isomer"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en.wikipedia.org/wiki/Conformational_change"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EEA313-28DB-46B4-92C2-CB1DE7DC9668}" type="slidenum">
              <a:rPr lang="en-US"/>
              <a:pPr/>
              <a:t>25</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249F68B0-7558-4DDC-AF0B-6104E72F8261}" type="slidenum">
              <a:rPr lang="en-US">
                <a:latin typeface="Arial" pitchFamily="34" charset="0"/>
              </a:rPr>
              <a:pPr/>
              <a:t>161</a:t>
            </a:fld>
            <a:endParaRPr lang="en-US">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1EB826FD-DAFE-4AA2-B6F8-0E6BF1FD847F}" type="slidenum">
              <a:rPr lang="en-US">
                <a:latin typeface="Arial" pitchFamily="34" charset="0"/>
              </a:rPr>
              <a:pPr/>
              <a:t>162</a:t>
            </a:fld>
            <a:endParaRPr lang="en-US">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5A1AED26-5EBE-4AC0-B1AE-D582E07B446F}" type="slidenum">
              <a:rPr lang="en-US">
                <a:latin typeface="Arial" pitchFamily="34" charset="0"/>
              </a:rPr>
              <a:pPr/>
              <a:t>167</a:t>
            </a:fld>
            <a:endParaRPr lang="en-US">
              <a:latin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1FF49918-8D2A-48CC-AD66-56B624246BAC}" type="slidenum">
              <a:rPr lang="en-US">
                <a:latin typeface="Arial" pitchFamily="34" charset="0"/>
              </a:rPr>
              <a:pPr/>
              <a:t>168</a:t>
            </a:fld>
            <a:endParaRPr lang="en-US">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EC05E16-5FC7-490B-BFC1-55A7D14562D2}" type="slidenum">
              <a:rPr lang="en-US">
                <a:latin typeface="Arial" pitchFamily="34" charset="0"/>
              </a:rPr>
              <a:pPr/>
              <a:t>169</a:t>
            </a:fld>
            <a:endParaRPr lang="en-US">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DC9FEB3-438C-4DB5-A15B-E28331851BDD}" type="slidenum">
              <a:rPr lang="en-US">
                <a:latin typeface="Arial" pitchFamily="34" charset="0"/>
              </a:rPr>
              <a:pPr/>
              <a:t>170</a:t>
            </a:fld>
            <a:endParaRPr lang="en-US">
              <a:latin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578C83B4-5BC7-402F-8321-9123108FB233}" type="slidenum">
              <a:rPr lang="en-US">
                <a:latin typeface="Arial" pitchFamily="34" charset="0"/>
              </a:rPr>
              <a:pPr/>
              <a:t>171</a:t>
            </a:fld>
            <a:endParaRPr lang="en-US">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61D1E29-4B11-4884-8405-C48D3D61FC29}" type="slidenum">
              <a:rPr lang="en-US">
                <a:latin typeface="Arial" pitchFamily="34" charset="0"/>
              </a:rPr>
              <a:pPr/>
              <a:t>172</a:t>
            </a:fld>
            <a:endParaRPr lang="en-US">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11904AC-876F-481B-BE20-08A53D439B19}" type="slidenum">
              <a:rPr lang="en-US">
                <a:latin typeface="Arial" pitchFamily="34" charset="0"/>
              </a:rPr>
              <a:pPr/>
              <a:t>173</a:t>
            </a:fld>
            <a:endParaRPr lang="en-US">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1ED4010D-2FFA-47C9-B1E3-631134AAAF25}" type="slidenum">
              <a:rPr lang="en-US">
                <a:latin typeface="Arial" pitchFamily="34" charset="0"/>
              </a:rPr>
              <a:pPr/>
              <a:t>175</a:t>
            </a:fld>
            <a:endParaRPr lang="en-US">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13882640-B65B-42D6-8DD2-FA0F5FB5D6A0}" type="slidenum">
              <a:rPr lang="en-US">
                <a:latin typeface="Arial" pitchFamily="34" charset="0"/>
              </a:rPr>
              <a:pPr/>
              <a:t>176</a:t>
            </a:fld>
            <a:endParaRPr lang="en-US">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6043F55-BF18-4FE3-8DEE-4E02827B6C92}" type="slidenum">
              <a:rPr lang="en-US">
                <a:latin typeface="Arial" pitchFamily="34" charset="0"/>
              </a:rPr>
              <a:pPr/>
              <a:t>177</a:t>
            </a:fld>
            <a:endParaRPr lang="en-US">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94B0DC7-F8F8-4EE9-A4D4-54ED8CD006D9}" type="slidenum">
              <a:rPr lang="en-US">
                <a:latin typeface="Arial" pitchFamily="34" charset="0"/>
              </a:rPr>
              <a:pPr/>
              <a:t>178</a:t>
            </a:fld>
            <a:endParaRPr lang="en-US">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6A7E216-07FB-4E1D-A748-C7B29C5EEEE9}" type="slidenum">
              <a:rPr lang="en-US">
                <a:latin typeface="Arial" pitchFamily="34" charset="0"/>
              </a:rPr>
              <a:pPr/>
              <a:t>179</a:t>
            </a:fld>
            <a:endParaRPr lang="en-US">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15E7B865-676D-4345-AEE3-E5F5654B2C74}" type="slidenum">
              <a:rPr lang="en-US">
                <a:latin typeface="Arial" pitchFamily="34" charset="0"/>
              </a:rPr>
              <a:pPr/>
              <a:t>180</a:t>
            </a:fld>
            <a:endParaRPr lang="en-US">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C489604-48C3-42D7-8DDF-8C8A9A1AE62F}" type="slidenum">
              <a:rPr lang="en-US">
                <a:latin typeface="Arial" pitchFamily="34" charset="0"/>
              </a:rPr>
              <a:pPr/>
              <a:t>181</a:t>
            </a:fld>
            <a:endParaRPr lang="en-US">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39F1144E-DE9F-4ACD-B621-56D7A00C957D}" type="slidenum">
              <a:rPr lang="en-US">
                <a:latin typeface="Arial" pitchFamily="34" charset="0"/>
              </a:rPr>
              <a:pPr/>
              <a:t>183</a:t>
            </a:fld>
            <a:endParaRPr lang="en-US">
              <a:latin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78CB655-F6A9-4906-85EA-81F84B9DD3DD}" type="slidenum">
              <a:rPr lang="en-US">
                <a:latin typeface="Arial" pitchFamily="34" charset="0"/>
              </a:rPr>
              <a:pPr/>
              <a:t>184</a:t>
            </a:fld>
            <a:endParaRPr lang="en-US">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7BD6A133-B470-48BB-8F4E-30C3FBE2F830}" type="slidenum">
              <a:rPr lang="en-US">
                <a:latin typeface="Arial" pitchFamily="34" charset="0"/>
              </a:rPr>
              <a:pPr/>
              <a:t>185</a:t>
            </a:fld>
            <a:endParaRPr lang="en-US">
              <a:latin typeface="Arial"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91FD027F-F874-49E5-8425-ADC40C7FD158}" type="slidenum">
              <a:rPr lang="en-US">
                <a:latin typeface="Arial" pitchFamily="34" charset="0"/>
              </a:rPr>
              <a:pPr/>
              <a:t>187</a:t>
            </a:fld>
            <a:endParaRPr lang="en-US">
              <a:latin typeface="Arial"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D13C757A-7470-4588-A393-FF9DD315734F}" type="slidenum">
              <a:rPr lang="en-US">
                <a:latin typeface="Arial" pitchFamily="34" charset="0"/>
              </a:rPr>
              <a:pPr/>
              <a:t>188</a:t>
            </a:fld>
            <a:endParaRPr lang="en-US">
              <a:latin typeface="Arial"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78B0C45-6156-4F74-9AB2-845161EDDF65}" type="slidenum">
              <a:rPr lang="en-US">
                <a:latin typeface="Arial" pitchFamily="34" charset="0"/>
              </a:rPr>
              <a:pPr/>
              <a:t>189</a:t>
            </a:fld>
            <a:endParaRPr lang="en-US">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191</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192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193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194</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195</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196</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197</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198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199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200</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201</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202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203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204</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205</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206</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207</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208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209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210</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211</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212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213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214</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215</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216</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217</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218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219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220</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221</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222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223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224</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225</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226</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227</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228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0E08EC-4D7E-4049-B848-364EA80D43FD}" type="slidenum">
              <a:rPr lang="en-US"/>
              <a:pPr/>
              <a:t>58</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229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230</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231</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232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233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234</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235</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236</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237</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238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239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240</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241</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242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243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244</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245</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246</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247</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248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249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250</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251</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252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253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255</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256</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257</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258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260</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261</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262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263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273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274</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275</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276</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277</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278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5E357B1C-99FE-4B26-8DA5-1DBC22CDDA3D}" type="slidenum">
              <a:rPr lang="en-US">
                <a:latin typeface="Times New Roman" charset="0"/>
                <a:cs typeface="Times New Roman" charset="0"/>
              </a:rPr>
              <a:pPr/>
              <a:t>31</a:t>
            </a:fld>
            <a:endParaRPr lang="en-US">
              <a:latin typeface="Times New Roman" charset="0"/>
              <a:cs typeface="Times New Roman"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latin typeface="Times New Roman" charset="0"/>
              <a:cs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5134FE-9D2D-41F4-AB85-535D5B2D94A8}" type="slidenum">
              <a:rPr lang="en-US"/>
              <a:pPr/>
              <a:t>77</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78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42C94D-B1AB-4E2B-9CED-87AFDE7503F2}" type="slidenum">
              <a:rPr lang="en-US"/>
              <a:pPr/>
              <a:t>79</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E449D5-A63F-41AD-8498-3111BC3FDE24}" type="slidenum">
              <a:rPr lang="en-US"/>
              <a:pPr/>
              <a:t>80</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FAEC1E-E945-48CB-8AA7-371F36EF206A}" type="slidenum">
              <a:rPr lang="en-US"/>
              <a:pPr/>
              <a:t>81</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8F3F9-9A6F-4934-9214-566024231CAE}" type="slidenum">
              <a:rPr lang="en-US"/>
              <a:pPr/>
              <a:t>82</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3183AF-4DB8-4C0C-9A0A-1F4766562EF2}" type="slidenum">
              <a:rPr lang="en-US"/>
              <a:pPr/>
              <a:t>83</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84246B-4640-47FC-A073-24EC5F4F22FC}" type="slidenum">
              <a:rPr lang="en-US"/>
              <a:pPr/>
              <a:t>84</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166EC3-2C47-4728-9624-7700836CAE91}" type="slidenum">
              <a:rPr lang="en-US"/>
              <a:pPr/>
              <a:t>85</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E8786-7EBA-42D2-A5E5-0FBCE51BCB1F}" type="slidenum">
              <a:rPr lang="en-US"/>
              <a:pPr/>
              <a:t>87</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E2A670-E5C4-400E-B2E7-85ED874ED099}" type="slidenum">
              <a:rPr lang="en-US"/>
              <a:pPr/>
              <a:t>88</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8543C-DDDD-479C-B9A2-DE172CDA3350}" type="slidenum">
              <a:rPr lang="en-US"/>
              <a:pPr/>
              <a:t>89</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FD3514-8842-466E-B53F-81CF9A6A53A2}" type="slidenum">
              <a:rPr lang="en-US"/>
              <a:pPr/>
              <a:t>90</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F4B1EB-6834-480A-B9B7-4C04A1F932F3}" type="slidenum">
              <a:rPr lang="en-US"/>
              <a:pPr/>
              <a:t>91</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The area on the enzyme where the substrate or substrates attach to is called the active site. </a:t>
            </a:r>
          </a:p>
          <a:p>
            <a:r>
              <a:rPr lang="en-US" b="1" smtClean="0"/>
              <a:t>Enzymes are usually very large proteins and the active site is just a small region of the enzyme molecule.</a:t>
            </a:r>
          </a:p>
          <a:p>
            <a:endParaRPr lang="en-US" smtClean="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EE99D8-3FA3-40D3-8ECE-EBBAA4201C2E}" type="slidenum">
              <a:rPr lang="en-US" smtClean="0"/>
              <a:pPr/>
              <a:t>92</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p:spPr>
      </p:sp>
      <p:sp>
        <p:nvSpPr>
          <p:cNvPr id="55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76A623-60BE-4F51-A6B9-413BDFAA44AD}" type="slidenum">
              <a:rPr lang="en-US" smtClean="0"/>
              <a:pPr/>
              <a:t>95</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E5C67F8-9585-4A7A-B4A0-ECB339F512DF}" type="slidenum">
              <a:rPr lang="en-GB" sz="1200"/>
              <a:pPr algn="r"/>
              <a:t>97</a:t>
            </a:fld>
            <a:endParaRPr lang="en-GB" sz="120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5939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0EEB7B9-7155-4185-88B0-A06F0A7FE28F}" type="slidenum">
              <a:rPr lang="en-US" sz="1200"/>
              <a:pPr algn="r"/>
              <a:t>98</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951CE056-A00A-45E9-8A6A-FABB2EA62574}" type="slidenum">
              <a:rPr lang="en-US" altLang="zh-CN" sz="1200">
                <a:latin typeface="Times" charset="0"/>
              </a:rPr>
              <a:pPr algn="r" eaLnBrk="0" hangingPunct="0"/>
              <a:t>100</a:t>
            </a:fld>
            <a:endParaRPr lang="en-US" altLang="zh-CN" sz="1200">
              <a:latin typeface="Times" charset="0"/>
            </a:endParaRPr>
          </a:p>
        </p:txBody>
      </p:sp>
      <p:sp>
        <p:nvSpPr>
          <p:cNvPr id="60419" name="Rectangle 2"/>
          <p:cNvSpPr txBox="1">
            <a:spLocks noGrp="1" noChangeArrowheads="1"/>
          </p:cNvSpPr>
          <p:nvPr/>
        </p:nvSpPr>
        <p:spPr bwMode="auto">
          <a:xfrm>
            <a:off x="0" y="0"/>
            <a:ext cx="2970213" cy="458788"/>
          </a:xfrm>
          <a:prstGeom prst="rect">
            <a:avLst/>
          </a:prstGeom>
          <a:noFill/>
          <a:ln w="9525">
            <a:noFill/>
            <a:miter lim="800000"/>
            <a:headEnd/>
            <a:tailEnd/>
          </a:ln>
        </p:spPr>
        <p:txBody>
          <a:bodyPr lIns="91398" tIns="45698" rIns="91398" bIns="45698"/>
          <a:lstStyle/>
          <a:p>
            <a:pPr eaLnBrk="0" hangingPunct="0"/>
            <a:r>
              <a:rPr lang="en-US" sz="1200">
                <a:solidFill>
                  <a:srgbClr val="FFFF00"/>
                </a:solidFill>
                <a:latin typeface="Times New Roman" pitchFamily="18" charset="0"/>
              </a:rPr>
              <a:t>Energy and Enzymes </a:t>
            </a:r>
          </a:p>
        </p:txBody>
      </p:sp>
      <p:sp>
        <p:nvSpPr>
          <p:cNvPr id="60420" name="Rectangle 3"/>
          <p:cNvSpPr txBox="1">
            <a:spLocks noGrp="1" noChangeArrowheads="1"/>
          </p:cNvSpPr>
          <p:nvPr/>
        </p:nvSpPr>
        <p:spPr bwMode="auto">
          <a:xfrm>
            <a:off x="3887788" y="0"/>
            <a:ext cx="2970212" cy="458788"/>
          </a:xfrm>
          <a:prstGeom prst="rect">
            <a:avLst/>
          </a:prstGeom>
          <a:noFill/>
          <a:ln w="9525">
            <a:noFill/>
            <a:miter lim="800000"/>
            <a:headEnd/>
            <a:tailEnd/>
          </a:ln>
        </p:spPr>
        <p:txBody>
          <a:bodyPr lIns="91398" tIns="45698" rIns="91398" bIns="45698"/>
          <a:lstStyle/>
          <a:p>
            <a:pPr algn="r" eaLnBrk="0" hangingPunct="0"/>
            <a:fld id="{856D6375-2FBA-43D6-974A-BC41651446E2}" type="datetime1">
              <a:rPr lang="en-US" sz="1200">
                <a:solidFill>
                  <a:srgbClr val="FFFF00"/>
                </a:solidFill>
                <a:latin typeface="Times New Roman" pitchFamily="18" charset="0"/>
              </a:rPr>
              <a:pPr algn="r" eaLnBrk="0" hangingPunct="0"/>
              <a:t>01/01/2002</a:t>
            </a:fld>
            <a:endParaRPr lang="en-US" sz="1200">
              <a:solidFill>
                <a:srgbClr val="FFFF00"/>
              </a:solidFill>
              <a:latin typeface="Times New Roman" pitchFamily="18" charset="0"/>
            </a:endParaRPr>
          </a:p>
        </p:txBody>
      </p:sp>
      <p:sp>
        <p:nvSpPr>
          <p:cNvPr id="60421" name="Rectangle 6"/>
          <p:cNvSpPr txBox="1">
            <a:spLocks noGrp="1" noChangeArrowheads="1"/>
          </p:cNvSpPr>
          <p:nvPr/>
        </p:nvSpPr>
        <p:spPr bwMode="auto">
          <a:xfrm>
            <a:off x="0" y="8685213"/>
            <a:ext cx="2970213" cy="458787"/>
          </a:xfrm>
          <a:prstGeom prst="rect">
            <a:avLst/>
          </a:prstGeom>
          <a:noFill/>
          <a:ln w="9525">
            <a:noFill/>
            <a:miter lim="800000"/>
            <a:headEnd/>
            <a:tailEnd/>
          </a:ln>
        </p:spPr>
        <p:txBody>
          <a:bodyPr lIns="91398" tIns="45698" rIns="91398" bIns="45698" anchor="b"/>
          <a:lstStyle/>
          <a:p>
            <a:pPr eaLnBrk="0" hangingPunct="0"/>
            <a:r>
              <a:rPr lang="en-US" sz="1200">
                <a:solidFill>
                  <a:srgbClr val="FFFF00"/>
                </a:solidFill>
                <a:latin typeface="Times New Roman" pitchFamily="18" charset="0"/>
              </a:rPr>
              <a:t>G. Podgorski, Biol. 1010</a:t>
            </a:r>
          </a:p>
        </p:txBody>
      </p:sp>
      <p:sp>
        <p:nvSpPr>
          <p:cNvPr id="60422" name="Rectangle 7"/>
          <p:cNvSpPr txBox="1">
            <a:spLocks noGrp="1" noChangeArrowheads="1"/>
          </p:cNvSpPr>
          <p:nvPr/>
        </p:nvSpPr>
        <p:spPr bwMode="auto">
          <a:xfrm>
            <a:off x="3887788" y="8685213"/>
            <a:ext cx="2970212" cy="458787"/>
          </a:xfrm>
          <a:prstGeom prst="rect">
            <a:avLst/>
          </a:prstGeom>
          <a:noFill/>
          <a:ln w="9525">
            <a:noFill/>
            <a:miter lim="800000"/>
            <a:headEnd/>
            <a:tailEnd/>
          </a:ln>
        </p:spPr>
        <p:txBody>
          <a:bodyPr lIns="91398" tIns="45698" rIns="91398" bIns="45698" anchor="b"/>
          <a:lstStyle/>
          <a:p>
            <a:pPr algn="r" eaLnBrk="0" hangingPunct="0"/>
            <a:fld id="{B942EFB0-8CD2-494A-9A62-7934AE950A8A}" type="slidenum">
              <a:rPr lang="en-US" sz="1200">
                <a:solidFill>
                  <a:srgbClr val="FFFF00"/>
                </a:solidFill>
                <a:latin typeface="Times New Roman" pitchFamily="18" charset="0"/>
              </a:rPr>
              <a:pPr algn="r" eaLnBrk="0" hangingPunct="0"/>
              <a:t>100</a:t>
            </a:fld>
            <a:endParaRPr lang="en-US" sz="1200">
              <a:solidFill>
                <a:srgbClr val="FFFF00"/>
              </a:solidFill>
              <a:latin typeface="Times New Roman" pitchFamily="18" charset="0"/>
            </a:endParaRPr>
          </a:p>
        </p:txBody>
      </p:sp>
      <p:sp>
        <p:nvSpPr>
          <p:cNvPr id="60423" name="Rectangle 2"/>
          <p:cNvSpPr>
            <a:spLocks noGrp="1" noRot="1" noChangeAspect="1" noChangeArrowheads="1" noTextEdit="1"/>
          </p:cNvSpPr>
          <p:nvPr>
            <p:ph type="sldImg"/>
          </p:nvPr>
        </p:nvSpPr>
        <p:spPr bwMode="auto">
          <a:xfrm>
            <a:off x="1147763" y="687388"/>
            <a:ext cx="4567237" cy="3425825"/>
          </a:xfrm>
          <a:noFill/>
          <a:ln>
            <a:solidFill>
              <a:srgbClr val="000000"/>
            </a:solidFill>
            <a:miter lim="800000"/>
            <a:headEnd/>
            <a:tailEnd/>
          </a:ln>
        </p:spPr>
      </p:sp>
      <p:sp>
        <p:nvSpPr>
          <p:cNvPr id="60424" name="Rectangle 3"/>
          <p:cNvSpPr>
            <a:spLocks noGrp="1" noChangeArrowheads="1"/>
          </p:cNvSpPr>
          <p:nvPr>
            <p:ph type="body" idx="1"/>
          </p:nvPr>
        </p:nvSpPr>
        <p:spPr bwMode="auto">
          <a:xfrm>
            <a:off x="915988" y="4343400"/>
            <a:ext cx="5026025" cy="4113213"/>
          </a:xfrm>
          <a:noFill/>
        </p:spPr>
        <p:txBody>
          <a:bodyPr wrap="square" lIns="91398" tIns="45698" rIns="91398" bIns="45698" numCol="1" anchor="t" anchorCtr="0" compatLnSpc="1">
            <a:prstTxWarp prst="textNoShape">
              <a:avLst/>
            </a:prstTxWarp>
          </a:bodyPr>
          <a:lstStyle/>
          <a:p>
            <a:pPr eaLnBrk="1" hangingPunct="1">
              <a:spcBef>
                <a:spcPct val="0"/>
              </a:spcBef>
            </a:pPr>
            <a:r>
              <a:rPr lang="en-US" smtClean="0"/>
              <a:t>Activation energy is the push needed to start a reaction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Within the active site of the </a:t>
            </a:r>
            <a:r>
              <a:rPr lang="en-US" smtClean="0">
                <a:solidFill>
                  <a:srgbClr val="ED181E"/>
                </a:solidFill>
              </a:rPr>
              <a:t>E</a:t>
            </a:r>
            <a:r>
              <a:rPr lang="en-US" smtClean="0">
                <a:solidFill>
                  <a:srgbClr val="1822CD"/>
                </a:solidFill>
              </a:rPr>
              <a:t>S</a:t>
            </a:r>
            <a:r>
              <a:rPr lang="en-US" smtClean="0"/>
              <a:t> complex, the reaction occurs to convert substrate to product (</a:t>
            </a:r>
            <a:r>
              <a:rPr lang="en-US" smtClean="0">
                <a:solidFill>
                  <a:srgbClr val="6C18B0"/>
                </a:solidFill>
              </a:rPr>
              <a:t>P</a:t>
            </a:r>
            <a:r>
              <a:rPr lang="en-US" smtClean="0"/>
              <a:t>):</a:t>
            </a:r>
          </a:p>
          <a:p>
            <a:endParaRPr lang="en-US"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7126DE-4248-4B38-8759-C7555A45FA36}" type="slidenum">
              <a:rPr lang="en-US" smtClean="0"/>
              <a:pPr/>
              <a:t>106</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noFill/>
          <a:ln>
            <a:solidFill>
              <a:srgbClr val="000000"/>
            </a:solidFill>
            <a:miter lim="800000"/>
            <a:headEnd/>
            <a:tailEnd/>
          </a:ln>
        </p:spPr>
      </p:sp>
      <p:sp>
        <p:nvSpPr>
          <p:cNvPr id="6246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05000"/>
              </a:lnSpc>
              <a:spcBef>
                <a:spcPct val="10000"/>
              </a:spcBef>
            </a:pPr>
            <a:r>
              <a:rPr lang="en-US" smtClean="0"/>
              <a:t>The products are then released, allowing another substrate molecule to bind the enzyme</a:t>
            </a:r>
          </a:p>
          <a:p>
            <a:pPr eaLnBrk="1" hangingPunct="1">
              <a:lnSpc>
                <a:spcPct val="105000"/>
              </a:lnSpc>
              <a:spcBef>
                <a:spcPct val="10000"/>
              </a:spcBef>
            </a:pPr>
            <a:r>
              <a:rPr lang="en-US" smtClean="0"/>
              <a:t>	- this cycle can be repeated millions (or even more) times per minute</a:t>
            </a:r>
          </a:p>
          <a:p>
            <a:pPr eaLnBrk="1" hangingPunct="1">
              <a:lnSpc>
                <a:spcPct val="105000"/>
              </a:lnSpc>
              <a:spcBef>
                <a:spcPct val="10000"/>
              </a:spcBef>
            </a:pPr>
            <a:r>
              <a:rPr lang="en-US" smtClean="0"/>
              <a:t>The overall  reaction for the conversion of substrate to product can be written as follows:</a:t>
            </a:r>
          </a:p>
          <a:p>
            <a:pPr eaLnBrk="1" hangingPunct="1">
              <a:lnSpc>
                <a:spcPct val="105000"/>
              </a:lnSpc>
              <a:spcBef>
                <a:spcPct val="10000"/>
              </a:spcBef>
            </a:pPr>
            <a:r>
              <a:rPr lang="en-US" smtClean="0"/>
              <a:t>		</a:t>
            </a:r>
            <a:r>
              <a:rPr lang="en-US" smtClean="0">
                <a:solidFill>
                  <a:srgbClr val="ED181E"/>
                </a:solidFill>
              </a:rPr>
              <a:t>E</a:t>
            </a:r>
            <a:r>
              <a:rPr lang="en-US" smtClean="0"/>
              <a:t>  +  </a:t>
            </a:r>
            <a:r>
              <a:rPr lang="en-US" smtClean="0">
                <a:solidFill>
                  <a:srgbClr val="1822CD"/>
                </a:solidFill>
              </a:rPr>
              <a:t>S</a:t>
            </a:r>
            <a:r>
              <a:rPr lang="en-US" smtClean="0"/>
              <a:t>  </a:t>
            </a:r>
            <a:r>
              <a:rPr lang="en-US" smtClean="0">
                <a:sym typeface="Wingdings 3" pitchFamily="18" charset="2"/>
              </a:rPr>
              <a:t></a:t>
            </a:r>
            <a:r>
              <a:rPr lang="en-US" smtClean="0"/>
              <a:t>  </a:t>
            </a:r>
            <a:r>
              <a:rPr lang="en-US" smtClean="0">
                <a:solidFill>
                  <a:srgbClr val="ED181E"/>
                </a:solidFill>
              </a:rPr>
              <a:t>E</a:t>
            </a:r>
            <a:r>
              <a:rPr lang="en-US" smtClean="0">
                <a:solidFill>
                  <a:srgbClr val="1822CD"/>
                </a:solidFill>
              </a:rPr>
              <a:t>S</a:t>
            </a:r>
            <a:r>
              <a:rPr lang="en-US" smtClean="0"/>
              <a:t>  </a:t>
            </a:r>
            <a:r>
              <a:rPr lang="en-US" smtClean="0">
                <a:sym typeface="Symbol" pitchFamily="18" charset="2"/>
              </a:rPr>
              <a:t> </a:t>
            </a:r>
            <a:r>
              <a:rPr lang="en-US" smtClean="0"/>
              <a:t> </a:t>
            </a:r>
            <a:r>
              <a:rPr lang="en-US" smtClean="0">
                <a:solidFill>
                  <a:srgbClr val="ED181E"/>
                </a:solidFill>
              </a:rPr>
              <a:t>E</a:t>
            </a:r>
            <a:r>
              <a:rPr lang="en-US" smtClean="0"/>
              <a:t>  +  </a:t>
            </a:r>
            <a:r>
              <a:rPr lang="en-US" smtClean="0">
                <a:solidFill>
                  <a:srgbClr val="6C18B0"/>
                </a:solidFill>
              </a:rPr>
              <a:t>P</a:t>
            </a:r>
          </a:p>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1150938" y="692150"/>
            <a:ext cx="4556125" cy="3416300"/>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noFill/>
        </p:spPr>
        <p:txBody>
          <a:bodyPr wrap="square" lIns="90488" tIns="44450" rIns="90488" bIns="44450"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xfrm>
            <a:off x="1150938" y="692150"/>
            <a:ext cx="4556125" cy="3416300"/>
          </a:xfrm>
          <a:noFill/>
          <a:ln>
            <a:solidFill>
              <a:srgbClr val="000000"/>
            </a:solidFill>
            <a:miter lim="800000"/>
            <a:headEnd/>
            <a:tailEnd/>
          </a:ln>
        </p:spPr>
      </p:sp>
      <p:sp>
        <p:nvSpPr>
          <p:cNvPr id="64515" name="Rectangle 3"/>
          <p:cNvSpPr>
            <a:spLocks noGrp="1" noChangeArrowheads="1"/>
          </p:cNvSpPr>
          <p:nvPr>
            <p:ph type="body" idx="1"/>
          </p:nvPr>
        </p:nvSpPr>
        <p:spPr bwMode="auto">
          <a:xfrm>
            <a:off x="914400" y="4343400"/>
            <a:ext cx="5029200" cy="4114800"/>
          </a:xfrm>
          <a:noFill/>
        </p:spPr>
        <p:txBody>
          <a:bodyPr wrap="square" lIns="90488" tIns="44450" rIns="90488" bIns="44450"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50938" y="692150"/>
            <a:ext cx="4556125" cy="3416300"/>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43400"/>
            <a:ext cx="5029200" cy="4114800"/>
          </a:xfrm>
          <a:noFill/>
        </p:spPr>
        <p:txBody>
          <a:bodyPr wrap="square" lIns="90488" tIns="44450" rIns="90488" bIns="44450"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temp at which enzymatic reaction occur fastest is called </a:t>
            </a:r>
            <a:r>
              <a:rPr lang="en-US" i="1" smtClean="0"/>
              <a:t>Optimum temperature </a:t>
            </a:r>
            <a:endParaRPr lang="en-US" smtClean="0"/>
          </a:p>
        </p:txBody>
      </p:sp>
      <p:sp>
        <p:nvSpPr>
          <p:cNvPr id="3891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F5AB95C-41B0-461C-A690-84B9331FCC61}" type="slidenum">
              <a:rPr lang="en-US" sz="1200">
                <a:latin typeface="+mn-lt"/>
                <a:cs typeface="+mn-cs"/>
              </a:rPr>
              <a:pPr algn="r">
                <a:defRPr/>
              </a:pPr>
              <a:t>111</a:t>
            </a:fld>
            <a:endParaRPr lang="en-US" sz="1200">
              <a:latin typeface="+mn-lt"/>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50000"/>
              </a:spcBef>
            </a:pPr>
            <a:r>
              <a:rPr lang="en-US" smtClean="0"/>
              <a:t>pepsin (a stomach enzyme) functions best at a low (acidic) pH.  At pH 1, pepsin is in it’s functional shape; it would be able to bind to its substate.  At pH 5, the enzyme’s shape is different and it no longer has an active site able to bind the substrate.  The change in enzyme activity is observed as a difference in reaction rate.</a:t>
            </a:r>
          </a:p>
          <a:p>
            <a:pPr eaLnBrk="1" hangingPunct="1">
              <a:spcBef>
                <a:spcPct val="0"/>
              </a:spcBef>
            </a:pPr>
            <a:endParaRPr lang="en-US" smtClean="0"/>
          </a:p>
        </p:txBody>
      </p:sp>
      <p:sp>
        <p:nvSpPr>
          <p:cNvPr id="3994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44E4608-6C3B-4AED-BC4E-92F9F98CED71}" type="slidenum">
              <a:rPr lang="en-US" sz="1200">
                <a:latin typeface="+mn-lt"/>
                <a:cs typeface="+mn-cs"/>
              </a:rPr>
              <a:pPr algn="r">
                <a:defRPr/>
              </a:pPr>
              <a:t>112</a:t>
            </a:fld>
            <a:endParaRPr lang="en-US" sz="1200">
              <a:latin typeface="+mn-lt"/>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4CF774E-CE36-46AE-AC8B-6BC353D02979}" type="slidenum">
              <a:rPr lang="en-GB" sz="1200"/>
              <a:pPr algn="r"/>
              <a:t>115</a:t>
            </a:fld>
            <a:endParaRPr lang="en-GB" sz="120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7168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520D264-0A67-4EE7-98A3-A0062E03EC43}" type="slidenum">
              <a:rPr lang="en-US" sz="1200"/>
              <a:pPr algn="r"/>
              <a:t>116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0EABA1C-0D72-4AE5-873B-0F2DDC2C6E42}" type="slidenum">
              <a:rPr lang="en-GB" sz="1200"/>
              <a:pPr algn="r"/>
              <a:t>121</a:t>
            </a:fld>
            <a:endParaRPr lang="en-GB" sz="120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7373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1F6BAF7-53CE-43D2-9A05-D1B1F8ED607F}" type="slidenum">
              <a:rPr lang="en-US" sz="1200"/>
              <a:pPr algn="r"/>
              <a:t>122</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2ECB489-194D-4138-B99D-E11E68035A5E}" type="slidenum">
              <a:rPr lang="en-GB" sz="1200"/>
              <a:pPr algn="r"/>
              <a:t>123</a:t>
            </a:fld>
            <a:endParaRPr lang="en-GB" sz="120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600" b="1" smtClean="0">
                <a:solidFill>
                  <a:srgbClr val="000000"/>
                </a:solidFill>
              </a:rPr>
              <a:t>Kinases are specialized transferases that regulate metabolism by transferring phosphate from ATP to other molecules.AST,ALT,hexokinase</a:t>
            </a:r>
            <a:endParaRPr lang="en-US" sz="1600" b="1" smtClean="0"/>
          </a:p>
          <a:p>
            <a:pPr>
              <a:spcBef>
                <a:spcPct val="0"/>
              </a:spcBef>
            </a:pPr>
            <a:r>
              <a:rPr lang="en-US" sz="800" b="1" smtClean="0">
                <a:solidFill>
                  <a:srgbClr val="000000"/>
                </a:solidFill>
              </a:rPr>
              <a:t>Kinases are specialized transferases that regulate metabolism by transferring phosphate from ATP to other molecules.AST,ALT,hexokinase</a:t>
            </a:r>
            <a:endParaRPr lang="en-US" sz="800" b="1" smtClean="0"/>
          </a:p>
          <a:p>
            <a:pPr eaLnBrk="1" hangingPunct="1"/>
            <a:endParaRPr lang="en-GB" sz="160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7578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B0B3F8A-5243-4797-8077-0B3B1C0BD9B5}" type="slidenum">
              <a:rPr lang="en-US" sz="1200"/>
              <a:pPr algn="r"/>
              <a:t>124</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69411D1-3E41-4C5B-A2A1-EE933F1FA183}" type="slidenum">
              <a:rPr lang="en-GB" sz="1200"/>
              <a:pPr algn="r"/>
              <a:t>125</a:t>
            </a:fld>
            <a:endParaRPr lang="en-GB" sz="120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89A982F-880F-433E-A212-45D6FDC86952}" type="slidenum">
              <a:rPr lang="en-US" sz="1200"/>
              <a:pPr algn="r"/>
              <a:t>126</a:t>
            </a:fld>
            <a:endParaRPr 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3AEB82F-BFC8-4EE8-954E-0AC44730FADE}" type="slidenum">
              <a:rPr lang="en-GB" sz="1200"/>
              <a:pPr algn="r"/>
              <a:t>127</a:t>
            </a:fld>
            <a:endParaRPr lang="en-GB" sz="1200"/>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7987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F1705FA-4973-49A0-9899-731150C697CD}" type="slidenum">
              <a:rPr lang="en-US" sz="1200"/>
              <a:pPr algn="r"/>
              <a:t>128</a:t>
            </a:fld>
            <a:endParaRPr 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90DA112-9E6A-45F6-9FDB-80D7D10D2DD6}" type="slidenum">
              <a:rPr lang="en-GB" sz="1200"/>
              <a:pPr algn="r"/>
              <a:t>129</a:t>
            </a:fld>
            <a:endParaRPr lang="en-GB" sz="1200"/>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b="1" smtClean="0"/>
              <a:t>Isomerases</a:t>
            </a:r>
            <a:r>
              <a:rPr lang="en-US" smtClean="0"/>
              <a:t> are a general class of </a:t>
            </a:r>
            <a:r>
              <a:rPr lang="en-US" smtClean="0">
                <a:hlinkClick r:id="rId3" tooltip="Enzyme"/>
              </a:rPr>
              <a:t>enzymes</a:t>
            </a:r>
            <a:r>
              <a:rPr lang="en-US" smtClean="0"/>
              <a:t> which convert a molecule from one </a:t>
            </a:r>
            <a:r>
              <a:rPr lang="en-US" smtClean="0">
                <a:hlinkClick r:id="rId4" tooltip="Isomer"/>
              </a:rPr>
              <a:t>isomer</a:t>
            </a:r>
            <a:r>
              <a:rPr lang="en-US" smtClean="0"/>
              <a:t> to another.. The general form of such a reaction is as follows:</a:t>
            </a:r>
          </a:p>
          <a:p>
            <a:r>
              <a:rPr lang="en-US" b="1" smtClean="0"/>
              <a:t>A–B → B–A</a:t>
            </a:r>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facilitate intramolecular rearrangements in which bonds are broken and formed or they can catalyze </a:t>
            </a:r>
            <a:r>
              <a:rPr lang="en-US" smtClean="0">
                <a:hlinkClick r:id="rId3" tooltip="Conformational change"/>
              </a:rPr>
              <a:t>conformational changes</a:t>
            </a:r>
            <a:r>
              <a:rPr lang="en-US" smtClean="0"/>
              <a:t>.</a:t>
            </a:r>
            <a:endParaRPr lang="ru-RU" smtClean="0"/>
          </a:p>
        </p:txBody>
      </p:sp>
      <p:sp>
        <p:nvSpPr>
          <p:cNvPr id="819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C6CF78F-795F-4E36-A2ED-1DB5EF143ED5}" type="slidenum">
              <a:rPr lang="en-US" sz="1200"/>
              <a:pPr algn="r"/>
              <a:t>130</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2C3D7E9-5EBF-4C60-B58D-35E2BF717A80}" type="slidenum">
              <a:rPr lang="en-GB" sz="1200"/>
              <a:pPr algn="r"/>
              <a:t>131</a:t>
            </a:fld>
            <a:endParaRPr lang="en-GB" sz="120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8397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8E87C61-3714-44DE-A0D5-A798DCF2D087}" type="slidenum">
              <a:rPr lang="en-US" sz="1200"/>
              <a:pPr algn="r"/>
              <a:t>132</a:t>
            </a:fld>
            <a:endParaRPr 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8499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5645233-6724-4FEB-9246-B2AC99C6A6F3}" type="slidenum">
              <a:rPr lang="en-US" sz="1200"/>
              <a:pPr algn="r"/>
              <a:t>133</a:t>
            </a:fld>
            <a:endParaRPr 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134</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135</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136</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137</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138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139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140</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141</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142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143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144</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145</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146</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6CB5470C-E8BD-4B18-80A4-09602BBED95E}" type="slidenum">
              <a:rPr lang="en-US">
                <a:latin typeface="Arial" pitchFamily="34" charset="0"/>
              </a:rPr>
              <a:pPr/>
              <a:t>147</a:t>
            </a:fld>
            <a:endParaRPr lang="en-US">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148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D52C9-7137-4529-B5F8-88D46FDAF3DD}" type="slidenum">
              <a:rPr lang="en-US"/>
              <a:pPr/>
              <a:t>149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01D08B1-6807-4BAD-BC83-36C3A8A925C6}" type="slidenum">
              <a:rPr lang="en-US">
                <a:latin typeface="Arial" pitchFamily="34" charset="0"/>
              </a:rPr>
              <a:pPr/>
              <a:t>150</a:t>
            </a:fld>
            <a:endParaRPr lang="en-US">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055FD1EB-FA67-41D4-A067-1952158D7827}" type="slidenum">
              <a:rPr lang="en-US">
                <a:latin typeface="Arial" pitchFamily="34" charset="0"/>
              </a:rPr>
              <a:pPr/>
              <a:t>151</a:t>
            </a:fld>
            <a:endParaRPr lang="en-US">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50051667-B75D-4F34-A694-0F90C5FC4656}" type="slidenum">
              <a:rPr lang="en-US">
                <a:latin typeface="Arial" pitchFamily="34" charset="0"/>
              </a:rPr>
              <a:pPr/>
              <a:t>152</a:t>
            </a:fld>
            <a:endParaRPr lang="en-US">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15015D6-66B4-4854-943D-A7C283B88D95}" type="slidenum">
              <a:rPr lang="en-US">
                <a:latin typeface="Arial" pitchFamily="34" charset="0"/>
              </a:rPr>
              <a:pPr/>
              <a:t>153</a:t>
            </a:fld>
            <a:endParaRPr lang="en-U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1A97EA45-D23D-4513-A928-A6FD0D3CCEC1}" type="slidenum">
              <a:rPr lang="en-US">
                <a:latin typeface="Arial" pitchFamily="34" charset="0"/>
              </a:rPr>
              <a:pPr/>
              <a:t>154</a:t>
            </a:fld>
            <a:endParaRPr lang="en-US">
              <a:latin typeface="Arial"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3391050-F02F-4C2E-95B7-FA5D193083DA}" type="slidenum">
              <a:rPr lang="en-US">
                <a:latin typeface="Arial" pitchFamily="34" charset="0"/>
              </a:rPr>
              <a:pPr/>
              <a:t>155</a:t>
            </a:fld>
            <a:endParaRPr lang="en-US">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CD8DE2DC-38B8-478C-B25C-D00F4499B551}" type="slidenum">
              <a:rPr lang="en-US">
                <a:latin typeface="Arial" pitchFamily="34" charset="0"/>
              </a:rPr>
              <a:pPr/>
              <a:t>156</a:t>
            </a:fld>
            <a:endParaRPr lang="en-US">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79964FF-D796-4963-872E-E3AC39E45573}" type="slidenum">
              <a:rPr lang="en-US">
                <a:latin typeface="Arial" pitchFamily="34" charset="0"/>
              </a:rPr>
              <a:pPr/>
              <a:t>157</a:t>
            </a:fld>
            <a:endParaRPr lang="en-US">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CFC9159-00FF-433F-B6A8-1434631E1885}" type="slidenum">
              <a:rPr lang="en-US">
                <a:latin typeface="Arial" pitchFamily="34" charset="0"/>
              </a:rPr>
              <a:pPr/>
              <a:t>158</a:t>
            </a:fld>
            <a:endParaRPr lang="en-US">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7BA75248-CE9B-4ABD-9CCC-C35C7A46A700}" type="slidenum">
              <a:rPr lang="en-US">
                <a:latin typeface="Arial" pitchFamily="34" charset="0"/>
              </a:rPr>
              <a:pPr/>
              <a:t>159</a:t>
            </a:fld>
            <a:endParaRPr lang="en-US">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21E1275F-473B-4BB7-9E07-4DF3BB90FD35}" type="slidenum">
              <a:rPr lang="en-US">
                <a:latin typeface="Arial" pitchFamily="34" charset="0"/>
              </a:rPr>
              <a:pPr/>
              <a:t>160</a:t>
            </a:fld>
            <a:endParaRPr lang="en-US">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D8BD707-D9CF-40AE-B4C6-C98DA3205C09}" type="datetimeFigureOut">
              <a:rPr lang="en-US" smtClean="0"/>
              <a:pPr/>
              <a:t>01/01/2002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8229600" cy="2074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056063"/>
            <a:ext cx="8229600" cy="2074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1676400" cy="457200"/>
          </a:xfrm>
        </p:spPr>
        <p:txBody>
          <a:bodyPr/>
          <a:lstStyle>
            <a:lvl1pPr>
              <a:defRPr/>
            </a:lvl1pPr>
          </a:lstStyle>
          <a:p>
            <a:endParaRPr lang="fr-F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fr-F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D94BDDAA-8ACF-47C9-9DE9-013EF34A44C6}" type="slidenum">
              <a:rPr lang="fr-FR"/>
              <a:pPr/>
              <a:t>‹#›</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1676400" cy="457200"/>
          </a:xfrm>
        </p:spPr>
        <p:txBody>
          <a:bodyPr/>
          <a:lstStyle>
            <a:lvl1pPr>
              <a:defRPr/>
            </a:lvl1pPr>
          </a:lstStyle>
          <a:p>
            <a:endParaRPr lang="fr-F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fr-F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1C4E1875-623C-4509-BECF-15FF7C3CFCB9}" type="slidenum">
              <a:rPr lang="fr-FR"/>
              <a:pPr/>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1676400" cy="457200"/>
          </a:xfrm>
        </p:spPr>
        <p:txBody>
          <a:bodyPr/>
          <a:lstStyle>
            <a:lvl1pPr>
              <a:defRPr/>
            </a:lvl1pPr>
          </a:lstStyle>
          <a:p>
            <a:endParaRPr lang="fr-F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fr-F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91A622D3-2B04-4E41-B298-2AD8DBD52C1C}" type="slidenum">
              <a:rPr lang="fr-FR"/>
              <a:pPr/>
              <a:t>‹#›</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543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43000" y="1600200"/>
            <a:ext cx="36957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43000" y="3938588"/>
            <a:ext cx="36957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991100" y="1600200"/>
            <a:ext cx="36957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99C0E4B-8A2A-4E67-829A-C36166E7E2C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1D8BD707-D9CF-40AE-B4C6-C98DA3205C09}" type="datetimeFigureOut">
              <a:rPr lang="en-US" smtClean="0"/>
              <a:pPr/>
              <a:t>01/01/2002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D8BD707-D9CF-40AE-B4C6-C98DA3205C09}" type="datetimeFigureOut">
              <a:rPr lang="en-US" smtClean="0"/>
              <a:pPr/>
              <a:t>01/01/2002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7">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D8BD707-D9CF-40AE-B4C6-C98DA3205C09}" type="datetimeFigureOut">
              <a:rPr lang="en-US" smtClean="0"/>
              <a:pPr/>
              <a:t>01/01/2002</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0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0.png"/><Relationship Id="rId4" Type="http://schemas.openxmlformats.org/officeDocument/2006/relationships/oleObject" Target="../embeddings/oleObject3.bin"/></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s>
</file>

<file path=ppt/slides/_rels/slide119.xml.rels><?xml version="1.0" encoding="UTF-8" standalone="yes"?>
<Relationships xmlns="http://schemas.openxmlformats.org/package/2006/relationships"><Relationship Id="rId3" Type="http://schemas.openxmlformats.org/officeDocument/2006/relationships/image" Target="%0a21T01A.jpg%20%20%20%20%20%20%20%20%20%20%20%20%20%20%20%20%20%20%20%20%20%20%20%20%20%20%20%20%20%20%20%20%20%20%20%20%20%20%20%20%20%20%20%20%20%20%20%20%20%20%20%20%200001C664%0cMacintosh%20HD%20%20%20%20%20%20%20%20%20%20%20%20%20%20%20%20%20%20%20BA03BFAA:" TargetMode="External"/><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0a21T01B.jpg%20%20%20%20%20%20%20%20%20%20%20%20%20%20%20%20%20%20%20%20%20%20%20%20%20%20%20%20%20%20%20%20%20%20%20%20%20%20%20%20%20%20%20%20%20%20%20%20%20%20%20%20%200001C664%0cMacintosh%20HD%20%20%20%20%20%20%20%20%20%20%20%20%20%20%20%20%20%20%20BA03BFAA:" TargetMode="External"/><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1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1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1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1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1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15.xml"/><Relationship Id="rId4" Type="http://schemas.openxmlformats.org/officeDocument/2006/relationships/image" Target="../media/image98.jpe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1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ideo" Target="file:///D:\ImageLibrary1-17\09-CellularRespiration\09-15-ElectronTransport.mo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phschool.com/science/biology_place/biocoach/photosynth/action.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www.saburchill.com/IBbiology/bio_hp.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saburchill.com/IBbiology/bio_hp.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www.saburchill.com/IBbiology/bio_hp.html"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flickr.com/photos/ghonet/27421952/"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79.xml.rels><?xml version="1.0" encoding="UTF-8" standalone="yes"?>
<Relationships xmlns="http://schemas.openxmlformats.org/package/2006/relationships"><Relationship Id="rId3" Type="http://schemas.openxmlformats.org/officeDocument/2006/relationships/hyperlink" Target="http://www.saburchill.com/IBbiology/bio_hp.html"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www.saburchill.com/IBbiology/bio_hp.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saburchill.com/IBbiology/bio_hp.html"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ww.saburchill.com/IBbiology/bio_hp.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hyperlink" Target="http://www.saburchill.com/IBbiology/bio_hp.html"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chem.ubc.ca/personnel/faculty/withers/group/group/begum/begum.htm"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hyperlink" Target="http://www.saburchill.com/IBbiology/bio_hp.html" TargetMode="External"/><Relationship Id="rId4" Type="http://schemas.openxmlformats.org/officeDocument/2006/relationships/image" Target="../media/image36.jpeg"/></Relationships>
</file>

<file path=ppt/slides/_rels/slide8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hyperlink" Target="http://www.saburchill.com/IBbiology/bio_hp.html" TargetMode="External"/><Relationship Id="rId4" Type="http://schemas.openxmlformats.org/officeDocument/2006/relationships/hyperlink" Target="http://gibk26.bse.kyutech.ac.jp/jouhou/image/dna-protein/all/small_N9icw.gif"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steve.gb.com/science/nitrogen_metabolism/nitrogenase.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www.saburchill.com/IBbiology/bio_hp.html" TargetMode="External"/><Relationship Id="rId5" Type="http://schemas.openxmlformats.org/officeDocument/2006/relationships/hyperlink" Target="http://www.steve.gb.com/science/nitrogen_metabolism.html" TargetMode="External"/><Relationship Id="rId4" Type="http://schemas.openxmlformats.org/officeDocument/2006/relationships/image" Target="../media/image39.jpeg"/></Relationships>
</file>

<file path=ppt/slides/_rels/slide88.xml.rels><?xml version="1.0" encoding="UTF-8" standalone="yes"?>
<Relationships xmlns="http://schemas.openxmlformats.org/package/2006/relationships"><Relationship Id="rId3" Type="http://schemas.openxmlformats.org/officeDocument/2006/relationships/hyperlink" Target="http://www.saburchill.com/IBbiology/bio_hp.ht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www.saburchill.com/IBbiology/bio_hp.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www.saburchill.com/IBbiology/bio_hp.html"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hyperlink" Target="http://www.saburchill.com/IBbiology/bio_hp.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533400" y="381000"/>
            <a:ext cx="8458200" cy="457200"/>
          </a:xfrm>
          <a:prstGeom prst="rect">
            <a:avLst/>
          </a:prstGeom>
          <a:noFill/>
          <a:ln w="9525">
            <a:noFill/>
            <a:miter lim="800000"/>
            <a:headEnd/>
            <a:tailEnd/>
          </a:ln>
          <a:effectLst/>
        </p:spPr>
        <p:txBody>
          <a:bodyPr>
            <a:spAutoFit/>
          </a:bodyPr>
          <a:lstStyle/>
          <a:p>
            <a:pPr>
              <a:spcBef>
                <a:spcPct val="50000"/>
              </a:spcBef>
            </a:pPr>
            <a:r>
              <a:rPr lang="en-US" b="1"/>
              <a:t>Glycolysis</a:t>
            </a:r>
            <a:r>
              <a:rPr lang="en-US"/>
              <a:t> = breakdown of sugars; glycogen, glucose, fructose</a:t>
            </a:r>
          </a:p>
        </p:txBody>
      </p:sp>
      <p:sp>
        <p:nvSpPr>
          <p:cNvPr id="3075" name="Text Box 3"/>
          <p:cNvSpPr txBox="1">
            <a:spLocks noChangeArrowheads="1"/>
          </p:cNvSpPr>
          <p:nvPr/>
        </p:nvSpPr>
        <p:spPr bwMode="auto">
          <a:xfrm>
            <a:off x="609600" y="1371600"/>
            <a:ext cx="3581400" cy="3743325"/>
          </a:xfrm>
          <a:prstGeom prst="rect">
            <a:avLst/>
          </a:prstGeom>
          <a:noFill/>
          <a:ln w="9525">
            <a:noFill/>
            <a:miter lim="800000"/>
            <a:headEnd/>
            <a:tailEnd/>
          </a:ln>
          <a:effectLst/>
        </p:spPr>
        <p:txBody>
          <a:bodyPr>
            <a:spAutoFit/>
          </a:bodyPr>
          <a:lstStyle/>
          <a:p>
            <a:pPr>
              <a:spcBef>
                <a:spcPct val="50000"/>
              </a:spcBef>
            </a:pPr>
            <a:r>
              <a:rPr lang="en-US"/>
              <a:t>Where in body?</a:t>
            </a:r>
          </a:p>
          <a:p>
            <a:pPr>
              <a:spcBef>
                <a:spcPct val="50000"/>
              </a:spcBef>
            </a:pPr>
            <a:endParaRPr lang="en-US"/>
          </a:p>
          <a:p>
            <a:pPr>
              <a:spcBef>
                <a:spcPct val="50000"/>
              </a:spcBef>
            </a:pPr>
            <a:r>
              <a:rPr lang="en-US"/>
              <a:t>Where in cell?</a:t>
            </a:r>
          </a:p>
          <a:p>
            <a:pPr>
              <a:spcBef>
                <a:spcPct val="50000"/>
              </a:spcBef>
            </a:pPr>
            <a:endParaRPr lang="en-US"/>
          </a:p>
          <a:p>
            <a:pPr>
              <a:spcBef>
                <a:spcPct val="50000"/>
              </a:spcBef>
            </a:pPr>
            <a:r>
              <a:rPr lang="en-US"/>
              <a:t>What are the inputs?</a:t>
            </a:r>
          </a:p>
          <a:p>
            <a:pPr>
              <a:spcBef>
                <a:spcPct val="50000"/>
              </a:spcBef>
            </a:pPr>
            <a:endParaRPr lang="en-US"/>
          </a:p>
          <a:p>
            <a:pPr>
              <a:spcBef>
                <a:spcPct val="50000"/>
              </a:spcBef>
            </a:pPr>
            <a:r>
              <a:rPr lang="en-US"/>
              <a:t>What are the outcomes?</a:t>
            </a:r>
          </a:p>
        </p:txBody>
      </p:sp>
      <p:sp>
        <p:nvSpPr>
          <p:cNvPr id="3080" name="Text Box 8"/>
          <p:cNvSpPr txBox="1">
            <a:spLocks noChangeArrowheads="1"/>
          </p:cNvSpPr>
          <p:nvPr/>
        </p:nvSpPr>
        <p:spPr bwMode="auto">
          <a:xfrm>
            <a:off x="685800" y="5715000"/>
            <a:ext cx="7924800" cy="457200"/>
          </a:xfrm>
          <a:prstGeom prst="rect">
            <a:avLst/>
          </a:prstGeom>
          <a:noFill/>
          <a:ln w="9525">
            <a:noFill/>
            <a:miter lim="800000"/>
            <a:headEnd/>
            <a:tailEnd/>
          </a:ln>
          <a:effectLst/>
        </p:spPr>
        <p:txBody>
          <a:bodyPr>
            <a:spAutoFit/>
          </a:bodyPr>
          <a:lstStyle/>
          <a:p>
            <a:pPr>
              <a:spcBef>
                <a:spcPct val="50000"/>
              </a:spcBef>
            </a:pPr>
            <a:r>
              <a:rPr lang="en-US"/>
              <a:t>Oxygen required?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609600"/>
            <a:ext cx="8991600" cy="1143000"/>
          </a:xfrm>
        </p:spPr>
        <p:txBody>
          <a:bodyPr/>
          <a:lstStyle/>
          <a:p>
            <a:r>
              <a:rPr lang="en-US" sz="2400"/>
              <a:t>Energy Balance Sheet for the Oxydation of Glucose via Glycolysis</a:t>
            </a:r>
          </a:p>
        </p:txBody>
      </p:sp>
      <p:sp>
        <p:nvSpPr>
          <p:cNvPr id="12291" name="Text Box 3"/>
          <p:cNvSpPr txBox="1">
            <a:spLocks noChangeArrowheads="1"/>
          </p:cNvSpPr>
          <p:nvPr/>
        </p:nvSpPr>
        <p:spPr bwMode="auto">
          <a:xfrm>
            <a:off x="990600" y="1752600"/>
            <a:ext cx="2286000" cy="1919288"/>
          </a:xfrm>
          <a:prstGeom prst="rect">
            <a:avLst/>
          </a:prstGeom>
          <a:noFill/>
          <a:ln w="9525">
            <a:noFill/>
            <a:miter lim="800000"/>
            <a:headEnd/>
            <a:tailEnd/>
          </a:ln>
          <a:effectLst/>
        </p:spPr>
        <p:txBody>
          <a:bodyPr>
            <a:spAutoFit/>
          </a:bodyPr>
          <a:lstStyle/>
          <a:p>
            <a:pPr>
              <a:spcBef>
                <a:spcPct val="50000"/>
              </a:spcBef>
            </a:pPr>
            <a:r>
              <a:rPr lang="en-US"/>
              <a:t>Gains:</a:t>
            </a:r>
          </a:p>
          <a:p>
            <a:pPr>
              <a:spcBef>
                <a:spcPct val="50000"/>
              </a:spcBef>
            </a:pPr>
            <a:r>
              <a:rPr lang="en-US" sz="2000"/>
              <a:t>4 ATP</a:t>
            </a:r>
          </a:p>
          <a:p>
            <a:pPr>
              <a:spcBef>
                <a:spcPct val="50000"/>
              </a:spcBef>
            </a:pPr>
            <a:r>
              <a:rPr lang="en-US" sz="2000"/>
              <a:t>2 pyruvate</a:t>
            </a:r>
          </a:p>
          <a:p>
            <a:pPr>
              <a:spcBef>
                <a:spcPct val="50000"/>
              </a:spcBef>
            </a:pPr>
            <a:r>
              <a:rPr lang="en-US" sz="2000"/>
              <a:t>2 NADH + H</a:t>
            </a:r>
            <a:r>
              <a:rPr lang="en-US"/>
              <a:t>+</a:t>
            </a:r>
          </a:p>
        </p:txBody>
      </p:sp>
      <p:sp>
        <p:nvSpPr>
          <p:cNvPr id="12292" name="Text Box 4"/>
          <p:cNvSpPr txBox="1">
            <a:spLocks noChangeArrowheads="1"/>
          </p:cNvSpPr>
          <p:nvPr/>
        </p:nvSpPr>
        <p:spPr bwMode="auto">
          <a:xfrm>
            <a:off x="5867400" y="1752600"/>
            <a:ext cx="2590800" cy="2108200"/>
          </a:xfrm>
          <a:prstGeom prst="rect">
            <a:avLst/>
          </a:prstGeom>
          <a:noFill/>
          <a:ln w="9525">
            <a:noFill/>
            <a:miter lim="800000"/>
            <a:headEnd/>
            <a:tailEnd/>
          </a:ln>
          <a:effectLst/>
        </p:spPr>
        <p:txBody>
          <a:bodyPr>
            <a:spAutoFit/>
          </a:bodyPr>
          <a:lstStyle/>
          <a:p>
            <a:pPr>
              <a:spcBef>
                <a:spcPct val="50000"/>
              </a:spcBef>
            </a:pPr>
            <a:r>
              <a:rPr lang="en-US"/>
              <a:t>Losses:</a:t>
            </a:r>
          </a:p>
          <a:p>
            <a:pPr>
              <a:spcBef>
                <a:spcPct val="50000"/>
              </a:spcBef>
            </a:pPr>
            <a:r>
              <a:rPr lang="en-US" sz="1800"/>
              <a:t>2ATP</a:t>
            </a:r>
          </a:p>
          <a:p>
            <a:pPr>
              <a:spcBef>
                <a:spcPct val="50000"/>
              </a:spcBef>
            </a:pPr>
            <a:r>
              <a:rPr lang="en-US" sz="1800"/>
              <a:t>Glucose</a:t>
            </a:r>
          </a:p>
          <a:p>
            <a:pPr>
              <a:spcBef>
                <a:spcPct val="50000"/>
              </a:spcBef>
            </a:pPr>
            <a:r>
              <a:rPr lang="en-US" sz="1800"/>
              <a:t>Phosphate</a:t>
            </a:r>
          </a:p>
          <a:p>
            <a:pPr>
              <a:spcBef>
                <a:spcPct val="50000"/>
              </a:spcBef>
            </a:pPr>
            <a:r>
              <a:rPr lang="en-US" sz="1800"/>
              <a:t>NAD+  (recycled)</a:t>
            </a:r>
          </a:p>
        </p:txBody>
      </p:sp>
      <p:sp>
        <p:nvSpPr>
          <p:cNvPr id="12293" name="AutoShape 5"/>
          <p:cNvSpPr>
            <a:spLocks noChangeArrowheads="1"/>
          </p:cNvSpPr>
          <p:nvPr/>
        </p:nvSpPr>
        <p:spPr bwMode="auto">
          <a:xfrm rot="26969817">
            <a:off x="190500" y="3543300"/>
            <a:ext cx="1371600" cy="8382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12294" name="AutoShape 6"/>
          <p:cNvSpPr>
            <a:spLocks/>
          </p:cNvSpPr>
          <p:nvPr/>
        </p:nvSpPr>
        <p:spPr bwMode="auto">
          <a:xfrm>
            <a:off x="838200" y="2895600"/>
            <a:ext cx="152400" cy="685800"/>
          </a:xfrm>
          <a:prstGeom prst="leftBrace">
            <a:avLst>
              <a:gd name="adj1" fmla="val 37500"/>
              <a:gd name="adj2" fmla="val 50000"/>
            </a:avLst>
          </a:prstGeom>
          <a:noFill/>
          <a:ln w="9525">
            <a:solidFill>
              <a:schemeClr val="tx1"/>
            </a:solidFill>
            <a:round/>
            <a:headEnd/>
            <a:tailEnd/>
          </a:ln>
          <a:effectLst/>
        </p:spPr>
        <p:txBody>
          <a:bodyPr wrap="none" anchor="ctr"/>
          <a:lstStyle/>
          <a:p>
            <a:endParaRPr lang="en-US"/>
          </a:p>
        </p:txBody>
      </p:sp>
      <p:sp>
        <p:nvSpPr>
          <p:cNvPr id="12295" name="Text Box 7"/>
          <p:cNvSpPr txBox="1">
            <a:spLocks noChangeArrowheads="1"/>
          </p:cNvSpPr>
          <p:nvPr/>
        </p:nvSpPr>
        <p:spPr bwMode="auto">
          <a:xfrm>
            <a:off x="1371600" y="4038600"/>
            <a:ext cx="3124200" cy="1187450"/>
          </a:xfrm>
          <a:prstGeom prst="rect">
            <a:avLst/>
          </a:prstGeom>
          <a:noFill/>
          <a:ln w="9525">
            <a:noFill/>
            <a:miter lim="800000"/>
            <a:headEnd/>
            <a:tailEnd/>
          </a:ln>
          <a:effectLst/>
        </p:spPr>
        <p:txBody>
          <a:bodyPr>
            <a:spAutoFit/>
          </a:bodyPr>
          <a:lstStyle/>
          <a:p>
            <a:pPr>
              <a:spcBef>
                <a:spcPct val="50000"/>
              </a:spcBef>
            </a:pPr>
            <a:r>
              <a:rPr lang="en-US"/>
              <a:t>Mitochondria for further oxidation via the TCA/Krebs cycle</a:t>
            </a:r>
          </a:p>
        </p:txBody>
      </p:sp>
      <p:grpSp>
        <p:nvGrpSpPr>
          <p:cNvPr id="2" name="Group 10"/>
          <p:cNvGrpSpPr>
            <a:grpSpLocks/>
          </p:cNvGrpSpPr>
          <p:nvPr/>
        </p:nvGrpSpPr>
        <p:grpSpPr bwMode="auto">
          <a:xfrm>
            <a:off x="2971800" y="1524000"/>
            <a:ext cx="2667000" cy="1524000"/>
            <a:chOff x="1680" y="960"/>
            <a:chExt cx="1680" cy="960"/>
          </a:xfrm>
        </p:grpSpPr>
        <p:sp>
          <p:nvSpPr>
            <p:cNvPr id="12296" name="Text Box 8"/>
            <p:cNvSpPr txBox="1">
              <a:spLocks noChangeArrowheads="1"/>
            </p:cNvSpPr>
            <p:nvPr/>
          </p:nvSpPr>
          <p:spPr bwMode="auto">
            <a:xfrm>
              <a:off x="1920" y="1056"/>
              <a:ext cx="1440" cy="633"/>
            </a:xfrm>
            <a:prstGeom prst="rect">
              <a:avLst/>
            </a:prstGeom>
            <a:noFill/>
            <a:ln w="9525">
              <a:noFill/>
              <a:miter lim="800000"/>
              <a:headEnd/>
              <a:tailEnd/>
            </a:ln>
            <a:effectLst/>
          </p:spPr>
          <p:txBody>
            <a:bodyPr>
              <a:spAutoFit/>
            </a:bodyPr>
            <a:lstStyle/>
            <a:p>
              <a:pPr>
                <a:spcBef>
                  <a:spcPct val="50000"/>
                </a:spcBef>
              </a:pPr>
              <a:r>
                <a:rPr lang="en-US">
                  <a:solidFill>
                    <a:srgbClr val="FF0000"/>
                  </a:solidFill>
                </a:rPr>
                <a:t>Net Gain:</a:t>
              </a:r>
            </a:p>
            <a:p>
              <a:pPr>
                <a:spcBef>
                  <a:spcPct val="50000"/>
                </a:spcBef>
              </a:pPr>
              <a:r>
                <a:rPr lang="en-US">
                  <a:solidFill>
                    <a:srgbClr val="FF0000"/>
                  </a:solidFill>
                </a:rPr>
                <a:t>+ 2 ATP</a:t>
              </a:r>
            </a:p>
          </p:txBody>
        </p:sp>
        <p:sp>
          <p:nvSpPr>
            <p:cNvPr id="12297" name="Oval 9"/>
            <p:cNvSpPr>
              <a:spLocks noChangeArrowheads="1"/>
            </p:cNvSpPr>
            <p:nvPr/>
          </p:nvSpPr>
          <p:spPr bwMode="auto">
            <a:xfrm>
              <a:off x="1680" y="960"/>
              <a:ext cx="1344" cy="960"/>
            </a:xfrm>
            <a:prstGeom prst="ellipse">
              <a:avLst/>
            </a:prstGeom>
            <a:noFill/>
            <a:ln w="38100">
              <a:solidFill>
                <a:srgbClr val="FF0000"/>
              </a:solidFill>
              <a:round/>
              <a:headEnd/>
              <a:tailEnd/>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0" y="188913"/>
            <a:ext cx="1835150" cy="2227262"/>
          </a:xfrm>
          <a:prstGeom prst="rect">
            <a:avLst/>
          </a:prstGeom>
          <a:solidFill>
            <a:srgbClr val="CCFFCC"/>
          </a:solidFill>
          <a:ln w="9525">
            <a:noFill/>
            <a:miter lim="800000"/>
            <a:headEnd/>
            <a:tailEnd/>
          </a:ln>
        </p:spPr>
        <p:txBody>
          <a:bodyPr>
            <a:spAutoFit/>
          </a:bodyPr>
          <a:lstStyle/>
          <a:p>
            <a:pPr eaLnBrk="0" hangingPunct="0"/>
            <a:r>
              <a:rPr lang="en-US" sz="2800" b="1">
                <a:solidFill>
                  <a:srgbClr val="0000CC"/>
                </a:solidFill>
                <a:latin typeface="Times New Roman" pitchFamily="18" charset="0"/>
              </a:rPr>
              <a:t>Enzymes Lower a Reaction’s  Activation Energy</a:t>
            </a:r>
          </a:p>
        </p:txBody>
      </p:sp>
      <p:pic>
        <p:nvPicPr>
          <p:cNvPr id="74763" name="Picture 11" descr="FG06_08"/>
          <p:cNvPicPr>
            <a:picLocks noChangeAspect="1" noChangeArrowheads="1"/>
          </p:cNvPicPr>
          <p:nvPr/>
        </p:nvPicPr>
        <p:blipFill>
          <a:blip r:embed="rId3"/>
          <a:srcRect b="58728"/>
          <a:stretch>
            <a:fillRect/>
          </a:stretch>
        </p:blipFill>
        <p:spPr bwMode="auto">
          <a:xfrm>
            <a:off x="1733550" y="152400"/>
            <a:ext cx="7410450" cy="3048000"/>
          </a:xfrm>
          <a:prstGeom prst="rect">
            <a:avLst/>
          </a:prstGeom>
          <a:noFill/>
          <a:ln w="9525">
            <a:noFill/>
            <a:miter lim="800000"/>
            <a:headEnd/>
            <a:tailEnd/>
          </a:ln>
        </p:spPr>
      </p:pic>
      <p:pic>
        <p:nvPicPr>
          <p:cNvPr id="74764" name="Picture 12" descr="FG06_08"/>
          <p:cNvPicPr>
            <a:picLocks noChangeAspect="1" noChangeArrowheads="1"/>
          </p:cNvPicPr>
          <p:nvPr/>
        </p:nvPicPr>
        <p:blipFill>
          <a:blip r:embed="rId3"/>
          <a:srcRect t="53654" b="6664"/>
          <a:stretch>
            <a:fillRect/>
          </a:stretch>
        </p:blipFill>
        <p:spPr bwMode="auto">
          <a:xfrm>
            <a:off x="1676400" y="3775075"/>
            <a:ext cx="7410450" cy="2930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4763"/>
                                        </p:tgtEl>
                                        <p:attrNameLst>
                                          <p:attrName>style.visibility</p:attrName>
                                        </p:attrNameLst>
                                      </p:cBhvr>
                                      <p:to>
                                        <p:strVal val="visible"/>
                                      </p:to>
                                    </p:set>
                                    <p:anim calcmode="lin" valueType="num">
                                      <p:cBhvr>
                                        <p:cTn id="7" dur="500" fill="hold"/>
                                        <p:tgtEl>
                                          <p:spTgt spid="74763"/>
                                        </p:tgtEl>
                                        <p:attrNameLst>
                                          <p:attrName>ppt_w</p:attrName>
                                        </p:attrNameLst>
                                      </p:cBhvr>
                                      <p:tavLst>
                                        <p:tav tm="0">
                                          <p:val>
                                            <p:fltVal val="0"/>
                                          </p:val>
                                        </p:tav>
                                        <p:tav tm="100000">
                                          <p:val>
                                            <p:strVal val="#ppt_w"/>
                                          </p:val>
                                        </p:tav>
                                      </p:tavLst>
                                    </p:anim>
                                    <p:anim calcmode="lin" valueType="num">
                                      <p:cBhvr>
                                        <p:cTn id="8" dur="500" fill="hold"/>
                                        <p:tgtEl>
                                          <p:spTgt spid="74763"/>
                                        </p:tgtEl>
                                        <p:attrNameLst>
                                          <p:attrName>ppt_h</p:attrName>
                                        </p:attrNameLst>
                                      </p:cBhvr>
                                      <p:tavLst>
                                        <p:tav tm="0">
                                          <p:val>
                                            <p:fltVal val="0"/>
                                          </p:val>
                                        </p:tav>
                                        <p:tav tm="100000">
                                          <p:val>
                                            <p:strVal val="#ppt_h"/>
                                          </p:val>
                                        </p:tav>
                                      </p:tavLst>
                                    </p:anim>
                                    <p:animEffect transition="in" filter="fade">
                                      <p:cBhvr>
                                        <p:cTn id="9" dur="500"/>
                                        <p:tgtEl>
                                          <p:spTgt spid="747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4764"/>
                                        </p:tgtEl>
                                        <p:attrNameLst>
                                          <p:attrName>style.visibility</p:attrName>
                                        </p:attrNameLst>
                                      </p:cBhvr>
                                      <p:to>
                                        <p:strVal val="visible"/>
                                      </p:to>
                                    </p:set>
                                    <p:anim calcmode="lin" valueType="num">
                                      <p:cBhvr>
                                        <p:cTn id="14" dur="500" fill="hold"/>
                                        <p:tgtEl>
                                          <p:spTgt spid="74764"/>
                                        </p:tgtEl>
                                        <p:attrNameLst>
                                          <p:attrName>ppt_w</p:attrName>
                                        </p:attrNameLst>
                                      </p:cBhvr>
                                      <p:tavLst>
                                        <p:tav tm="0">
                                          <p:val>
                                            <p:fltVal val="0"/>
                                          </p:val>
                                        </p:tav>
                                        <p:tav tm="100000">
                                          <p:val>
                                            <p:strVal val="#ppt_w"/>
                                          </p:val>
                                        </p:tav>
                                      </p:tavLst>
                                    </p:anim>
                                    <p:anim calcmode="lin" valueType="num">
                                      <p:cBhvr>
                                        <p:cTn id="15" dur="500" fill="hold"/>
                                        <p:tgtEl>
                                          <p:spTgt spid="74764"/>
                                        </p:tgtEl>
                                        <p:attrNameLst>
                                          <p:attrName>ppt_h</p:attrName>
                                        </p:attrNameLst>
                                      </p:cBhvr>
                                      <p:tavLst>
                                        <p:tav tm="0">
                                          <p:val>
                                            <p:fltVal val="0"/>
                                          </p:val>
                                        </p:tav>
                                        <p:tav tm="100000">
                                          <p:val>
                                            <p:strVal val="#ppt_h"/>
                                          </p:val>
                                        </p:tav>
                                      </p:tavLst>
                                    </p:anim>
                                    <p:animEffect transition="in" filter="fade">
                                      <p:cBhvr>
                                        <p:cTn id="16" dur="500"/>
                                        <p:tgtEl>
                                          <p:spTgt spid="74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mage.slidesharecdn.com/enzymes-131026021821-phpapp01/95/enzymes-19-638.jpg?cb=138277200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304800" y="152400"/>
            <a:ext cx="8610600" cy="762000"/>
          </a:xfrm>
          <a:solidFill>
            <a:srgbClr val="FDEADA"/>
          </a:solidFill>
        </p:spPr>
        <p:txBody>
          <a:bodyPr/>
          <a:lstStyle/>
          <a:p>
            <a:pPr eaLnBrk="1" hangingPunct="1"/>
            <a:r>
              <a:rPr lang="en-US" sz="3200" smtClean="0"/>
              <a:t>Lock-and-Key Model</a:t>
            </a:r>
          </a:p>
        </p:txBody>
      </p:sp>
      <p:sp>
        <p:nvSpPr>
          <p:cNvPr id="9219" name="Rectangle 3"/>
          <p:cNvSpPr>
            <a:spLocks noGrp="1" noChangeArrowheads="1"/>
          </p:cNvSpPr>
          <p:nvPr>
            <p:ph type="body" idx="4294967295"/>
          </p:nvPr>
        </p:nvSpPr>
        <p:spPr>
          <a:xfrm>
            <a:off x="685800" y="990600"/>
            <a:ext cx="7772400" cy="2514600"/>
          </a:xfrm>
        </p:spPr>
        <p:txBody>
          <a:bodyPr>
            <a:normAutofit fontScale="92500"/>
          </a:bodyPr>
          <a:lstStyle/>
          <a:p>
            <a:pPr eaLnBrk="1" hangingPunct="1">
              <a:lnSpc>
                <a:spcPct val="95000"/>
              </a:lnSpc>
              <a:spcBef>
                <a:spcPct val="10000"/>
              </a:spcBef>
            </a:pPr>
            <a:r>
              <a:rPr lang="en-US" sz="2400" smtClean="0"/>
              <a:t>In the </a:t>
            </a:r>
            <a:r>
              <a:rPr lang="en-US" sz="2400" b="1" smtClean="0"/>
              <a:t>lock-and-key model</a:t>
            </a:r>
            <a:r>
              <a:rPr lang="en-US" sz="2400" smtClean="0"/>
              <a:t> of enzyme action: </a:t>
            </a:r>
          </a:p>
          <a:p>
            <a:pPr eaLnBrk="1" hangingPunct="1">
              <a:lnSpc>
                <a:spcPct val="95000"/>
              </a:lnSpc>
              <a:spcBef>
                <a:spcPct val="10000"/>
              </a:spcBef>
              <a:buFontTx/>
              <a:buNone/>
            </a:pPr>
            <a:r>
              <a:rPr lang="en-US" sz="2400" smtClean="0"/>
              <a:t>	- the active site has a rigid shape</a:t>
            </a:r>
          </a:p>
          <a:p>
            <a:pPr eaLnBrk="1" hangingPunct="1">
              <a:lnSpc>
                <a:spcPct val="95000"/>
              </a:lnSpc>
              <a:spcBef>
                <a:spcPct val="10000"/>
              </a:spcBef>
              <a:buFontTx/>
              <a:buNone/>
            </a:pPr>
            <a:r>
              <a:rPr lang="en-US" sz="2400" smtClean="0"/>
              <a:t>	- only substrates with the matching shape can fit</a:t>
            </a:r>
          </a:p>
          <a:p>
            <a:pPr eaLnBrk="1" hangingPunct="1">
              <a:lnSpc>
                <a:spcPct val="95000"/>
              </a:lnSpc>
              <a:spcBef>
                <a:spcPct val="10000"/>
              </a:spcBef>
              <a:buFontTx/>
              <a:buNone/>
            </a:pPr>
            <a:r>
              <a:rPr lang="en-US" sz="2400" smtClean="0"/>
              <a:t>	- the substrate is a key that fits the lock of the active site</a:t>
            </a:r>
          </a:p>
          <a:p>
            <a:pPr eaLnBrk="1" hangingPunct="1">
              <a:lnSpc>
                <a:spcPct val="95000"/>
              </a:lnSpc>
              <a:spcBef>
                <a:spcPct val="10000"/>
              </a:spcBef>
            </a:pPr>
            <a:r>
              <a:rPr lang="en-US" sz="2400" smtClean="0"/>
              <a:t>This is an older model, however, and does not work for all enzymes</a:t>
            </a:r>
          </a:p>
        </p:txBody>
      </p:sp>
      <p:graphicFrame>
        <p:nvGraphicFramePr>
          <p:cNvPr id="1026" name="Object 4"/>
          <p:cNvGraphicFramePr>
            <a:graphicFrameLocks noChangeAspect="1"/>
          </p:cNvGraphicFramePr>
          <p:nvPr/>
        </p:nvGraphicFramePr>
        <p:xfrm>
          <a:off x="304800" y="3733800"/>
          <a:ext cx="8534400" cy="2362200"/>
        </p:xfrm>
        <a:graphic>
          <a:graphicData uri="http://schemas.openxmlformats.org/presentationml/2006/ole">
            <p:oleObj spid="_x0000_s1026" name="Bitmap Image" r:id="rId4" imgW="4191585" imgH="1286055" progId="PBrush">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box(out)">
                                      <p:cBhvr>
                                        <p:cTn id="7" dur="500"/>
                                        <p:tgtEl>
                                          <p:spTgt spid="921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builtIn="1"/>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box(out)">
                                      <p:cBhvr>
                                        <p:cTn id="12" dur="500"/>
                                        <p:tgtEl>
                                          <p:spTgt spid="9219">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 builtIn="1"/>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box(out)">
                                      <p:cBhvr>
                                        <p:cTn id="17" dur="500"/>
                                        <p:tgtEl>
                                          <p:spTgt spid="9219">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 builtIn="1"/>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Effect transition="in" filter="box(out)">
                                      <p:cBhvr>
                                        <p:cTn id="22" dur="500"/>
                                        <p:tgtEl>
                                          <p:spTgt spid="9219">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amera" builtIn="1"/>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Effect transition="in" filter="box(out)">
                                      <p:cBhvr>
                                        <p:cTn id="27" dur="500"/>
                                        <p:tgtEl>
                                          <p:spTgt spid="9219">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a:xfrm>
            <a:off x="304800" y="152400"/>
            <a:ext cx="8610600" cy="762000"/>
          </a:xfrm>
          <a:solidFill>
            <a:srgbClr val="FDEADA"/>
          </a:solidFill>
        </p:spPr>
        <p:txBody>
          <a:bodyPr/>
          <a:lstStyle/>
          <a:p>
            <a:pPr eaLnBrk="1" hangingPunct="1"/>
            <a:r>
              <a:rPr lang="en-US" sz="3200" smtClean="0"/>
              <a:t>Induced Fit Model</a:t>
            </a:r>
          </a:p>
        </p:txBody>
      </p:sp>
      <p:sp>
        <p:nvSpPr>
          <p:cNvPr id="10243" name="Rectangle 3"/>
          <p:cNvSpPr>
            <a:spLocks noGrp="1" noChangeArrowheads="1"/>
          </p:cNvSpPr>
          <p:nvPr>
            <p:ph type="body" idx="4294967295"/>
          </p:nvPr>
        </p:nvSpPr>
        <p:spPr>
          <a:xfrm>
            <a:off x="533400" y="990600"/>
            <a:ext cx="8153400" cy="2590800"/>
          </a:xfrm>
        </p:spPr>
        <p:txBody>
          <a:bodyPr>
            <a:normAutofit fontScale="92500"/>
          </a:bodyPr>
          <a:lstStyle/>
          <a:p>
            <a:pPr eaLnBrk="1" hangingPunct="1">
              <a:lnSpc>
                <a:spcPct val="95000"/>
              </a:lnSpc>
              <a:spcBef>
                <a:spcPct val="10000"/>
              </a:spcBef>
            </a:pPr>
            <a:r>
              <a:rPr lang="en-US" sz="2400" smtClean="0"/>
              <a:t>In the </a:t>
            </a:r>
            <a:r>
              <a:rPr lang="en-US" sz="2400" b="1" smtClean="0"/>
              <a:t>induced-fit model</a:t>
            </a:r>
            <a:r>
              <a:rPr lang="en-US" sz="2400" smtClean="0"/>
              <a:t> of enzyme action:</a:t>
            </a:r>
          </a:p>
          <a:p>
            <a:pPr eaLnBrk="1" hangingPunct="1">
              <a:lnSpc>
                <a:spcPct val="95000"/>
              </a:lnSpc>
              <a:spcBef>
                <a:spcPct val="10000"/>
              </a:spcBef>
              <a:buFontTx/>
              <a:buNone/>
            </a:pPr>
            <a:r>
              <a:rPr lang="en-US" sz="2400" smtClean="0"/>
              <a:t>	- the active site is flexible, not rigid</a:t>
            </a:r>
          </a:p>
          <a:p>
            <a:pPr eaLnBrk="1" hangingPunct="1">
              <a:lnSpc>
                <a:spcPct val="95000"/>
              </a:lnSpc>
              <a:spcBef>
                <a:spcPct val="10000"/>
              </a:spcBef>
              <a:buFontTx/>
              <a:buNone/>
            </a:pPr>
            <a:r>
              <a:rPr lang="en-US" sz="2400" smtClean="0"/>
              <a:t>	- the shapes of the enzyme, active site, and substrate adjust to maximumize the fit, which improves catalysis</a:t>
            </a:r>
          </a:p>
          <a:p>
            <a:pPr eaLnBrk="1" hangingPunct="1">
              <a:lnSpc>
                <a:spcPct val="95000"/>
              </a:lnSpc>
              <a:spcBef>
                <a:spcPct val="10000"/>
              </a:spcBef>
              <a:buFontTx/>
              <a:buNone/>
            </a:pPr>
            <a:r>
              <a:rPr lang="en-US" sz="2400" smtClean="0"/>
              <a:t>	- there is a greater range of substrate specificity</a:t>
            </a:r>
          </a:p>
          <a:p>
            <a:pPr eaLnBrk="1" hangingPunct="1">
              <a:lnSpc>
                <a:spcPct val="95000"/>
              </a:lnSpc>
              <a:spcBef>
                <a:spcPct val="10000"/>
              </a:spcBef>
            </a:pPr>
            <a:r>
              <a:rPr lang="en-US" sz="2400" smtClean="0"/>
              <a:t>This model is more consistent with a wider range of enzymes</a:t>
            </a:r>
          </a:p>
        </p:txBody>
      </p:sp>
      <p:graphicFrame>
        <p:nvGraphicFramePr>
          <p:cNvPr id="2050" name="Object 4"/>
          <p:cNvGraphicFramePr>
            <a:graphicFrameLocks noChangeAspect="1"/>
          </p:cNvGraphicFramePr>
          <p:nvPr/>
        </p:nvGraphicFramePr>
        <p:xfrm>
          <a:off x="304800" y="3505200"/>
          <a:ext cx="8534400" cy="2784475"/>
        </p:xfrm>
        <a:graphic>
          <a:graphicData uri="http://schemas.openxmlformats.org/presentationml/2006/ole">
            <p:oleObj spid="_x0000_s2050" name="Bitmap Image" r:id="rId3" imgW="4086795" imgH="1333333" progId="PBrush">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left)">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wipe(left)">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wipe(left)">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wipe(left)">
                                      <p:cBhvr>
                                        <p:cTn id="22" dur="500"/>
                                        <p:tgtEl>
                                          <p:spTgt spid="102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wipe(left)">
                                      <p:cBhvr>
                                        <p:cTn id="27" dur="500"/>
                                        <p:tgtEl>
                                          <p:spTgt spid="10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85800" y="152400"/>
            <a:ext cx="7772400" cy="533400"/>
          </a:xfrm>
        </p:spPr>
        <p:txBody>
          <a:bodyPr/>
          <a:lstStyle/>
          <a:p>
            <a:pPr eaLnBrk="1" hangingPunct="1"/>
            <a:r>
              <a:rPr lang="en-US" sz="2800" smtClean="0"/>
              <a:t>Enzyme Catalyzed Reactions</a:t>
            </a:r>
          </a:p>
        </p:txBody>
      </p:sp>
      <p:sp>
        <p:nvSpPr>
          <p:cNvPr id="11267" name="Rectangle 3"/>
          <p:cNvSpPr>
            <a:spLocks noGrp="1" noChangeArrowheads="1"/>
          </p:cNvSpPr>
          <p:nvPr>
            <p:ph type="body" idx="4294967295"/>
          </p:nvPr>
        </p:nvSpPr>
        <p:spPr>
          <a:xfrm>
            <a:off x="685800" y="762000"/>
            <a:ext cx="7772400" cy="5715000"/>
          </a:xfrm>
        </p:spPr>
        <p:txBody>
          <a:bodyPr>
            <a:normAutofit lnSpcReduction="10000"/>
          </a:bodyPr>
          <a:lstStyle/>
          <a:p>
            <a:pPr eaLnBrk="1" hangingPunct="1">
              <a:lnSpc>
                <a:spcPct val="105000"/>
              </a:lnSpc>
              <a:spcBef>
                <a:spcPct val="10000"/>
              </a:spcBef>
            </a:pPr>
            <a:r>
              <a:rPr lang="en-US" sz="2400" smtClean="0"/>
              <a:t>When a substrate (</a:t>
            </a:r>
            <a:r>
              <a:rPr lang="en-US" sz="2400" smtClean="0">
                <a:solidFill>
                  <a:srgbClr val="1822CD"/>
                </a:solidFill>
              </a:rPr>
              <a:t>S</a:t>
            </a:r>
            <a:r>
              <a:rPr lang="en-US" sz="2400" smtClean="0"/>
              <a:t>) fits properly in an active site, an </a:t>
            </a:r>
            <a:r>
              <a:rPr lang="en-US" sz="2400" b="1" smtClean="0"/>
              <a:t>enzyme-substrate (</a:t>
            </a:r>
            <a:r>
              <a:rPr lang="en-US" sz="2400" b="1" smtClean="0">
                <a:solidFill>
                  <a:srgbClr val="ED181E"/>
                </a:solidFill>
              </a:rPr>
              <a:t>E</a:t>
            </a:r>
            <a:r>
              <a:rPr lang="en-US" sz="2400" b="1" smtClean="0">
                <a:solidFill>
                  <a:srgbClr val="1822CD"/>
                </a:solidFill>
              </a:rPr>
              <a:t>S</a:t>
            </a:r>
            <a:r>
              <a:rPr lang="en-US" sz="2400" b="1" smtClean="0"/>
              <a:t>) complex</a:t>
            </a:r>
            <a:r>
              <a:rPr lang="en-US" sz="2400" smtClean="0"/>
              <a:t> is formed:</a:t>
            </a:r>
          </a:p>
          <a:p>
            <a:pPr eaLnBrk="1" hangingPunct="1">
              <a:lnSpc>
                <a:spcPct val="105000"/>
              </a:lnSpc>
              <a:spcBef>
                <a:spcPct val="10000"/>
              </a:spcBef>
              <a:buFontTx/>
              <a:buNone/>
            </a:pPr>
            <a:r>
              <a:rPr lang="en-US" sz="2400" smtClean="0"/>
              <a:t>		</a:t>
            </a:r>
            <a:r>
              <a:rPr lang="en-US" sz="2400" smtClean="0">
                <a:solidFill>
                  <a:srgbClr val="ED181E"/>
                </a:solidFill>
              </a:rPr>
              <a:t>E</a:t>
            </a:r>
            <a:r>
              <a:rPr lang="en-US" sz="2400" smtClean="0"/>
              <a:t>  +  </a:t>
            </a:r>
            <a:r>
              <a:rPr lang="en-US" sz="2400" smtClean="0">
                <a:solidFill>
                  <a:srgbClr val="1822CD"/>
                </a:solidFill>
              </a:rPr>
              <a:t>S</a:t>
            </a:r>
            <a:r>
              <a:rPr lang="en-US" sz="2400" smtClean="0"/>
              <a:t>  </a:t>
            </a:r>
            <a:r>
              <a:rPr lang="en-US" sz="2400" smtClean="0">
                <a:sym typeface="Wingdings 3" pitchFamily="18" charset="2"/>
              </a:rPr>
              <a:t></a:t>
            </a:r>
            <a:r>
              <a:rPr lang="en-US" sz="2400" smtClean="0">
                <a:sym typeface="Symbol" pitchFamily="18" charset="2"/>
              </a:rPr>
              <a:t> </a:t>
            </a:r>
            <a:r>
              <a:rPr lang="en-US" sz="2400" smtClean="0"/>
              <a:t> </a:t>
            </a:r>
            <a:r>
              <a:rPr lang="en-US" sz="2400" smtClean="0">
                <a:solidFill>
                  <a:srgbClr val="ED181E"/>
                </a:solidFill>
              </a:rPr>
              <a:t>E</a:t>
            </a:r>
            <a:r>
              <a:rPr lang="en-US" sz="2400" smtClean="0">
                <a:solidFill>
                  <a:srgbClr val="1822CD"/>
                </a:solidFill>
              </a:rPr>
              <a:t>S</a:t>
            </a:r>
            <a:endParaRPr lang="en-US" sz="2400" smtClean="0"/>
          </a:p>
          <a:p>
            <a:pPr eaLnBrk="1" hangingPunct="1">
              <a:lnSpc>
                <a:spcPct val="105000"/>
              </a:lnSpc>
              <a:spcBef>
                <a:spcPct val="10000"/>
              </a:spcBef>
            </a:pPr>
            <a:r>
              <a:rPr lang="en-US" sz="2400" smtClean="0"/>
              <a:t>Within the active site of the </a:t>
            </a:r>
            <a:r>
              <a:rPr lang="en-US" sz="2400" smtClean="0">
                <a:solidFill>
                  <a:srgbClr val="ED181E"/>
                </a:solidFill>
              </a:rPr>
              <a:t>E</a:t>
            </a:r>
            <a:r>
              <a:rPr lang="en-US" sz="2400" smtClean="0">
                <a:solidFill>
                  <a:srgbClr val="1822CD"/>
                </a:solidFill>
              </a:rPr>
              <a:t>S</a:t>
            </a:r>
            <a:r>
              <a:rPr lang="en-US" sz="2400" smtClean="0"/>
              <a:t> complex, the reaction occurs to convert substrate to product (</a:t>
            </a:r>
            <a:r>
              <a:rPr lang="en-US" sz="2400" smtClean="0">
                <a:solidFill>
                  <a:srgbClr val="6C18B0"/>
                </a:solidFill>
              </a:rPr>
              <a:t>P</a:t>
            </a:r>
            <a:r>
              <a:rPr lang="en-US" sz="2400" smtClean="0"/>
              <a:t>):</a:t>
            </a:r>
          </a:p>
          <a:p>
            <a:pPr eaLnBrk="1" hangingPunct="1">
              <a:lnSpc>
                <a:spcPct val="105000"/>
              </a:lnSpc>
              <a:spcBef>
                <a:spcPct val="10000"/>
              </a:spcBef>
              <a:buFontTx/>
              <a:buNone/>
            </a:pPr>
            <a:r>
              <a:rPr lang="en-US" sz="2400" smtClean="0"/>
              <a:t>		</a:t>
            </a:r>
            <a:r>
              <a:rPr lang="en-US" sz="2400" smtClean="0">
                <a:solidFill>
                  <a:srgbClr val="ED181E"/>
                </a:solidFill>
              </a:rPr>
              <a:t>E</a:t>
            </a:r>
            <a:r>
              <a:rPr lang="en-US" sz="2400" smtClean="0">
                <a:solidFill>
                  <a:srgbClr val="1822CD"/>
                </a:solidFill>
              </a:rPr>
              <a:t>S</a:t>
            </a:r>
            <a:r>
              <a:rPr lang="en-US" sz="2400" smtClean="0"/>
              <a:t>  </a:t>
            </a:r>
            <a:r>
              <a:rPr lang="en-US" sz="2400" smtClean="0">
                <a:sym typeface="Symbol" pitchFamily="18" charset="2"/>
              </a:rPr>
              <a:t> </a:t>
            </a:r>
            <a:r>
              <a:rPr lang="en-US" sz="2400" smtClean="0"/>
              <a:t> </a:t>
            </a:r>
            <a:r>
              <a:rPr lang="en-US" sz="2400" smtClean="0">
                <a:solidFill>
                  <a:srgbClr val="ED181E"/>
                </a:solidFill>
              </a:rPr>
              <a:t>E</a:t>
            </a:r>
            <a:r>
              <a:rPr lang="en-US" sz="2400" smtClean="0"/>
              <a:t>  +  </a:t>
            </a:r>
            <a:r>
              <a:rPr lang="en-US" sz="2400" smtClean="0">
                <a:solidFill>
                  <a:srgbClr val="6C18B0"/>
                </a:solidFill>
              </a:rPr>
              <a:t>P</a:t>
            </a:r>
            <a:endParaRPr lang="en-US" sz="2400" smtClean="0"/>
          </a:p>
          <a:p>
            <a:pPr eaLnBrk="1" hangingPunct="1">
              <a:lnSpc>
                <a:spcPct val="105000"/>
              </a:lnSpc>
              <a:spcBef>
                <a:spcPct val="10000"/>
              </a:spcBef>
            </a:pPr>
            <a:r>
              <a:rPr lang="en-US" sz="2400" smtClean="0"/>
              <a:t>The products are then released, allowing another substrate molecule to bind the enzyme</a:t>
            </a:r>
          </a:p>
          <a:p>
            <a:pPr eaLnBrk="1" hangingPunct="1">
              <a:lnSpc>
                <a:spcPct val="105000"/>
              </a:lnSpc>
              <a:spcBef>
                <a:spcPct val="10000"/>
              </a:spcBef>
              <a:buFontTx/>
              <a:buNone/>
            </a:pPr>
            <a:r>
              <a:rPr lang="en-US" sz="2400" smtClean="0"/>
              <a:t>	- this cycle can be repeated millions (or even more) times per minute</a:t>
            </a:r>
          </a:p>
          <a:p>
            <a:pPr eaLnBrk="1" hangingPunct="1">
              <a:lnSpc>
                <a:spcPct val="105000"/>
              </a:lnSpc>
              <a:spcBef>
                <a:spcPct val="10000"/>
              </a:spcBef>
            </a:pPr>
            <a:r>
              <a:rPr lang="en-US" sz="2400" smtClean="0"/>
              <a:t>The overall  reaction for the conversion of substrate to product can be written as follows:</a:t>
            </a:r>
          </a:p>
          <a:p>
            <a:pPr eaLnBrk="1" hangingPunct="1">
              <a:lnSpc>
                <a:spcPct val="105000"/>
              </a:lnSpc>
              <a:spcBef>
                <a:spcPct val="10000"/>
              </a:spcBef>
              <a:buFontTx/>
              <a:buNone/>
            </a:pPr>
            <a:r>
              <a:rPr lang="en-US" sz="2400" smtClean="0"/>
              <a:t>		</a:t>
            </a:r>
            <a:r>
              <a:rPr lang="en-US" sz="2400" smtClean="0">
                <a:solidFill>
                  <a:srgbClr val="ED181E"/>
                </a:solidFill>
              </a:rPr>
              <a:t>E</a:t>
            </a:r>
            <a:r>
              <a:rPr lang="en-US" sz="2400" smtClean="0"/>
              <a:t>  +  </a:t>
            </a:r>
            <a:r>
              <a:rPr lang="en-US" sz="2400" smtClean="0">
                <a:solidFill>
                  <a:srgbClr val="1822CD"/>
                </a:solidFill>
              </a:rPr>
              <a:t>S</a:t>
            </a:r>
            <a:r>
              <a:rPr lang="en-US" sz="2400" smtClean="0"/>
              <a:t>  </a:t>
            </a:r>
            <a:r>
              <a:rPr lang="en-US" sz="2400" smtClean="0">
                <a:sym typeface="Wingdings 3" pitchFamily="18" charset="2"/>
              </a:rPr>
              <a:t></a:t>
            </a:r>
            <a:r>
              <a:rPr lang="en-US" sz="2400" smtClean="0"/>
              <a:t>  </a:t>
            </a:r>
            <a:r>
              <a:rPr lang="en-US" sz="2400" smtClean="0">
                <a:solidFill>
                  <a:srgbClr val="ED181E"/>
                </a:solidFill>
              </a:rPr>
              <a:t>E</a:t>
            </a:r>
            <a:r>
              <a:rPr lang="en-US" sz="2400" smtClean="0">
                <a:solidFill>
                  <a:srgbClr val="1822CD"/>
                </a:solidFill>
              </a:rPr>
              <a:t>S</a:t>
            </a:r>
            <a:r>
              <a:rPr lang="en-US" sz="2400" smtClean="0"/>
              <a:t>  </a:t>
            </a:r>
            <a:r>
              <a:rPr lang="en-US" sz="2400" smtClean="0">
                <a:sym typeface="Symbol" pitchFamily="18" charset="2"/>
              </a:rPr>
              <a:t> </a:t>
            </a:r>
            <a:r>
              <a:rPr lang="en-US" sz="2400" smtClean="0"/>
              <a:t> </a:t>
            </a:r>
            <a:r>
              <a:rPr lang="en-US" sz="2400" smtClean="0">
                <a:solidFill>
                  <a:srgbClr val="ED181E"/>
                </a:solidFill>
              </a:rPr>
              <a:t>E</a:t>
            </a:r>
            <a:r>
              <a:rPr lang="en-US" sz="2400" smtClean="0"/>
              <a:t>  +  </a:t>
            </a:r>
            <a:r>
              <a:rPr lang="en-US" sz="2400" smtClean="0">
                <a:solidFill>
                  <a:srgbClr val="6C18B0"/>
                </a:solidFill>
              </a:rPr>
              <a:t>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builtIn="1"/>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builtIn="1"/>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builtIn="1"/>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builtIn="1"/>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 calcmode="lin" valueType="num">
                                      <p:cBhvr additive="base">
                                        <p:cTn id="31" dur="500" fill="hold"/>
                                        <p:tgtEl>
                                          <p:spTgt spid="112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6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builtIn="1"/>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267">
                                            <p:txEl>
                                              <p:pRg st="5" end="5"/>
                                            </p:txEl>
                                          </p:spTgt>
                                        </p:tgtEl>
                                        <p:attrNameLst>
                                          <p:attrName>style.visibility</p:attrName>
                                        </p:attrNameLst>
                                      </p:cBhvr>
                                      <p:to>
                                        <p:strVal val="visible"/>
                                      </p:to>
                                    </p:set>
                                    <p:anim calcmode="lin" valueType="num">
                                      <p:cBhvr additive="base">
                                        <p:cTn id="37" dur="500" fill="hold"/>
                                        <p:tgtEl>
                                          <p:spTgt spid="1126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6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 builtIn="1"/>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267">
                                            <p:txEl>
                                              <p:pRg st="6" end="6"/>
                                            </p:txEl>
                                          </p:spTgt>
                                        </p:tgtEl>
                                        <p:attrNameLst>
                                          <p:attrName>style.visibility</p:attrName>
                                        </p:attrNameLst>
                                      </p:cBhvr>
                                      <p:to>
                                        <p:strVal val="visible"/>
                                      </p:to>
                                    </p:set>
                                    <p:anim calcmode="lin" valueType="num">
                                      <p:cBhvr additive="base">
                                        <p:cTn id="43" dur="500" fill="hold"/>
                                        <p:tgtEl>
                                          <p:spTgt spid="1126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6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oosh" builtIn="1"/>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267">
                                            <p:txEl>
                                              <p:pRg st="7" end="7"/>
                                            </p:txEl>
                                          </p:spTgt>
                                        </p:tgtEl>
                                        <p:attrNameLst>
                                          <p:attrName>style.visibility</p:attrName>
                                        </p:attrNameLst>
                                      </p:cBhvr>
                                      <p:to>
                                        <p:strVal val="visible"/>
                                      </p:to>
                                    </p:set>
                                    <p:anim calcmode="lin" valueType="num">
                                      <p:cBhvr additive="base">
                                        <p:cTn id="49" dur="500" fill="hold"/>
                                        <p:tgtEl>
                                          <p:spTgt spid="1126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126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Whoosh"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AutoShape 2"/>
          <p:cNvSpPr>
            <a:spLocks noChangeArrowheads="1"/>
          </p:cNvSpPr>
          <p:nvPr/>
        </p:nvSpPr>
        <p:spPr bwMode="auto">
          <a:xfrm>
            <a:off x="285750" y="3524250"/>
            <a:ext cx="8572500" cy="2914650"/>
          </a:xfrm>
          <a:prstGeom prst="roundRect">
            <a:avLst>
              <a:gd name="adj" fmla="val 12495"/>
            </a:avLst>
          </a:prstGeom>
          <a:solidFill>
            <a:srgbClr val="FFFFFF"/>
          </a:solidFill>
          <a:ln w="12700">
            <a:noFill/>
            <a:round/>
            <a:headEnd/>
            <a:tailEnd/>
          </a:ln>
          <a:effectLst>
            <a:outerShdw dist="107763" dir="2700000" algn="ctr" rotWithShape="0">
              <a:schemeClr val="tx1"/>
            </a:outerShdw>
          </a:effectLst>
        </p:spPr>
        <p:txBody>
          <a:bodyPr wrap="none" anchor="ctr"/>
          <a:lstStyle/>
          <a:p>
            <a:pPr>
              <a:defRPr/>
            </a:pPr>
            <a:endParaRPr lang="en-US"/>
          </a:p>
        </p:txBody>
      </p:sp>
      <p:sp>
        <p:nvSpPr>
          <p:cNvPr id="23555" name="Rectangle 3"/>
          <p:cNvSpPr>
            <a:spLocks noGrp="1"/>
          </p:cNvSpPr>
          <p:nvPr>
            <p:ph type="title"/>
          </p:nvPr>
        </p:nvSpPr>
        <p:spPr/>
        <p:txBody>
          <a:bodyPr/>
          <a:lstStyle/>
          <a:p>
            <a:r>
              <a:rPr lang="en-US" smtClean="0"/>
              <a:t>Enzyme-substrate complex</a:t>
            </a:r>
          </a:p>
        </p:txBody>
      </p:sp>
      <p:sp>
        <p:nvSpPr>
          <p:cNvPr id="23556" name="Rectangle 4"/>
          <p:cNvSpPr>
            <a:spLocks noGrp="1"/>
          </p:cNvSpPr>
          <p:nvPr>
            <p:ph type="body" idx="1"/>
          </p:nvPr>
        </p:nvSpPr>
        <p:spPr>
          <a:xfrm>
            <a:off x="457200" y="1371600"/>
            <a:ext cx="8229600" cy="5486400"/>
          </a:xfrm>
        </p:spPr>
        <p:txBody>
          <a:bodyPr/>
          <a:lstStyle/>
          <a:p>
            <a:r>
              <a:rPr lang="en-US" smtClean="0"/>
              <a:t>Step 1: </a:t>
            </a:r>
          </a:p>
          <a:p>
            <a:r>
              <a:rPr lang="en-US" smtClean="0"/>
              <a:t>Enzyme and substrate combine to form complex</a:t>
            </a:r>
          </a:p>
          <a:p>
            <a:r>
              <a:rPr lang="en-US" smtClean="0"/>
              <a:t>E            +         S                    ES</a:t>
            </a:r>
          </a:p>
          <a:p>
            <a:r>
              <a:rPr lang="en-US" smtClean="0"/>
              <a:t>           Enzyme          Substrate       Complex</a:t>
            </a:r>
          </a:p>
        </p:txBody>
      </p:sp>
      <p:grpSp>
        <p:nvGrpSpPr>
          <p:cNvPr id="2" name="Group 5"/>
          <p:cNvGrpSpPr>
            <a:grpSpLocks/>
          </p:cNvGrpSpPr>
          <p:nvPr/>
        </p:nvGrpSpPr>
        <p:grpSpPr bwMode="auto">
          <a:xfrm>
            <a:off x="3657600" y="3276600"/>
            <a:ext cx="1376363" cy="98425"/>
            <a:chOff x="3186" y="1550"/>
            <a:chExt cx="867" cy="62"/>
          </a:xfrm>
        </p:grpSpPr>
        <p:sp>
          <p:nvSpPr>
            <p:cNvPr id="23585" name="Line 6"/>
            <p:cNvSpPr>
              <a:spLocks noChangeShapeType="1"/>
            </p:cNvSpPr>
            <p:nvPr/>
          </p:nvSpPr>
          <p:spPr bwMode="auto">
            <a:xfrm>
              <a:off x="3199" y="1612"/>
              <a:ext cx="854" cy="0"/>
            </a:xfrm>
            <a:prstGeom prst="line">
              <a:avLst/>
            </a:prstGeom>
            <a:noFill/>
            <a:ln w="38100">
              <a:solidFill>
                <a:schemeClr val="tx1"/>
              </a:solidFill>
              <a:round/>
              <a:headEnd/>
              <a:tailEnd type="triangle" w="med" len="med"/>
            </a:ln>
          </p:spPr>
          <p:txBody>
            <a:bodyPr wrap="none" anchor="ctr"/>
            <a:lstStyle/>
            <a:p>
              <a:endParaRPr lang="en-US"/>
            </a:p>
          </p:txBody>
        </p:sp>
        <p:sp>
          <p:nvSpPr>
            <p:cNvPr id="23586" name="Line 7"/>
            <p:cNvSpPr>
              <a:spLocks noChangeShapeType="1"/>
            </p:cNvSpPr>
            <p:nvPr/>
          </p:nvSpPr>
          <p:spPr bwMode="auto">
            <a:xfrm>
              <a:off x="3186" y="1550"/>
              <a:ext cx="842" cy="0"/>
            </a:xfrm>
            <a:prstGeom prst="line">
              <a:avLst/>
            </a:prstGeom>
            <a:noFill/>
            <a:ln w="38100">
              <a:solidFill>
                <a:schemeClr val="tx1"/>
              </a:solidFill>
              <a:round/>
              <a:headEnd type="triangle" w="med" len="med"/>
              <a:tailEnd/>
            </a:ln>
          </p:spPr>
          <p:txBody>
            <a:bodyPr wrap="none" anchor="ctr"/>
            <a:lstStyle/>
            <a:p>
              <a:endParaRPr lang="en-US"/>
            </a:p>
          </p:txBody>
        </p:sp>
      </p:grpSp>
      <p:grpSp>
        <p:nvGrpSpPr>
          <p:cNvPr id="3" name="Group 8"/>
          <p:cNvGrpSpPr>
            <a:grpSpLocks/>
          </p:cNvGrpSpPr>
          <p:nvPr/>
        </p:nvGrpSpPr>
        <p:grpSpPr bwMode="auto">
          <a:xfrm>
            <a:off x="722313" y="3962400"/>
            <a:ext cx="1838325" cy="2514600"/>
            <a:chOff x="455" y="2309"/>
            <a:chExt cx="1158" cy="1601"/>
          </a:xfrm>
        </p:grpSpPr>
        <p:sp>
          <p:nvSpPr>
            <p:cNvPr id="23579" name="Oval 9"/>
            <p:cNvSpPr>
              <a:spLocks noChangeArrowheads="1"/>
            </p:cNvSpPr>
            <p:nvPr/>
          </p:nvSpPr>
          <p:spPr bwMode="auto">
            <a:xfrm>
              <a:off x="455" y="2309"/>
              <a:ext cx="1061" cy="1601"/>
            </a:xfrm>
            <a:prstGeom prst="ellipse">
              <a:avLst/>
            </a:prstGeom>
            <a:gradFill rotWithShape="0">
              <a:gsLst>
                <a:gs pos="0">
                  <a:srgbClr val="CFDDFE"/>
                </a:gs>
                <a:gs pos="100000">
                  <a:srgbClr val="618FFD"/>
                </a:gs>
              </a:gsLst>
              <a:path path="shape">
                <a:fillToRect l="50000" t="50000" r="50000" b="50000"/>
              </a:path>
            </a:gradFill>
            <a:ln w="12700">
              <a:noFill/>
              <a:round/>
              <a:headEnd/>
              <a:tailEnd/>
            </a:ln>
          </p:spPr>
          <p:txBody>
            <a:bodyPr wrap="none" anchor="ctr"/>
            <a:lstStyle/>
            <a:p>
              <a:endParaRPr lang="en-US"/>
            </a:p>
          </p:txBody>
        </p:sp>
        <p:grpSp>
          <p:nvGrpSpPr>
            <p:cNvPr id="4" name="Group 10"/>
            <p:cNvGrpSpPr>
              <a:grpSpLocks/>
            </p:cNvGrpSpPr>
            <p:nvPr/>
          </p:nvGrpSpPr>
          <p:grpSpPr bwMode="auto">
            <a:xfrm>
              <a:off x="1323" y="2656"/>
              <a:ext cx="212" cy="895"/>
              <a:chOff x="1323" y="2656"/>
              <a:chExt cx="212" cy="895"/>
            </a:xfrm>
          </p:grpSpPr>
          <p:sp>
            <p:nvSpPr>
              <p:cNvPr id="23582" name="AutoShape 11"/>
              <p:cNvSpPr>
                <a:spLocks noChangeArrowheads="1"/>
              </p:cNvSpPr>
              <p:nvPr/>
            </p:nvSpPr>
            <p:spPr bwMode="auto">
              <a:xfrm rot="16200000" flipH="1">
                <a:off x="1235" y="2744"/>
                <a:ext cx="388" cy="212"/>
              </a:xfrm>
              <a:prstGeom prst="hexagon">
                <a:avLst>
                  <a:gd name="adj" fmla="val 45746"/>
                  <a:gd name="vf" fmla="val 115470"/>
                </a:avLst>
              </a:prstGeom>
              <a:solidFill>
                <a:srgbClr val="FFFFFF"/>
              </a:solidFill>
              <a:ln w="12700">
                <a:solidFill>
                  <a:srgbClr val="FFFFFF"/>
                </a:solidFill>
                <a:miter lim="800000"/>
                <a:headEnd/>
                <a:tailEnd/>
              </a:ln>
            </p:spPr>
            <p:txBody>
              <a:bodyPr wrap="none" anchor="ctr"/>
              <a:lstStyle/>
              <a:p>
                <a:endParaRPr lang="en-US"/>
              </a:p>
            </p:txBody>
          </p:sp>
          <p:sp>
            <p:nvSpPr>
              <p:cNvPr id="23583" name="Line 12"/>
              <p:cNvSpPr>
                <a:spLocks noChangeShapeType="1"/>
              </p:cNvSpPr>
              <p:nvPr/>
            </p:nvSpPr>
            <p:spPr bwMode="auto">
              <a:xfrm flipH="1">
                <a:off x="1397" y="3059"/>
                <a:ext cx="65" cy="99"/>
              </a:xfrm>
              <a:prstGeom prst="line">
                <a:avLst/>
              </a:prstGeom>
              <a:noFill/>
              <a:ln w="101600">
                <a:solidFill>
                  <a:srgbClr val="FFFFFF"/>
                </a:solidFill>
                <a:round/>
                <a:headEnd/>
                <a:tailEnd/>
              </a:ln>
            </p:spPr>
            <p:txBody>
              <a:bodyPr wrap="none" anchor="ctr"/>
              <a:lstStyle/>
              <a:p>
                <a:endParaRPr lang="en-US"/>
              </a:p>
            </p:txBody>
          </p:sp>
          <p:sp>
            <p:nvSpPr>
              <p:cNvPr id="23584" name="AutoShape 13"/>
              <p:cNvSpPr>
                <a:spLocks noChangeArrowheads="1"/>
              </p:cNvSpPr>
              <p:nvPr/>
            </p:nvSpPr>
            <p:spPr bwMode="auto">
              <a:xfrm rot="16200000" flipH="1">
                <a:off x="1235" y="3251"/>
                <a:ext cx="388" cy="212"/>
              </a:xfrm>
              <a:prstGeom prst="hexagon">
                <a:avLst>
                  <a:gd name="adj" fmla="val 45746"/>
                  <a:gd name="vf" fmla="val 115470"/>
                </a:avLst>
              </a:prstGeom>
              <a:solidFill>
                <a:srgbClr val="FFFFFF"/>
              </a:solidFill>
              <a:ln w="12700">
                <a:solidFill>
                  <a:srgbClr val="FFFFFF"/>
                </a:solidFill>
                <a:miter lim="800000"/>
                <a:headEnd/>
                <a:tailEnd/>
              </a:ln>
            </p:spPr>
            <p:txBody>
              <a:bodyPr wrap="none" anchor="ctr"/>
              <a:lstStyle/>
              <a:p>
                <a:endParaRPr lang="en-US"/>
              </a:p>
            </p:txBody>
          </p:sp>
        </p:grpSp>
        <p:sp>
          <p:nvSpPr>
            <p:cNvPr id="23581" name="Rectangle 14"/>
            <p:cNvSpPr>
              <a:spLocks noChangeArrowheads="1"/>
            </p:cNvSpPr>
            <p:nvPr/>
          </p:nvSpPr>
          <p:spPr bwMode="auto">
            <a:xfrm>
              <a:off x="1434" y="2907"/>
              <a:ext cx="179" cy="405"/>
            </a:xfrm>
            <a:prstGeom prst="rect">
              <a:avLst/>
            </a:prstGeom>
            <a:solidFill>
              <a:srgbClr val="FFFFFF"/>
            </a:solidFill>
            <a:ln w="12700">
              <a:solidFill>
                <a:srgbClr val="FFFFFF"/>
              </a:solidFill>
              <a:miter lim="800000"/>
              <a:headEnd/>
              <a:tailEnd/>
            </a:ln>
          </p:spPr>
          <p:txBody>
            <a:bodyPr wrap="none" anchor="ctr"/>
            <a:lstStyle/>
            <a:p>
              <a:endParaRPr lang="en-US"/>
            </a:p>
          </p:txBody>
        </p:sp>
      </p:grpSp>
      <p:grpSp>
        <p:nvGrpSpPr>
          <p:cNvPr id="5" name="Group 15"/>
          <p:cNvGrpSpPr>
            <a:grpSpLocks/>
          </p:cNvGrpSpPr>
          <p:nvPr/>
        </p:nvGrpSpPr>
        <p:grpSpPr bwMode="auto">
          <a:xfrm>
            <a:off x="3495675" y="4198938"/>
            <a:ext cx="336550" cy="1420812"/>
            <a:chOff x="2202" y="2645"/>
            <a:chExt cx="212" cy="895"/>
          </a:xfrm>
        </p:grpSpPr>
        <p:sp>
          <p:nvSpPr>
            <p:cNvPr id="23576" name="AutoShape 16"/>
            <p:cNvSpPr>
              <a:spLocks noChangeArrowheads="1"/>
            </p:cNvSpPr>
            <p:nvPr/>
          </p:nvSpPr>
          <p:spPr bwMode="auto">
            <a:xfrm rot="16200000" flipH="1">
              <a:off x="2114" y="2733"/>
              <a:ext cx="388" cy="212"/>
            </a:xfrm>
            <a:prstGeom prst="hexagon">
              <a:avLst>
                <a:gd name="adj" fmla="val 45746"/>
                <a:gd name="vf" fmla="val 115470"/>
              </a:avLst>
            </a:prstGeom>
            <a:gradFill rotWithShape="0">
              <a:gsLst>
                <a:gs pos="0">
                  <a:srgbClr val="FFFFFF"/>
                </a:gs>
                <a:gs pos="100000">
                  <a:srgbClr val="000000"/>
                </a:gs>
              </a:gsLst>
              <a:path path="shape">
                <a:fillToRect l="50000" t="50000" r="50000" b="50000"/>
              </a:path>
            </a:gradFill>
            <a:ln w="12700">
              <a:solidFill>
                <a:schemeClr val="tx1"/>
              </a:solidFill>
              <a:miter lim="800000"/>
              <a:headEnd/>
              <a:tailEnd/>
            </a:ln>
          </p:spPr>
          <p:txBody>
            <a:bodyPr wrap="none" anchor="ctr"/>
            <a:lstStyle/>
            <a:p>
              <a:endParaRPr lang="en-US"/>
            </a:p>
          </p:txBody>
        </p:sp>
        <p:sp>
          <p:nvSpPr>
            <p:cNvPr id="23577" name="Line 17"/>
            <p:cNvSpPr>
              <a:spLocks noChangeShapeType="1"/>
            </p:cNvSpPr>
            <p:nvPr/>
          </p:nvSpPr>
          <p:spPr bwMode="auto">
            <a:xfrm>
              <a:off x="2308" y="3040"/>
              <a:ext cx="0" cy="115"/>
            </a:xfrm>
            <a:prstGeom prst="line">
              <a:avLst/>
            </a:prstGeom>
            <a:noFill/>
            <a:ln w="76200">
              <a:solidFill>
                <a:schemeClr val="tx1"/>
              </a:solidFill>
              <a:round/>
              <a:headEnd/>
              <a:tailEnd/>
            </a:ln>
          </p:spPr>
          <p:txBody>
            <a:bodyPr wrap="none" anchor="ctr"/>
            <a:lstStyle/>
            <a:p>
              <a:endParaRPr lang="en-US"/>
            </a:p>
          </p:txBody>
        </p:sp>
        <p:sp>
          <p:nvSpPr>
            <p:cNvPr id="23578" name="AutoShape 18"/>
            <p:cNvSpPr>
              <a:spLocks noChangeArrowheads="1"/>
            </p:cNvSpPr>
            <p:nvPr/>
          </p:nvSpPr>
          <p:spPr bwMode="auto">
            <a:xfrm rot="16200000" flipH="1">
              <a:off x="2114" y="3240"/>
              <a:ext cx="388" cy="212"/>
            </a:xfrm>
            <a:prstGeom prst="hexagon">
              <a:avLst>
                <a:gd name="adj" fmla="val 45746"/>
                <a:gd name="vf" fmla="val 115470"/>
              </a:avLst>
            </a:prstGeom>
            <a:gradFill rotWithShape="0">
              <a:gsLst>
                <a:gs pos="0">
                  <a:srgbClr val="FFFFFF"/>
                </a:gs>
                <a:gs pos="100000">
                  <a:srgbClr val="000000"/>
                </a:gs>
              </a:gsLst>
              <a:path path="shape">
                <a:fillToRect l="50000" t="50000" r="50000" b="50000"/>
              </a:path>
            </a:gradFill>
            <a:ln w="12700">
              <a:solidFill>
                <a:schemeClr val="tx1"/>
              </a:solidFill>
              <a:miter lim="800000"/>
              <a:headEnd/>
              <a:tailEnd/>
            </a:ln>
          </p:spPr>
          <p:txBody>
            <a:bodyPr wrap="none" anchor="ctr"/>
            <a:lstStyle/>
            <a:p>
              <a:endParaRPr lang="en-US"/>
            </a:p>
          </p:txBody>
        </p:sp>
      </p:grpSp>
      <p:grpSp>
        <p:nvGrpSpPr>
          <p:cNvPr id="6" name="Group 19"/>
          <p:cNvGrpSpPr>
            <a:grpSpLocks/>
          </p:cNvGrpSpPr>
          <p:nvPr/>
        </p:nvGrpSpPr>
        <p:grpSpPr bwMode="auto">
          <a:xfrm>
            <a:off x="4532313" y="4792663"/>
            <a:ext cx="1376362" cy="98425"/>
            <a:chOff x="2855" y="3019"/>
            <a:chExt cx="867" cy="62"/>
          </a:xfrm>
        </p:grpSpPr>
        <p:sp>
          <p:nvSpPr>
            <p:cNvPr id="23574" name="Line 20"/>
            <p:cNvSpPr>
              <a:spLocks noChangeShapeType="1"/>
            </p:cNvSpPr>
            <p:nvPr/>
          </p:nvSpPr>
          <p:spPr bwMode="auto">
            <a:xfrm>
              <a:off x="2868" y="3081"/>
              <a:ext cx="854" cy="0"/>
            </a:xfrm>
            <a:prstGeom prst="line">
              <a:avLst/>
            </a:prstGeom>
            <a:noFill/>
            <a:ln w="38100">
              <a:solidFill>
                <a:schemeClr val="tx1"/>
              </a:solidFill>
              <a:round/>
              <a:headEnd/>
              <a:tailEnd type="triangle" w="med" len="med"/>
            </a:ln>
          </p:spPr>
          <p:txBody>
            <a:bodyPr wrap="none" anchor="ctr"/>
            <a:lstStyle/>
            <a:p>
              <a:endParaRPr lang="en-US"/>
            </a:p>
          </p:txBody>
        </p:sp>
        <p:sp>
          <p:nvSpPr>
            <p:cNvPr id="23575" name="Line 21"/>
            <p:cNvSpPr>
              <a:spLocks noChangeShapeType="1"/>
            </p:cNvSpPr>
            <p:nvPr/>
          </p:nvSpPr>
          <p:spPr bwMode="auto">
            <a:xfrm>
              <a:off x="2855" y="3019"/>
              <a:ext cx="842" cy="0"/>
            </a:xfrm>
            <a:prstGeom prst="line">
              <a:avLst/>
            </a:prstGeom>
            <a:noFill/>
            <a:ln w="38100">
              <a:solidFill>
                <a:schemeClr val="tx1"/>
              </a:solidFill>
              <a:round/>
              <a:headEnd type="triangle" w="med" len="med"/>
              <a:tailEnd/>
            </a:ln>
          </p:spPr>
          <p:txBody>
            <a:bodyPr wrap="none" anchor="ctr"/>
            <a:lstStyle/>
            <a:p>
              <a:endParaRPr lang="en-US"/>
            </a:p>
          </p:txBody>
        </p:sp>
      </p:grpSp>
      <p:sp>
        <p:nvSpPr>
          <p:cNvPr id="23561" name="Rectangle 22"/>
          <p:cNvSpPr>
            <a:spLocks noChangeArrowheads="1"/>
          </p:cNvSpPr>
          <p:nvPr/>
        </p:nvSpPr>
        <p:spPr bwMode="auto">
          <a:xfrm>
            <a:off x="2635250" y="4586288"/>
            <a:ext cx="419100" cy="576262"/>
          </a:xfrm>
          <a:prstGeom prst="rect">
            <a:avLst/>
          </a:prstGeom>
          <a:noFill/>
          <a:ln w="12700">
            <a:noFill/>
            <a:miter lim="800000"/>
            <a:headEnd/>
            <a:tailEnd/>
          </a:ln>
        </p:spPr>
        <p:txBody>
          <a:bodyPr wrap="none" lIns="90488" tIns="44450" rIns="90488" bIns="44450">
            <a:spAutoFit/>
          </a:bodyPr>
          <a:lstStyle/>
          <a:p>
            <a:pPr eaLnBrk="0" hangingPunct="0"/>
            <a:r>
              <a:rPr lang="en-US" sz="3200" b="1"/>
              <a:t>+</a:t>
            </a:r>
          </a:p>
        </p:txBody>
      </p:sp>
      <p:grpSp>
        <p:nvGrpSpPr>
          <p:cNvPr id="7" name="Group 23"/>
          <p:cNvGrpSpPr>
            <a:grpSpLocks/>
          </p:cNvGrpSpPr>
          <p:nvPr/>
        </p:nvGrpSpPr>
        <p:grpSpPr bwMode="auto">
          <a:xfrm>
            <a:off x="6629400" y="4114800"/>
            <a:ext cx="1838325" cy="2465388"/>
            <a:chOff x="4114" y="2380"/>
            <a:chExt cx="1158" cy="1601"/>
          </a:xfrm>
        </p:grpSpPr>
        <p:grpSp>
          <p:nvGrpSpPr>
            <p:cNvPr id="8" name="Group 24"/>
            <p:cNvGrpSpPr>
              <a:grpSpLocks/>
            </p:cNvGrpSpPr>
            <p:nvPr/>
          </p:nvGrpSpPr>
          <p:grpSpPr bwMode="auto">
            <a:xfrm>
              <a:off x="4114" y="2380"/>
              <a:ext cx="1158" cy="1601"/>
              <a:chOff x="4114" y="2380"/>
              <a:chExt cx="1158" cy="1601"/>
            </a:xfrm>
          </p:grpSpPr>
          <p:sp>
            <p:nvSpPr>
              <p:cNvPr id="23568" name="Oval 25"/>
              <p:cNvSpPr>
                <a:spLocks noChangeArrowheads="1"/>
              </p:cNvSpPr>
              <p:nvPr/>
            </p:nvSpPr>
            <p:spPr bwMode="auto">
              <a:xfrm>
                <a:off x="4114" y="2380"/>
                <a:ext cx="1061" cy="1601"/>
              </a:xfrm>
              <a:prstGeom prst="ellipse">
                <a:avLst/>
              </a:prstGeom>
              <a:gradFill rotWithShape="0">
                <a:gsLst>
                  <a:gs pos="0">
                    <a:srgbClr val="CFDDFE"/>
                  </a:gs>
                  <a:gs pos="100000">
                    <a:srgbClr val="618FFD"/>
                  </a:gs>
                </a:gsLst>
                <a:path path="shape">
                  <a:fillToRect l="50000" t="50000" r="50000" b="50000"/>
                </a:path>
              </a:gradFill>
              <a:ln w="12700">
                <a:noFill/>
                <a:round/>
                <a:headEnd/>
                <a:tailEnd/>
              </a:ln>
            </p:spPr>
            <p:txBody>
              <a:bodyPr wrap="none" anchor="ctr"/>
              <a:lstStyle/>
              <a:p>
                <a:endParaRPr lang="en-US"/>
              </a:p>
            </p:txBody>
          </p:sp>
          <p:grpSp>
            <p:nvGrpSpPr>
              <p:cNvPr id="9" name="Group 26"/>
              <p:cNvGrpSpPr>
                <a:grpSpLocks/>
              </p:cNvGrpSpPr>
              <p:nvPr/>
            </p:nvGrpSpPr>
            <p:grpSpPr bwMode="auto">
              <a:xfrm>
                <a:off x="4982" y="2727"/>
                <a:ext cx="212" cy="895"/>
                <a:chOff x="4982" y="2727"/>
                <a:chExt cx="212" cy="895"/>
              </a:xfrm>
            </p:grpSpPr>
            <p:sp>
              <p:nvSpPr>
                <p:cNvPr id="23571" name="AutoShape 27"/>
                <p:cNvSpPr>
                  <a:spLocks noChangeArrowheads="1"/>
                </p:cNvSpPr>
                <p:nvPr/>
              </p:nvSpPr>
              <p:spPr bwMode="auto">
                <a:xfrm rot="16200000" flipH="1">
                  <a:off x="4894" y="2815"/>
                  <a:ext cx="388" cy="212"/>
                </a:xfrm>
                <a:prstGeom prst="hexagon">
                  <a:avLst>
                    <a:gd name="adj" fmla="val 45746"/>
                    <a:gd name="vf" fmla="val 115470"/>
                  </a:avLst>
                </a:prstGeom>
                <a:solidFill>
                  <a:srgbClr val="FFFFFF"/>
                </a:solidFill>
                <a:ln w="12700">
                  <a:solidFill>
                    <a:srgbClr val="FFFFFF"/>
                  </a:solidFill>
                  <a:miter lim="800000"/>
                  <a:headEnd/>
                  <a:tailEnd/>
                </a:ln>
              </p:spPr>
              <p:txBody>
                <a:bodyPr wrap="none" anchor="ctr"/>
                <a:lstStyle/>
                <a:p>
                  <a:endParaRPr lang="en-US"/>
                </a:p>
              </p:txBody>
            </p:sp>
            <p:sp>
              <p:nvSpPr>
                <p:cNvPr id="23572" name="Line 28"/>
                <p:cNvSpPr>
                  <a:spLocks noChangeShapeType="1"/>
                </p:cNvSpPr>
                <p:nvPr/>
              </p:nvSpPr>
              <p:spPr bwMode="auto">
                <a:xfrm flipH="1">
                  <a:off x="5056" y="3130"/>
                  <a:ext cx="65" cy="99"/>
                </a:xfrm>
                <a:prstGeom prst="line">
                  <a:avLst/>
                </a:prstGeom>
                <a:noFill/>
                <a:ln w="101600">
                  <a:solidFill>
                    <a:srgbClr val="FFFFFF"/>
                  </a:solidFill>
                  <a:round/>
                  <a:headEnd/>
                  <a:tailEnd/>
                </a:ln>
              </p:spPr>
              <p:txBody>
                <a:bodyPr wrap="none" anchor="ctr"/>
                <a:lstStyle/>
                <a:p>
                  <a:endParaRPr lang="en-US"/>
                </a:p>
              </p:txBody>
            </p:sp>
            <p:sp>
              <p:nvSpPr>
                <p:cNvPr id="23573" name="AutoShape 29"/>
                <p:cNvSpPr>
                  <a:spLocks noChangeArrowheads="1"/>
                </p:cNvSpPr>
                <p:nvPr/>
              </p:nvSpPr>
              <p:spPr bwMode="auto">
                <a:xfrm rot="16200000" flipH="1">
                  <a:off x="4894" y="3322"/>
                  <a:ext cx="388" cy="212"/>
                </a:xfrm>
                <a:prstGeom prst="hexagon">
                  <a:avLst>
                    <a:gd name="adj" fmla="val 45746"/>
                    <a:gd name="vf" fmla="val 115470"/>
                  </a:avLst>
                </a:prstGeom>
                <a:solidFill>
                  <a:srgbClr val="FFFFFF"/>
                </a:solidFill>
                <a:ln w="12700">
                  <a:solidFill>
                    <a:srgbClr val="FFFFFF"/>
                  </a:solidFill>
                  <a:miter lim="800000"/>
                  <a:headEnd/>
                  <a:tailEnd/>
                </a:ln>
              </p:spPr>
              <p:txBody>
                <a:bodyPr wrap="none" anchor="ctr"/>
                <a:lstStyle/>
                <a:p>
                  <a:endParaRPr lang="en-US"/>
                </a:p>
              </p:txBody>
            </p:sp>
          </p:grpSp>
          <p:sp>
            <p:nvSpPr>
              <p:cNvPr id="23570" name="Rectangle 30"/>
              <p:cNvSpPr>
                <a:spLocks noChangeArrowheads="1"/>
              </p:cNvSpPr>
              <p:nvPr/>
            </p:nvSpPr>
            <p:spPr bwMode="auto">
              <a:xfrm>
                <a:off x="5093" y="2978"/>
                <a:ext cx="179" cy="405"/>
              </a:xfrm>
              <a:prstGeom prst="rect">
                <a:avLst/>
              </a:prstGeom>
              <a:solidFill>
                <a:srgbClr val="FFFFFF"/>
              </a:solidFill>
              <a:ln w="12700">
                <a:solidFill>
                  <a:srgbClr val="FFFFFF"/>
                </a:solidFill>
                <a:miter lim="800000"/>
                <a:headEnd/>
                <a:tailEnd/>
              </a:ln>
            </p:spPr>
            <p:txBody>
              <a:bodyPr wrap="none" anchor="ctr"/>
              <a:lstStyle/>
              <a:p>
                <a:endParaRPr lang="en-US"/>
              </a:p>
            </p:txBody>
          </p:sp>
        </p:grpSp>
        <p:grpSp>
          <p:nvGrpSpPr>
            <p:cNvPr id="10" name="Group 31"/>
            <p:cNvGrpSpPr>
              <a:grpSpLocks/>
            </p:cNvGrpSpPr>
            <p:nvPr/>
          </p:nvGrpSpPr>
          <p:grpSpPr bwMode="auto">
            <a:xfrm>
              <a:off x="4974" y="2728"/>
              <a:ext cx="224" cy="895"/>
              <a:chOff x="4974" y="2728"/>
              <a:chExt cx="224" cy="895"/>
            </a:xfrm>
          </p:grpSpPr>
          <p:sp>
            <p:nvSpPr>
              <p:cNvPr id="23565" name="AutoShape 32"/>
              <p:cNvSpPr>
                <a:spLocks noChangeArrowheads="1"/>
              </p:cNvSpPr>
              <p:nvPr/>
            </p:nvSpPr>
            <p:spPr bwMode="auto">
              <a:xfrm rot="16200000" flipH="1">
                <a:off x="4886" y="2816"/>
                <a:ext cx="388" cy="212"/>
              </a:xfrm>
              <a:prstGeom prst="hexagon">
                <a:avLst>
                  <a:gd name="adj" fmla="val 45746"/>
                  <a:gd name="vf" fmla="val 115470"/>
                </a:avLst>
              </a:prstGeom>
              <a:gradFill rotWithShape="0">
                <a:gsLst>
                  <a:gs pos="0">
                    <a:srgbClr val="FFFFFF"/>
                  </a:gs>
                  <a:gs pos="100000">
                    <a:srgbClr val="000000"/>
                  </a:gs>
                </a:gsLst>
                <a:path path="shape">
                  <a:fillToRect l="50000" t="50000" r="50000" b="50000"/>
                </a:path>
              </a:gradFill>
              <a:ln w="12700">
                <a:solidFill>
                  <a:schemeClr val="tx1"/>
                </a:solidFill>
                <a:miter lim="800000"/>
                <a:headEnd/>
                <a:tailEnd/>
              </a:ln>
            </p:spPr>
            <p:txBody>
              <a:bodyPr wrap="none" anchor="ctr"/>
              <a:lstStyle/>
              <a:p>
                <a:endParaRPr lang="en-US"/>
              </a:p>
            </p:txBody>
          </p:sp>
          <p:sp>
            <p:nvSpPr>
              <p:cNvPr id="23566" name="Line 33"/>
              <p:cNvSpPr>
                <a:spLocks noChangeShapeType="1"/>
              </p:cNvSpPr>
              <p:nvPr/>
            </p:nvSpPr>
            <p:spPr bwMode="auto">
              <a:xfrm>
                <a:off x="5080" y="3135"/>
                <a:ext cx="0" cy="115"/>
              </a:xfrm>
              <a:prstGeom prst="line">
                <a:avLst/>
              </a:prstGeom>
              <a:noFill/>
              <a:ln w="76200">
                <a:solidFill>
                  <a:schemeClr val="tx1"/>
                </a:solidFill>
                <a:round/>
                <a:headEnd/>
                <a:tailEnd/>
              </a:ln>
            </p:spPr>
            <p:txBody>
              <a:bodyPr wrap="none" anchor="ctr"/>
              <a:lstStyle/>
              <a:p>
                <a:endParaRPr lang="en-US"/>
              </a:p>
            </p:txBody>
          </p:sp>
          <p:sp>
            <p:nvSpPr>
              <p:cNvPr id="23567" name="AutoShape 34"/>
              <p:cNvSpPr>
                <a:spLocks noChangeArrowheads="1"/>
              </p:cNvSpPr>
              <p:nvPr/>
            </p:nvSpPr>
            <p:spPr bwMode="auto">
              <a:xfrm rot="16200000" flipH="1">
                <a:off x="4898" y="3323"/>
                <a:ext cx="388" cy="212"/>
              </a:xfrm>
              <a:prstGeom prst="hexagon">
                <a:avLst>
                  <a:gd name="adj" fmla="val 45746"/>
                  <a:gd name="vf" fmla="val 115470"/>
                </a:avLst>
              </a:prstGeom>
              <a:gradFill rotWithShape="0">
                <a:gsLst>
                  <a:gs pos="0">
                    <a:srgbClr val="FFFFFF"/>
                  </a:gs>
                  <a:gs pos="100000">
                    <a:srgbClr val="000000"/>
                  </a:gs>
                </a:gsLst>
                <a:path path="shape">
                  <a:fillToRect l="50000" t="50000" r="50000" b="50000"/>
                </a:path>
              </a:gradFill>
              <a:ln w="12700">
                <a:solidFill>
                  <a:schemeClr val="tx1"/>
                </a:solidFill>
                <a:miter lim="800000"/>
                <a:headEnd/>
                <a:tailEnd/>
              </a:ln>
            </p:spPr>
            <p:txBody>
              <a:bodyPr wrap="none" anchor="ct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AutoShape 2"/>
          <p:cNvSpPr>
            <a:spLocks noChangeArrowheads="1"/>
          </p:cNvSpPr>
          <p:nvPr/>
        </p:nvSpPr>
        <p:spPr bwMode="auto">
          <a:xfrm>
            <a:off x="228600" y="3486150"/>
            <a:ext cx="8458200" cy="2838450"/>
          </a:xfrm>
          <a:prstGeom prst="roundRect">
            <a:avLst>
              <a:gd name="adj" fmla="val 12495"/>
            </a:avLst>
          </a:prstGeom>
          <a:solidFill>
            <a:srgbClr val="FFFFFF"/>
          </a:solidFill>
          <a:ln w="12700">
            <a:noFill/>
            <a:round/>
            <a:headEnd/>
            <a:tailEnd/>
          </a:ln>
          <a:effectLst>
            <a:outerShdw dist="107763" dir="2700000" algn="ctr" rotWithShape="0">
              <a:schemeClr val="tx1"/>
            </a:outerShdw>
          </a:effectLst>
        </p:spPr>
        <p:txBody>
          <a:bodyPr wrap="none" anchor="ctr"/>
          <a:lstStyle/>
          <a:p>
            <a:pPr>
              <a:defRPr/>
            </a:pPr>
            <a:endParaRPr lang="en-US"/>
          </a:p>
        </p:txBody>
      </p:sp>
      <p:sp>
        <p:nvSpPr>
          <p:cNvPr id="24579" name="Rectangle 3"/>
          <p:cNvSpPr>
            <a:spLocks noGrp="1"/>
          </p:cNvSpPr>
          <p:nvPr>
            <p:ph type="title"/>
          </p:nvPr>
        </p:nvSpPr>
        <p:spPr>
          <a:noFill/>
        </p:spPr>
        <p:txBody>
          <a:bodyPr lIns="90488" tIns="44450" rIns="90488" bIns="44450"/>
          <a:lstStyle/>
          <a:p>
            <a:r>
              <a:rPr lang="en-US" smtClean="0"/>
              <a:t>Enzyme-product complex</a:t>
            </a:r>
          </a:p>
        </p:txBody>
      </p:sp>
      <p:sp>
        <p:nvSpPr>
          <p:cNvPr id="140292" name="Rectangle 4"/>
          <p:cNvSpPr>
            <a:spLocks noGrp="1"/>
          </p:cNvSpPr>
          <p:nvPr>
            <p:ph type="body" idx="1"/>
          </p:nvPr>
        </p:nvSpPr>
        <p:spPr>
          <a:xfrm>
            <a:off x="550863" y="990600"/>
            <a:ext cx="8059737" cy="2057400"/>
          </a:xfrm>
        </p:spPr>
        <p:txBody>
          <a:bodyPr lIns="90488" tIns="44450" rIns="90488" bIns="44450">
            <a:normAutofit fontScale="92500" lnSpcReduction="20000"/>
          </a:bodyPr>
          <a:lstStyle/>
          <a:p>
            <a:pPr>
              <a:lnSpc>
                <a:spcPct val="90000"/>
              </a:lnSpc>
              <a:defRPr/>
            </a:pPr>
            <a:r>
              <a:rPr lang="en-US" sz="3600" smtClean="0"/>
              <a:t>Step 2:</a:t>
            </a:r>
          </a:p>
          <a:p>
            <a:pPr>
              <a:lnSpc>
                <a:spcPct val="90000"/>
              </a:lnSpc>
              <a:defRPr/>
            </a:pPr>
            <a:r>
              <a:rPr lang="en-US" sz="3600" smtClean="0"/>
              <a:t>An enzyme-product complex is formed.</a:t>
            </a:r>
          </a:p>
          <a:p>
            <a:pPr>
              <a:lnSpc>
                <a:spcPct val="90000"/>
              </a:lnSpc>
              <a:defRPr/>
            </a:pPr>
            <a:endParaRPr lang="en-US" sz="3600" smtClean="0"/>
          </a:p>
          <a:p>
            <a:pPr algn="ctr">
              <a:lnSpc>
                <a:spcPct val="90000"/>
              </a:lnSpc>
              <a:defRPr/>
            </a:pPr>
            <a:r>
              <a:rPr lang="en-US" sz="4000" smtClean="0">
                <a:solidFill>
                  <a:srgbClr val="0000FF"/>
                </a:solidFill>
                <a:effectLst>
                  <a:outerShdw blurRad="38100" dist="38100" dir="2700000" algn="tl">
                    <a:srgbClr val="C0C0C0"/>
                  </a:outerShdw>
                </a:effectLst>
              </a:rPr>
              <a:t>E</a:t>
            </a:r>
            <a:r>
              <a:rPr lang="en-US" sz="4000" smtClean="0">
                <a:effectLst>
                  <a:outerShdw blurRad="38100" dist="38100" dir="2700000" algn="tl">
                    <a:srgbClr val="C0C0C0"/>
                  </a:outerShdw>
                </a:effectLst>
              </a:rPr>
              <a:t>S                                        </a:t>
            </a:r>
            <a:r>
              <a:rPr lang="en-US" sz="4000" smtClean="0">
                <a:solidFill>
                  <a:srgbClr val="0000FF"/>
                </a:solidFill>
                <a:effectLst>
                  <a:outerShdw blurRad="38100" dist="38100" dir="2700000" algn="tl">
                    <a:srgbClr val="C0C0C0"/>
                  </a:outerShdw>
                </a:effectLst>
              </a:rPr>
              <a:t>E</a:t>
            </a:r>
            <a:r>
              <a:rPr lang="en-US" sz="4000" smtClean="0">
                <a:solidFill>
                  <a:schemeClr val="hlink"/>
                </a:solidFill>
                <a:effectLst>
                  <a:outerShdw blurRad="38100" dist="38100" dir="2700000" algn="tl">
                    <a:srgbClr val="C0C0C0"/>
                  </a:outerShdw>
                </a:effectLst>
              </a:rPr>
              <a:t>P</a:t>
            </a:r>
          </a:p>
        </p:txBody>
      </p:sp>
      <p:grpSp>
        <p:nvGrpSpPr>
          <p:cNvPr id="2" name="Group 5"/>
          <p:cNvGrpSpPr>
            <a:grpSpLocks/>
          </p:cNvGrpSpPr>
          <p:nvPr/>
        </p:nvGrpSpPr>
        <p:grpSpPr bwMode="auto">
          <a:xfrm>
            <a:off x="5257800" y="4800600"/>
            <a:ext cx="762000" cy="152400"/>
            <a:chOff x="2379" y="3076"/>
            <a:chExt cx="867" cy="62"/>
          </a:xfrm>
        </p:grpSpPr>
        <p:sp>
          <p:nvSpPr>
            <p:cNvPr id="24616" name="Line 6"/>
            <p:cNvSpPr>
              <a:spLocks noChangeShapeType="1"/>
            </p:cNvSpPr>
            <p:nvPr/>
          </p:nvSpPr>
          <p:spPr bwMode="auto">
            <a:xfrm>
              <a:off x="2392" y="3138"/>
              <a:ext cx="854" cy="0"/>
            </a:xfrm>
            <a:prstGeom prst="line">
              <a:avLst/>
            </a:prstGeom>
            <a:noFill/>
            <a:ln w="38100">
              <a:solidFill>
                <a:schemeClr val="tx1"/>
              </a:solidFill>
              <a:round/>
              <a:headEnd/>
              <a:tailEnd type="triangle" w="med" len="med"/>
            </a:ln>
          </p:spPr>
          <p:txBody>
            <a:bodyPr wrap="none" anchor="ctr"/>
            <a:lstStyle/>
            <a:p>
              <a:endParaRPr lang="en-US"/>
            </a:p>
          </p:txBody>
        </p:sp>
        <p:sp>
          <p:nvSpPr>
            <p:cNvPr id="24617" name="Line 7"/>
            <p:cNvSpPr>
              <a:spLocks noChangeShapeType="1"/>
            </p:cNvSpPr>
            <p:nvPr/>
          </p:nvSpPr>
          <p:spPr bwMode="auto">
            <a:xfrm>
              <a:off x="2379" y="3076"/>
              <a:ext cx="842" cy="0"/>
            </a:xfrm>
            <a:prstGeom prst="line">
              <a:avLst/>
            </a:prstGeom>
            <a:noFill/>
            <a:ln w="38100">
              <a:solidFill>
                <a:schemeClr val="tx1"/>
              </a:solidFill>
              <a:round/>
              <a:headEnd type="triangle" w="med" len="med"/>
              <a:tailEnd/>
            </a:ln>
          </p:spPr>
          <p:txBody>
            <a:bodyPr wrap="none" anchor="ctr"/>
            <a:lstStyle/>
            <a:p>
              <a:endParaRPr lang="en-US"/>
            </a:p>
          </p:txBody>
        </p:sp>
      </p:grpSp>
      <p:grpSp>
        <p:nvGrpSpPr>
          <p:cNvPr id="3" name="Group 8"/>
          <p:cNvGrpSpPr>
            <a:grpSpLocks/>
          </p:cNvGrpSpPr>
          <p:nvPr/>
        </p:nvGrpSpPr>
        <p:grpSpPr bwMode="auto">
          <a:xfrm>
            <a:off x="4446588" y="4213225"/>
            <a:ext cx="336550" cy="1420813"/>
            <a:chOff x="1985" y="2654"/>
            <a:chExt cx="212" cy="895"/>
          </a:xfrm>
        </p:grpSpPr>
        <p:sp>
          <p:nvSpPr>
            <p:cNvPr id="24613" name="AutoShape 9"/>
            <p:cNvSpPr>
              <a:spLocks noChangeArrowheads="1"/>
            </p:cNvSpPr>
            <p:nvPr/>
          </p:nvSpPr>
          <p:spPr bwMode="auto">
            <a:xfrm rot="16200000" flipH="1">
              <a:off x="1897" y="2742"/>
              <a:ext cx="388" cy="212"/>
            </a:xfrm>
            <a:prstGeom prst="hexagon">
              <a:avLst>
                <a:gd name="adj" fmla="val 45746"/>
                <a:gd name="vf" fmla="val 115470"/>
              </a:avLst>
            </a:prstGeom>
            <a:solidFill>
              <a:srgbClr val="FFFFFF"/>
            </a:solidFill>
            <a:ln w="12700">
              <a:solidFill>
                <a:srgbClr val="FFFFFF"/>
              </a:solidFill>
              <a:miter lim="800000"/>
              <a:headEnd/>
              <a:tailEnd/>
            </a:ln>
          </p:spPr>
          <p:txBody>
            <a:bodyPr wrap="none" anchor="ctr"/>
            <a:lstStyle/>
            <a:p>
              <a:endParaRPr lang="en-US"/>
            </a:p>
          </p:txBody>
        </p:sp>
        <p:sp>
          <p:nvSpPr>
            <p:cNvPr id="24614" name="Line 10"/>
            <p:cNvSpPr>
              <a:spLocks noChangeShapeType="1"/>
            </p:cNvSpPr>
            <p:nvPr/>
          </p:nvSpPr>
          <p:spPr bwMode="auto">
            <a:xfrm flipH="1">
              <a:off x="2059" y="3057"/>
              <a:ext cx="65" cy="99"/>
            </a:xfrm>
            <a:prstGeom prst="line">
              <a:avLst/>
            </a:prstGeom>
            <a:noFill/>
            <a:ln w="101600">
              <a:solidFill>
                <a:srgbClr val="FFFFFF"/>
              </a:solidFill>
              <a:round/>
              <a:headEnd/>
              <a:tailEnd/>
            </a:ln>
          </p:spPr>
          <p:txBody>
            <a:bodyPr wrap="none" anchor="ctr"/>
            <a:lstStyle/>
            <a:p>
              <a:endParaRPr lang="en-US"/>
            </a:p>
          </p:txBody>
        </p:sp>
        <p:sp>
          <p:nvSpPr>
            <p:cNvPr id="24615" name="AutoShape 11"/>
            <p:cNvSpPr>
              <a:spLocks noChangeArrowheads="1"/>
            </p:cNvSpPr>
            <p:nvPr/>
          </p:nvSpPr>
          <p:spPr bwMode="auto">
            <a:xfrm rot="16200000" flipH="1">
              <a:off x="1897" y="3249"/>
              <a:ext cx="388" cy="212"/>
            </a:xfrm>
            <a:prstGeom prst="hexagon">
              <a:avLst>
                <a:gd name="adj" fmla="val 45746"/>
                <a:gd name="vf" fmla="val 115470"/>
              </a:avLst>
            </a:prstGeom>
            <a:solidFill>
              <a:srgbClr val="FFFFFF"/>
            </a:solidFill>
            <a:ln w="12700">
              <a:solidFill>
                <a:srgbClr val="FFFFFF"/>
              </a:solidFill>
              <a:miter lim="800000"/>
              <a:headEnd/>
              <a:tailEnd/>
            </a:ln>
          </p:spPr>
          <p:txBody>
            <a:bodyPr wrap="none" anchor="ctr"/>
            <a:lstStyle/>
            <a:p>
              <a:endParaRPr lang="en-US"/>
            </a:p>
          </p:txBody>
        </p:sp>
      </p:grpSp>
      <p:grpSp>
        <p:nvGrpSpPr>
          <p:cNvPr id="4" name="Group 12"/>
          <p:cNvGrpSpPr>
            <a:grpSpLocks/>
          </p:cNvGrpSpPr>
          <p:nvPr/>
        </p:nvGrpSpPr>
        <p:grpSpPr bwMode="auto">
          <a:xfrm>
            <a:off x="3276600" y="3657600"/>
            <a:ext cx="1838325" cy="2541588"/>
            <a:chOff x="1117" y="2307"/>
            <a:chExt cx="1158" cy="1601"/>
          </a:xfrm>
        </p:grpSpPr>
        <p:sp>
          <p:nvSpPr>
            <p:cNvPr id="24608" name="Oval 13"/>
            <p:cNvSpPr>
              <a:spLocks noChangeArrowheads="1"/>
            </p:cNvSpPr>
            <p:nvPr/>
          </p:nvSpPr>
          <p:spPr bwMode="auto">
            <a:xfrm>
              <a:off x="1117" y="2307"/>
              <a:ext cx="1061" cy="1601"/>
            </a:xfrm>
            <a:prstGeom prst="ellipse">
              <a:avLst/>
            </a:prstGeom>
            <a:gradFill rotWithShape="0">
              <a:gsLst>
                <a:gs pos="0">
                  <a:srgbClr val="CFDDFE"/>
                </a:gs>
                <a:gs pos="100000">
                  <a:srgbClr val="618FFD"/>
                </a:gs>
              </a:gsLst>
              <a:path path="shape">
                <a:fillToRect l="50000" t="50000" r="50000" b="50000"/>
              </a:path>
            </a:gradFill>
            <a:ln w="12700">
              <a:noFill/>
              <a:round/>
              <a:headEnd/>
              <a:tailEnd/>
            </a:ln>
          </p:spPr>
          <p:txBody>
            <a:bodyPr wrap="none" anchor="ctr"/>
            <a:lstStyle/>
            <a:p>
              <a:endParaRPr lang="en-US"/>
            </a:p>
          </p:txBody>
        </p:sp>
        <p:sp>
          <p:nvSpPr>
            <p:cNvPr id="24609" name="Rectangle 14"/>
            <p:cNvSpPr>
              <a:spLocks noChangeArrowheads="1"/>
            </p:cNvSpPr>
            <p:nvPr/>
          </p:nvSpPr>
          <p:spPr bwMode="auto">
            <a:xfrm>
              <a:off x="2096" y="2905"/>
              <a:ext cx="179" cy="405"/>
            </a:xfrm>
            <a:prstGeom prst="rect">
              <a:avLst/>
            </a:prstGeom>
            <a:solidFill>
              <a:srgbClr val="FFFFFF"/>
            </a:solidFill>
            <a:ln w="12700">
              <a:solidFill>
                <a:srgbClr val="FFFFFF"/>
              </a:solidFill>
              <a:miter lim="800000"/>
              <a:headEnd/>
              <a:tailEnd/>
            </a:ln>
          </p:spPr>
          <p:txBody>
            <a:bodyPr wrap="none" anchor="ctr"/>
            <a:lstStyle/>
            <a:p>
              <a:endParaRPr lang="en-US"/>
            </a:p>
          </p:txBody>
        </p:sp>
        <p:sp>
          <p:nvSpPr>
            <p:cNvPr id="24610" name="Rectangle 15" descr="Large confetti"/>
            <p:cNvSpPr>
              <a:spLocks noChangeArrowheads="1"/>
            </p:cNvSpPr>
            <p:nvPr/>
          </p:nvSpPr>
          <p:spPr bwMode="auto">
            <a:xfrm>
              <a:off x="2028" y="3021"/>
              <a:ext cx="72" cy="168"/>
            </a:xfrm>
            <a:prstGeom prst="rect">
              <a:avLst/>
            </a:prstGeom>
            <a:pattFill prst="lgConfetti">
              <a:fgClr>
                <a:schemeClr val="tx2"/>
              </a:fgClr>
              <a:bgClr>
                <a:srgbClr val="FAFD00"/>
              </a:bgClr>
            </a:pattFill>
            <a:ln w="12700">
              <a:noFill/>
              <a:miter lim="800000"/>
              <a:headEnd/>
              <a:tailEnd/>
            </a:ln>
          </p:spPr>
          <p:txBody>
            <a:bodyPr wrap="none" anchor="ctr"/>
            <a:lstStyle/>
            <a:p>
              <a:endParaRPr lang="en-US"/>
            </a:p>
          </p:txBody>
        </p:sp>
        <p:sp>
          <p:nvSpPr>
            <p:cNvPr id="24611" name="AutoShape 16"/>
            <p:cNvSpPr>
              <a:spLocks noChangeArrowheads="1"/>
            </p:cNvSpPr>
            <p:nvPr/>
          </p:nvSpPr>
          <p:spPr bwMode="auto">
            <a:xfrm rot="16200000" flipH="1">
              <a:off x="1889" y="2743"/>
              <a:ext cx="388" cy="212"/>
            </a:xfrm>
            <a:prstGeom prst="hexagon">
              <a:avLst>
                <a:gd name="adj" fmla="val 45746"/>
                <a:gd name="vf" fmla="val 115470"/>
              </a:avLst>
            </a:prstGeom>
            <a:gradFill rotWithShape="0">
              <a:gsLst>
                <a:gs pos="0">
                  <a:srgbClr val="FFFFFF"/>
                </a:gs>
                <a:gs pos="100000">
                  <a:srgbClr val="000000"/>
                </a:gs>
              </a:gsLst>
              <a:path path="shape">
                <a:fillToRect l="50000" t="50000" r="50000" b="50000"/>
              </a:path>
            </a:gradFill>
            <a:ln w="12700">
              <a:solidFill>
                <a:schemeClr val="tx1"/>
              </a:solidFill>
              <a:miter lim="800000"/>
              <a:headEnd/>
              <a:tailEnd/>
            </a:ln>
          </p:spPr>
          <p:txBody>
            <a:bodyPr wrap="none" anchor="ctr"/>
            <a:lstStyle/>
            <a:p>
              <a:endParaRPr lang="en-US"/>
            </a:p>
          </p:txBody>
        </p:sp>
        <p:sp>
          <p:nvSpPr>
            <p:cNvPr id="24612" name="AutoShape 17"/>
            <p:cNvSpPr>
              <a:spLocks noChangeArrowheads="1"/>
            </p:cNvSpPr>
            <p:nvPr/>
          </p:nvSpPr>
          <p:spPr bwMode="auto">
            <a:xfrm rot="16200000" flipH="1">
              <a:off x="1889" y="3250"/>
              <a:ext cx="388" cy="212"/>
            </a:xfrm>
            <a:prstGeom prst="hexagon">
              <a:avLst>
                <a:gd name="adj" fmla="val 45746"/>
                <a:gd name="vf" fmla="val 115470"/>
              </a:avLst>
            </a:prstGeom>
            <a:gradFill rotWithShape="0">
              <a:gsLst>
                <a:gs pos="0">
                  <a:srgbClr val="FFFFFF"/>
                </a:gs>
                <a:gs pos="100000">
                  <a:srgbClr val="000000"/>
                </a:gs>
              </a:gsLst>
              <a:path path="shape">
                <a:fillToRect l="50000" t="50000" r="50000" b="50000"/>
              </a:path>
            </a:gradFill>
            <a:ln w="12700">
              <a:solidFill>
                <a:schemeClr val="tx1"/>
              </a:solidFill>
              <a:miter lim="800000"/>
              <a:headEnd/>
              <a:tailEnd/>
            </a:ln>
          </p:spPr>
          <p:txBody>
            <a:bodyPr wrap="none" anchor="ctr"/>
            <a:lstStyle/>
            <a:p>
              <a:endParaRPr lang="en-US"/>
            </a:p>
          </p:txBody>
        </p:sp>
      </p:grpSp>
      <p:grpSp>
        <p:nvGrpSpPr>
          <p:cNvPr id="5" name="Group 18"/>
          <p:cNvGrpSpPr>
            <a:grpSpLocks/>
          </p:cNvGrpSpPr>
          <p:nvPr/>
        </p:nvGrpSpPr>
        <p:grpSpPr bwMode="auto">
          <a:xfrm>
            <a:off x="3581400" y="3048000"/>
            <a:ext cx="1905000" cy="152400"/>
            <a:chOff x="2447" y="1519"/>
            <a:chExt cx="867" cy="62"/>
          </a:xfrm>
        </p:grpSpPr>
        <p:sp>
          <p:nvSpPr>
            <p:cNvPr id="24606" name="Line 19"/>
            <p:cNvSpPr>
              <a:spLocks noChangeShapeType="1"/>
            </p:cNvSpPr>
            <p:nvPr/>
          </p:nvSpPr>
          <p:spPr bwMode="auto">
            <a:xfrm>
              <a:off x="2460" y="1581"/>
              <a:ext cx="854" cy="0"/>
            </a:xfrm>
            <a:prstGeom prst="line">
              <a:avLst/>
            </a:prstGeom>
            <a:noFill/>
            <a:ln w="38100">
              <a:solidFill>
                <a:schemeClr val="tx1"/>
              </a:solidFill>
              <a:round/>
              <a:headEnd/>
              <a:tailEnd type="triangle" w="med" len="med"/>
            </a:ln>
          </p:spPr>
          <p:txBody>
            <a:bodyPr wrap="none" anchor="ctr"/>
            <a:lstStyle/>
            <a:p>
              <a:endParaRPr lang="en-US"/>
            </a:p>
          </p:txBody>
        </p:sp>
        <p:sp>
          <p:nvSpPr>
            <p:cNvPr id="24607" name="Line 20"/>
            <p:cNvSpPr>
              <a:spLocks noChangeShapeType="1"/>
            </p:cNvSpPr>
            <p:nvPr/>
          </p:nvSpPr>
          <p:spPr bwMode="auto">
            <a:xfrm>
              <a:off x="2447" y="1519"/>
              <a:ext cx="842" cy="0"/>
            </a:xfrm>
            <a:prstGeom prst="line">
              <a:avLst/>
            </a:prstGeom>
            <a:noFill/>
            <a:ln w="38100">
              <a:solidFill>
                <a:schemeClr val="tx1"/>
              </a:solidFill>
              <a:round/>
              <a:headEnd type="triangle" w="med" len="med"/>
              <a:tailEnd/>
            </a:ln>
          </p:spPr>
          <p:txBody>
            <a:bodyPr wrap="none" anchor="ctr"/>
            <a:lstStyle/>
            <a:p>
              <a:endParaRPr lang="en-US"/>
            </a:p>
          </p:txBody>
        </p:sp>
      </p:grpSp>
      <p:grpSp>
        <p:nvGrpSpPr>
          <p:cNvPr id="6" name="Group 21"/>
          <p:cNvGrpSpPr>
            <a:grpSpLocks/>
          </p:cNvGrpSpPr>
          <p:nvPr/>
        </p:nvGrpSpPr>
        <p:grpSpPr bwMode="auto">
          <a:xfrm>
            <a:off x="6248400" y="3657600"/>
            <a:ext cx="1838325" cy="2541588"/>
            <a:chOff x="3476" y="2307"/>
            <a:chExt cx="1158" cy="1601"/>
          </a:xfrm>
        </p:grpSpPr>
        <p:sp>
          <p:nvSpPr>
            <p:cNvPr id="24600" name="Oval 22"/>
            <p:cNvSpPr>
              <a:spLocks noChangeArrowheads="1"/>
            </p:cNvSpPr>
            <p:nvPr/>
          </p:nvSpPr>
          <p:spPr bwMode="auto">
            <a:xfrm>
              <a:off x="3476" y="2307"/>
              <a:ext cx="1061" cy="1601"/>
            </a:xfrm>
            <a:prstGeom prst="ellipse">
              <a:avLst/>
            </a:prstGeom>
            <a:gradFill rotWithShape="0">
              <a:gsLst>
                <a:gs pos="0">
                  <a:srgbClr val="CFDDFE"/>
                </a:gs>
                <a:gs pos="100000">
                  <a:srgbClr val="618FFD"/>
                </a:gs>
              </a:gsLst>
              <a:path path="shape">
                <a:fillToRect l="50000" t="50000" r="50000" b="50000"/>
              </a:path>
            </a:gradFill>
            <a:ln w="12700">
              <a:noFill/>
              <a:round/>
              <a:headEnd/>
              <a:tailEnd/>
            </a:ln>
          </p:spPr>
          <p:txBody>
            <a:bodyPr wrap="none" anchor="ctr"/>
            <a:lstStyle/>
            <a:p>
              <a:endParaRPr lang="en-US"/>
            </a:p>
          </p:txBody>
        </p:sp>
        <p:grpSp>
          <p:nvGrpSpPr>
            <p:cNvPr id="7" name="Group 23"/>
            <p:cNvGrpSpPr>
              <a:grpSpLocks/>
            </p:cNvGrpSpPr>
            <p:nvPr/>
          </p:nvGrpSpPr>
          <p:grpSpPr bwMode="auto">
            <a:xfrm>
              <a:off x="4344" y="2654"/>
              <a:ext cx="212" cy="895"/>
              <a:chOff x="4344" y="2654"/>
              <a:chExt cx="212" cy="895"/>
            </a:xfrm>
          </p:grpSpPr>
          <p:sp>
            <p:nvSpPr>
              <p:cNvPr id="24603" name="AutoShape 24"/>
              <p:cNvSpPr>
                <a:spLocks noChangeArrowheads="1"/>
              </p:cNvSpPr>
              <p:nvPr/>
            </p:nvSpPr>
            <p:spPr bwMode="auto">
              <a:xfrm rot="16200000" flipH="1">
                <a:off x="4256" y="2742"/>
                <a:ext cx="388" cy="212"/>
              </a:xfrm>
              <a:prstGeom prst="hexagon">
                <a:avLst>
                  <a:gd name="adj" fmla="val 45746"/>
                  <a:gd name="vf" fmla="val 115470"/>
                </a:avLst>
              </a:prstGeom>
              <a:solidFill>
                <a:srgbClr val="FFFFFF"/>
              </a:solidFill>
              <a:ln w="12700">
                <a:solidFill>
                  <a:srgbClr val="FFFFFF"/>
                </a:solidFill>
                <a:miter lim="800000"/>
                <a:headEnd/>
                <a:tailEnd/>
              </a:ln>
            </p:spPr>
            <p:txBody>
              <a:bodyPr wrap="none" anchor="ctr"/>
              <a:lstStyle/>
              <a:p>
                <a:endParaRPr lang="en-US"/>
              </a:p>
            </p:txBody>
          </p:sp>
          <p:sp>
            <p:nvSpPr>
              <p:cNvPr id="24604" name="Line 25"/>
              <p:cNvSpPr>
                <a:spLocks noChangeShapeType="1"/>
              </p:cNvSpPr>
              <p:nvPr/>
            </p:nvSpPr>
            <p:spPr bwMode="auto">
              <a:xfrm flipH="1">
                <a:off x="4418" y="3057"/>
                <a:ext cx="65" cy="99"/>
              </a:xfrm>
              <a:prstGeom prst="line">
                <a:avLst/>
              </a:prstGeom>
              <a:noFill/>
              <a:ln w="101600">
                <a:solidFill>
                  <a:srgbClr val="FFFFFF"/>
                </a:solidFill>
                <a:round/>
                <a:headEnd/>
                <a:tailEnd/>
              </a:ln>
            </p:spPr>
            <p:txBody>
              <a:bodyPr wrap="none" anchor="ctr"/>
              <a:lstStyle/>
              <a:p>
                <a:endParaRPr lang="en-US"/>
              </a:p>
            </p:txBody>
          </p:sp>
          <p:sp>
            <p:nvSpPr>
              <p:cNvPr id="24605" name="AutoShape 26"/>
              <p:cNvSpPr>
                <a:spLocks noChangeArrowheads="1"/>
              </p:cNvSpPr>
              <p:nvPr/>
            </p:nvSpPr>
            <p:spPr bwMode="auto">
              <a:xfrm rot="16200000" flipH="1">
                <a:off x="4256" y="3249"/>
                <a:ext cx="388" cy="212"/>
              </a:xfrm>
              <a:prstGeom prst="hexagon">
                <a:avLst>
                  <a:gd name="adj" fmla="val 45746"/>
                  <a:gd name="vf" fmla="val 115470"/>
                </a:avLst>
              </a:prstGeom>
              <a:solidFill>
                <a:srgbClr val="FFFFFF"/>
              </a:solidFill>
              <a:ln w="12700">
                <a:solidFill>
                  <a:srgbClr val="FFFFFF"/>
                </a:solidFill>
                <a:miter lim="800000"/>
                <a:headEnd/>
                <a:tailEnd/>
              </a:ln>
            </p:spPr>
            <p:txBody>
              <a:bodyPr wrap="none" anchor="ctr"/>
              <a:lstStyle/>
              <a:p>
                <a:endParaRPr lang="en-US"/>
              </a:p>
            </p:txBody>
          </p:sp>
        </p:grpSp>
        <p:sp>
          <p:nvSpPr>
            <p:cNvPr id="24602" name="Rectangle 27"/>
            <p:cNvSpPr>
              <a:spLocks noChangeArrowheads="1"/>
            </p:cNvSpPr>
            <p:nvPr/>
          </p:nvSpPr>
          <p:spPr bwMode="auto">
            <a:xfrm>
              <a:off x="4455" y="2905"/>
              <a:ext cx="179" cy="405"/>
            </a:xfrm>
            <a:prstGeom prst="rect">
              <a:avLst/>
            </a:prstGeom>
            <a:solidFill>
              <a:srgbClr val="FFFFFF"/>
            </a:solidFill>
            <a:ln w="12700">
              <a:solidFill>
                <a:srgbClr val="FFFFFF"/>
              </a:solidFill>
              <a:miter lim="800000"/>
              <a:headEnd/>
              <a:tailEnd/>
            </a:ln>
          </p:spPr>
          <p:txBody>
            <a:bodyPr wrap="none" anchor="ctr"/>
            <a:lstStyle/>
            <a:p>
              <a:endParaRPr lang="en-US"/>
            </a:p>
          </p:txBody>
        </p:sp>
      </p:grpSp>
      <p:sp>
        <p:nvSpPr>
          <p:cNvPr id="140316" name="AutoShape 28"/>
          <p:cNvSpPr>
            <a:spLocks noChangeArrowheads="1"/>
          </p:cNvSpPr>
          <p:nvPr/>
        </p:nvSpPr>
        <p:spPr bwMode="auto">
          <a:xfrm rot="16200000" flipH="1">
            <a:off x="7480300" y="4330700"/>
            <a:ext cx="615950" cy="336550"/>
          </a:xfrm>
          <a:prstGeom prst="hexagon">
            <a:avLst>
              <a:gd name="adj" fmla="val 45746"/>
              <a:gd name="vf" fmla="val 115470"/>
            </a:avLst>
          </a:prstGeom>
          <a:gradFill rotWithShape="0">
            <a:gsLst>
              <a:gs pos="0">
                <a:srgbClr val="FFFFFF"/>
              </a:gs>
              <a:gs pos="100000">
                <a:srgbClr val="FC0128"/>
              </a:gs>
            </a:gsLst>
            <a:path path="shape">
              <a:fillToRect l="50000" t="50000" r="50000" b="50000"/>
            </a:path>
          </a:gradFill>
          <a:ln w="12700">
            <a:solidFill>
              <a:schemeClr val="tx1"/>
            </a:solidFill>
            <a:miter lim="800000"/>
            <a:headEnd/>
            <a:tailEnd/>
          </a:ln>
        </p:spPr>
        <p:txBody>
          <a:bodyPr wrap="none" anchor="ctr"/>
          <a:lstStyle/>
          <a:p>
            <a:endParaRPr lang="en-US"/>
          </a:p>
        </p:txBody>
      </p:sp>
      <p:sp>
        <p:nvSpPr>
          <p:cNvPr id="140317" name="AutoShape 29"/>
          <p:cNvSpPr>
            <a:spLocks noChangeArrowheads="1"/>
          </p:cNvSpPr>
          <p:nvPr/>
        </p:nvSpPr>
        <p:spPr bwMode="auto">
          <a:xfrm rot="16200000" flipH="1">
            <a:off x="7480300" y="5168900"/>
            <a:ext cx="615950" cy="336550"/>
          </a:xfrm>
          <a:prstGeom prst="hexagon">
            <a:avLst>
              <a:gd name="adj" fmla="val 45746"/>
              <a:gd name="vf" fmla="val 115470"/>
            </a:avLst>
          </a:prstGeom>
          <a:gradFill rotWithShape="0">
            <a:gsLst>
              <a:gs pos="0">
                <a:srgbClr val="FFFFFF"/>
              </a:gs>
              <a:gs pos="100000">
                <a:srgbClr val="005400"/>
              </a:gs>
            </a:gsLst>
            <a:path path="shape">
              <a:fillToRect l="50000" t="50000" r="50000" b="50000"/>
            </a:path>
          </a:gradFill>
          <a:ln w="12700">
            <a:solidFill>
              <a:schemeClr val="tx1"/>
            </a:solidFill>
            <a:miter lim="800000"/>
            <a:headEnd/>
            <a:tailEnd/>
          </a:ln>
        </p:spPr>
        <p:txBody>
          <a:bodyPr wrap="none" anchor="ctr"/>
          <a:lstStyle/>
          <a:p>
            <a:endParaRPr lang="en-US"/>
          </a:p>
        </p:txBody>
      </p:sp>
      <p:grpSp>
        <p:nvGrpSpPr>
          <p:cNvPr id="8" name="Group 30"/>
          <p:cNvGrpSpPr>
            <a:grpSpLocks/>
          </p:cNvGrpSpPr>
          <p:nvPr/>
        </p:nvGrpSpPr>
        <p:grpSpPr bwMode="auto">
          <a:xfrm>
            <a:off x="2133600" y="4800600"/>
            <a:ext cx="685800" cy="152400"/>
            <a:chOff x="2392" y="3015"/>
            <a:chExt cx="867" cy="62"/>
          </a:xfrm>
        </p:grpSpPr>
        <p:sp>
          <p:nvSpPr>
            <p:cNvPr id="24598" name="Line 31"/>
            <p:cNvSpPr>
              <a:spLocks noChangeShapeType="1"/>
            </p:cNvSpPr>
            <p:nvPr/>
          </p:nvSpPr>
          <p:spPr bwMode="auto">
            <a:xfrm>
              <a:off x="2405" y="3077"/>
              <a:ext cx="854" cy="0"/>
            </a:xfrm>
            <a:prstGeom prst="line">
              <a:avLst/>
            </a:prstGeom>
            <a:noFill/>
            <a:ln w="38100">
              <a:solidFill>
                <a:schemeClr val="tx1"/>
              </a:solidFill>
              <a:round/>
              <a:headEnd/>
              <a:tailEnd type="triangle" w="med" len="med"/>
            </a:ln>
          </p:spPr>
          <p:txBody>
            <a:bodyPr wrap="none" anchor="ctr"/>
            <a:lstStyle/>
            <a:p>
              <a:endParaRPr lang="en-US"/>
            </a:p>
          </p:txBody>
        </p:sp>
        <p:sp>
          <p:nvSpPr>
            <p:cNvPr id="24599" name="Line 32"/>
            <p:cNvSpPr>
              <a:spLocks noChangeShapeType="1"/>
            </p:cNvSpPr>
            <p:nvPr/>
          </p:nvSpPr>
          <p:spPr bwMode="auto">
            <a:xfrm>
              <a:off x="2392" y="3015"/>
              <a:ext cx="842" cy="0"/>
            </a:xfrm>
            <a:prstGeom prst="line">
              <a:avLst/>
            </a:prstGeom>
            <a:noFill/>
            <a:ln w="38100">
              <a:solidFill>
                <a:schemeClr val="tx1"/>
              </a:solidFill>
              <a:round/>
              <a:headEnd type="triangle" w="med" len="med"/>
              <a:tailEnd/>
            </a:ln>
          </p:spPr>
          <p:txBody>
            <a:bodyPr wrap="none" anchor="ctr"/>
            <a:lstStyle/>
            <a:p>
              <a:endParaRPr lang="en-US"/>
            </a:p>
          </p:txBody>
        </p:sp>
      </p:grpSp>
      <p:grpSp>
        <p:nvGrpSpPr>
          <p:cNvPr id="9" name="Group 33"/>
          <p:cNvGrpSpPr>
            <a:grpSpLocks/>
          </p:cNvGrpSpPr>
          <p:nvPr/>
        </p:nvGrpSpPr>
        <p:grpSpPr bwMode="auto">
          <a:xfrm>
            <a:off x="304800" y="3581400"/>
            <a:ext cx="1838325" cy="2541588"/>
            <a:chOff x="959" y="2246"/>
            <a:chExt cx="1158" cy="1601"/>
          </a:xfrm>
        </p:grpSpPr>
        <p:sp>
          <p:nvSpPr>
            <p:cNvPr id="24593" name="Oval 34"/>
            <p:cNvSpPr>
              <a:spLocks noChangeArrowheads="1"/>
            </p:cNvSpPr>
            <p:nvPr/>
          </p:nvSpPr>
          <p:spPr bwMode="auto">
            <a:xfrm>
              <a:off x="959" y="2246"/>
              <a:ext cx="1061" cy="1601"/>
            </a:xfrm>
            <a:prstGeom prst="ellipse">
              <a:avLst/>
            </a:prstGeom>
            <a:gradFill rotWithShape="0">
              <a:gsLst>
                <a:gs pos="0">
                  <a:srgbClr val="CFDDFE"/>
                </a:gs>
                <a:gs pos="100000">
                  <a:srgbClr val="618FFD"/>
                </a:gs>
              </a:gsLst>
              <a:path path="shape">
                <a:fillToRect l="50000" t="50000" r="50000" b="50000"/>
              </a:path>
            </a:gradFill>
            <a:ln w="12700">
              <a:noFill/>
              <a:round/>
              <a:headEnd/>
              <a:tailEnd/>
            </a:ln>
          </p:spPr>
          <p:txBody>
            <a:bodyPr wrap="none" anchor="ctr"/>
            <a:lstStyle/>
            <a:p>
              <a:endParaRPr lang="en-US"/>
            </a:p>
          </p:txBody>
        </p:sp>
        <p:sp>
          <p:nvSpPr>
            <p:cNvPr id="24594" name="Rectangle 35"/>
            <p:cNvSpPr>
              <a:spLocks noChangeArrowheads="1"/>
            </p:cNvSpPr>
            <p:nvPr/>
          </p:nvSpPr>
          <p:spPr bwMode="auto">
            <a:xfrm>
              <a:off x="1938" y="2844"/>
              <a:ext cx="179" cy="405"/>
            </a:xfrm>
            <a:prstGeom prst="rect">
              <a:avLst/>
            </a:prstGeom>
            <a:solidFill>
              <a:srgbClr val="FFFFFF"/>
            </a:solidFill>
            <a:ln w="12700">
              <a:solidFill>
                <a:srgbClr val="FFFFFF"/>
              </a:solidFill>
              <a:miter lim="800000"/>
              <a:headEnd/>
              <a:tailEnd/>
            </a:ln>
          </p:spPr>
          <p:txBody>
            <a:bodyPr wrap="none" anchor="ctr"/>
            <a:lstStyle/>
            <a:p>
              <a:endParaRPr lang="en-US"/>
            </a:p>
          </p:txBody>
        </p:sp>
        <p:sp>
          <p:nvSpPr>
            <p:cNvPr id="24595" name="AutoShape 36"/>
            <p:cNvSpPr>
              <a:spLocks noChangeArrowheads="1"/>
            </p:cNvSpPr>
            <p:nvPr/>
          </p:nvSpPr>
          <p:spPr bwMode="auto">
            <a:xfrm rot="16200000" flipH="1">
              <a:off x="1718" y="2682"/>
              <a:ext cx="388" cy="212"/>
            </a:xfrm>
            <a:prstGeom prst="hexagon">
              <a:avLst>
                <a:gd name="adj" fmla="val 45746"/>
                <a:gd name="vf" fmla="val 115470"/>
              </a:avLst>
            </a:prstGeom>
            <a:gradFill rotWithShape="0">
              <a:gsLst>
                <a:gs pos="0">
                  <a:srgbClr val="FFFFFF"/>
                </a:gs>
                <a:gs pos="100000">
                  <a:srgbClr val="000000"/>
                </a:gs>
              </a:gsLst>
              <a:path path="shape">
                <a:fillToRect l="50000" t="50000" r="50000" b="50000"/>
              </a:path>
            </a:gradFill>
            <a:ln w="12700">
              <a:solidFill>
                <a:schemeClr val="tx1"/>
              </a:solidFill>
              <a:miter lim="800000"/>
              <a:headEnd/>
              <a:tailEnd/>
            </a:ln>
          </p:spPr>
          <p:txBody>
            <a:bodyPr wrap="none" anchor="ctr"/>
            <a:lstStyle/>
            <a:p>
              <a:endParaRPr lang="en-US"/>
            </a:p>
          </p:txBody>
        </p:sp>
        <p:sp>
          <p:nvSpPr>
            <p:cNvPr id="24596" name="Line 37"/>
            <p:cNvSpPr>
              <a:spLocks noChangeShapeType="1"/>
            </p:cNvSpPr>
            <p:nvPr/>
          </p:nvSpPr>
          <p:spPr bwMode="auto">
            <a:xfrm>
              <a:off x="1912" y="2989"/>
              <a:ext cx="0" cy="115"/>
            </a:xfrm>
            <a:prstGeom prst="line">
              <a:avLst/>
            </a:prstGeom>
            <a:noFill/>
            <a:ln w="76200">
              <a:solidFill>
                <a:schemeClr val="tx1"/>
              </a:solidFill>
              <a:round/>
              <a:headEnd/>
              <a:tailEnd/>
            </a:ln>
          </p:spPr>
          <p:txBody>
            <a:bodyPr wrap="none" anchor="ctr"/>
            <a:lstStyle/>
            <a:p>
              <a:endParaRPr lang="en-US"/>
            </a:p>
          </p:txBody>
        </p:sp>
        <p:sp>
          <p:nvSpPr>
            <p:cNvPr id="24597" name="AutoShape 38"/>
            <p:cNvSpPr>
              <a:spLocks noChangeArrowheads="1"/>
            </p:cNvSpPr>
            <p:nvPr/>
          </p:nvSpPr>
          <p:spPr bwMode="auto">
            <a:xfrm rot="16200000" flipH="1">
              <a:off x="1718" y="3189"/>
              <a:ext cx="388" cy="212"/>
            </a:xfrm>
            <a:prstGeom prst="hexagon">
              <a:avLst>
                <a:gd name="adj" fmla="val 45746"/>
                <a:gd name="vf" fmla="val 115470"/>
              </a:avLst>
            </a:prstGeom>
            <a:gradFill rotWithShape="0">
              <a:gsLst>
                <a:gs pos="0">
                  <a:srgbClr val="FFFFFF"/>
                </a:gs>
                <a:gs pos="100000">
                  <a:srgbClr val="000000"/>
                </a:gs>
              </a:gsLst>
              <a:path path="shape">
                <a:fillToRect l="50000" t="50000" r="50000" b="50000"/>
              </a:path>
            </a:gradFill>
            <a:ln w="12700">
              <a:solidFill>
                <a:schemeClr val="tx1"/>
              </a:solidFill>
              <a:miter lim="800000"/>
              <a:headEnd/>
              <a:tailEnd/>
            </a:ln>
          </p:spPr>
          <p:txBody>
            <a:bodyPr wrap="none" anchor="ctr"/>
            <a:lstStyle/>
            <a:p>
              <a:endParaRPr lang="en-US"/>
            </a:p>
          </p:txBody>
        </p:sp>
      </p:grpSp>
      <p:sp>
        <p:nvSpPr>
          <p:cNvPr id="140327" name="Text Box 39"/>
          <p:cNvSpPr txBox="1">
            <a:spLocks noChangeArrowheads="1"/>
          </p:cNvSpPr>
          <p:nvPr/>
        </p:nvSpPr>
        <p:spPr bwMode="auto">
          <a:xfrm>
            <a:off x="533400" y="4572000"/>
            <a:ext cx="838200" cy="579438"/>
          </a:xfrm>
          <a:prstGeom prst="rect">
            <a:avLst/>
          </a:prstGeom>
          <a:noFill/>
          <a:ln w="12700">
            <a:noFill/>
            <a:miter lim="800000"/>
            <a:headEnd/>
            <a:tailEnd/>
          </a:ln>
          <a:effectLst/>
        </p:spPr>
        <p:txBody>
          <a:bodyPr>
            <a:spAutoFit/>
          </a:bodyPr>
          <a:lstStyle/>
          <a:p>
            <a:pPr eaLnBrk="0" hangingPunct="0">
              <a:spcBef>
                <a:spcPct val="50000"/>
              </a:spcBef>
              <a:defRPr/>
            </a:pPr>
            <a:r>
              <a:rPr lang="en-US" sz="3200" b="1">
                <a:solidFill>
                  <a:srgbClr val="0000FF"/>
                </a:solidFill>
                <a:effectLst>
                  <a:outerShdw blurRad="38100" dist="38100" dir="2700000" algn="tl">
                    <a:srgbClr val="C0C0C0"/>
                  </a:outerShdw>
                </a:effectLst>
              </a:rPr>
              <a:t>E</a:t>
            </a:r>
            <a:r>
              <a:rPr lang="en-US" sz="3200" b="1">
                <a:effectLst>
                  <a:outerShdw blurRad="38100" dist="38100" dir="2700000" algn="tl">
                    <a:srgbClr val="C0C0C0"/>
                  </a:outerShdw>
                </a:effectLst>
              </a:rPr>
              <a:t>S</a:t>
            </a:r>
          </a:p>
        </p:txBody>
      </p:sp>
      <p:sp>
        <p:nvSpPr>
          <p:cNvPr id="140328" name="Text Box 40"/>
          <p:cNvSpPr txBox="1">
            <a:spLocks noChangeArrowheads="1"/>
          </p:cNvSpPr>
          <p:nvPr/>
        </p:nvSpPr>
        <p:spPr bwMode="auto">
          <a:xfrm>
            <a:off x="6477000" y="4572000"/>
            <a:ext cx="838200" cy="579438"/>
          </a:xfrm>
          <a:prstGeom prst="rect">
            <a:avLst/>
          </a:prstGeom>
          <a:noFill/>
          <a:ln w="12700">
            <a:noFill/>
            <a:miter lim="800000"/>
            <a:headEnd/>
            <a:tailEnd/>
          </a:ln>
          <a:effectLst/>
        </p:spPr>
        <p:txBody>
          <a:bodyPr>
            <a:spAutoFit/>
          </a:bodyPr>
          <a:lstStyle/>
          <a:p>
            <a:pPr eaLnBrk="0" hangingPunct="0">
              <a:spcBef>
                <a:spcPct val="50000"/>
              </a:spcBef>
              <a:defRPr/>
            </a:pPr>
            <a:r>
              <a:rPr lang="en-US" sz="3200" b="1">
                <a:solidFill>
                  <a:srgbClr val="0000FF"/>
                </a:solidFill>
                <a:effectLst>
                  <a:outerShdw blurRad="38100" dist="38100" dir="2700000" algn="tl">
                    <a:srgbClr val="C0C0C0"/>
                  </a:outerShdw>
                </a:effectLst>
              </a:rPr>
              <a:t>E</a:t>
            </a:r>
            <a:r>
              <a:rPr lang="en-US" sz="3200" b="1">
                <a:solidFill>
                  <a:schemeClr val="hlink"/>
                </a:solidFill>
                <a:effectLst>
                  <a:outerShdw blurRad="38100" dist="38100" dir="2700000" algn="tl">
                    <a:srgbClr val="C0C0C0"/>
                  </a:outerShdw>
                </a:effectLst>
              </a:rPr>
              <a:t>P</a:t>
            </a:r>
          </a:p>
        </p:txBody>
      </p:sp>
      <p:sp>
        <p:nvSpPr>
          <p:cNvPr id="140329" name="Rectangle 41"/>
          <p:cNvSpPr>
            <a:spLocks noChangeArrowheads="1"/>
          </p:cNvSpPr>
          <p:nvPr/>
        </p:nvSpPr>
        <p:spPr bwMode="auto">
          <a:xfrm>
            <a:off x="2895600" y="4495800"/>
            <a:ext cx="1905000" cy="946150"/>
          </a:xfrm>
          <a:prstGeom prst="rect">
            <a:avLst/>
          </a:prstGeom>
          <a:noFill/>
          <a:ln w="12700">
            <a:noFill/>
            <a:miter lim="800000"/>
            <a:headEnd/>
            <a:tailEnd/>
          </a:ln>
          <a:effectLst/>
        </p:spPr>
        <p:txBody>
          <a:bodyPr>
            <a:spAutoFit/>
          </a:bodyPr>
          <a:lstStyle/>
          <a:p>
            <a:pPr algn="ctr" eaLnBrk="0" hangingPunct="0">
              <a:defRPr/>
            </a:pPr>
            <a:r>
              <a:rPr lang="en-US" sz="2800" b="1">
                <a:solidFill>
                  <a:schemeClr val="hlink"/>
                </a:solidFill>
                <a:effectLst>
                  <a:outerShdw blurRad="38100" dist="38100" dir="2700000" algn="tl">
                    <a:srgbClr val="C0C0C0"/>
                  </a:outerShdw>
                </a:effectLst>
              </a:rPr>
              <a:t>transition state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0327"/>
                                        </p:tgtEl>
                                        <p:attrNameLst>
                                          <p:attrName>style.visibility</p:attrName>
                                        </p:attrNameLst>
                                      </p:cBhvr>
                                      <p:to>
                                        <p:strVal val="visible"/>
                                      </p:to>
                                    </p:set>
                                    <p:animEffect transition="in" filter="wipe(left)">
                                      <p:cBhvr>
                                        <p:cTn id="10" dur="500"/>
                                        <p:tgtEl>
                                          <p:spTgt spid="1403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40329"/>
                                        </p:tgtEl>
                                        <p:attrNameLst>
                                          <p:attrName>style.visibility</p:attrName>
                                        </p:attrNameLst>
                                      </p:cBhvr>
                                      <p:to>
                                        <p:strVal val="visible"/>
                                      </p:to>
                                    </p:set>
                                    <p:animEffect transition="in" filter="wipe(left)">
                                      <p:cBhvr>
                                        <p:cTn id="23" dur="500"/>
                                        <p:tgtEl>
                                          <p:spTgt spid="1403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40328"/>
                                        </p:tgtEl>
                                        <p:attrNameLst>
                                          <p:attrName>style.visibility</p:attrName>
                                        </p:attrNameLst>
                                      </p:cBhvr>
                                      <p:to>
                                        <p:strVal val="visible"/>
                                      </p:to>
                                    </p:set>
                                    <p:animEffect transition="in" filter="wipe(left)">
                                      <p:cBhvr>
                                        <p:cTn id="35" dur="500"/>
                                        <p:tgtEl>
                                          <p:spTgt spid="140328"/>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40316"/>
                                        </p:tgtEl>
                                        <p:attrNameLst>
                                          <p:attrName>style.visibility</p:attrName>
                                        </p:attrNameLst>
                                      </p:cBhvr>
                                      <p:to>
                                        <p:strVal val="visible"/>
                                      </p:to>
                                    </p:set>
                                    <p:animEffect transition="in" filter="wipe(left)">
                                      <p:cBhvr>
                                        <p:cTn id="39" dur="500"/>
                                        <p:tgtEl>
                                          <p:spTgt spid="14031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40317"/>
                                        </p:tgtEl>
                                        <p:attrNameLst>
                                          <p:attrName>style.visibility</p:attrName>
                                        </p:attrNameLst>
                                      </p:cBhvr>
                                      <p:to>
                                        <p:strVal val="visible"/>
                                      </p:to>
                                    </p:set>
                                    <p:animEffect transition="in" filter="wipe(left)">
                                      <p:cBhvr>
                                        <p:cTn id="42" dur="500"/>
                                        <p:tgtEl>
                                          <p:spTgt spid="140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16" grpId="0" animBg="1"/>
      <p:bldP spid="140317" grpId="0" animBg="1"/>
      <p:bldP spid="140327" grpId="0"/>
      <p:bldP spid="140328" grpId="0"/>
      <p:bldP spid="14032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AutoShape 2"/>
          <p:cNvSpPr>
            <a:spLocks noChangeArrowheads="1"/>
          </p:cNvSpPr>
          <p:nvPr/>
        </p:nvSpPr>
        <p:spPr bwMode="auto">
          <a:xfrm>
            <a:off x="285750" y="3467100"/>
            <a:ext cx="8572500" cy="2971800"/>
          </a:xfrm>
          <a:prstGeom prst="roundRect">
            <a:avLst>
              <a:gd name="adj" fmla="val 12495"/>
            </a:avLst>
          </a:prstGeom>
          <a:solidFill>
            <a:srgbClr val="FFFFFF"/>
          </a:solidFill>
          <a:ln w="12700">
            <a:noFill/>
            <a:round/>
            <a:headEnd/>
            <a:tailEnd/>
          </a:ln>
          <a:effectLst>
            <a:outerShdw dist="107763" dir="2700000" algn="ctr" rotWithShape="0">
              <a:schemeClr val="tx1"/>
            </a:outerShdw>
          </a:effectLst>
        </p:spPr>
        <p:txBody>
          <a:bodyPr wrap="none" anchor="ctr"/>
          <a:lstStyle/>
          <a:p>
            <a:pPr>
              <a:defRPr/>
            </a:pPr>
            <a:endParaRPr lang="en-US"/>
          </a:p>
        </p:txBody>
      </p:sp>
      <p:sp>
        <p:nvSpPr>
          <p:cNvPr id="25603" name="Rectangle 3"/>
          <p:cNvSpPr>
            <a:spLocks noGrp="1"/>
          </p:cNvSpPr>
          <p:nvPr>
            <p:ph type="title"/>
          </p:nvPr>
        </p:nvSpPr>
        <p:spPr>
          <a:noFill/>
        </p:spPr>
        <p:txBody>
          <a:bodyPr lIns="90488" tIns="44450" rIns="90488" bIns="44450"/>
          <a:lstStyle/>
          <a:p>
            <a:r>
              <a:rPr lang="en-US" smtClean="0"/>
              <a:t>Product</a:t>
            </a:r>
          </a:p>
        </p:txBody>
      </p:sp>
      <p:sp>
        <p:nvSpPr>
          <p:cNvPr id="126980" name="Rectangle 4"/>
          <p:cNvSpPr>
            <a:spLocks noGrp="1"/>
          </p:cNvSpPr>
          <p:nvPr>
            <p:ph type="body" idx="1"/>
          </p:nvPr>
        </p:nvSpPr>
        <p:spPr>
          <a:xfrm>
            <a:off x="519113" y="1112838"/>
            <a:ext cx="7812087" cy="1655762"/>
          </a:xfrm>
        </p:spPr>
        <p:txBody>
          <a:bodyPr lIns="90488" tIns="44450" rIns="90488" bIns="44450">
            <a:normAutofit fontScale="92500" lnSpcReduction="10000"/>
          </a:bodyPr>
          <a:lstStyle/>
          <a:p>
            <a:pPr>
              <a:defRPr/>
            </a:pPr>
            <a:endParaRPr lang="en-US" smtClean="0"/>
          </a:p>
          <a:p>
            <a:pPr>
              <a:defRPr/>
            </a:pPr>
            <a:r>
              <a:rPr lang="en-US" smtClean="0"/>
              <a:t>The enzyme and product separate</a:t>
            </a:r>
          </a:p>
          <a:p>
            <a:pPr>
              <a:defRPr/>
            </a:pPr>
            <a:endParaRPr lang="en-US" sz="1400" smtClean="0"/>
          </a:p>
          <a:p>
            <a:pPr algn="ctr">
              <a:defRPr/>
            </a:pPr>
            <a:r>
              <a:rPr lang="en-US" sz="4000" smtClean="0">
                <a:solidFill>
                  <a:srgbClr val="0000FF"/>
                </a:solidFill>
                <a:effectLst>
                  <a:outerShdw blurRad="38100" dist="38100" dir="2700000" algn="tl">
                    <a:srgbClr val="C0C0C0"/>
                  </a:outerShdw>
                </a:effectLst>
              </a:rPr>
              <a:t>E</a:t>
            </a:r>
            <a:r>
              <a:rPr lang="en-US" sz="4000" smtClean="0">
                <a:solidFill>
                  <a:schemeClr val="hlink"/>
                </a:solidFill>
                <a:effectLst>
                  <a:outerShdw blurRad="38100" dist="38100" dir="2700000" algn="tl">
                    <a:srgbClr val="C0C0C0"/>
                  </a:outerShdw>
                </a:effectLst>
              </a:rPr>
              <a:t>P</a:t>
            </a:r>
            <a:r>
              <a:rPr lang="en-US" sz="4000" smtClean="0">
                <a:effectLst>
                  <a:outerShdw blurRad="38100" dist="38100" dir="2700000" algn="tl">
                    <a:srgbClr val="C0C0C0"/>
                  </a:outerShdw>
                </a:effectLst>
              </a:rPr>
              <a:t>                      </a:t>
            </a:r>
            <a:r>
              <a:rPr lang="en-US" sz="4000" smtClean="0">
                <a:solidFill>
                  <a:srgbClr val="0000FF"/>
                </a:solidFill>
                <a:effectLst>
                  <a:outerShdw blurRad="38100" dist="38100" dir="2700000" algn="tl">
                    <a:srgbClr val="C0C0C0"/>
                  </a:outerShdw>
                </a:effectLst>
              </a:rPr>
              <a:t>E</a:t>
            </a:r>
            <a:r>
              <a:rPr lang="en-US" sz="4000" smtClean="0">
                <a:effectLst>
                  <a:outerShdw blurRad="38100" dist="38100" dir="2700000" algn="tl">
                    <a:srgbClr val="C0C0C0"/>
                  </a:outerShdw>
                </a:effectLst>
              </a:rPr>
              <a:t>  +  </a:t>
            </a:r>
            <a:r>
              <a:rPr lang="en-US" sz="4000" smtClean="0">
                <a:solidFill>
                  <a:schemeClr val="hlink"/>
                </a:solidFill>
                <a:effectLst>
                  <a:outerShdw blurRad="38100" dist="38100" dir="2700000" algn="tl">
                    <a:srgbClr val="C0C0C0"/>
                  </a:outerShdw>
                </a:effectLst>
              </a:rPr>
              <a:t>P</a:t>
            </a:r>
          </a:p>
        </p:txBody>
      </p:sp>
      <p:grpSp>
        <p:nvGrpSpPr>
          <p:cNvPr id="2" name="Group 5"/>
          <p:cNvGrpSpPr>
            <a:grpSpLocks/>
          </p:cNvGrpSpPr>
          <p:nvPr/>
        </p:nvGrpSpPr>
        <p:grpSpPr bwMode="auto">
          <a:xfrm>
            <a:off x="3597275" y="4902200"/>
            <a:ext cx="1376363" cy="98425"/>
            <a:chOff x="2266" y="3088"/>
            <a:chExt cx="867" cy="62"/>
          </a:xfrm>
        </p:grpSpPr>
        <p:sp>
          <p:nvSpPr>
            <p:cNvPr id="25631" name="Line 6"/>
            <p:cNvSpPr>
              <a:spLocks noChangeShapeType="1"/>
            </p:cNvSpPr>
            <p:nvPr/>
          </p:nvSpPr>
          <p:spPr bwMode="auto">
            <a:xfrm>
              <a:off x="2279" y="3150"/>
              <a:ext cx="854" cy="0"/>
            </a:xfrm>
            <a:prstGeom prst="line">
              <a:avLst/>
            </a:prstGeom>
            <a:noFill/>
            <a:ln w="38100">
              <a:solidFill>
                <a:schemeClr val="tx1"/>
              </a:solidFill>
              <a:round/>
              <a:headEnd/>
              <a:tailEnd type="triangle" w="med" len="med"/>
            </a:ln>
          </p:spPr>
          <p:txBody>
            <a:bodyPr wrap="none" anchor="ctr"/>
            <a:lstStyle/>
            <a:p>
              <a:endParaRPr lang="en-US"/>
            </a:p>
          </p:txBody>
        </p:sp>
        <p:sp>
          <p:nvSpPr>
            <p:cNvPr id="25632" name="Line 7"/>
            <p:cNvSpPr>
              <a:spLocks noChangeShapeType="1"/>
            </p:cNvSpPr>
            <p:nvPr/>
          </p:nvSpPr>
          <p:spPr bwMode="auto">
            <a:xfrm>
              <a:off x="2266" y="3088"/>
              <a:ext cx="842" cy="0"/>
            </a:xfrm>
            <a:prstGeom prst="line">
              <a:avLst/>
            </a:prstGeom>
            <a:noFill/>
            <a:ln w="38100">
              <a:solidFill>
                <a:schemeClr val="tx1"/>
              </a:solidFill>
              <a:round/>
              <a:headEnd type="triangle" w="med" len="med"/>
              <a:tailEnd/>
            </a:ln>
          </p:spPr>
          <p:txBody>
            <a:bodyPr wrap="none" anchor="ctr"/>
            <a:lstStyle/>
            <a:p>
              <a:endParaRPr lang="en-US"/>
            </a:p>
          </p:txBody>
        </p:sp>
      </p:grpSp>
      <p:grpSp>
        <p:nvGrpSpPr>
          <p:cNvPr id="3" name="Group 8"/>
          <p:cNvGrpSpPr>
            <a:grpSpLocks/>
          </p:cNvGrpSpPr>
          <p:nvPr/>
        </p:nvGrpSpPr>
        <p:grpSpPr bwMode="auto">
          <a:xfrm>
            <a:off x="5219700" y="3681413"/>
            <a:ext cx="1838325" cy="2541587"/>
            <a:chOff x="3288" y="2319"/>
            <a:chExt cx="1158" cy="1601"/>
          </a:xfrm>
        </p:grpSpPr>
        <p:sp>
          <p:nvSpPr>
            <p:cNvPr id="25625" name="Oval 9"/>
            <p:cNvSpPr>
              <a:spLocks noChangeArrowheads="1"/>
            </p:cNvSpPr>
            <p:nvPr/>
          </p:nvSpPr>
          <p:spPr bwMode="auto">
            <a:xfrm>
              <a:off x="3288" y="2319"/>
              <a:ext cx="1061" cy="1601"/>
            </a:xfrm>
            <a:prstGeom prst="ellipse">
              <a:avLst/>
            </a:prstGeom>
            <a:gradFill rotWithShape="0">
              <a:gsLst>
                <a:gs pos="0">
                  <a:srgbClr val="CFDDFE"/>
                </a:gs>
                <a:gs pos="100000">
                  <a:srgbClr val="618FFD"/>
                </a:gs>
              </a:gsLst>
              <a:path path="shape">
                <a:fillToRect l="50000" t="50000" r="50000" b="50000"/>
              </a:path>
            </a:gradFill>
            <a:ln w="12700">
              <a:noFill/>
              <a:round/>
              <a:headEnd/>
              <a:tailEnd/>
            </a:ln>
          </p:spPr>
          <p:txBody>
            <a:bodyPr wrap="none" anchor="ctr"/>
            <a:lstStyle/>
            <a:p>
              <a:endParaRPr lang="en-US"/>
            </a:p>
          </p:txBody>
        </p:sp>
        <p:grpSp>
          <p:nvGrpSpPr>
            <p:cNvPr id="4" name="Group 10"/>
            <p:cNvGrpSpPr>
              <a:grpSpLocks/>
            </p:cNvGrpSpPr>
            <p:nvPr/>
          </p:nvGrpSpPr>
          <p:grpSpPr bwMode="auto">
            <a:xfrm>
              <a:off x="4156" y="2666"/>
              <a:ext cx="212" cy="895"/>
              <a:chOff x="4156" y="2666"/>
              <a:chExt cx="212" cy="895"/>
            </a:xfrm>
          </p:grpSpPr>
          <p:sp>
            <p:nvSpPr>
              <p:cNvPr id="25628" name="AutoShape 11"/>
              <p:cNvSpPr>
                <a:spLocks noChangeArrowheads="1"/>
              </p:cNvSpPr>
              <p:nvPr/>
            </p:nvSpPr>
            <p:spPr bwMode="auto">
              <a:xfrm rot="16200000" flipH="1">
                <a:off x="4068" y="2754"/>
                <a:ext cx="388" cy="212"/>
              </a:xfrm>
              <a:prstGeom prst="hexagon">
                <a:avLst>
                  <a:gd name="adj" fmla="val 45746"/>
                  <a:gd name="vf" fmla="val 115470"/>
                </a:avLst>
              </a:prstGeom>
              <a:solidFill>
                <a:srgbClr val="FFFFFF"/>
              </a:solidFill>
              <a:ln w="12700">
                <a:solidFill>
                  <a:srgbClr val="FFFFFF"/>
                </a:solidFill>
                <a:miter lim="800000"/>
                <a:headEnd/>
                <a:tailEnd/>
              </a:ln>
            </p:spPr>
            <p:txBody>
              <a:bodyPr wrap="none" anchor="ctr"/>
              <a:lstStyle/>
              <a:p>
                <a:endParaRPr lang="en-US"/>
              </a:p>
            </p:txBody>
          </p:sp>
          <p:sp>
            <p:nvSpPr>
              <p:cNvPr id="25629" name="Line 12"/>
              <p:cNvSpPr>
                <a:spLocks noChangeShapeType="1"/>
              </p:cNvSpPr>
              <p:nvPr/>
            </p:nvSpPr>
            <p:spPr bwMode="auto">
              <a:xfrm flipH="1">
                <a:off x="4230" y="3069"/>
                <a:ext cx="65" cy="99"/>
              </a:xfrm>
              <a:prstGeom prst="line">
                <a:avLst/>
              </a:prstGeom>
              <a:noFill/>
              <a:ln w="101600">
                <a:solidFill>
                  <a:srgbClr val="FFFFFF"/>
                </a:solidFill>
                <a:round/>
                <a:headEnd/>
                <a:tailEnd/>
              </a:ln>
            </p:spPr>
            <p:txBody>
              <a:bodyPr wrap="none" anchor="ctr"/>
              <a:lstStyle/>
              <a:p>
                <a:endParaRPr lang="en-US"/>
              </a:p>
            </p:txBody>
          </p:sp>
          <p:sp>
            <p:nvSpPr>
              <p:cNvPr id="25630" name="AutoShape 13"/>
              <p:cNvSpPr>
                <a:spLocks noChangeArrowheads="1"/>
              </p:cNvSpPr>
              <p:nvPr/>
            </p:nvSpPr>
            <p:spPr bwMode="auto">
              <a:xfrm rot="16200000" flipH="1">
                <a:off x="4068" y="3261"/>
                <a:ext cx="388" cy="212"/>
              </a:xfrm>
              <a:prstGeom prst="hexagon">
                <a:avLst>
                  <a:gd name="adj" fmla="val 45746"/>
                  <a:gd name="vf" fmla="val 115470"/>
                </a:avLst>
              </a:prstGeom>
              <a:solidFill>
                <a:srgbClr val="FFFFFF"/>
              </a:solidFill>
              <a:ln w="12700">
                <a:solidFill>
                  <a:srgbClr val="FFFFFF"/>
                </a:solidFill>
                <a:miter lim="800000"/>
                <a:headEnd/>
                <a:tailEnd/>
              </a:ln>
            </p:spPr>
            <p:txBody>
              <a:bodyPr wrap="none" anchor="ctr"/>
              <a:lstStyle/>
              <a:p>
                <a:endParaRPr lang="en-US"/>
              </a:p>
            </p:txBody>
          </p:sp>
        </p:grpSp>
        <p:sp>
          <p:nvSpPr>
            <p:cNvPr id="25627" name="Rectangle 14"/>
            <p:cNvSpPr>
              <a:spLocks noChangeArrowheads="1"/>
            </p:cNvSpPr>
            <p:nvPr/>
          </p:nvSpPr>
          <p:spPr bwMode="auto">
            <a:xfrm>
              <a:off x="4267" y="2917"/>
              <a:ext cx="179" cy="405"/>
            </a:xfrm>
            <a:prstGeom prst="rect">
              <a:avLst/>
            </a:prstGeom>
            <a:solidFill>
              <a:srgbClr val="FFFFFF"/>
            </a:solidFill>
            <a:ln w="12700">
              <a:solidFill>
                <a:srgbClr val="FFFFFF"/>
              </a:solidFill>
              <a:miter lim="800000"/>
              <a:headEnd/>
              <a:tailEnd/>
            </a:ln>
          </p:spPr>
          <p:txBody>
            <a:bodyPr wrap="none" anchor="ctr"/>
            <a:lstStyle/>
            <a:p>
              <a:endParaRPr lang="en-US"/>
            </a:p>
          </p:txBody>
        </p:sp>
      </p:grpSp>
      <p:sp>
        <p:nvSpPr>
          <p:cNvPr id="126991" name="AutoShape 15"/>
          <p:cNvSpPr>
            <a:spLocks noChangeArrowheads="1"/>
          </p:cNvSpPr>
          <p:nvPr/>
        </p:nvSpPr>
        <p:spPr bwMode="auto">
          <a:xfrm rot="16200000" flipH="1">
            <a:off x="7537450" y="3857625"/>
            <a:ext cx="615950" cy="336550"/>
          </a:xfrm>
          <a:prstGeom prst="hexagon">
            <a:avLst>
              <a:gd name="adj" fmla="val 45746"/>
              <a:gd name="vf" fmla="val 115470"/>
            </a:avLst>
          </a:prstGeom>
          <a:gradFill rotWithShape="0">
            <a:gsLst>
              <a:gs pos="0">
                <a:srgbClr val="FFFFFF"/>
              </a:gs>
              <a:gs pos="100000">
                <a:srgbClr val="FC0128"/>
              </a:gs>
            </a:gsLst>
            <a:path path="shape">
              <a:fillToRect l="50000" t="50000" r="50000" b="50000"/>
            </a:path>
          </a:gradFill>
          <a:ln w="12700">
            <a:solidFill>
              <a:schemeClr val="tx1"/>
            </a:solidFill>
            <a:miter lim="800000"/>
            <a:headEnd/>
            <a:tailEnd/>
          </a:ln>
        </p:spPr>
        <p:txBody>
          <a:bodyPr wrap="none" anchor="ctr"/>
          <a:lstStyle/>
          <a:p>
            <a:endParaRPr lang="en-US"/>
          </a:p>
        </p:txBody>
      </p:sp>
      <p:grpSp>
        <p:nvGrpSpPr>
          <p:cNvPr id="5" name="Group 16"/>
          <p:cNvGrpSpPr>
            <a:grpSpLocks/>
          </p:cNvGrpSpPr>
          <p:nvPr/>
        </p:nvGrpSpPr>
        <p:grpSpPr bwMode="auto">
          <a:xfrm>
            <a:off x="3505200" y="2743200"/>
            <a:ext cx="1376363" cy="98425"/>
            <a:chOff x="2299" y="1652"/>
            <a:chExt cx="867" cy="62"/>
          </a:xfrm>
        </p:grpSpPr>
        <p:sp>
          <p:nvSpPr>
            <p:cNvPr id="25623" name="Line 17"/>
            <p:cNvSpPr>
              <a:spLocks noChangeShapeType="1"/>
            </p:cNvSpPr>
            <p:nvPr/>
          </p:nvSpPr>
          <p:spPr bwMode="auto">
            <a:xfrm>
              <a:off x="2312" y="1714"/>
              <a:ext cx="854" cy="0"/>
            </a:xfrm>
            <a:prstGeom prst="line">
              <a:avLst/>
            </a:prstGeom>
            <a:noFill/>
            <a:ln w="38100">
              <a:solidFill>
                <a:schemeClr val="tx1"/>
              </a:solidFill>
              <a:round/>
              <a:headEnd/>
              <a:tailEnd type="triangle" w="med" len="med"/>
            </a:ln>
          </p:spPr>
          <p:txBody>
            <a:bodyPr wrap="none" anchor="ctr"/>
            <a:lstStyle/>
            <a:p>
              <a:endParaRPr lang="en-US"/>
            </a:p>
          </p:txBody>
        </p:sp>
        <p:sp>
          <p:nvSpPr>
            <p:cNvPr id="25624" name="Line 18"/>
            <p:cNvSpPr>
              <a:spLocks noChangeShapeType="1"/>
            </p:cNvSpPr>
            <p:nvPr/>
          </p:nvSpPr>
          <p:spPr bwMode="auto">
            <a:xfrm>
              <a:off x="2299" y="1652"/>
              <a:ext cx="842" cy="0"/>
            </a:xfrm>
            <a:prstGeom prst="line">
              <a:avLst/>
            </a:prstGeom>
            <a:noFill/>
            <a:ln w="38100">
              <a:solidFill>
                <a:schemeClr val="tx1"/>
              </a:solidFill>
              <a:round/>
              <a:headEnd type="triangle" w="med" len="med"/>
              <a:tailEnd/>
            </a:ln>
          </p:spPr>
          <p:txBody>
            <a:bodyPr wrap="none" anchor="ctr"/>
            <a:lstStyle/>
            <a:p>
              <a:endParaRPr lang="en-US"/>
            </a:p>
          </p:txBody>
        </p:sp>
      </p:grpSp>
      <p:sp>
        <p:nvSpPr>
          <p:cNvPr id="126995" name="AutoShape 19"/>
          <p:cNvSpPr>
            <a:spLocks noChangeArrowheads="1"/>
          </p:cNvSpPr>
          <p:nvPr/>
        </p:nvSpPr>
        <p:spPr bwMode="auto">
          <a:xfrm rot="16200000" flipH="1">
            <a:off x="7577138" y="5516563"/>
            <a:ext cx="615950" cy="336550"/>
          </a:xfrm>
          <a:prstGeom prst="hexagon">
            <a:avLst>
              <a:gd name="adj" fmla="val 45746"/>
              <a:gd name="vf" fmla="val 115470"/>
            </a:avLst>
          </a:prstGeom>
          <a:gradFill rotWithShape="0">
            <a:gsLst>
              <a:gs pos="0">
                <a:srgbClr val="FFFFFF"/>
              </a:gs>
              <a:gs pos="100000">
                <a:srgbClr val="005400"/>
              </a:gs>
            </a:gsLst>
            <a:path path="shape">
              <a:fillToRect l="50000" t="50000" r="50000" b="50000"/>
            </a:path>
          </a:gradFill>
          <a:ln w="12700">
            <a:solidFill>
              <a:schemeClr val="tx1"/>
            </a:solidFill>
            <a:miter lim="800000"/>
            <a:headEnd/>
            <a:tailEnd/>
          </a:ln>
        </p:spPr>
        <p:txBody>
          <a:bodyPr wrap="none" anchor="ctr"/>
          <a:lstStyle/>
          <a:p>
            <a:endParaRPr lang="en-US"/>
          </a:p>
        </p:txBody>
      </p:sp>
      <p:sp>
        <p:nvSpPr>
          <p:cNvPr id="126996" name="Rectangle 20"/>
          <p:cNvSpPr>
            <a:spLocks noChangeArrowheads="1"/>
          </p:cNvSpPr>
          <p:nvPr/>
        </p:nvSpPr>
        <p:spPr bwMode="auto">
          <a:xfrm>
            <a:off x="6781800" y="2971800"/>
            <a:ext cx="2027238" cy="822325"/>
          </a:xfrm>
          <a:prstGeom prst="rect">
            <a:avLst/>
          </a:prstGeom>
          <a:noFill/>
          <a:ln w="12700">
            <a:noFill/>
            <a:miter lim="800000"/>
            <a:headEnd/>
            <a:tailEnd/>
          </a:ln>
        </p:spPr>
        <p:txBody>
          <a:bodyPr>
            <a:spAutoFit/>
          </a:bodyPr>
          <a:lstStyle/>
          <a:p>
            <a:pPr algn="ctr" eaLnBrk="0" hangingPunct="0"/>
            <a:r>
              <a:rPr lang="en-US" sz="2400" b="1"/>
              <a:t>The product </a:t>
            </a:r>
          </a:p>
          <a:p>
            <a:pPr algn="ctr" eaLnBrk="0" hangingPunct="0"/>
            <a:r>
              <a:rPr lang="en-US" sz="2400" b="1"/>
              <a:t>is made </a:t>
            </a:r>
          </a:p>
        </p:txBody>
      </p:sp>
      <p:sp>
        <p:nvSpPr>
          <p:cNvPr id="126997" name="Rectangle 21"/>
          <p:cNvSpPr>
            <a:spLocks noChangeArrowheads="1"/>
          </p:cNvSpPr>
          <p:nvPr/>
        </p:nvSpPr>
        <p:spPr bwMode="auto">
          <a:xfrm>
            <a:off x="5105400" y="3810000"/>
            <a:ext cx="1905000" cy="2027238"/>
          </a:xfrm>
          <a:prstGeom prst="rect">
            <a:avLst/>
          </a:prstGeom>
          <a:noFill/>
          <a:ln w="12700">
            <a:noFill/>
            <a:miter lim="800000"/>
            <a:headEnd/>
            <a:tailEnd/>
          </a:ln>
        </p:spPr>
        <p:txBody>
          <a:bodyPr>
            <a:spAutoFit/>
          </a:bodyPr>
          <a:lstStyle/>
          <a:p>
            <a:pPr algn="ctr" eaLnBrk="0" hangingPunct="0">
              <a:spcBef>
                <a:spcPct val="50000"/>
              </a:spcBef>
            </a:pPr>
            <a:r>
              <a:rPr lang="en-US" sz="2400" b="1"/>
              <a:t>Enzyme is ready </a:t>
            </a:r>
          </a:p>
          <a:p>
            <a:pPr algn="ctr" eaLnBrk="0" hangingPunct="0">
              <a:lnSpc>
                <a:spcPct val="60000"/>
              </a:lnSpc>
              <a:spcBef>
                <a:spcPct val="50000"/>
              </a:spcBef>
            </a:pPr>
            <a:r>
              <a:rPr lang="en-US" sz="2400" b="1"/>
              <a:t>for </a:t>
            </a:r>
          </a:p>
          <a:p>
            <a:pPr algn="ctr" eaLnBrk="0" hangingPunct="0">
              <a:lnSpc>
                <a:spcPct val="60000"/>
              </a:lnSpc>
              <a:spcBef>
                <a:spcPct val="50000"/>
              </a:spcBef>
            </a:pPr>
            <a:r>
              <a:rPr lang="en-US" sz="2400" b="1"/>
              <a:t>another</a:t>
            </a:r>
          </a:p>
          <a:p>
            <a:pPr algn="ctr" eaLnBrk="0" hangingPunct="0">
              <a:lnSpc>
                <a:spcPct val="60000"/>
              </a:lnSpc>
              <a:spcBef>
                <a:spcPct val="50000"/>
              </a:spcBef>
            </a:pPr>
            <a:r>
              <a:rPr lang="en-US" sz="2400" b="1"/>
              <a:t>substrate.</a:t>
            </a:r>
          </a:p>
        </p:txBody>
      </p:sp>
      <p:grpSp>
        <p:nvGrpSpPr>
          <p:cNvPr id="6" name="Group 22"/>
          <p:cNvGrpSpPr>
            <a:grpSpLocks/>
          </p:cNvGrpSpPr>
          <p:nvPr/>
        </p:nvGrpSpPr>
        <p:grpSpPr bwMode="auto">
          <a:xfrm>
            <a:off x="1423988" y="3636963"/>
            <a:ext cx="1838325" cy="2541587"/>
            <a:chOff x="897" y="2291"/>
            <a:chExt cx="1158" cy="1601"/>
          </a:xfrm>
        </p:grpSpPr>
        <p:grpSp>
          <p:nvGrpSpPr>
            <p:cNvPr id="7" name="Group 23"/>
            <p:cNvGrpSpPr>
              <a:grpSpLocks/>
            </p:cNvGrpSpPr>
            <p:nvPr/>
          </p:nvGrpSpPr>
          <p:grpSpPr bwMode="auto">
            <a:xfrm>
              <a:off x="897" y="2291"/>
              <a:ext cx="1158" cy="1601"/>
              <a:chOff x="897" y="2291"/>
              <a:chExt cx="1158" cy="1601"/>
            </a:xfrm>
          </p:grpSpPr>
          <p:sp>
            <p:nvSpPr>
              <p:cNvPr id="25617" name="Oval 24"/>
              <p:cNvSpPr>
                <a:spLocks noChangeArrowheads="1"/>
              </p:cNvSpPr>
              <p:nvPr/>
            </p:nvSpPr>
            <p:spPr bwMode="auto">
              <a:xfrm>
                <a:off x="897" y="2291"/>
                <a:ext cx="1061" cy="1601"/>
              </a:xfrm>
              <a:prstGeom prst="ellipse">
                <a:avLst/>
              </a:prstGeom>
              <a:gradFill rotWithShape="0">
                <a:gsLst>
                  <a:gs pos="0">
                    <a:srgbClr val="CFDDFE"/>
                  </a:gs>
                  <a:gs pos="100000">
                    <a:srgbClr val="618FFD"/>
                  </a:gs>
                </a:gsLst>
                <a:path path="shape">
                  <a:fillToRect l="50000" t="50000" r="50000" b="50000"/>
                </a:path>
              </a:gradFill>
              <a:ln w="12700">
                <a:noFill/>
                <a:round/>
                <a:headEnd/>
                <a:tailEnd/>
              </a:ln>
            </p:spPr>
            <p:txBody>
              <a:bodyPr wrap="none" anchor="ctr"/>
              <a:lstStyle/>
              <a:p>
                <a:endParaRPr lang="en-US"/>
              </a:p>
            </p:txBody>
          </p:sp>
          <p:grpSp>
            <p:nvGrpSpPr>
              <p:cNvPr id="8" name="Group 25"/>
              <p:cNvGrpSpPr>
                <a:grpSpLocks/>
              </p:cNvGrpSpPr>
              <p:nvPr/>
            </p:nvGrpSpPr>
            <p:grpSpPr bwMode="auto">
              <a:xfrm>
                <a:off x="1765" y="2638"/>
                <a:ext cx="212" cy="895"/>
                <a:chOff x="1765" y="2638"/>
                <a:chExt cx="212" cy="895"/>
              </a:xfrm>
            </p:grpSpPr>
            <p:sp>
              <p:nvSpPr>
                <p:cNvPr id="25620" name="AutoShape 26"/>
                <p:cNvSpPr>
                  <a:spLocks noChangeArrowheads="1"/>
                </p:cNvSpPr>
                <p:nvPr/>
              </p:nvSpPr>
              <p:spPr bwMode="auto">
                <a:xfrm rot="16200000" flipH="1">
                  <a:off x="1677" y="2726"/>
                  <a:ext cx="388" cy="212"/>
                </a:xfrm>
                <a:prstGeom prst="hexagon">
                  <a:avLst>
                    <a:gd name="adj" fmla="val 45746"/>
                    <a:gd name="vf" fmla="val 115470"/>
                  </a:avLst>
                </a:prstGeom>
                <a:solidFill>
                  <a:srgbClr val="FFFFFF"/>
                </a:solidFill>
                <a:ln w="12700">
                  <a:solidFill>
                    <a:srgbClr val="FFFFFF"/>
                  </a:solidFill>
                  <a:miter lim="800000"/>
                  <a:headEnd/>
                  <a:tailEnd/>
                </a:ln>
              </p:spPr>
              <p:txBody>
                <a:bodyPr wrap="none" anchor="ctr"/>
                <a:lstStyle/>
                <a:p>
                  <a:endParaRPr lang="en-US"/>
                </a:p>
              </p:txBody>
            </p:sp>
            <p:sp>
              <p:nvSpPr>
                <p:cNvPr id="25621" name="Line 27"/>
                <p:cNvSpPr>
                  <a:spLocks noChangeShapeType="1"/>
                </p:cNvSpPr>
                <p:nvPr/>
              </p:nvSpPr>
              <p:spPr bwMode="auto">
                <a:xfrm flipH="1">
                  <a:off x="1839" y="3041"/>
                  <a:ext cx="65" cy="99"/>
                </a:xfrm>
                <a:prstGeom prst="line">
                  <a:avLst/>
                </a:prstGeom>
                <a:noFill/>
                <a:ln w="101600">
                  <a:solidFill>
                    <a:srgbClr val="FFFFFF"/>
                  </a:solidFill>
                  <a:round/>
                  <a:headEnd/>
                  <a:tailEnd/>
                </a:ln>
              </p:spPr>
              <p:txBody>
                <a:bodyPr wrap="none" anchor="ctr"/>
                <a:lstStyle/>
                <a:p>
                  <a:endParaRPr lang="en-US"/>
                </a:p>
              </p:txBody>
            </p:sp>
            <p:sp>
              <p:nvSpPr>
                <p:cNvPr id="25622" name="AutoShape 28"/>
                <p:cNvSpPr>
                  <a:spLocks noChangeArrowheads="1"/>
                </p:cNvSpPr>
                <p:nvPr/>
              </p:nvSpPr>
              <p:spPr bwMode="auto">
                <a:xfrm rot="16200000" flipH="1">
                  <a:off x="1677" y="3233"/>
                  <a:ext cx="388" cy="212"/>
                </a:xfrm>
                <a:prstGeom prst="hexagon">
                  <a:avLst>
                    <a:gd name="adj" fmla="val 45746"/>
                    <a:gd name="vf" fmla="val 115470"/>
                  </a:avLst>
                </a:prstGeom>
                <a:solidFill>
                  <a:srgbClr val="FFFFFF"/>
                </a:solidFill>
                <a:ln w="12700">
                  <a:solidFill>
                    <a:srgbClr val="FFFFFF"/>
                  </a:solidFill>
                  <a:miter lim="800000"/>
                  <a:headEnd/>
                  <a:tailEnd/>
                </a:ln>
              </p:spPr>
              <p:txBody>
                <a:bodyPr wrap="none" anchor="ctr"/>
                <a:lstStyle/>
                <a:p>
                  <a:endParaRPr lang="en-US"/>
                </a:p>
              </p:txBody>
            </p:sp>
          </p:grpSp>
          <p:sp>
            <p:nvSpPr>
              <p:cNvPr id="25619" name="Rectangle 29"/>
              <p:cNvSpPr>
                <a:spLocks noChangeArrowheads="1"/>
              </p:cNvSpPr>
              <p:nvPr/>
            </p:nvSpPr>
            <p:spPr bwMode="auto">
              <a:xfrm>
                <a:off x="1876" y="2889"/>
                <a:ext cx="179" cy="405"/>
              </a:xfrm>
              <a:prstGeom prst="rect">
                <a:avLst/>
              </a:prstGeom>
              <a:solidFill>
                <a:srgbClr val="FFFFFF"/>
              </a:solidFill>
              <a:ln w="12700">
                <a:solidFill>
                  <a:srgbClr val="FFFFFF"/>
                </a:solidFill>
                <a:miter lim="800000"/>
                <a:headEnd/>
                <a:tailEnd/>
              </a:ln>
            </p:spPr>
            <p:txBody>
              <a:bodyPr wrap="none" anchor="ctr"/>
              <a:lstStyle/>
              <a:p>
                <a:endParaRPr lang="en-US"/>
              </a:p>
            </p:txBody>
          </p:sp>
        </p:grpSp>
        <p:sp>
          <p:nvSpPr>
            <p:cNvPr id="25614" name="AutoShape 30"/>
            <p:cNvSpPr>
              <a:spLocks noChangeArrowheads="1"/>
            </p:cNvSpPr>
            <p:nvPr/>
          </p:nvSpPr>
          <p:spPr bwMode="auto">
            <a:xfrm rot="16200000" flipH="1">
              <a:off x="1669" y="2727"/>
              <a:ext cx="388" cy="212"/>
            </a:xfrm>
            <a:prstGeom prst="hexagon">
              <a:avLst>
                <a:gd name="adj" fmla="val 45746"/>
                <a:gd name="vf" fmla="val 115470"/>
              </a:avLst>
            </a:prstGeom>
            <a:gradFill rotWithShape="0">
              <a:gsLst>
                <a:gs pos="0">
                  <a:srgbClr val="FFFFFF"/>
                </a:gs>
                <a:gs pos="100000">
                  <a:srgbClr val="FC0128"/>
                </a:gs>
              </a:gsLst>
              <a:path path="shape">
                <a:fillToRect l="50000" t="50000" r="50000" b="50000"/>
              </a:path>
            </a:gradFill>
            <a:ln w="12700">
              <a:solidFill>
                <a:schemeClr val="tx1"/>
              </a:solidFill>
              <a:miter lim="800000"/>
              <a:headEnd/>
              <a:tailEnd/>
            </a:ln>
          </p:spPr>
          <p:txBody>
            <a:bodyPr wrap="none" anchor="ctr"/>
            <a:lstStyle/>
            <a:p>
              <a:endParaRPr lang="en-US"/>
            </a:p>
          </p:txBody>
        </p:sp>
        <p:sp>
          <p:nvSpPr>
            <p:cNvPr id="25615" name="AutoShape 31"/>
            <p:cNvSpPr>
              <a:spLocks noChangeArrowheads="1"/>
            </p:cNvSpPr>
            <p:nvPr/>
          </p:nvSpPr>
          <p:spPr bwMode="auto">
            <a:xfrm rot="16200000" flipH="1">
              <a:off x="1673" y="3225"/>
              <a:ext cx="388" cy="212"/>
            </a:xfrm>
            <a:prstGeom prst="hexagon">
              <a:avLst>
                <a:gd name="adj" fmla="val 45746"/>
                <a:gd name="vf" fmla="val 115470"/>
              </a:avLst>
            </a:prstGeom>
            <a:gradFill rotWithShape="0">
              <a:gsLst>
                <a:gs pos="0">
                  <a:srgbClr val="FFFFFF"/>
                </a:gs>
                <a:gs pos="100000">
                  <a:srgbClr val="005400"/>
                </a:gs>
              </a:gsLst>
              <a:path path="shape">
                <a:fillToRect l="50000" t="50000" r="50000" b="50000"/>
              </a:path>
            </a:gradFill>
            <a:ln w="12700">
              <a:solidFill>
                <a:schemeClr val="tx1"/>
              </a:solidFill>
              <a:miter lim="800000"/>
              <a:headEnd/>
              <a:tailEnd/>
            </a:ln>
          </p:spPr>
          <p:txBody>
            <a:bodyPr wrap="none" anchor="ctr"/>
            <a:lstStyle/>
            <a:p>
              <a:endParaRPr lang="en-US"/>
            </a:p>
          </p:txBody>
        </p:sp>
        <p:sp>
          <p:nvSpPr>
            <p:cNvPr id="127008" name="Text Box 32"/>
            <p:cNvSpPr txBox="1">
              <a:spLocks noChangeArrowheads="1"/>
            </p:cNvSpPr>
            <p:nvPr/>
          </p:nvSpPr>
          <p:spPr bwMode="auto">
            <a:xfrm>
              <a:off x="1104" y="2880"/>
              <a:ext cx="528" cy="365"/>
            </a:xfrm>
            <a:prstGeom prst="rect">
              <a:avLst/>
            </a:prstGeom>
            <a:noFill/>
            <a:ln w="12700">
              <a:noFill/>
              <a:miter lim="800000"/>
              <a:headEnd/>
              <a:tailEnd/>
            </a:ln>
            <a:effectLst/>
          </p:spPr>
          <p:txBody>
            <a:bodyPr>
              <a:spAutoFit/>
            </a:bodyPr>
            <a:lstStyle/>
            <a:p>
              <a:pPr eaLnBrk="0" hangingPunct="0">
                <a:spcBef>
                  <a:spcPct val="50000"/>
                </a:spcBef>
                <a:defRPr/>
              </a:pPr>
              <a:r>
                <a:rPr lang="en-US" sz="3200" b="1">
                  <a:solidFill>
                    <a:srgbClr val="0000FF"/>
                  </a:solidFill>
                  <a:effectLst>
                    <a:outerShdw blurRad="38100" dist="38100" dir="2700000" algn="tl">
                      <a:srgbClr val="C0C0C0"/>
                    </a:outerShdw>
                  </a:effectLst>
                </a:rPr>
                <a:t>E</a:t>
              </a:r>
              <a:r>
                <a:rPr lang="en-US" sz="3200" b="1">
                  <a:solidFill>
                    <a:schemeClr val="hlink"/>
                  </a:solidFill>
                  <a:effectLst>
                    <a:outerShdw blurRad="38100" dist="38100" dir="2700000" algn="tl">
                      <a:srgbClr val="C0C0C0"/>
                    </a:outerShdw>
                  </a:effectLst>
                </a:rPr>
                <a:t>P</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26991"/>
                                        </p:tgtEl>
                                        <p:attrNameLst>
                                          <p:attrName>style.visibility</p:attrName>
                                        </p:attrNameLst>
                                      </p:cBhvr>
                                      <p:to>
                                        <p:strVal val="visible"/>
                                      </p:to>
                                    </p:set>
                                    <p:animEffect transition="in" filter="wipe(left)">
                                      <p:cBhvr>
                                        <p:cTn id="20" dur="500"/>
                                        <p:tgtEl>
                                          <p:spTgt spid="12699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6995"/>
                                        </p:tgtEl>
                                        <p:attrNameLst>
                                          <p:attrName>style.visibility</p:attrName>
                                        </p:attrNameLst>
                                      </p:cBhvr>
                                      <p:to>
                                        <p:strVal val="visible"/>
                                      </p:to>
                                    </p:set>
                                    <p:animEffect transition="in" filter="wipe(left)">
                                      <p:cBhvr>
                                        <p:cTn id="23" dur="500"/>
                                        <p:tgtEl>
                                          <p:spTgt spid="12699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6996"/>
                                        </p:tgtEl>
                                        <p:attrNameLst>
                                          <p:attrName>style.visibility</p:attrName>
                                        </p:attrNameLst>
                                      </p:cBhvr>
                                      <p:to>
                                        <p:strVal val="visible"/>
                                      </p:to>
                                    </p:set>
                                    <p:animEffect transition="in" filter="wipe(left)">
                                      <p:cBhvr>
                                        <p:cTn id="28" dur="500"/>
                                        <p:tgtEl>
                                          <p:spTgt spid="12699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26997"/>
                                        </p:tgtEl>
                                        <p:attrNameLst>
                                          <p:attrName>style.visibility</p:attrName>
                                        </p:attrNameLst>
                                      </p:cBhvr>
                                      <p:to>
                                        <p:strVal val="visible"/>
                                      </p:to>
                                    </p:set>
                                    <p:animEffect transition="in" filter="wipe(left)">
                                      <p:cBhvr>
                                        <p:cTn id="32" dur="500"/>
                                        <p:tgtEl>
                                          <p:spTgt spid="126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95" grpId="0" animBg="1"/>
      <p:bldP spid="126996" grpId="0"/>
      <p:bldP spid="126997" grpId="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Slide Number Placeholder 5"/>
          <p:cNvSpPr txBox="1">
            <a:spLocks noGrp="1"/>
          </p:cNvSpPr>
          <p:nvPr/>
        </p:nvSpPr>
        <p:spPr bwMode="auto">
          <a:xfrm>
            <a:off x="7239000" y="6629400"/>
            <a:ext cx="1905000" cy="228600"/>
          </a:xfrm>
          <a:prstGeom prst="rect">
            <a:avLst/>
          </a:prstGeom>
          <a:noFill/>
          <a:ln w="9525">
            <a:noFill/>
            <a:miter lim="800000"/>
            <a:headEnd/>
            <a:tailEnd/>
          </a:ln>
        </p:spPr>
        <p:txBody>
          <a:bodyPr/>
          <a:lstStyle/>
          <a:p>
            <a:pPr algn="r"/>
            <a:fld id="{7CBD3BDE-CF93-43E6-922A-354B51D0A074}" type="slidenum">
              <a:rPr lang="en-US" sz="1400">
                <a:solidFill>
                  <a:schemeClr val="bg1"/>
                </a:solidFill>
                <a:latin typeface="Franklin Gothic Heavy" pitchFamily="34" charset="0"/>
              </a:rPr>
              <a:pPr algn="r"/>
              <a:t>108</a:t>
            </a:fld>
            <a:endParaRPr lang="en-US" sz="1400">
              <a:solidFill>
                <a:schemeClr val="bg1"/>
              </a:solidFill>
              <a:latin typeface="Franklin Gothic Heavy" pitchFamily="34" charset="0"/>
            </a:endParaRPr>
          </a:p>
        </p:txBody>
      </p:sp>
      <p:sp>
        <p:nvSpPr>
          <p:cNvPr id="76802" name="Rectangle 2"/>
          <p:cNvSpPr>
            <a:spLocks noGrp="1" noChangeArrowheads="1"/>
          </p:cNvSpPr>
          <p:nvPr>
            <p:ph type="title" idx="4294967295"/>
          </p:nvPr>
        </p:nvSpPr>
        <p:spPr>
          <a:xfrm>
            <a:off x="304800" y="274638"/>
            <a:ext cx="8610600" cy="1143000"/>
          </a:xfrm>
          <a:solidFill>
            <a:srgbClr val="FDEADA"/>
          </a:solidFill>
        </p:spPr>
        <p:txBody>
          <a:bodyPr lIns="90488" tIns="44450" rIns="90488" bIns="44450"/>
          <a:lstStyle/>
          <a:p>
            <a:pPr eaLnBrk="1" hangingPunct="1">
              <a:defRPr/>
            </a:pPr>
            <a:r>
              <a:rPr lang="en-US" sz="3600" b="1" smtClean="0">
                <a:solidFill>
                  <a:srgbClr val="1313FD"/>
                </a:solidFill>
                <a:effectLst>
                  <a:outerShdw blurRad="38100" dist="38100" dir="2700000" algn="tl">
                    <a:srgbClr val="000000"/>
                  </a:outerShdw>
                </a:effectLst>
                <a:latin typeface="Arial" charset="0"/>
                <a:cs typeface="Arial" charset="0"/>
              </a:rPr>
              <a:t>What Affects Enzyme Activity</a:t>
            </a:r>
            <a:r>
              <a:rPr lang="en-US" b="1" smtClean="0">
                <a:solidFill>
                  <a:srgbClr val="1313FD"/>
                </a:solidFill>
                <a:effectLst>
                  <a:outerShdw blurRad="38100" dist="38100" dir="2700000" algn="tl">
                    <a:srgbClr val="000000"/>
                  </a:outerShdw>
                </a:effectLst>
                <a:latin typeface="Arial" charset="0"/>
                <a:cs typeface="Arial" charset="0"/>
              </a:rPr>
              <a:t>?</a:t>
            </a:r>
            <a:endParaRPr lang="en-US" b="1" smtClean="0">
              <a:solidFill>
                <a:srgbClr val="1313FD"/>
              </a:solidFill>
              <a:latin typeface="Arial" charset="0"/>
              <a:cs typeface="Arial" charset="0"/>
            </a:endParaRPr>
          </a:p>
        </p:txBody>
      </p:sp>
      <p:sp>
        <p:nvSpPr>
          <p:cNvPr id="76803" name="Rectangle 3"/>
          <p:cNvSpPr>
            <a:spLocks noGrp="1" noChangeArrowheads="1"/>
          </p:cNvSpPr>
          <p:nvPr>
            <p:ph type="body" idx="4294967295"/>
          </p:nvPr>
        </p:nvSpPr>
        <p:spPr>
          <a:xfrm>
            <a:off x="1006475" y="2095500"/>
            <a:ext cx="6994525" cy="3817938"/>
          </a:xfrm>
        </p:spPr>
        <p:txBody>
          <a:bodyPr lIns="90488" tIns="44450" rIns="90488" bIns="44450"/>
          <a:lstStyle/>
          <a:p>
            <a:pPr eaLnBrk="1" hangingPunct="1">
              <a:defRPr/>
            </a:pPr>
            <a:r>
              <a:rPr lang="en-US" b="1" smtClean="0">
                <a:effectLst>
                  <a:outerShdw blurRad="38100" dist="38100" dir="2700000" algn="tl">
                    <a:srgbClr val="C0C0C0"/>
                  </a:outerShdw>
                </a:effectLst>
                <a:latin typeface="Arial" charset="0"/>
                <a:cs typeface="Arial" charset="0"/>
              </a:rPr>
              <a:t>Three factors:</a:t>
            </a:r>
          </a:p>
          <a:p>
            <a:pPr eaLnBrk="1" hangingPunct="1">
              <a:buFont typeface="Arial" charset="0"/>
              <a:buNone/>
              <a:defRPr/>
            </a:pPr>
            <a:r>
              <a:rPr lang="en-US" b="1" smtClean="0">
                <a:effectLst>
                  <a:outerShdw blurRad="38100" dist="38100" dir="2700000" algn="tl">
                    <a:srgbClr val="C0C0C0"/>
                  </a:outerShdw>
                </a:effectLst>
                <a:latin typeface="Arial" charset="0"/>
                <a:cs typeface="Arial" charset="0"/>
              </a:rPr>
              <a:t>	1.	Environmental Conditions</a:t>
            </a:r>
          </a:p>
          <a:p>
            <a:pPr eaLnBrk="1" hangingPunct="1">
              <a:buFont typeface="Arial" charset="0"/>
              <a:buNone/>
              <a:defRPr/>
            </a:pPr>
            <a:endParaRPr lang="en-US" b="1" smtClean="0">
              <a:effectLst>
                <a:outerShdw blurRad="38100" dist="38100" dir="2700000" algn="tl">
                  <a:srgbClr val="C0C0C0"/>
                </a:outerShdw>
              </a:effectLst>
              <a:latin typeface="Arial" charset="0"/>
              <a:cs typeface="Arial" charset="0"/>
            </a:endParaRPr>
          </a:p>
          <a:p>
            <a:pPr eaLnBrk="1" hangingPunct="1">
              <a:buFont typeface="Arial" charset="0"/>
              <a:buNone/>
              <a:defRPr/>
            </a:pPr>
            <a:r>
              <a:rPr lang="en-US" b="1" smtClean="0">
                <a:effectLst>
                  <a:outerShdw blurRad="38100" dist="38100" dir="2700000" algn="tl">
                    <a:srgbClr val="C0C0C0"/>
                  </a:outerShdw>
                </a:effectLst>
                <a:latin typeface="Arial" charset="0"/>
                <a:cs typeface="Arial" charset="0"/>
              </a:rPr>
              <a:t>	2.	Cofactors and Coenzymes</a:t>
            </a:r>
          </a:p>
          <a:p>
            <a:pPr eaLnBrk="1" hangingPunct="1">
              <a:buFont typeface="Arial" charset="0"/>
              <a:buNone/>
              <a:defRPr/>
            </a:pPr>
            <a:endParaRPr lang="en-US" b="1" smtClean="0">
              <a:effectLst>
                <a:outerShdw blurRad="38100" dist="38100" dir="2700000" algn="tl">
                  <a:srgbClr val="C0C0C0"/>
                </a:outerShdw>
              </a:effectLst>
              <a:latin typeface="Arial" charset="0"/>
              <a:cs typeface="Arial" charset="0"/>
            </a:endParaRPr>
          </a:p>
          <a:p>
            <a:pPr eaLnBrk="1" hangingPunct="1">
              <a:buFont typeface="Arial" charset="0"/>
              <a:buNone/>
              <a:defRPr/>
            </a:pPr>
            <a:r>
              <a:rPr lang="en-US" b="1" smtClean="0">
                <a:effectLst>
                  <a:outerShdw blurRad="38100" dist="38100" dir="2700000" algn="tl">
                    <a:srgbClr val="C0C0C0"/>
                  </a:outerShdw>
                </a:effectLst>
                <a:latin typeface="Arial" charset="0"/>
                <a:cs typeface="Arial" charset="0"/>
              </a:rPr>
              <a:t>	3.	Enzyme Inhibitors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6803">
                                            <p:txEl>
                                              <p:pRg st="0" end="0"/>
                                            </p:txEl>
                                          </p:spTgt>
                                        </p:tgtEl>
                                        <p:attrNameLst>
                                          <p:attrName>style.visibility</p:attrName>
                                        </p:attrNameLst>
                                      </p:cBhvr>
                                      <p:to>
                                        <p:strVal val="visible"/>
                                      </p:to>
                                    </p:set>
                                    <p:anim calcmode="lin" valueType="num">
                                      <p:cBhvr additive="base">
                                        <p:cTn id="11" dur="500" fill="hold"/>
                                        <p:tgtEl>
                                          <p:spTgt spid="7680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76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6803">
                                            <p:txEl>
                                              <p:pRg st="1" end="1"/>
                                            </p:txEl>
                                          </p:spTgt>
                                        </p:tgtEl>
                                        <p:attrNameLst>
                                          <p:attrName>style.visibility</p:attrName>
                                        </p:attrNameLst>
                                      </p:cBhvr>
                                      <p:to>
                                        <p:strVal val="visible"/>
                                      </p:to>
                                    </p:set>
                                    <p:anim calcmode="lin" valueType="num">
                                      <p:cBhvr additive="base">
                                        <p:cTn id="17" dur="500" fill="hold"/>
                                        <p:tgtEl>
                                          <p:spTgt spid="7680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6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6803">
                                            <p:txEl>
                                              <p:pRg st="3" end="3"/>
                                            </p:txEl>
                                          </p:spTgt>
                                        </p:tgtEl>
                                        <p:attrNameLst>
                                          <p:attrName>style.visibility</p:attrName>
                                        </p:attrNameLst>
                                      </p:cBhvr>
                                      <p:to>
                                        <p:strVal val="visible"/>
                                      </p:to>
                                    </p:set>
                                    <p:anim calcmode="lin" valueType="num">
                                      <p:cBhvr additive="base">
                                        <p:cTn id="23" dur="500" fill="hold"/>
                                        <p:tgtEl>
                                          <p:spTgt spid="76803">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768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76803">
                                            <p:txEl>
                                              <p:pRg st="5" end="5"/>
                                            </p:txEl>
                                          </p:spTgt>
                                        </p:tgtEl>
                                        <p:attrNameLst>
                                          <p:attrName>style.visibility</p:attrName>
                                        </p:attrNameLst>
                                      </p:cBhvr>
                                      <p:to>
                                        <p:strVal val="visible"/>
                                      </p:to>
                                    </p:set>
                                    <p:anim calcmode="lin" valueType="num">
                                      <p:cBhvr additive="base">
                                        <p:cTn id="29" dur="500" fill="hold"/>
                                        <p:tgtEl>
                                          <p:spTgt spid="76803">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7680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autoUpdateAnimBg="0"/>
      <p:bldP spid="76803"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Slide Number Placeholder 5"/>
          <p:cNvSpPr txBox="1">
            <a:spLocks noGrp="1"/>
          </p:cNvSpPr>
          <p:nvPr/>
        </p:nvSpPr>
        <p:spPr bwMode="auto">
          <a:xfrm>
            <a:off x="7239000" y="6629400"/>
            <a:ext cx="1905000" cy="228600"/>
          </a:xfrm>
          <a:prstGeom prst="rect">
            <a:avLst/>
          </a:prstGeom>
          <a:noFill/>
          <a:ln w="9525">
            <a:noFill/>
            <a:miter lim="800000"/>
            <a:headEnd/>
            <a:tailEnd/>
          </a:ln>
        </p:spPr>
        <p:txBody>
          <a:bodyPr/>
          <a:lstStyle/>
          <a:p>
            <a:pPr algn="r"/>
            <a:fld id="{59126286-A29A-42B1-B3FA-85B01F164B95}" type="slidenum">
              <a:rPr lang="en-US" sz="1400">
                <a:solidFill>
                  <a:schemeClr val="bg1"/>
                </a:solidFill>
                <a:latin typeface="Franklin Gothic Heavy" pitchFamily="34" charset="0"/>
              </a:rPr>
              <a:pPr algn="r"/>
              <a:t>109</a:t>
            </a:fld>
            <a:endParaRPr lang="en-US" sz="1400">
              <a:solidFill>
                <a:schemeClr val="bg1"/>
              </a:solidFill>
              <a:latin typeface="Franklin Gothic Heavy" pitchFamily="34" charset="0"/>
            </a:endParaRPr>
          </a:p>
        </p:txBody>
      </p:sp>
      <p:sp>
        <p:nvSpPr>
          <p:cNvPr id="78850" name="Rectangle 2"/>
          <p:cNvSpPr>
            <a:spLocks noGrp="1" noChangeArrowheads="1"/>
          </p:cNvSpPr>
          <p:nvPr>
            <p:ph type="title" idx="4294967295"/>
          </p:nvPr>
        </p:nvSpPr>
        <p:spPr>
          <a:solidFill>
            <a:srgbClr val="FDEADA"/>
          </a:solidFill>
        </p:spPr>
        <p:txBody>
          <a:bodyPr lIns="90488" tIns="44450" rIns="90488" bIns="44450"/>
          <a:lstStyle/>
          <a:p>
            <a:pPr eaLnBrk="1" hangingPunct="1">
              <a:defRPr/>
            </a:pPr>
            <a:r>
              <a:rPr lang="en-US" sz="3200" b="1" u="sng" dirty="0" smtClean="0">
                <a:solidFill>
                  <a:srgbClr val="1313FD"/>
                </a:solidFill>
                <a:effectLst>
                  <a:outerShdw blurRad="38100" dist="38100" dir="2700000" algn="tl">
                    <a:srgbClr val="C0C0C0"/>
                  </a:outerShdw>
                </a:effectLst>
                <a:latin typeface="Arial" pitchFamily="34" charset="0"/>
                <a:cs typeface="Arial" pitchFamily="34" charset="0"/>
              </a:rPr>
              <a:t>1. Environmental Conditions</a:t>
            </a:r>
            <a:endParaRPr lang="en-US" sz="3200" b="1" u="sng" dirty="0" smtClean="0">
              <a:solidFill>
                <a:srgbClr val="1313FD"/>
              </a:solidFill>
              <a:latin typeface="Arial" pitchFamily="34" charset="0"/>
              <a:cs typeface="Arial" pitchFamily="34" charset="0"/>
            </a:endParaRPr>
          </a:p>
        </p:txBody>
      </p:sp>
      <p:sp>
        <p:nvSpPr>
          <p:cNvPr id="78851" name="Rectangle 3"/>
          <p:cNvSpPr>
            <a:spLocks noGrp="1" noChangeArrowheads="1"/>
          </p:cNvSpPr>
          <p:nvPr>
            <p:ph type="body" idx="4294967295"/>
          </p:nvPr>
        </p:nvSpPr>
        <p:spPr>
          <a:xfrm>
            <a:off x="381000" y="1447800"/>
            <a:ext cx="8305800" cy="4648200"/>
          </a:xfrm>
        </p:spPr>
        <p:txBody>
          <a:bodyPr lIns="90488" tIns="44450" rIns="90488" bIns="44450"/>
          <a:lstStyle/>
          <a:p>
            <a:pPr marL="381000" indent="-381000" eaLnBrk="1" hangingPunct="1">
              <a:buFont typeface="Arial" charset="0"/>
              <a:buNone/>
              <a:tabLst>
                <a:tab pos="857250" algn="l"/>
                <a:tab pos="1257300" algn="l"/>
              </a:tabLst>
              <a:defRPr/>
            </a:pPr>
            <a:r>
              <a:rPr lang="en-US" sz="4400" b="1" dirty="0" smtClean="0">
                <a:effectLst>
                  <a:outerShdw blurRad="38100" dist="38100" dir="2700000" algn="tl">
                    <a:srgbClr val="C0C0C0"/>
                  </a:outerShdw>
                </a:effectLst>
                <a:latin typeface="Comic Sans MS" pitchFamily="66" charset="0"/>
              </a:rPr>
              <a:t>  </a:t>
            </a:r>
            <a:r>
              <a:rPr lang="en-US" dirty="0" smtClean="0">
                <a:effectLst>
                  <a:outerShdw blurRad="38100" dist="38100" dir="2700000" algn="tl">
                    <a:srgbClr val="C0C0C0"/>
                  </a:outerShdw>
                </a:effectLst>
                <a:latin typeface="Comic Sans MS" pitchFamily="66" charset="0"/>
              </a:rPr>
              <a:t>1</a:t>
            </a:r>
            <a:r>
              <a:rPr lang="en-US" dirty="0" smtClean="0">
                <a:effectLst>
                  <a:outerShdw blurRad="38100" dist="38100" dir="2700000" algn="tl">
                    <a:srgbClr val="C0C0C0"/>
                  </a:outerShdw>
                </a:effectLst>
                <a:latin typeface="Arial" pitchFamily="34" charset="0"/>
                <a:cs typeface="Arial" pitchFamily="34" charset="0"/>
              </a:rPr>
              <a:t>. Extreme Temperature are the most dangerous</a:t>
            </a:r>
          </a:p>
          <a:p>
            <a:pPr marL="381000" indent="-381000" eaLnBrk="1" hangingPunct="1">
              <a:buFont typeface="Arial" charset="0"/>
              <a:buNone/>
              <a:tabLst>
                <a:tab pos="857250" algn="l"/>
                <a:tab pos="1257300" algn="l"/>
              </a:tabLst>
              <a:defRPr/>
            </a:pPr>
            <a:r>
              <a:rPr lang="en-US" dirty="0" smtClean="0">
                <a:effectLst>
                  <a:outerShdw blurRad="38100" dist="38100" dir="2700000" algn="tl">
                    <a:srgbClr val="C0C0C0"/>
                  </a:outerShdw>
                </a:effectLst>
                <a:latin typeface="Arial" pitchFamily="34" charset="0"/>
                <a:cs typeface="Arial" pitchFamily="34" charset="0"/>
              </a:rPr>
              <a:t>	- high temps </a:t>
            </a:r>
            <a:r>
              <a:rPr lang="en-US" dirty="0" smtClean="0">
                <a:latin typeface="Arial" pitchFamily="34" charset="0"/>
                <a:cs typeface="Arial" pitchFamily="34" charset="0"/>
              </a:rPr>
              <a:t>may</a:t>
            </a:r>
            <a:r>
              <a:rPr lang="en-US" dirty="0" smtClean="0">
                <a:effectLst>
                  <a:outerShdw blurRad="38100" dist="38100" dir="2700000" algn="tl">
                    <a:srgbClr val="C0C0C0"/>
                  </a:outerShdw>
                </a:effectLst>
                <a:latin typeface="Arial" pitchFamily="34" charset="0"/>
                <a:cs typeface="Arial" pitchFamily="34" charset="0"/>
              </a:rPr>
              <a:t> denature (unfold) </a:t>
            </a:r>
            <a:r>
              <a:rPr lang="en-US" dirty="0" smtClean="0">
                <a:latin typeface="Arial" pitchFamily="34" charset="0"/>
                <a:cs typeface="Arial" pitchFamily="34" charset="0"/>
              </a:rPr>
              <a:t>the</a:t>
            </a:r>
            <a:r>
              <a:rPr lang="en-US" dirty="0" smtClean="0">
                <a:effectLst>
                  <a:outerShdw blurRad="38100" dist="38100" dir="2700000" algn="tl">
                    <a:srgbClr val="C0C0C0"/>
                  </a:outerShdw>
                </a:effectLst>
                <a:latin typeface="Arial" pitchFamily="34" charset="0"/>
                <a:cs typeface="Arial" pitchFamily="34" charset="0"/>
              </a:rPr>
              <a:t> enzyme.</a:t>
            </a:r>
          </a:p>
          <a:p>
            <a:pPr marL="381000" indent="-381000" eaLnBrk="1" hangingPunct="1">
              <a:buFont typeface="Arial" charset="0"/>
              <a:buNone/>
              <a:tabLst>
                <a:tab pos="857250" algn="l"/>
                <a:tab pos="1257300" algn="l"/>
              </a:tabLst>
              <a:defRPr/>
            </a:pPr>
            <a:r>
              <a:rPr lang="en-US" dirty="0" smtClean="0">
                <a:effectLst>
                  <a:outerShdw blurRad="38100" dist="38100" dir="2700000" algn="tl">
                    <a:srgbClr val="C0C0C0"/>
                  </a:outerShdw>
                </a:effectLst>
                <a:latin typeface="Arial" pitchFamily="34" charset="0"/>
                <a:cs typeface="Arial" pitchFamily="34" charset="0"/>
              </a:rPr>
              <a:t>	2.	pH (most like 6 - 8 pH near neutral)</a:t>
            </a:r>
          </a:p>
          <a:p>
            <a:pPr marL="381000" indent="-381000" eaLnBrk="1" hangingPunct="1">
              <a:buFont typeface="Arial" charset="0"/>
              <a:buNone/>
              <a:tabLst>
                <a:tab pos="857250" algn="l"/>
                <a:tab pos="1257300" algn="l"/>
              </a:tabLst>
              <a:defRPr/>
            </a:pPr>
            <a:r>
              <a:rPr lang="en-US" dirty="0" smtClean="0">
                <a:effectLst>
                  <a:outerShdw blurRad="38100" dist="38100" dir="2700000" algn="tl">
                    <a:srgbClr val="C0C0C0"/>
                  </a:outerShdw>
                </a:effectLst>
                <a:latin typeface="Arial" pitchFamily="34" charset="0"/>
                <a:cs typeface="Arial" pitchFamily="34" charset="0"/>
              </a:rPr>
              <a:t>	3.	substrate concentration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8851">
                                            <p:txEl>
                                              <p:pRg st="0" end="0"/>
                                            </p:txEl>
                                          </p:spTgt>
                                        </p:tgtEl>
                                        <p:attrNameLst>
                                          <p:attrName>style.visibility</p:attrName>
                                        </p:attrNameLst>
                                      </p:cBhvr>
                                      <p:to>
                                        <p:strVal val="visible"/>
                                      </p:to>
                                    </p:set>
                                    <p:anim calcmode="lin" valueType="num">
                                      <p:cBhvr additive="base">
                                        <p:cTn id="11" dur="500" fill="hold"/>
                                        <p:tgtEl>
                                          <p:spTgt spid="7885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78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8851">
                                            <p:txEl>
                                              <p:pRg st="1" end="1"/>
                                            </p:txEl>
                                          </p:spTgt>
                                        </p:tgtEl>
                                        <p:attrNameLst>
                                          <p:attrName>style.visibility</p:attrName>
                                        </p:attrNameLst>
                                      </p:cBhvr>
                                      <p:to>
                                        <p:strVal val="visible"/>
                                      </p:to>
                                    </p:set>
                                    <p:anim calcmode="lin" valueType="num">
                                      <p:cBhvr additive="base">
                                        <p:cTn id="17" dur="500" fill="hold"/>
                                        <p:tgtEl>
                                          <p:spTgt spid="78851">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8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8851">
                                            <p:txEl>
                                              <p:pRg st="2" end="2"/>
                                            </p:txEl>
                                          </p:spTgt>
                                        </p:tgtEl>
                                        <p:attrNameLst>
                                          <p:attrName>style.visibility</p:attrName>
                                        </p:attrNameLst>
                                      </p:cBhvr>
                                      <p:to>
                                        <p:strVal val="visible"/>
                                      </p:to>
                                    </p:set>
                                    <p:anim calcmode="lin" valueType="num">
                                      <p:cBhvr additive="base">
                                        <p:cTn id="23" dur="500" fill="hold"/>
                                        <p:tgtEl>
                                          <p:spTgt spid="78851">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78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78851">
                                            <p:txEl>
                                              <p:pRg st="3" end="3"/>
                                            </p:txEl>
                                          </p:spTgt>
                                        </p:tgtEl>
                                        <p:attrNameLst>
                                          <p:attrName>style.visibility</p:attrName>
                                        </p:attrNameLst>
                                      </p:cBhvr>
                                      <p:to>
                                        <p:strVal val="visible"/>
                                      </p:to>
                                    </p:set>
                                    <p:anim calcmode="lin" valueType="num">
                                      <p:cBhvr additive="base">
                                        <p:cTn id="29" dur="500" fill="hold"/>
                                        <p:tgtEl>
                                          <p:spTgt spid="78851">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788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autoUpdateAnimBg="0"/>
      <p:bldP spid="78851"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KrebsMito"/>
          <p:cNvPicPr>
            <a:picLocks noChangeAspect="1" noChangeArrowheads="1"/>
          </p:cNvPicPr>
          <p:nvPr/>
        </p:nvPicPr>
        <p:blipFill>
          <a:blip r:embed="rId2"/>
          <a:srcRect/>
          <a:stretch>
            <a:fillRect/>
          </a:stretch>
        </p:blipFill>
        <p:spPr bwMode="auto">
          <a:xfrm>
            <a:off x="381000" y="949325"/>
            <a:ext cx="8458200" cy="5908675"/>
          </a:xfrm>
          <a:prstGeom prst="rect">
            <a:avLst/>
          </a:prstGeom>
          <a:noFill/>
        </p:spPr>
      </p:pic>
      <p:sp>
        <p:nvSpPr>
          <p:cNvPr id="13320" name="Text Box 8"/>
          <p:cNvSpPr txBox="1">
            <a:spLocks noChangeArrowheads="1"/>
          </p:cNvSpPr>
          <p:nvPr/>
        </p:nvSpPr>
        <p:spPr bwMode="auto">
          <a:xfrm>
            <a:off x="381000" y="304800"/>
            <a:ext cx="8153400" cy="457200"/>
          </a:xfrm>
          <a:prstGeom prst="rect">
            <a:avLst/>
          </a:prstGeom>
          <a:noFill/>
          <a:ln w="9525">
            <a:noFill/>
            <a:miter lim="800000"/>
            <a:headEnd/>
            <a:tailEnd/>
          </a:ln>
          <a:effectLst/>
        </p:spPr>
        <p:txBody>
          <a:bodyPr>
            <a:spAutoFit/>
          </a:bodyPr>
          <a:lstStyle/>
          <a:p>
            <a:pPr>
              <a:spcBef>
                <a:spcPct val="50000"/>
              </a:spcBef>
            </a:pPr>
            <a:r>
              <a:rPr lang="en-US"/>
              <a:t>Oxidation of pyruvate via the TCA/Krebs/Citric Acid Cycle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Slide Number Placeholder 5"/>
          <p:cNvSpPr txBox="1">
            <a:spLocks noGrp="1"/>
          </p:cNvSpPr>
          <p:nvPr/>
        </p:nvSpPr>
        <p:spPr bwMode="auto">
          <a:xfrm>
            <a:off x="7239000" y="6629400"/>
            <a:ext cx="1905000" cy="228600"/>
          </a:xfrm>
          <a:prstGeom prst="rect">
            <a:avLst/>
          </a:prstGeom>
          <a:noFill/>
          <a:ln w="9525">
            <a:noFill/>
            <a:miter lim="800000"/>
            <a:headEnd/>
            <a:tailEnd/>
          </a:ln>
        </p:spPr>
        <p:txBody>
          <a:bodyPr/>
          <a:lstStyle/>
          <a:p>
            <a:pPr algn="r"/>
            <a:fld id="{237B948E-0402-46B3-8FFA-A631D871CF63}" type="slidenum">
              <a:rPr lang="en-US" sz="1400">
                <a:solidFill>
                  <a:schemeClr val="bg1"/>
                </a:solidFill>
                <a:latin typeface="Franklin Gothic Heavy" pitchFamily="34" charset="0"/>
              </a:rPr>
              <a:pPr algn="r"/>
              <a:t>110</a:t>
            </a:fld>
            <a:endParaRPr lang="en-US" sz="1400">
              <a:solidFill>
                <a:schemeClr val="bg1"/>
              </a:solidFill>
              <a:latin typeface="Franklin Gothic Heavy" pitchFamily="34" charset="0"/>
            </a:endParaRPr>
          </a:p>
        </p:txBody>
      </p:sp>
      <p:sp>
        <p:nvSpPr>
          <p:cNvPr id="80898" name="Rectangle 2"/>
          <p:cNvSpPr>
            <a:spLocks noGrp="1" noChangeArrowheads="1"/>
          </p:cNvSpPr>
          <p:nvPr>
            <p:ph type="title" idx="4294967295"/>
          </p:nvPr>
        </p:nvSpPr>
        <p:spPr>
          <a:xfrm>
            <a:off x="0" y="304800"/>
            <a:ext cx="9144000" cy="1143000"/>
          </a:xfrm>
          <a:solidFill>
            <a:srgbClr val="FDEADA"/>
          </a:solidFill>
        </p:spPr>
        <p:txBody>
          <a:bodyPr lIns="90488" tIns="44450" rIns="90488" bIns="44450"/>
          <a:lstStyle/>
          <a:p>
            <a:pPr eaLnBrk="1" hangingPunct="1">
              <a:defRPr/>
            </a:pPr>
            <a:r>
              <a:rPr lang="en-US" sz="3600" b="1" dirty="0" smtClean="0">
                <a:solidFill>
                  <a:srgbClr val="1313FD"/>
                </a:solidFill>
                <a:effectLst>
                  <a:outerShdw blurRad="38100" dist="38100" dir="2700000" algn="tl">
                    <a:srgbClr val="000000"/>
                  </a:outerShdw>
                </a:effectLst>
                <a:latin typeface="Arial" charset="0"/>
                <a:cs typeface="Arial" charset="0"/>
              </a:rPr>
              <a:t>2. Cofactors and Coenzymes</a:t>
            </a:r>
            <a:endParaRPr lang="en-US" sz="3600" b="1" dirty="0" smtClean="0">
              <a:solidFill>
                <a:srgbClr val="1313FD"/>
              </a:solidFill>
              <a:latin typeface="Arial" charset="0"/>
              <a:cs typeface="Arial" charset="0"/>
            </a:endParaRPr>
          </a:p>
        </p:txBody>
      </p:sp>
      <p:sp>
        <p:nvSpPr>
          <p:cNvPr id="80899" name="Rectangle 3"/>
          <p:cNvSpPr>
            <a:spLocks noGrp="1" noChangeArrowheads="1"/>
          </p:cNvSpPr>
          <p:nvPr>
            <p:ph type="body" idx="4294967295"/>
          </p:nvPr>
        </p:nvSpPr>
        <p:spPr>
          <a:xfrm>
            <a:off x="304800" y="1447800"/>
            <a:ext cx="8229600" cy="4243388"/>
          </a:xfrm>
        </p:spPr>
        <p:txBody>
          <a:bodyPr lIns="90488" tIns="44450" rIns="90488" bIns="44450"/>
          <a:lstStyle/>
          <a:p>
            <a:pPr eaLnBrk="1" hangingPunct="1">
              <a:defRPr/>
            </a:pPr>
            <a:r>
              <a:rPr lang="en-US" sz="2800" b="1" dirty="0" smtClean="0">
                <a:effectLst>
                  <a:outerShdw blurRad="38100" dist="38100" dir="2700000" algn="tl">
                    <a:srgbClr val="C0C0C0"/>
                  </a:outerShdw>
                </a:effectLst>
                <a:latin typeface="Arial" pitchFamily="34" charset="0"/>
                <a:cs typeface="Arial" pitchFamily="34" charset="0"/>
              </a:rPr>
              <a:t>Inorganic substances (zinc, iron) </a:t>
            </a:r>
            <a:r>
              <a:rPr lang="en-US" sz="2800" b="1" dirty="0" smtClean="0">
                <a:latin typeface="Arial" pitchFamily="34" charset="0"/>
                <a:cs typeface="Arial" pitchFamily="34" charset="0"/>
              </a:rPr>
              <a:t>and</a:t>
            </a:r>
            <a:r>
              <a:rPr lang="en-US" sz="2800" b="1" dirty="0" smtClean="0">
                <a:effectLst>
                  <a:outerShdw blurRad="38100" dist="38100" dir="2700000" algn="tl">
                    <a:srgbClr val="C0C0C0"/>
                  </a:outerShdw>
                </a:effectLst>
                <a:latin typeface="Arial" pitchFamily="34" charset="0"/>
                <a:cs typeface="Arial" pitchFamily="34" charset="0"/>
              </a:rPr>
              <a:t> vitamins</a:t>
            </a:r>
            <a:r>
              <a:rPr lang="en-US" sz="2800" b="1" dirty="0" smtClean="0">
                <a:latin typeface="Arial" pitchFamily="34" charset="0"/>
                <a:cs typeface="Arial" pitchFamily="34" charset="0"/>
              </a:rPr>
              <a:t> (respectively) are sometimes need for proper </a:t>
            </a:r>
            <a:r>
              <a:rPr lang="en-US" sz="2800" b="1" dirty="0" smtClean="0">
                <a:effectLst>
                  <a:outerShdw blurRad="38100" dist="38100" dir="2700000" algn="tl">
                    <a:srgbClr val="C0C0C0"/>
                  </a:outerShdw>
                </a:effectLst>
                <a:latin typeface="Arial" pitchFamily="34" charset="0"/>
                <a:cs typeface="Arial" pitchFamily="34" charset="0"/>
              </a:rPr>
              <a:t>enzymatic activity</a:t>
            </a:r>
            <a:r>
              <a:rPr lang="en-US" sz="2800" b="1" dirty="0" smtClean="0">
                <a:latin typeface="Arial" pitchFamily="34" charset="0"/>
                <a:cs typeface="Arial" pitchFamily="34" charset="0"/>
              </a:rPr>
              <a:t>.</a:t>
            </a:r>
          </a:p>
          <a:p>
            <a:pPr eaLnBrk="1" hangingPunct="1">
              <a:buFont typeface="Arial" charset="0"/>
              <a:buNone/>
              <a:defRPr/>
            </a:pPr>
            <a:endParaRPr lang="en-US" sz="2800" b="1" dirty="0" smtClean="0">
              <a:latin typeface="Arial" pitchFamily="34" charset="0"/>
              <a:cs typeface="Arial" pitchFamily="34" charset="0"/>
            </a:endParaRPr>
          </a:p>
          <a:p>
            <a:pPr eaLnBrk="1" hangingPunct="1">
              <a:defRPr/>
            </a:pPr>
            <a:r>
              <a:rPr lang="en-US" sz="2800" b="1" dirty="0" smtClean="0">
                <a:effectLst>
                  <a:outerShdw blurRad="38100" dist="38100" dir="2700000" algn="tl">
                    <a:srgbClr val="C0C0C0"/>
                  </a:outerShdw>
                </a:effectLst>
                <a:latin typeface="Arial" pitchFamily="34" charset="0"/>
                <a:cs typeface="Arial" pitchFamily="34" charset="0"/>
              </a:rPr>
              <a:t>Example:</a:t>
            </a:r>
            <a:endParaRPr lang="en-US" sz="2800" b="1" dirty="0" smtClean="0">
              <a:latin typeface="Arial" pitchFamily="34" charset="0"/>
              <a:cs typeface="Arial" pitchFamily="34" charset="0"/>
            </a:endParaRPr>
          </a:p>
          <a:p>
            <a:pPr lvl="1" eaLnBrk="1" hangingPunct="1">
              <a:buFont typeface="Arial" charset="0"/>
              <a:buNone/>
              <a:defRPr/>
            </a:pPr>
            <a:r>
              <a:rPr lang="en-US" b="1" dirty="0" smtClean="0">
                <a:latin typeface="Arial" pitchFamily="34" charset="0"/>
                <a:cs typeface="Arial" pitchFamily="34" charset="0"/>
              </a:rPr>
              <a:t>		</a:t>
            </a:r>
            <a:r>
              <a:rPr lang="en-US" b="1" dirty="0" smtClean="0">
                <a:effectLst>
                  <a:outerShdw blurRad="38100" dist="38100" dir="2700000" algn="tl">
                    <a:srgbClr val="C0C0C0"/>
                  </a:outerShdw>
                </a:effectLst>
                <a:latin typeface="Arial" pitchFamily="34" charset="0"/>
                <a:cs typeface="Arial" pitchFamily="34" charset="0"/>
              </a:rPr>
              <a:t>Iron</a:t>
            </a:r>
            <a:r>
              <a:rPr lang="en-US" b="1" dirty="0" smtClean="0">
                <a:latin typeface="Arial" pitchFamily="34" charset="0"/>
                <a:cs typeface="Arial" pitchFamily="34" charset="0"/>
              </a:rPr>
              <a:t> must be present in the </a:t>
            </a:r>
            <a:r>
              <a:rPr lang="en-US" b="1" dirty="0" smtClean="0">
                <a:effectLst>
                  <a:outerShdw blurRad="38100" dist="38100" dir="2700000" algn="tl">
                    <a:srgbClr val="C0C0C0"/>
                  </a:outerShdw>
                </a:effectLst>
                <a:latin typeface="Arial" pitchFamily="34" charset="0"/>
                <a:cs typeface="Arial" pitchFamily="34" charset="0"/>
              </a:rPr>
              <a:t>quaternary 	structure</a:t>
            </a:r>
            <a:r>
              <a:rPr lang="en-US" b="1" dirty="0" smtClean="0">
                <a:latin typeface="Arial" pitchFamily="34" charset="0"/>
                <a:cs typeface="Arial" pitchFamily="34" charset="0"/>
              </a:rPr>
              <a:t> </a:t>
            </a:r>
            <a:r>
              <a:rPr lang="en-US" b="1" dirty="0" smtClean="0">
                <a:effectLst>
                  <a:outerShdw blurRad="38100" dist="38100" dir="2700000" algn="tl">
                    <a:srgbClr val="C0C0C0"/>
                  </a:outerShdw>
                </a:effectLst>
                <a:latin typeface="Arial" pitchFamily="34" charset="0"/>
                <a:cs typeface="Arial" pitchFamily="34" charset="0"/>
              </a:rPr>
              <a:t>-</a:t>
            </a:r>
            <a:r>
              <a:rPr lang="en-US" b="1" dirty="0" smtClean="0">
                <a:latin typeface="Arial" pitchFamily="34" charset="0"/>
                <a:cs typeface="Arial" pitchFamily="34" charset="0"/>
              </a:rPr>
              <a:t> </a:t>
            </a:r>
            <a:r>
              <a:rPr lang="en-US" b="1" dirty="0" smtClean="0">
                <a:effectLst>
                  <a:outerShdw blurRad="38100" dist="38100" dir="2700000" algn="tl">
                    <a:srgbClr val="C0C0C0"/>
                  </a:outerShdw>
                </a:effectLst>
                <a:latin typeface="Arial" pitchFamily="34" charset="0"/>
                <a:cs typeface="Arial" pitchFamily="34" charset="0"/>
              </a:rPr>
              <a:t>hemoglobin</a:t>
            </a:r>
            <a:r>
              <a:rPr lang="en-US" b="1" dirty="0" smtClean="0">
                <a:latin typeface="Arial" pitchFamily="34" charset="0"/>
                <a:cs typeface="Arial" pitchFamily="34" charset="0"/>
              </a:rPr>
              <a:t> in order for it to  	</a:t>
            </a:r>
            <a:r>
              <a:rPr lang="en-US" b="1" dirty="0" smtClean="0">
                <a:effectLst>
                  <a:outerShdw blurRad="38100" dist="38100" dir="2700000" algn="tl">
                    <a:srgbClr val="C0C0C0"/>
                  </a:outerShdw>
                </a:effectLst>
                <a:latin typeface="Arial" pitchFamily="34" charset="0"/>
                <a:cs typeface="Arial" pitchFamily="34" charset="0"/>
              </a:rPr>
              <a:t>pick up oxygen.</a:t>
            </a:r>
            <a:r>
              <a:rPr lang="en-US" b="1" dirty="0" smtClean="0">
                <a:latin typeface="Arial" pitchFamily="34" charset="0"/>
                <a:cs typeface="Arial" pitchFamily="34" charset="0"/>
              </a:rPr>
              <a:t> </a:t>
            </a:r>
          </a:p>
          <a:p>
            <a:pPr eaLnBrk="1" hangingPunct="1">
              <a:buFont typeface="Arial" charset="0"/>
              <a:buNone/>
              <a:defRPr/>
            </a:pPr>
            <a:endParaRPr lang="en-US" sz="2800" b="1" dirty="0" smtClean="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8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80899">
                                            <p:txEl>
                                              <p:pRg st="0" end="0"/>
                                            </p:txEl>
                                          </p:spTgt>
                                        </p:tgtEl>
                                        <p:attrNameLst>
                                          <p:attrName>style.visibility</p:attrName>
                                        </p:attrNameLst>
                                      </p:cBhvr>
                                      <p:to>
                                        <p:strVal val="visible"/>
                                      </p:to>
                                    </p:set>
                                    <p:anim calcmode="lin" valueType="num">
                                      <p:cBhvr additive="base">
                                        <p:cTn id="11" dur="500" fill="hold"/>
                                        <p:tgtEl>
                                          <p:spTgt spid="8089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08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0899">
                                            <p:txEl>
                                              <p:pRg st="2" end="2"/>
                                            </p:txEl>
                                          </p:spTgt>
                                        </p:tgtEl>
                                        <p:attrNameLst>
                                          <p:attrName>style.visibility</p:attrName>
                                        </p:attrNameLst>
                                      </p:cBhvr>
                                      <p:to>
                                        <p:strVal val="visible"/>
                                      </p:to>
                                    </p:set>
                                    <p:anim calcmode="lin" valueType="num">
                                      <p:cBhvr additive="base">
                                        <p:cTn id="17" dur="500" fill="hold"/>
                                        <p:tgtEl>
                                          <p:spTgt spid="80899">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8089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80899">
                                            <p:txEl>
                                              <p:pRg st="3" end="3"/>
                                            </p:txEl>
                                          </p:spTgt>
                                        </p:tgtEl>
                                        <p:attrNameLst>
                                          <p:attrName>style.visibility</p:attrName>
                                        </p:attrNameLst>
                                      </p:cBhvr>
                                      <p:to>
                                        <p:strVal val="visible"/>
                                      </p:to>
                                    </p:set>
                                    <p:anim calcmode="lin" valueType="num">
                                      <p:cBhvr additive="base">
                                        <p:cTn id="21" dur="500" fill="hold"/>
                                        <p:tgtEl>
                                          <p:spTgt spid="80899">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8089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autoUpdateAnimBg="0"/>
      <p:bldP spid="80899"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pPr eaLnBrk="1" hangingPunct="1">
              <a:defRPr/>
            </a:pPr>
            <a:r>
              <a:rPr lang="en-US" sz="4000" dirty="0" smtClean="0">
                <a:effectLst>
                  <a:outerShdw blurRad="38100" dist="38100" dir="2700000" algn="tl">
                    <a:srgbClr val="C0C0C0"/>
                  </a:outerShdw>
                </a:effectLst>
              </a:rPr>
              <a:t/>
            </a:r>
            <a:br>
              <a:rPr lang="en-US" sz="4000" dirty="0" smtClean="0">
                <a:effectLst>
                  <a:outerShdw blurRad="38100" dist="38100" dir="2700000" algn="tl">
                    <a:srgbClr val="C0C0C0"/>
                  </a:outerShdw>
                </a:effectLst>
              </a:rPr>
            </a:br>
            <a:r>
              <a:rPr lang="en-US" sz="4000" b="1" dirty="0" smtClean="0">
                <a:solidFill>
                  <a:srgbClr val="1313FD"/>
                </a:solidFill>
                <a:effectLst>
                  <a:outerShdw blurRad="38100" dist="38100" dir="2700000" algn="tl">
                    <a:srgbClr val="C0C0C0"/>
                  </a:outerShdw>
                </a:effectLst>
              </a:rPr>
              <a:t>Environmental factors</a:t>
            </a:r>
          </a:p>
        </p:txBody>
      </p:sp>
      <p:sp>
        <p:nvSpPr>
          <p:cNvPr id="29699" name="Content Placeholder 2"/>
          <p:cNvSpPr>
            <a:spLocks noGrp="1"/>
          </p:cNvSpPr>
          <p:nvPr>
            <p:ph idx="4294967295"/>
          </p:nvPr>
        </p:nvSpPr>
        <p:spPr/>
        <p:txBody>
          <a:bodyPr/>
          <a:lstStyle/>
          <a:p>
            <a:pPr marL="365125" indent="-282575" eaLnBrk="1" hangingPunct="1"/>
            <a:r>
              <a:rPr lang="en-US" b="1" i="1" smtClean="0"/>
              <a:t>Optimum temperature</a:t>
            </a:r>
            <a:r>
              <a:rPr lang="en-US" smtClean="0"/>
              <a:t> The temp at which enzymatic reaction occur fastest.</a:t>
            </a:r>
            <a:r>
              <a:rPr lang="en-US" b="1" i="1" smtClean="0"/>
              <a:t>  </a:t>
            </a:r>
            <a:endParaRPr lang="en-US" smtClean="0"/>
          </a:p>
          <a:p>
            <a:pPr marL="365125" indent="-282575" eaLnBrk="1" hangingPunct="1"/>
            <a:endParaRPr lang="en-US" i="1" smtClean="0"/>
          </a:p>
        </p:txBody>
      </p:sp>
      <p:pic>
        <p:nvPicPr>
          <p:cNvPr id="29700" name="Picture 4"/>
          <p:cNvPicPr>
            <a:picLocks noChangeAspect="1" noChangeArrowheads="1"/>
          </p:cNvPicPr>
          <p:nvPr/>
        </p:nvPicPr>
        <p:blipFill>
          <a:blip r:embed="rId3"/>
          <a:srcRect/>
          <a:stretch>
            <a:fillRect/>
          </a:stretch>
        </p:blipFill>
        <p:spPr bwMode="auto">
          <a:xfrm>
            <a:off x="2209800" y="2971800"/>
            <a:ext cx="65532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381000"/>
            <a:ext cx="7497763" cy="639763"/>
          </a:xfrm>
        </p:spPr>
        <p:txBody>
          <a:bodyPr>
            <a:normAutofit fontScale="90000"/>
          </a:bodyPr>
          <a:lstStyle/>
          <a:p>
            <a:pPr eaLnBrk="1" hangingPunct="1">
              <a:defRPr/>
            </a:pPr>
            <a:r>
              <a:rPr lang="en-US" sz="4000" b="1" dirty="0" smtClean="0">
                <a:solidFill>
                  <a:srgbClr val="1313FD"/>
                </a:solidFill>
                <a:effectLst>
                  <a:outerShdw blurRad="38100" dist="38100" dir="2700000" algn="tl">
                    <a:srgbClr val="C0C0C0"/>
                  </a:outerShdw>
                </a:effectLst>
              </a:rPr>
              <a:t>Environmental factors</a:t>
            </a:r>
          </a:p>
        </p:txBody>
      </p:sp>
      <p:sp>
        <p:nvSpPr>
          <p:cNvPr id="30723" name="Content Placeholder 2"/>
          <p:cNvSpPr>
            <a:spLocks noGrp="1"/>
          </p:cNvSpPr>
          <p:nvPr>
            <p:ph idx="4294967295"/>
          </p:nvPr>
        </p:nvSpPr>
        <p:spPr>
          <a:xfrm>
            <a:off x="990600" y="1143000"/>
            <a:ext cx="7162800" cy="5105400"/>
          </a:xfrm>
        </p:spPr>
        <p:txBody>
          <a:bodyPr/>
          <a:lstStyle/>
          <a:p>
            <a:pPr marL="365125" indent="-282575" eaLnBrk="1" hangingPunct="1"/>
            <a:r>
              <a:rPr lang="en-US" smtClean="0"/>
              <a:t>pH also affects the rate of enzyme-substrate complexes</a:t>
            </a:r>
          </a:p>
          <a:p>
            <a:pPr marL="639763" lvl="1" indent="-236538" eaLnBrk="1" hangingPunct="1"/>
            <a:r>
              <a:rPr lang="en-US" smtClean="0"/>
              <a:t>Most enzymes have an optimum pH of around 7 (neutral)</a:t>
            </a:r>
          </a:p>
          <a:p>
            <a:pPr marL="885825" lvl="2" eaLnBrk="1" hangingPunct="1"/>
            <a:r>
              <a:rPr lang="en-US" smtClean="0"/>
              <a:t>However, some prefer acidic or basic conditions</a:t>
            </a:r>
          </a:p>
        </p:txBody>
      </p:sp>
      <p:pic>
        <p:nvPicPr>
          <p:cNvPr id="30724" name="Picture 2"/>
          <p:cNvPicPr>
            <a:picLocks noChangeAspect="1" noChangeArrowheads="1"/>
          </p:cNvPicPr>
          <p:nvPr/>
        </p:nvPicPr>
        <p:blipFill>
          <a:blip r:embed="rId3"/>
          <a:srcRect/>
          <a:stretch>
            <a:fillRect/>
          </a:stretch>
        </p:blipFill>
        <p:spPr bwMode="auto">
          <a:xfrm>
            <a:off x="838200" y="3581400"/>
            <a:ext cx="73914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685800" y="152400"/>
            <a:ext cx="7772400" cy="457200"/>
          </a:xfrm>
        </p:spPr>
        <p:txBody>
          <a:bodyPr rtlCol="0">
            <a:normAutofit fontScale="90000"/>
          </a:bodyPr>
          <a:lstStyle/>
          <a:p>
            <a:pPr eaLnBrk="1" fontAlgn="auto" hangingPunct="1">
              <a:spcAft>
                <a:spcPts val="0"/>
              </a:spcAft>
              <a:defRPr/>
            </a:pPr>
            <a:r>
              <a:rPr lang="en-US" sz="2800" b="1" dirty="0">
                <a:solidFill>
                  <a:srgbClr val="C00000"/>
                </a:solidFill>
              </a:rPr>
              <a:t>Substrate Concentration and Reaction Rate</a:t>
            </a:r>
          </a:p>
        </p:txBody>
      </p:sp>
      <p:sp>
        <p:nvSpPr>
          <p:cNvPr id="19459" name="Rectangle 3"/>
          <p:cNvSpPr>
            <a:spLocks noGrp="1" noChangeArrowheads="1"/>
          </p:cNvSpPr>
          <p:nvPr>
            <p:ph type="body" idx="4294967295"/>
          </p:nvPr>
        </p:nvSpPr>
        <p:spPr>
          <a:xfrm>
            <a:off x="152400" y="609600"/>
            <a:ext cx="8305800" cy="2667000"/>
          </a:xfrm>
        </p:spPr>
        <p:txBody>
          <a:bodyPr/>
          <a:lstStyle/>
          <a:p>
            <a:pPr eaLnBrk="1" hangingPunct="1">
              <a:lnSpc>
                <a:spcPct val="95000"/>
              </a:lnSpc>
              <a:spcBef>
                <a:spcPct val="10000"/>
              </a:spcBef>
            </a:pPr>
            <a:r>
              <a:rPr lang="en-US" sz="2800" b="1" smtClean="0"/>
              <a:t>The rate of reaction increases as substrate concentration increases (at constant enzyme concentration)</a:t>
            </a:r>
          </a:p>
          <a:p>
            <a:pPr eaLnBrk="1" hangingPunct="1">
              <a:lnSpc>
                <a:spcPct val="95000"/>
              </a:lnSpc>
              <a:spcBef>
                <a:spcPct val="10000"/>
              </a:spcBef>
            </a:pPr>
            <a:r>
              <a:rPr lang="en-US" sz="2800" b="1" smtClean="0"/>
              <a:t>Maximum activity  occurs when the enzyme is saturated (when all enzymes are binding substrate)</a:t>
            </a:r>
          </a:p>
        </p:txBody>
      </p:sp>
      <p:graphicFrame>
        <p:nvGraphicFramePr>
          <p:cNvPr id="99332" name="Object 2"/>
          <p:cNvGraphicFramePr>
            <a:graphicFrameLocks noChangeAspect="1"/>
          </p:cNvGraphicFramePr>
          <p:nvPr/>
        </p:nvGraphicFramePr>
        <p:xfrm>
          <a:off x="3886200" y="3276600"/>
          <a:ext cx="5105400" cy="3357563"/>
        </p:xfrm>
        <a:graphic>
          <a:graphicData uri="http://schemas.openxmlformats.org/presentationml/2006/ole">
            <p:oleObj spid="_x0000_s3074" name="Bitmap Image" r:id="rId4" imgW="3104762" imgH="2180952" progId="PBrush">
              <p:embed/>
            </p:oleObj>
          </a:graphicData>
        </a:graphic>
      </p:graphicFrame>
      <p:pic>
        <p:nvPicPr>
          <p:cNvPr id="99333" name="Picture 10" descr="Saturation kinetics."/>
          <p:cNvPicPr>
            <a:picLocks noChangeAspect="1" noChangeArrowheads="1"/>
          </p:cNvPicPr>
          <p:nvPr/>
        </p:nvPicPr>
        <p:blipFill>
          <a:blip r:embed="rId5"/>
          <a:srcRect/>
          <a:stretch>
            <a:fillRect/>
          </a:stretch>
        </p:blipFill>
        <p:spPr bwMode="auto">
          <a:xfrm>
            <a:off x="228600" y="3276600"/>
            <a:ext cx="4117975" cy="2744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74638"/>
            <a:ext cx="8229600" cy="715962"/>
          </a:xfrm>
        </p:spPr>
        <p:txBody>
          <a:bodyPr/>
          <a:lstStyle/>
          <a:p>
            <a:pPr algn="ctr"/>
            <a:r>
              <a:rPr lang="en-US" sz="3200" b="1" dirty="0" smtClean="0">
                <a:solidFill>
                  <a:srgbClr val="1313FD"/>
                </a:solidFill>
              </a:rPr>
              <a:t>Naming Enzymes</a:t>
            </a:r>
          </a:p>
        </p:txBody>
      </p:sp>
      <p:sp>
        <p:nvSpPr>
          <p:cNvPr id="34819" name="Content Placeholder 2"/>
          <p:cNvSpPr>
            <a:spLocks noGrp="1"/>
          </p:cNvSpPr>
          <p:nvPr>
            <p:ph idx="1"/>
          </p:nvPr>
        </p:nvSpPr>
        <p:spPr>
          <a:xfrm>
            <a:off x="0" y="990600"/>
            <a:ext cx="9144000" cy="5867400"/>
          </a:xfrm>
        </p:spPr>
        <p:txBody>
          <a:bodyPr>
            <a:normAutofit fontScale="92500" lnSpcReduction="10000"/>
          </a:bodyPr>
          <a:lstStyle/>
          <a:p>
            <a:pPr eaLnBrk="1" hangingPunct="1">
              <a:lnSpc>
                <a:spcPct val="110000"/>
              </a:lnSpc>
              <a:spcBef>
                <a:spcPct val="15000"/>
              </a:spcBef>
            </a:pPr>
            <a:r>
              <a:rPr lang="en-US" sz="2800" b="1" dirty="0" smtClean="0"/>
              <a:t>The name of an enzyme in many cases end in </a:t>
            </a:r>
            <a:r>
              <a:rPr lang="en-US" sz="2800" b="1" i="1" dirty="0" smtClean="0"/>
              <a:t>–</a:t>
            </a:r>
            <a:r>
              <a:rPr lang="en-US" sz="2800" b="1" i="1" dirty="0" err="1" smtClean="0"/>
              <a:t>ase</a:t>
            </a:r>
            <a:r>
              <a:rPr lang="en-US" sz="2800" b="1" i="1" dirty="0" smtClean="0"/>
              <a:t> </a:t>
            </a:r>
          </a:p>
          <a:p>
            <a:pPr eaLnBrk="1" hangingPunct="1">
              <a:lnSpc>
                <a:spcPct val="110000"/>
              </a:lnSpc>
              <a:spcBef>
                <a:spcPct val="15000"/>
              </a:spcBef>
            </a:pPr>
            <a:r>
              <a:rPr lang="en-US" sz="2800" b="1" dirty="0" smtClean="0"/>
              <a:t>For example, </a:t>
            </a:r>
            <a:r>
              <a:rPr lang="en-US" sz="2800" b="1" i="1" dirty="0" err="1" smtClean="0">
                <a:solidFill>
                  <a:srgbClr val="FF0000"/>
                </a:solidFill>
              </a:rPr>
              <a:t>sucrase</a:t>
            </a:r>
            <a:r>
              <a:rPr lang="en-US" sz="2800" b="1" dirty="0" smtClean="0"/>
              <a:t> catalyzes the hydrolysis of sucrose</a:t>
            </a:r>
          </a:p>
          <a:p>
            <a:pPr eaLnBrk="1" hangingPunct="1">
              <a:lnSpc>
                <a:spcPct val="110000"/>
              </a:lnSpc>
              <a:spcBef>
                <a:spcPct val="15000"/>
              </a:spcBef>
            </a:pPr>
            <a:endParaRPr lang="en-US" sz="2800" b="1" dirty="0" smtClean="0"/>
          </a:p>
          <a:p>
            <a:pPr eaLnBrk="1" hangingPunct="1">
              <a:lnSpc>
                <a:spcPct val="110000"/>
              </a:lnSpc>
              <a:spcBef>
                <a:spcPct val="15000"/>
              </a:spcBef>
            </a:pPr>
            <a:r>
              <a:rPr lang="en-US" sz="2800" b="1" dirty="0" smtClean="0"/>
              <a:t>The name describes the function of the enzyme</a:t>
            </a:r>
          </a:p>
          <a:p>
            <a:pPr eaLnBrk="1" hangingPunct="1">
              <a:lnSpc>
                <a:spcPct val="110000"/>
              </a:lnSpc>
              <a:spcBef>
                <a:spcPct val="15000"/>
              </a:spcBef>
              <a:buFont typeface="Arial" charset="0"/>
              <a:buNone/>
            </a:pPr>
            <a:r>
              <a:rPr lang="en-US" sz="2800" b="1" dirty="0" smtClean="0"/>
              <a:t>     For example, </a:t>
            </a:r>
            <a:r>
              <a:rPr lang="en-US" sz="2800" b="1" i="1" dirty="0" err="1" smtClean="0">
                <a:solidFill>
                  <a:srgbClr val="FF0000"/>
                </a:solidFill>
              </a:rPr>
              <a:t>oxidases</a:t>
            </a:r>
            <a:r>
              <a:rPr lang="en-US" sz="2800" b="1" dirty="0" smtClean="0">
                <a:solidFill>
                  <a:srgbClr val="FF0000"/>
                </a:solidFill>
              </a:rPr>
              <a:t> </a:t>
            </a:r>
            <a:r>
              <a:rPr lang="en-US" sz="2800" b="1" dirty="0" smtClean="0"/>
              <a:t>catalyze </a:t>
            </a:r>
            <a:r>
              <a:rPr lang="en-US" sz="2800" b="1" dirty="0" smtClean="0">
                <a:solidFill>
                  <a:srgbClr val="FF0000"/>
                </a:solidFill>
              </a:rPr>
              <a:t>oxidation reactions</a:t>
            </a:r>
          </a:p>
          <a:p>
            <a:pPr eaLnBrk="1" hangingPunct="1">
              <a:lnSpc>
                <a:spcPct val="110000"/>
              </a:lnSpc>
              <a:spcBef>
                <a:spcPct val="15000"/>
              </a:spcBef>
            </a:pPr>
            <a:endParaRPr lang="en-US" sz="2800" b="1" dirty="0" smtClean="0"/>
          </a:p>
          <a:p>
            <a:pPr eaLnBrk="1" hangingPunct="1">
              <a:lnSpc>
                <a:spcPct val="110000"/>
              </a:lnSpc>
              <a:spcBef>
                <a:spcPct val="15000"/>
              </a:spcBef>
            </a:pPr>
            <a:r>
              <a:rPr lang="en-US" sz="2800" b="1" dirty="0" smtClean="0"/>
              <a:t>Sometimes common names are used, particularly for the  digestion enzymes such as </a:t>
            </a:r>
            <a:r>
              <a:rPr lang="en-US" sz="2800" b="1" i="1" dirty="0" smtClean="0"/>
              <a:t>pepsin</a:t>
            </a:r>
            <a:r>
              <a:rPr lang="en-US" sz="2800" b="1" dirty="0" smtClean="0"/>
              <a:t> and </a:t>
            </a:r>
            <a:r>
              <a:rPr lang="en-US" sz="2800" b="1" i="1" dirty="0" err="1" smtClean="0"/>
              <a:t>trypsin</a:t>
            </a:r>
            <a:endParaRPr lang="en-US" sz="2800" b="1" i="1" dirty="0" smtClean="0"/>
          </a:p>
          <a:p>
            <a:pPr eaLnBrk="1" hangingPunct="1">
              <a:lnSpc>
                <a:spcPct val="110000"/>
              </a:lnSpc>
              <a:spcBef>
                <a:spcPct val="15000"/>
              </a:spcBef>
            </a:pPr>
            <a:endParaRPr lang="en-US" sz="2800" b="1" dirty="0" smtClean="0"/>
          </a:p>
          <a:p>
            <a:pPr eaLnBrk="1" hangingPunct="1">
              <a:lnSpc>
                <a:spcPct val="110000"/>
              </a:lnSpc>
              <a:spcBef>
                <a:spcPct val="15000"/>
              </a:spcBef>
            </a:pPr>
            <a:r>
              <a:rPr lang="en-US" sz="2800" b="1" dirty="0" smtClean="0"/>
              <a:t>Some names describe both the substrate and the function</a:t>
            </a:r>
          </a:p>
          <a:p>
            <a:pPr eaLnBrk="1" hangingPunct="1">
              <a:lnSpc>
                <a:spcPct val="110000"/>
              </a:lnSpc>
              <a:spcBef>
                <a:spcPct val="15000"/>
              </a:spcBef>
            </a:pPr>
            <a:r>
              <a:rPr lang="en-US" sz="2800" b="1" dirty="0" smtClean="0"/>
              <a:t>For example, </a:t>
            </a:r>
            <a:r>
              <a:rPr lang="en-US" sz="2800" b="1" i="1" dirty="0" smtClean="0"/>
              <a:t>alcohol </a:t>
            </a:r>
            <a:r>
              <a:rPr lang="en-US" sz="2800" b="1" i="1" dirty="0" err="1" smtClean="0"/>
              <a:t>dehydrogenase</a:t>
            </a:r>
            <a:r>
              <a:rPr lang="en-US" sz="2800" b="1" dirty="0" smtClean="0"/>
              <a:t> oxides </a:t>
            </a:r>
            <a:r>
              <a:rPr lang="en-US" sz="2400" b="1" dirty="0" smtClean="0"/>
              <a:t>ethanol</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685800" y="304800"/>
            <a:ext cx="7772400" cy="2286000"/>
          </a:xfrm>
        </p:spPr>
        <p:txBody>
          <a:bodyPr>
            <a:normAutofit fontScale="90000"/>
          </a:bodyPr>
          <a:lstStyle/>
          <a:p>
            <a:r>
              <a:rPr lang="en-US" sz="3000" b="1" dirty="0" smtClean="0"/>
              <a:t>Enzymes Are </a:t>
            </a:r>
            <a:r>
              <a:rPr lang="en-US" sz="3000" b="1" dirty="0" smtClean="0">
                <a:solidFill>
                  <a:srgbClr val="FF0000"/>
                </a:solidFill>
              </a:rPr>
              <a:t>Classified</a:t>
            </a:r>
            <a:r>
              <a:rPr lang="en-US" sz="3000" b="1" dirty="0" smtClean="0"/>
              <a:t> into six functional Classes (EC number Classification) by the International Union of Biochemists (I.U.B.).</a:t>
            </a:r>
            <a:br>
              <a:rPr lang="en-US" sz="3000" b="1" dirty="0" smtClean="0"/>
            </a:br>
            <a:r>
              <a:rPr lang="en-US" sz="3000" b="1" dirty="0" smtClean="0"/>
              <a:t>on the Basis of the Types of</a:t>
            </a:r>
            <a:br>
              <a:rPr lang="en-US" sz="3000" b="1" dirty="0" smtClean="0"/>
            </a:br>
            <a:r>
              <a:rPr lang="en-US" sz="3000" b="1" dirty="0" smtClean="0"/>
              <a:t>Reactions That They Catalyze</a:t>
            </a:r>
          </a:p>
        </p:txBody>
      </p:sp>
      <p:sp>
        <p:nvSpPr>
          <p:cNvPr id="35843" name="Rectangle 3"/>
          <p:cNvSpPr>
            <a:spLocks noGrp="1" noChangeArrowheads="1"/>
          </p:cNvSpPr>
          <p:nvPr>
            <p:ph type="body" idx="4294967295"/>
          </p:nvPr>
        </p:nvSpPr>
        <p:spPr>
          <a:xfrm>
            <a:off x="685800" y="2743200"/>
            <a:ext cx="7772400" cy="3581400"/>
          </a:xfrm>
        </p:spPr>
        <p:txBody>
          <a:bodyPr/>
          <a:lstStyle/>
          <a:p>
            <a:pPr>
              <a:spcBef>
                <a:spcPts val="500"/>
              </a:spcBef>
              <a:spcAft>
                <a:spcPts val="500"/>
              </a:spcAft>
            </a:pPr>
            <a:r>
              <a:rPr lang="en-GB" b="1" dirty="0" smtClean="0">
                <a:solidFill>
                  <a:srgbClr val="FF0000"/>
                </a:solidFill>
              </a:rPr>
              <a:t>EC 1.	</a:t>
            </a:r>
            <a:r>
              <a:rPr lang="en-GB" b="1" dirty="0" err="1" smtClean="0">
                <a:solidFill>
                  <a:srgbClr val="FF0000"/>
                </a:solidFill>
              </a:rPr>
              <a:t>Oxidoreductases</a:t>
            </a:r>
            <a:endParaRPr lang="en-GB" b="1" dirty="0" smtClean="0">
              <a:solidFill>
                <a:srgbClr val="FF0000"/>
              </a:solidFill>
            </a:endParaRPr>
          </a:p>
          <a:p>
            <a:r>
              <a:rPr lang="en-GB" b="1" dirty="0" smtClean="0">
                <a:solidFill>
                  <a:srgbClr val="FF0000"/>
                </a:solidFill>
              </a:rPr>
              <a:t>EC 2.	</a:t>
            </a:r>
            <a:r>
              <a:rPr lang="en-GB" b="1" dirty="0" err="1" smtClean="0">
                <a:solidFill>
                  <a:srgbClr val="FF0000"/>
                </a:solidFill>
              </a:rPr>
              <a:t>Transferases</a:t>
            </a:r>
            <a:endParaRPr lang="en-GB" b="1" dirty="0" smtClean="0">
              <a:solidFill>
                <a:srgbClr val="FF0000"/>
              </a:solidFill>
            </a:endParaRPr>
          </a:p>
          <a:p>
            <a:r>
              <a:rPr lang="en-GB" b="1" dirty="0" smtClean="0">
                <a:solidFill>
                  <a:srgbClr val="FF0000"/>
                </a:solidFill>
              </a:rPr>
              <a:t>EC 3.	</a:t>
            </a:r>
            <a:r>
              <a:rPr lang="en-GB" b="1" dirty="0" err="1" smtClean="0">
                <a:solidFill>
                  <a:srgbClr val="FF0000"/>
                </a:solidFill>
              </a:rPr>
              <a:t>Hydrolases</a:t>
            </a:r>
            <a:endParaRPr lang="en-GB" b="1" dirty="0" smtClean="0">
              <a:solidFill>
                <a:srgbClr val="FF0000"/>
              </a:solidFill>
            </a:endParaRPr>
          </a:p>
          <a:p>
            <a:r>
              <a:rPr lang="en-GB" b="1" dirty="0" smtClean="0">
                <a:solidFill>
                  <a:srgbClr val="FF0000"/>
                </a:solidFill>
              </a:rPr>
              <a:t>EC 4.	</a:t>
            </a:r>
            <a:r>
              <a:rPr lang="en-GB" b="1" dirty="0" err="1" smtClean="0">
                <a:solidFill>
                  <a:srgbClr val="FF0000"/>
                </a:solidFill>
              </a:rPr>
              <a:t>Lyases</a:t>
            </a:r>
            <a:r>
              <a:rPr lang="en-GB" b="1" dirty="0" smtClean="0">
                <a:solidFill>
                  <a:srgbClr val="FF0000"/>
                </a:solidFill>
              </a:rPr>
              <a:t> 	</a:t>
            </a:r>
          </a:p>
          <a:p>
            <a:r>
              <a:rPr lang="en-GB" b="1" dirty="0" smtClean="0">
                <a:solidFill>
                  <a:srgbClr val="FF0000"/>
                </a:solidFill>
              </a:rPr>
              <a:t>EC 5.	</a:t>
            </a:r>
            <a:r>
              <a:rPr lang="en-GB" b="1" dirty="0" err="1" smtClean="0">
                <a:solidFill>
                  <a:srgbClr val="FF0000"/>
                </a:solidFill>
              </a:rPr>
              <a:t>Isomerases</a:t>
            </a:r>
            <a:endParaRPr lang="en-GB" b="1" dirty="0" smtClean="0">
              <a:solidFill>
                <a:srgbClr val="FF0000"/>
              </a:solidFill>
            </a:endParaRPr>
          </a:p>
          <a:p>
            <a:r>
              <a:rPr lang="en-GB" b="1" dirty="0" smtClean="0">
                <a:solidFill>
                  <a:srgbClr val="FF0000"/>
                </a:solidFill>
              </a:rPr>
              <a:t>EC 6.	</a:t>
            </a:r>
            <a:r>
              <a:rPr lang="en-GB" b="1" dirty="0" err="1" smtClean="0">
                <a:solidFill>
                  <a:srgbClr val="FF0000"/>
                </a:solidFill>
              </a:rPr>
              <a:t>Ligases</a:t>
            </a:r>
            <a:endParaRPr lang="en-GB" b="1" dirty="0" smtClean="0">
              <a:solidFill>
                <a:srgbClr val="FF0000"/>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0" y="228600"/>
            <a:ext cx="9144000" cy="1200150"/>
          </a:xfrm>
          <a:prstGeom prst="rect">
            <a:avLst/>
          </a:prstGeom>
          <a:solidFill>
            <a:srgbClr val="FDEADA"/>
          </a:solidFill>
          <a:ln w="9525">
            <a:noFill/>
            <a:miter lim="800000"/>
            <a:headEnd/>
            <a:tailEnd/>
          </a:ln>
        </p:spPr>
        <p:txBody>
          <a:bodyPr>
            <a:spAutoFit/>
          </a:bodyPr>
          <a:lstStyle/>
          <a:p>
            <a:pPr algn="ctr">
              <a:spcBef>
                <a:spcPct val="50000"/>
              </a:spcBef>
            </a:pPr>
            <a:r>
              <a:rPr lang="en-US" sz="3600" b="1">
                <a:solidFill>
                  <a:srgbClr val="1313FD"/>
                </a:solidFill>
                <a:latin typeface="Comic Sans MS" pitchFamily="66" charset="0"/>
              </a:rPr>
              <a:t>Principle of the international classification</a:t>
            </a:r>
          </a:p>
        </p:txBody>
      </p:sp>
      <p:sp>
        <p:nvSpPr>
          <p:cNvPr id="36867" name="Text Box 5"/>
          <p:cNvSpPr txBox="1">
            <a:spLocks noChangeArrowheads="1"/>
          </p:cNvSpPr>
          <p:nvPr/>
        </p:nvSpPr>
        <p:spPr bwMode="auto">
          <a:xfrm>
            <a:off x="0" y="1447800"/>
            <a:ext cx="9144000" cy="3632200"/>
          </a:xfrm>
          <a:prstGeom prst="rect">
            <a:avLst/>
          </a:prstGeom>
          <a:noFill/>
          <a:ln w="9525">
            <a:noFill/>
            <a:miter lim="800000"/>
            <a:headEnd/>
            <a:tailEnd/>
          </a:ln>
        </p:spPr>
        <p:txBody>
          <a:bodyPr>
            <a:spAutoFit/>
          </a:bodyPr>
          <a:lstStyle/>
          <a:p>
            <a:pPr>
              <a:spcBef>
                <a:spcPct val="50000"/>
              </a:spcBef>
            </a:pPr>
            <a:r>
              <a:rPr lang="en-US" sz="2800"/>
              <a:t>  </a:t>
            </a:r>
          </a:p>
          <a:p>
            <a:pPr>
              <a:spcBef>
                <a:spcPct val="50000"/>
              </a:spcBef>
            </a:pPr>
            <a:r>
              <a:rPr lang="en-US" sz="3600"/>
              <a:t>  Each enzyme has</a:t>
            </a:r>
            <a:r>
              <a:rPr lang="en-US" sz="3600" b="1"/>
              <a:t> </a:t>
            </a:r>
            <a:r>
              <a:rPr lang="en-US" sz="3600" b="1">
                <a:solidFill>
                  <a:srgbClr val="1313FD"/>
                </a:solidFill>
              </a:rPr>
              <a:t>classification number</a:t>
            </a:r>
            <a:r>
              <a:rPr lang="en-US" sz="3600">
                <a:solidFill>
                  <a:srgbClr val="1313FD"/>
                </a:solidFill>
              </a:rPr>
              <a:t> </a:t>
            </a:r>
          </a:p>
          <a:p>
            <a:pPr>
              <a:spcBef>
                <a:spcPct val="50000"/>
              </a:spcBef>
            </a:pPr>
            <a:r>
              <a:rPr lang="en-US" sz="3600"/>
              <a:t>     consisting of four digits:</a:t>
            </a:r>
          </a:p>
          <a:p>
            <a:pPr>
              <a:spcBef>
                <a:spcPct val="50000"/>
              </a:spcBef>
            </a:pPr>
            <a:r>
              <a:rPr lang="en-US" sz="3600"/>
              <a:t>  Example, </a:t>
            </a:r>
            <a:r>
              <a:rPr lang="en-US" sz="3600" b="1">
                <a:solidFill>
                  <a:srgbClr val="FF0000"/>
                </a:solidFill>
              </a:rPr>
              <a:t>EC: </a:t>
            </a:r>
            <a:r>
              <a:rPr lang="en-US" sz="3600"/>
              <a:t>  </a:t>
            </a:r>
            <a:r>
              <a:rPr lang="en-US" sz="3600">
                <a:solidFill>
                  <a:srgbClr val="0000FF"/>
                </a:solidFill>
              </a:rPr>
              <a:t>(</a:t>
            </a:r>
            <a:r>
              <a:rPr lang="en-US" sz="3600" b="1">
                <a:solidFill>
                  <a:srgbClr val="0000FF"/>
                </a:solidFill>
              </a:rPr>
              <a:t>2.</a:t>
            </a:r>
            <a:r>
              <a:rPr lang="en-US" sz="3600" b="1">
                <a:solidFill>
                  <a:srgbClr val="CC3300"/>
                </a:solidFill>
              </a:rPr>
              <a:t>7.</a:t>
            </a:r>
            <a:r>
              <a:rPr lang="en-US" sz="3600" b="1"/>
              <a:t>1.</a:t>
            </a:r>
            <a:r>
              <a:rPr lang="en-US" sz="3600" b="1">
                <a:solidFill>
                  <a:schemeClr val="accent1"/>
                </a:solidFill>
              </a:rPr>
              <a:t>1</a:t>
            </a:r>
            <a:r>
              <a:rPr lang="en-US" sz="3600"/>
              <a:t>) </a:t>
            </a:r>
            <a:r>
              <a:rPr lang="en-US" sz="2800" b="1"/>
              <a:t>HEXOKINASE</a:t>
            </a:r>
          </a:p>
          <a:p>
            <a:pPr>
              <a:spcBef>
                <a:spcPct val="50000"/>
              </a:spcBef>
            </a:pPr>
            <a:endParaRPr lang="en-US" sz="2800" b="1">
              <a:solidFill>
                <a:srgbClr val="CC0066"/>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4294967295"/>
          </p:nvPr>
        </p:nvSpPr>
        <p:spPr>
          <a:xfrm>
            <a:off x="304800" y="0"/>
            <a:ext cx="8686800" cy="6553200"/>
          </a:xfrm>
        </p:spPr>
        <p:txBody>
          <a:bodyPr/>
          <a:lstStyle/>
          <a:p>
            <a:pPr>
              <a:buFont typeface="Arial" charset="0"/>
              <a:buNone/>
            </a:pPr>
            <a:r>
              <a:rPr lang="en-US" smtClean="0"/>
              <a:t> </a:t>
            </a:r>
          </a:p>
          <a:p>
            <a:r>
              <a:rPr lang="en-US" sz="2800" b="1" smtClean="0">
                <a:solidFill>
                  <a:srgbClr val="FF0000"/>
                </a:solidFill>
              </a:rPr>
              <a:t>EC: </a:t>
            </a:r>
            <a:r>
              <a:rPr lang="en-US" sz="2800" smtClean="0">
                <a:solidFill>
                  <a:srgbClr val="0000FF"/>
                </a:solidFill>
              </a:rPr>
              <a:t>(</a:t>
            </a:r>
            <a:r>
              <a:rPr lang="en-US" sz="2800" b="1" smtClean="0">
                <a:solidFill>
                  <a:srgbClr val="0000FF"/>
                </a:solidFill>
              </a:rPr>
              <a:t>2.</a:t>
            </a:r>
            <a:r>
              <a:rPr lang="en-US" sz="2800" b="1" smtClean="0">
                <a:solidFill>
                  <a:srgbClr val="CC3300"/>
                </a:solidFill>
              </a:rPr>
              <a:t>7.</a:t>
            </a:r>
            <a:r>
              <a:rPr lang="en-US" sz="2800" b="1" smtClean="0"/>
              <a:t>1.</a:t>
            </a:r>
            <a:r>
              <a:rPr lang="en-US" sz="2800" b="1" smtClean="0">
                <a:solidFill>
                  <a:schemeClr val="accent1"/>
                </a:solidFill>
              </a:rPr>
              <a:t>1</a:t>
            </a:r>
            <a:r>
              <a:rPr lang="en-US" sz="2800" smtClean="0"/>
              <a:t>) </a:t>
            </a:r>
            <a:r>
              <a:rPr lang="en-US" sz="2800" b="1" smtClean="0"/>
              <a:t>these components indicate the following groups of enzymes:</a:t>
            </a:r>
          </a:p>
          <a:p>
            <a:endParaRPr lang="en-US" sz="2800" b="1" smtClean="0">
              <a:solidFill>
                <a:srgbClr val="0000FF"/>
              </a:solidFill>
            </a:endParaRPr>
          </a:p>
          <a:p>
            <a:r>
              <a:rPr lang="en-US" sz="2800" b="1" smtClean="0">
                <a:solidFill>
                  <a:srgbClr val="0000FF"/>
                </a:solidFill>
              </a:rPr>
              <a:t>2.</a:t>
            </a:r>
            <a:r>
              <a:rPr lang="en-US" sz="2800" b="1" smtClean="0"/>
              <a:t>   IS CLASS (TRANSFERASE)</a:t>
            </a:r>
          </a:p>
          <a:p>
            <a:endParaRPr lang="en-US" sz="2800" b="1" smtClean="0">
              <a:solidFill>
                <a:srgbClr val="CC3300"/>
              </a:solidFill>
            </a:endParaRPr>
          </a:p>
          <a:p>
            <a:r>
              <a:rPr lang="en-US" sz="2800" b="1" smtClean="0">
                <a:solidFill>
                  <a:srgbClr val="CC3300"/>
                </a:solidFill>
              </a:rPr>
              <a:t>7.</a:t>
            </a:r>
            <a:r>
              <a:rPr lang="en-US" sz="2800" b="1" smtClean="0"/>
              <a:t>    IS SUBCLASS (TRANSFER OF PHOSPHATE)</a:t>
            </a:r>
          </a:p>
          <a:p>
            <a:endParaRPr lang="en-US" sz="2800" b="1" smtClean="0"/>
          </a:p>
          <a:p>
            <a:r>
              <a:rPr lang="en-US" sz="2800" b="1" smtClean="0"/>
              <a:t>1.    IS SUB-SUB CLASS (ALCOHOL IS PHOSPHATE ACCEPTOR)</a:t>
            </a:r>
          </a:p>
          <a:p>
            <a:r>
              <a:rPr lang="en-US" sz="2800" b="1" smtClean="0">
                <a:solidFill>
                  <a:schemeClr val="accent1"/>
                </a:solidFill>
              </a:rPr>
              <a:t>1.</a:t>
            </a:r>
            <a:r>
              <a:rPr lang="en-US" sz="2800" b="1" smtClean="0"/>
              <a:t>   SPECIFIC NAME</a:t>
            </a:r>
          </a:p>
          <a:p>
            <a:pPr>
              <a:buFont typeface="Arial" charset="0"/>
              <a:buNone/>
            </a:pPr>
            <a:r>
              <a:rPr lang="en-US" sz="2800" b="1" smtClean="0"/>
              <a:t>       </a:t>
            </a:r>
            <a:r>
              <a:rPr lang="en-US" sz="2400" b="1" smtClean="0"/>
              <a:t>ATP,D-HEXOSE-6-PHOSPHOTRANSFERASE (Hexokinase)</a:t>
            </a:r>
          </a:p>
          <a:p>
            <a:endParaRPr lang="en-US" sz="2400" b="1"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2857500" y="2686050"/>
            <a:ext cx="9144000" cy="0"/>
          </a:xfrm>
          <a:prstGeom prst="rect">
            <a:avLst/>
          </a:prstGeom>
          <a:noFill/>
          <a:ln w="9525">
            <a:noFill/>
            <a:miter lim="800000"/>
            <a:headEnd/>
            <a:tailEnd/>
          </a:ln>
        </p:spPr>
        <p:txBody>
          <a:bodyPr>
            <a:spAutoFit/>
          </a:bodyPr>
          <a:lstStyle/>
          <a:p>
            <a:endParaRPr lang="en-US"/>
          </a:p>
        </p:txBody>
      </p:sp>
      <p:sp>
        <p:nvSpPr>
          <p:cNvPr id="3076" name="Rectangle 3"/>
          <p:cNvSpPr>
            <a:spLocks noChangeArrowheads="1"/>
          </p:cNvSpPr>
          <p:nvPr/>
        </p:nvSpPr>
        <p:spPr bwMode="auto">
          <a:xfrm>
            <a:off x="914400" y="1981200"/>
            <a:ext cx="8001000" cy="2514600"/>
          </a:xfrm>
          <a:prstGeom prst="rect">
            <a:avLst/>
          </a:prstGeom>
          <a:noFill/>
          <a:ln w="9525">
            <a:noFill/>
            <a:miter lim="800000"/>
            <a:headEnd/>
            <a:tailEnd/>
          </a:ln>
        </p:spPr>
        <p:txBody>
          <a:bodyPr/>
          <a:lstStyle/>
          <a:p>
            <a:pPr algn="just" eaLnBrk="0" hangingPunct="0">
              <a:spcAft>
                <a:spcPct val="15000"/>
              </a:spcAft>
            </a:pPr>
            <a:endParaRPr lang="en-US" sz="2800">
              <a:latin typeface="Times New Roman" pitchFamily="18" charset="0"/>
            </a:endParaRPr>
          </a:p>
        </p:txBody>
      </p:sp>
      <p:graphicFrame>
        <p:nvGraphicFramePr>
          <p:cNvPr id="3074" name="Object 4"/>
          <p:cNvGraphicFramePr>
            <a:graphicFrameLocks noChangeAspect="1"/>
          </p:cNvGraphicFramePr>
          <p:nvPr>
            <p:ph sz="half" idx="1"/>
          </p:nvPr>
        </p:nvGraphicFramePr>
        <p:xfrm>
          <a:off x="1047750" y="234950"/>
          <a:ext cx="7048500" cy="3054350"/>
        </p:xfrm>
        <a:graphic>
          <a:graphicData uri="http://schemas.openxmlformats.org/presentationml/2006/ole">
            <p:oleObj spid="_x0000_s4098" r:id="rId3" imgW="3429000" imgH="1485900" progId="Word.Picture.8">
              <p:embed/>
            </p:oleObj>
          </a:graphicData>
        </a:graphic>
      </p:graphicFrame>
      <p:sp>
        <p:nvSpPr>
          <p:cNvPr id="3077" name="Rectangle 5"/>
          <p:cNvSpPr>
            <a:spLocks noGrp="1"/>
          </p:cNvSpPr>
          <p:nvPr>
            <p:ph type="body" sz="half" idx="2"/>
          </p:nvPr>
        </p:nvSpPr>
        <p:spPr>
          <a:xfrm>
            <a:off x="608013" y="3543300"/>
            <a:ext cx="8137525" cy="3200400"/>
          </a:xfrm>
        </p:spPr>
        <p:txBody>
          <a:bodyPr/>
          <a:lstStyle/>
          <a:p>
            <a:pPr marL="0" indent="0" algn="just">
              <a:spcBef>
                <a:spcPct val="0"/>
              </a:spcBef>
              <a:spcAft>
                <a:spcPct val="20000"/>
              </a:spcAft>
              <a:buFont typeface="Arial" charset="0"/>
              <a:buNone/>
            </a:pPr>
            <a:r>
              <a:rPr lang="en-US" sz="2800" b="1" smtClean="0">
                <a:solidFill>
                  <a:srgbClr val="0000FF"/>
                </a:solidFill>
                <a:cs typeface="Times New Roman" pitchFamily="18" charset="0"/>
              </a:rPr>
              <a:t>1. Hexokinase</a:t>
            </a:r>
            <a:r>
              <a:rPr lang="en-US" sz="2800" smtClean="0">
                <a:cs typeface="Times New Roman" pitchFamily="18" charset="0"/>
              </a:rPr>
              <a:t> catalyzes:  </a:t>
            </a:r>
          </a:p>
          <a:p>
            <a:pPr marL="0" indent="0" algn="just">
              <a:spcBef>
                <a:spcPct val="0"/>
              </a:spcBef>
              <a:spcAft>
                <a:spcPct val="40000"/>
              </a:spcAft>
              <a:buFont typeface="Arial" charset="0"/>
              <a:buNone/>
            </a:pPr>
            <a:r>
              <a:rPr lang="en-US" sz="2800" smtClean="0">
                <a:cs typeface="Times New Roman" pitchFamily="18" charset="0"/>
              </a:rPr>
              <a:t>    </a:t>
            </a:r>
            <a:r>
              <a:rPr lang="en-US" sz="2800" b="1" smtClean="0">
                <a:solidFill>
                  <a:srgbClr val="000080"/>
                </a:solidFill>
                <a:cs typeface="Times New Roman" pitchFamily="18" charset="0"/>
              </a:rPr>
              <a:t>Glucose + ATP</a:t>
            </a:r>
            <a:r>
              <a:rPr lang="en-US" sz="2800" b="1" smtClean="0">
                <a:solidFill>
                  <a:srgbClr val="0000FF"/>
                </a:solidFill>
                <a:cs typeface="Times New Roman" pitchFamily="18" charset="0"/>
              </a:rPr>
              <a:t> </a:t>
            </a:r>
            <a:r>
              <a:rPr lang="en-US" sz="2800" b="1" smtClean="0">
                <a:solidFill>
                  <a:srgbClr val="FF0000"/>
                </a:solidFill>
                <a:cs typeface="Times New Roman" pitchFamily="18" charset="0"/>
                <a:sym typeface="Wingdings" pitchFamily="2" charset="2"/>
              </a:rPr>
              <a:t></a:t>
            </a:r>
            <a:r>
              <a:rPr lang="en-US" sz="2800" b="1" smtClean="0">
                <a:solidFill>
                  <a:srgbClr val="0000FF"/>
                </a:solidFill>
                <a:cs typeface="Times New Roman" pitchFamily="18" charset="0"/>
              </a:rPr>
              <a:t> </a:t>
            </a:r>
            <a:r>
              <a:rPr lang="en-US" sz="2800" b="1" smtClean="0">
                <a:solidFill>
                  <a:srgbClr val="000080"/>
                </a:solidFill>
                <a:cs typeface="Times New Roman" pitchFamily="18" charset="0"/>
              </a:rPr>
              <a:t>glucose-6-P + ADP</a:t>
            </a:r>
            <a:r>
              <a:rPr lang="en-US" sz="2800" b="1" smtClean="0">
                <a:cs typeface="Times New Roman" pitchFamily="18" charset="0"/>
              </a:rPr>
              <a:t> </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685800" y="152400"/>
            <a:ext cx="7772400" cy="533400"/>
          </a:xfrm>
        </p:spPr>
        <p:txBody>
          <a:bodyPr>
            <a:normAutofit fontScale="90000"/>
          </a:bodyPr>
          <a:lstStyle/>
          <a:p>
            <a:pPr eaLnBrk="1" hangingPunct="1"/>
            <a:r>
              <a:rPr lang="en-US" sz="2800" b="1" u="sng" smtClean="0"/>
              <a:t>Oxidoreductases, </a:t>
            </a:r>
            <a:r>
              <a:rPr lang="en-US" sz="2800" b="1" u="sng" smtClean="0">
                <a:solidFill>
                  <a:srgbClr val="C00000"/>
                </a:solidFill>
              </a:rPr>
              <a:t>Transferases</a:t>
            </a:r>
            <a:r>
              <a:rPr lang="en-US" sz="2800" b="1" u="sng" smtClean="0"/>
              <a:t> and </a:t>
            </a:r>
            <a:r>
              <a:rPr lang="en-US" sz="2800" b="1" u="sng" smtClean="0">
                <a:solidFill>
                  <a:srgbClr val="1313FD"/>
                </a:solidFill>
              </a:rPr>
              <a:t>Hydrolases</a:t>
            </a:r>
            <a:endParaRPr lang="en-US" sz="2800" b="1" smtClean="0">
              <a:solidFill>
                <a:srgbClr val="1313FD"/>
              </a:solidFill>
            </a:endParaRPr>
          </a:p>
        </p:txBody>
      </p:sp>
      <p:pic>
        <p:nvPicPr>
          <p:cNvPr id="106499" name="Picture 9" descr="&#10;21T01A.jpg                                                     0001C664Macintosh HD                   BA03BFAA:"/>
          <p:cNvPicPr preferRelativeResize="0">
            <a:picLocks noChangeAspect="1" noChangeArrowheads="1"/>
          </p:cNvPicPr>
          <p:nvPr/>
        </p:nvPicPr>
        <p:blipFill>
          <a:blip r:embed="rId2" r:link="rId3"/>
          <a:srcRect t="8200" b="6560"/>
          <a:stretch>
            <a:fillRect/>
          </a:stretch>
        </p:blipFill>
        <p:spPr bwMode="auto">
          <a:xfrm>
            <a:off x="9525" y="762000"/>
            <a:ext cx="9123363" cy="5715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3" name="Rectangle 13"/>
          <p:cNvSpPr>
            <a:spLocks noChangeArrowheads="1"/>
          </p:cNvSpPr>
          <p:nvPr/>
        </p:nvSpPr>
        <p:spPr bwMode="auto">
          <a:xfrm>
            <a:off x="6019800" y="914400"/>
            <a:ext cx="762000" cy="228600"/>
          </a:xfrm>
          <a:prstGeom prst="rect">
            <a:avLst/>
          </a:prstGeom>
          <a:solidFill>
            <a:srgbClr val="FFFF00"/>
          </a:solidFill>
          <a:ln w="9525">
            <a:solidFill>
              <a:schemeClr val="tx1"/>
            </a:solidFill>
            <a:miter lim="800000"/>
            <a:headEnd/>
            <a:tailEnd/>
          </a:ln>
          <a:effectLst/>
        </p:spPr>
        <p:txBody>
          <a:bodyPr wrap="none" anchor="ctr"/>
          <a:lstStyle/>
          <a:p>
            <a:endParaRPr lang="en-US"/>
          </a:p>
        </p:txBody>
      </p:sp>
      <p:pic>
        <p:nvPicPr>
          <p:cNvPr id="15362" name="Picture 2" descr="KrebsTC%20A"/>
          <p:cNvPicPr>
            <a:picLocks noChangeAspect="1" noChangeArrowheads="1"/>
          </p:cNvPicPr>
          <p:nvPr/>
        </p:nvPicPr>
        <p:blipFill>
          <a:blip r:embed="rId2"/>
          <a:srcRect/>
          <a:stretch>
            <a:fillRect/>
          </a:stretch>
        </p:blipFill>
        <p:spPr bwMode="auto">
          <a:xfrm>
            <a:off x="304800" y="1303338"/>
            <a:ext cx="5851525" cy="5554662"/>
          </a:xfrm>
          <a:prstGeom prst="rect">
            <a:avLst/>
          </a:prstGeom>
          <a:noFill/>
        </p:spPr>
      </p:pic>
      <p:sp>
        <p:nvSpPr>
          <p:cNvPr id="15363" name="Text Box 3"/>
          <p:cNvSpPr txBox="1">
            <a:spLocks noChangeArrowheads="1"/>
          </p:cNvSpPr>
          <p:nvPr/>
        </p:nvSpPr>
        <p:spPr bwMode="auto">
          <a:xfrm>
            <a:off x="5562600" y="228600"/>
            <a:ext cx="2438400" cy="366713"/>
          </a:xfrm>
          <a:prstGeom prst="rect">
            <a:avLst/>
          </a:prstGeom>
          <a:noFill/>
          <a:ln w="9525">
            <a:noFill/>
            <a:miter lim="800000"/>
            <a:headEnd/>
            <a:tailEnd/>
          </a:ln>
          <a:effectLst/>
        </p:spPr>
        <p:txBody>
          <a:bodyPr>
            <a:spAutoFit/>
          </a:bodyPr>
          <a:lstStyle/>
          <a:p>
            <a:pPr>
              <a:spcBef>
                <a:spcPct val="50000"/>
              </a:spcBef>
            </a:pPr>
            <a:r>
              <a:rPr lang="en-US" sz="1800"/>
              <a:t>Pyruvate</a:t>
            </a:r>
          </a:p>
        </p:txBody>
      </p:sp>
      <p:sp>
        <p:nvSpPr>
          <p:cNvPr id="15364" name="Text Box 4"/>
          <p:cNvSpPr txBox="1">
            <a:spLocks noChangeArrowheads="1"/>
          </p:cNvSpPr>
          <p:nvPr/>
        </p:nvSpPr>
        <p:spPr bwMode="auto">
          <a:xfrm>
            <a:off x="4724400" y="1066800"/>
            <a:ext cx="1905000" cy="366713"/>
          </a:xfrm>
          <a:prstGeom prst="rect">
            <a:avLst/>
          </a:prstGeom>
          <a:noFill/>
          <a:ln w="9525">
            <a:noFill/>
            <a:miter lim="800000"/>
            <a:headEnd/>
            <a:tailEnd/>
          </a:ln>
          <a:effectLst/>
        </p:spPr>
        <p:txBody>
          <a:bodyPr>
            <a:spAutoFit/>
          </a:bodyPr>
          <a:lstStyle/>
          <a:p>
            <a:pPr>
              <a:spcBef>
                <a:spcPct val="50000"/>
              </a:spcBef>
            </a:pPr>
            <a:r>
              <a:rPr lang="en-US" sz="1800"/>
              <a:t>Acetyl CoA</a:t>
            </a:r>
          </a:p>
        </p:txBody>
      </p:sp>
      <p:sp>
        <p:nvSpPr>
          <p:cNvPr id="15365" name="Line 5"/>
          <p:cNvSpPr>
            <a:spLocks noChangeShapeType="1"/>
          </p:cNvSpPr>
          <p:nvPr/>
        </p:nvSpPr>
        <p:spPr bwMode="auto">
          <a:xfrm flipH="1">
            <a:off x="5334000" y="609600"/>
            <a:ext cx="457200" cy="457200"/>
          </a:xfrm>
          <a:prstGeom prst="line">
            <a:avLst/>
          </a:prstGeom>
          <a:noFill/>
          <a:ln w="19050">
            <a:solidFill>
              <a:schemeClr val="tx1"/>
            </a:solidFill>
            <a:round/>
            <a:headEnd/>
            <a:tailEnd type="triangle" w="med" len="med"/>
          </a:ln>
          <a:effectLst/>
        </p:spPr>
        <p:txBody>
          <a:bodyPr/>
          <a:lstStyle/>
          <a:p>
            <a:endParaRPr lang="en-US"/>
          </a:p>
        </p:txBody>
      </p:sp>
      <p:sp>
        <p:nvSpPr>
          <p:cNvPr id="15366" name="Line 6"/>
          <p:cNvSpPr>
            <a:spLocks noChangeShapeType="1"/>
          </p:cNvSpPr>
          <p:nvPr/>
        </p:nvSpPr>
        <p:spPr bwMode="auto">
          <a:xfrm flipH="1">
            <a:off x="4038600" y="1447800"/>
            <a:ext cx="838200" cy="838200"/>
          </a:xfrm>
          <a:prstGeom prst="line">
            <a:avLst/>
          </a:prstGeom>
          <a:noFill/>
          <a:ln w="19050">
            <a:solidFill>
              <a:schemeClr val="tx1"/>
            </a:solidFill>
            <a:round/>
            <a:headEnd/>
            <a:tailEnd type="triangle" w="med" len="med"/>
          </a:ln>
          <a:effectLst/>
        </p:spPr>
        <p:txBody>
          <a:bodyPr/>
          <a:lstStyle/>
          <a:p>
            <a:endParaRPr lang="en-US"/>
          </a:p>
        </p:txBody>
      </p:sp>
      <p:sp>
        <p:nvSpPr>
          <p:cNvPr id="15368" name="AutoShape 8"/>
          <p:cNvSpPr>
            <a:spLocks noChangeArrowheads="1"/>
          </p:cNvSpPr>
          <p:nvPr/>
        </p:nvSpPr>
        <p:spPr bwMode="auto">
          <a:xfrm rot="8510516">
            <a:off x="5334000" y="685800"/>
            <a:ext cx="304800" cy="152400"/>
          </a:xfrm>
          <a:prstGeom prst="curvedDownArrow">
            <a:avLst>
              <a:gd name="adj1" fmla="val 40000"/>
              <a:gd name="adj2" fmla="val 80000"/>
              <a:gd name="adj3" fmla="val 33333"/>
            </a:avLst>
          </a:prstGeom>
          <a:solidFill>
            <a:schemeClr val="accent1"/>
          </a:solidFill>
          <a:ln w="9525">
            <a:solidFill>
              <a:schemeClr val="tx1"/>
            </a:solidFill>
            <a:miter lim="800000"/>
            <a:headEnd/>
            <a:tailEnd/>
          </a:ln>
          <a:effectLst/>
        </p:spPr>
        <p:txBody>
          <a:bodyPr wrap="none" anchor="ctr"/>
          <a:lstStyle/>
          <a:p>
            <a:endParaRPr lang="en-US"/>
          </a:p>
        </p:txBody>
      </p:sp>
      <p:sp>
        <p:nvSpPr>
          <p:cNvPr id="15369" name="Text Box 9"/>
          <p:cNvSpPr txBox="1">
            <a:spLocks noChangeArrowheads="1"/>
          </p:cNvSpPr>
          <p:nvPr/>
        </p:nvSpPr>
        <p:spPr bwMode="auto">
          <a:xfrm>
            <a:off x="4876800" y="457200"/>
            <a:ext cx="762000" cy="336550"/>
          </a:xfrm>
          <a:prstGeom prst="rect">
            <a:avLst/>
          </a:prstGeom>
          <a:noFill/>
          <a:ln w="9525">
            <a:noFill/>
            <a:miter lim="800000"/>
            <a:headEnd/>
            <a:tailEnd/>
          </a:ln>
          <a:effectLst/>
        </p:spPr>
        <p:txBody>
          <a:bodyPr>
            <a:spAutoFit/>
          </a:bodyPr>
          <a:lstStyle/>
          <a:p>
            <a:pPr>
              <a:spcBef>
                <a:spcPct val="50000"/>
              </a:spcBef>
            </a:pPr>
            <a:r>
              <a:rPr lang="en-US" sz="1600"/>
              <a:t>CO2</a:t>
            </a:r>
          </a:p>
        </p:txBody>
      </p:sp>
      <p:sp>
        <p:nvSpPr>
          <p:cNvPr id="15370" name="AutoShape 10"/>
          <p:cNvSpPr>
            <a:spLocks noChangeArrowheads="1"/>
          </p:cNvSpPr>
          <p:nvPr/>
        </p:nvSpPr>
        <p:spPr bwMode="auto">
          <a:xfrm>
            <a:off x="5638800" y="762000"/>
            <a:ext cx="304800" cy="228600"/>
          </a:xfrm>
          <a:prstGeom prst="curvedRightArrow">
            <a:avLst>
              <a:gd name="adj1" fmla="val 20000"/>
              <a:gd name="adj2" fmla="val 40000"/>
              <a:gd name="adj3" fmla="val 44444"/>
            </a:avLst>
          </a:prstGeom>
          <a:solidFill>
            <a:schemeClr val="accent1"/>
          </a:solidFill>
          <a:ln w="9525">
            <a:solidFill>
              <a:schemeClr val="tx1"/>
            </a:solidFill>
            <a:miter lim="800000"/>
            <a:headEnd/>
            <a:tailEnd/>
          </a:ln>
          <a:effectLst/>
        </p:spPr>
        <p:txBody>
          <a:bodyPr wrap="none" anchor="ctr"/>
          <a:lstStyle/>
          <a:p>
            <a:endParaRPr lang="en-US"/>
          </a:p>
        </p:txBody>
      </p:sp>
      <p:sp>
        <p:nvSpPr>
          <p:cNvPr id="15371" name="Text Box 11"/>
          <p:cNvSpPr txBox="1">
            <a:spLocks noChangeArrowheads="1"/>
          </p:cNvSpPr>
          <p:nvPr/>
        </p:nvSpPr>
        <p:spPr bwMode="auto">
          <a:xfrm>
            <a:off x="5943600" y="533400"/>
            <a:ext cx="1143000" cy="336550"/>
          </a:xfrm>
          <a:prstGeom prst="rect">
            <a:avLst/>
          </a:prstGeom>
          <a:noFill/>
          <a:ln w="9525">
            <a:noFill/>
            <a:miter lim="800000"/>
            <a:headEnd/>
            <a:tailEnd/>
          </a:ln>
          <a:effectLst/>
        </p:spPr>
        <p:txBody>
          <a:bodyPr>
            <a:spAutoFit/>
          </a:bodyPr>
          <a:lstStyle/>
          <a:p>
            <a:pPr>
              <a:spcBef>
                <a:spcPct val="50000"/>
              </a:spcBef>
            </a:pPr>
            <a:r>
              <a:rPr lang="en-US" sz="1600"/>
              <a:t>NAD+</a:t>
            </a:r>
          </a:p>
        </p:txBody>
      </p:sp>
      <p:sp>
        <p:nvSpPr>
          <p:cNvPr id="15372" name="Text Box 12"/>
          <p:cNvSpPr txBox="1">
            <a:spLocks noChangeArrowheads="1"/>
          </p:cNvSpPr>
          <p:nvPr/>
        </p:nvSpPr>
        <p:spPr bwMode="auto">
          <a:xfrm>
            <a:off x="6019800" y="838200"/>
            <a:ext cx="1066800" cy="336550"/>
          </a:xfrm>
          <a:prstGeom prst="rect">
            <a:avLst/>
          </a:prstGeom>
          <a:noFill/>
          <a:ln w="9525">
            <a:noFill/>
            <a:miter lim="800000"/>
            <a:headEnd/>
            <a:tailEnd/>
          </a:ln>
          <a:effectLst/>
        </p:spPr>
        <p:txBody>
          <a:bodyPr>
            <a:spAutoFit/>
          </a:bodyPr>
          <a:lstStyle/>
          <a:p>
            <a:pPr>
              <a:spcBef>
                <a:spcPct val="50000"/>
              </a:spcBef>
            </a:pPr>
            <a:r>
              <a:rPr lang="en-US" sz="1600"/>
              <a:t>NADH</a:t>
            </a:r>
          </a:p>
        </p:txBody>
      </p:sp>
      <p:sp>
        <p:nvSpPr>
          <p:cNvPr id="15375" name="AutoShape 15"/>
          <p:cNvSpPr>
            <a:spLocks noChangeArrowheads="1"/>
          </p:cNvSpPr>
          <p:nvPr/>
        </p:nvSpPr>
        <p:spPr bwMode="auto">
          <a:xfrm rot="-2195513">
            <a:off x="3505200" y="990600"/>
            <a:ext cx="1219200" cy="457200"/>
          </a:xfrm>
          <a:prstGeom prst="curvedDownArrow">
            <a:avLst>
              <a:gd name="adj1" fmla="val 53333"/>
              <a:gd name="adj2" fmla="val 106667"/>
              <a:gd name="adj3" fmla="val 33333"/>
            </a:avLst>
          </a:prstGeom>
          <a:solidFill>
            <a:schemeClr val="accent1"/>
          </a:solidFill>
          <a:ln w="9525">
            <a:solidFill>
              <a:schemeClr val="tx1"/>
            </a:solidFill>
            <a:miter lim="800000"/>
            <a:headEnd/>
            <a:tailEnd/>
          </a:ln>
          <a:effectLst/>
        </p:spPr>
        <p:txBody>
          <a:bodyPr wrap="none" anchor="ctr"/>
          <a:lstStyle/>
          <a:p>
            <a:endParaRPr lang="en-US"/>
          </a:p>
        </p:txBody>
      </p:sp>
      <p:sp>
        <p:nvSpPr>
          <p:cNvPr id="15376" name="Text Box 16"/>
          <p:cNvSpPr txBox="1">
            <a:spLocks noChangeArrowheads="1"/>
          </p:cNvSpPr>
          <p:nvPr/>
        </p:nvSpPr>
        <p:spPr bwMode="auto">
          <a:xfrm>
            <a:off x="6324600" y="1676400"/>
            <a:ext cx="2514600" cy="4579938"/>
          </a:xfrm>
          <a:prstGeom prst="rect">
            <a:avLst/>
          </a:prstGeom>
          <a:noFill/>
          <a:ln w="9525">
            <a:noFill/>
            <a:miter lim="800000"/>
            <a:headEnd/>
            <a:tailEnd/>
          </a:ln>
          <a:effectLst/>
        </p:spPr>
        <p:txBody>
          <a:bodyPr>
            <a:spAutoFit/>
          </a:bodyPr>
          <a:lstStyle/>
          <a:p>
            <a:pPr>
              <a:spcBef>
                <a:spcPct val="50000"/>
              </a:spcBef>
              <a:buFontTx/>
              <a:buChar char="•"/>
            </a:pPr>
            <a:r>
              <a:rPr lang="en-US" sz="1800"/>
              <a:t>All compounds are tricarboxylic acids</a:t>
            </a:r>
          </a:p>
          <a:p>
            <a:pPr>
              <a:spcBef>
                <a:spcPct val="50000"/>
              </a:spcBef>
              <a:buFontTx/>
              <a:buChar char="•"/>
            </a:pPr>
            <a:r>
              <a:rPr lang="en-US" sz="1800"/>
              <a:t>Carbons from glucose are </a:t>
            </a:r>
            <a:r>
              <a:rPr lang="en-US" sz="1800">
                <a:solidFill>
                  <a:srgbClr val="FF0000"/>
                </a:solidFill>
              </a:rPr>
              <a:t>shown in red</a:t>
            </a:r>
            <a:r>
              <a:rPr lang="en-US" sz="1800"/>
              <a:t> </a:t>
            </a:r>
          </a:p>
          <a:p>
            <a:pPr>
              <a:spcBef>
                <a:spcPct val="50000"/>
              </a:spcBef>
              <a:buFontTx/>
              <a:buChar char="•"/>
            </a:pPr>
            <a:r>
              <a:rPr lang="en-US" sz="1800"/>
              <a:t>Carbons from glucose are lost as CO2 (decarboxylation)</a:t>
            </a:r>
          </a:p>
          <a:p>
            <a:pPr>
              <a:spcBef>
                <a:spcPct val="50000"/>
              </a:spcBef>
              <a:buFontTx/>
              <a:buChar char="•"/>
            </a:pPr>
            <a:r>
              <a:rPr lang="en-US" sz="1800"/>
              <a:t>Several NADH + H+ are generated via oxidation of intermediates</a:t>
            </a:r>
          </a:p>
          <a:p>
            <a:pPr>
              <a:spcBef>
                <a:spcPct val="50000"/>
              </a:spcBef>
              <a:buFontTx/>
              <a:buChar char="•"/>
            </a:pPr>
            <a:r>
              <a:rPr lang="en-US" sz="1800"/>
              <a:t>One high energy phosphate compound (GTP)is produced</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6"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304800" y="152400"/>
            <a:ext cx="8534400" cy="533400"/>
          </a:xfrm>
        </p:spPr>
        <p:txBody>
          <a:bodyPr>
            <a:normAutofit fontScale="90000"/>
          </a:bodyPr>
          <a:lstStyle/>
          <a:p>
            <a:pPr eaLnBrk="1" hangingPunct="1"/>
            <a:r>
              <a:rPr lang="en-US" sz="3200" b="1" u="sng" smtClean="0">
                <a:solidFill>
                  <a:srgbClr val="1313FD"/>
                </a:solidFill>
              </a:rPr>
              <a:t>Lyases</a:t>
            </a:r>
            <a:r>
              <a:rPr lang="en-US" sz="3200" b="1" u="sng" smtClean="0"/>
              <a:t>, </a:t>
            </a:r>
            <a:r>
              <a:rPr lang="en-US" sz="3200" b="1" u="sng" smtClean="0">
                <a:solidFill>
                  <a:srgbClr val="C00000"/>
                </a:solidFill>
              </a:rPr>
              <a:t>Isomerases</a:t>
            </a:r>
            <a:r>
              <a:rPr lang="en-US" sz="3200" b="1" u="sng" smtClean="0"/>
              <a:t> and Ligases</a:t>
            </a:r>
            <a:endParaRPr lang="en-US" sz="3200" b="1" smtClean="0"/>
          </a:p>
        </p:txBody>
      </p:sp>
      <p:pic>
        <p:nvPicPr>
          <p:cNvPr id="107523" name="Picture 6" descr="&#10;21T01B.jpg                                                     0001C664Macintosh HD                   BA03BFAA:"/>
          <p:cNvPicPr preferRelativeResize="0">
            <a:picLocks noChangeAspect="1" noChangeArrowheads="1"/>
          </p:cNvPicPr>
          <p:nvPr/>
        </p:nvPicPr>
        <p:blipFill>
          <a:blip r:embed="rId2" r:link="rId3"/>
          <a:srcRect t="8200" b="8200"/>
          <a:stretch>
            <a:fillRect/>
          </a:stretch>
        </p:blipFill>
        <p:spPr bwMode="auto">
          <a:xfrm>
            <a:off x="115888" y="838200"/>
            <a:ext cx="8875712" cy="5954713"/>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85800" y="228600"/>
            <a:ext cx="7772400" cy="609600"/>
          </a:xfrm>
        </p:spPr>
        <p:txBody>
          <a:bodyPr>
            <a:normAutofit fontScale="90000"/>
          </a:bodyPr>
          <a:lstStyle/>
          <a:p>
            <a:r>
              <a:rPr lang="en-GB" sz="3600" b="1" u="sng" smtClean="0"/>
              <a:t>EC 1.	Oxidoreductases</a:t>
            </a:r>
            <a:endParaRPr lang="en-US" sz="3600" b="1" u="sng" smtClean="0"/>
          </a:p>
        </p:txBody>
      </p:sp>
      <p:sp>
        <p:nvSpPr>
          <p:cNvPr id="38915" name="Rectangle 3"/>
          <p:cNvSpPr>
            <a:spLocks noGrp="1" noChangeArrowheads="1"/>
          </p:cNvSpPr>
          <p:nvPr>
            <p:ph type="body" idx="4294967295"/>
          </p:nvPr>
        </p:nvSpPr>
        <p:spPr>
          <a:xfrm>
            <a:off x="457200" y="914400"/>
            <a:ext cx="8686800" cy="5943600"/>
          </a:xfrm>
        </p:spPr>
        <p:txBody>
          <a:bodyPr/>
          <a:lstStyle/>
          <a:p>
            <a:pPr>
              <a:spcBef>
                <a:spcPct val="0"/>
              </a:spcBef>
            </a:pPr>
            <a:r>
              <a:rPr lang="en-GB" b="1" smtClean="0"/>
              <a:t>Biochemical Activity: </a:t>
            </a:r>
          </a:p>
          <a:p>
            <a:pPr lvl="1">
              <a:spcBef>
                <a:spcPct val="0"/>
              </a:spcBef>
            </a:pPr>
            <a:r>
              <a:rPr lang="en-GB" sz="3200" b="1" smtClean="0"/>
              <a:t>Catalyse</a:t>
            </a:r>
            <a:r>
              <a:rPr lang="en-US" sz="3200" b="1" smtClean="0"/>
              <a:t> Oxidation/Reduction Reactions </a:t>
            </a:r>
            <a:r>
              <a:rPr lang="en-GB" sz="3200" b="1" smtClean="0"/>
              <a:t>Act on many chemical groupings to add or remove hydrogen atoms.</a:t>
            </a:r>
          </a:p>
          <a:p>
            <a:pPr>
              <a:spcBef>
                <a:spcPct val="0"/>
              </a:spcBef>
            </a:pPr>
            <a:r>
              <a:rPr lang="en-US" b="1" smtClean="0"/>
              <a:t>Examples:</a:t>
            </a:r>
          </a:p>
          <a:p>
            <a:pPr lvl="1">
              <a:spcBef>
                <a:spcPct val="0"/>
              </a:spcBef>
            </a:pPr>
            <a:r>
              <a:rPr lang="en-US" sz="3200" b="1" smtClean="0">
                <a:solidFill>
                  <a:srgbClr val="CC0066"/>
                </a:solidFill>
              </a:rPr>
              <a:t>Lactate dehydrogenase.</a:t>
            </a:r>
          </a:p>
          <a:p>
            <a:pPr lvl="1">
              <a:spcBef>
                <a:spcPct val="0"/>
              </a:spcBef>
            </a:pPr>
            <a:r>
              <a:rPr lang="en-US" sz="3200" b="1" smtClean="0"/>
              <a:t>Glucose Oxidase. </a:t>
            </a:r>
          </a:p>
          <a:p>
            <a:pPr lvl="1">
              <a:spcBef>
                <a:spcPct val="0"/>
              </a:spcBef>
            </a:pPr>
            <a:r>
              <a:rPr lang="en-US" sz="3200" b="1" smtClean="0"/>
              <a:t>Peroxidase.</a:t>
            </a:r>
          </a:p>
          <a:p>
            <a:pPr lvl="1">
              <a:spcBef>
                <a:spcPct val="0"/>
              </a:spcBef>
            </a:pPr>
            <a:r>
              <a:rPr lang="en-US" sz="3200" b="1" smtClean="0"/>
              <a:t>Catalase.</a:t>
            </a:r>
          </a:p>
          <a:p>
            <a:pPr lvl="1">
              <a:spcBef>
                <a:spcPct val="0"/>
              </a:spcBef>
            </a:pPr>
            <a:r>
              <a:rPr lang="en-US" sz="3200" b="1" smtClean="0"/>
              <a:t>Phenylalanine hydroxylase.</a:t>
            </a: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ext Box 3"/>
          <p:cNvSpPr txBox="1">
            <a:spLocks noChangeArrowheads="1"/>
          </p:cNvSpPr>
          <p:nvPr/>
        </p:nvSpPr>
        <p:spPr bwMode="auto">
          <a:xfrm>
            <a:off x="381000" y="1355725"/>
            <a:ext cx="7924800" cy="1235075"/>
          </a:xfrm>
          <a:prstGeom prst="rect">
            <a:avLst/>
          </a:prstGeom>
          <a:noFill/>
          <a:ln w="9525">
            <a:noFill/>
            <a:miter lim="800000"/>
            <a:headEnd/>
            <a:tailEnd/>
          </a:ln>
        </p:spPr>
        <p:txBody>
          <a:bodyPr>
            <a:spAutoFit/>
          </a:bodyPr>
          <a:lstStyle/>
          <a:p>
            <a:pPr marL="350838" indent="-350838" algn="ctr" eaLnBrk="0" hangingPunct="0">
              <a:spcBef>
                <a:spcPct val="50000"/>
              </a:spcBef>
            </a:pPr>
            <a:r>
              <a:rPr lang="en-US" altLang="en-US" sz="3000" b="1" dirty="0">
                <a:solidFill>
                  <a:srgbClr val="FF0000"/>
                </a:solidFill>
                <a:latin typeface="Comic Sans MS" pitchFamily="66" charset="0"/>
              </a:rPr>
              <a:t>1.</a:t>
            </a:r>
            <a:r>
              <a:rPr lang="en-US" altLang="en-US" sz="3000" dirty="0">
                <a:solidFill>
                  <a:srgbClr val="FF0000"/>
                </a:solidFill>
                <a:latin typeface="Comic Sans MS" pitchFamily="66" charset="0"/>
              </a:rPr>
              <a:t> </a:t>
            </a:r>
            <a:r>
              <a:rPr lang="en-US" altLang="en-US" sz="3000" b="1" dirty="0" err="1">
                <a:solidFill>
                  <a:srgbClr val="FF0000"/>
                </a:solidFill>
                <a:latin typeface="Comic Sans MS" pitchFamily="66" charset="0"/>
              </a:rPr>
              <a:t>Oxidoreductases</a:t>
            </a:r>
            <a:endParaRPr lang="en-US" altLang="en-US" sz="3000" dirty="0">
              <a:solidFill>
                <a:srgbClr val="FF0000"/>
              </a:solidFill>
              <a:latin typeface="Comic Sans MS" pitchFamily="66" charset="0"/>
            </a:endParaRPr>
          </a:p>
          <a:p>
            <a:pPr marL="350838" indent="-350838" eaLnBrk="0" hangingPunct="0">
              <a:spcBef>
                <a:spcPct val="50000"/>
              </a:spcBef>
              <a:buFontTx/>
              <a:buChar char="•"/>
            </a:pPr>
            <a:r>
              <a:rPr lang="en-US" altLang="en-US" sz="3000" dirty="0">
                <a:latin typeface="Comic Sans MS" pitchFamily="66" charset="0"/>
              </a:rPr>
              <a:t>Catalyze </a:t>
            </a:r>
            <a:r>
              <a:rPr lang="en-US" altLang="en-US" sz="3000" dirty="0">
                <a:solidFill>
                  <a:schemeClr val="accent2"/>
                </a:solidFill>
                <a:latin typeface="Comic Sans MS" pitchFamily="66" charset="0"/>
              </a:rPr>
              <a:t>oxidation-reduction</a:t>
            </a:r>
            <a:r>
              <a:rPr lang="en-US" altLang="en-US" sz="3000" dirty="0">
                <a:latin typeface="Comic Sans MS" pitchFamily="66" charset="0"/>
              </a:rPr>
              <a:t> reactions </a:t>
            </a:r>
          </a:p>
        </p:txBody>
      </p:sp>
      <p:sp>
        <p:nvSpPr>
          <p:cNvPr id="39939" name="Text Box 5"/>
          <p:cNvSpPr txBox="1">
            <a:spLocks noChangeArrowheads="1"/>
          </p:cNvSpPr>
          <p:nvPr/>
        </p:nvSpPr>
        <p:spPr bwMode="auto">
          <a:xfrm>
            <a:off x="609600" y="5394325"/>
            <a:ext cx="4572000" cy="1187450"/>
          </a:xfrm>
          <a:prstGeom prst="rect">
            <a:avLst/>
          </a:prstGeom>
          <a:noFill/>
          <a:ln w="9525">
            <a:noFill/>
            <a:miter lim="800000"/>
            <a:headEnd/>
            <a:tailEnd/>
          </a:ln>
        </p:spPr>
        <p:txBody>
          <a:bodyPr>
            <a:spAutoFit/>
          </a:bodyPr>
          <a:lstStyle/>
          <a:p>
            <a:pPr>
              <a:spcBef>
                <a:spcPct val="50000"/>
              </a:spcBef>
            </a:pPr>
            <a:r>
              <a:rPr lang="en-US" altLang="en-US" sz="2400" b="1">
                <a:solidFill>
                  <a:schemeClr val="accent2"/>
                </a:solidFill>
                <a:latin typeface="Comic Sans MS" pitchFamily="66" charset="0"/>
              </a:rPr>
              <a:t>- oxidases                                                     - peroxidases                                                - dehydrogenases</a:t>
            </a:r>
            <a:endParaRPr lang="en-US" sz="2400" b="1">
              <a:solidFill>
                <a:schemeClr val="accent2"/>
              </a:solidFill>
              <a:latin typeface="Comic Sans MS" pitchFamily="66" charset="0"/>
            </a:endParaRPr>
          </a:p>
        </p:txBody>
      </p:sp>
      <p:grpSp>
        <p:nvGrpSpPr>
          <p:cNvPr id="2" name="Group 7"/>
          <p:cNvGrpSpPr>
            <a:grpSpLocks/>
          </p:cNvGrpSpPr>
          <p:nvPr/>
        </p:nvGrpSpPr>
        <p:grpSpPr bwMode="auto">
          <a:xfrm>
            <a:off x="304800" y="2590800"/>
            <a:ext cx="8534400" cy="2743200"/>
            <a:chOff x="288" y="1968"/>
            <a:chExt cx="5040" cy="1155"/>
          </a:xfrm>
        </p:grpSpPr>
        <p:pic>
          <p:nvPicPr>
            <p:cNvPr id="39941" name="Picture 4"/>
            <p:cNvPicPr>
              <a:picLocks noChangeAspect="1" noChangeArrowheads="1"/>
            </p:cNvPicPr>
            <p:nvPr/>
          </p:nvPicPr>
          <p:blipFill>
            <a:blip r:embed="rId3"/>
            <a:srcRect/>
            <a:stretch>
              <a:fillRect/>
            </a:stretch>
          </p:blipFill>
          <p:spPr bwMode="auto">
            <a:xfrm>
              <a:off x="288" y="1968"/>
              <a:ext cx="5040" cy="1155"/>
            </a:xfrm>
            <a:prstGeom prst="rect">
              <a:avLst/>
            </a:prstGeom>
            <a:noFill/>
            <a:ln w="9525">
              <a:noFill/>
              <a:miter lim="800000"/>
              <a:headEnd/>
              <a:tailEnd/>
            </a:ln>
          </p:spPr>
        </p:pic>
        <p:sp>
          <p:nvSpPr>
            <p:cNvPr id="39942" name="Rectangle 6"/>
            <p:cNvSpPr>
              <a:spLocks noChangeArrowheads="1"/>
            </p:cNvSpPr>
            <p:nvPr/>
          </p:nvSpPr>
          <p:spPr bwMode="auto">
            <a:xfrm>
              <a:off x="5040" y="2400"/>
              <a:ext cx="288" cy="288"/>
            </a:xfrm>
            <a:prstGeom prst="rect">
              <a:avLst/>
            </a:prstGeom>
            <a:solidFill>
              <a:schemeClr val="bg1"/>
            </a:solidFill>
            <a:ln w="9525">
              <a:noFill/>
              <a:miter lim="800000"/>
              <a:headEnd/>
              <a:tailEnd/>
            </a:ln>
          </p:spPr>
          <p:txBody>
            <a:bodyPr wrap="none" anchor="ctr"/>
            <a:lstStyle/>
            <a:p>
              <a:endParaRPr lang="ru-RU"/>
            </a:p>
          </p:txBody>
        </p:sp>
      </p:gr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685800" y="304800"/>
            <a:ext cx="7772400" cy="609600"/>
          </a:xfrm>
        </p:spPr>
        <p:txBody>
          <a:bodyPr>
            <a:normAutofit fontScale="90000"/>
          </a:bodyPr>
          <a:lstStyle/>
          <a:p>
            <a:pPr algn="ctr"/>
            <a:r>
              <a:rPr lang="en-GB" sz="3600" b="1" u="sng" dirty="0" smtClean="0"/>
              <a:t>	</a:t>
            </a:r>
            <a:r>
              <a:rPr lang="en-GB" sz="3600" b="1" u="sng" dirty="0" err="1" smtClean="0">
                <a:solidFill>
                  <a:srgbClr val="FF0000"/>
                </a:solidFill>
              </a:rPr>
              <a:t>Transferases</a:t>
            </a:r>
            <a:endParaRPr lang="en-US" sz="3600" b="1" u="sng" dirty="0" smtClean="0">
              <a:solidFill>
                <a:srgbClr val="FF0000"/>
              </a:solidFill>
            </a:endParaRPr>
          </a:p>
        </p:txBody>
      </p:sp>
      <p:sp>
        <p:nvSpPr>
          <p:cNvPr id="40963" name="Rectangle 3"/>
          <p:cNvSpPr>
            <a:spLocks noGrp="1" noChangeArrowheads="1"/>
          </p:cNvSpPr>
          <p:nvPr>
            <p:ph type="body" idx="4294967295"/>
          </p:nvPr>
        </p:nvSpPr>
        <p:spPr>
          <a:xfrm>
            <a:off x="685800" y="1219200"/>
            <a:ext cx="7772400" cy="4800600"/>
          </a:xfrm>
        </p:spPr>
        <p:txBody>
          <a:bodyPr/>
          <a:lstStyle/>
          <a:p>
            <a:pPr>
              <a:spcBef>
                <a:spcPct val="0"/>
              </a:spcBef>
            </a:pPr>
            <a:r>
              <a:rPr lang="en-GB" b="1" dirty="0" smtClean="0"/>
              <a:t>Biochemical Activity: </a:t>
            </a:r>
          </a:p>
          <a:p>
            <a:pPr lvl="1">
              <a:spcBef>
                <a:spcPct val="0"/>
              </a:spcBef>
            </a:pPr>
            <a:r>
              <a:rPr lang="en-GB" sz="3000" b="1" dirty="0" smtClean="0"/>
              <a:t>Transfer a functional groups (e.g. methyl or phosphate) between donor and acceptor molecules.</a:t>
            </a:r>
          </a:p>
          <a:p>
            <a:pPr>
              <a:spcBef>
                <a:spcPct val="0"/>
              </a:spcBef>
            </a:pPr>
            <a:r>
              <a:rPr lang="en-US" b="1" dirty="0" smtClean="0"/>
              <a:t>Examples:</a:t>
            </a:r>
          </a:p>
          <a:p>
            <a:pPr lvl="1">
              <a:spcBef>
                <a:spcPct val="0"/>
              </a:spcBef>
            </a:pPr>
            <a:r>
              <a:rPr lang="en-US" sz="3000" b="1" dirty="0" err="1" smtClean="0">
                <a:solidFill>
                  <a:srgbClr val="1313FD"/>
                </a:solidFill>
              </a:rPr>
              <a:t>Transaminases</a:t>
            </a:r>
            <a:r>
              <a:rPr lang="en-US" sz="3000" b="1" dirty="0" smtClean="0">
                <a:solidFill>
                  <a:srgbClr val="1313FD"/>
                </a:solidFill>
              </a:rPr>
              <a:t> (ALT &amp; AST).</a:t>
            </a:r>
          </a:p>
          <a:p>
            <a:pPr lvl="1">
              <a:spcBef>
                <a:spcPct val="0"/>
              </a:spcBef>
            </a:pPr>
            <a:r>
              <a:rPr lang="en-US" sz="3000" b="1" dirty="0" err="1" smtClean="0"/>
              <a:t>Phosphotransferases</a:t>
            </a:r>
            <a:r>
              <a:rPr lang="en-US" sz="3000" b="1" dirty="0" smtClean="0"/>
              <a:t> (</a:t>
            </a:r>
            <a:r>
              <a:rPr lang="en-GB" sz="3000" b="1" dirty="0" err="1" smtClean="0"/>
              <a:t>Kinases</a:t>
            </a:r>
            <a:r>
              <a:rPr lang="en-GB" sz="3000" b="1" dirty="0" smtClean="0"/>
              <a:t>).</a:t>
            </a:r>
          </a:p>
          <a:p>
            <a:pPr lvl="1">
              <a:spcBef>
                <a:spcPct val="0"/>
              </a:spcBef>
            </a:pPr>
            <a:r>
              <a:rPr lang="en-GB" sz="3000" b="1" dirty="0" err="1" smtClean="0"/>
              <a:t>Transmethylases</a:t>
            </a:r>
            <a:r>
              <a:rPr lang="en-GB" sz="3000" b="1" dirty="0" smtClean="0"/>
              <a:t>.</a:t>
            </a:r>
          </a:p>
          <a:p>
            <a:pPr lvl="1">
              <a:spcBef>
                <a:spcPct val="0"/>
              </a:spcBef>
            </a:pPr>
            <a:r>
              <a:rPr lang="en-GB" sz="3000" b="1" dirty="0" err="1" smtClean="0"/>
              <a:t>Transpeptidases</a:t>
            </a:r>
            <a:r>
              <a:rPr lang="en-GB" sz="3000" b="1" dirty="0" smtClean="0"/>
              <a:t>.</a:t>
            </a:r>
          </a:p>
          <a:p>
            <a:pPr lvl="1">
              <a:spcBef>
                <a:spcPct val="0"/>
              </a:spcBef>
            </a:pPr>
            <a:r>
              <a:rPr lang="en-GB" sz="3000" b="1" dirty="0" err="1" smtClean="0"/>
              <a:t>Transacylases</a:t>
            </a:r>
            <a:r>
              <a:rPr lang="en-GB" sz="3000" b="1" dirty="0" smtClean="0"/>
              <a:t>. </a:t>
            </a:r>
            <a:endParaRPr lang="en-US" sz="3000" b="1" dirty="0" smtClean="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1524000" y="381000"/>
            <a:ext cx="5486400" cy="966788"/>
          </a:xfrm>
        </p:spPr>
        <p:txBody>
          <a:bodyPr/>
          <a:lstStyle/>
          <a:p>
            <a:pPr algn="ctr"/>
            <a:r>
              <a:rPr lang="en-US" altLang="en-US" sz="3200" b="1" dirty="0" err="1" smtClean="0">
                <a:solidFill>
                  <a:srgbClr val="FF0000"/>
                </a:solidFill>
                <a:latin typeface="Comic Sans MS" pitchFamily="66" charset="0"/>
              </a:rPr>
              <a:t>Transferases</a:t>
            </a:r>
            <a:endParaRPr lang="en-US" altLang="en-US" dirty="0" smtClean="0">
              <a:solidFill>
                <a:srgbClr val="FF0000"/>
              </a:solidFill>
              <a:latin typeface="Comic Sans MS" pitchFamily="66" charset="0"/>
            </a:endParaRPr>
          </a:p>
        </p:txBody>
      </p:sp>
      <p:sp>
        <p:nvSpPr>
          <p:cNvPr id="41987" name="Text Box 3"/>
          <p:cNvSpPr txBox="1">
            <a:spLocks noChangeArrowheads="1"/>
          </p:cNvSpPr>
          <p:nvPr/>
        </p:nvSpPr>
        <p:spPr bwMode="auto">
          <a:xfrm>
            <a:off x="457200" y="1812925"/>
            <a:ext cx="8001000" cy="549275"/>
          </a:xfrm>
          <a:prstGeom prst="rect">
            <a:avLst/>
          </a:prstGeom>
          <a:noFill/>
          <a:ln w="9525">
            <a:noFill/>
            <a:miter lim="800000"/>
            <a:headEnd/>
            <a:tailEnd/>
          </a:ln>
        </p:spPr>
        <p:txBody>
          <a:bodyPr>
            <a:spAutoFit/>
          </a:bodyPr>
          <a:lstStyle/>
          <a:p>
            <a:pPr marL="233363" indent="-233363" eaLnBrk="0" hangingPunct="0">
              <a:spcBef>
                <a:spcPct val="50000"/>
              </a:spcBef>
              <a:buFontTx/>
              <a:buChar char="•"/>
            </a:pPr>
            <a:r>
              <a:rPr lang="en-US" altLang="en-US" sz="3000">
                <a:latin typeface="Comic Sans MS" pitchFamily="66" charset="0"/>
              </a:rPr>
              <a:t>Catalyze </a:t>
            </a:r>
            <a:r>
              <a:rPr lang="en-US" altLang="en-US" sz="3000">
                <a:solidFill>
                  <a:schemeClr val="accent2"/>
                </a:solidFill>
                <a:latin typeface="Comic Sans MS" pitchFamily="66" charset="0"/>
              </a:rPr>
              <a:t>group  transfer</a:t>
            </a:r>
            <a:r>
              <a:rPr lang="en-US" altLang="en-US" sz="3000">
                <a:latin typeface="Comic Sans MS" pitchFamily="66" charset="0"/>
              </a:rPr>
              <a:t> reactions</a:t>
            </a:r>
          </a:p>
        </p:txBody>
      </p:sp>
      <p:pic>
        <p:nvPicPr>
          <p:cNvPr id="41988" name="Picture 4"/>
          <p:cNvPicPr>
            <a:picLocks noGrp="1" noChangeAspect="1" noChangeArrowheads="1"/>
          </p:cNvPicPr>
          <p:nvPr>
            <p:ph idx="4294967295"/>
          </p:nvPr>
        </p:nvPicPr>
        <p:blipFill>
          <a:blip r:embed="rId3"/>
          <a:srcRect/>
          <a:stretch>
            <a:fillRect/>
          </a:stretch>
        </p:blipFill>
        <p:spPr>
          <a:xfrm>
            <a:off x="381000" y="2971800"/>
            <a:ext cx="8229600" cy="2438400"/>
          </a:xfrm>
          <a:noFill/>
        </p:spPr>
      </p:pic>
      <p:sp>
        <p:nvSpPr>
          <p:cNvPr id="41989" name="Rectangle 5"/>
          <p:cNvSpPr>
            <a:spLocks noChangeArrowheads="1"/>
          </p:cNvSpPr>
          <p:nvPr/>
        </p:nvSpPr>
        <p:spPr bwMode="auto">
          <a:xfrm>
            <a:off x="8610600" y="4191000"/>
            <a:ext cx="533400" cy="457200"/>
          </a:xfrm>
          <a:prstGeom prst="rect">
            <a:avLst/>
          </a:prstGeom>
          <a:solidFill>
            <a:schemeClr val="bg1"/>
          </a:solidFill>
          <a:ln w="9525">
            <a:noFill/>
            <a:miter lim="800000"/>
            <a:headEnd/>
            <a:tailEnd/>
          </a:ln>
        </p:spPr>
        <p:txBody>
          <a:bodyPr wrap="none" anchor="ctr"/>
          <a:lstStyle/>
          <a:p>
            <a:endParaRPr lang="ru-RU"/>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685800" y="304800"/>
            <a:ext cx="7772400" cy="609600"/>
          </a:xfrm>
        </p:spPr>
        <p:txBody>
          <a:bodyPr>
            <a:normAutofit fontScale="90000"/>
          </a:bodyPr>
          <a:lstStyle/>
          <a:p>
            <a:pPr algn="ctr"/>
            <a:r>
              <a:rPr lang="en-GB" b="1" u="sng" dirty="0" err="1" smtClean="0">
                <a:solidFill>
                  <a:srgbClr val="FF0000"/>
                </a:solidFill>
              </a:rPr>
              <a:t>Hydrolases</a:t>
            </a:r>
            <a:endParaRPr lang="en-US" b="1" u="sng" dirty="0" smtClean="0">
              <a:solidFill>
                <a:srgbClr val="FF0000"/>
              </a:solidFill>
            </a:endParaRPr>
          </a:p>
        </p:txBody>
      </p:sp>
      <p:sp>
        <p:nvSpPr>
          <p:cNvPr id="43011" name="Rectangle 3"/>
          <p:cNvSpPr>
            <a:spLocks noGrp="1" noChangeArrowheads="1"/>
          </p:cNvSpPr>
          <p:nvPr>
            <p:ph type="body" idx="4294967295"/>
          </p:nvPr>
        </p:nvSpPr>
        <p:spPr>
          <a:xfrm>
            <a:off x="457200" y="1295400"/>
            <a:ext cx="8305800" cy="4648200"/>
          </a:xfrm>
        </p:spPr>
        <p:txBody>
          <a:bodyPr/>
          <a:lstStyle/>
          <a:p>
            <a:r>
              <a:rPr lang="en-GB" b="1" smtClean="0"/>
              <a:t>Biochemical Activity: </a:t>
            </a:r>
          </a:p>
          <a:p>
            <a:pPr lvl="1"/>
            <a:r>
              <a:rPr lang="en-GB" b="1" smtClean="0"/>
              <a:t>Catalyse the hydrolysis of various bonds Add water across a bond.</a:t>
            </a:r>
          </a:p>
          <a:p>
            <a:pPr>
              <a:spcBef>
                <a:spcPct val="0"/>
              </a:spcBef>
            </a:pPr>
            <a:r>
              <a:rPr lang="en-US" b="1" smtClean="0"/>
              <a:t>Examples:</a:t>
            </a:r>
          </a:p>
          <a:p>
            <a:pPr lvl="1"/>
            <a:r>
              <a:rPr lang="en-US" b="1" smtClean="0"/>
              <a:t>Protein hydrolyzing enzymes (Peptidases).</a:t>
            </a:r>
          </a:p>
          <a:p>
            <a:pPr lvl="1"/>
            <a:r>
              <a:rPr lang="en-US" b="1" smtClean="0"/>
              <a:t>Carbohydrases (Amylase, Maltase, Lactase).</a:t>
            </a:r>
          </a:p>
          <a:p>
            <a:pPr lvl="1"/>
            <a:r>
              <a:rPr lang="en-US" b="1" smtClean="0"/>
              <a:t>Lipid hydrolyzing enzymes (Lipase).</a:t>
            </a:r>
          </a:p>
          <a:p>
            <a:pPr lvl="1"/>
            <a:r>
              <a:rPr lang="en-GB" b="1" smtClean="0"/>
              <a:t>Deaminases.</a:t>
            </a:r>
          </a:p>
          <a:p>
            <a:pPr lvl="1"/>
            <a:r>
              <a:rPr lang="en-GB" b="1" smtClean="0"/>
              <a:t>Phosphatases.</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1022350" y="76200"/>
            <a:ext cx="6130925" cy="966788"/>
          </a:xfrm>
        </p:spPr>
        <p:txBody>
          <a:bodyPr/>
          <a:lstStyle/>
          <a:p>
            <a:pPr algn="ctr"/>
            <a:r>
              <a:rPr lang="en-US" altLang="en-US" sz="3200" b="1" dirty="0" err="1" smtClean="0">
                <a:solidFill>
                  <a:srgbClr val="FF0000"/>
                </a:solidFill>
                <a:latin typeface="Comic Sans MS" pitchFamily="66" charset="0"/>
              </a:rPr>
              <a:t>Hydrolases</a:t>
            </a:r>
            <a:endParaRPr lang="en-US" altLang="en-US" sz="2100" dirty="0" smtClean="0">
              <a:solidFill>
                <a:srgbClr val="FF0000"/>
              </a:solidFill>
              <a:latin typeface="Comic Sans MS" pitchFamily="66" charset="0"/>
            </a:endParaRPr>
          </a:p>
        </p:txBody>
      </p:sp>
      <p:sp>
        <p:nvSpPr>
          <p:cNvPr id="44035" name="Text Box 3"/>
          <p:cNvSpPr txBox="1">
            <a:spLocks noChangeArrowheads="1"/>
          </p:cNvSpPr>
          <p:nvPr/>
        </p:nvSpPr>
        <p:spPr bwMode="auto">
          <a:xfrm>
            <a:off x="381000" y="1219200"/>
            <a:ext cx="8229600" cy="1006475"/>
          </a:xfrm>
          <a:prstGeom prst="rect">
            <a:avLst/>
          </a:prstGeom>
          <a:noFill/>
          <a:ln w="9525">
            <a:noFill/>
            <a:miter lim="800000"/>
            <a:headEnd/>
            <a:tailEnd/>
          </a:ln>
        </p:spPr>
        <p:txBody>
          <a:bodyPr>
            <a:spAutoFit/>
          </a:bodyPr>
          <a:lstStyle/>
          <a:p>
            <a:pPr marL="233363" indent="-233363" eaLnBrk="0" hangingPunct="0">
              <a:spcBef>
                <a:spcPct val="50000"/>
              </a:spcBef>
              <a:buFontTx/>
              <a:buChar char="•"/>
            </a:pPr>
            <a:r>
              <a:rPr lang="en-US" altLang="en-US" sz="3000">
                <a:latin typeface="Comic Sans MS" pitchFamily="66" charset="0"/>
              </a:rPr>
              <a:t>Catalyze </a:t>
            </a:r>
            <a:r>
              <a:rPr lang="en-US" altLang="en-US" sz="3000">
                <a:solidFill>
                  <a:schemeClr val="accent2"/>
                </a:solidFill>
                <a:latin typeface="Comic Sans MS" pitchFamily="66" charset="0"/>
              </a:rPr>
              <a:t>hydrolysis reactions</a:t>
            </a:r>
            <a:r>
              <a:rPr lang="en-US" altLang="en-US" sz="3000">
                <a:latin typeface="Comic Sans MS" pitchFamily="66" charset="0"/>
              </a:rPr>
              <a:t> where water is the acceptor of the transferred group</a:t>
            </a:r>
          </a:p>
        </p:txBody>
      </p:sp>
      <p:pic>
        <p:nvPicPr>
          <p:cNvPr id="44036" name="Picture 4"/>
          <p:cNvPicPr>
            <a:picLocks noGrp="1" noChangeAspect="1" noChangeArrowheads="1"/>
          </p:cNvPicPr>
          <p:nvPr>
            <p:ph idx="4294967295"/>
          </p:nvPr>
        </p:nvPicPr>
        <p:blipFill>
          <a:blip r:embed="rId3"/>
          <a:srcRect/>
          <a:stretch>
            <a:fillRect/>
          </a:stretch>
        </p:blipFill>
        <p:spPr>
          <a:xfrm>
            <a:off x="685800" y="2667000"/>
            <a:ext cx="7696200" cy="2209800"/>
          </a:xfrm>
          <a:noFill/>
        </p:spPr>
      </p:pic>
      <p:sp>
        <p:nvSpPr>
          <p:cNvPr id="44037" name="Rectangle 5"/>
          <p:cNvSpPr>
            <a:spLocks noChangeArrowheads="1"/>
          </p:cNvSpPr>
          <p:nvPr/>
        </p:nvSpPr>
        <p:spPr bwMode="auto">
          <a:xfrm>
            <a:off x="8610600" y="3581400"/>
            <a:ext cx="533400" cy="457200"/>
          </a:xfrm>
          <a:prstGeom prst="rect">
            <a:avLst/>
          </a:prstGeom>
          <a:solidFill>
            <a:schemeClr val="bg1"/>
          </a:solidFill>
          <a:ln w="9525">
            <a:noFill/>
            <a:miter lim="800000"/>
            <a:headEnd/>
            <a:tailEnd/>
          </a:ln>
        </p:spPr>
        <p:txBody>
          <a:bodyPr wrap="none" anchor="ctr"/>
          <a:lstStyle/>
          <a:p>
            <a:endParaRPr lang="ru-RU"/>
          </a:p>
        </p:txBody>
      </p:sp>
      <p:sp>
        <p:nvSpPr>
          <p:cNvPr id="44038" name="Text Box 6"/>
          <p:cNvSpPr txBox="1">
            <a:spLocks noChangeArrowheads="1"/>
          </p:cNvSpPr>
          <p:nvPr/>
        </p:nvSpPr>
        <p:spPr bwMode="auto">
          <a:xfrm>
            <a:off x="990600" y="5029200"/>
            <a:ext cx="3733800" cy="1187450"/>
          </a:xfrm>
          <a:prstGeom prst="rect">
            <a:avLst/>
          </a:prstGeom>
          <a:noFill/>
          <a:ln w="9525">
            <a:noFill/>
            <a:miter lim="800000"/>
            <a:headEnd/>
            <a:tailEnd/>
          </a:ln>
        </p:spPr>
        <p:txBody>
          <a:bodyPr>
            <a:spAutoFit/>
          </a:bodyPr>
          <a:lstStyle/>
          <a:p>
            <a:pPr>
              <a:spcBef>
                <a:spcPct val="50000"/>
              </a:spcBef>
            </a:pPr>
            <a:r>
              <a:rPr lang="en-US" sz="2400" b="1" dirty="0">
                <a:solidFill>
                  <a:schemeClr val="accent2"/>
                </a:solidFill>
                <a:latin typeface="Comic Sans MS" pitchFamily="66" charset="0"/>
              </a:rPr>
              <a:t>- </a:t>
            </a:r>
            <a:r>
              <a:rPr lang="en-US" sz="2400" b="1" dirty="0" err="1">
                <a:solidFill>
                  <a:schemeClr val="accent2"/>
                </a:solidFill>
                <a:latin typeface="Comic Sans MS" pitchFamily="66" charset="0"/>
              </a:rPr>
              <a:t>esterases</a:t>
            </a:r>
            <a:r>
              <a:rPr lang="en-US" sz="2400" b="1" dirty="0">
                <a:solidFill>
                  <a:schemeClr val="accent2"/>
                </a:solidFill>
                <a:latin typeface="Comic Sans MS" pitchFamily="66" charset="0"/>
              </a:rPr>
              <a:t>                                     - peptidases                                       - </a:t>
            </a:r>
            <a:r>
              <a:rPr lang="en-US" sz="2400" b="1" dirty="0" err="1">
                <a:solidFill>
                  <a:schemeClr val="accent2"/>
                </a:solidFill>
                <a:latin typeface="Comic Sans MS" pitchFamily="66" charset="0"/>
              </a:rPr>
              <a:t>glycosidases</a:t>
            </a:r>
            <a:endParaRPr lang="en-US" sz="2400" b="1" dirty="0">
              <a:solidFill>
                <a:schemeClr val="accent2"/>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685800" y="304800"/>
            <a:ext cx="7772400" cy="609600"/>
          </a:xfrm>
        </p:spPr>
        <p:txBody>
          <a:bodyPr>
            <a:normAutofit fontScale="90000"/>
          </a:bodyPr>
          <a:lstStyle/>
          <a:p>
            <a:pPr algn="ctr"/>
            <a:r>
              <a:rPr lang="en-GB" b="1" u="sng" dirty="0" smtClean="0"/>
              <a:t>	</a:t>
            </a:r>
            <a:r>
              <a:rPr lang="en-GB" b="1" u="sng" dirty="0" err="1" smtClean="0">
                <a:solidFill>
                  <a:srgbClr val="FF0000"/>
                </a:solidFill>
              </a:rPr>
              <a:t>Lyases</a:t>
            </a:r>
            <a:r>
              <a:rPr lang="en-GB" b="1" u="sng" dirty="0" smtClean="0"/>
              <a:t> 	</a:t>
            </a:r>
            <a:endParaRPr lang="en-US" b="1" u="sng" dirty="0" smtClean="0"/>
          </a:p>
        </p:txBody>
      </p:sp>
      <p:sp>
        <p:nvSpPr>
          <p:cNvPr id="45059" name="Rectangle 3"/>
          <p:cNvSpPr>
            <a:spLocks noGrp="1" noChangeArrowheads="1"/>
          </p:cNvSpPr>
          <p:nvPr>
            <p:ph type="body" idx="4294967295"/>
          </p:nvPr>
        </p:nvSpPr>
        <p:spPr>
          <a:xfrm>
            <a:off x="304800" y="1295400"/>
            <a:ext cx="8458200" cy="5181600"/>
          </a:xfrm>
        </p:spPr>
        <p:txBody>
          <a:bodyPr/>
          <a:lstStyle/>
          <a:p>
            <a:r>
              <a:rPr lang="en-GB" b="1" dirty="0" smtClean="0"/>
              <a:t>Biochemical Activity:</a:t>
            </a:r>
          </a:p>
          <a:p>
            <a:pPr lvl="1"/>
            <a:r>
              <a:rPr lang="en-GB" sz="3200" b="1" dirty="0" smtClean="0"/>
              <a:t>Cleave various bonds by means other than hydrolysis and oxidation.</a:t>
            </a:r>
          </a:p>
          <a:p>
            <a:pPr lvl="1"/>
            <a:r>
              <a:rPr lang="en-GB" sz="3200" b="1" dirty="0" smtClean="0"/>
              <a:t>Add Water, Ammonia or Carbon dioxide across double bonds, or remove these elements to produce double bonds.</a:t>
            </a:r>
          </a:p>
          <a:p>
            <a:pPr>
              <a:spcBef>
                <a:spcPct val="0"/>
              </a:spcBef>
            </a:pPr>
            <a:r>
              <a:rPr lang="en-US" b="1" dirty="0" smtClean="0"/>
              <a:t>Examples:</a:t>
            </a:r>
          </a:p>
          <a:p>
            <a:pPr lvl="1"/>
            <a:r>
              <a:rPr lang="en-US" sz="3200" b="1" dirty="0" err="1" smtClean="0"/>
              <a:t>Fumarase</a:t>
            </a:r>
            <a:r>
              <a:rPr lang="en-US" sz="3200" b="1" dirty="0" smtClean="0"/>
              <a:t>.</a:t>
            </a:r>
          </a:p>
          <a:p>
            <a:pPr lvl="1"/>
            <a:r>
              <a:rPr lang="en-US" sz="3200" b="1" dirty="0" smtClean="0"/>
              <a:t>Carbonic </a:t>
            </a:r>
            <a:r>
              <a:rPr lang="en-US" sz="3200" b="1" dirty="0" err="1" smtClean="0"/>
              <a:t>anhydrase</a:t>
            </a:r>
            <a:r>
              <a:rPr lang="en-US" sz="3200" b="1" dirty="0" smtClean="0"/>
              <a:t>.</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1344613" y="439738"/>
            <a:ext cx="5808662" cy="703262"/>
          </a:xfrm>
        </p:spPr>
        <p:txBody>
          <a:bodyPr/>
          <a:lstStyle/>
          <a:p>
            <a:pPr algn="ctr"/>
            <a:r>
              <a:rPr lang="en-US" altLang="en-US" sz="3200" b="1" dirty="0" err="1" smtClean="0">
                <a:solidFill>
                  <a:srgbClr val="FF0000"/>
                </a:solidFill>
                <a:latin typeface="Comic Sans MS" pitchFamily="66" charset="0"/>
              </a:rPr>
              <a:t>Lyases</a:t>
            </a:r>
            <a:r>
              <a:rPr lang="en-US" altLang="en-US" sz="2000" b="1" dirty="0" smtClean="0">
                <a:solidFill>
                  <a:srgbClr val="FF0000"/>
                </a:solidFill>
                <a:latin typeface="Comic Sans MS" pitchFamily="66" charset="0"/>
              </a:rPr>
              <a:t> </a:t>
            </a:r>
          </a:p>
        </p:txBody>
      </p:sp>
      <p:sp>
        <p:nvSpPr>
          <p:cNvPr id="46083" name="Rectangle 5"/>
          <p:cNvSpPr>
            <a:spLocks noChangeArrowheads="1"/>
          </p:cNvSpPr>
          <p:nvPr/>
        </p:nvSpPr>
        <p:spPr bwMode="auto">
          <a:xfrm>
            <a:off x="8610600" y="4572000"/>
            <a:ext cx="533400" cy="457200"/>
          </a:xfrm>
          <a:prstGeom prst="rect">
            <a:avLst/>
          </a:prstGeom>
          <a:solidFill>
            <a:schemeClr val="bg1"/>
          </a:solidFill>
          <a:ln w="9525">
            <a:noFill/>
            <a:miter lim="800000"/>
            <a:headEnd/>
            <a:tailEnd/>
          </a:ln>
        </p:spPr>
        <p:txBody>
          <a:bodyPr wrap="none" anchor="ctr"/>
          <a:lstStyle/>
          <a:p>
            <a:endParaRPr lang="ru-RU"/>
          </a:p>
        </p:txBody>
      </p:sp>
      <p:pic>
        <p:nvPicPr>
          <p:cNvPr id="46084" name="Picture 7" descr="Figure 8 21"/>
          <p:cNvPicPr>
            <a:picLocks noChangeAspect="1" noChangeArrowheads="1"/>
          </p:cNvPicPr>
          <p:nvPr/>
        </p:nvPicPr>
        <p:blipFill>
          <a:blip r:embed="rId3"/>
          <a:srcRect l="10765" r="12665" b="25972"/>
          <a:stretch>
            <a:fillRect/>
          </a:stretch>
        </p:blipFill>
        <p:spPr bwMode="auto">
          <a:xfrm>
            <a:off x="381000" y="1143000"/>
            <a:ext cx="7924800" cy="4267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685800" y="304800"/>
            <a:ext cx="7772400" cy="609600"/>
          </a:xfrm>
        </p:spPr>
        <p:txBody>
          <a:bodyPr>
            <a:normAutofit fontScale="90000"/>
          </a:bodyPr>
          <a:lstStyle/>
          <a:p>
            <a:pPr algn="ctr"/>
            <a:r>
              <a:rPr lang="en-GB" b="1" u="sng" dirty="0" smtClean="0"/>
              <a:t>	</a:t>
            </a:r>
            <a:r>
              <a:rPr lang="en-GB" b="1" u="sng" dirty="0" err="1" smtClean="0">
                <a:solidFill>
                  <a:srgbClr val="FF0000"/>
                </a:solidFill>
              </a:rPr>
              <a:t>Isomerases</a:t>
            </a:r>
            <a:endParaRPr lang="en-US" b="1" u="sng" dirty="0" smtClean="0">
              <a:solidFill>
                <a:srgbClr val="FF0000"/>
              </a:solidFill>
            </a:endParaRPr>
          </a:p>
        </p:txBody>
      </p:sp>
      <p:sp>
        <p:nvSpPr>
          <p:cNvPr id="47107" name="Rectangle 3"/>
          <p:cNvSpPr>
            <a:spLocks noGrp="1" noChangeArrowheads="1"/>
          </p:cNvSpPr>
          <p:nvPr>
            <p:ph type="body" idx="4294967295"/>
          </p:nvPr>
        </p:nvSpPr>
        <p:spPr>
          <a:xfrm>
            <a:off x="304800" y="1295400"/>
            <a:ext cx="8458200" cy="4953000"/>
          </a:xfrm>
        </p:spPr>
        <p:txBody>
          <a:bodyPr>
            <a:normAutofit lnSpcReduction="10000"/>
          </a:bodyPr>
          <a:lstStyle/>
          <a:p>
            <a:pPr>
              <a:spcBef>
                <a:spcPct val="0"/>
              </a:spcBef>
            </a:pPr>
            <a:r>
              <a:rPr lang="en-GB" b="1" dirty="0" smtClean="0"/>
              <a:t>Biochemical Activity:</a:t>
            </a:r>
          </a:p>
          <a:p>
            <a:pPr lvl="1">
              <a:spcBef>
                <a:spcPct val="0"/>
              </a:spcBef>
            </a:pPr>
            <a:r>
              <a:rPr lang="en-GB" sz="3200" b="1" dirty="0" smtClean="0"/>
              <a:t>Catalyse </a:t>
            </a:r>
            <a:r>
              <a:rPr lang="en-GB" sz="3200" b="1" dirty="0" err="1" smtClean="0"/>
              <a:t>isomerization</a:t>
            </a:r>
            <a:r>
              <a:rPr lang="en-GB" sz="3200" b="1" dirty="0" smtClean="0"/>
              <a:t> changes within a single molecule.</a:t>
            </a:r>
          </a:p>
          <a:p>
            <a:pPr lvl="1">
              <a:spcBef>
                <a:spcPct val="0"/>
              </a:spcBef>
            </a:pPr>
            <a:r>
              <a:rPr lang="en-GB" sz="3200" b="1" dirty="0" smtClean="0"/>
              <a:t>Carry out many kinds of </a:t>
            </a:r>
            <a:r>
              <a:rPr lang="en-GB" sz="3200" b="1" dirty="0" err="1" smtClean="0"/>
              <a:t>isomerization</a:t>
            </a:r>
            <a:r>
              <a:rPr lang="en-GB" sz="3200" b="1" dirty="0" smtClean="0"/>
              <a:t>:</a:t>
            </a:r>
          </a:p>
          <a:p>
            <a:pPr lvl="2">
              <a:spcBef>
                <a:spcPct val="0"/>
              </a:spcBef>
            </a:pPr>
            <a:r>
              <a:rPr lang="en-GB" sz="3200" b="1" dirty="0" smtClean="0"/>
              <a:t>L to D </a:t>
            </a:r>
            <a:r>
              <a:rPr lang="en-GB" sz="3200" b="1" dirty="0" err="1" smtClean="0"/>
              <a:t>isomerizations</a:t>
            </a:r>
            <a:r>
              <a:rPr lang="en-GB" sz="3200" b="1" dirty="0" smtClean="0"/>
              <a:t>.</a:t>
            </a:r>
          </a:p>
          <a:p>
            <a:pPr lvl="2">
              <a:spcBef>
                <a:spcPct val="0"/>
              </a:spcBef>
            </a:pPr>
            <a:r>
              <a:rPr lang="en-GB" sz="3200" b="1" dirty="0" err="1" smtClean="0"/>
              <a:t>Mutase</a:t>
            </a:r>
            <a:r>
              <a:rPr lang="en-GB" sz="3200" b="1" dirty="0" smtClean="0"/>
              <a:t> reactions (Shifts of chemical groups).</a:t>
            </a:r>
          </a:p>
          <a:p>
            <a:pPr>
              <a:spcBef>
                <a:spcPct val="0"/>
              </a:spcBef>
            </a:pPr>
            <a:r>
              <a:rPr lang="en-US" b="1" dirty="0" smtClean="0"/>
              <a:t>Examples:</a:t>
            </a:r>
          </a:p>
          <a:p>
            <a:pPr lvl="1">
              <a:spcBef>
                <a:spcPct val="0"/>
              </a:spcBef>
            </a:pPr>
            <a:r>
              <a:rPr lang="en-US" sz="3200" b="1" dirty="0" err="1" smtClean="0"/>
              <a:t>Isomerase</a:t>
            </a:r>
            <a:r>
              <a:rPr lang="en-US" sz="3200" b="1" dirty="0" smtClean="0"/>
              <a:t>.</a:t>
            </a:r>
          </a:p>
          <a:p>
            <a:pPr lvl="1">
              <a:spcBef>
                <a:spcPct val="0"/>
              </a:spcBef>
            </a:pPr>
            <a:r>
              <a:rPr lang="en-US" sz="3200" b="1" dirty="0" err="1" smtClean="0"/>
              <a:t>Mutase</a:t>
            </a:r>
            <a:r>
              <a:rPr lang="en-US" sz="3200" b="1" dirty="0" smtClean="0"/>
              <a:t>.</a:t>
            </a:r>
            <a:endParaRPr lang="en-GB" sz="3200" b="1" dirty="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04800" y="457200"/>
            <a:ext cx="8077200" cy="1552575"/>
          </a:xfrm>
          <a:prstGeom prst="rect">
            <a:avLst/>
          </a:prstGeom>
          <a:noFill/>
          <a:ln w="9525">
            <a:noFill/>
            <a:miter lim="800000"/>
            <a:headEnd/>
            <a:tailEnd/>
          </a:ln>
          <a:effectLst/>
        </p:spPr>
        <p:txBody>
          <a:bodyPr>
            <a:spAutoFit/>
          </a:bodyPr>
          <a:lstStyle/>
          <a:p>
            <a:pPr>
              <a:spcBef>
                <a:spcPct val="50000"/>
              </a:spcBef>
            </a:pPr>
            <a:r>
              <a:rPr lang="en-US"/>
              <a:t>When do we oxidize pyruvate via the Krebs cycle?</a:t>
            </a:r>
          </a:p>
          <a:p>
            <a:pPr>
              <a:spcBef>
                <a:spcPct val="50000"/>
              </a:spcBef>
            </a:pPr>
            <a:endParaRPr lang="en-US"/>
          </a:p>
          <a:p>
            <a:pPr>
              <a:spcBef>
                <a:spcPct val="50000"/>
              </a:spcBef>
            </a:pPr>
            <a:r>
              <a:rPr lang="en-US"/>
              <a:t>What do we need to accomplish the oxidation of pyruvate?</a:t>
            </a:r>
          </a:p>
        </p:txBody>
      </p:sp>
      <p:sp>
        <p:nvSpPr>
          <p:cNvPr id="19459" name="Text Box 3"/>
          <p:cNvSpPr txBox="1">
            <a:spLocks noChangeArrowheads="1"/>
          </p:cNvSpPr>
          <p:nvPr/>
        </p:nvSpPr>
        <p:spPr bwMode="auto">
          <a:xfrm>
            <a:off x="1447800" y="2286000"/>
            <a:ext cx="7391400" cy="1552575"/>
          </a:xfrm>
          <a:prstGeom prst="rect">
            <a:avLst/>
          </a:prstGeom>
          <a:noFill/>
          <a:ln w="9525">
            <a:noFill/>
            <a:miter lim="800000"/>
            <a:headEnd/>
            <a:tailEnd/>
          </a:ln>
          <a:effectLst/>
        </p:spPr>
        <p:txBody>
          <a:bodyPr>
            <a:spAutoFit/>
          </a:bodyPr>
          <a:lstStyle/>
          <a:p>
            <a:pPr>
              <a:spcBef>
                <a:spcPct val="50000"/>
              </a:spcBef>
              <a:buFontTx/>
              <a:buChar char="•"/>
            </a:pPr>
            <a:r>
              <a:rPr lang="en-US"/>
              <a:t>  NAD+ and FAD+; each can carry 2 e-</a:t>
            </a:r>
          </a:p>
          <a:p>
            <a:pPr>
              <a:spcBef>
                <a:spcPct val="50000"/>
              </a:spcBef>
              <a:buFontTx/>
              <a:buChar char="•"/>
            </a:pPr>
            <a:r>
              <a:rPr lang="en-US"/>
              <a:t>  oxygen; needs 2 e- to fill outer valence shell of electrons</a:t>
            </a:r>
          </a:p>
          <a:p>
            <a:pPr>
              <a:spcBef>
                <a:spcPct val="50000"/>
              </a:spcBef>
              <a:buFontTx/>
              <a:buChar char="•"/>
            </a:pPr>
            <a:r>
              <a:rPr lang="en-US"/>
              <a:t>  glucose</a:t>
            </a:r>
          </a:p>
        </p:txBody>
      </p:sp>
      <p:sp>
        <p:nvSpPr>
          <p:cNvPr id="19460" name="Text Box 4"/>
          <p:cNvSpPr txBox="1">
            <a:spLocks noChangeArrowheads="1"/>
          </p:cNvSpPr>
          <p:nvPr/>
        </p:nvSpPr>
        <p:spPr bwMode="auto">
          <a:xfrm>
            <a:off x="533400" y="4038600"/>
            <a:ext cx="7239000" cy="822325"/>
          </a:xfrm>
          <a:prstGeom prst="rect">
            <a:avLst/>
          </a:prstGeom>
          <a:noFill/>
          <a:ln w="9525">
            <a:noFill/>
            <a:miter lim="800000"/>
            <a:headEnd/>
            <a:tailEnd/>
          </a:ln>
          <a:effectLst/>
        </p:spPr>
        <p:txBody>
          <a:bodyPr>
            <a:spAutoFit/>
          </a:bodyPr>
          <a:lstStyle/>
          <a:p>
            <a:pPr>
              <a:spcBef>
                <a:spcPct val="50000"/>
              </a:spcBef>
            </a:pPr>
            <a:r>
              <a:rPr lang="en-US"/>
              <a:t>Where are the Krebs cycle enzymes and electron transport proteins located?</a:t>
            </a:r>
          </a:p>
        </p:txBody>
      </p:sp>
      <p:sp>
        <p:nvSpPr>
          <p:cNvPr id="19461" name="Text Box 5"/>
          <p:cNvSpPr txBox="1">
            <a:spLocks noChangeArrowheads="1"/>
          </p:cNvSpPr>
          <p:nvPr/>
        </p:nvSpPr>
        <p:spPr bwMode="auto">
          <a:xfrm>
            <a:off x="1447800" y="4876800"/>
            <a:ext cx="7391400" cy="1735138"/>
          </a:xfrm>
          <a:prstGeom prst="rect">
            <a:avLst/>
          </a:prstGeom>
          <a:noFill/>
          <a:ln w="9525">
            <a:noFill/>
            <a:miter lim="800000"/>
            <a:headEnd/>
            <a:tailEnd/>
          </a:ln>
          <a:effectLst/>
        </p:spPr>
        <p:txBody>
          <a:bodyPr>
            <a:spAutoFit/>
          </a:bodyPr>
          <a:lstStyle/>
          <a:p>
            <a:pPr marL="339725" indent="-339725">
              <a:spcBef>
                <a:spcPct val="50000"/>
              </a:spcBef>
              <a:buFontTx/>
              <a:buChar char="•"/>
            </a:pPr>
            <a:r>
              <a:rPr lang="en-US"/>
              <a:t>Krebs cycle enzymes are located in the mitochondrial matrix</a:t>
            </a:r>
          </a:p>
          <a:p>
            <a:pPr marL="339725" indent="-339725">
              <a:spcBef>
                <a:spcPct val="50000"/>
              </a:spcBef>
              <a:buFontTx/>
              <a:buChar char="•"/>
            </a:pPr>
            <a:r>
              <a:rPr lang="en-US"/>
              <a:t>Electron transport proteins in the inner mitochondrial membrane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1"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1828800" y="274638"/>
            <a:ext cx="5164138" cy="879475"/>
          </a:xfrm>
        </p:spPr>
        <p:txBody>
          <a:bodyPr/>
          <a:lstStyle/>
          <a:p>
            <a:pPr algn="ctr"/>
            <a:r>
              <a:rPr lang="en-US" altLang="en-US" sz="3200" b="1" dirty="0" err="1" smtClean="0">
                <a:solidFill>
                  <a:srgbClr val="FF0000"/>
                </a:solidFill>
                <a:latin typeface="Comic Sans MS" pitchFamily="66" charset="0"/>
              </a:rPr>
              <a:t>Isomerases</a:t>
            </a:r>
            <a:r>
              <a:rPr lang="en-US" altLang="en-US" sz="2000" b="1" dirty="0" smtClean="0">
                <a:solidFill>
                  <a:srgbClr val="FF0000"/>
                </a:solidFill>
                <a:latin typeface="Comic Sans MS" pitchFamily="66" charset="0"/>
              </a:rPr>
              <a:t> </a:t>
            </a:r>
          </a:p>
        </p:txBody>
      </p:sp>
      <p:sp>
        <p:nvSpPr>
          <p:cNvPr id="48131" name="Text Box 3"/>
          <p:cNvSpPr txBox="1">
            <a:spLocks noChangeArrowheads="1"/>
          </p:cNvSpPr>
          <p:nvPr/>
        </p:nvSpPr>
        <p:spPr bwMode="auto">
          <a:xfrm>
            <a:off x="685800" y="1752600"/>
            <a:ext cx="6781800" cy="549275"/>
          </a:xfrm>
          <a:prstGeom prst="rect">
            <a:avLst/>
          </a:prstGeom>
          <a:noFill/>
          <a:ln w="9525">
            <a:noFill/>
            <a:miter lim="800000"/>
            <a:headEnd/>
            <a:tailEnd/>
          </a:ln>
        </p:spPr>
        <p:txBody>
          <a:bodyPr>
            <a:spAutoFit/>
          </a:bodyPr>
          <a:lstStyle/>
          <a:p>
            <a:pPr marL="233363" indent="-233363" eaLnBrk="0" hangingPunct="0">
              <a:spcBef>
                <a:spcPct val="50000"/>
              </a:spcBef>
              <a:buFontTx/>
              <a:buChar char="•"/>
            </a:pPr>
            <a:r>
              <a:rPr lang="en-US" altLang="en-US" sz="3000">
                <a:latin typeface="Comic Sans MS" pitchFamily="66" charset="0"/>
              </a:rPr>
              <a:t>Catalyze </a:t>
            </a:r>
            <a:r>
              <a:rPr lang="en-US" altLang="en-US" sz="3000">
                <a:solidFill>
                  <a:schemeClr val="accent2"/>
                </a:solidFill>
                <a:latin typeface="Comic Sans MS" pitchFamily="66" charset="0"/>
              </a:rPr>
              <a:t>isomerization</a:t>
            </a:r>
            <a:r>
              <a:rPr lang="en-US" altLang="en-US" sz="3000">
                <a:latin typeface="Comic Sans MS" pitchFamily="66" charset="0"/>
              </a:rPr>
              <a:t> reactions </a:t>
            </a:r>
          </a:p>
        </p:txBody>
      </p:sp>
      <p:pic>
        <p:nvPicPr>
          <p:cNvPr id="48132" name="Picture 4"/>
          <p:cNvPicPr>
            <a:picLocks noGrp="1" noChangeAspect="1" noChangeArrowheads="1"/>
          </p:cNvPicPr>
          <p:nvPr>
            <p:ph idx="4294967295"/>
          </p:nvPr>
        </p:nvPicPr>
        <p:blipFill>
          <a:blip r:embed="rId3"/>
          <a:srcRect r="20000"/>
          <a:stretch>
            <a:fillRect/>
          </a:stretch>
        </p:blipFill>
        <p:spPr>
          <a:xfrm>
            <a:off x="533400" y="2895600"/>
            <a:ext cx="8153400" cy="2895600"/>
          </a:xfrm>
          <a:noFill/>
        </p:spPr>
      </p:pic>
      <p:sp>
        <p:nvSpPr>
          <p:cNvPr id="48133" name="Rectangle 5"/>
          <p:cNvSpPr>
            <a:spLocks noChangeArrowheads="1"/>
          </p:cNvSpPr>
          <p:nvPr/>
        </p:nvSpPr>
        <p:spPr bwMode="auto">
          <a:xfrm>
            <a:off x="8553450" y="3733800"/>
            <a:ext cx="533400" cy="457200"/>
          </a:xfrm>
          <a:prstGeom prst="rect">
            <a:avLst/>
          </a:prstGeom>
          <a:solidFill>
            <a:schemeClr val="bg1"/>
          </a:solidFill>
          <a:ln w="9525">
            <a:noFill/>
            <a:miter lim="800000"/>
            <a:headEnd/>
            <a:tailEnd/>
          </a:ln>
        </p:spPr>
        <p:txBody>
          <a:bodyPr wrap="none" anchor="ctr"/>
          <a:lstStyle/>
          <a:p>
            <a:endParaRPr lang="ru-RU"/>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685800" y="304800"/>
            <a:ext cx="7772400" cy="609600"/>
          </a:xfrm>
        </p:spPr>
        <p:txBody>
          <a:bodyPr>
            <a:normAutofit fontScale="90000"/>
          </a:bodyPr>
          <a:lstStyle/>
          <a:p>
            <a:pPr algn="ctr"/>
            <a:r>
              <a:rPr lang="en-GB" b="1" u="sng" dirty="0" err="1" smtClean="0">
                <a:solidFill>
                  <a:srgbClr val="FF0000"/>
                </a:solidFill>
              </a:rPr>
              <a:t>Ligases</a:t>
            </a:r>
            <a:endParaRPr lang="en-US" b="1" u="sng" dirty="0" smtClean="0">
              <a:solidFill>
                <a:srgbClr val="FF0000"/>
              </a:solidFill>
            </a:endParaRPr>
          </a:p>
        </p:txBody>
      </p:sp>
      <p:sp>
        <p:nvSpPr>
          <p:cNvPr id="49155" name="Rectangle 3"/>
          <p:cNvSpPr>
            <a:spLocks noGrp="1" noChangeArrowheads="1"/>
          </p:cNvSpPr>
          <p:nvPr>
            <p:ph type="body" idx="4294967295"/>
          </p:nvPr>
        </p:nvSpPr>
        <p:spPr>
          <a:xfrm>
            <a:off x="685800" y="1447800"/>
            <a:ext cx="7772400" cy="4267200"/>
          </a:xfrm>
        </p:spPr>
        <p:txBody>
          <a:bodyPr>
            <a:normAutofit lnSpcReduction="10000"/>
          </a:bodyPr>
          <a:lstStyle/>
          <a:p>
            <a:r>
              <a:rPr lang="en-GB" b="1" smtClean="0"/>
              <a:t>Biochemical Activity:</a:t>
            </a:r>
          </a:p>
          <a:p>
            <a:pPr lvl="1"/>
            <a:r>
              <a:rPr lang="en-GB" sz="3200" b="1" smtClean="0"/>
              <a:t> Join two molecules with covalent bonds Catalyse reactions in which two chemical groups are joined (or ligated) with the use of energy from ATP.</a:t>
            </a:r>
          </a:p>
          <a:p>
            <a:pPr>
              <a:spcBef>
                <a:spcPct val="0"/>
              </a:spcBef>
            </a:pPr>
            <a:r>
              <a:rPr lang="en-US" b="1" smtClean="0"/>
              <a:t>Examples:</a:t>
            </a:r>
          </a:p>
          <a:p>
            <a:pPr lvl="1"/>
            <a:r>
              <a:rPr lang="en-US" sz="3200" b="1" smtClean="0"/>
              <a:t>Acetyl~CoA Carboxylase.</a:t>
            </a:r>
          </a:p>
          <a:p>
            <a:pPr lvl="1"/>
            <a:r>
              <a:rPr lang="en-US" sz="3200" b="1" smtClean="0">
                <a:solidFill>
                  <a:srgbClr val="CC0066"/>
                </a:solidFill>
              </a:rPr>
              <a:t>Glutamine synthetase</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685800" y="533400"/>
            <a:ext cx="7772400" cy="762000"/>
          </a:xfrm>
        </p:spPr>
        <p:txBody>
          <a:bodyPr/>
          <a:lstStyle/>
          <a:p>
            <a:pPr algn="ctr"/>
            <a:r>
              <a:rPr lang="en-US" altLang="en-US" sz="3200" b="1" dirty="0" err="1" smtClean="0">
                <a:solidFill>
                  <a:srgbClr val="FF0000"/>
                </a:solidFill>
                <a:latin typeface="Comic Sans MS" pitchFamily="66" charset="0"/>
              </a:rPr>
              <a:t>Ligases</a:t>
            </a:r>
            <a:r>
              <a:rPr lang="en-US" altLang="en-US" sz="3200" b="1" dirty="0" smtClean="0">
                <a:solidFill>
                  <a:schemeClr val="accent2"/>
                </a:solidFill>
                <a:latin typeface="Comic Sans MS" pitchFamily="66" charset="0"/>
              </a:rPr>
              <a:t> </a:t>
            </a:r>
            <a:r>
              <a:rPr lang="en-US" altLang="en-US" sz="3200" dirty="0" smtClean="0">
                <a:solidFill>
                  <a:schemeClr val="accent2"/>
                </a:solidFill>
                <a:latin typeface="Comic Sans MS" pitchFamily="66" charset="0"/>
              </a:rPr>
              <a:t>(</a:t>
            </a:r>
            <a:r>
              <a:rPr lang="en-US" altLang="en-US" sz="3200" b="1" dirty="0" err="1" smtClean="0">
                <a:solidFill>
                  <a:schemeClr val="accent2"/>
                </a:solidFill>
                <a:latin typeface="Comic Sans MS" pitchFamily="66" charset="0"/>
              </a:rPr>
              <a:t>synthetases</a:t>
            </a:r>
            <a:r>
              <a:rPr lang="en-US" altLang="en-US" sz="3200" dirty="0" smtClean="0">
                <a:solidFill>
                  <a:schemeClr val="accent2"/>
                </a:solidFill>
                <a:latin typeface="Comic Sans MS" pitchFamily="66" charset="0"/>
              </a:rPr>
              <a:t>)</a:t>
            </a:r>
            <a:endParaRPr lang="en-US" altLang="en-US" dirty="0" smtClean="0">
              <a:latin typeface="Comic Sans MS" pitchFamily="66" charset="0"/>
            </a:endParaRPr>
          </a:p>
        </p:txBody>
      </p:sp>
      <p:sp>
        <p:nvSpPr>
          <p:cNvPr id="50179" name="Text Box 3"/>
          <p:cNvSpPr txBox="1">
            <a:spLocks noChangeArrowheads="1"/>
          </p:cNvSpPr>
          <p:nvPr/>
        </p:nvSpPr>
        <p:spPr bwMode="auto">
          <a:xfrm>
            <a:off x="228600" y="1752600"/>
            <a:ext cx="8686800" cy="1235075"/>
          </a:xfrm>
          <a:prstGeom prst="rect">
            <a:avLst/>
          </a:prstGeom>
          <a:noFill/>
          <a:ln w="9525">
            <a:noFill/>
            <a:miter lim="800000"/>
            <a:headEnd/>
            <a:tailEnd/>
          </a:ln>
        </p:spPr>
        <p:txBody>
          <a:bodyPr>
            <a:spAutoFit/>
          </a:bodyPr>
          <a:lstStyle/>
          <a:p>
            <a:pPr marL="233363" indent="-233363" eaLnBrk="0" hangingPunct="0">
              <a:spcBef>
                <a:spcPct val="50000"/>
              </a:spcBef>
              <a:buFontTx/>
              <a:buChar char="•"/>
            </a:pPr>
            <a:r>
              <a:rPr lang="en-US" altLang="en-US" sz="3000">
                <a:latin typeface="Comic Sans MS" pitchFamily="66" charset="0"/>
              </a:rPr>
              <a:t>Catalyze </a:t>
            </a:r>
            <a:r>
              <a:rPr lang="en-US" altLang="en-US" sz="3000">
                <a:solidFill>
                  <a:schemeClr val="accent2"/>
                </a:solidFill>
                <a:latin typeface="Comic Sans MS" pitchFamily="66" charset="0"/>
              </a:rPr>
              <a:t>ligation</a:t>
            </a:r>
            <a:r>
              <a:rPr lang="en-US" altLang="en-US" sz="3000">
                <a:latin typeface="Comic Sans MS" pitchFamily="66" charset="0"/>
              </a:rPr>
              <a:t>, or joining of two substrates</a:t>
            </a:r>
          </a:p>
          <a:p>
            <a:pPr marL="233363" indent="-233363" eaLnBrk="0" hangingPunct="0">
              <a:spcBef>
                <a:spcPct val="50000"/>
              </a:spcBef>
              <a:buFontTx/>
              <a:buChar char="•"/>
            </a:pPr>
            <a:r>
              <a:rPr lang="en-US" altLang="en-US" sz="3000">
                <a:solidFill>
                  <a:schemeClr val="accent2"/>
                </a:solidFill>
                <a:latin typeface="Comic Sans MS" pitchFamily="66" charset="0"/>
              </a:rPr>
              <a:t>Require chemical energy</a:t>
            </a:r>
            <a:r>
              <a:rPr lang="en-US" altLang="en-US" sz="3000">
                <a:latin typeface="Comic Sans MS" pitchFamily="66" charset="0"/>
              </a:rPr>
              <a:t> (e.g. ATP) </a:t>
            </a:r>
          </a:p>
        </p:txBody>
      </p:sp>
      <p:pic>
        <p:nvPicPr>
          <p:cNvPr id="50180" name="Picture 4"/>
          <p:cNvPicPr>
            <a:picLocks noChangeAspect="1" noChangeArrowheads="1"/>
          </p:cNvPicPr>
          <p:nvPr/>
        </p:nvPicPr>
        <p:blipFill>
          <a:blip r:embed="rId3"/>
          <a:srcRect/>
          <a:stretch>
            <a:fillRect/>
          </a:stretch>
        </p:blipFill>
        <p:spPr bwMode="auto">
          <a:xfrm>
            <a:off x="381000" y="3505200"/>
            <a:ext cx="8305800" cy="2743200"/>
          </a:xfrm>
          <a:prstGeom prst="rect">
            <a:avLst/>
          </a:prstGeom>
          <a:noFill/>
          <a:ln w="9525">
            <a:noFill/>
            <a:miter lim="800000"/>
            <a:headEnd/>
            <a:tailEnd/>
          </a:ln>
        </p:spPr>
      </p:pic>
      <p:sp>
        <p:nvSpPr>
          <p:cNvPr id="50181" name="Rectangle 5"/>
          <p:cNvSpPr>
            <a:spLocks noChangeArrowheads="1"/>
          </p:cNvSpPr>
          <p:nvPr/>
        </p:nvSpPr>
        <p:spPr bwMode="auto">
          <a:xfrm>
            <a:off x="8610600" y="4257675"/>
            <a:ext cx="533400" cy="457200"/>
          </a:xfrm>
          <a:prstGeom prst="rect">
            <a:avLst/>
          </a:prstGeom>
          <a:solidFill>
            <a:schemeClr val="bg1"/>
          </a:solidFill>
          <a:ln w="9525">
            <a:noFill/>
            <a:miter lim="800000"/>
            <a:headEnd/>
            <a:tailEnd/>
          </a:ln>
        </p:spPr>
        <p:txBody>
          <a:bodyPr wrap="none" anchor="ctr"/>
          <a:lstStyle/>
          <a:p>
            <a:endParaRPr lang="ru-RU"/>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enzyme_classify.JPG"/>
          <p:cNvPicPr>
            <a:picLocks noChangeAspect="1"/>
          </p:cNvPicPr>
          <p:nvPr/>
        </p:nvPicPr>
        <p:blipFill>
          <a:blip r:embed="rId3"/>
          <a:srcRect/>
          <a:stretch>
            <a:fillRect/>
          </a:stretch>
        </p:blipFill>
        <p:spPr bwMode="auto">
          <a:xfrm>
            <a:off x="1371600" y="0"/>
            <a:ext cx="65532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28600"/>
            <a:ext cx="6731330" cy="584775"/>
          </a:xfrm>
          <a:prstGeom prst="rect">
            <a:avLst/>
          </a:prstGeom>
        </p:spPr>
        <p:txBody>
          <a:bodyPr wrap="none">
            <a:spAutoFit/>
          </a:bodyPr>
          <a:lstStyle/>
          <a:p>
            <a:r>
              <a:rPr lang="en-US" sz="3200" dirty="0" smtClean="0">
                <a:solidFill>
                  <a:srgbClr val="FF0000"/>
                </a:solidFill>
              </a:rPr>
              <a:t>MECHANISM OF ENZYME ACTION</a:t>
            </a:r>
            <a:endParaRPr lang="en-US" sz="3200" dirty="0">
              <a:solidFill>
                <a:srgbClr val="FF0000"/>
              </a:solidFill>
            </a:endParaRPr>
          </a:p>
        </p:txBody>
      </p:sp>
      <p:pic>
        <p:nvPicPr>
          <p:cNvPr id="128002" name="Picture 2" descr="Catalytic Mechanisms &#10;• Acid-base catalysis &#10;• Covalent catalysis &#10;• Metal ion catalysis &#10;• Proximity effects &#10;• orientati..."/>
          <p:cNvPicPr>
            <a:picLocks noChangeAspect="1" noChangeArrowheads="1"/>
          </p:cNvPicPr>
          <p:nvPr/>
        </p:nvPicPr>
        <p:blipFill>
          <a:blip r:embed="rId3"/>
          <a:srcRect/>
          <a:stretch>
            <a:fillRect/>
          </a:stretch>
        </p:blipFill>
        <p:spPr bwMode="auto">
          <a:xfrm>
            <a:off x="0" y="914400"/>
            <a:ext cx="9144000" cy="5943600"/>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ovalent catalysis &#10;• Rate acceleration through the transient formation &#10;of a catalyst-substrate covalent bond. &#10;• Example..."/>
          <p:cNvPicPr>
            <a:picLocks noChangeAspect="1" noChangeArrowheads="1"/>
          </p:cNvPicPr>
          <p:nvPr/>
        </p:nvPicPr>
        <p:blipFill>
          <a:blip r:embed="rId3"/>
          <a:srcRect/>
          <a:stretch>
            <a:fillRect/>
          </a:stretch>
        </p:blipFill>
        <p:spPr bwMode="auto">
          <a:xfrm>
            <a:off x="0" y="-956"/>
            <a:ext cx="9144000" cy="6865168"/>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THANK YOU!!!! &#10;"/>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Growth&#10;Growth is regarded as one of the most fundamental&#10;and conspicuous characteristics of a living being.&#10;Generally, gro..."/>
          <p:cNvPicPr>
            <a:picLocks noChangeAspect="1" noChangeArrowheads="1"/>
          </p:cNvPicPr>
          <p:nvPr/>
        </p:nvPicPr>
        <p:blipFill>
          <a:blip r:embed="rId3"/>
          <a:srcRect/>
          <a:stretch>
            <a:fillRect/>
          </a:stretch>
        </p:blipFill>
        <p:spPr bwMode="auto">
          <a:xfrm>
            <a:off x="0" y="0"/>
            <a:ext cx="8305800" cy="3276600"/>
          </a:xfrm>
          <a:prstGeom prst="rect">
            <a:avLst/>
          </a:prstGeom>
          <a:noFill/>
        </p:spPr>
      </p:pic>
      <p:pic>
        <p:nvPicPr>
          <p:cNvPr id="121860" name="Picture 4" descr="Types of Growth-&#10;Classified by Developmental Stages&#10;Primary growth:&#10;Apical meristems extend&#10;roots and shoots by giving&#10;ris..."/>
          <p:cNvPicPr>
            <a:picLocks noChangeAspect="1" noChangeArrowheads="1"/>
          </p:cNvPicPr>
          <p:nvPr/>
        </p:nvPicPr>
        <p:blipFill>
          <a:blip r:embed="rId4"/>
          <a:srcRect/>
          <a:stretch>
            <a:fillRect/>
          </a:stretch>
        </p:blipFill>
        <p:spPr bwMode="auto">
          <a:xfrm>
            <a:off x="0" y="3352800"/>
            <a:ext cx="8305800" cy="3505200"/>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MEASUREMENT OF GROWTH&#10;It can be measured in terms of:&#10; Increase in length or growth – in case of&#10;stem and root.&#10; Increas..."/>
          <p:cNvPicPr>
            <a:picLocks noChangeAspect="1" noChangeArrowheads="1"/>
          </p:cNvPicPr>
          <p:nvPr/>
        </p:nvPicPr>
        <p:blipFill>
          <a:blip r:embed="rId3"/>
          <a:srcRect/>
          <a:stretch>
            <a:fillRect/>
          </a:stretch>
        </p:blipFill>
        <p:spPr bwMode="auto">
          <a:xfrm>
            <a:off x="0" y="0"/>
            <a:ext cx="4871708" cy="6553200"/>
          </a:xfrm>
          <a:prstGeom prst="rect">
            <a:avLst/>
          </a:prstGeom>
          <a:noFill/>
        </p:spPr>
      </p:pic>
      <p:pic>
        <p:nvPicPr>
          <p:cNvPr id="119812" name="Picture 4" descr="Types of Growth &amp; Development&#10; Vegetative Phase&#10;– Carbohydrate Utilization&#10;Reproductive Phase&#10;– Accumulation or storage ..."/>
          <p:cNvPicPr>
            <a:picLocks noChangeAspect="1" noChangeArrowheads="1"/>
          </p:cNvPicPr>
          <p:nvPr/>
        </p:nvPicPr>
        <p:blipFill>
          <a:blip r:embed="rId4"/>
          <a:srcRect/>
          <a:stretch>
            <a:fillRect/>
          </a:stretch>
        </p:blipFill>
        <p:spPr bwMode="auto">
          <a:xfrm>
            <a:off x="5105400" y="228600"/>
            <a:ext cx="3657600" cy="5562600"/>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Vegetative Phase&#10; • From seed germination through growth of the&#10; primary supportive structure&#10; • Three important proces..."/>
          <p:cNvPicPr>
            <a:picLocks noChangeAspect="1" noChangeArrowheads="1"/>
          </p:cNvPicPr>
          <p:nvPr/>
        </p:nvPicPr>
        <p:blipFill>
          <a:blip r:embed="rId3"/>
          <a:srcRect/>
          <a:stretch>
            <a:fillRect/>
          </a:stretch>
        </p:blipFill>
        <p:spPr bwMode="auto">
          <a:xfrm>
            <a:off x="0" y="-1"/>
            <a:ext cx="8153400" cy="612144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descr="0311"/>
          <p:cNvSpPr>
            <a:spLocks noGrp="1" noChangeAspect="1" noChangeArrowheads="1"/>
          </p:cNvSpPr>
          <p:nvPr/>
        </p:nvSpPr>
        <p:spPr bwMode="auto">
          <a:xfrm>
            <a:off x="381000" y="1211263"/>
            <a:ext cx="8458200" cy="4643437"/>
          </a:xfrm>
          <a:prstGeom prst="rect">
            <a:avLst/>
          </a:prstGeom>
          <a:blipFill dpi="0" rotWithShape="1">
            <a:blip r:embed="rId2"/>
            <a:srcRect/>
            <a:stretch>
              <a:fillRect b="-2"/>
            </a:stretch>
          </a:blipFill>
          <a:ln w="9525">
            <a:noFill/>
            <a:miter lim="800000"/>
            <a:headEnd/>
            <a:tailEnd/>
          </a:ln>
          <a:effectLst/>
        </p:spPr>
        <p:txBody>
          <a:bodyPr/>
          <a:lstStyle/>
          <a:p>
            <a:endParaRPr 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Reproductive Growth Phase&#10; Maturation of tissues manufactured during&#10; vegetative phase&#10; Production of growth regulators..."/>
          <p:cNvPicPr>
            <a:picLocks noChangeAspect="1" noChangeArrowheads="1"/>
          </p:cNvPicPr>
          <p:nvPr/>
        </p:nvPicPr>
        <p:blipFill>
          <a:blip r:embed="rId3"/>
          <a:srcRect/>
          <a:stretch>
            <a:fillRect/>
          </a:stretch>
        </p:blipFill>
        <p:spPr bwMode="auto">
          <a:xfrm>
            <a:off x="2133600" y="0"/>
            <a:ext cx="4953000" cy="3352800"/>
          </a:xfrm>
          <a:prstGeom prst="rect">
            <a:avLst/>
          </a:prstGeom>
          <a:noFill/>
        </p:spPr>
      </p:pic>
      <p:pic>
        <p:nvPicPr>
          <p:cNvPr id="115716" name="Picture 4" descr="Phases of Growth&#10; Meristematic: both at the root apex and the shoot apex,&#10;represent the meristematic phase of growth.&#10;Mer..."/>
          <p:cNvPicPr>
            <a:picLocks noChangeAspect="1" noChangeArrowheads="1"/>
          </p:cNvPicPr>
          <p:nvPr/>
        </p:nvPicPr>
        <p:blipFill>
          <a:blip r:embed="rId4"/>
          <a:srcRect/>
          <a:stretch>
            <a:fillRect/>
          </a:stretch>
        </p:blipFill>
        <p:spPr bwMode="auto">
          <a:xfrm>
            <a:off x="4648200" y="3352800"/>
            <a:ext cx="4267200" cy="3505200"/>
          </a:xfrm>
          <a:prstGeom prst="rect">
            <a:avLst/>
          </a:prstGeom>
          <a:noFill/>
        </p:spPr>
      </p:pic>
      <p:pic>
        <p:nvPicPr>
          <p:cNvPr id="115718" name="Picture 6" descr=" Elongation:The size of individual cell increases after cell division&#10;due to increase in the volume of its protoplasm.&#10; ..."/>
          <p:cNvPicPr>
            <a:picLocks noChangeAspect="1" noChangeArrowheads="1"/>
          </p:cNvPicPr>
          <p:nvPr/>
        </p:nvPicPr>
        <p:blipFill>
          <a:blip r:embed="rId5"/>
          <a:srcRect/>
          <a:stretch>
            <a:fillRect/>
          </a:stretch>
        </p:blipFill>
        <p:spPr bwMode="auto">
          <a:xfrm>
            <a:off x="0" y="3352800"/>
            <a:ext cx="4267200" cy="3505200"/>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 Maturation(differenciation) :In this stage, structure of&#10;the cells changes to perform specific functions. And&#10;similar ty..."/>
          <p:cNvPicPr>
            <a:picLocks noChangeAspect="1" noChangeArrowheads="1"/>
          </p:cNvPicPr>
          <p:nvPr/>
        </p:nvPicPr>
        <p:blipFill>
          <a:blip r:embed="rId3"/>
          <a:srcRect/>
          <a:stretch>
            <a:fillRect/>
          </a:stretch>
        </p:blipFill>
        <p:spPr bwMode="auto">
          <a:xfrm>
            <a:off x="2438400" y="0"/>
            <a:ext cx="4191000" cy="3733800"/>
          </a:xfrm>
          <a:prstGeom prst="rect">
            <a:avLst/>
          </a:prstGeom>
          <a:noFill/>
        </p:spPr>
      </p:pic>
      <p:pic>
        <p:nvPicPr>
          <p:cNvPr id="113668" name="Picture 4" descr="Growth Rates&#10;The increased growth per unit time is termed as growth rate.&#10;Thus, rate of growth can be expressed mathematic..."/>
          <p:cNvPicPr>
            <a:picLocks noChangeAspect="1" noChangeArrowheads="1"/>
          </p:cNvPicPr>
          <p:nvPr/>
        </p:nvPicPr>
        <p:blipFill>
          <a:blip r:embed="rId4"/>
          <a:srcRect/>
          <a:stretch>
            <a:fillRect/>
          </a:stretch>
        </p:blipFill>
        <p:spPr bwMode="auto">
          <a:xfrm>
            <a:off x="0" y="3733800"/>
            <a:ext cx="4161251" cy="3124200"/>
          </a:xfrm>
          <a:prstGeom prst="rect">
            <a:avLst/>
          </a:prstGeom>
          <a:noFill/>
        </p:spPr>
      </p:pic>
      <p:pic>
        <p:nvPicPr>
          <p:cNvPr id="113670" name="Picture 6" descr="GROWTH CURVE&#10;The rate of growth of a plant or plant part is not always the same&#10;during its life span.&#10;Sometimes it is slow..."/>
          <p:cNvPicPr>
            <a:picLocks noChangeAspect="1" noChangeArrowheads="1"/>
          </p:cNvPicPr>
          <p:nvPr/>
        </p:nvPicPr>
        <p:blipFill>
          <a:blip r:embed="rId5"/>
          <a:srcRect/>
          <a:stretch>
            <a:fillRect/>
          </a:stretch>
        </p:blipFill>
        <p:spPr bwMode="auto">
          <a:xfrm>
            <a:off x="4572000" y="3654255"/>
            <a:ext cx="4572000" cy="3203745"/>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Types of Growth:&#10;Growth is of two types&#10;Indefinite or unlimited growth exhibited by&#10;root, stem and their branches,&#10; Defi..."/>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Development is the sum of two processes: growth and&#10;differentiation. To begin with, it is essential and sufficient&#10;to know..."/>
          <p:cNvPicPr>
            <a:picLocks noChangeAspect="1" noChangeArrowheads="1"/>
          </p:cNvPicPr>
          <p:nvPr/>
        </p:nvPicPr>
        <p:blipFill>
          <a:blip r:embed="rId3"/>
          <a:srcRect/>
          <a:stretch>
            <a:fillRect/>
          </a:stretch>
        </p:blipFill>
        <p:spPr bwMode="auto">
          <a:xfrm>
            <a:off x="1143000" y="914400"/>
            <a:ext cx="6076950" cy="4562476"/>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Development is associated with morphogenesis and&#10;differentiation. Morphogenesis :is the process of&#10;development of shape an..."/>
          <p:cNvPicPr>
            <a:picLocks noChangeAspect="1" noChangeArrowheads="1"/>
          </p:cNvPicPr>
          <p:nvPr/>
        </p:nvPicPr>
        <p:blipFill>
          <a:blip r:embed="rId3"/>
          <a:srcRect/>
          <a:stretch>
            <a:fillRect/>
          </a:stretch>
        </p:blipFill>
        <p:spPr bwMode="auto">
          <a:xfrm>
            <a:off x="0" y="0"/>
            <a:ext cx="3429000" cy="2574438"/>
          </a:xfrm>
          <a:prstGeom prst="rect">
            <a:avLst/>
          </a:prstGeom>
          <a:noFill/>
        </p:spPr>
      </p:pic>
      <p:pic>
        <p:nvPicPr>
          <p:cNvPr id="260100" name="Picture 4" descr="the growth and development&#10;of plants is not just limited to an embryonic&#10;or juvenile period, but occurs throughout&#10;the lif..."/>
          <p:cNvPicPr>
            <a:picLocks noChangeAspect="1" noChangeArrowheads="1"/>
          </p:cNvPicPr>
          <p:nvPr/>
        </p:nvPicPr>
        <p:blipFill>
          <a:blip r:embed="rId4"/>
          <a:srcRect/>
          <a:stretch>
            <a:fillRect/>
          </a:stretch>
        </p:blipFill>
        <p:spPr bwMode="auto">
          <a:xfrm>
            <a:off x="2438400" y="1823544"/>
            <a:ext cx="6705600" cy="5034456"/>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runk"/>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Plant Growth Regulators&#10; "/>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1143000" y="228600"/>
            <a:ext cx="7543800" cy="1219200"/>
          </a:xfrm>
        </p:spPr>
        <p:txBody>
          <a:bodyPr/>
          <a:lstStyle/>
          <a:p>
            <a:pPr eaLnBrk="1" hangingPunct="1">
              <a:defRPr/>
            </a:pPr>
            <a:r>
              <a:rPr lang="en-US" sz="3600" dirty="0" smtClean="0">
                <a:solidFill>
                  <a:srgbClr val="FF0000"/>
                </a:solidFill>
                <a:effectLst>
                  <a:outerShdw blurRad="38100" dist="38100" dir="2700000" algn="tl">
                    <a:srgbClr val="000000"/>
                  </a:outerShdw>
                </a:effectLst>
              </a:rPr>
              <a:t>PLANT GROWTH REGULATORS</a:t>
            </a:r>
            <a:br>
              <a:rPr lang="en-US" sz="3600" dirty="0" smtClean="0">
                <a:solidFill>
                  <a:srgbClr val="FF0000"/>
                </a:solidFill>
                <a:effectLst>
                  <a:outerShdw blurRad="38100" dist="38100" dir="2700000" algn="tl">
                    <a:srgbClr val="000000"/>
                  </a:outerShdw>
                </a:effectLst>
              </a:rPr>
            </a:br>
            <a:r>
              <a:rPr lang="en-US" sz="3600" dirty="0" smtClean="0">
                <a:solidFill>
                  <a:srgbClr val="FF0000"/>
                </a:solidFill>
                <a:effectLst>
                  <a:outerShdw blurRad="38100" dist="38100" dir="2700000" algn="tl">
                    <a:srgbClr val="000000"/>
                  </a:outerShdw>
                </a:effectLst>
              </a:rPr>
              <a:t>(PLANT HORMONES)</a:t>
            </a:r>
          </a:p>
        </p:txBody>
      </p:sp>
      <p:sp>
        <p:nvSpPr>
          <p:cNvPr id="5123" name="Rectangle 3"/>
          <p:cNvSpPr>
            <a:spLocks noGrp="1" noChangeArrowheads="1"/>
          </p:cNvSpPr>
          <p:nvPr>
            <p:ph type="body" idx="1"/>
          </p:nvPr>
        </p:nvSpPr>
        <p:spPr>
          <a:xfrm>
            <a:off x="838200" y="1447800"/>
            <a:ext cx="7848600" cy="4648200"/>
          </a:xfrm>
        </p:spPr>
        <p:txBody>
          <a:bodyPr>
            <a:noAutofit/>
          </a:bodyPr>
          <a:lstStyle/>
          <a:p>
            <a:pPr algn="just" eaLnBrk="1" hangingPunct="1">
              <a:lnSpc>
                <a:spcPct val="80000"/>
              </a:lnSpc>
              <a:buFont typeface="Wingdings" pitchFamily="2" charset="2"/>
              <a:buChar char="v"/>
            </a:pPr>
            <a:r>
              <a:rPr lang="en-US" sz="2400" dirty="0" smtClean="0">
                <a:latin typeface="Times New Roman" pitchFamily="18" charset="0"/>
                <a:cs typeface="Times New Roman" pitchFamily="18" charset="0"/>
              </a:rPr>
              <a:t>Internal and external signals that regulate plant growth are mediated, at least in part, by plant growth-regulating substances, or hormones (from the Greek word </a:t>
            </a:r>
            <a:r>
              <a:rPr lang="en-US" sz="2400" i="1" dirty="0" err="1" smtClean="0">
                <a:latin typeface="Times New Roman" pitchFamily="18" charset="0"/>
                <a:cs typeface="Times New Roman" pitchFamily="18" charset="0"/>
              </a:rPr>
              <a:t>hormaein</a:t>
            </a:r>
            <a:r>
              <a:rPr lang="en-US" sz="2400" dirty="0" smtClean="0">
                <a:latin typeface="Times New Roman" pitchFamily="18" charset="0"/>
                <a:cs typeface="Times New Roman" pitchFamily="18" charset="0"/>
              </a:rPr>
              <a:t>, meaning "to excite"). </a:t>
            </a:r>
          </a:p>
          <a:p>
            <a:pPr algn="just" eaLnBrk="1" hangingPunct="1">
              <a:lnSpc>
                <a:spcPct val="80000"/>
              </a:lnSpc>
              <a:buFont typeface="Wingdings" pitchFamily="2" charset="2"/>
              <a:buChar char="v"/>
            </a:pPr>
            <a:r>
              <a:rPr lang="en-US" sz="2400" dirty="0" smtClean="0">
                <a:latin typeface="Times New Roman" pitchFamily="18" charset="0"/>
                <a:cs typeface="Times New Roman" pitchFamily="18" charset="0"/>
              </a:rPr>
              <a:t>Plant hormones differ from animal hormones in that:  </a:t>
            </a:r>
          </a:p>
          <a:p>
            <a:pPr lvl="1" algn="just" eaLnBrk="1" hangingPunct="1">
              <a:lnSpc>
                <a:spcPct val="80000"/>
              </a:lnSpc>
              <a:buFont typeface="Wingdings" pitchFamily="2" charset="2"/>
              <a:buChar char="v"/>
            </a:pPr>
            <a:r>
              <a:rPr lang="en-US" sz="2400" dirty="0" smtClean="0">
                <a:latin typeface="Times New Roman" pitchFamily="18" charset="0"/>
                <a:cs typeface="Times New Roman" pitchFamily="18" charset="0"/>
              </a:rPr>
              <a:t>No evidence that the fundamental actions of plant and animal hormones are the same. </a:t>
            </a:r>
          </a:p>
          <a:p>
            <a:pPr lvl="1" algn="just" eaLnBrk="1" hangingPunct="1">
              <a:lnSpc>
                <a:spcPct val="80000"/>
              </a:lnSpc>
              <a:buFont typeface="Wingdings" pitchFamily="2" charset="2"/>
              <a:buChar char="v"/>
            </a:pPr>
            <a:r>
              <a:rPr lang="en-US" sz="2400" dirty="0" smtClean="0">
                <a:latin typeface="Times New Roman" pitchFamily="18" charset="0"/>
                <a:cs typeface="Times New Roman" pitchFamily="18" charset="0"/>
              </a:rPr>
              <a:t>Unlike animal hormones, plant hormones are not made in tissues specialized for hormone production. (e.g., sex hormones made in the gonads, human growth hormone - pituitary gland)  </a:t>
            </a:r>
          </a:p>
          <a:p>
            <a:pPr lvl="1" algn="just" eaLnBrk="1" hangingPunct="1">
              <a:lnSpc>
                <a:spcPct val="80000"/>
              </a:lnSpc>
              <a:buFont typeface="Wingdings" pitchFamily="2" charset="2"/>
              <a:buChar char="v"/>
            </a:pPr>
            <a:r>
              <a:rPr lang="en-US" sz="2400" dirty="0" smtClean="0">
                <a:latin typeface="Times New Roman" pitchFamily="18" charset="0"/>
                <a:cs typeface="Times New Roman" pitchFamily="18" charset="0"/>
              </a:rPr>
              <a:t>Unlike animal hormones, plant hormones do not have definite target areas (e.g., </a:t>
            </a:r>
            <a:r>
              <a:rPr lang="en-US" sz="2400" dirty="0" err="1" smtClean="0">
                <a:latin typeface="Times New Roman" pitchFamily="18" charset="0"/>
                <a:cs typeface="Times New Roman" pitchFamily="18" charset="0"/>
              </a:rPr>
              <a:t>auxins</a:t>
            </a:r>
            <a:r>
              <a:rPr lang="en-US" sz="2400" dirty="0" smtClean="0">
                <a:latin typeface="Times New Roman" pitchFamily="18" charset="0"/>
                <a:cs typeface="Times New Roman" pitchFamily="18" charset="0"/>
              </a:rPr>
              <a:t> can stimulate adventitious root development in a cut shoot, or shoot elongation or apical dominance, or differentiation of vascular tissue, etc.). </a:t>
            </a:r>
          </a:p>
          <a:p>
            <a:pPr algn="just" eaLnBrk="1" hangingPunct="1">
              <a:lnSpc>
                <a:spcPct val="80000"/>
              </a:lnSpc>
            </a:pPr>
            <a:endParaRPr lang="en-US"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5262979"/>
          </a:xfrm>
          <a:prstGeom prst="rect">
            <a:avLst/>
          </a:prstGeom>
        </p:spPr>
        <p:txBody>
          <a:bodyPr wrap="square">
            <a:spAutoFit/>
          </a:bodyPr>
          <a:lstStyle/>
          <a:p>
            <a:pPr lvl="1" algn="just">
              <a:lnSpc>
                <a:spcPct val="80000"/>
              </a:lnSpc>
              <a:buFont typeface="Wingdings" pitchFamily="84" charset="2"/>
              <a:buChar char="v"/>
              <a:defRPr/>
            </a:pPr>
            <a:r>
              <a:rPr lang="en-US" sz="2800" dirty="0" smtClean="0">
                <a:latin typeface="Times New Roman" pitchFamily="18" charset="0"/>
                <a:cs typeface="Times New Roman" pitchFamily="18" charset="0"/>
              </a:rPr>
              <a:t>plant growth regulators are necessary for, but do not control, many aspects of plant growth and development. - better name is growth</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regulator.  </a:t>
            </a:r>
          </a:p>
          <a:p>
            <a:pPr lvl="1" algn="just">
              <a:lnSpc>
                <a:spcPct val="80000"/>
              </a:lnSpc>
              <a:buFont typeface="Wingdings" pitchFamily="84" charset="2"/>
              <a:buChar char="v"/>
              <a:defRPr/>
            </a:pPr>
            <a:r>
              <a:rPr lang="en-US" sz="2800" dirty="0" smtClean="0">
                <a:latin typeface="Times New Roman" pitchFamily="18" charset="0"/>
                <a:cs typeface="Times New Roman" pitchFamily="18" charset="0"/>
              </a:rPr>
              <a:t>the effect on plant physiology is dependent on the amount of</a:t>
            </a:r>
            <a:r>
              <a:rPr 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present and tissue sensitivity to the plant growth regulator</a:t>
            </a:r>
          </a:p>
          <a:p>
            <a:pPr lvl="1" algn="just">
              <a:lnSpc>
                <a:spcPct val="80000"/>
              </a:lnSpc>
              <a:buFont typeface="Wingdings" pitchFamily="84" charset="2"/>
              <a:buChar char="v"/>
              <a:defRPr/>
            </a:pPr>
            <a:r>
              <a:rPr lang="en-US" sz="2800" dirty="0" smtClean="0">
                <a:latin typeface="Times New Roman" pitchFamily="18" charset="0"/>
                <a:cs typeface="Times New Roman" pitchFamily="18" charset="0"/>
              </a:rPr>
              <a:t>substances produced in small quantities by a plant, and then transported elsewhere for use</a:t>
            </a:r>
          </a:p>
          <a:p>
            <a:pPr lvl="2" algn="just">
              <a:lnSpc>
                <a:spcPct val="80000"/>
              </a:lnSpc>
              <a:buFont typeface="Wingdings" pitchFamily="84" charset="2"/>
              <a:buChar char="v"/>
              <a:defRPr/>
            </a:pPr>
            <a:r>
              <a:rPr lang="en-US" sz="2800" dirty="0" smtClean="0">
                <a:latin typeface="Times New Roman" pitchFamily="18" charset="0"/>
                <a:cs typeface="Times New Roman" pitchFamily="18" charset="0"/>
              </a:rPr>
              <a:t>have capacity to stimulate and/or inhibit physiological processes</a:t>
            </a:r>
          </a:p>
          <a:p>
            <a:pPr lvl="1" algn="just">
              <a:lnSpc>
                <a:spcPct val="80000"/>
              </a:lnSpc>
              <a:buFont typeface="Wingdings" pitchFamily="84" charset="2"/>
              <a:buChar char="v"/>
              <a:defRPr/>
            </a:pPr>
            <a:r>
              <a:rPr lang="en-US" sz="2800" dirty="0" smtClean="0">
                <a:latin typeface="Times New Roman" pitchFamily="18" charset="0"/>
                <a:cs typeface="Times New Roman" pitchFamily="18" charset="0"/>
              </a:rPr>
              <a:t>at least five major plant hormones or plant growth regulators:</a:t>
            </a:r>
          </a:p>
          <a:p>
            <a:pPr lvl="2" algn="just">
              <a:lnSpc>
                <a:spcPct val="80000"/>
              </a:lnSpc>
              <a:buFont typeface="Wingdings" pitchFamily="84" charset="2"/>
              <a:buChar char="v"/>
              <a:defRPr/>
            </a:pPr>
            <a:r>
              <a:rPr lang="en-US" sz="2800" dirty="0" err="1" smtClean="0">
                <a:effectLst>
                  <a:outerShdw blurRad="38100" dist="38100" dir="2700000" algn="tl">
                    <a:srgbClr val="000000"/>
                  </a:outerShdw>
                </a:effectLst>
                <a:latin typeface="Times New Roman" pitchFamily="18" charset="0"/>
                <a:cs typeface="Times New Roman" pitchFamily="18" charset="0"/>
              </a:rPr>
              <a:t>auxins</a:t>
            </a:r>
            <a:r>
              <a:rPr lang="en-US" sz="2800" dirty="0" smtClean="0">
                <a:effectLst>
                  <a:outerShdw blurRad="38100" dist="38100" dir="2700000" algn="tl">
                    <a:srgbClr val="000000"/>
                  </a:outerShdw>
                </a:effectLst>
                <a:latin typeface="Times New Roman" pitchFamily="18" charset="0"/>
                <a:cs typeface="Times New Roman" pitchFamily="18" charset="0"/>
              </a:rPr>
              <a:t>, </a:t>
            </a:r>
            <a:r>
              <a:rPr lang="en-US" sz="2800" dirty="0" err="1" smtClean="0">
                <a:effectLst>
                  <a:outerShdw blurRad="38100" dist="38100" dir="2700000" algn="tl">
                    <a:srgbClr val="000000"/>
                  </a:outerShdw>
                </a:effectLst>
                <a:latin typeface="Times New Roman" pitchFamily="18" charset="0"/>
                <a:cs typeface="Times New Roman" pitchFamily="18" charset="0"/>
              </a:rPr>
              <a:t>cytokinins</a:t>
            </a:r>
            <a:r>
              <a:rPr lang="en-US" sz="2800" dirty="0" smtClean="0">
                <a:effectLst>
                  <a:outerShdw blurRad="38100" dist="38100" dir="2700000" algn="tl">
                    <a:srgbClr val="000000"/>
                  </a:outerShdw>
                </a:effectLst>
                <a:latin typeface="Times New Roman" pitchFamily="18" charset="0"/>
                <a:cs typeface="Times New Roman" pitchFamily="18" charset="0"/>
              </a:rPr>
              <a:t>, gibberellins, ethylene and </a:t>
            </a:r>
            <a:r>
              <a:rPr lang="en-US" sz="2800" dirty="0" err="1" smtClean="0">
                <a:effectLst>
                  <a:outerShdw blurRad="38100" dist="38100" dir="2700000" algn="tl">
                    <a:srgbClr val="000000"/>
                  </a:outerShdw>
                </a:effectLst>
                <a:latin typeface="Times New Roman" pitchFamily="18" charset="0"/>
                <a:cs typeface="Times New Roman" pitchFamily="18" charset="0"/>
              </a:rPr>
              <a:t>abscisic</a:t>
            </a:r>
            <a:r>
              <a:rPr lang="en-US" sz="2800" dirty="0" smtClean="0">
                <a:effectLst>
                  <a:outerShdw blurRad="38100" dist="38100" dir="2700000" algn="tl">
                    <a:srgbClr val="000000"/>
                  </a:outerShdw>
                </a:effectLst>
                <a:latin typeface="Times New Roman" pitchFamily="18" charset="0"/>
                <a:cs typeface="Times New Roman" pitchFamily="18" charset="0"/>
              </a:rPr>
              <a:t> acid</a:t>
            </a:r>
            <a:endParaRPr lang="en-US" sz="2800" dirty="0" smtClean="0">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752600"/>
            <a:ext cx="6096000" cy="4672048"/>
          </a:xfrm>
          <a:prstGeom prst="rect">
            <a:avLst/>
          </a:prstGeom>
        </p:spPr>
        <p:txBody>
          <a:bodyPr wrap="square">
            <a:spAutoFit/>
          </a:bodyPr>
          <a:lstStyle/>
          <a:p>
            <a:pPr lvl="1">
              <a:lnSpc>
                <a:spcPct val="80000"/>
              </a:lnSpc>
              <a:buFont typeface="Wingdings" pitchFamily="84" charset="2"/>
              <a:buChar char="v"/>
              <a:defRPr/>
            </a:pPr>
            <a:r>
              <a:rPr lang="en-US" sz="2000" dirty="0" smtClean="0"/>
              <a:t>PLANT GROWTH REGULATORS ARE NECESSARY FOR, BUT DO NOT CONTROL, MANY ASPECTS OF PLANT GROWTH AND DEVELOPMENT. - BETTER NAME IS GROWTH</a:t>
            </a:r>
            <a:br>
              <a:rPr lang="en-US" sz="2000" dirty="0" smtClean="0"/>
            </a:br>
            <a:r>
              <a:rPr lang="en-US" sz="2000" dirty="0" smtClean="0"/>
              <a:t>REGULATOR.  </a:t>
            </a:r>
          </a:p>
          <a:p>
            <a:pPr lvl="1">
              <a:lnSpc>
                <a:spcPct val="80000"/>
              </a:lnSpc>
              <a:buFont typeface="Wingdings" pitchFamily="84" charset="2"/>
              <a:buChar char="v"/>
              <a:defRPr/>
            </a:pPr>
            <a:r>
              <a:rPr lang="en-US" sz="2000" dirty="0" smtClean="0"/>
              <a:t>THE EFFECT ON PLANT PHYSIOLOGY IS DEPENDENT ON THE AMOUNT OF</a:t>
            </a:r>
            <a:br>
              <a:rPr lang="en-US" sz="2000" dirty="0" smtClean="0"/>
            </a:br>
            <a:r>
              <a:rPr lang="en-US" sz="2000" dirty="0" smtClean="0"/>
              <a:t>HORMONE PRESENT AND TISSUE SENSITIVITY TO THE PLANT GROWTH REGULATOR</a:t>
            </a:r>
          </a:p>
          <a:p>
            <a:pPr lvl="1">
              <a:lnSpc>
                <a:spcPct val="80000"/>
              </a:lnSpc>
              <a:buFont typeface="Wingdings" pitchFamily="84" charset="2"/>
              <a:buChar char="v"/>
              <a:defRPr/>
            </a:pPr>
            <a:r>
              <a:rPr lang="en-US" sz="2000" dirty="0" smtClean="0"/>
              <a:t>substances produced in small quantities by a plant, and then transported elsewhere for use</a:t>
            </a:r>
          </a:p>
          <a:p>
            <a:pPr lvl="2">
              <a:lnSpc>
                <a:spcPct val="80000"/>
              </a:lnSpc>
              <a:buFont typeface="Wingdings" pitchFamily="84" charset="2"/>
              <a:buChar char="v"/>
              <a:defRPr/>
            </a:pPr>
            <a:r>
              <a:rPr lang="en-US" dirty="0" smtClean="0"/>
              <a:t>have capacity to stimulate and/or inhibit physiological processes</a:t>
            </a:r>
          </a:p>
          <a:p>
            <a:pPr lvl="1">
              <a:lnSpc>
                <a:spcPct val="80000"/>
              </a:lnSpc>
              <a:buFont typeface="Wingdings" pitchFamily="84" charset="2"/>
              <a:buChar char="v"/>
              <a:defRPr/>
            </a:pPr>
            <a:r>
              <a:rPr lang="en-US" sz="2000" dirty="0" smtClean="0"/>
              <a:t>at least five major plant hormones or plant growth regulators:</a:t>
            </a:r>
          </a:p>
          <a:p>
            <a:pPr lvl="2">
              <a:lnSpc>
                <a:spcPct val="80000"/>
              </a:lnSpc>
              <a:buFont typeface="Wingdings" pitchFamily="84" charset="2"/>
              <a:buChar char="v"/>
              <a:defRPr/>
            </a:pPr>
            <a:r>
              <a:rPr lang="en-US" dirty="0" err="1" smtClean="0">
                <a:effectLst>
                  <a:outerShdw blurRad="38100" dist="38100" dir="2700000" algn="tl">
                    <a:srgbClr val="000000"/>
                  </a:outerShdw>
                </a:effectLst>
              </a:rPr>
              <a:t>auxins</a:t>
            </a:r>
            <a:r>
              <a:rPr lang="en-US" dirty="0" smtClean="0">
                <a:effectLst>
                  <a:outerShdw blurRad="38100" dist="38100" dir="2700000" algn="tl">
                    <a:srgbClr val="000000"/>
                  </a:outerShdw>
                </a:effectLst>
              </a:rPr>
              <a:t>, cytokinins, gibberellins, ethylene and </a:t>
            </a:r>
            <a:r>
              <a:rPr lang="en-US" dirty="0" err="1" smtClean="0">
                <a:effectLst>
                  <a:outerShdw blurRad="38100" dist="38100" dir="2700000" algn="tl">
                    <a:srgbClr val="000000"/>
                  </a:outerShdw>
                </a:effectLst>
              </a:rPr>
              <a:t>abscisic</a:t>
            </a:r>
            <a:r>
              <a:rPr lang="en-US" dirty="0" smtClean="0">
                <a:effectLst>
                  <a:outerShdw blurRad="38100" dist="38100" dir="2700000" algn="tl">
                    <a:srgbClr val="000000"/>
                  </a:outerShdw>
                </a:effectLst>
              </a:rPr>
              <a:t> acid</a:t>
            </a:r>
          </a:p>
        </p:txBody>
      </p:sp>
      <p:sp>
        <p:nvSpPr>
          <p:cNvPr id="3" name="Rectangle 2"/>
          <p:cNvSpPr/>
          <p:nvPr/>
        </p:nvSpPr>
        <p:spPr>
          <a:xfrm>
            <a:off x="1752600" y="457200"/>
            <a:ext cx="6172200" cy="707886"/>
          </a:xfrm>
          <a:prstGeom prst="rect">
            <a:avLst/>
          </a:prstGeom>
        </p:spPr>
        <p:txBody>
          <a:bodyPr wrap="square">
            <a:spAutoFit/>
          </a:bodyPr>
          <a:lstStyle/>
          <a:p>
            <a:r>
              <a:rPr lang="en-US" sz="4000" b="1" u="sng" dirty="0" smtClean="0">
                <a:solidFill>
                  <a:srgbClr val="006600"/>
                </a:solidFill>
                <a:effectLst>
                  <a:outerShdw blurRad="38100" dist="38100" dir="2700000" algn="tl">
                    <a:srgbClr val="000000"/>
                  </a:outerShdw>
                </a:effectLst>
              </a:rPr>
              <a:t>General plant hormones</a:t>
            </a:r>
            <a:endParaRPr lang="en-US" sz="4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ch16f8"/>
          <p:cNvPicPr>
            <a:picLocks noChangeAspect="1" noChangeArrowheads="1"/>
          </p:cNvPicPr>
          <p:nvPr/>
        </p:nvPicPr>
        <p:blipFill>
          <a:blip r:embed="rId2"/>
          <a:srcRect/>
          <a:stretch>
            <a:fillRect/>
          </a:stretch>
        </p:blipFill>
        <p:spPr bwMode="auto">
          <a:xfrm>
            <a:off x="228600" y="1447800"/>
            <a:ext cx="8915400" cy="4476750"/>
          </a:xfrm>
          <a:prstGeom prst="rect">
            <a:avLst/>
          </a:prstGeom>
          <a:noFill/>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42065"/>
          <p:cNvPicPr>
            <a:picLocks noChangeAspect="1" noChangeArrowheads="1"/>
          </p:cNvPicPr>
          <p:nvPr/>
        </p:nvPicPr>
        <p:blipFill>
          <a:blip r:embed="rId3"/>
          <a:srcRect/>
          <a:stretch>
            <a:fillRect/>
          </a:stretch>
        </p:blipFill>
        <p:spPr bwMode="auto">
          <a:xfrm>
            <a:off x="914400" y="1371600"/>
            <a:ext cx="7620000" cy="3505200"/>
          </a:xfrm>
          <a:prstGeom prst="rect">
            <a:avLst/>
          </a:prstGeom>
          <a:noFill/>
          <a:ln w="9525">
            <a:noFill/>
            <a:miter lim="800000"/>
            <a:headEnd/>
            <a:tailEnd/>
          </a:ln>
        </p:spPr>
      </p:pic>
      <p:sp>
        <p:nvSpPr>
          <p:cNvPr id="185347" name="Text Box 3"/>
          <p:cNvSpPr txBox="1">
            <a:spLocks noChangeArrowheads="1"/>
          </p:cNvSpPr>
          <p:nvPr/>
        </p:nvSpPr>
        <p:spPr bwMode="auto">
          <a:xfrm>
            <a:off x="0" y="152400"/>
            <a:ext cx="9144000" cy="1200329"/>
          </a:xfrm>
          <a:prstGeom prst="rect">
            <a:avLst/>
          </a:prstGeom>
          <a:noFill/>
          <a:ln w="9525">
            <a:noFill/>
            <a:miter lim="800000"/>
            <a:headEnd/>
            <a:tailEnd/>
          </a:ln>
          <a:effectLst/>
        </p:spPr>
        <p:txBody>
          <a:bodyPr wrap="square">
            <a:spAutoFit/>
          </a:bodyPr>
          <a:lstStyle/>
          <a:p>
            <a:pPr algn="just" eaLnBrk="0" hangingPunct="0">
              <a:defRPr/>
            </a:pPr>
            <a:r>
              <a:rPr lang="en-US" sz="2400" dirty="0">
                <a:solidFill>
                  <a:srgbClr val="006600"/>
                </a:solidFill>
                <a:effectLst>
                  <a:outerShdw blurRad="38100" dist="38100" dir="2700000" algn="tl">
                    <a:srgbClr val="000000"/>
                  </a:outerShdw>
                </a:effectLst>
                <a:latin typeface="Times New Roman" pitchFamily="18" charset="0"/>
              </a:rPr>
              <a:t>EARLY EXPERIMENTS ON PHOTROPISM SHOWED  THAT A STIMULUS (LIGHT) RELEASED CHEMICALS THAT INFLUENCED GROWTH</a:t>
            </a:r>
          </a:p>
        </p:txBody>
      </p:sp>
      <p:sp>
        <p:nvSpPr>
          <p:cNvPr id="185348" name="Text Box 4"/>
          <p:cNvSpPr txBox="1">
            <a:spLocks noChangeArrowheads="1"/>
          </p:cNvSpPr>
          <p:nvPr/>
        </p:nvSpPr>
        <p:spPr bwMode="auto">
          <a:xfrm>
            <a:off x="304800" y="4953000"/>
            <a:ext cx="8839200" cy="1200329"/>
          </a:xfrm>
          <a:prstGeom prst="rect">
            <a:avLst/>
          </a:prstGeom>
          <a:noFill/>
          <a:ln w="9525">
            <a:noFill/>
            <a:miter lim="800000"/>
            <a:headEnd/>
            <a:tailEnd/>
          </a:ln>
          <a:effectLst/>
        </p:spPr>
        <p:txBody>
          <a:bodyPr wrap="square">
            <a:spAutoFit/>
          </a:bodyPr>
          <a:lstStyle/>
          <a:p>
            <a:pPr algn="just" eaLnBrk="0" hangingPunct="0">
              <a:defRPr/>
            </a:pPr>
            <a:r>
              <a:rPr lang="en-US" sz="2400" b="1" dirty="0">
                <a:solidFill>
                  <a:srgbClr val="006600"/>
                </a:solidFill>
                <a:effectLst>
                  <a:outerShdw blurRad="38100" dist="38100" dir="2700000" algn="tl">
                    <a:srgbClr val="000000"/>
                  </a:outerShdw>
                </a:effectLst>
                <a:latin typeface="Times New Roman" pitchFamily="18" charset="0"/>
              </a:rPr>
              <a:t>Results on growth of coleoptiles of canary grass and oats suggested that the reception of light in the tip of the shoot stimulated a bending toward light source.</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defRPr/>
            </a:pPr>
            <a:r>
              <a:rPr lang="en-US" sz="4400" smtClean="0">
                <a:effectLst>
                  <a:outerShdw blurRad="38100" dist="38100" dir="2700000" algn="tl">
                    <a:srgbClr val="000000"/>
                  </a:outerShdw>
                </a:effectLst>
              </a:rPr>
              <a:t>Auxin</a:t>
            </a:r>
          </a:p>
        </p:txBody>
      </p:sp>
      <p:sp>
        <p:nvSpPr>
          <p:cNvPr id="254979" name="Rectangle 3"/>
          <p:cNvSpPr>
            <a:spLocks noGrp="1" noChangeArrowheads="1"/>
          </p:cNvSpPr>
          <p:nvPr>
            <p:ph type="body" idx="1"/>
          </p:nvPr>
        </p:nvSpPr>
        <p:spPr>
          <a:xfrm>
            <a:off x="1219200" y="1295400"/>
            <a:ext cx="7543800" cy="2514600"/>
          </a:xfrm>
        </p:spPr>
        <p:txBody>
          <a:bodyPr/>
          <a:lstStyle/>
          <a:p>
            <a:pPr eaLnBrk="1" hangingPunct="1">
              <a:lnSpc>
                <a:spcPct val="90000"/>
              </a:lnSpc>
            </a:pPr>
            <a:r>
              <a:rPr lang="en-US" sz="1800" smtClean="0">
                <a:solidFill>
                  <a:srgbClr val="06301D"/>
                </a:solidFill>
              </a:rPr>
              <a:t>Auxin</a:t>
            </a:r>
            <a:r>
              <a:rPr lang="en-US" sz="1800" smtClean="0"/>
              <a:t> increases the plasticity of plant cell walls and is involved in stem elongation.</a:t>
            </a:r>
          </a:p>
          <a:p>
            <a:pPr eaLnBrk="1" hangingPunct="1">
              <a:lnSpc>
                <a:spcPct val="90000"/>
              </a:lnSpc>
            </a:pPr>
            <a:r>
              <a:rPr lang="en-US" sz="1800" smtClean="0"/>
              <a:t>Arpad Paál (1919) - Asymmetrical placement of cut tips on coleoptiles resulted in a bending of the coleoptile away from the side onto which the tips were placed (response mimicked the response seen in phototropism).  </a:t>
            </a:r>
          </a:p>
          <a:p>
            <a:pPr eaLnBrk="1" hangingPunct="1">
              <a:lnSpc>
                <a:spcPct val="90000"/>
              </a:lnSpc>
            </a:pPr>
            <a:r>
              <a:rPr lang="en-US" sz="1800" smtClean="0"/>
              <a:t>Frits Went (1926) determined auxin enhanced cell elongation.</a:t>
            </a:r>
          </a:p>
        </p:txBody>
      </p:sp>
      <p:pic>
        <p:nvPicPr>
          <p:cNvPr id="254980" name="Picture 4" descr="40_13"/>
          <p:cNvPicPr>
            <a:picLocks noChangeAspect="1" noChangeArrowheads="1"/>
          </p:cNvPicPr>
          <p:nvPr/>
        </p:nvPicPr>
        <p:blipFill>
          <a:blip r:embed="rId3"/>
          <a:srcRect t="16667" b="8333"/>
          <a:stretch>
            <a:fillRect/>
          </a:stretch>
        </p:blipFill>
        <p:spPr bwMode="auto">
          <a:xfrm>
            <a:off x="1828800" y="3200400"/>
            <a:ext cx="6172200" cy="3471863"/>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wipe(right)">
                                      <p:cBhvr>
                                        <p:cTn id="7" dur="500"/>
                                        <p:tgtEl>
                                          <p:spTgt spid="25497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54980"/>
                                        </p:tgtEl>
                                        <p:attrNameLst>
                                          <p:attrName>style.visibility</p:attrName>
                                        </p:attrNameLst>
                                      </p:cBhvr>
                                      <p:to>
                                        <p:strVal val="visible"/>
                                      </p:to>
                                    </p:set>
                                    <p:animEffect transition="in" filter="box(out)">
                                      <p:cBhvr>
                                        <p:cTn id="11" dur="500"/>
                                        <p:tgtEl>
                                          <p:spTgt spid="25498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4979">
                                            <p:txEl>
                                              <p:pRg st="0" end="0"/>
                                            </p:txEl>
                                          </p:spTgt>
                                        </p:tgtEl>
                                        <p:attrNameLst>
                                          <p:attrName>style.visibility</p:attrName>
                                        </p:attrNameLst>
                                      </p:cBhvr>
                                      <p:to>
                                        <p:strVal val="visible"/>
                                      </p:to>
                                    </p:set>
                                    <p:animEffect transition="in" filter="wipe(left)">
                                      <p:cBhvr>
                                        <p:cTn id="16" dur="500"/>
                                        <p:tgtEl>
                                          <p:spTgt spid="25497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4979">
                                            <p:txEl>
                                              <p:pRg st="1" end="1"/>
                                            </p:txEl>
                                          </p:spTgt>
                                        </p:tgtEl>
                                        <p:attrNameLst>
                                          <p:attrName>style.visibility</p:attrName>
                                        </p:attrNameLst>
                                      </p:cBhvr>
                                      <p:to>
                                        <p:strVal val="visible"/>
                                      </p:to>
                                    </p:set>
                                    <p:animEffect transition="in" filter="wipe(left)">
                                      <p:cBhvr>
                                        <p:cTn id="21" dur="500"/>
                                        <p:tgtEl>
                                          <p:spTgt spid="25497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4979">
                                            <p:txEl>
                                              <p:pRg st="2" end="2"/>
                                            </p:txEl>
                                          </p:spTgt>
                                        </p:tgtEl>
                                        <p:attrNameLst>
                                          <p:attrName>style.visibility</p:attrName>
                                        </p:attrNameLst>
                                      </p:cBhvr>
                                      <p:to>
                                        <p:strVal val="visible"/>
                                      </p:to>
                                    </p:set>
                                    <p:animEffect transition="in" filter="wipe(left)">
                                      <p:cBhvr>
                                        <p:cTn id="26" dur="500"/>
                                        <p:tgtEl>
                                          <p:spTgt spid="2549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utoUpdateAnimBg="0"/>
      <p:bldP spid="254979" grpId="0" build="p" bldLvl="5"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42066"/>
          <p:cNvPicPr>
            <a:picLocks noChangeAspect="1" noChangeArrowheads="1"/>
          </p:cNvPicPr>
          <p:nvPr/>
        </p:nvPicPr>
        <p:blipFill>
          <a:blip r:embed="rId3"/>
          <a:srcRect/>
          <a:stretch>
            <a:fillRect/>
          </a:stretch>
        </p:blipFill>
        <p:spPr bwMode="auto">
          <a:xfrm>
            <a:off x="3079750" y="1219200"/>
            <a:ext cx="3421063" cy="5067300"/>
          </a:xfrm>
          <a:prstGeom prst="rect">
            <a:avLst/>
          </a:prstGeom>
          <a:noFill/>
          <a:ln w="9525">
            <a:noFill/>
            <a:miter lim="800000"/>
            <a:headEnd/>
            <a:tailEnd/>
          </a:ln>
        </p:spPr>
      </p:pic>
      <p:sp>
        <p:nvSpPr>
          <p:cNvPr id="187395" name="Text Box 3"/>
          <p:cNvSpPr txBox="1">
            <a:spLocks noChangeArrowheads="1"/>
          </p:cNvSpPr>
          <p:nvPr/>
        </p:nvSpPr>
        <p:spPr bwMode="auto">
          <a:xfrm>
            <a:off x="1143000" y="381000"/>
            <a:ext cx="7011988" cy="579438"/>
          </a:xfrm>
          <a:prstGeom prst="rect">
            <a:avLst/>
          </a:prstGeom>
          <a:noFill/>
          <a:ln w="9525">
            <a:noFill/>
            <a:miter lim="800000"/>
            <a:headEnd/>
            <a:tailEnd/>
          </a:ln>
          <a:effectLst/>
        </p:spPr>
        <p:txBody>
          <a:bodyPr wrap="none">
            <a:spAutoFit/>
          </a:bodyPr>
          <a:lstStyle/>
          <a:p>
            <a:pPr eaLnBrk="0" hangingPunct="0">
              <a:defRPr/>
            </a:pPr>
            <a:r>
              <a:rPr lang="en-US" sz="3200" b="1">
                <a:solidFill>
                  <a:srgbClr val="006600"/>
                </a:solidFill>
                <a:effectLst>
                  <a:outerShdw blurRad="38100" dist="38100" dir="2700000" algn="tl">
                    <a:srgbClr val="000000"/>
                  </a:outerShdw>
                </a:effectLst>
                <a:latin typeface="Times New Roman" pitchFamily="18" charset="0"/>
              </a:rPr>
              <a:t>Demonstration of transported chemical</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defRPr/>
            </a:pPr>
            <a:r>
              <a:rPr lang="en-US" b="1" u="sng" smtClean="0">
                <a:solidFill>
                  <a:srgbClr val="006600"/>
                </a:solidFill>
                <a:effectLst>
                  <a:outerShdw blurRad="38100" dist="38100" dir="2700000" algn="tl">
                    <a:srgbClr val="000000"/>
                  </a:outerShdw>
                </a:effectLst>
              </a:rPr>
              <a:t>Auxin</a:t>
            </a:r>
            <a:endParaRPr lang="en-US" smtClean="0"/>
          </a:p>
        </p:txBody>
      </p:sp>
      <p:sp>
        <p:nvSpPr>
          <p:cNvPr id="189443" name="Rectangle 3"/>
          <p:cNvSpPr>
            <a:spLocks noGrp="1" noChangeArrowheads="1"/>
          </p:cNvSpPr>
          <p:nvPr>
            <p:ph type="body" idx="1"/>
          </p:nvPr>
        </p:nvSpPr>
        <p:spPr/>
        <p:txBody>
          <a:bodyPr/>
          <a:lstStyle/>
          <a:p>
            <a:pPr eaLnBrk="1" hangingPunct="1">
              <a:buFont typeface="Monotype Sorts" pitchFamily="2" charset="2"/>
              <a:buChar char="§"/>
            </a:pPr>
            <a:r>
              <a:rPr lang="en-US" smtClean="0">
                <a:solidFill>
                  <a:srgbClr val="009900"/>
                </a:solidFill>
              </a:rPr>
              <a:t>Discovered as substance associated with phototropic response.</a:t>
            </a:r>
          </a:p>
          <a:p>
            <a:pPr eaLnBrk="1" hangingPunct="1">
              <a:buFont typeface="Monotype Sorts" pitchFamily="2" charset="2"/>
              <a:buChar char="§"/>
            </a:pPr>
            <a:r>
              <a:rPr lang="en-US" smtClean="0">
                <a:solidFill>
                  <a:srgbClr val="009900"/>
                </a:solidFill>
              </a:rPr>
              <a:t>Occurs in very low concentrations.</a:t>
            </a:r>
          </a:p>
          <a:p>
            <a:pPr lvl="1" eaLnBrk="1" hangingPunct="1">
              <a:buFont typeface="Monotype Sorts" pitchFamily="2" charset="2"/>
              <a:buChar char="¦"/>
            </a:pPr>
            <a:r>
              <a:rPr lang="en-US" smtClean="0">
                <a:solidFill>
                  <a:srgbClr val="006600"/>
                </a:solidFill>
              </a:rPr>
              <a:t>Isolated from human urine, (40mg 33 gals</a:t>
            </a:r>
            <a:r>
              <a:rPr lang="en-US" baseline="30000" smtClean="0">
                <a:solidFill>
                  <a:srgbClr val="006600"/>
                </a:solidFill>
              </a:rPr>
              <a:t>-1</a:t>
            </a:r>
            <a:r>
              <a:rPr lang="en-US" smtClean="0">
                <a:solidFill>
                  <a:srgbClr val="006600"/>
                </a:solidFill>
              </a:rPr>
              <a:t>)</a:t>
            </a:r>
          </a:p>
          <a:p>
            <a:pPr lvl="1" eaLnBrk="1" hangingPunct="1">
              <a:buFont typeface="Monotype Sorts" pitchFamily="2" charset="2"/>
              <a:buChar char="¦"/>
            </a:pPr>
            <a:r>
              <a:rPr lang="en-US" smtClean="0">
                <a:solidFill>
                  <a:srgbClr val="006600"/>
                </a:solidFill>
              </a:rPr>
              <a:t>In coleoptiles (1g 20,000 tons</a:t>
            </a:r>
            <a:r>
              <a:rPr lang="en-US" baseline="30000" smtClean="0">
                <a:solidFill>
                  <a:srgbClr val="006600"/>
                </a:solidFill>
              </a:rPr>
              <a:t>-1</a:t>
            </a:r>
            <a:r>
              <a:rPr lang="en-US" smtClean="0">
                <a:solidFill>
                  <a:srgbClr val="006600"/>
                </a:solidFill>
              </a:rPr>
              <a:t>)</a:t>
            </a:r>
          </a:p>
          <a:p>
            <a:pPr eaLnBrk="1" hangingPunct="1">
              <a:buFont typeface="Monotype Sorts" pitchFamily="2" charset="2"/>
              <a:buChar char="§"/>
            </a:pPr>
            <a:r>
              <a:rPr lang="en-US" smtClean="0">
                <a:solidFill>
                  <a:srgbClr val="009900"/>
                </a:solidFill>
              </a:rPr>
              <a:t>Differential response depending on dose.</a:t>
            </a: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89443">
                                            <p:txEl>
                                              <p:pRg st="0" end="0"/>
                                            </p:txEl>
                                          </p:spTgt>
                                        </p:tgtEl>
                                        <p:attrNameLst>
                                          <p:attrName>style.visibility</p:attrName>
                                        </p:attrNameLst>
                                      </p:cBhvr>
                                      <p:to>
                                        <p:strVal val="visible"/>
                                      </p:to>
                                    </p:set>
                                    <p:anim calcmode="lin" valueType="num">
                                      <p:cBhvr>
                                        <p:cTn id="7" dur="500" fill="hold"/>
                                        <p:tgtEl>
                                          <p:spTgt spid="1894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9443">
                                            <p:txEl>
                                              <p:pRg st="0" end="0"/>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189443">
                                            <p:txEl>
                                              <p:pRg st="0" end="0"/>
                                            </p:txEl>
                                          </p:spTgt>
                                        </p:tgtEl>
                                        <p:attrNameLst>
                                          <p:attrName>ppt_c</p:attrName>
                                        </p:attrNameLst>
                                      </p:cBhvr>
                                      <p:to>
                                        <a:schemeClr val="folHlink"/>
                                      </p:to>
                                    </p:animClr>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89443">
                                            <p:txEl>
                                              <p:pRg st="1" end="1"/>
                                            </p:txEl>
                                          </p:spTgt>
                                        </p:tgtEl>
                                        <p:attrNameLst>
                                          <p:attrName>style.visibility</p:attrName>
                                        </p:attrNameLst>
                                      </p:cBhvr>
                                      <p:to>
                                        <p:strVal val="visible"/>
                                      </p:to>
                                    </p:set>
                                    <p:anim calcmode="lin" valueType="num">
                                      <p:cBhvr>
                                        <p:cTn id="13" dur="5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89443">
                                            <p:txEl>
                                              <p:pRg st="1" end="1"/>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189443">
                                            <p:txEl>
                                              <p:pRg st="1" end="1"/>
                                            </p:txEl>
                                          </p:spTgt>
                                        </p:tgtEl>
                                        <p:attrNameLst>
                                          <p:attrName>ppt_c</p:attrName>
                                        </p:attrNameLst>
                                      </p:cBhvr>
                                      <p:to>
                                        <a:schemeClr val="folHlink"/>
                                      </p:to>
                                    </p:animClr>
                                  </p:subTnLst>
                                </p:cTn>
                              </p:par>
                              <p:par>
                                <p:cTn id="15" presetID="17" presetClass="entr" presetSubtype="10" fill="hold" grpId="0" nodeType="withEffect">
                                  <p:stCondLst>
                                    <p:cond delay="0"/>
                                  </p:stCondLst>
                                  <p:childTnLst>
                                    <p:set>
                                      <p:cBhvr>
                                        <p:cTn id="16" dur="1" fill="hold">
                                          <p:stCondLst>
                                            <p:cond delay="0"/>
                                          </p:stCondLst>
                                        </p:cTn>
                                        <p:tgtEl>
                                          <p:spTgt spid="189443">
                                            <p:txEl>
                                              <p:pRg st="2" end="2"/>
                                            </p:txEl>
                                          </p:spTgt>
                                        </p:tgtEl>
                                        <p:attrNameLst>
                                          <p:attrName>style.visibility</p:attrName>
                                        </p:attrNameLst>
                                      </p:cBhvr>
                                      <p:to>
                                        <p:strVal val="visible"/>
                                      </p:to>
                                    </p:set>
                                    <p:anim calcmode="lin" valueType="num">
                                      <p:cBhvr>
                                        <p:cTn id="17" dur="500" fill="hold"/>
                                        <p:tgtEl>
                                          <p:spTgt spid="18944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89443">
                                            <p:txEl>
                                              <p:pRg st="2" end="2"/>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189443">
                                            <p:txEl>
                                              <p:pRg st="2" end="2"/>
                                            </p:txEl>
                                          </p:spTgt>
                                        </p:tgtEl>
                                        <p:attrNameLst>
                                          <p:attrName>ppt_c</p:attrName>
                                        </p:attrNameLst>
                                      </p:cBhvr>
                                      <p:to>
                                        <a:schemeClr val="folHlink"/>
                                      </p:to>
                                    </p:animClr>
                                  </p:subTnLst>
                                </p:cTn>
                              </p:par>
                              <p:par>
                                <p:cTn id="19" presetID="17" presetClass="entr" presetSubtype="10" fill="hold" grpId="0" nodeType="withEffect">
                                  <p:stCondLst>
                                    <p:cond delay="0"/>
                                  </p:stCondLst>
                                  <p:childTnLst>
                                    <p:set>
                                      <p:cBhvr>
                                        <p:cTn id="20" dur="1" fill="hold">
                                          <p:stCondLst>
                                            <p:cond delay="0"/>
                                          </p:stCondLst>
                                        </p:cTn>
                                        <p:tgtEl>
                                          <p:spTgt spid="189443">
                                            <p:txEl>
                                              <p:pRg st="3" end="3"/>
                                            </p:txEl>
                                          </p:spTgt>
                                        </p:tgtEl>
                                        <p:attrNameLst>
                                          <p:attrName>style.visibility</p:attrName>
                                        </p:attrNameLst>
                                      </p:cBhvr>
                                      <p:to>
                                        <p:strVal val="visible"/>
                                      </p:to>
                                    </p:set>
                                    <p:anim calcmode="lin" valueType="num">
                                      <p:cBhvr>
                                        <p:cTn id="21" dur="500" fill="hold"/>
                                        <p:tgtEl>
                                          <p:spTgt spid="18944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89443">
                                            <p:txEl>
                                              <p:pRg st="3" end="3"/>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189443">
                                            <p:txEl>
                                              <p:pRg st="3" end="3"/>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189443">
                                            <p:txEl>
                                              <p:pRg st="4" end="4"/>
                                            </p:txEl>
                                          </p:spTgt>
                                        </p:tgtEl>
                                        <p:attrNameLst>
                                          <p:attrName>style.visibility</p:attrName>
                                        </p:attrNameLst>
                                      </p:cBhvr>
                                      <p:to>
                                        <p:strVal val="visible"/>
                                      </p:to>
                                    </p:set>
                                    <p:anim calcmode="lin" valueType="num">
                                      <p:cBhvr>
                                        <p:cTn id="27" dur="500" fill="hold"/>
                                        <p:tgtEl>
                                          <p:spTgt spid="18944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89443">
                                            <p:txEl>
                                              <p:pRg st="4" end="4"/>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189443">
                                            <p:txEl>
                                              <p:pRg st="4" end="4"/>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defRPr/>
            </a:pPr>
            <a:r>
              <a:rPr lang="en-US" sz="4400" smtClean="0">
                <a:effectLst>
                  <a:outerShdw blurRad="38100" dist="38100" dir="2700000" algn="tl">
                    <a:srgbClr val="000000"/>
                  </a:outerShdw>
                </a:effectLst>
              </a:rPr>
              <a:t>Auxins</a:t>
            </a:r>
          </a:p>
        </p:txBody>
      </p:sp>
      <p:pic>
        <p:nvPicPr>
          <p:cNvPr id="257027" name="Picture 3" descr="40_16"/>
          <p:cNvPicPr>
            <a:picLocks noChangeAspect="1" noChangeArrowheads="1"/>
          </p:cNvPicPr>
          <p:nvPr/>
        </p:nvPicPr>
        <p:blipFill>
          <a:blip r:embed="rId3"/>
          <a:srcRect l="8749" r="2499"/>
          <a:stretch>
            <a:fillRect/>
          </a:stretch>
        </p:blipFill>
        <p:spPr bwMode="auto">
          <a:xfrm>
            <a:off x="1905000" y="1376363"/>
            <a:ext cx="6035675" cy="51006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57027"/>
                                        </p:tgtEl>
                                        <p:attrNameLst>
                                          <p:attrName>style.visibility</p:attrName>
                                        </p:attrNameLst>
                                      </p:cBhvr>
                                      <p:to>
                                        <p:strVal val="visible"/>
                                      </p:to>
                                    </p:set>
                                    <p:animEffect transition="in" filter="box(out)">
                                      <p:cBhvr>
                                        <p:cTn id="7" dur="500"/>
                                        <p:tgtEl>
                                          <p:spTgt spid="257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smtClean="0">
                <a:effectLst>
                  <a:outerShdw blurRad="38100" dist="38100" dir="2700000" algn="tl">
                    <a:srgbClr val="000000"/>
                  </a:outerShdw>
                </a:effectLst>
              </a:rPr>
              <a:t>Auxin</a:t>
            </a:r>
          </a:p>
        </p:txBody>
      </p:sp>
      <p:sp>
        <p:nvSpPr>
          <p:cNvPr id="259075" name="Rectangle 3"/>
          <p:cNvSpPr>
            <a:spLocks noGrp="1" noChangeArrowheads="1"/>
          </p:cNvSpPr>
          <p:nvPr>
            <p:ph type="body" idx="1"/>
          </p:nvPr>
        </p:nvSpPr>
        <p:spPr/>
        <p:txBody>
          <a:bodyPr/>
          <a:lstStyle/>
          <a:p>
            <a:pPr eaLnBrk="1" hangingPunct="1">
              <a:defRPr/>
            </a:pPr>
            <a:r>
              <a:rPr lang="en-US" smtClean="0"/>
              <a:t>Auxin promotes activity of the vascular cambium and vascular tissues.</a:t>
            </a:r>
          </a:p>
          <a:p>
            <a:pPr lvl="1" eaLnBrk="1" hangingPunct="1">
              <a:defRPr/>
            </a:pPr>
            <a:r>
              <a:rPr lang="en-US" smtClean="0"/>
              <a:t>plays key role in fruit development</a:t>
            </a:r>
          </a:p>
          <a:p>
            <a:pPr eaLnBrk="1" hangingPunct="1">
              <a:defRPr/>
            </a:pPr>
            <a:r>
              <a:rPr lang="en-US" sz="2800" smtClean="0">
                <a:solidFill>
                  <a:srgbClr val="0A5231"/>
                </a:solidFill>
                <a:effectLst>
                  <a:outerShdw blurRad="38100" dist="38100" dir="2700000" algn="tl">
                    <a:srgbClr val="000000"/>
                  </a:outerShdw>
                </a:effectLst>
              </a:rPr>
              <a:t>Cell Elongation: Acid growth hypothesis</a:t>
            </a:r>
          </a:p>
          <a:p>
            <a:pPr lvl="1" eaLnBrk="1" hangingPunct="1">
              <a:defRPr/>
            </a:pPr>
            <a:r>
              <a:rPr lang="en-US" smtClean="0"/>
              <a:t>auxin works by causing responsive cells to actively transport hydrogen ions from the cytoplasm into the cell wall space</a:t>
            </a:r>
          </a:p>
          <a:p>
            <a:pPr eaLnBrk="1" hangingPunct="1">
              <a:defRPr/>
            </a:pPr>
            <a:endParaRPr lang="en-US" smtClean="0"/>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normAutofit fontScale="90000"/>
          </a:bodyPr>
          <a:lstStyle/>
          <a:p>
            <a:pPr eaLnBrk="1" hangingPunct="1">
              <a:defRPr/>
            </a:pPr>
            <a:r>
              <a:rPr lang="en-US" b="1" dirty="0" smtClean="0">
                <a:solidFill>
                  <a:srgbClr val="FF0000"/>
                </a:solidFill>
                <a:effectLst>
                  <a:outerShdw blurRad="38100" dist="38100" dir="2700000" algn="tl">
                    <a:srgbClr val="000000"/>
                  </a:outerShdw>
                </a:effectLst>
              </a:rPr>
              <a:t>Signal-transduction pathways in plants</a:t>
            </a:r>
          </a:p>
        </p:txBody>
      </p:sp>
      <p:pic>
        <p:nvPicPr>
          <p:cNvPr id="14339" name="Picture 3" descr="142069"/>
          <p:cNvPicPr>
            <a:picLocks noChangeAspect="1" noChangeArrowheads="1"/>
          </p:cNvPicPr>
          <p:nvPr/>
        </p:nvPicPr>
        <p:blipFill>
          <a:blip r:embed="rId3"/>
          <a:srcRect/>
          <a:stretch>
            <a:fillRect/>
          </a:stretch>
        </p:blipFill>
        <p:spPr bwMode="auto">
          <a:xfrm>
            <a:off x="1219200" y="1676400"/>
            <a:ext cx="7620000" cy="3924300"/>
          </a:xfrm>
          <a:prstGeom prst="rect">
            <a:avLst/>
          </a:prstGeom>
          <a:noFill/>
          <a:ln w="9525">
            <a:noFill/>
            <a:miter lim="800000"/>
            <a:headEnd/>
            <a:tailEnd/>
          </a:ln>
        </p:spPr>
      </p:pic>
      <p:sp>
        <p:nvSpPr>
          <p:cNvPr id="14340" name="Rectangle 4"/>
          <p:cNvSpPr>
            <a:spLocks noChangeArrowheads="1"/>
          </p:cNvSpPr>
          <p:nvPr/>
        </p:nvSpPr>
        <p:spPr bwMode="auto">
          <a:xfrm>
            <a:off x="1295400" y="5638800"/>
            <a:ext cx="6781800" cy="915988"/>
          </a:xfrm>
          <a:prstGeom prst="rect">
            <a:avLst/>
          </a:prstGeom>
          <a:noFill/>
          <a:ln w="9525">
            <a:noFill/>
            <a:miter lim="800000"/>
            <a:headEnd/>
            <a:tailEnd/>
          </a:ln>
        </p:spPr>
        <p:txBody>
          <a:bodyPr anchor="ctr">
            <a:spAutoFit/>
          </a:bodyPr>
          <a:lstStyle/>
          <a:p>
            <a:r>
              <a:rPr lang="en-US"/>
              <a:t>Auxin interacts with calcium ions which in turn calmodulin, a protein, which regulates many processes in plants, animals, and microbes.</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685800" y="304800"/>
            <a:ext cx="7772400" cy="1143000"/>
          </a:xfrm>
        </p:spPr>
        <p:txBody>
          <a:bodyPr/>
          <a:lstStyle/>
          <a:p>
            <a:pPr eaLnBrk="1" hangingPunct="1">
              <a:defRPr/>
            </a:pPr>
            <a:r>
              <a:rPr lang="en-US" b="1" dirty="0" smtClean="0">
                <a:solidFill>
                  <a:srgbClr val="FF0000"/>
                </a:solidFill>
                <a:effectLst>
                  <a:outerShdw blurRad="38100" dist="38100" dir="2700000" algn="tl">
                    <a:srgbClr val="000000"/>
                  </a:outerShdw>
                </a:effectLst>
              </a:rPr>
              <a:t>Loosening of cell wall</a:t>
            </a:r>
            <a:endParaRPr lang="en-US" dirty="0" smtClean="0">
              <a:solidFill>
                <a:srgbClr val="FF0000"/>
              </a:solidFill>
            </a:endParaRPr>
          </a:p>
        </p:txBody>
      </p:sp>
      <p:pic>
        <p:nvPicPr>
          <p:cNvPr id="15363" name="Picture 3" descr="142068"/>
          <p:cNvPicPr>
            <a:picLocks noChangeAspect="1" noChangeArrowheads="1"/>
          </p:cNvPicPr>
          <p:nvPr/>
        </p:nvPicPr>
        <p:blipFill>
          <a:blip r:embed="rId3"/>
          <a:srcRect/>
          <a:stretch>
            <a:fillRect/>
          </a:stretch>
        </p:blipFill>
        <p:spPr bwMode="auto">
          <a:xfrm>
            <a:off x="1219200" y="1828800"/>
            <a:ext cx="7620000" cy="344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762000" y="0"/>
            <a:ext cx="7772400" cy="1143000"/>
          </a:xfrm>
        </p:spPr>
        <p:txBody>
          <a:bodyPr/>
          <a:lstStyle/>
          <a:p>
            <a:pPr eaLnBrk="1" hangingPunct="1">
              <a:defRPr/>
            </a:pPr>
            <a:r>
              <a:rPr lang="en-US" b="1" smtClean="0">
                <a:solidFill>
                  <a:srgbClr val="006600"/>
                </a:solidFill>
                <a:effectLst>
                  <a:outerShdw blurRad="38100" dist="38100" dir="2700000" algn="tl">
                    <a:srgbClr val="000000"/>
                  </a:outerShdw>
                </a:effectLst>
              </a:rPr>
              <a:t>Polar transport of Auxin</a:t>
            </a:r>
            <a:endParaRPr lang="en-US" smtClean="0"/>
          </a:p>
        </p:txBody>
      </p:sp>
      <p:pic>
        <p:nvPicPr>
          <p:cNvPr id="16387" name="Picture 3" descr="142067"/>
          <p:cNvPicPr>
            <a:picLocks noChangeAspect="1" noChangeArrowheads="1"/>
          </p:cNvPicPr>
          <p:nvPr/>
        </p:nvPicPr>
        <p:blipFill>
          <a:blip r:embed="rId3"/>
          <a:srcRect/>
          <a:stretch>
            <a:fillRect/>
          </a:stretch>
        </p:blipFill>
        <p:spPr bwMode="auto">
          <a:xfrm>
            <a:off x="2362200" y="914400"/>
            <a:ext cx="40354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Auxin</a:t>
            </a:r>
          </a:p>
        </p:txBody>
      </p:sp>
      <p:sp>
        <p:nvSpPr>
          <p:cNvPr id="17411" name="Rectangle 3"/>
          <p:cNvSpPr>
            <a:spLocks noGrp="1" noChangeArrowheads="1"/>
          </p:cNvSpPr>
          <p:nvPr>
            <p:ph type="body" idx="1"/>
          </p:nvPr>
        </p:nvSpPr>
        <p:spPr/>
        <p:txBody>
          <a:bodyPr/>
          <a:lstStyle/>
          <a:p>
            <a:pPr eaLnBrk="1" hangingPunct="1">
              <a:lnSpc>
                <a:spcPct val="90000"/>
              </a:lnSpc>
            </a:pPr>
            <a:r>
              <a:rPr lang="en-US" smtClean="0">
                <a:solidFill>
                  <a:srgbClr val="06301D"/>
                </a:solidFill>
              </a:rPr>
              <a:t>Synthetic auxins</a:t>
            </a:r>
            <a:r>
              <a:rPr lang="en-US" smtClean="0"/>
              <a:t> </a:t>
            </a:r>
          </a:p>
          <a:p>
            <a:pPr lvl="1" eaLnBrk="1" hangingPunct="1">
              <a:lnSpc>
                <a:spcPct val="90000"/>
              </a:lnSpc>
              <a:buFont typeface="Wingdings" pitchFamily="2" charset="2"/>
              <a:buChar char="v"/>
            </a:pPr>
            <a:r>
              <a:rPr lang="en-US" smtClean="0"/>
              <a:t>widely used in agriculture and horticulture</a:t>
            </a:r>
          </a:p>
          <a:p>
            <a:pPr lvl="2" eaLnBrk="1" hangingPunct="1">
              <a:lnSpc>
                <a:spcPct val="90000"/>
              </a:lnSpc>
              <a:buFont typeface="Wingdings" pitchFamily="2" charset="2"/>
              <a:buChar char="v"/>
            </a:pPr>
            <a:r>
              <a:rPr lang="en-US" smtClean="0"/>
              <a:t>prevent leaf abscission</a:t>
            </a:r>
          </a:p>
          <a:p>
            <a:pPr lvl="2" eaLnBrk="1" hangingPunct="1">
              <a:lnSpc>
                <a:spcPct val="90000"/>
              </a:lnSpc>
              <a:buFont typeface="Wingdings" pitchFamily="2" charset="2"/>
              <a:buChar char="v"/>
            </a:pPr>
            <a:r>
              <a:rPr lang="en-US" smtClean="0"/>
              <a:t>prevent fruit drop</a:t>
            </a:r>
          </a:p>
          <a:p>
            <a:pPr lvl="2" eaLnBrk="1" hangingPunct="1">
              <a:lnSpc>
                <a:spcPct val="90000"/>
              </a:lnSpc>
              <a:buFont typeface="Wingdings" pitchFamily="2" charset="2"/>
              <a:buChar char="v"/>
            </a:pPr>
            <a:r>
              <a:rPr lang="en-US" smtClean="0"/>
              <a:t>promote flowering and fruiting</a:t>
            </a:r>
          </a:p>
          <a:p>
            <a:pPr lvl="2" eaLnBrk="1" hangingPunct="1">
              <a:lnSpc>
                <a:spcPct val="90000"/>
              </a:lnSpc>
              <a:buFont typeface="Wingdings" pitchFamily="2" charset="2"/>
              <a:buChar char="v"/>
            </a:pPr>
            <a:r>
              <a:rPr lang="en-US" smtClean="0"/>
              <a:t>control weeds</a:t>
            </a:r>
          </a:p>
          <a:p>
            <a:pPr eaLnBrk="1" hangingPunct="1">
              <a:lnSpc>
                <a:spcPct val="90000"/>
              </a:lnSpc>
              <a:buFont typeface="Wingdings" pitchFamily="2" charset="2"/>
              <a:buChar char="v"/>
            </a:pPr>
            <a:r>
              <a:rPr lang="en-US" sz="2800" smtClean="0"/>
              <a:t>Agent Orange - 1:1 ratio of 2,4-D and 2,4,5-T used to defoliate trees in Vietnam War.  </a:t>
            </a:r>
          </a:p>
          <a:p>
            <a:pPr lvl="2" eaLnBrk="1" hangingPunct="1">
              <a:lnSpc>
                <a:spcPct val="90000"/>
              </a:lnSpc>
              <a:buFont typeface="Wingdings" pitchFamily="2" charset="2"/>
              <a:buChar char="v"/>
            </a:pPr>
            <a:r>
              <a:rPr lang="en-US" sz="2000" smtClean="0"/>
              <a:t>Dioxin usually contaminates 2,4,5-T, which is linked to miscarriages, birth defects,leukemia, and other types of cancer.</a:t>
            </a:r>
            <a:r>
              <a:rPr lang="en-US" smtClean="0"/>
              <a:t>  </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0"/>
            <a:ext cx="9144000" cy="6861175"/>
          </a:xfrm>
          <a:prstGeom prst="rect">
            <a:avLst/>
          </a:prstGeom>
          <a:noFill/>
          <a:ln w="9525">
            <a:noFill/>
            <a:miter lim="800000"/>
            <a:headEnd/>
            <a:tailEnd/>
          </a:ln>
          <a:effectLst/>
        </p:spPr>
      </p:pic>
      <p:sp>
        <p:nvSpPr>
          <p:cNvPr id="21507" name="Line 3"/>
          <p:cNvSpPr>
            <a:spLocks noChangeShapeType="1"/>
          </p:cNvSpPr>
          <p:nvPr/>
        </p:nvSpPr>
        <p:spPr bwMode="auto">
          <a:xfrm flipV="1">
            <a:off x="2438400" y="3429000"/>
            <a:ext cx="76200" cy="2057400"/>
          </a:xfrm>
          <a:prstGeom prst="line">
            <a:avLst/>
          </a:prstGeom>
          <a:noFill/>
          <a:ln w="57150">
            <a:solidFill>
              <a:schemeClr val="tx1"/>
            </a:solidFill>
            <a:round/>
            <a:headEnd/>
            <a:tailEnd type="triangle" w="med" len="med"/>
          </a:ln>
          <a:effectLst/>
        </p:spPr>
        <p:txBody>
          <a:bodyPr/>
          <a:lstStyle/>
          <a:p>
            <a:endParaRPr lang="en-US"/>
          </a:p>
        </p:txBody>
      </p:sp>
      <p:sp>
        <p:nvSpPr>
          <p:cNvPr id="21508" name="Text Box 4"/>
          <p:cNvSpPr txBox="1">
            <a:spLocks noChangeArrowheads="1"/>
          </p:cNvSpPr>
          <p:nvPr/>
        </p:nvSpPr>
        <p:spPr bwMode="auto">
          <a:xfrm>
            <a:off x="304800" y="5562600"/>
            <a:ext cx="3505200" cy="581025"/>
          </a:xfrm>
          <a:prstGeom prst="rect">
            <a:avLst/>
          </a:prstGeom>
          <a:noFill/>
          <a:ln w="9525">
            <a:noFill/>
            <a:miter lim="800000"/>
            <a:headEnd/>
            <a:tailEnd/>
          </a:ln>
          <a:effectLst/>
        </p:spPr>
        <p:txBody>
          <a:bodyPr>
            <a:spAutoFit/>
          </a:bodyPr>
          <a:lstStyle/>
          <a:p>
            <a:pPr>
              <a:spcBef>
                <a:spcPct val="50000"/>
              </a:spcBef>
            </a:pPr>
            <a:r>
              <a:rPr lang="en-US" sz="1600"/>
              <a:t>Complex I = NADH ubiquinone oxidoreductase </a:t>
            </a:r>
          </a:p>
        </p:txBody>
      </p:sp>
      <p:sp>
        <p:nvSpPr>
          <p:cNvPr id="21509" name="Line 5"/>
          <p:cNvSpPr>
            <a:spLocks noChangeShapeType="1"/>
          </p:cNvSpPr>
          <p:nvPr/>
        </p:nvSpPr>
        <p:spPr bwMode="auto">
          <a:xfrm flipV="1">
            <a:off x="3962400" y="3124200"/>
            <a:ext cx="0" cy="3048000"/>
          </a:xfrm>
          <a:prstGeom prst="line">
            <a:avLst/>
          </a:prstGeom>
          <a:noFill/>
          <a:ln w="57150">
            <a:solidFill>
              <a:schemeClr val="tx1"/>
            </a:solidFill>
            <a:round/>
            <a:headEnd/>
            <a:tailEnd type="triangle" w="med" len="med"/>
          </a:ln>
          <a:effectLst/>
        </p:spPr>
        <p:txBody>
          <a:bodyPr/>
          <a:lstStyle/>
          <a:p>
            <a:endParaRPr lang="en-US"/>
          </a:p>
        </p:txBody>
      </p:sp>
      <p:sp>
        <p:nvSpPr>
          <p:cNvPr id="21510" name="Text Box 6"/>
          <p:cNvSpPr txBox="1">
            <a:spLocks noChangeArrowheads="1"/>
          </p:cNvSpPr>
          <p:nvPr/>
        </p:nvSpPr>
        <p:spPr bwMode="auto">
          <a:xfrm>
            <a:off x="2057400" y="6276975"/>
            <a:ext cx="2438400" cy="581025"/>
          </a:xfrm>
          <a:prstGeom prst="rect">
            <a:avLst/>
          </a:prstGeom>
          <a:noFill/>
          <a:ln w="9525">
            <a:noFill/>
            <a:miter lim="800000"/>
            <a:headEnd/>
            <a:tailEnd/>
          </a:ln>
          <a:effectLst/>
        </p:spPr>
        <p:txBody>
          <a:bodyPr>
            <a:spAutoFit/>
          </a:bodyPr>
          <a:lstStyle/>
          <a:p>
            <a:pPr>
              <a:spcBef>
                <a:spcPct val="50000"/>
              </a:spcBef>
            </a:pPr>
            <a:r>
              <a:rPr lang="en-US" sz="1600"/>
              <a:t>Complex II = succinate-ubiquinone oxidoreductase</a:t>
            </a:r>
          </a:p>
        </p:txBody>
      </p:sp>
      <p:sp>
        <p:nvSpPr>
          <p:cNvPr id="21511" name="Line 7"/>
          <p:cNvSpPr>
            <a:spLocks noChangeShapeType="1"/>
          </p:cNvSpPr>
          <p:nvPr/>
        </p:nvSpPr>
        <p:spPr bwMode="auto">
          <a:xfrm flipV="1">
            <a:off x="5562600" y="3124200"/>
            <a:ext cx="0" cy="3200400"/>
          </a:xfrm>
          <a:prstGeom prst="line">
            <a:avLst/>
          </a:prstGeom>
          <a:noFill/>
          <a:ln w="57150">
            <a:solidFill>
              <a:schemeClr val="tx1"/>
            </a:solidFill>
            <a:round/>
            <a:headEnd/>
            <a:tailEnd type="triangle" w="med" len="med"/>
          </a:ln>
          <a:effectLst/>
        </p:spPr>
        <p:txBody>
          <a:bodyPr/>
          <a:lstStyle/>
          <a:p>
            <a:endParaRPr lang="en-US"/>
          </a:p>
        </p:txBody>
      </p:sp>
      <p:sp>
        <p:nvSpPr>
          <p:cNvPr id="21512" name="Text Box 8"/>
          <p:cNvSpPr txBox="1">
            <a:spLocks noChangeArrowheads="1"/>
          </p:cNvSpPr>
          <p:nvPr/>
        </p:nvSpPr>
        <p:spPr bwMode="auto">
          <a:xfrm>
            <a:off x="4800600" y="6324600"/>
            <a:ext cx="3657600" cy="581025"/>
          </a:xfrm>
          <a:prstGeom prst="rect">
            <a:avLst/>
          </a:prstGeom>
          <a:noFill/>
          <a:ln w="9525">
            <a:noFill/>
            <a:miter lim="800000"/>
            <a:headEnd/>
            <a:tailEnd/>
          </a:ln>
          <a:effectLst/>
        </p:spPr>
        <p:txBody>
          <a:bodyPr>
            <a:spAutoFit/>
          </a:bodyPr>
          <a:lstStyle/>
          <a:p>
            <a:pPr>
              <a:spcBef>
                <a:spcPct val="50000"/>
              </a:spcBef>
            </a:pPr>
            <a:r>
              <a:rPr lang="en-US" sz="1600"/>
              <a:t>Complex III = cytochrome c oxidoreductase</a:t>
            </a:r>
          </a:p>
        </p:txBody>
      </p:sp>
      <p:sp>
        <p:nvSpPr>
          <p:cNvPr id="21513" name="Line 9"/>
          <p:cNvSpPr>
            <a:spLocks noChangeShapeType="1"/>
          </p:cNvSpPr>
          <p:nvPr/>
        </p:nvSpPr>
        <p:spPr bwMode="auto">
          <a:xfrm flipH="1">
            <a:off x="3276600" y="990600"/>
            <a:ext cx="228600" cy="1905000"/>
          </a:xfrm>
          <a:prstGeom prst="line">
            <a:avLst/>
          </a:prstGeom>
          <a:noFill/>
          <a:ln w="28575">
            <a:solidFill>
              <a:schemeClr val="tx1"/>
            </a:solidFill>
            <a:round/>
            <a:headEnd/>
            <a:tailEnd type="triangle" w="med" len="med"/>
          </a:ln>
          <a:effectLst/>
        </p:spPr>
        <p:txBody>
          <a:bodyPr/>
          <a:lstStyle/>
          <a:p>
            <a:endParaRPr lang="en-US"/>
          </a:p>
        </p:txBody>
      </p:sp>
      <p:sp>
        <p:nvSpPr>
          <p:cNvPr id="21514" name="Text Box 10"/>
          <p:cNvSpPr txBox="1">
            <a:spLocks noChangeArrowheads="1"/>
          </p:cNvSpPr>
          <p:nvPr/>
        </p:nvSpPr>
        <p:spPr bwMode="auto">
          <a:xfrm>
            <a:off x="2819400" y="762000"/>
            <a:ext cx="1981200" cy="336550"/>
          </a:xfrm>
          <a:prstGeom prst="rect">
            <a:avLst/>
          </a:prstGeom>
          <a:noFill/>
          <a:ln w="9525">
            <a:noFill/>
            <a:miter lim="800000"/>
            <a:headEnd/>
            <a:tailEnd/>
          </a:ln>
          <a:effectLst/>
        </p:spPr>
        <p:txBody>
          <a:bodyPr>
            <a:spAutoFit/>
          </a:bodyPr>
          <a:lstStyle/>
          <a:p>
            <a:pPr>
              <a:spcBef>
                <a:spcPct val="50000"/>
              </a:spcBef>
            </a:pPr>
            <a:r>
              <a:rPr lang="en-US" sz="1600"/>
              <a:t>Cytochrome c</a:t>
            </a:r>
          </a:p>
        </p:txBody>
      </p:sp>
      <p:sp>
        <p:nvSpPr>
          <p:cNvPr id="21515" name="Text Box 11"/>
          <p:cNvSpPr txBox="1">
            <a:spLocks noChangeArrowheads="1"/>
          </p:cNvSpPr>
          <p:nvPr/>
        </p:nvSpPr>
        <p:spPr bwMode="auto">
          <a:xfrm>
            <a:off x="4495800" y="228600"/>
            <a:ext cx="2362200" cy="336550"/>
          </a:xfrm>
          <a:prstGeom prst="rect">
            <a:avLst/>
          </a:prstGeom>
          <a:noFill/>
          <a:ln w="9525">
            <a:noFill/>
            <a:miter lim="800000"/>
            <a:headEnd/>
            <a:tailEnd/>
          </a:ln>
          <a:effectLst/>
        </p:spPr>
        <p:txBody>
          <a:bodyPr>
            <a:spAutoFit/>
          </a:bodyPr>
          <a:lstStyle/>
          <a:p>
            <a:pPr>
              <a:spcBef>
                <a:spcPct val="50000"/>
              </a:spcBef>
            </a:pPr>
            <a:r>
              <a:rPr lang="en-US" sz="1600"/>
              <a:t>Coenzyme Q (ubiquinone)</a:t>
            </a:r>
          </a:p>
        </p:txBody>
      </p:sp>
      <p:sp>
        <p:nvSpPr>
          <p:cNvPr id="21516" name="Line 12"/>
          <p:cNvSpPr>
            <a:spLocks noChangeShapeType="1"/>
          </p:cNvSpPr>
          <p:nvPr/>
        </p:nvSpPr>
        <p:spPr bwMode="auto">
          <a:xfrm flipH="1">
            <a:off x="4876800" y="533400"/>
            <a:ext cx="381000" cy="2133600"/>
          </a:xfrm>
          <a:prstGeom prst="line">
            <a:avLst/>
          </a:prstGeom>
          <a:noFill/>
          <a:ln w="28575">
            <a:solidFill>
              <a:schemeClr val="tx1"/>
            </a:solidFill>
            <a:round/>
            <a:headEnd/>
            <a:tailEnd type="triangle" w="med" len="med"/>
          </a:ln>
          <a:effectLst/>
        </p:spPr>
        <p:txBody>
          <a:bodyPr/>
          <a:lstStyle/>
          <a:p>
            <a:endParaRPr lang="en-US"/>
          </a:p>
        </p:txBody>
      </p:sp>
      <p:sp>
        <p:nvSpPr>
          <p:cNvPr id="21517" name="Text Box 13"/>
          <p:cNvSpPr txBox="1">
            <a:spLocks noChangeArrowheads="1"/>
          </p:cNvSpPr>
          <p:nvPr/>
        </p:nvSpPr>
        <p:spPr bwMode="auto">
          <a:xfrm>
            <a:off x="152400" y="152400"/>
            <a:ext cx="3505200" cy="304800"/>
          </a:xfrm>
          <a:prstGeom prst="rect">
            <a:avLst/>
          </a:prstGeom>
          <a:noFill/>
          <a:ln w="9525">
            <a:noFill/>
            <a:miter lim="800000"/>
            <a:headEnd/>
            <a:tailEnd/>
          </a:ln>
          <a:effectLst/>
        </p:spPr>
        <p:txBody>
          <a:bodyPr>
            <a:spAutoFit/>
          </a:bodyPr>
          <a:lstStyle/>
          <a:p>
            <a:pPr>
              <a:spcBef>
                <a:spcPct val="50000"/>
              </a:spcBef>
            </a:pPr>
            <a:r>
              <a:rPr lang="en-US" sz="1400"/>
              <a:t>Prosthetic groups = Fe, Flavin, Fe-S, Cu</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defRPr/>
            </a:pPr>
            <a:r>
              <a:rPr lang="en-US" b="1" u="sng" smtClean="0">
                <a:solidFill>
                  <a:srgbClr val="006600"/>
                </a:solidFill>
                <a:effectLst>
                  <a:outerShdw blurRad="38100" dist="38100" dir="2700000" algn="tl">
                    <a:srgbClr val="000000"/>
                  </a:outerShdw>
                </a:effectLst>
              </a:rPr>
              <a:t>Additional responses to auxin</a:t>
            </a:r>
            <a:endParaRPr lang="en-US" smtClean="0"/>
          </a:p>
        </p:txBody>
      </p:sp>
      <p:sp>
        <p:nvSpPr>
          <p:cNvPr id="195587" name="Rectangle 3"/>
          <p:cNvSpPr>
            <a:spLocks noGrp="1" noChangeArrowheads="1"/>
          </p:cNvSpPr>
          <p:nvPr>
            <p:ph type="body" idx="1"/>
          </p:nvPr>
        </p:nvSpPr>
        <p:spPr/>
        <p:txBody>
          <a:bodyPr/>
          <a:lstStyle/>
          <a:p>
            <a:pPr eaLnBrk="1" hangingPunct="1">
              <a:buFont typeface="Monotype Sorts" pitchFamily="2" charset="2"/>
              <a:buChar char="§"/>
            </a:pPr>
            <a:r>
              <a:rPr lang="en-US" smtClean="0">
                <a:solidFill>
                  <a:srgbClr val="009900"/>
                </a:solidFill>
              </a:rPr>
              <a:t>abscission - loss of leaves</a:t>
            </a:r>
          </a:p>
          <a:p>
            <a:pPr eaLnBrk="1" hangingPunct="1">
              <a:buFont typeface="Monotype Sorts" pitchFamily="2" charset="2"/>
              <a:buChar char="§"/>
            </a:pPr>
            <a:r>
              <a:rPr lang="en-US" smtClean="0">
                <a:solidFill>
                  <a:srgbClr val="009900"/>
                </a:solidFill>
              </a:rPr>
              <a:t>flower initiation</a:t>
            </a:r>
          </a:p>
          <a:p>
            <a:pPr eaLnBrk="1" hangingPunct="1">
              <a:buFont typeface="Monotype Sorts" pitchFamily="2" charset="2"/>
              <a:buChar char="§"/>
            </a:pPr>
            <a:r>
              <a:rPr lang="en-US" smtClean="0">
                <a:solidFill>
                  <a:srgbClr val="009900"/>
                </a:solidFill>
              </a:rPr>
              <a:t>sex determination</a:t>
            </a:r>
          </a:p>
          <a:p>
            <a:pPr eaLnBrk="1" hangingPunct="1">
              <a:buFont typeface="Monotype Sorts" pitchFamily="2" charset="2"/>
              <a:buChar char="§"/>
            </a:pPr>
            <a:r>
              <a:rPr lang="en-US" smtClean="0">
                <a:solidFill>
                  <a:srgbClr val="009900"/>
                </a:solidFill>
              </a:rPr>
              <a:t>fruit development</a:t>
            </a:r>
          </a:p>
          <a:p>
            <a:pPr eaLnBrk="1" hangingPunct="1">
              <a:buFont typeface="Monotype Sorts" pitchFamily="2" charset="2"/>
              <a:buChar char="§"/>
            </a:pPr>
            <a:r>
              <a:rPr lang="en-US" smtClean="0"/>
              <a:t>apical dominance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anim calcmode="lin" valueType="num">
                                      <p:cBhvr>
                                        <p:cTn id="7" dur="500" fill="hold"/>
                                        <p:tgtEl>
                                          <p:spTgt spid="195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5587">
                                            <p:txEl>
                                              <p:pRg st="0" end="0"/>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195587">
                                            <p:txEl>
                                              <p:pRg st="0" end="0"/>
                                            </p:txEl>
                                          </p:spTgt>
                                        </p:tgtEl>
                                        <p:attrNameLst>
                                          <p:attrName>ppt_c</p:attrName>
                                        </p:attrNameLst>
                                      </p:cBhvr>
                                      <p:to>
                                        <a:schemeClr val="folHlink"/>
                                      </p:to>
                                    </p:animClr>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95587">
                                            <p:txEl>
                                              <p:pRg st="1" end="1"/>
                                            </p:txEl>
                                          </p:spTgt>
                                        </p:tgtEl>
                                        <p:attrNameLst>
                                          <p:attrName>style.visibility</p:attrName>
                                        </p:attrNameLst>
                                      </p:cBhvr>
                                      <p:to>
                                        <p:strVal val="visible"/>
                                      </p:to>
                                    </p:set>
                                    <p:anim calcmode="lin" valueType="num">
                                      <p:cBhvr>
                                        <p:cTn id="13" dur="500" fill="hold"/>
                                        <p:tgtEl>
                                          <p:spTgt spid="19558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95587">
                                            <p:txEl>
                                              <p:pRg st="1" end="1"/>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195587">
                                            <p:txEl>
                                              <p:pRg st="1" end="1"/>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95587">
                                            <p:txEl>
                                              <p:pRg st="2" end="2"/>
                                            </p:txEl>
                                          </p:spTgt>
                                        </p:tgtEl>
                                        <p:attrNameLst>
                                          <p:attrName>style.visibility</p:attrName>
                                        </p:attrNameLst>
                                      </p:cBhvr>
                                      <p:to>
                                        <p:strVal val="visible"/>
                                      </p:to>
                                    </p:set>
                                    <p:anim calcmode="lin" valueType="num">
                                      <p:cBhvr>
                                        <p:cTn id="19" dur="500" fill="hold"/>
                                        <p:tgtEl>
                                          <p:spTgt spid="19558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95587">
                                            <p:txEl>
                                              <p:pRg st="2" end="2"/>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195587">
                                            <p:txEl>
                                              <p:pRg st="2" end="2"/>
                                            </p:txEl>
                                          </p:spTgt>
                                        </p:tgtEl>
                                        <p:attrNameLst>
                                          <p:attrName>ppt_c</p:attrName>
                                        </p:attrNameLst>
                                      </p:cBhvr>
                                      <p:to>
                                        <a:schemeClr val="folHlink"/>
                                      </p:to>
                                    </p:animClr>
                                  </p:sub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95587">
                                            <p:txEl>
                                              <p:pRg st="3" end="3"/>
                                            </p:txEl>
                                          </p:spTgt>
                                        </p:tgtEl>
                                        <p:attrNameLst>
                                          <p:attrName>style.visibility</p:attrName>
                                        </p:attrNameLst>
                                      </p:cBhvr>
                                      <p:to>
                                        <p:strVal val="visible"/>
                                      </p:to>
                                    </p:set>
                                    <p:anim calcmode="lin" valueType="num">
                                      <p:cBhvr>
                                        <p:cTn id="25" dur="500" fill="hold"/>
                                        <p:tgtEl>
                                          <p:spTgt spid="19558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95587">
                                            <p:txEl>
                                              <p:pRg st="3" end="3"/>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195587">
                                            <p:txEl>
                                              <p:pRg st="3" end="3"/>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95587">
                                            <p:txEl>
                                              <p:pRg st="4" end="4"/>
                                            </p:txEl>
                                          </p:spTgt>
                                        </p:tgtEl>
                                        <p:attrNameLst>
                                          <p:attrName>style.visibility</p:attrName>
                                        </p:attrNameLst>
                                      </p:cBhvr>
                                      <p:to>
                                        <p:strVal val="visible"/>
                                      </p:to>
                                    </p:set>
                                    <p:anim calcmode="lin" valueType="num">
                                      <p:cBhvr>
                                        <p:cTn id="31" dur="500" fill="hold"/>
                                        <p:tgtEl>
                                          <p:spTgt spid="19558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95587">
                                            <p:txEl>
                                              <p:pRg st="4" end="4"/>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195587">
                                            <p:txEl>
                                              <p:pRg st="4" end="4"/>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685800" y="381000"/>
            <a:ext cx="7772400" cy="1143000"/>
          </a:xfrm>
        </p:spPr>
        <p:txBody>
          <a:bodyPr>
            <a:normAutofit fontScale="90000"/>
          </a:bodyPr>
          <a:lstStyle/>
          <a:p>
            <a:pPr eaLnBrk="1" hangingPunct="1">
              <a:defRPr/>
            </a:pPr>
            <a:r>
              <a:rPr lang="en-US" b="1" dirty="0" smtClean="0">
                <a:solidFill>
                  <a:srgbClr val="FF0000"/>
                </a:solidFill>
                <a:effectLst>
                  <a:outerShdw blurRad="38100" dist="38100" dir="2700000" algn="tl">
                    <a:srgbClr val="000000"/>
                  </a:outerShdw>
                </a:effectLst>
              </a:rPr>
              <a:t>Control of abscission by </a:t>
            </a:r>
            <a:r>
              <a:rPr lang="en-US" b="1" dirty="0" err="1" smtClean="0">
                <a:solidFill>
                  <a:srgbClr val="FF0000"/>
                </a:solidFill>
                <a:effectLst>
                  <a:outerShdw blurRad="38100" dist="38100" dir="2700000" algn="tl">
                    <a:srgbClr val="000000"/>
                  </a:outerShdw>
                </a:effectLst>
              </a:rPr>
              <a:t>auxin</a:t>
            </a:r>
            <a:endParaRPr lang="en-US" dirty="0" smtClean="0">
              <a:solidFill>
                <a:srgbClr val="FF0000"/>
              </a:solidFill>
            </a:endParaRPr>
          </a:p>
        </p:txBody>
      </p:sp>
      <p:pic>
        <p:nvPicPr>
          <p:cNvPr id="19459" name="Picture 3" descr="abscission zone"/>
          <p:cNvPicPr>
            <a:picLocks noChangeAspect="1" noChangeArrowheads="1"/>
          </p:cNvPicPr>
          <p:nvPr/>
        </p:nvPicPr>
        <p:blipFill>
          <a:blip r:embed="rId3"/>
          <a:srcRect/>
          <a:stretch>
            <a:fillRect/>
          </a:stretch>
        </p:blipFill>
        <p:spPr bwMode="auto">
          <a:xfrm>
            <a:off x="4800600" y="1752600"/>
            <a:ext cx="3524250" cy="4648200"/>
          </a:xfrm>
          <a:prstGeom prst="rect">
            <a:avLst/>
          </a:prstGeom>
          <a:noFill/>
          <a:ln w="9525">
            <a:noFill/>
            <a:miter lim="800000"/>
            <a:headEnd/>
            <a:tailEnd/>
          </a:ln>
        </p:spPr>
      </p:pic>
      <p:pic>
        <p:nvPicPr>
          <p:cNvPr id="19460" name="Picture 4" descr="leaf"/>
          <p:cNvPicPr>
            <a:picLocks noChangeAspect="1" noChangeArrowheads="1"/>
          </p:cNvPicPr>
          <p:nvPr/>
        </p:nvPicPr>
        <p:blipFill>
          <a:blip r:embed="rId4"/>
          <a:srcRect/>
          <a:stretch>
            <a:fillRect/>
          </a:stretch>
        </p:blipFill>
        <p:spPr bwMode="auto">
          <a:xfrm>
            <a:off x="1219200" y="1371600"/>
            <a:ext cx="2646363"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lstStyle/>
          <a:p>
            <a:pPr eaLnBrk="1" hangingPunct="1"/>
            <a:r>
              <a:rPr lang="en-US" smtClean="0"/>
              <a:t>Apical Dominance</a:t>
            </a:r>
          </a:p>
        </p:txBody>
      </p:sp>
      <p:sp>
        <p:nvSpPr>
          <p:cNvPr id="20483" name="Rectangle 3"/>
          <p:cNvSpPr>
            <a:spLocks noGrp="1" noChangeArrowheads="1"/>
          </p:cNvSpPr>
          <p:nvPr>
            <p:ph type="body" sz="half" idx="2"/>
          </p:nvPr>
        </p:nvSpPr>
        <p:spPr>
          <a:xfrm>
            <a:off x="4991100" y="1600200"/>
            <a:ext cx="3924300" cy="4525963"/>
          </a:xfrm>
        </p:spPr>
        <p:txBody>
          <a:bodyPr>
            <a:normAutofit fontScale="92500"/>
          </a:bodyPr>
          <a:lstStyle/>
          <a:p>
            <a:pPr eaLnBrk="1" hangingPunct="1">
              <a:lnSpc>
                <a:spcPct val="90000"/>
              </a:lnSpc>
              <a:buFont typeface="Wingdings" pitchFamily="2" charset="2"/>
              <a:buChar char="v"/>
            </a:pPr>
            <a:r>
              <a:rPr lang="en-US" sz="2800" smtClean="0"/>
              <a:t>Lateral branch growth are inhibited near the shoot apex, but less so farther from the tip. </a:t>
            </a:r>
          </a:p>
          <a:p>
            <a:pPr eaLnBrk="1" hangingPunct="1">
              <a:lnSpc>
                <a:spcPct val="90000"/>
              </a:lnSpc>
              <a:buFont typeface="Wingdings" pitchFamily="2" charset="2"/>
              <a:buChar char="v"/>
            </a:pPr>
            <a:r>
              <a:rPr lang="en-US" sz="2800" smtClean="0"/>
              <a:t>Apical dominance is disrupted in some plants by removing the shoot tip, causing the plant to become bushy.</a:t>
            </a:r>
          </a:p>
        </p:txBody>
      </p:sp>
      <p:pic>
        <p:nvPicPr>
          <p:cNvPr id="20484" name="Picture 6" descr="Norway%20spruce%20%202"/>
          <p:cNvPicPr>
            <a:picLocks noGrp="1" noChangeAspect="1" noChangeArrowheads="1"/>
          </p:cNvPicPr>
          <p:nvPr>
            <p:ph sz="half" idx="1"/>
          </p:nvPr>
        </p:nvPicPr>
        <p:blipFill>
          <a:blip r:embed="rId3"/>
          <a:srcRect/>
          <a:stretch>
            <a:fillRect/>
          </a:stretch>
        </p:blipFill>
        <p:spPr>
          <a:xfrm>
            <a:off x="1336675" y="1600200"/>
            <a:ext cx="3306763" cy="4525963"/>
          </a:xfr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Use of Auxin in Agriculture&#10;Rooting of Cuttings&#10;• Application of NAA (in Mango) and IBA (in Guava) in&#10;stem cutting causes..."/>
          <p:cNvPicPr>
            <a:picLocks noChangeAspect="1" noChangeArrowheads="1"/>
          </p:cNvPicPr>
          <p:nvPr/>
        </p:nvPicPr>
        <p:blipFill>
          <a:blip r:embed="rId2"/>
          <a:srcRect/>
          <a:stretch>
            <a:fillRect/>
          </a:stretch>
        </p:blipFill>
        <p:spPr bwMode="auto">
          <a:xfrm>
            <a:off x="304800" y="0"/>
            <a:ext cx="7924800" cy="5949812"/>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Use of Auxin in Agriculture&#10;Promotion of Flowering&#10;• Application NAA causes uniform flowering in&#10;Pineapple leading to dev..."/>
          <p:cNvPicPr>
            <a:picLocks noChangeAspect="1" noChangeArrowheads="1"/>
          </p:cNvPicPr>
          <p:nvPr/>
        </p:nvPicPr>
        <p:blipFill>
          <a:blip r:embed="rId2"/>
          <a:srcRect/>
          <a:stretch>
            <a:fillRect/>
          </a:stretch>
        </p:blipFill>
        <p:spPr bwMode="auto">
          <a:xfrm>
            <a:off x="609600" y="228599"/>
            <a:ext cx="8153400" cy="6121441"/>
          </a:xfrm>
          <a:prstGeom prst="rect">
            <a:avLst/>
          </a:prstGeom>
          <a:noFill/>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Use of Auxin in Agriculture&#10;Fruit Setting&#10;• 2, 4, 5-T is used for improved fruit setting in berries.&#10;Thinning of Flower,..."/>
          <p:cNvPicPr>
            <a:picLocks noChangeAspect="1" noChangeArrowheads="1"/>
          </p:cNvPicPr>
          <p:nvPr/>
        </p:nvPicPr>
        <p:blipFill>
          <a:blip r:embed="rId2"/>
          <a:srcRect/>
          <a:stretch>
            <a:fillRect/>
          </a:stretch>
        </p:blipFill>
        <p:spPr bwMode="auto">
          <a:xfrm>
            <a:off x="685800" y="457200"/>
            <a:ext cx="7772400" cy="5835393"/>
          </a:xfrm>
          <a:prstGeom prst="rect">
            <a:avLst/>
          </a:prstGeom>
          <a:noFill/>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Use of Auxin in Agriculture&#10;Weedicide&#10;• 2, 4-D, MCPA (Methyl Chloro-Phenoxy Acetic&#10;Acid) are weed killer.&#10;• 2,4-D is high..."/>
          <p:cNvPicPr>
            <a:picLocks noChangeAspect="1" noChangeArrowheads="1"/>
          </p:cNvPicPr>
          <p:nvPr/>
        </p:nvPicPr>
        <p:blipFill>
          <a:blip r:embed="rId2"/>
          <a:srcRect/>
          <a:stretch>
            <a:fillRect/>
          </a:stretch>
        </p:blipFill>
        <p:spPr bwMode="auto">
          <a:xfrm>
            <a:off x="457200" y="381000"/>
            <a:ext cx="8001000" cy="6007022"/>
          </a:xfrm>
          <a:prstGeom prst="rect">
            <a:avLst/>
          </a:prstGeom>
          <a:noFill/>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defRPr/>
            </a:pPr>
            <a:r>
              <a:rPr lang="en-US" b="1" dirty="0" err="1" smtClean="0">
                <a:solidFill>
                  <a:srgbClr val="FF0000"/>
                </a:solidFill>
                <a:effectLst>
                  <a:outerShdw blurRad="38100" dist="38100" dir="2700000" algn="tl">
                    <a:srgbClr val="000000"/>
                  </a:outerShdw>
                </a:effectLst>
              </a:rPr>
              <a:t>Gibberellin</a:t>
            </a:r>
            <a:endParaRPr lang="en-US" b="1" dirty="0" smtClean="0">
              <a:solidFill>
                <a:srgbClr val="FF0000"/>
              </a:solidFill>
              <a:effectLst>
                <a:outerShdw blurRad="38100" dist="38100" dir="2700000" algn="tl">
                  <a:srgbClr val="000000"/>
                </a:outerShdw>
              </a:effectLst>
            </a:endParaRPr>
          </a:p>
        </p:txBody>
      </p:sp>
      <p:pic>
        <p:nvPicPr>
          <p:cNvPr id="21507" name="Picture 3"/>
          <p:cNvPicPr>
            <a:picLocks noChangeAspect="1" noChangeArrowheads="1"/>
          </p:cNvPicPr>
          <p:nvPr/>
        </p:nvPicPr>
        <p:blipFill>
          <a:blip r:embed="rId3"/>
          <a:srcRect/>
          <a:stretch>
            <a:fillRect/>
          </a:stretch>
        </p:blipFill>
        <p:spPr bwMode="auto">
          <a:xfrm>
            <a:off x="4419600" y="3276600"/>
            <a:ext cx="4191000" cy="2857500"/>
          </a:xfrm>
          <a:prstGeom prst="rect">
            <a:avLst/>
          </a:prstGeom>
          <a:noFill/>
          <a:ln w="9525">
            <a:noFill/>
            <a:miter lim="800000"/>
            <a:headEnd/>
            <a:tailEnd/>
          </a:ln>
        </p:spPr>
      </p:pic>
      <p:pic>
        <p:nvPicPr>
          <p:cNvPr id="21508" name="Picture 4"/>
          <p:cNvPicPr>
            <a:picLocks noChangeAspect="1" noChangeArrowheads="1"/>
          </p:cNvPicPr>
          <p:nvPr/>
        </p:nvPicPr>
        <p:blipFill>
          <a:blip r:embed="rId4"/>
          <a:srcRect/>
          <a:stretch>
            <a:fillRect/>
          </a:stretch>
        </p:blipFill>
        <p:spPr bwMode="auto">
          <a:xfrm>
            <a:off x="1447800" y="1524000"/>
            <a:ext cx="3505200" cy="2354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normAutofit fontScale="90000"/>
          </a:bodyPr>
          <a:lstStyle/>
          <a:p>
            <a:pPr eaLnBrk="1" hangingPunct="1">
              <a:defRPr/>
            </a:pPr>
            <a:r>
              <a:rPr lang="en-US" sz="2400" b="1" smtClean="0">
                <a:solidFill>
                  <a:srgbClr val="06301D"/>
                </a:solidFill>
                <a:effectLst>
                  <a:outerShdw blurRad="38100" dist="38100" dir="2700000" algn="tl">
                    <a:srgbClr val="000000"/>
                  </a:outerShdw>
                </a:effectLst>
              </a:rPr>
              <a:t>Discovered in association with In 1930's, bakanae or foolish seedling disease of rice (</a:t>
            </a:r>
            <a:r>
              <a:rPr lang="en-US" sz="2400" b="1" i="1" smtClean="0">
                <a:solidFill>
                  <a:srgbClr val="06301D"/>
                </a:solidFill>
                <a:effectLst>
                  <a:outerShdw blurRad="38100" dist="38100" dir="2700000" algn="tl">
                    <a:srgbClr val="000000"/>
                  </a:outerShdw>
                </a:effectLst>
              </a:rPr>
              <a:t>Gibberella fujikuroi)</a:t>
            </a:r>
          </a:p>
        </p:txBody>
      </p:sp>
      <p:sp>
        <p:nvSpPr>
          <p:cNvPr id="22531" name="Rectangle 11"/>
          <p:cNvSpPr>
            <a:spLocks noGrp="1" noChangeArrowheads="1"/>
          </p:cNvSpPr>
          <p:nvPr>
            <p:ph type="body" sz="half" idx="3"/>
          </p:nvPr>
        </p:nvSpPr>
        <p:spPr>
          <a:xfrm>
            <a:off x="4991100" y="1600200"/>
            <a:ext cx="3848100" cy="4800600"/>
          </a:xfrm>
        </p:spPr>
        <p:txBody>
          <a:bodyPr>
            <a:normAutofit lnSpcReduction="10000"/>
          </a:bodyPr>
          <a:lstStyle/>
          <a:p>
            <a:pPr eaLnBrk="1" hangingPunct="1">
              <a:lnSpc>
                <a:spcPct val="80000"/>
              </a:lnSpc>
            </a:pPr>
            <a:r>
              <a:rPr lang="en-US" sz="1600" smtClean="0"/>
              <a:t>In 1930's, Ewiti Kurosawa and colleagues were studying plants suffering from bakanae, or "foolish seedling" disease in rice. </a:t>
            </a:r>
          </a:p>
          <a:p>
            <a:pPr eaLnBrk="1" hangingPunct="1">
              <a:lnSpc>
                <a:spcPct val="80000"/>
              </a:lnSpc>
            </a:pPr>
            <a:r>
              <a:rPr lang="en-US" sz="1600" smtClean="0"/>
              <a:t>Disease caused by fungus called, </a:t>
            </a:r>
            <a:r>
              <a:rPr lang="en-US" sz="1600" i="1" smtClean="0"/>
              <a:t>Gibberella fujikuroi</a:t>
            </a:r>
            <a:r>
              <a:rPr lang="en-US" sz="1600" smtClean="0"/>
              <a:t>, which was stimulating cell elongation and division. </a:t>
            </a:r>
          </a:p>
          <a:p>
            <a:pPr eaLnBrk="1" hangingPunct="1">
              <a:lnSpc>
                <a:spcPct val="80000"/>
              </a:lnSpc>
            </a:pPr>
            <a:r>
              <a:rPr lang="en-US" sz="1600" smtClean="0"/>
              <a:t>Compound secreted by fungus could cause bakanae disease in uninfected plants. Kurosawa named this compound gibberellin. </a:t>
            </a:r>
          </a:p>
          <a:p>
            <a:pPr lvl="1" eaLnBrk="1" hangingPunct="1">
              <a:lnSpc>
                <a:spcPct val="80000"/>
              </a:lnSpc>
            </a:pPr>
            <a:r>
              <a:rPr lang="en-US" sz="1400" i="1" smtClean="0"/>
              <a:t>Gibberella fujikuroi </a:t>
            </a:r>
            <a:r>
              <a:rPr lang="en-US" sz="1400" smtClean="0"/>
              <a:t>also causes stalk rot in corn, sorghum and other plants. </a:t>
            </a:r>
          </a:p>
          <a:p>
            <a:pPr lvl="1" eaLnBrk="1" hangingPunct="1">
              <a:lnSpc>
                <a:spcPct val="80000"/>
              </a:lnSpc>
            </a:pPr>
            <a:r>
              <a:rPr lang="en-US" sz="1400" smtClean="0"/>
              <a:t>Secondary metabolites produced by the fungus include mycotoxins, like fumonisin, which when ingested by horses can cause equine leukoencephalomalacia - necrotic brain or crazy horse or hole in the head disease. </a:t>
            </a:r>
          </a:p>
          <a:p>
            <a:pPr lvl="1" eaLnBrk="1" hangingPunct="1">
              <a:lnSpc>
                <a:spcPct val="80000"/>
              </a:lnSpc>
            </a:pPr>
            <a:r>
              <a:rPr lang="en-US" sz="1400" smtClean="0"/>
              <a:t>Fumonisin is considered to be a carcinogen.</a:t>
            </a:r>
          </a:p>
        </p:txBody>
      </p:sp>
      <p:pic>
        <p:nvPicPr>
          <p:cNvPr id="22532" name="Picture 14" descr="untitled"/>
          <p:cNvPicPr>
            <a:picLocks noGrp="1" noChangeAspect="1" noChangeArrowheads="1"/>
          </p:cNvPicPr>
          <p:nvPr>
            <p:ph sz="quarter" idx="1"/>
          </p:nvPr>
        </p:nvPicPr>
        <p:blipFill>
          <a:blip r:embed="rId3"/>
          <a:srcRect/>
          <a:stretch>
            <a:fillRect/>
          </a:stretch>
        </p:blipFill>
        <p:spPr>
          <a:xfrm>
            <a:off x="1676400" y="1524000"/>
            <a:ext cx="2843213" cy="2971800"/>
          </a:xfrm>
          <a:noFill/>
        </p:spPr>
      </p:pic>
      <p:pic>
        <p:nvPicPr>
          <p:cNvPr id="22533" name="Picture 15" descr="images"/>
          <p:cNvPicPr>
            <a:picLocks noGrp="1" noChangeAspect="1" noChangeArrowheads="1"/>
          </p:cNvPicPr>
          <p:nvPr>
            <p:ph sz="quarter" idx="2"/>
          </p:nvPr>
        </p:nvPicPr>
        <p:blipFill>
          <a:blip r:embed="rId4"/>
          <a:srcRect/>
          <a:stretch>
            <a:fillRect/>
          </a:stretch>
        </p:blipFill>
        <p:spPr>
          <a:xfrm>
            <a:off x="2057400" y="4724400"/>
            <a:ext cx="1905000" cy="1422400"/>
          </a:xfrm>
          <a:noFill/>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Gibberellins</a:t>
            </a:r>
          </a:p>
        </p:txBody>
      </p:sp>
      <p:sp>
        <p:nvSpPr>
          <p:cNvPr id="23555" name="Rectangle 3"/>
          <p:cNvSpPr>
            <a:spLocks noGrp="1" noChangeArrowheads="1"/>
          </p:cNvSpPr>
          <p:nvPr>
            <p:ph type="body" idx="1"/>
          </p:nvPr>
        </p:nvSpPr>
        <p:spPr/>
        <p:txBody>
          <a:bodyPr/>
          <a:lstStyle/>
          <a:p>
            <a:pPr eaLnBrk="1" hangingPunct="1"/>
            <a:r>
              <a:rPr lang="en-US" smtClean="0">
                <a:solidFill>
                  <a:srgbClr val="06301D"/>
                </a:solidFill>
              </a:rPr>
              <a:t>Gibberellins </a:t>
            </a:r>
            <a:r>
              <a:rPr lang="en-US" smtClean="0"/>
              <a:t>are named after the fungus </a:t>
            </a:r>
            <a:r>
              <a:rPr lang="en-US" i="1" smtClean="0"/>
              <a:t>Gibberella fujikuroi</a:t>
            </a:r>
            <a:r>
              <a:rPr lang="en-US" smtClean="0"/>
              <a:t> which causes rice plants to grow abnormally tall.</a:t>
            </a:r>
          </a:p>
          <a:p>
            <a:pPr lvl="1" eaLnBrk="1" hangingPunct="1"/>
            <a:r>
              <a:rPr lang="en-US" smtClean="0"/>
              <a:t>synthesized in apical portions of stems and roots</a:t>
            </a:r>
          </a:p>
          <a:p>
            <a:pPr lvl="1" eaLnBrk="1" hangingPunct="1"/>
            <a:r>
              <a:rPr lang="en-US" smtClean="0"/>
              <a:t>important effects on stem elongation</a:t>
            </a:r>
          </a:p>
          <a:p>
            <a:pPr lvl="1" eaLnBrk="1" hangingPunct="1"/>
            <a:r>
              <a:rPr lang="en-US" smtClean="0"/>
              <a:t>in some cases, hastens seed germination</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hemecytc"/>
          <p:cNvPicPr>
            <a:picLocks noChangeAspect="1" noChangeArrowheads="1"/>
          </p:cNvPicPr>
          <p:nvPr/>
        </p:nvPicPr>
        <p:blipFill>
          <a:blip r:embed="rId2"/>
          <a:srcRect/>
          <a:stretch>
            <a:fillRect/>
          </a:stretch>
        </p:blipFill>
        <p:spPr bwMode="auto">
          <a:xfrm>
            <a:off x="228600" y="0"/>
            <a:ext cx="5029200" cy="3616325"/>
          </a:xfrm>
          <a:prstGeom prst="rect">
            <a:avLst/>
          </a:prstGeom>
          <a:noFill/>
        </p:spPr>
      </p:pic>
      <p:pic>
        <p:nvPicPr>
          <p:cNvPr id="33799" name="Picture 7" descr="fes4"/>
          <p:cNvPicPr>
            <a:picLocks noChangeAspect="1" noChangeArrowheads="1"/>
          </p:cNvPicPr>
          <p:nvPr/>
        </p:nvPicPr>
        <p:blipFill>
          <a:blip r:embed="rId3"/>
          <a:srcRect/>
          <a:stretch>
            <a:fillRect/>
          </a:stretch>
        </p:blipFill>
        <p:spPr bwMode="auto">
          <a:xfrm>
            <a:off x="4953000" y="2895600"/>
            <a:ext cx="3962400" cy="3962400"/>
          </a:xfrm>
          <a:prstGeom prst="rect">
            <a:avLst/>
          </a:prstGeom>
          <a:noFill/>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eaLnBrk="1" hangingPunct="1">
              <a:defRPr/>
            </a:pPr>
            <a:r>
              <a:rPr lang="en-US" b="1" u="sng" smtClean="0">
                <a:solidFill>
                  <a:srgbClr val="006600"/>
                </a:solidFill>
                <a:effectLst>
                  <a:outerShdw blurRad="38100" dist="38100" dir="2700000" algn="tl">
                    <a:srgbClr val="000000"/>
                  </a:outerShdw>
                </a:effectLst>
              </a:rPr>
              <a:t>Effects of Gibberellins</a:t>
            </a:r>
            <a:endParaRPr lang="en-US" smtClean="0"/>
          </a:p>
        </p:txBody>
      </p:sp>
      <p:sp>
        <p:nvSpPr>
          <p:cNvPr id="216067" name="Rectangle 3"/>
          <p:cNvSpPr>
            <a:spLocks noGrp="1" noChangeArrowheads="1"/>
          </p:cNvSpPr>
          <p:nvPr>
            <p:ph type="body" idx="1"/>
          </p:nvPr>
        </p:nvSpPr>
        <p:spPr>
          <a:xfrm>
            <a:off x="1219200" y="1981200"/>
            <a:ext cx="7543800" cy="4114800"/>
          </a:xfrm>
        </p:spPr>
        <p:txBody>
          <a:bodyPr/>
          <a:lstStyle/>
          <a:p>
            <a:pPr eaLnBrk="1" hangingPunct="1">
              <a:lnSpc>
                <a:spcPct val="90000"/>
              </a:lnSpc>
            </a:pPr>
            <a:r>
              <a:rPr lang="en-US" sz="2000" smtClean="0">
                <a:solidFill>
                  <a:srgbClr val="009900"/>
                </a:solidFill>
              </a:rPr>
              <a:t>Cell elongation.</a:t>
            </a:r>
          </a:p>
          <a:p>
            <a:pPr lvl="1" eaLnBrk="1" hangingPunct="1">
              <a:lnSpc>
                <a:spcPct val="90000"/>
              </a:lnSpc>
              <a:buFontTx/>
              <a:buChar char="•"/>
            </a:pPr>
            <a:r>
              <a:rPr lang="en-US" sz="2000" smtClean="0"/>
              <a:t>GA induces cellular division and cellular elongation; auxin induces cellular elongation alone.  </a:t>
            </a:r>
          </a:p>
          <a:p>
            <a:pPr lvl="1" eaLnBrk="1" hangingPunct="1">
              <a:lnSpc>
                <a:spcPct val="90000"/>
              </a:lnSpc>
              <a:buFontTx/>
              <a:buChar char="•"/>
            </a:pPr>
            <a:r>
              <a:rPr lang="en-US" sz="2000" smtClean="0"/>
              <a:t>GA-stimulated elongation does not involve the cell wall acidification characteristic of auxin-induced elongation</a:t>
            </a:r>
          </a:p>
          <a:p>
            <a:pPr lvl="1" eaLnBrk="1" hangingPunct="1">
              <a:lnSpc>
                <a:spcPct val="90000"/>
              </a:lnSpc>
              <a:buFontTx/>
              <a:buChar char="•"/>
            </a:pPr>
            <a:r>
              <a:rPr lang="en-US" sz="2000" smtClean="0">
                <a:solidFill>
                  <a:srgbClr val="009900"/>
                </a:solidFill>
              </a:rPr>
              <a:t>Breaking of dormancy in buds and seeds.</a:t>
            </a:r>
          </a:p>
          <a:p>
            <a:pPr lvl="1" eaLnBrk="1" hangingPunct="1">
              <a:lnSpc>
                <a:spcPct val="90000"/>
              </a:lnSpc>
              <a:buFontTx/>
              <a:buChar char="•"/>
            </a:pPr>
            <a:r>
              <a:rPr lang="en-US" sz="2000" smtClean="0"/>
              <a:t>Seed Germination - Especially in cereal grasses, like barley. Not necessarily as critical in dicot seeds. </a:t>
            </a:r>
          </a:p>
          <a:p>
            <a:pPr eaLnBrk="1" hangingPunct="1">
              <a:lnSpc>
                <a:spcPct val="90000"/>
              </a:lnSpc>
            </a:pPr>
            <a:r>
              <a:rPr lang="en-US" sz="2400" smtClean="0">
                <a:solidFill>
                  <a:srgbClr val="009900"/>
                </a:solidFill>
              </a:rPr>
              <a:t>Promotion of flowering.</a:t>
            </a:r>
          </a:p>
          <a:p>
            <a:pPr eaLnBrk="1" hangingPunct="1">
              <a:lnSpc>
                <a:spcPct val="90000"/>
              </a:lnSpc>
            </a:pPr>
            <a:r>
              <a:rPr lang="en-US" sz="2000" smtClean="0">
                <a:solidFill>
                  <a:srgbClr val="009900"/>
                </a:solidFill>
              </a:rPr>
              <a:t>Transport is non-polar, bidirectional producing general responses. </a:t>
            </a:r>
            <a:r>
              <a:rPr lang="en-US" sz="2000" smtClean="0"/>
              <a:t> </a:t>
            </a:r>
            <a:r>
              <a:rPr lang="en-US" sz="1800" smtClean="0"/>
              <a:t/>
            </a:r>
            <a:br>
              <a:rPr lang="en-US" sz="1800" smtClean="0"/>
            </a:br>
            <a:endParaRPr lang="en-US" sz="18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6067">
                                            <p:txEl>
                                              <p:pRg st="0" end="0"/>
                                            </p:txEl>
                                          </p:spTgt>
                                        </p:tgtEl>
                                        <p:attrNameLst>
                                          <p:attrName>style.visibility</p:attrName>
                                        </p:attrNameLst>
                                      </p:cBhvr>
                                      <p:to>
                                        <p:strVal val="visible"/>
                                      </p:to>
                                    </p:set>
                                    <p:anim calcmode="lin" valueType="num">
                                      <p:cBhvr>
                                        <p:cTn id="7" dur="500" fill="hold"/>
                                        <p:tgtEl>
                                          <p:spTgt spid="2160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6067">
                                            <p:txEl>
                                              <p:pRg st="0" end="0"/>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16067">
                                            <p:txEl>
                                              <p:pRg st="0" end="0"/>
                                            </p:txEl>
                                          </p:spTgt>
                                        </p:tgtEl>
                                        <p:attrNameLst>
                                          <p:attrName>ppt_c</p:attrName>
                                        </p:attrNameLst>
                                      </p:cBhvr>
                                      <p:to>
                                        <a:schemeClr val="folHlink"/>
                                      </p:to>
                                    </p:animClr>
                                  </p:subTnLst>
                                </p:cTn>
                              </p:par>
                              <p:par>
                                <p:cTn id="9" presetID="17" presetClass="entr" presetSubtype="10" fill="hold" grpId="0" nodeType="withEffect">
                                  <p:stCondLst>
                                    <p:cond delay="0"/>
                                  </p:stCondLst>
                                  <p:childTnLst>
                                    <p:set>
                                      <p:cBhvr>
                                        <p:cTn id="10" dur="1" fill="hold">
                                          <p:stCondLst>
                                            <p:cond delay="0"/>
                                          </p:stCondLst>
                                        </p:cTn>
                                        <p:tgtEl>
                                          <p:spTgt spid="216067">
                                            <p:txEl>
                                              <p:pRg st="1" end="1"/>
                                            </p:txEl>
                                          </p:spTgt>
                                        </p:tgtEl>
                                        <p:attrNameLst>
                                          <p:attrName>style.visibility</p:attrName>
                                        </p:attrNameLst>
                                      </p:cBhvr>
                                      <p:to>
                                        <p:strVal val="visible"/>
                                      </p:to>
                                    </p:set>
                                    <p:anim calcmode="lin" valueType="num">
                                      <p:cBhvr>
                                        <p:cTn id="11" dur="500" fill="hold"/>
                                        <p:tgtEl>
                                          <p:spTgt spid="216067">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16067">
                                            <p:txEl>
                                              <p:pRg st="1" end="1"/>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16067">
                                            <p:txEl>
                                              <p:pRg st="1" end="1"/>
                                            </p:txEl>
                                          </p:spTgt>
                                        </p:tgtEl>
                                        <p:attrNameLst>
                                          <p:attrName>ppt_c</p:attrName>
                                        </p:attrNameLst>
                                      </p:cBhvr>
                                      <p:to>
                                        <a:schemeClr val="folHlink"/>
                                      </p:to>
                                    </p:animClr>
                                  </p:subTnLst>
                                </p:cTn>
                              </p:par>
                              <p:par>
                                <p:cTn id="13" presetID="17" presetClass="entr" presetSubtype="10" fill="hold" grpId="0" nodeType="withEffect">
                                  <p:stCondLst>
                                    <p:cond delay="0"/>
                                  </p:stCondLst>
                                  <p:childTnLst>
                                    <p:set>
                                      <p:cBhvr>
                                        <p:cTn id="14" dur="1" fill="hold">
                                          <p:stCondLst>
                                            <p:cond delay="0"/>
                                          </p:stCondLst>
                                        </p:cTn>
                                        <p:tgtEl>
                                          <p:spTgt spid="216067">
                                            <p:txEl>
                                              <p:pRg st="2" end="2"/>
                                            </p:txEl>
                                          </p:spTgt>
                                        </p:tgtEl>
                                        <p:attrNameLst>
                                          <p:attrName>style.visibility</p:attrName>
                                        </p:attrNameLst>
                                      </p:cBhvr>
                                      <p:to>
                                        <p:strVal val="visible"/>
                                      </p:to>
                                    </p:set>
                                    <p:anim calcmode="lin" valueType="num">
                                      <p:cBhvr>
                                        <p:cTn id="15" dur="500" fill="hold"/>
                                        <p:tgtEl>
                                          <p:spTgt spid="216067">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216067">
                                            <p:txEl>
                                              <p:pRg st="2" end="2"/>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16067">
                                            <p:txEl>
                                              <p:pRg st="2" end="2"/>
                                            </p:txEl>
                                          </p:spTgt>
                                        </p:tgtEl>
                                        <p:attrNameLst>
                                          <p:attrName>ppt_c</p:attrName>
                                        </p:attrNameLst>
                                      </p:cBhvr>
                                      <p:to>
                                        <a:schemeClr val="folHlink"/>
                                      </p:to>
                                    </p:animClr>
                                  </p:subTnLst>
                                </p:cTn>
                              </p:par>
                              <p:par>
                                <p:cTn id="17" presetID="17" presetClass="entr" presetSubtype="10" fill="hold" grpId="0" nodeType="withEffect">
                                  <p:stCondLst>
                                    <p:cond delay="0"/>
                                  </p:stCondLst>
                                  <p:childTnLst>
                                    <p:set>
                                      <p:cBhvr>
                                        <p:cTn id="18" dur="1" fill="hold">
                                          <p:stCondLst>
                                            <p:cond delay="0"/>
                                          </p:stCondLst>
                                        </p:cTn>
                                        <p:tgtEl>
                                          <p:spTgt spid="216067">
                                            <p:txEl>
                                              <p:pRg st="3" end="3"/>
                                            </p:txEl>
                                          </p:spTgt>
                                        </p:tgtEl>
                                        <p:attrNameLst>
                                          <p:attrName>style.visibility</p:attrName>
                                        </p:attrNameLst>
                                      </p:cBhvr>
                                      <p:to>
                                        <p:strVal val="visible"/>
                                      </p:to>
                                    </p:set>
                                    <p:anim calcmode="lin" valueType="num">
                                      <p:cBhvr>
                                        <p:cTn id="19" dur="500" fill="hold"/>
                                        <p:tgtEl>
                                          <p:spTgt spid="21606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216067">
                                            <p:txEl>
                                              <p:pRg st="3" end="3"/>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16067">
                                            <p:txEl>
                                              <p:pRg st="3" end="3"/>
                                            </p:txEl>
                                          </p:spTgt>
                                        </p:tgtEl>
                                        <p:attrNameLst>
                                          <p:attrName>ppt_c</p:attrName>
                                        </p:attrNameLst>
                                      </p:cBhvr>
                                      <p:to>
                                        <a:schemeClr val="folHlink"/>
                                      </p:to>
                                    </p:animClr>
                                  </p:subTnLst>
                                </p:cTn>
                              </p:par>
                              <p:par>
                                <p:cTn id="21" presetID="17" presetClass="entr" presetSubtype="10" fill="hold" grpId="0" nodeType="withEffect">
                                  <p:stCondLst>
                                    <p:cond delay="0"/>
                                  </p:stCondLst>
                                  <p:childTnLst>
                                    <p:set>
                                      <p:cBhvr>
                                        <p:cTn id="22" dur="1" fill="hold">
                                          <p:stCondLst>
                                            <p:cond delay="0"/>
                                          </p:stCondLst>
                                        </p:cTn>
                                        <p:tgtEl>
                                          <p:spTgt spid="216067">
                                            <p:txEl>
                                              <p:pRg st="4" end="4"/>
                                            </p:txEl>
                                          </p:spTgt>
                                        </p:tgtEl>
                                        <p:attrNameLst>
                                          <p:attrName>style.visibility</p:attrName>
                                        </p:attrNameLst>
                                      </p:cBhvr>
                                      <p:to>
                                        <p:strVal val="visible"/>
                                      </p:to>
                                    </p:set>
                                    <p:anim calcmode="lin" valueType="num">
                                      <p:cBhvr>
                                        <p:cTn id="23" dur="500" fill="hold"/>
                                        <p:tgtEl>
                                          <p:spTgt spid="216067">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216067">
                                            <p:txEl>
                                              <p:pRg st="4" end="4"/>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16067">
                                            <p:txEl>
                                              <p:pRg st="4" end="4"/>
                                            </p:txEl>
                                          </p:spTgt>
                                        </p:tgtEl>
                                        <p:attrNameLst>
                                          <p:attrName>ppt_c</p:attrName>
                                        </p:attrNameLst>
                                      </p:cBhvr>
                                      <p:to>
                                        <a:schemeClr val="folHlink"/>
                                      </p:to>
                                    </p:animClr>
                                  </p:sub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216067">
                                            <p:txEl>
                                              <p:pRg st="5" end="5"/>
                                            </p:txEl>
                                          </p:spTgt>
                                        </p:tgtEl>
                                        <p:attrNameLst>
                                          <p:attrName>style.visibility</p:attrName>
                                        </p:attrNameLst>
                                      </p:cBhvr>
                                      <p:to>
                                        <p:strVal val="visible"/>
                                      </p:to>
                                    </p:set>
                                    <p:anim calcmode="lin" valueType="num">
                                      <p:cBhvr>
                                        <p:cTn id="29" dur="500" fill="hold"/>
                                        <p:tgtEl>
                                          <p:spTgt spid="216067">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216067">
                                            <p:txEl>
                                              <p:pRg st="5" end="5"/>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16067">
                                            <p:txEl>
                                              <p:pRg st="5" end="5"/>
                                            </p:txEl>
                                          </p:spTgt>
                                        </p:tgtEl>
                                        <p:attrNameLst>
                                          <p:attrName>ppt_c</p:attrName>
                                        </p:attrNameLst>
                                      </p:cBhvr>
                                      <p:to>
                                        <a:schemeClr val="folHlink"/>
                                      </p:to>
                                    </p:animClr>
                                  </p:sub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216067">
                                            <p:txEl>
                                              <p:pRg st="6" end="6"/>
                                            </p:txEl>
                                          </p:spTgt>
                                        </p:tgtEl>
                                        <p:attrNameLst>
                                          <p:attrName>style.visibility</p:attrName>
                                        </p:attrNameLst>
                                      </p:cBhvr>
                                      <p:to>
                                        <p:strVal val="visible"/>
                                      </p:to>
                                    </p:set>
                                    <p:anim calcmode="lin" valueType="num">
                                      <p:cBhvr>
                                        <p:cTn id="35" dur="500" fill="hold"/>
                                        <p:tgtEl>
                                          <p:spTgt spid="216067">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216067">
                                            <p:txEl>
                                              <p:pRg st="6" end="6"/>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16067">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build="p"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8"/>
          <p:cNvSpPr>
            <a:spLocks noGrp="1" noChangeArrowheads="1"/>
          </p:cNvSpPr>
          <p:nvPr>
            <p:ph type="title"/>
          </p:nvPr>
        </p:nvSpPr>
        <p:spPr/>
        <p:txBody>
          <a:bodyPr/>
          <a:lstStyle/>
          <a:p>
            <a:pPr eaLnBrk="1" hangingPunct="1"/>
            <a:r>
              <a:rPr lang="en-US" smtClean="0"/>
              <a:t>Gibberellins and Fruit Size</a:t>
            </a:r>
          </a:p>
        </p:txBody>
      </p:sp>
      <p:pic>
        <p:nvPicPr>
          <p:cNvPr id="25603" name="Picture 7" descr="Picture1"/>
          <p:cNvPicPr>
            <a:picLocks noGrp="1" noChangeAspect="1" noChangeArrowheads="1"/>
          </p:cNvPicPr>
          <p:nvPr>
            <p:ph sz="half" idx="1"/>
          </p:nvPr>
        </p:nvPicPr>
        <p:blipFill>
          <a:blip r:embed="rId3"/>
          <a:srcRect/>
          <a:stretch>
            <a:fillRect/>
          </a:stretch>
        </p:blipFill>
        <p:spPr>
          <a:xfrm>
            <a:off x="1981200" y="1600200"/>
            <a:ext cx="5638800" cy="2886075"/>
          </a:xfrm>
          <a:noFill/>
        </p:spPr>
      </p:pic>
      <p:sp>
        <p:nvSpPr>
          <p:cNvPr id="25604" name="Rectangle 6"/>
          <p:cNvSpPr>
            <a:spLocks noGrp="1" noChangeArrowheads="1"/>
          </p:cNvSpPr>
          <p:nvPr>
            <p:ph type="body" sz="half" idx="2"/>
          </p:nvPr>
        </p:nvSpPr>
        <p:spPr>
          <a:xfrm>
            <a:off x="1143000" y="4724400"/>
            <a:ext cx="7543800" cy="1776413"/>
          </a:xfrm>
        </p:spPr>
        <p:txBody>
          <a:bodyPr>
            <a:normAutofit lnSpcReduction="10000"/>
          </a:bodyPr>
          <a:lstStyle/>
          <a:p>
            <a:pPr eaLnBrk="1" hangingPunct="1">
              <a:lnSpc>
                <a:spcPct val="80000"/>
              </a:lnSpc>
            </a:pPr>
            <a:r>
              <a:rPr lang="en-US" sz="2800" smtClean="0">
                <a:solidFill>
                  <a:schemeClr val="tx1"/>
                </a:solidFill>
              </a:rPr>
              <a:t>Fruit Formation - "Thompson Seedless" grapes grown in California are treated with GA to increase size and decrease packing. </a:t>
            </a:r>
            <a:r>
              <a:rPr lang="en-US" sz="1800" smtClean="0">
                <a:solidFill>
                  <a:schemeClr val="tx1"/>
                </a:solidFill>
              </a:rPr>
              <a:t/>
            </a:r>
            <a:br>
              <a:rPr lang="en-US" sz="1800" smtClean="0">
                <a:solidFill>
                  <a:schemeClr val="tx1"/>
                </a:solidFill>
              </a:rPr>
            </a:br>
            <a:r>
              <a:rPr lang="en-US" sz="1800" smtClean="0">
                <a:solidFill>
                  <a:schemeClr val="tx1"/>
                </a:solidFill>
              </a:rPr>
              <a:t/>
            </a:r>
            <a:br>
              <a:rPr lang="en-US" sz="1800" smtClean="0">
                <a:solidFill>
                  <a:schemeClr val="tx1"/>
                </a:solidFill>
              </a:rPr>
            </a:br>
            <a:endParaRPr lang="en-US" sz="1800" smtClean="0">
              <a:solidFill>
                <a:schemeClr val="tx1"/>
              </a:solidFill>
            </a:endParaRPr>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2" name="Rectangle 4"/>
          <p:cNvSpPr>
            <a:spLocks noGrp="1" noChangeArrowheads="1"/>
          </p:cNvSpPr>
          <p:nvPr>
            <p:ph type="title"/>
          </p:nvPr>
        </p:nvSpPr>
        <p:spPr/>
        <p:txBody>
          <a:bodyPr/>
          <a:lstStyle/>
          <a:p>
            <a:pPr eaLnBrk="1" hangingPunct="1">
              <a:defRPr/>
            </a:pPr>
            <a:r>
              <a:rPr lang="en-US" smtClean="0">
                <a:effectLst>
                  <a:outerShdw blurRad="38100" dist="38100" dir="2700000" algn="tl">
                    <a:srgbClr val="000000"/>
                  </a:outerShdw>
                </a:effectLst>
              </a:rPr>
              <a:t>Wild Radish – Rosette &amp; Bolt</a:t>
            </a:r>
          </a:p>
        </p:txBody>
      </p:sp>
      <p:pic>
        <p:nvPicPr>
          <p:cNvPr id="26627" name="Picture 9" descr="1663966608"/>
          <p:cNvPicPr>
            <a:picLocks noGrp="1" noChangeAspect="1" noChangeArrowheads="1"/>
          </p:cNvPicPr>
          <p:nvPr>
            <p:ph sz="half" idx="1"/>
          </p:nvPr>
        </p:nvPicPr>
        <p:blipFill>
          <a:blip r:embed="rId3"/>
          <a:srcRect/>
          <a:stretch>
            <a:fillRect/>
          </a:stretch>
        </p:blipFill>
        <p:spPr>
          <a:xfrm>
            <a:off x="1371600" y="2590800"/>
            <a:ext cx="3429000" cy="2566988"/>
          </a:xfrm>
          <a:noFill/>
        </p:spPr>
      </p:pic>
      <p:pic>
        <p:nvPicPr>
          <p:cNvPr id="26628" name="Picture 10" descr="1743140381"/>
          <p:cNvPicPr>
            <a:picLocks noGrp="1" noChangeAspect="1" noChangeArrowheads="1"/>
          </p:cNvPicPr>
          <p:nvPr>
            <p:ph sz="half" idx="2"/>
          </p:nvPr>
        </p:nvPicPr>
        <p:blipFill>
          <a:blip r:embed="rId4"/>
          <a:srcRect/>
          <a:stretch>
            <a:fillRect/>
          </a:stretch>
        </p:blipFill>
        <p:spPr>
          <a:xfrm>
            <a:off x="4953000" y="2514600"/>
            <a:ext cx="3886200" cy="2681288"/>
          </a:xfrm>
          <a:noFill/>
        </p:spPr>
      </p:pic>
      <p:sp>
        <p:nvSpPr>
          <p:cNvPr id="268300" name="Rectangle 12"/>
          <p:cNvSpPr>
            <a:spLocks noChangeArrowheads="1"/>
          </p:cNvSpPr>
          <p:nvPr/>
        </p:nvSpPr>
        <p:spPr bwMode="auto">
          <a:xfrm>
            <a:off x="2209800" y="5334000"/>
            <a:ext cx="1758950" cy="457200"/>
          </a:xfrm>
          <a:prstGeom prst="rect">
            <a:avLst/>
          </a:prstGeom>
          <a:noFill/>
          <a:ln w="9525">
            <a:noFill/>
            <a:miter lim="800000"/>
            <a:headEnd/>
            <a:tailEnd/>
          </a:ln>
          <a:effectLst/>
        </p:spPr>
        <p:txBody>
          <a:bodyPr wrap="none">
            <a:spAutoFit/>
          </a:bodyPr>
          <a:lstStyle/>
          <a:p>
            <a:pPr>
              <a:defRPr/>
            </a:pPr>
            <a:r>
              <a:rPr lang="en-US" sz="2400">
                <a:solidFill>
                  <a:schemeClr val="tx2"/>
                </a:solidFill>
                <a:effectLst>
                  <a:outerShdw blurRad="38100" dist="38100" dir="2700000" algn="tl">
                    <a:srgbClr val="000000"/>
                  </a:outerShdw>
                </a:effectLst>
                <a:latin typeface="Arial" charset="0"/>
              </a:rPr>
              <a:t>YEAR ONE</a:t>
            </a:r>
          </a:p>
        </p:txBody>
      </p:sp>
      <p:sp>
        <p:nvSpPr>
          <p:cNvPr id="268301" name="Rectangle 13"/>
          <p:cNvSpPr>
            <a:spLocks noChangeArrowheads="1"/>
          </p:cNvSpPr>
          <p:nvPr/>
        </p:nvSpPr>
        <p:spPr bwMode="auto">
          <a:xfrm>
            <a:off x="5867400" y="5334000"/>
            <a:ext cx="1758950" cy="457200"/>
          </a:xfrm>
          <a:prstGeom prst="rect">
            <a:avLst/>
          </a:prstGeom>
          <a:noFill/>
          <a:ln w="9525">
            <a:noFill/>
            <a:miter lim="800000"/>
            <a:headEnd/>
            <a:tailEnd/>
          </a:ln>
          <a:effectLst/>
        </p:spPr>
        <p:txBody>
          <a:bodyPr wrap="none">
            <a:spAutoFit/>
          </a:bodyPr>
          <a:lstStyle/>
          <a:p>
            <a:pPr>
              <a:defRPr/>
            </a:pPr>
            <a:r>
              <a:rPr lang="en-US" sz="2400">
                <a:solidFill>
                  <a:schemeClr val="tx2"/>
                </a:solidFill>
                <a:effectLst>
                  <a:outerShdw blurRad="38100" dist="38100" dir="2700000" algn="tl">
                    <a:srgbClr val="000000"/>
                  </a:outerShdw>
                </a:effectLst>
                <a:latin typeface="Arial" charset="0"/>
              </a:rPr>
              <a:t>YEAR ONE</a:t>
            </a:r>
          </a:p>
        </p:txBody>
      </p:sp>
      <p:sp>
        <p:nvSpPr>
          <p:cNvPr id="268302" name="Rectangle 14"/>
          <p:cNvSpPr>
            <a:spLocks noChangeArrowheads="1"/>
          </p:cNvSpPr>
          <p:nvPr/>
        </p:nvSpPr>
        <p:spPr bwMode="auto">
          <a:xfrm>
            <a:off x="2743200" y="1524000"/>
            <a:ext cx="3638550" cy="457200"/>
          </a:xfrm>
          <a:prstGeom prst="rect">
            <a:avLst/>
          </a:prstGeom>
          <a:noFill/>
          <a:ln w="9525">
            <a:noFill/>
            <a:miter lim="800000"/>
            <a:headEnd/>
            <a:tailEnd/>
          </a:ln>
          <a:effectLst/>
        </p:spPr>
        <p:txBody>
          <a:bodyPr wrap="none">
            <a:spAutoFit/>
          </a:bodyPr>
          <a:lstStyle/>
          <a:p>
            <a:pPr>
              <a:defRPr/>
            </a:pPr>
            <a:r>
              <a:rPr lang="en-US" sz="2400">
                <a:solidFill>
                  <a:schemeClr val="tx2"/>
                </a:solidFill>
                <a:effectLst>
                  <a:outerShdw blurRad="38100" dist="38100" dir="2700000" algn="tl">
                    <a:srgbClr val="000000"/>
                  </a:outerShdw>
                </a:effectLst>
                <a:latin typeface="Arial" charset="0"/>
              </a:rPr>
              <a:t>A FLOWERING ANNUAL</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defRPr/>
            </a:pPr>
            <a:r>
              <a:rPr lang="en-US" sz="3600" smtClean="0">
                <a:effectLst>
                  <a:outerShdw blurRad="38100" dist="38100" dir="2700000" algn="tl">
                    <a:srgbClr val="000000"/>
                  </a:outerShdw>
                </a:effectLst>
              </a:rPr>
              <a:t>Common Mullen – Rosette &amp; Bolt</a:t>
            </a:r>
          </a:p>
        </p:txBody>
      </p:sp>
      <p:pic>
        <p:nvPicPr>
          <p:cNvPr id="27651" name="Picture 12" descr="verbascum_thapsus01"/>
          <p:cNvPicPr>
            <a:picLocks noGrp="1" noChangeAspect="1" noChangeArrowheads="1"/>
          </p:cNvPicPr>
          <p:nvPr>
            <p:ph sz="half" idx="2"/>
          </p:nvPr>
        </p:nvPicPr>
        <p:blipFill>
          <a:blip r:embed="rId3"/>
          <a:srcRect/>
          <a:stretch>
            <a:fillRect/>
          </a:stretch>
        </p:blipFill>
        <p:spPr>
          <a:xfrm>
            <a:off x="5340350" y="1600200"/>
            <a:ext cx="2995613" cy="4525963"/>
          </a:xfrm>
          <a:noFill/>
        </p:spPr>
      </p:pic>
      <p:pic>
        <p:nvPicPr>
          <p:cNvPr id="27652" name="Picture 14" descr="Verbascum%20thapsus%20rosette"/>
          <p:cNvPicPr>
            <a:picLocks noGrp="1" noChangeAspect="1" noChangeArrowheads="1"/>
          </p:cNvPicPr>
          <p:nvPr>
            <p:ph sz="half" idx="1"/>
          </p:nvPr>
        </p:nvPicPr>
        <p:blipFill>
          <a:blip r:embed="rId4"/>
          <a:srcRect/>
          <a:stretch>
            <a:fillRect/>
          </a:stretch>
        </p:blipFill>
        <p:spPr>
          <a:xfrm>
            <a:off x="990600" y="2286000"/>
            <a:ext cx="4038600" cy="2782888"/>
          </a:xfrm>
          <a:noFill/>
        </p:spPr>
      </p:pic>
      <p:sp>
        <p:nvSpPr>
          <p:cNvPr id="270351" name="Rectangle 15"/>
          <p:cNvSpPr>
            <a:spLocks noChangeArrowheads="1"/>
          </p:cNvSpPr>
          <p:nvPr/>
        </p:nvSpPr>
        <p:spPr bwMode="auto">
          <a:xfrm>
            <a:off x="2209800" y="5181600"/>
            <a:ext cx="1758950" cy="457200"/>
          </a:xfrm>
          <a:prstGeom prst="rect">
            <a:avLst/>
          </a:prstGeom>
          <a:noFill/>
          <a:ln w="9525">
            <a:noFill/>
            <a:miter lim="800000"/>
            <a:headEnd/>
            <a:tailEnd/>
          </a:ln>
          <a:effectLst/>
        </p:spPr>
        <p:txBody>
          <a:bodyPr wrap="none">
            <a:spAutoFit/>
          </a:bodyPr>
          <a:lstStyle/>
          <a:p>
            <a:pPr>
              <a:defRPr/>
            </a:pPr>
            <a:r>
              <a:rPr lang="en-US" sz="2400">
                <a:solidFill>
                  <a:schemeClr val="tx2"/>
                </a:solidFill>
                <a:effectLst>
                  <a:outerShdw blurRad="38100" dist="38100" dir="2700000" algn="tl">
                    <a:srgbClr val="000000"/>
                  </a:outerShdw>
                </a:effectLst>
                <a:latin typeface="Arial" charset="0"/>
              </a:rPr>
              <a:t>YEAR ONE</a:t>
            </a:r>
          </a:p>
        </p:txBody>
      </p:sp>
      <p:sp>
        <p:nvSpPr>
          <p:cNvPr id="270352" name="Rectangle 16"/>
          <p:cNvSpPr>
            <a:spLocks noChangeArrowheads="1"/>
          </p:cNvSpPr>
          <p:nvPr/>
        </p:nvSpPr>
        <p:spPr bwMode="auto">
          <a:xfrm>
            <a:off x="5943600" y="6172200"/>
            <a:ext cx="1808163" cy="457200"/>
          </a:xfrm>
          <a:prstGeom prst="rect">
            <a:avLst/>
          </a:prstGeom>
          <a:noFill/>
          <a:ln w="9525">
            <a:noFill/>
            <a:miter lim="800000"/>
            <a:headEnd/>
            <a:tailEnd/>
          </a:ln>
          <a:effectLst/>
        </p:spPr>
        <p:txBody>
          <a:bodyPr wrap="none">
            <a:spAutoFit/>
          </a:bodyPr>
          <a:lstStyle/>
          <a:p>
            <a:pPr>
              <a:defRPr/>
            </a:pPr>
            <a:r>
              <a:rPr lang="en-US" sz="2400">
                <a:solidFill>
                  <a:schemeClr val="tx2"/>
                </a:solidFill>
                <a:effectLst>
                  <a:outerShdw blurRad="38100" dist="38100" dir="2700000" algn="tl">
                    <a:srgbClr val="000000"/>
                  </a:outerShdw>
                </a:effectLst>
                <a:latin typeface="Arial" charset="0"/>
              </a:rPr>
              <a:t>YEAR TWO</a:t>
            </a:r>
          </a:p>
        </p:txBody>
      </p:sp>
      <p:sp>
        <p:nvSpPr>
          <p:cNvPr id="270353" name="Rectangle 17"/>
          <p:cNvSpPr>
            <a:spLocks noChangeArrowheads="1"/>
          </p:cNvSpPr>
          <p:nvPr/>
        </p:nvSpPr>
        <p:spPr bwMode="auto">
          <a:xfrm>
            <a:off x="1447800" y="1524000"/>
            <a:ext cx="2889250" cy="366713"/>
          </a:xfrm>
          <a:prstGeom prst="rect">
            <a:avLst/>
          </a:prstGeom>
          <a:noFill/>
          <a:ln w="9525">
            <a:noFill/>
            <a:miter lim="800000"/>
            <a:headEnd/>
            <a:tailEnd/>
          </a:ln>
          <a:effectLst/>
        </p:spPr>
        <p:txBody>
          <a:bodyPr wrap="none">
            <a:spAutoFit/>
          </a:bodyPr>
          <a:lstStyle/>
          <a:p>
            <a:pPr>
              <a:defRPr/>
            </a:pPr>
            <a:r>
              <a:rPr lang="en-US">
                <a:solidFill>
                  <a:schemeClr val="tx2"/>
                </a:solidFill>
                <a:effectLst>
                  <a:outerShdw blurRad="38100" dist="38100" dir="2700000" algn="tl">
                    <a:srgbClr val="000000"/>
                  </a:outerShdw>
                </a:effectLst>
                <a:latin typeface="Arial" charset="0"/>
              </a:rPr>
              <a:t>A FLOWERING BIENNIAL</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33400" y="1782252"/>
            <a:ext cx="8305800" cy="4706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lvl1pPr marL="228600" indent="-228600">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ct val="50000"/>
              </a:spcBef>
              <a:buFontTx/>
              <a:buChar char="•"/>
            </a:pPr>
            <a:r>
              <a:rPr lang="en-US" altLang="en-US" sz="2400" dirty="0"/>
              <a:t>height control in flowering pot plants (lilies, orchids)</a:t>
            </a:r>
          </a:p>
          <a:p>
            <a:pPr>
              <a:spcBef>
                <a:spcPct val="50000"/>
              </a:spcBef>
              <a:buFontTx/>
              <a:buChar char="•"/>
            </a:pPr>
            <a:r>
              <a:rPr lang="en-US" altLang="en-US" sz="2400" dirty="0"/>
              <a:t>height control in bedding </a:t>
            </a:r>
            <a:r>
              <a:rPr lang="en-US" altLang="en-US" sz="2400" dirty="0" smtClean="0"/>
              <a:t>plants</a:t>
            </a:r>
          </a:p>
          <a:p>
            <a:pPr>
              <a:spcBef>
                <a:spcPct val="50000"/>
              </a:spcBef>
              <a:buFontTx/>
              <a:buChar char="•"/>
            </a:pPr>
            <a:r>
              <a:rPr lang="en-US" altLang="en-US" sz="2400" dirty="0" smtClean="0"/>
              <a:t>Apply as GA</a:t>
            </a:r>
            <a:r>
              <a:rPr lang="en-US" altLang="en-US" sz="2400" baseline="-25000" dirty="0" smtClean="0"/>
              <a:t>3</a:t>
            </a:r>
            <a:r>
              <a:rPr lang="en-US" altLang="en-US" sz="2400" dirty="0" smtClean="0"/>
              <a:t>, or GA</a:t>
            </a:r>
            <a:r>
              <a:rPr lang="en-US" altLang="en-US" sz="2400" baseline="-25000" dirty="0" smtClean="0"/>
              <a:t>4+7</a:t>
            </a:r>
          </a:p>
          <a:p>
            <a:pPr>
              <a:spcBef>
                <a:spcPct val="50000"/>
              </a:spcBef>
              <a:buFontTx/>
              <a:buChar char="•"/>
            </a:pPr>
            <a:r>
              <a:rPr lang="en-US" altLang="en-US" sz="2400" dirty="0" smtClean="0"/>
              <a:t>increase flower size on certain ornamentals (</a:t>
            </a:r>
            <a:r>
              <a:rPr lang="en-US" altLang="en-US" sz="2400" dirty="0" err="1" smtClean="0"/>
              <a:t>eg</a:t>
            </a:r>
            <a:r>
              <a:rPr lang="en-US" altLang="en-US" sz="2400" dirty="0" smtClean="0"/>
              <a:t>, “</a:t>
            </a:r>
            <a:r>
              <a:rPr lang="en-US" altLang="en-US" sz="2400" dirty="0" err="1" smtClean="0"/>
              <a:t>gibbing</a:t>
            </a:r>
            <a:r>
              <a:rPr lang="en-US" altLang="en-US" sz="2400" dirty="0" smtClean="0"/>
              <a:t>” camellias)</a:t>
            </a:r>
          </a:p>
          <a:p>
            <a:pPr>
              <a:spcBef>
                <a:spcPct val="50000"/>
              </a:spcBef>
              <a:buFontTx/>
              <a:buChar char="•"/>
            </a:pPr>
            <a:r>
              <a:rPr lang="en-US" altLang="en-US" sz="2400" dirty="0" smtClean="0"/>
              <a:t>increase berry separation and size in bunch grapes</a:t>
            </a:r>
          </a:p>
          <a:p>
            <a:pPr>
              <a:spcBef>
                <a:spcPct val="50000"/>
              </a:spcBef>
              <a:buFontTx/>
              <a:buChar char="•"/>
            </a:pPr>
            <a:r>
              <a:rPr lang="en-US" altLang="en-US" sz="2400" dirty="0" smtClean="0"/>
              <a:t>overcome shallow dormancies in vegetative buds</a:t>
            </a:r>
          </a:p>
          <a:p>
            <a:pPr>
              <a:spcBef>
                <a:spcPct val="50000"/>
              </a:spcBef>
              <a:buFontTx/>
              <a:buChar char="•"/>
            </a:pPr>
            <a:r>
              <a:rPr lang="en-US" altLang="en-US" sz="2400" dirty="0" smtClean="0"/>
              <a:t>stimulate seed germination</a:t>
            </a:r>
          </a:p>
          <a:p>
            <a:pPr>
              <a:spcBef>
                <a:spcPct val="50000"/>
              </a:spcBef>
              <a:buFontTx/>
              <a:buChar char="•"/>
            </a:pPr>
            <a:endParaRPr lang="en-US" altLang="en-US" sz="2400" dirty="0"/>
          </a:p>
        </p:txBody>
      </p:sp>
      <p:sp>
        <p:nvSpPr>
          <p:cNvPr id="4" name="Rectangle 3"/>
          <p:cNvSpPr>
            <a:spLocks noChangeArrowheads="1"/>
          </p:cNvSpPr>
          <p:nvPr/>
        </p:nvSpPr>
        <p:spPr bwMode="auto">
          <a:xfrm>
            <a:off x="685800" y="304800"/>
            <a:ext cx="7947025"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altLang="en-US" sz="3600" dirty="0">
                <a:solidFill>
                  <a:srgbClr val="FF0000"/>
                </a:solidFill>
              </a:rPr>
              <a:t>Commercial uses - GA inhibitors</a:t>
            </a:r>
          </a:p>
        </p:txBody>
      </p:sp>
      <p:sp>
        <p:nvSpPr>
          <p:cNvPr id="5" name="Rectangle 4"/>
          <p:cNvSpPr>
            <a:spLocks noChangeArrowheads="1"/>
          </p:cNvSpPr>
          <p:nvPr/>
        </p:nvSpPr>
        <p:spPr bwMode="auto">
          <a:xfrm>
            <a:off x="457200" y="1066800"/>
            <a:ext cx="845502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altLang="en-US" sz="2400" dirty="0" err="1"/>
              <a:t>Cycocel</a:t>
            </a:r>
            <a:r>
              <a:rPr lang="en-US" altLang="en-US" sz="2400" dirty="0"/>
              <a:t>, Bonsai, </a:t>
            </a:r>
            <a:r>
              <a:rPr lang="en-US" altLang="en-US" sz="2400" dirty="0" err="1"/>
              <a:t>Sumagic</a:t>
            </a:r>
            <a:endParaRPr lang="en-US" altLang="en-US" sz="2400" dirty="0"/>
          </a:p>
        </p:txBody>
      </p:sp>
    </p:spTree>
    <p:extLst>
      <p:ext uri="{BB962C8B-B14F-4D97-AF65-F5344CB8AC3E}">
        <p14:creationId xmlns:p14="http://schemas.microsoft.com/office/powerpoint/2010/main" xmlns="" val="74192440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b="1" dirty="0" smtClean="0">
                <a:solidFill>
                  <a:srgbClr val="FF0000"/>
                </a:solidFill>
                <a:effectLst>
                  <a:outerShdw blurRad="38100" dist="38100" dir="2700000" algn="tl">
                    <a:srgbClr val="000000"/>
                  </a:outerShdw>
                </a:effectLst>
              </a:rPr>
              <a:t>Mobilization of reserves</a:t>
            </a:r>
            <a:endParaRPr lang="en-US" dirty="0" smtClean="0">
              <a:solidFill>
                <a:srgbClr val="FF0000"/>
              </a:solidFill>
            </a:endParaRPr>
          </a:p>
        </p:txBody>
      </p:sp>
      <p:pic>
        <p:nvPicPr>
          <p:cNvPr id="28675" name="Picture 3" descr="142058"/>
          <p:cNvPicPr>
            <a:picLocks noChangeAspect="1" noChangeArrowheads="1"/>
          </p:cNvPicPr>
          <p:nvPr/>
        </p:nvPicPr>
        <p:blipFill>
          <a:blip r:embed="rId3"/>
          <a:srcRect/>
          <a:stretch>
            <a:fillRect/>
          </a:stretch>
        </p:blipFill>
        <p:spPr bwMode="auto">
          <a:xfrm>
            <a:off x="1600200" y="1466850"/>
            <a:ext cx="6629400" cy="411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defRPr/>
            </a:pPr>
            <a:r>
              <a:rPr lang="en-US" b="1" dirty="0" smtClean="0">
                <a:solidFill>
                  <a:srgbClr val="FF0000"/>
                </a:solidFill>
                <a:effectLst>
                  <a:outerShdw blurRad="38100" dist="38100" dir="2700000" algn="tl">
                    <a:srgbClr val="000000"/>
                  </a:outerShdw>
                </a:effectLst>
              </a:rPr>
              <a:t>Cytokinins</a:t>
            </a:r>
            <a:endParaRPr lang="en-US" dirty="0" smtClean="0">
              <a:solidFill>
                <a:srgbClr val="FF0000"/>
              </a:solidFill>
            </a:endParaRPr>
          </a:p>
        </p:txBody>
      </p:sp>
      <p:pic>
        <p:nvPicPr>
          <p:cNvPr id="29699" name="Picture 3"/>
          <p:cNvPicPr>
            <a:picLocks noChangeAspect="1" noChangeArrowheads="1"/>
          </p:cNvPicPr>
          <p:nvPr/>
        </p:nvPicPr>
        <p:blipFill>
          <a:blip r:embed="rId3"/>
          <a:srcRect/>
          <a:stretch>
            <a:fillRect/>
          </a:stretch>
        </p:blipFill>
        <p:spPr bwMode="auto">
          <a:xfrm>
            <a:off x="1676400" y="1981200"/>
            <a:ext cx="5915025" cy="392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defRPr/>
            </a:pPr>
            <a:r>
              <a:rPr lang="en-US" b="1" u="sng" smtClean="0">
                <a:solidFill>
                  <a:srgbClr val="006600"/>
                </a:solidFill>
                <a:effectLst>
                  <a:outerShdw blurRad="38100" dist="38100" dir="2700000" algn="tl">
                    <a:srgbClr val="000000"/>
                  </a:outerShdw>
                </a:effectLst>
              </a:rPr>
              <a:t>Discovery of cytokinins</a:t>
            </a:r>
          </a:p>
        </p:txBody>
      </p:sp>
      <p:sp>
        <p:nvSpPr>
          <p:cNvPr id="283651" name="Rectangle 3"/>
          <p:cNvSpPr>
            <a:spLocks noGrp="1" noChangeArrowheads="1"/>
          </p:cNvSpPr>
          <p:nvPr>
            <p:ph type="body" idx="1"/>
          </p:nvPr>
        </p:nvSpPr>
        <p:spPr>
          <a:xfrm>
            <a:off x="1143000" y="1600200"/>
            <a:ext cx="7543800" cy="4800600"/>
          </a:xfrm>
        </p:spPr>
        <p:txBody>
          <a:bodyPr>
            <a:normAutofit lnSpcReduction="10000"/>
          </a:bodyPr>
          <a:lstStyle/>
          <a:p>
            <a:pPr eaLnBrk="1" hangingPunct="1">
              <a:lnSpc>
                <a:spcPct val="80000"/>
              </a:lnSpc>
            </a:pPr>
            <a:r>
              <a:rPr lang="en-US" sz="1400" smtClean="0"/>
              <a:t>Gottlieb Haberlandt in 1913 reported an unknown compound that stimulated cellular division. </a:t>
            </a:r>
            <a:br>
              <a:rPr lang="en-US" sz="1400" smtClean="0"/>
            </a:br>
            <a:endParaRPr lang="en-US" sz="1400" smtClean="0"/>
          </a:p>
          <a:p>
            <a:pPr eaLnBrk="1" hangingPunct="1">
              <a:lnSpc>
                <a:spcPct val="80000"/>
              </a:lnSpc>
            </a:pPr>
            <a:r>
              <a:rPr lang="en-US" sz="1400" smtClean="0"/>
              <a:t>In the 1940s, Johannes van Overbeek, noted that plant embryos grew faster when they were supplied with coconut milk (liquid endosperm), which is rich in nucleic acids. </a:t>
            </a:r>
            <a:br>
              <a:rPr lang="en-US" sz="1400" smtClean="0"/>
            </a:br>
            <a:endParaRPr lang="en-US" sz="1400" smtClean="0"/>
          </a:p>
          <a:p>
            <a:pPr eaLnBrk="1" hangingPunct="1">
              <a:lnSpc>
                <a:spcPct val="80000"/>
              </a:lnSpc>
            </a:pPr>
            <a:r>
              <a:rPr lang="en-US" sz="1400" smtClean="0"/>
              <a:t>In the 1950s, Folke Skoog and Carlos Miller studying the influence of auxin on the growth of tobacco in tissue culture.  When auxin was added to artificial medium, the cells enlarged but did not divide.  Miller took herring-sperm DNA. Miller knew of Overbeek's work, and decided to add this to the culture medium, the tobacco cells started dividing. He repeated this experiment with fresh herring-sperm DNA, but the results were not repeated. Only old DNA seemed to work. Miller later discovered that adding the purine base of DNA (adenine) would cause the cells to divide. </a:t>
            </a:r>
            <a:br>
              <a:rPr lang="en-US" sz="1400" smtClean="0"/>
            </a:br>
            <a:endParaRPr lang="en-US" sz="1400" smtClean="0"/>
          </a:p>
          <a:p>
            <a:pPr eaLnBrk="1" hangingPunct="1">
              <a:lnSpc>
                <a:spcPct val="80000"/>
              </a:lnSpc>
            </a:pPr>
            <a:r>
              <a:rPr lang="en-US" sz="1400" smtClean="0"/>
              <a:t>Adenine or adenine-like compounds induce cell division in plant tissue culture. Miller, Skoog and their coworkers isolated the growth facto responsible for cellular division from a DNA preparation calling it kinetin which belongs to a class of compounds called cytokinins. </a:t>
            </a:r>
            <a:br>
              <a:rPr lang="en-US" sz="1400" smtClean="0"/>
            </a:br>
            <a:endParaRPr lang="en-US" sz="1400" smtClean="0"/>
          </a:p>
          <a:p>
            <a:pPr eaLnBrk="1" hangingPunct="1">
              <a:lnSpc>
                <a:spcPct val="80000"/>
              </a:lnSpc>
            </a:pPr>
            <a:r>
              <a:rPr lang="en-US" sz="1400" smtClean="0"/>
              <a:t>In 1964, the first naturally occurring cytokinin was isolated from corn called zeatin. Zeatin and zeatin riboside are found in coconut milk. All cytokinins (artificial or natural) are chemically similar to adenine. </a:t>
            </a:r>
            <a:br>
              <a:rPr lang="en-US" sz="1400" smtClean="0"/>
            </a:br>
            <a:endParaRPr lang="en-US" sz="1400" smtClean="0"/>
          </a:p>
          <a:p>
            <a:pPr eaLnBrk="1" hangingPunct="1">
              <a:lnSpc>
                <a:spcPct val="80000"/>
              </a:lnSpc>
            </a:pPr>
            <a:r>
              <a:rPr lang="en-US" sz="1400" smtClean="0"/>
              <a:t>Cytokinins move nonpolarly in xylem, phloem, and parenchyma cells. </a:t>
            </a:r>
          </a:p>
          <a:p>
            <a:pPr eaLnBrk="1" hangingPunct="1">
              <a:lnSpc>
                <a:spcPct val="80000"/>
              </a:lnSpc>
            </a:pPr>
            <a:r>
              <a:rPr lang="en-US" sz="1400" smtClean="0"/>
              <a:t>Cytokinins are found in angiosperms, gymnosperms, mosses, and ferns. In angiosperms, cytokinins are produced in the roots, seeds, fruits, and young leaves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83651">
                                            <p:txEl>
                                              <p:pRg st="0" end="0"/>
                                            </p:txEl>
                                          </p:spTgt>
                                        </p:tgtEl>
                                        <p:attrNameLst>
                                          <p:attrName>style.visibility</p:attrName>
                                        </p:attrNameLst>
                                      </p:cBhvr>
                                      <p:to>
                                        <p:strVal val="visible"/>
                                      </p:to>
                                    </p:set>
                                    <p:anim calcmode="lin" valueType="num">
                                      <p:cBhvr>
                                        <p:cTn id="7" dur="500" fill="hold"/>
                                        <p:tgtEl>
                                          <p:spTgt spid="283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3651">
                                            <p:txEl>
                                              <p:pRg st="0" end="0"/>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83651">
                                            <p:txEl>
                                              <p:pRg st="0" end="0"/>
                                            </p:txEl>
                                          </p:spTgt>
                                        </p:tgtEl>
                                        <p:attrNameLst>
                                          <p:attrName>ppt_c</p:attrName>
                                        </p:attrNameLst>
                                      </p:cBhvr>
                                      <p:to>
                                        <a:schemeClr val="folHlink"/>
                                      </p:to>
                                    </p:animClr>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83651">
                                            <p:txEl>
                                              <p:pRg st="1" end="1"/>
                                            </p:txEl>
                                          </p:spTgt>
                                        </p:tgtEl>
                                        <p:attrNameLst>
                                          <p:attrName>style.visibility</p:attrName>
                                        </p:attrNameLst>
                                      </p:cBhvr>
                                      <p:to>
                                        <p:strVal val="visible"/>
                                      </p:to>
                                    </p:set>
                                    <p:anim calcmode="lin" valueType="num">
                                      <p:cBhvr>
                                        <p:cTn id="13" dur="500" fill="hold"/>
                                        <p:tgtEl>
                                          <p:spTgt spid="28365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83651">
                                            <p:txEl>
                                              <p:pRg st="1" end="1"/>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83651">
                                            <p:txEl>
                                              <p:pRg st="1" end="1"/>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83651">
                                            <p:txEl>
                                              <p:pRg st="2" end="2"/>
                                            </p:txEl>
                                          </p:spTgt>
                                        </p:tgtEl>
                                        <p:attrNameLst>
                                          <p:attrName>style.visibility</p:attrName>
                                        </p:attrNameLst>
                                      </p:cBhvr>
                                      <p:to>
                                        <p:strVal val="visible"/>
                                      </p:to>
                                    </p:set>
                                    <p:anim calcmode="lin" valueType="num">
                                      <p:cBhvr>
                                        <p:cTn id="19" dur="500" fill="hold"/>
                                        <p:tgtEl>
                                          <p:spTgt spid="28365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83651">
                                            <p:txEl>
                                              <p:pRg st="2" end="2"/>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83651">
                                            <p:txEl>
                                              <p:pRg st="2" end="2"/>
                                            </p:txEl>
                                          </p:spTgt>
                                        </p:tgtEl>
                                        <p:attrNameLst>
                                          <p:attrName>ppt_c</p:attrName>
                                        </p:attrNameLst>
                                      </p:cBhvr>
                                      <p:to>
                                        <a:schemeClr val="folHlink"/>
                                      </p:to>
                                    </p:animClr>
                                  </p:sub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83651">
                                            <p:txEl>
                                              <p:pRg st="3" end="3"/>
                                            </p:txEl>
                                          </p:spTgt>
                                        </p:tgtEl>
                                        <p:attrNameLst>
                                          <p:attrName>style.visibility</p:attrName>
                                        </p:attrNameLst>
                                      </p:cBhvr>
                                      <p:to>
                                        <p:strVal val="visible"/>
                                      </p:to>
                                    </p:set>
                                    <p:anim calcmode="lin" valueType="num">
                                      <p:cBhvr>
                                        <p:cTn id="25" dur="500" fill="hold"/>
                                        <p:tgtEl>
                                          <p:spTgt spid="28365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83651">
                                            <p:txEl>
                                              <p:pRg st="3" end="3"/>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83651">
                                            <p:txEl>
                                              <p:pRg st="3" end="3"/>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83651">
                                            <p:txEl>
                                              <p:pRg st="4" end="4"/>
                                            </p:txEl>
                                          </p:spTgt>
                                        </p:tgtEl>
                                        <p:attrNameLst>
                                          <p:attrName>style.visibility</p:attrName>
                                        </p:attrNameLst>
                                      </p:cBhvr>
                                      <p:to>
                                        <p:strVal val="visible"/>
                                      </p:to>
                                    </p:set>
                                    <p:anim calcmode="lin" valueType="num">
                                      <p:cBhvr>
                                        <p:cTn id="31" dur="500" fill="hold"/>
                                        <p:tgtEl>
                                          <p:spTgt spid="28365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83651">
                                            <p:txEl>
                                              <p:pRg st="4" end="4"/>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83651">
                                            <p:txEl>
                                              <p:pRg st="4" end="4"/>
                                            </p:txEl>
                                          </p:spTgt>
                                        </p:tgtEl>
                                        <p:attrNameLst>
                                          <p:attrName>ppt_c</p:attrName>
                                        </p:attrNameLst>
                                      </p:cBhvr>
                                      <p:to>
                                        <a:schemeClr val="folHlink"/>
                                      </p:to>
                                    </p:animClr>
                                  </p:sub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283651">
                                            <p:txEl>
                                              <p:pRg st="5" end="5"/>
                                            </p:txEl>
                                          </p:spTgt>
                                        </p:tgtEl>
                                        <p:attrNameLst>
                                          <p:attrName>style.visibility</p:attrName>
                                        </p:attrNameLst>
                                      </p:cBhvr>
                                      <p:to>
                                        <p:strVal val="visible"/>
                                      </p:to>
                                    </p:set>
                                    <p:anim calcmode="lin" valueType="num">
                                      <p:cBhvr>
                                        <p:cTn id="37" dur="500" fill="hold"/>
                                        <p:tgtEl>
                                          <p:spTgt spid="28365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283651">
                                            <p:txEl>
                                              <p:pRg st="5" end="5"/>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83651">
                                            <p:txEl>
                                              <p:pRg st="5" end="5"/>
                                            </p:txEl>
                                          </p:spTgt>
                                        </p:tgtEl>
                                        <p:attrNameLst>
                                          <p:attrName>ppt_c</p:attrName>
                                        </p:attrNameLst>
                                      </p:cBhvr>
                                      <p:to>
                                        <a:schemeClr val="folHlink"/>
                                      </p:to>
                                    </p:animClr>
                                  </p:sub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283651">
                                            <p:txEl>
                                              <p:pRg st="6" end="6"/>
                                            </p:txEl>
                                          </p:spTgt>
                                        </p:tgtEl>
                                        <p:attrNameLst>
                                          <p:attrName>style.visibility</p:attrName>
                                        </p:attrNameLst>
                                      </p:cBhvr>
                                      <p:to>
                                        <p:strVal val="visible"/>
                                      </p:to>
                                    </p:set>
                                    <p:anim calcmode="lin" valueType="num">
                                      <p:cBhvr>
                                        <p:cTn id="43" dur="500" fill="hold"/>
                                        <p:tgtEl>
                                          <p:spTgt spid="28365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283651">
                                            <p:txEl>
                                              <p:pRg st="6" end="6"/>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83651">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1" grpId="0" build="p"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eaLnBrk="1" hangingPunct="1">
              <a:defRPr/>
            </a:pPr>
            <a:r>
              <a:rPr lang="en-US" b="1" u="sng" smtClean="0">
                <a:solidFill>
                  <a:srgbClr val="006600"/>
                </a:solidFill>
                <a:effectLst>
                  <a:outerShdw blurRad="38100" dist="38100" dir="2700000" algn="tl">
                    <a:srgbClr val="000000"/>
                  </a:outerShdw>
                </a:effectLst>
              </a:rPr>
              <a:t>Function of cytokinins</a:t>
            </a:r>
            <a:endParaRPr lang="en-US" smtClean="0"/>
          </a:p>
        </p:txBody>
      </p:sp>
      <p:sp>
        <p:nvSpPr>
          <p:cNvPr id="228355" name="Rectangle 3"/>
          <p:cNvSpPr>
            <a:spLocks noGrp="1" noChangeArrowheads="1"/>
          </p:cNvSpPr>
          <p:nvPr>
            <p:ph type="body" idx="1"/>
          </p:nvPr>
        </p:nvSpPr>
        <p:spPr/>
        <p:txBody>
          <a:bodyPr/>
          <a:lstStyle/>
          <a:p>
            <a:pPr eaLnBrk="1" hangingPunct="1">
              <a:buFont typeface="Monotype Sorts" pitchFamily="2" charset="2"/>
              <a:buChar char="§"/>
            </a:pPr>
            <a:r>
              <a:rPr lang="en-US" smtClean="0">
                <a:solidFill>
                  <a:srgbClr val="009900"/>
                </a:solidFill>
              </a:rPr>
              <a:t>Promotes cell division.</a:t>
            </a:r>
          </a:p>
          <a:p>
            <a:pPr eaLnBrk="1" hangingPunct="1">
              <a:buFont typeface="Monotype Sorts" pitchFamily="2" charset="2"/>
              <a:buChar char="§"/>
            </a:pPr>
            <a:r>
              <a:rPr lang="en-US" smtClean="0">
                <a:solidFill>
                  <a:srgbClr val="009900"/>
                </a:solidFill>
              </a:rPr>
              <a:t>Morphogenesis.</a:t>
            </a:r>
          </a:p>
          <a:p>
            <a:pPr eaLnBrk="1" hangingPunct="1">
              <a:buFont typeface="Monotype Sorts" pitchFamily="2" charset="2"/>
              <a:buChar char="§"/>
            </a:pPr>
            <a:r>
              <a:rPr lang="en-US" smtClean="0">
                <a:solidFill>
                  <a:srgbClr val="009900"/>
                </a:solidFill>
              </a:rPr>
              <a:t>Lateral bud development.</a:t>
            </a:r>
          </a:p>
          <a:p>
            <a:pPr eaLnBrk="1" hangingPunct="1">
              <a:buFont typeface="Monotype Sorts" pitchFamily="2" charset="2"/>
              <a:buChar char="§"/>
            </a:pPr>
            <a:r>
              <a:rPr lang="en-US" smtClean="0">
                <a:solidFill>
                  <a:srgbClr val="009900"/>
                </a:solidFill>
              </a:rPr>
              <a:t>Delay of senescence.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anim calcmode="lin" valueType="num">
                                      <p:cBhvr>
                                        <p:cTn id="7" dur="500" fill="hold"/>
                                        <p:tgtEl>
                                          <p:spTgt spid="2283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8355">
                                            <p:txEl>
                                              <p:pRg st="0" end="0"/>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28355">
                                            <p:txEl>
                                              <p:pRg st="0" end="0"/>
                                            </p:txEl>
                                          </p:spTgt>
                                        </p:tgtEl>
                                        <p:attrNameLst>
                                          <p:attrName>ppt_c</p:attrName>
                                        </p:attrNameLst>
                                      </p:cBhvr>
                                      <p:to>
                                        <a:schemeClr val="folHlink"/>
                                      </p:to>
                                    </p:animClr>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28355">
                                            <p:txEl>
                                              <p:pRg st="1" end="1"/>
                                            </p:txEl>
                                          </p:spTgt>
                                        </p:tgtEl>
                                        <p:attrNameLst>
                                          <p:attrName>style.visibility</p:attrName>
                                        </p:attrNameLst>
                                      </p:cBhvr>
                                      <p:to>
                                        <p:strVal val="visible"/>
                                      </p:to>
                                    </p:set>
                                    <p:anim calcmode="lin" valueType="num">
                                      <p:cBhvr>
                                        <p:cTn id="13" dur="500" fill="hold"/>
                                        <p:tgtEl>
                                          <p:spTgt spid="22835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28355">
                                            <p:txEl>
                                              <p:pRg st="1" end="1"/>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28355">
                                            <p:txEl>
                                              <p:pRg st="1" end="1"/>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28355">
                                            <p:txEl>
                                              <p:pRg st="2" end="2"/>
                                            </p:txEl>
                                          </p:spTgt>
                                        </p:tgtEl>
                                        <p:attrNameLst>
                                          <p:attrName>style.visibility</p:attrName>
                                        </p:attrNameLst>
                                      </p:cBhvr>
                                      <p:to>
                                        <p:strVal val="visible"/>
                                      </p:to>
                                    </p:set>
                                    <p:anim calcmode="lin" valueType="num">
                                      <p:cBhvr>
                                        <p:cTn id="19" dur="500" fill="hold"/>
                                        <p:tgtEl>
                                          <p:spTgt spid="22835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28355">
                                            <p:txEl>
                                              <p:pRg st="2" end="2"/>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28355">
                                            <p:txEl>
                                              <p:pRg st="2" end="2"/>
                                            </p:txEl>
                                          </p:spTgt>
                                        </p:tgtEl>
                                        <p:attrNameLst>
                                          <p:attrName>ppt_c</p:attrName>
                                        </p:attrNameLst>
                                      </p:cBhvr>
                                      <p:to>
                                        <a:schemeClr val="folHlink"/>
                                      </p:to>
                                    </p:animClr>
                                  </p:sub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28355">
                                            <p:txEl>
                                              <p:pRg st="3" end="3"/>
                                            </p:txEl>
                                          </p:spTgt>
                                        </p:tgtEl>
                                        <p:attrNameLst>
                                          <p:attrName>style.visibility</p:attrName>
                                        </p:attrNameLst>
                                      </p:cBhvr>
                                      <p:to>
                                        <p:strVal val="visible"/>
                                      </p:to>
                                    </p:set>
                                    <p:anim calcmode="lin" valueType="num">
                                      <p:cBhvr>
                                        <p:cTn id="25" dur="500" fill="hold"/>
                                        <p:tgtEl>
                                          <p:spTgt spid="22835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28355">
                                            <p:txEl>
                                              <p:pRg st="3" end="3"/>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28355">
                                            <p:txEl>
                                              <p:pRg st="3" end="3"/>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defRPr/>
            </a:pPr>
            <a:r>
              <a:rPr lang="en-US" smtClean="0">
                <a:effectLst>
                  <a:outerShdw blurRad="38100" dist="38100" dir="2700000" algn="tl">
                    <a:srgbClr val="000000"/>
                  </a:outerShdw>
                </a:effectLst>
              </a:rPr>
              <a:t>Cytokinins</a:t>
            </a:r>
          </a:p>
        </p:txBody>
      </p:sp>
      <p:sp>
        <p:nvSpPr>
          <p:cNvPr id="32771" name="Rectangle 3"/>
          <p:cNvSpPr>
            <a:spLocks noGrp="1" noChangeArrowheads="1"/>
          </p:cNvSpPr>
          <p:nvPr>
            <p:ph type="body" idx="1"/>
          </p:nvPr>
        </p:nvSpPr>
        <p:spPr/>
        <p:txBody>
          <a:bodyPr/>
          <a:lstStyle/>
          <a:p>
            <a:pPr eaLnBrk="1" hangingPunct="1"/>
            <a:r>
              <a:rPr lang="en-US" smtClean="0">
                <a:solidFill>
                  <a:srgbClr val="06301D"/>
                </a:solidFill>
              </a:rPr>
              <a:t>Cytokinins</a:t>
            </a:r>
            <a:r>
              <a:rPr lang="en-US" smtClean="0"/>
              <a:t>, in combination with auxin, stimulate cell division and differentiation.</a:t>
            </a:r>
          </a:p>
          <a:p>
            <a:pPr lvl="1" eaLnBrk="1" hangingPunct="1"/>
            <a:r>
              <a:rPr lang="en-US" smtClean="0"/>
              <a:t>most cytokinin produced in root apical meristems and transported throughout plant</a:t>
            </a:r>
          </a:p>
          <a:p>
            <a:pPr lvl="2" eaLnBrk="1" hangingPunct="1"/>
            <a:r>
              <a:rPr lang="en-US" smtClean="0"/>
              <a:t>inhibit formation of lateral roots</a:t>
            </a:r>
          </a:p>
          <a:p>
            <a:pPr lvl="3" eaLnBrk="1" hangingPunct="1"/>
            <a:r>
              <a:rPr lang="en-US" smtClean="0"/>
              <a:t>auxins promote their formation</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04800" y="1524000"/>
            <a:ext cx="8382000" cy="3560763"/>
          </a:xfrm>
          <a:prstGeom prst="rect">
            <a:avLst/>
          </a:prstGeom>
          <a:noFill/>
          <a:ln w="9525">
            <a:noFill/>
            <a:miter lim="800000"/>
            <a:headEnd/>
            <a:tailEnd/>
          </a:ln>
          <a:effectLst/>
        </p:spPr>
        <p:txBody>
          <a:bodyPr>
            <a:spAutoFit/>
          </a:bodyPr>
          <a:lstStyle/>
          <a:p>
            <a:pPr>
              <a:spcBef>
                <a:spcPct val="50000"/>
              </a:spcBef>
            </a:pPr>
            <a:r>
              <a:rPr lang="en-US"/>
              <a:t>Electron transport proteins</a:t>
            </a:r>
          </a:p>
          <a:p>
            <a:pPr>
              <a:spcBef>
                <a:spcPct val="50000"/>
              </a:spcBef>
            </a:pPr>
            <a:r>
              <a:rPr lang="en-US"/>
              <a:t>	each can accept or give up two electrons</a:t>
            </a:r>
          </a:p>
          <a:p>
            <a:pPr>
              <a:spcBef>
                <a:spcPct val="50000"/>
              </a:spcBef>
            </a:pPr>
            <a:endParaRPr lang="en-US"/>
          </a:p>
          <a:p>
            <a:pPr>
              <a:spcBef>
                <a:spcPct val="50000"/>
              </a:spcBef>
            </a:pPr>
            <a:r>
              <a:rPr lang="en-US"/>
              <a:t>	one protein in each complex also acts as a hydrogen pump</a:t>
            </a:r>
          </a:p>
          <a:p>
            <a:pPr>
              <a:spcBef>
                <a:spcPct val="50000"/>
              </a:spcBef>
            </a:pPr>
            <a:endParaRPr lang="en-US"/>
          </a:p>
          <a:p>
            <a:pPr>
              <a:spcBef>
                <a:spcPct val="50000"/>
              </a:spcBef>
            </a:pPr>
            <a:r>
              <a:rPr lang="en-US"/>
              <a:t>	electron entry point is determined by the energy state of the 	electrons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eaLnBrk="1" hangingPunct="1">
              <a:defRPr/>
            </a:pPr>
            <a:r>
              <a:rPr lang="en-US" dirty="0" smtClean="0">
                <a:effectLst>
                  <a:outerShdw blurRad="38100" dist="38100" dir="2700000" algn="tl">
                    <a:srgbClr val="000000"/>
                  </a:outerShdw>
                </a:effectLst>
              </a:rPr>
              <a:t>Cytokinins</a:t>
            </a:r>
          </a:p>
        </p:txBody>
      </p:sp>
      <p:pic>
        <p:nvPicPr>
          <p:cNvPr id="232451" name="Picture 3" descr="40_18"/>
          <p:cNvPicPr>
            <a:picLocks noChangeAspect="1" noChangeArrowheads="1"/>
          </p:cNvPicPr>
          <p:nvPr/>
        </p:nvPicPr>
        <p:blipFill>
          <a:blip r:embed="rId3"/>
          <a:srcRect l="12500" r="12500"/>
          <a:stretch>
            <a:fillRect/>
          </a:stretch>
        </p:blipFill>
        <p:spPr bwMode="auto">
          <a:xfrm>
            <a:off x="2209800" y="1219200"/>
            <a:ext cx="5257800" cy="5257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box(out)">
                                      <p:cBhvr>
                                        <p:cTn id="7" dur="5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uxincyto"/>
          <p:cNvPicPr>
            <a:picLocks noChangeAspect="1" noChangeArrowheads="1"/>
          </p:cNvPicPr>
          <p:nvPr/>
        </p:nvPicPr>
        <p:blipFill>
          <a:blip r:embed="rId3"/>
          <a:srcRect/>
          <a:stretch>
            <a:fillRect/>
          </a:stretch>
        </p:blipFill>
        <p:spPr bwMode="auto">
          <a:xfrm>
            <a:off x="1447800" y="1524000"/>
            <a:ext cx="6858000" cy="3897313"/>
          </a:xfrm>
          <a:prstGeom prst="rect">
            <a:avLst/>
          </a:prstGeom>
          <a:noFill/>
          <a:ln w="9525">
            <a:noFill/>
            <a:miter lim="800000"/>
            <a:headEnd/>
            <a:tailEnd/>
          </a:ln>
        </p:spPr>
      </p:pic>
      <p:sp>
        <p:nvSpPr>
          <p:cNvPr id="250883" name="Text Box 3"/>
          <p:cNvSpPr txBox="1">
            <a:spLocks noChangeArrowheads="1"/>
          </p:cNvSpPr>
          <p:nvPr/>
        </p:nvSpPr>
        <p:spPr bwMode="auto">
          <a:xfrm>
            <a:off x="914400" y="533400"/>
            <a:ext cx="8077200" cy="946150"/>
          </a:xfrm>
          <a:prstGeom prst="rect">
            <a:avLst/>
          </a:prstGeom>
          <a:noFill/>
          <a:ln w="9525">
            <a:noFill/>
            <a:miter lim="800000"/>
            <a:headEnd/>
            <a:tailEnd/>
          </a:ln>
          <a:effectLst/>
        </p:spPr>
        <p:txBody>
          <a:bodyPr>
            <a:spAutoFit/>
          </a:bodyPr>
          <a:lstStyle/>
          <a:p>
            <a:pPr algn="ctr" eaLnBrk="0" hangingPunct="0">
              <a:defRPr/>
            </a:pPr>
            <a:r>
              <a:rPr lang="en-US" sz="2800" b="1">
                <a:solidFill>
                  <a:srgbClr val="006600"/>
                </a:solidFill>
                <a:effectLst>
                  <a:outerShdw blurRad="38100" dist="38100" dir="2700000" algn="tl">
                    <a:srgbClr val="000000"/>
                  </a:outerShdw>
                </a:effectLst>
                <a:latin typeface="Times New Roman" pitchFamily="18" charset="0"/>
              </a:rPr>
              <a:t>Interaction of cytokinin and auxin in tobacco callus (undifferentiated plant cells) tissue</a:t>
            </a:r>
          </a:p>
        </p:txBody>
      </p:sp>
      <p:sp>
        <p:nvSpPr>
          <p:cNvPr id="250884" name="Rectangle 4"/>
          <p:cNvSpPr>
            <a:spLocks noChangeArrowheads="1"/>
          </p:cNvSpPr>
          <p:nvPr/>
        </p:nvSpPr>
        <p:spPr bwMode="auto">
          <a:xfrm>
            <a:off x="1524000" y="5272088"/>
            <a:ext cx="7239000" cy="1555750"/>
          </a:xfrm>
          <a:prstGeom prst="rect">
            <a:avLst/>
          </a:prstGeom>
          <a:noFill/>
          <a:ln w="9525">
            <a:noFill/>
            <a:miter lim="800000"/>
            <a:headEnd/>
            <a:tailEnd/>
          </a:ln>
          <a:effectLst/>
        </p:spPr>
        <p:txBody>
          <a:bodyPr anchor="ctr">
            <a:spAutoFit/>
          </a:bodyPr>
          <a:lstStyle/>
          <a:p>
            <a:pPr algn="ctr">
              <a:defRPr/>
            </a:pPr>
            <a:endParaRPr lang="en-US">
              <a:latin typeface="Arial" charset="0"/>
            </a:endParaRPr>
          </a:p>
          <a:p>
            <a:pPr>
              <a:buFont typeface="Wingdings" pitchFamily="84" charset="2"/>
              <a:buChar char="v"/>
              <a:defRPr/>
            </a:pPr>
            <a:r>
              <a:rPr lang="en-US" sz="2000">
                <a:effectLst>
                  <a:outerShdw blurRad="38100" dist="38100" dir="2700000" algn="tl">
                    <a:srgbClr val="FFFFFF"/>
                  </a:outerShdw>
                </a:effectLst>
                <a:latin typeface="Arial" charset="0"/>
              </a:rPr>
              <a:t>Organogenesis:  Cytokinins and auxin affect organogenesis</a:t>
            </a:r>
          </a:p>
          <a:p>
            <a:pPr>
              <a:buFont typeface="Wingdings" pitchFamily="84" charset="2"/>
              <a:buChar char="v"/>
              <a:defRPr/>
            </a:pPr>
            <a:r>
              <a:rPr lang="en-US" sz="2000">
                <a:effectLst>
                  <a:outerShdw blurRad="38100" dist="38100" dir="2700000" algn="tl">
                    <a:srgbClr val="FFFFFF"/>
                  </a:outerShdw>
                </a:effectLst>
                <a:latin typeface="Arial" charset="0"/>
              </a:rPr>
              <a:t>High cytokinin/auxin ratios favor the formation of shoots</a:t>
            </a:r>
          </a:p>
          <a:p>
            <a:pPr>
              <a:buFont typeface="Wingdings" pitchFamily="84" charset="2"/>
              <a:buChar char="v"/>
              <a:defRPr/>
            </a:pPr>
            <a:r>
              <a:rPr lang="en-US" sz="2000">
                <a:effectLst>
                  <a:outerShdw blurRad="38100" dist="38100" dir="2700000" algn="tl">
                    <a:srgbClr val="FFFFFF"/>
                  </a:outerShdw>
                </a:effectLst>
                <a:latin typeface="Arial" charset="0"/>
              </a:rPr>
              <a:t>Low cytokinin/auxin ratios favor the formation of roots. </a:t>
            </a:r>
            <a:r>
              <a:rPr lang="en-US">
                <a:latin typeface="Arial" charset="0"/>
              </a:rPr>
              <a:t/>
            </a:r>
            <a:br>
              <a:rPr lang="en-US">
                <a:latin typeface="Arial" charset="0"/>
              </a:rPr>
            </a:br>
            <a:endParaRPr lang="en-US">
              <a:latin typeface="Arial" charset="0"/>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7467600" cy="2677656"/>
          </a:xfrm>
          <a:prstGeom prst="rect">
            <a:avLst/>
          </a:prstGeom>
        </p:spPr>
        <p:txBody>
          <a:bodyPr wrap="square">
            <a:spAutoFit/>
          </a:bodyPr>
          <a:lstStyle/>
          <a:p>
            <a:pPr algn="just"/>
            <a:r>
              <a:rPr lang="en-US" sz="2800" b="1" dirty="0" smtClean="0">
                <a:solidFill>
                  <a:srgbClr val="FF0000"/>
                </a:solidFill>
                <a:latin typeface="Times New Roman" pitchFamily="18" charset="0"/>
                <a:cs typeface="Times New Roman" pitchFamily="18" charset="0"/>
              </a:rPr>
              <a:t>Applications of Cytokinins: </a:t>
            </a:r>
          </a:p>
          <a:p>
            <a:pPr algn="just"/>
            <a:endParaRPr lang="en-US" sz="2800" b="1" dirty="0" smtClean="0">
              <a:solidFill>
                <a:srgbClr val="FF0000"/>
              </a:solidFill>
              <a:latin typeface="Times New Roman" pitchFamily="18" charset="0"/>
              <a:cs typeface="Times New Roman" pitchFamily="18" charset="0"/>
            </a:endParaRPr>
          </a:p>
          <a:p>
            <a:pPr algn="just"/>
            <a:r>
              <a:rPr lang="en-US" sz="2800" b="1" dirty="0" smtClean="0">
                <a:latin typeface="Times New Roman" pitchFamily="18" charset="0"/>
                <a:cs typeface="Times New Roman" pitchFamily="18" charset="0"/>
              </a:rPr>
              <a:t>1.</a:t>
            </a:r>
            <a:r>
              <a:rPr lang="en-US" sz="2800" b="1" dirty="0" smtClean="0">
                <a:solidFill>
                  <a:srgbClr val="FF0000"/>
                </a:solidFill>
                <a:latin typeface="Times New Roman" pitchFamily="18" charset="0"/>
                <a:cs typeface="Times New Roman" pitchFamily="18" charset="0"/>
              </a:rPr>
              <a:t> </a:t>
            </a:r>
            <a:r>
              <a:rPr lang="en-US" sz="2800" b="1" dirty="0" smtClean="0">
                <a:latin typeface="Times New Roman" pitchFamily="18" charset="0"/>
                <a:cs typeface="Times New Roman" pitchFamily="18" charset="0"/>
              </a:rPr>
              <a:t>Cell division:</a:t>
            </a:r>
            <a:endParaRPr lang="en-US" sz="2800" dirty="0" smtClean="0">
              <a:latin typeface="Times New Roman" pitchFamily="18" charset="0"/>
              <a:cs typeface="Times New Roman" pitchFamily="18" charset="0"/>
            </a:endParaRPr>
          </a:p>
          <a:p>
            <a:pPr algn="just"/>
            <a:r>
              <a:rPr lang="en-US" sz="2800" b="1" dirty="0" smtClean="0">
                <a:latin typeface="Times New Roman" pitchFamily="18" charset="0"/>
                <a:cs typeface="Times New Roman" pitchFamily="18" charset="0"/>
              </a:rPr>
              <a:t>2. Breaking of dormancy:</a:t>
            </a:r>
          </a:p>
          <a:p>
            <a:pPr algn="just"/>
            <a:r>
              <a:rPr lang="en-US" sz="2800" b="1" dirty="0" smtClean="0">
                <a:latin typeface="Times New Roman" pitchFamily="18" charset="0"/>
                <a:cs typeface="Times New Roman" pitchFamily="18" charset="0"/>
              </a:rPr>
              <a:t>3. Counteraction of apical dominance:</a:t>
            </a:r>
          </a:p>
          <a:p>
            <a:pPr algn="just"/>
            <a:r>
              <a:rPr lang="en-US" sz="2800" b="1" dirty="0" smtClean="0">
                <a:latin typeface="Times New Roman" pitchFamily="18" charset="0"/>
                <a:cs typeface="Times New Roman" pitchFamily="18" charset="0"/>
              </a:rPr>
              <a:t>4. Delay in senescence</a:t>
            </a:r>
            <a:r>
              <a:rPr lang="en-US" sz="2800" b="1"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eaLnBrk="1" hangingPunct="1">
              <a:defRPr/>
            </a:pPr>
            <a:r>
              <a:rPr lang="en-US" b="1" dirty="0" err="1" smtClean="0">
                <a:solidFill>
                  <a:srgbClr val="FF0000"/>
                </a:solidFill>
                <a:effectLst>
                  <a:outerShdw blurRad="38100" dist="38100" dir="2700000" algn="tl">
                    <a:srgbClr val="000000"/>
                  </a:outerShdw>
                </a:effectLst>
              </a:rPr>
              <a:t>Abscisic</a:t>
            </a:r>
            <a:r>
              <a:rPr lang="en-US" b="1" dirty="0" smtClean="0">
                <a:solidFill>
                  <a:srgbClr val="FF0000"/>
                </a:solidFill>
                <a:effectLst>
                  <a:outerShdw blurRad="38100" dist="38100" dir="2700000" algn="tl">
                    <a:srgbClr val="000000"/>
                  </a:outerShdw>
                </a:effectLst>
              </a:rPr>
              <a:t> acid</a:t>
            </a:r>
            <a:endParaRPr lang="en-US" dirty="0" smtClean="0">
              <a:solidFill>
                <a:srgbClr val="FF0000"/>
              </a:solidFill>
            </a:endParaRPr>
          </a:p>
        </p:txBody>
      </p:sp>
      <p:pic>
        <p:nvPicPr>
          <p:cNvPr id="35843" name="Picture 3"/>
          <p:cNvPicPr>
            <a:picLocks noChangeAspect="1" noChangeArrowheads="1"/>
          </p:cNvPicPr>
          <p:nvPr/>
        </p:nvPicPr>
        <p:blipFill>
          <a:blip r:embed="rId3"/>
          <a:srcRect/>
          <a:stretch>
            <a:fillRect/>
          </a:stretch>
        </p:blipFill>
        <p:spPr bwMode="auto">
          <a:xfrm>
            <a:off x="1066800" y="1295400"/>
            <a:ext cx="7543800" cy="2551113"/>
          </a:xfrm>
          <a:prstGeom prst="rect">
            <a:avLst/>
          </a:prstGeom>
          <a:noFill/>
          <a:ln w="9525">
            <a:noFill/>
            <a:miter lim="800000"/>
            <a:headEnd/>
            <a:tailEnd/>
          </a:ln>
        </p:spPr>
      </p:pic>
      <p:sp>
        <p:nvSpPr>
          <p:cNvPr id="35844" name="Rectangle 4"/>
          <p:cNvSpPr>
            <a:spLocks noChangeArrowheads="1"/>
          </p:cNvSpPr>
          <p:nvPr/>
        </p:nvSpPr>
        <p:spPr bwMode="auto">
          <a:xfrm>
            <a:off x="914400" y="3505200"/>
            <a:ext cx="8077200" cy="3113088"/>
          </a:xfrm>
          <a:prstGeom prst="rect">
            <a:avLst/>
          </a:prstGeom>
          <a:noFill/>
          <a:ln w="9525">
            <a:noFill/>
            <a:miter lim="800000"/>
            <a:headEnd/>
            <a:tailEnd/>
          </a:ln>
        </p:spPr>
        <p:txBody>
          <a:bodyPr anchor="ctr">
            <a:spAutoFit/>
          </a:bodyPr>
          <a:lstStyle/>
          <a:p>
            <a:pPr algn="ctr"/>
            <a:endParaRPr lang="en-US"/>
          </a:p>
          <a:p>
            <a:pPr>
              <a:buFont typeface="Wingdings" pitchFamily="2" charset="2"/>
              <a:buChar char="v"/>
            </a:pPr>
            <a:r>
              <a:rPr lang="en-US"/>
              <a:t>In 1940s, scientists started searching for hormones that would inhibit growth and development, what Hemberg called dormins. </a:t>
            </a:r>
          </a:p>
          <a:p>
            <a:pPr>
              <a:buFont typeface="Wingdings" pitchFamily="2" charset="2"/>
              <a:buChar char="v"/>
            </a:pPr>
            <a:r>
              <a:rPr lang="en-US"/>
              <a:t>In the early 1960s, Philip Wareing confirmed that application of a dormin to a bud would induce dormancy. </a:t>
            </a:r>
          </a:p>
          <a:p>
            <a:pPr>
              <a:buFont typeface="Wingdings" pitchFamily="2" charset="2"/>
              <a:buChar char="v"/>
            </a:pPr>
            <a:r>
              <a:rPr lang="en-US"/>
              <a:t>F.T. Addicott discovered that this substance stimulated abscission of cotton fruit. he named this substance abscisin. (Subsequent research showed that ethylene and not abscisin controls abscission).  </a:t>
            </a:r>
          </a:p>
          <a:p>
            <a:pPr>
              <a:buFont typeface="Wingdings" pitchFamily="2" charset="2"/>
              <a:buChar char="v"/>
            </a:pPr>
            <a:r>
              <a:rPr lang="en-US"/>
              <a:t>Abscisin is made from carotenoids and moves nonpolarly through plant tissue. </a:t>
            </a:r>
            <a:br>
              <a:rPr lang="en-US"/>
            </a:br>
            <a:endParaRPr 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pPr eaLnBrk="1" hangingPunct="1">
              <a:defRPr/>
            </a:pPr>
            <a:r>
              <a:rPr lang="en-US" b="1" u="sng" smtClean="0">
                <a:solidFill>
                  <a:srgbClr val="006600"/>
                </a:solidFill>
                <a:effectLst>
                  <a:outerShdw blurRad="38100" dist="38100" dir="2700000" algn="tl">
                    <a:srgbClr val="000000"/>
                  </a:outerShdw>
                </a:effectLst>
              </a:rPr>
              <a:t>Functions of abscisic acid</a:t>
            </a:r>
            <a:endParaRPr lang="en-US" smtClean="0"/>
          </a:p>
        </p:txBody>
      </p:sp>
      <p:sp>
        <p:nvSpPr>
          <p:cNvPr id="236547" name="Rectangle 3"/>
          <p:cNvSpPr>
            <a:spLocks noGrp="1" noChangeArrowheads="1"/>
          </p:cNvSpPr>
          <p:nvPr>
            <p:ph type="body" idx="1"/>
          </p:nvPr>
        </p:nvSpPr>
        <p:spPr/>
        <p:txBody>
          <a:bodyPr/>
          <a:lstStyle/>
          <a:p>
            <a:pPr eaLnBrk="1" hangingPunct="1">
              <a:buFont typeface="Monotype Sorts" pitchFamily="2" charset="2"/>
              <a:buChar char="§"/>
            </a:pPr>
            <a:r>
              <a:rPr lang="en-US" smtClean="0">
                <a:solidFill>
                  <a:srgbClr val="009900"/>
                </a:solidFill>
              </a:rPr>
              <a:t>General growth inhibitor.</a:t>
            </a:r>
          </a:p>
          <a:p>
            <a:pPr eaLnBrk="1" hangingPunct="1">
              <a:buFont typeface="Monotype Sorts" pitchFamily="2" charset="2"/>
              <a:buChar char="§"/>
            </a:pPr>
            <a:r>
              <a:rPr lang="en-US" smtClean="0">
                <a:solidFill>
                  <a:srgbClr val="009900"/>
                </a:solidFill>
              </a:rPr>
              <a:t>Causes stomatal closure.</a:t>
            </a:r>
          </a:p>
          <a:p>
            <a:pPr eaLnBrk="1" hangingPunct="1">
              <a:buFont typeface="Monotype Sorts" pitchFamily="2" charset="2"/>
              <a:buChar char="§"/>
            </a:pPr>
            <a:r>
              <a:rPr lang="en-US" smtClean="0">
                <a:solidFill>
                  <a:srgbClr val="009900"/>
                </a:solidFill>
              </a:rPr>
              <a:t>Produced in response to stress.</a:t>
            </a: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 calcmode="lin" valueType="num">
                                      <p:cBhvr>
                                        <p:cTn id="7" dur="500" fill="hold"/>
                                        <p:tgtEl>
                                          <p:spTgt spid="236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6547">
                                            <p:txEl>
                                              <p:pRg st="0" end="0"/>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36547">
                                            <p:txEl>
                                              <p:pRg st="0" end="0"/>
                                            </p:txEl>
                                          </p:spTgt>
                                        </p:tgtEl>
                                        <p:attrNameLst>
                                          <p:attrName>ppt_c</p:attrName>
                                        </p:attrNameLst>
                                      </p:cBhvr>
                                      <p:to>
                                        <a:schemeClr val="folHlink"/>
                                      </p:to>
                                    </p:animClr>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36547">
                                            <p:txEl>
                                              <p:pRg st="1" end="1"/>
                                            </p:txEl>
                                          </p:spTgt>
                                        </p:tgtEl>
                                        <p:attrNameLst>
                                          <p:attrName>style.visibility</p:attrName>
                                        </p:attrNameLst>
                                      </p:cBhvr>
                                      <p:to>
                                        <p:strVal val="visible"/>
                                      </p:to>
                                    </p:set>
                                    <p:anim calcmode="lin" valueType="num">
                                      <p:cBhvr>
                                        <p:cTn id="13" dur="500" fill="hold"/>
                                        <p:tgtEl>
                                          <p:spTgt spid="2365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36547">
                                            <p:txEl>
                                              <p:pRg st="1" end="1"/>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36547">
                                            <p:txEl>
                                              <p:pRg st="1" end="1"/>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36547">
                                            <p:txEl>
                                              <p:pRg st="2" end="2"/>
                                            </p:txEl>
                                          </p:spTgt>
                                        </p:tgtEl>
                                        <p:attrNameLst>
                                          <p:attrName>style.visibility</p:attrName>
                                        </p:attrNameLst>
                                      </p:cBhvr>
                                      <p:to>
                                        <p:strVal val="visible"/>
                                      </p:to>
                                    </p:set>
                                    <p:anim calcmode="lin" valueType="num">
                                      <p:cBhvr>
                                        <p:cTn id="19" dur="500" fill="hold"/>
                                        <p:tgtEl>
                                          <p:spTgt spid="23654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36547">
                                            <p:txEl>
                                              <p:pRg st="2" end="2"/>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36547">
                                            <p:txEl>
                                              <p:pRg st="2" end="2"/>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r>
              <a:rPr lang="en-US" smtClean="0"/>
              <a:t>Abscisic Acid</a:t>
            </a:r>
          </a:p>
        </p:txBody>
      </p:sp>
      <p:sp>
        <p:nvSpPr>
          <p:cNvPr id="238595" name="Rectangle 3"/>
          <p:cNvSpPr>
            <a:spLocks noGrp="1" noChangeArrowheads="1"/>
          </p:cNvSpPr>
          <p:nvPr>
            <p:ph type="body" idx="1"/>
          </p:nvPr>
        </p:nvSpPr>
        <p:spPr/>
        <p:txBody>
          <a:bodyPr/>
          <a:lstStyle/>
          <a:p>
            <a:pPr eaLnBrk="1" hangingPunct="1"/>
            <a:r>
              <a:rPr lang="en-US" smtClean="0">
                <a:solidFill>
                  <a:srgbClr val="06301D"/>
                </a:solidFill>
              </a:rPr>
              <a:t>Abscisic acid</a:t>
            </a:r>
            <a:r>
              <a:rPr lang="en-US" smtClean="0"/>
              <a:t> is produced chiefly in mature green leaves and in fruits.</a:t>
            </a:r>
          </a:p>
          <a:p>
            <a:pPr lvl="1" eaLnBrk="1" hangingPunct="1"/>
            <a:r>
              <a:rPr lang="en-US" smtClean="0"/>
              <a:t>suppresses bud growth and promotes leaf senescence</a:t>
            </a:r>
          </a:p>
          <a:p>
            <a:pPr lvl="1" eaLnBrk="1" hangingPunct="1"/>
            <a:r>
              <a:rPr lang="en-US" smtClean="0"/>
              <a:t>also plays important role in controlling stomatal opening and closing</a:t>
            </a:r>
          </a:p>
        </p:txBody>
      </p:sp>
      <p:pic>
        <p:nvPicPr>
          <p:cNvPr id="238596" name="Picture 4" descr="40_26b"/>
          <p:cNvPicPr>
            <a:picLocks noChangeAspect="1" noChangeArrowheads="1"/>
          </p:cNvPicPr>
          <p:nvPr/>
        </p:nvPicPr>
        <p:blipFill>
          <a:blip r:embed="rId3"/>
          <a:srcRect l="1250" t="5000" r="1250" b="3334"/>
          <a:stretch>
            <a:fillRect/>
          </a:stretch>
        </p:blipFill>
        <p:spPr bwMode="auto">
          <a:xfrm>
            <a:off x="3124200" y="4495800"/>
            <a:ext cx="2895600" cy="2041525"/>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wipe(right)">
                                      <p:cBhvr>
                                        <p:cTn id="7" dur="500"/>
                                        <p:tgtEl>
                                          <p:spTgt spid="23859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38596"/>
                                        </p:tgtEl>
                                        <p:attrNameLst>
                                          <p:attrName>style.visibility</p:attrName>
                                        </p:attrNameLst>
                                      </p:cBhvr>
                                      <p:to>
                                        <p:strVal val="visible"/>
                                      </p:to>
                                    </p:set>
                                    <p:animEffect transition="in" filter="box(out)">
                                      <p:cBhvr>
                                        <p:cTn id="11" dur="500"/>
                                        <p:tgtEl>
                                          <p:spTgt spid="23859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8595">
                                            <p:txEl>
                                              <p:pRg st="0" end="0"/>
                                            </p:txEl>
                                          </p:spTgt>
                                        </p:tgtEl>
                                        <p:attrNameLst>
                                          <p:attrName>style.visibility</p:attrName>
                                        </p:attrNameLst>
                                      </p:cBhvr>
                                      <p:to>
                                        <p:strVal val="visible"/>
                                      </p:to>
                                    </p:set>
                                    <p:animEffect transition="in" filter="wipe(left)">
                                      <p:cBhvr>
                                        <p:cTn id="16" dur="500"/>
                                        <p:tgtEl>
                                          <p:spTgt spid="2385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8595">
                                            <p:txEl>
                                              <p:pRg st="1" end="1"/>
                                            </p:txEl>
                                          </p:spTgt>
                                        </p:tgtEl>
                                        <p:attrNameLst>
                                          <p:attrName>style.visibility</p:attrName>
                                        </p:attrNameLst>
                                      </p:cBhvr>
                                      <p:to>
                                        <p:strVal val="visible"/>
                                      </p:to>
                                    </p:set>
                                    <p:animEffect transition="in" filter="wipe(left)">
                                      <p:cBhvr>
                                        <p:cTn id="21" dur="500"/>
                                        <p:tgtEl>
                                          <p:spTgt spid="23859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8595">
                                            <p:txEl>
                                              <p:pRg st="2" end="2"/>
                                            </p:txEl>
                                          </p:spTgt>
                                        </p:tgtEl>
                                        <p:attrNameLst>
                                          <p:attrName>style.visibility</p:attrName>
                                        </p:attrNameLst>
                                      </p:cBhvr>
                                      <p:to>
                                        <p:strVal val="visible"/>
                                      </p:to>
                                    </p:set>
                                    <p:animEffect transition="in" filter="wipe(left)">
                                      <p:cBhvr>
                                        <p:cTn id="26" dur="500"/>
                                        <p:tgtEl>
                                          <p:spTgt spid="2385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autoUpdateAnimBg="0"/>
      <p:bldP spid="238595" grpId="0" build="p" bldLvl="5"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0"/>
            <a:ext cx="8534400" cy="5940088"/>
          </a:xfrm>
          <a:prstGeom prst="rect">
            <a:avLst/>
          </a:prstGeom>
        </p:spPr>
        <p:txBody>
          <a:bodyPr wrap="square">
            <a:spAutoFit/>
          </a:bodyPr>
          <a:lstStyle/>
          <a:p>
            <a:r>
              <a:rPr lang="en-US" sz="2000" b="1" dirty="0" smtClean="0">
                <a:solidFill>
                  <a:srgbClr val="FF0000"/>
                </a:solidFill>
                <a:latin typeface="Times New Roman" pitchFamily="18" charset="0"/>
                <a:cs typeface="Times New Roman" pitchFamily="18" charset="0"/>
              </a:rPr>
              <a:t>Applications of </a:t>
            </a:r>
            <a:r>
              <a:rPr lang="en-US" sz="2000" b="1" dirty="0" err="1" smtClean="0">
                <a:solidFill>
                  <a:srgbClr val="FF0000"/>
                </a:solidFill>
                <a:latin typeface="Times New Roman" pitchFamily="18" charset="0"/>
                <a:cs typeface="Times New Roman" pitchFamily="18" charset="0"/>
              </a:rPr>
              <a:t>Abscisic</a:t>
            </a:r>
            <a:r>
              <a:rPr lang="en-US" sz="2000" b="1" dirty="0" smtClean="0">
                <a:solidFill>
                  <a:srgbClr val="FF0000"/>
                </a:solidFill>
                <a:latin typeface="Times New Roman" pitchFamily="18" charset="0"/>
                <a:cs typeface="Times New Roman" pitchFamily="18" charset="0"/>
              </a:rPr>
              <a:t> Acid: </a:t>
            </a:r>
          </a:p>
          <a:p>
            <a:endParaRPr lang="en-US" sz="2000" b="1" dirty="0" smtClean="0">
              <a:latin typeface="Times New Roman" pitchFamily="18" charset="0"/>
              <a:cs typeface="Times New Roman" pitchFamily="18" charset="0"/>
            </a:endParaRPr>
          </a:p>
          <a:p>
            <a:pPr marL="457200" indent="-457200">
              <a:buAutoNum type="arabicPeriod"/>
            </a:pPr>
            <a:r>
              <a:rPr lang="en-US" sz="2000" b="1" dirty="0" smtClean="0">
                <a:latin typeface="Times New Roman" pitchFamily="18" charset="0"/>
                <a:cs typeface="Times New Roman" pitchFamily="18" charset="0"/>
              </a:rPr>
              <a:t>As </a:t>
            </a:r>
            <a:r>
              <a:rPr lang="en-US" sz="2000" b="1" dirty="0" err="1" smtClean="0">
                <a:latin typeface="Times New Roman" pitchFamily="18" charset="0"/>
                <a:cs typeface="Times New Roman" pitchFamily="18" charset="0"/>
              </a:rPr>
              <a:t>Antitranspirant</a:t>
            </a:r>
            <a:r>
              <a:rPr lang="en-US" sz="2000" b="1" dirty="0" smtClean="0">
                <a:latin typeface="Times New Roman" pitchFamily="18" charset="0"/>
                <a:cs typeface="Times New Roman" pitchFamily="18" charset="0"/>
              </a:rPr>
              <a:t>:</a:t>
            </a:r>
          </a:p>
          <a:p>
            <a:pPr marL="457200" indent="-457200"/>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Application of small quantities of ABA to the leaves reduces the rate of transpiration in a plant by inducing closer of a stomata. This way a lot of water can be conserved by the crop.</a:t>
            </a:r>
          </a:p>
          <a:p>
            <a:endParaRPr lang="en-US" sz="2000" dirty="0" smtClean="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2. Other Uses:</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It is also used in inducing flowering in short day plants, rooting of stem cuttings in some plants, and for inducing dormancy in buds and seeds.</a:t>
            </a:r>
          </a:p>
          <a:p>
            <a:endParaRPr lang="en-US" sz="2000" dirty="0" smtClean="0">
              <a:latin typeface="Times New Roman" pitchFamily="18" charset="0"/>
              <a:cs typeface="Times New Roman" pitchFamily="18" charset="0"/>
            </a:endParaRPr>
          </a:p>
          <a:p>
            <a:pPr marL="457200" indent="-457200">
              <a:buFont typeface="+mj-lt"/>
              <a:buAutoNum type="arabicPeriod"/>
            </a:pPr>
            <a:r>
              <a:rPr lang="en-US" sz="2000" b="1" dirty="0" smtClean="0"/>
              <a:t>Abscission of leaves and flowers</a:t>
            </a:r>
          </a:p>
          <a:p>
            <a:pPr marL="457200" indent="-457200">
              <a:buFont typeface="+mj-lt"/>
              <a:buAutoNum type="arabicPeriod"/>
            </a:pPr>
            <a:r>
              <a:rPr lang="en-US" sz="2000" b="1" dirty="0" smtClean="0"/>
              <a:t>Senescence</a:t>
            </a:r>
          </a:p>
          <a:p>
            <a:pPr marL="457200" indent="-457200">
              <a:buFont typeface="+mj-lt"/>
              <a:buAutoNum type="arabicPeriod"/>
            </a:pPr>
            <a:r>
              <a:rPr lang="en-US" sz="2000" b="1" dirty="0" smtClean="0"/>
              <a:t>Cell division and cell elongation:</a:t>
            </a:r>
          </a:p>
          <a:p>
            <a:pPr marL="457200" indent="-457200">
              <a:buFont typeface="+mj-lt"/>
              <a:buAutoNum type="arabicPeriod"/>
            </a:pPr>
            <a:r>
              <a:rPr lang="en-US" sz="2000" b="1" dirty="0" smtClean="0"/>
              <a:t>Growth promotion </a:t>
            </a:r>
          </a:p>
          <a:p>
            <a:pPr marL="457200" indent="-457200">
              <a:buFont typeface="+mj-lt"/>
              <a:buAutoNum type="arabicPeriod"/>
            </a:pPr>
            <a:r>
              <a:rPr lang="en-US" sz="2000" b="1" dirty="0" smtClean="0"/>
              <a:t>Dormancy</a:t>
            </a:r>
          </a:p>
          <a:p>
            <a:pPr marL="457200" indent="-457200">
              <a:buFont typeface="+mj-lt"/>
              <a:buAutoNum type="arabicPeriod"/>
            </a:pPr>
            <a:r>
              <a:rPr lang="en-US" sz="2000" b="1" dirty="0" smtClean="0"/>
              <a:t>ABA as a Stress Hormone</a:t>
            </a:r>
          </a:p>
          <a:p>
            <a:pPr marL="457200" indent="-457200">
              <a:buFont typeface="+mj-lt"/>
              <a:buAutoNum type="arabicPeriod"/>
            </a:pPr>
            <a:r>
              <a:rPr lang="en-US" sz="2000" b="1" dirty="0" smtClean="0"/>
              <a:t>Fruit </a:t>
            </a:r>
            <a:r>
              <a:rPr lang="en-US" sz="2000" b="1" dirty="0" err="1" smtClean="0"/>
              <a:t>GrowthParthenocarpyFlowering</a:t>
            </a:r>
            <a:endParaRPr lang="en-US" sz="2000" dirty="0">
              <a:latin typeface="Times New Roman" pitchFamily="18" charset="0"/>
              <a:cs typeface="Times New Roman" pitchFamily="18"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685800" y="304800"/>
            <a:ext cx="7772400" cy="1143000"/>
          </a:xfrm>
        </p:spPr>
        <p:txBody>
          <a:bodyPr/>
          <a:lstStyle/>
          <a:p>
            <a:pPr eaLnBrk="1" hangingPunct="1">
              <a:defRPr/>
            </a:pPr>
            <a:r>
              <a:rPr lang="en-US" b="1" smtClean="0">
                <a:solidFill>
                  <a:srgbClr val="006600"/>
                </a:solidFill>
                <a:effectLst>
                  <a:outerShdw blurRad="38100" dist="38100" dir="2700000" algn="tl">
                    <a:srgbClr val="000000"/>
                  </a:outerShdw>
                </a:effectLst>
              </a:rPr>
              <a:t>Discovery of ethylene</a:t>
            </a:r>
            <a:endParaRPr lang="en-US" smtClean="0"/>
          </a:p>
        </p:txBody>
      </p:sp>
      <p:sp>
        <p:nvSpPr>
          <p:cNvPr id="285699" name="Rectangle 3"/>
          <p:cNvSpPr>
            <a:spLocks noGrp="1" noChangeArrowheads="1"/>
          </p:cNvSpPr>
          <p:nvPr>
            <p:ph type="body" idx="1"/>
          </p:nvPr>
        </p:nvSpPr>
        <p:spPr>
          <a:xfrm>
            <a:off x="990600" y="1371600"/>
            <a:ext cx="7772400" cy="4495800"/>
          </a:xfrm>
        </p:spPr>
        <p:txBody>
          <a:bodyPr>
            <a:normAutofit lnSpcReduction="10000"/>
          </a:bodyPr>
          <a:lstStyle/>
          <a:p>
            <a:pPr eaLnBrk="1" hangingPunct="1">
              <a:buFont typeface="Monotype Sorts" pitchFamily="2" charset="2"/>
              <a:buChar char="§"/>
            </a:pPr>
            <a:r>
              <a:rPr lang="en-US" sz="2400" smtClean="0">
                <a:solidFill>
                  <a:schemeClr val="tx1"/>
                </a:solidFill>
              </a:rPr>
              <a:t>In the 1800s, it was recognized that street lights that burned gas, could cause neighboring plants to develop short, thick stems and cause the leaves to fall off. In 1901, Dimitry Neljubow identified that a byproduct of gas combustion was ethylene gas and that this gas could affect plant growth.</a:t>
            </a:r>
          </a:p>
          <a:p>
            <a:pPr eaLnBrk="1" hangingPunct="1">
              <a:buFont typeface="Monotype Sorts" pitchFamily="2" charset="2"/>
              <a:buChar char="§"/>
            </a:pPr>
            <a:r>
              <a:rPr lang="en-US" sz="2400" smtClean="0">
                <a:solidFill>
                  <a:schemeClr val="tx1"/>
                </a:solidFill>
              </a:rPr>
              <a:t>In R. Gane showed that this same gas was naturally produced by plants and that it caused faster ripening of many fruits. </a:t>
            </a:r>
          </a:p>
          <a:p>
            <a:pPr eaLnBrk="1" hangingPunct="1">
              <a:buFont typeface="Monotype Sorts" pitchFamily="2" charset="2"/>
              <a:buChar char="§"/>
            </a:pPr>
            <a:r>
              <a:rPr lang="en-US" sz="2400" smtClean="0">
                <a:solidFill>
                  <a:schemeClr val="tx1"/>
                </a:solidFill>
              </a:rPr>
              <a:t>Synthesis of ethylene is inhibited by carbon dioxide and requires oxygen. </a:t>
            </a:r>
            <a:endParaRPr lang="en-US" sz="2400" smtClean="0">
              <a:solidFill>
                <a:srgbClr val="009900"/>
              </a:solidFill>
            </a:endParaRPr>
          </a:p>
        </p:txBody>
      </p:sp>
      <p:sp>
        <p:nvSpPr>
          <p:cNvPr id="38916" name="Rectangle 4"/>
          <p:cNvSpPr>
            <a:spLocks noChangeArrowheads="1"/>
          </p:cNvSpPr>
          <p:nvPr/>
        </p:nvSpPr>
        <p:spPr bwMode="auto">
          <a:xfrm>
            <a:off x="4448175" y="3108325"/>
            <a:ext cx="247650" cy="641350"/>
          </a:xfrm>
          <a:prstGeom prst="rect">
            <a:avLst/>
          </a:prstGeom>
          <a:noFill/>
          <a:ln w="9525">
            <a:noFill/>
            <a:miter lim="800000"/>
            <a:headEnd/>
            <a:tailEnd/>
          </a:ln>
        </p:spPr>
        <p:txBody>
          <a:bodyPr wrap="none" anchor="ctr">
            <a:spAutoFit/>
          </a:bodyPr>
          <a:lstStyle/>
          <a:p>
            <a:pPr algn="ctr"/>
            <a:endParaRPr lang="en-US"/>
          </a:p>
          <a:p>
            <a:pPr algn="ct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85699">
                                            <p:txEl>
                                              <p:pRg st="0" end="0"/>
                                            </p:txEl>
                                          </p:spTgt>
                                        </p:tgtEl>
                                        <p:attrNameLst>
                                          <p:attrName>style.visibility</p:attrName>
                                        </p:attrNameLst>
                                      </p:cBhvr>
                                      <p:to>
                                        <p:strVal val="visible"/>
                                      </p:to>
                                    </p:set>
                                    <p:anim calcmode="lin" valueType="num">
                                      <p:cBhvr>
                                        <p:cTn id="7" dur="500" fill="hold"/>
                                        <p:tgtEl>
                                          <p:spTgt spid="2856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5699">
                                            <p:txEl>
                                              <p:pRg st="0" end="0"/>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85699">
                                            <p:txEl>
                                              <p:pRg st="0" end="0"/>
                                            </p:txEl>
                                          </p:spTgt>
                                        </p:tgtEl>
                                        <p:attrNameLst>
                                          <p:attrName>ppt_c</p:attrName>
                                        </p:attrNameLst>
                                      </p:cBhvr>
                                      <p:to>
                                        <a:schemeClr val="folHlink"/>
                                      </p:to>
                                    </p:animClr>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85699">
                                            <p:txEl>
                                              <p:pRg st="1" end="1"/>
                                            </p:txEl>
                                          </p:spTgt>
                                        </p:tgtEl>
                                        <p:attrNameLst>
                                          <p:attrName>style.visibility</p:attrName>
                                        </p:attrNameLst>
                                      </p:cBhvr>
                                      <p:to>
                                        <p:strVal val="visible"/>
                                      </p:to>
                                    </p:set>
                                    <p:anim calcmode="lin" valueType="num">
                                      <p:cBhvr>
                                        <p:cTn id="13" dur="500" fill="hold"/>
                                        <p:tgtEl>
                                          <p:spTgt spid="2856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85699">
                                            <p:txEl>
                                              <p:pRg st="1" end="1"/>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85699">
                                            <p:txEl>
                                              <p:pRg st="1" end="1"/>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85699">
                                            <p:txEl>
                                              <p:pRg st="2" end="2"/>
                                            </p:txEl>
                                          </p:spTgt>
                                        </p:tgtEl>
                                        <p:attrNameLst>
                                          <p:attrName>style.visibility</p:attrName>
                                        </p:attrNameLst>
                                      </p:cBhvr>
                                      <p:to>
                                        <p:strVal val="visible"/>
                                      </p:to>
                                    </p:set>
                                    <p:anim calcmode="lin" valueType="num">
                                      <p:cBhvr>
                                        <p:cTn id="19" dur="500" fill="hold"/>
                                        <p:tgtEl>
                                          <p:spTgt spid="28569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85699">
                                            <p:txEl>
                                              <p:pRg st="2" end="2"/>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85699">
                                            <p:txEl>
                                              <p:pRg st="2" end="2"/>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defRPr/>
            </a:pPr>
            <a:r>
              <a:rPr lang="en-US" b="1" dirty="0" smtClean="0">
                <a:solidFill>
                  <a:srgbClr val="FF0000"/>
                </a:solidFill>
                <a:effectLst>
                  <a:outerShdw blurRad="38100" dist="38100" dir="2700000" algn="tl">
                    <a:srgbClr val="000000"/>
                  </a:outerShdw>
                </a:effectLst>
              </a:rPr>
              <a:t>Ethylene</a:t>
            </a:r>
            <a:endParaRPr lang="en-US" dirty="0" smtClean="0">
              <a:solidFill>
                <a:srgbClr val="FF0000"/>
              </a:solidFill>
            </a:endParaRPr>
          </a:p>
        </p:txBody>
      </p:sp>
      <p:sp>
        <p:nvSpPr>
          <p:cNvPr id="39939" name="Rectangle 3"/>
          <p:cNvSpPr>
            <a:spLocks noChangeArrowheads="1"/>
          </p:cNvSpPr>
          <p:nvPr/>
        </p:nvSpPr>
        <p:spPr bwMode="auto">
          <a:xfrm>
            <a:off x="2971800" y="2057400"/>
            <a:ext cx="3581400" cy="3441700"/>
          </a:xfrm>
          <a:prstGeom prst="rect">
            <a:avLst/>
          </a:prstGeom>
          <a:noFill/>
          <a:ln w="9525">
            <a:noFill/>
            <a:miter lim="800000"/>
            <a:headEnd/>
            <a:tailEnd/>
          </a:ln>
        </p:spPr>
        <p:txBody>
          <a:bodyPr>
            <a:spAutoFit/>
          </a:bodyPr>
          <a:lstStyle/>
          <a:p>
            <a:pPr eaLnBrk="0" hangingPunct="0"/>
            <a:r>
              <a:rPr lang="en-US" sz="4400">
                <a:latin typeface="Courier New" pitchFamily="49" charset="0"/>
              </a:rPr>
              <a:t>H       H</a:t>
            </a:r>
          </a:p>
          <a:p>
            <a:pPr eaLnBrk="0" hangingPunct="0"/>
            <a:r>
              <a:rPr lang="en-US" sz="4400">
                <a:latin typeface="Courier New" pitchFamily="49" charset="0"/>
              </a:rPr>
              <a:t> \     / </a:t>
            </a:r>
          </a:p>
          <a:p>
            <a:pPr eaLnBrk="0" hangingPunct="0"/>
            <a:r>
              <a:rPr lang="en-US" sz="4400">
                <a:latin typeface="Courier New" pitchFamily="49" charset="0"/>
              </a:rPr>
              <a:t>  C </a:t>
            </a:r>
            <a:r>
              <a:rPr lang="en-US" sz="4400">
                <a:solidFill>
                  <a:srgbClr val="FF0000"/>
                </a:solidFill>
                <a:latin typeface="Courier New" pitchFamily="49" charset="0"/>
              </a:rPr>
              <a:t>=</a:t>
            </a:r>
            <a:r>
              <a:rPr lang="en-US" sz="4400">
                <a:latin typeface="Courier New" pitchFamily="49" charset="0"/>
              </a:rPr>
              <a:t> C  </a:t>
            </a:r>
          </a:p>
          <a:p>
            <a:pPr eaLnBrk="0" hangingPunct="0"/>
            <a:r>
              <a:rPr lang="en-US" sz="4400">
                <a:latin typeface="Courier New" pitchFamily="49" charset="0"/>
              </a:rPr>
              <a:t> /     \ </a:t>
            </a:r>
          </a:p>
          <a:p>
            <a:pPr eaLnBrk="0" hangingPunct="0"/>
            <a:r>
              <a:rPr lang="en-US" sz="4400">
                <a:latin typeface="Courier New" pitchFamily="49" charset="0"/>
              </a:rPr>
              <a:t>H       H</a:t>
            </a:r>
            <a:endParaRPr lang="en-US" sz="2400">
              <a:latin typeface="Courier New" pitchFamily="49" charset="0"/>
            </a:endParaRP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685800" y="304800"/>
            <a:ext cx="7772400" cy="1143000"/>
          </a:xfrm>
        </p:spPr>
        <p:txBody>
          <a:bodyPr/>
          <a:lstStyle/>
          <a:p>
            <a:pPr eaLnBrk="1" hangingPunct="1">
              <a:defRPr/>
            </a:pPr>
            <a:r>
              <a:rPr lang="en-US" b="1" smtClean="0">
                <a:solidFill>
                  <a:srgbClr val="006600"/>
                </a:solidFill>
                <a:effectLst>
                  <a:outerShdw blurRad="38100" dist="38100" dir="2700000" algn="tl">
                    <a:srgbClr val="000000"/>
                  </a:outerShdw>
                </a:effectLst>
              </a:rPr>
              <a:t>Functions of ethylene</a:t>
            </a:r>
            <a:endParaRPr lang="en-US" smtClean="0"/>
          </a:p>
        </p:txBody>
      </p:sp>
      <p:sp>
        <p:nvSpPr>
          <p:cNvPr id="242691" name="Rectangle 3"/>
          <p:cNvSpPr>
            <a:spLocks noGrp="1" noChangeArrowheads="1"/>
          </p:cNvSpPr>
          <p:nvPr>
            <p:ph type="body" idx="1"/>
          </p:nvPr>
        </p:nvSpPr>
        <p:spPr>
          <a:xfrm>
            <a:off x="990600" y="1295400"/>
            <a:ext cx="7772400" cy="4800600"/>
          </a:xfrm>
        </p:spPr>
        <p:txBody>
          <a:bodyPr>
            <a:normAutofit fontScale="92500"/>
          </a:bodyPr>
          <a:lstStyle/>
          <a:p>
            <a:pPr eaLnBrk="1" hangingPunct="1">
              <a:buFont typeface="Monotype Sorts" pitchFamily="2" charset="2"/>
              <a:buChar char="§"/>
            </a:pPr>
            <a:r>
              <a:rPr lang="en-US" sz="2400" smtClean="0">
                <a:solidFill>
                  <a:srgbClr val="009900"/>
                </a:solidFill>
              </a:rPr>
              <a:t>Gaseous in form and rapidly diffusing.</a:t>
            </a:r>
          </a:p>
          <a:p>
            <a:pPr eaLnBrk="1" hangingPunct="1">
              <a:buFont typeface="Monotype Sorts" pitchFamily="2" charset="2"/>
              <a:buChar char="§"/>
            </a:pPr>
            <a:r>
              <a:rPr lang="en-US" sz="2400" smtClean="0">
                <a:solidFill>
                  <a:srgbClr val="009900"/>
                </a:solidFill>
              </a:rPr>
              <a:t>Gas produced by one plant will affect nearby plants.</a:t>
            </a:r>
          </a:p>
          <a:p>
            <a:pPr eaLnBrk="1" hangingPunct="1">
              <a:buFont typeface="Monotype Sorts" pitchFamily="2" charset="2"/>
              <a:buChar char="§"/>
            </a:pPr>
            <a:r>
              <a:rPr lang="en-US" sz="2400" smtClean="0">
                <a:solidFill>
                  <a:srgbClr val="009900"/>
                </a:solidFill>
              </a:rPr>
              <a:t>Fruit ripening.</a:t>
            </a:r>
          </a:p>
          <a:p>
            <a:pPr eaLnBrk="1" hangingPunct="1">
              <a:buFont typeface="Monotype Sorts" pitchFamily="2" charset="2"/>
              <a:buChar char="§"/>
            </a:pPr>
            <a:r>
              <a:rPr lang="en-US" sz="2400" smtClean="0">
                <a:solidFill>
                  <a:srgbClr val="009900"/>
                </a:solidFill>
              </a:rPr>
              <a:t>Epinasty – downward curvature of leaves.</a:t>
            </a:r>
          </a:p>
          <a:p>
            <a:pPr eaLnBrk="1" hangingPunct="1">
              <a:buFont typeface="Monotype Sorts" pitchFamily="2" charset="2"/>
              <a:buChar char="§"/>
            </a:pPr>
            <a:r>
              <a:rPr lang="en-US" sz="2400" smtClean="0">
                <a:solidFill>
                  <a:srgbClr val="009900"/>
                </a:solidFill>
              </a:rPr>
              <a:t>Encourages senescence and abscission. </a:t>
            </a:r>
          </a:p>
          <a:p>
            <a:pPr eaLnBrk="1" hangingPunct="1">
              <a:buFont typeface="Monotype Sorts" pitchFamily="2" charset="2"/>
              <a:buChar char="§"/>
            </a:pPr>
            <a:r>
              <a:rPr lang="en-US" sz="2400" smtClean="0">
                <a:solidFill>
                  <a:srgbClr val="009900"/>
                </a:solidFill>
              </a:rPr>
              <a:t>Initiation of stem elongation and bud development.</a:t>
            </a:r>
          </a:p>
          <a:p>
            <a:pPr eaLnBrk="1" hangingPunct="1">
              <a:buFont typeface="Monotype Sorts" pitchFamily="2" charset="2"/>
              <a:buChar char="§"/>
            </a:pPr>
            <a:r>
              <a:rPr lang="en-US" sz="2400" smtClean="0"/>
              <a:t>Flowering - Ethylene inhibits flowering in most species, but promotes it in a few plants such as pineapple, bromeliads, and mango. </a:t>
            </a:r>
          </a:p>
          <a:p>
            <a:pPr eaLnBrk="1" hangingPunct="1">
              <a:buFont typeface="Monotype Sorts" pitchFamily="2" charset="2"/>
              <a:buChar char="§"/>
            </a:pPr>
            <a:r>
              <a:rPr lang="en-US" sz="2400" smtClean="0"/>
              <a:t>Sex </a:t>
            </a:r>
            <a:r>
              <a:rPr lang="en-US" sz="1800" smtClean="0"/>
              <a:t>Expression</a:t>
            </a:r>
            <a:r>
              <a:rPr lang="en-US" sz="2400" smtClean="0"/>
              <a:t> </a:t>
            </a:r>
            <a:r>
              <a:rPr lang="en-US" sz="1600" smtClean="0"/>
              <a:t>- Cucumber buds treated with ethylene become carpellate (female) flowers, whereas those treated with gibberellins become staminate (male) flowers. </a:t>
            </a:r>
            <a:br>
              <a:rPr lang="en-US" sz="1600" smtClean="0"/>
            </a:br>
            <a:endParaRPr lang="en-US" sz="16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anim calcmode="lin" valueType="num">
                                      <p:cBhvr>
                                        <p:cTn id="7"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2691">
                                            <p:txEl>
                                              <p:pRg st="0" end="0"/>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42691">
                                            <p:txEl>
                                              <p:pRg st="0" end="0"/>
                                            </p:txEl>
                                          </p:spTgt>
                                        </p:tgtEl>
                                        <p:attrNameLst>
                                          <p:attrName>ppt_c</p:attrName>
                                        </p:attrNameLst>
                                      </p:cBhvr>
                                      <p:to>
                                        <a:schemeClr val="folHlink"/>
                                      </p:to>
                                    </p:animClr>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42691">
                                            <p:txEl>
                                              <p:pRg st="1" end="1"/>
                                            </p:txEl>
                                          </p:spTgt>
                                        </p:tgtEl>
                                        <p:attrNameLst>
                                          <p:attrName>style.visibility</p:attrName>
                                        </p:attrNameLst>
                                      </p:cBhvr>
                                      <p:to>
                                        <p:strVal val="visible"/>
                                      </p:to>
                                    </p:set>
                                    <p:anim calcmode="lin" valueType="num">
                                      <p:cBhvr>
                                        <p:cTn id="1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42691">
                                            <p:txEl>
                                              <p:pRg st="1" end="1"/>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42691">
                                            <p:txEl>
                                              <p:pRg st="1" end="1"/>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42691">
                                            <p:txEl>
                                              <p:pRg st="2" end="2"/>
                                            </p:txEl>
                                          </p:spTgt>
                                        </p:tgtEl>
                                        <p:attrNameLst>
                                          <p:attrName>style.visibility</p:attrName>
                                        </p:attrNameLst>
                                      </p:cBhvr>
                                      <p:to>
                                        <p:strVal val="visible"/>
                                      </p:to>
                                    </p:set>
                                    <p:anim calcmode="lin" valueType="num">
                                      <p:cBhvr>
                                        <p:cTn id="19"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42691">
                                            <p:txEl>
                                              <p:pRg st="2" end="2"/>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42691">
                                            <p:txEl>
                                              <p:pRg st="2" end="2"/>
                                            </p:txEl>
                                          </p:spTgt>
                                        </p:tgtEl>
                                        <p:attrNameLst>
                                          <p:attrName>ppt_c</p:attrName>
                                        </p:attrNameLst>
                                      </p:cBhvr>
                                      <p:to>
                                        <a:schemeClr val="folHlink"/>
                                      </p:to>
                                    </p:animClr>
                                  </p:sub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42691">
                                            <p:txEl>
                                              <p:pRg st="3" end="3"/>
                                            </p:txEl>
                                          </p:spTgt>
                                        </p:tgtEl>
                                        <p:attrNameLst>
                                          <p:attrName>style.visibility</p:attrName>
                                        </p:attrNameLst>
                                      </p:cBhvr>
                                      <p:to>
                                        <p:strVal val="visible"/>
                                      </p:to>
                                    </p:set>
                                    <p:anim calcmode="lin" valueType="num">
                                      <p:cBhvr>
                                        <p:cTn id="25"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42691">
                                            <p:txEl>
                                              <p:pRg st="3" end="3"/>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42691">
                                            <p:txEl>
                                              <p:pRg st="3" end="3"/>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42691">
                                            <p:txEl>
                                              <p:pRg st="4" end="4"/>
                                            </p:txEl>
                                          </p:spTgt>
                                        </p:tgtEl>
                                        <p:attrNameLst>
                                          <p:attrName>style.visibility</p:attrName>
                                        </p:attrNameLst>
                                      </p:cBhvr>
                                      <p:to>
                                        <p:strVal val="visible"/>
                                      </p:to>
                                    </p:set>
                                    <p:anim calcmode="lin" valueType="num">
                                      <p:cBhvr>
                                        <p:cTn id="31"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42691">
                                            <p:txEl>
                                              <p:pRg st="4" end="4"/>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42691">
                                            <p:txEl>
                                              <p:pRg st="4" end="4"/>
                                            </p:txEl>
                                          </p:spTgt>
                                        </p:tgtEl>
                                        <p:attrNameLst>
                                          <p:attrName>ppt_c</p:attrName>
                                        </p:attrNameLst>
                                      </p:cBhvr>
                                      <p:to>
                                        <a:schemeClr val="folHlink"/>
                                      </p:to>
                                    </p:animClr>
                                  </p:sub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242691">
                                            <p:txEl>
                                              <p:pRg st="5" end="5"/>
                                            </p:txEl>
                                          </p:spTgt>
                                        </p:tgtEl>
                                        <p:attrNameLst>
                                          <p:attrName>style.visibility</p:attrName>
                                        </p:attrNameLst>
                                      </p:cBhvr>
                                      <p:to>
                                        <p:strVal val="visible"/>
                                      </p:to>
                                    </p:set>
                                    <p:anim calcmode="lin" valueType="num">
                                      <p:cBhvr>
                                        <p:cTn id="37" dur="500" fill="hold"/>
                                        <p:tgtEl>
                                          <p:spTgt spid="24269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242691">
                                            <p:txEl>
                                              <p:pRg st="5" end="5"/>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42691">
                                            <p:txEl>
                                              <p:pRg st="5" end="5"/>
                                            </p:txEl>
                                          </p:spTgt>
                                        </p:tgtEl>
                                        <p:attrNameLst>
                                          <p:attrName>ppt_c</p:attrName>
                                        </p:attrNameLst>
                                      </p:cBhvr>
                                      <p:to>
                                        <a:schemeClr val="folHlink"/>
                                      </p:to>
                                    </p:animClr>
                                  </p:sub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242691">
                                            <p:txEl>
                                              <p:pRg st="6" end="6"/>
                                            </p:txEl>
                                          </p:spTgt>
                                        </p:tgtEl>
                                        <p:attrNameLst>
                                          <p:attrName>style.visibility</p:attrName>
                                        </p:attrNameLst>
                                      </p:cBhvr>
                                      <p:to>
                                        <p:strVal val="visible"/>
                                      </p:to>
                                    </p:set>
                                    <p:anim calcmode="lin" valueType="num">
                                      <p:cBhvr>
                                        <p:cTn id="43" dur="500" fill="hold"/>
                                        <p:tgtEl>
                                          <p:spTgt spid="24269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242691">
                                            <p:txEl>
                                              <p:pRg st="6" end="6"/>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42691">
                                            <p:txEl>
                                              <p:pRg st="6" end="6"/>
                                            </p:txEl>
                                          </p:spTgt>
                                        </p:tgtEl>
                                        <p:attrNameLst>
                                          <p:attrName>ppt_c</p:attrName>
                                        </p:attrNameLst>
                                      </p:cBhvr>
                                      <p:to>
                                        <a:schemeClr val="folHlink"/>
                                      </p:to>
                                    </p:animClr>
                                  </p:sub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242691">
                                            <p:txEl>
                                              <p:pRg st="7" end="7"/>
                                            </p:txEl>
                                          </p:spTgt>
                                        </p:tgtEl>
                                        <p:attrNameLst>
                                          <p:attrName>style.visibility</p:attrName>
                                        </p:attrNameLst>
                                      </p:cBhvr>
                                      <p:to>
                                        <p:strVal val="visible"/>
                                      </p:to>
                                    </p:set>
                                    <p:anim calcmode="lin" valueType="num">
                                      <p:cBhvr>
                                        <p:cTn id="49" dur="500" fill="hold"/>
                                        <p:tgtEl>
                                          <p:spTgt spid="242691">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242691">
                                            <p:txEl>
                                              <p:pRg st="7" end="7"/>
                                            </p:txEl>
                                          </p:spTgt>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242691">
                                            <p:txEl>
                                              <p:pRg st="7" end="7"/>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7315200" y="609600"/>
            <a:ext cx="762000" cy="228600"/>
          </a:xfrm>
          <a:prstGeom prst="rect">
            <a:avLst/>
          </a:prstGeom>
          <a:solidFill>
            <a:srgbClr val="FFFF00"/>
          </a:solidFill>
          <a:ln w="9525">
            <a:solidFill>
              <a:schemeClr val="tx1"/>
            </a:solidFill>
            <a:miter lim="800000"/>
            <a:headEnd/>
            <a:tailEnd/>
          </a:ln>
          <a:effectLst/>
        </p:spPr>
        <p:txBody>
          <a:bodyPr wrap="none" anchor="ctr"/>
          <a:lstStyle/>
          <a:p>
            <a:endParaRPr lang="en-US"/>
          </a:p>
        </p:txBody>
      </p:sp>
      <p:pic>
        <p:nvPicPr>
          <p:cNvPr id="22531" name="Picture 3" descr="KrebsTC%20A"/>
          <p:cNvPicPr>
            <a:picLocks noChangeAspect="1" noChangeArrowheads="1"/>
          </p:cNvPicPr>
          <p:nvPr/>
        </p:nvPicPr>
        <p:blipFill>
          <a:blip r:embed="rId2"/>
          <a:srcRect/>
          <a:stretch>
            <a:fillRect/>
          </a:stretch>
        </p:blipFill>
        <p:spPr bwMode="auto">
          <a:xfrm>
            <a:off x="1600200" y="990600"/>
            <a:ext cx="5851525" cy="5554663"/>
          </a:xfrm>
          <a:prstGeom prst="rect">
            <a:avLst/>
          </a:prstGeom>
          <a:noFill/>
        </p:spPr>
      </p:pic>
      <p:sp>
        <p:nvSpPr>
          <p:cNvPr id="22532" name="Text Box 4"/>
          <p:cNvSpPr txBox="1">
            <a:spLocks noChangeArrowheads="1"/>
          </p:cNvSpPr>
          <p:nvPr/>
        </p:nvSpPr>
        <p:spPr bwMode="auto">
          <a:xfrm>
            <a:off x="7010400" y="0"/>
            <a:ext cx="2438400" cy="366713"/>
          </a:xfrm>
          <a:prstGeom prst="rect">
            <a:avLst/>
          </a:prstGeom>
          <a:noFill/>
          <a:ln w="9525">
            <a:noFill/>
            <a:miter lim="800000"/>
            <a:headEnd/>
            <a:tailEnd/>
          </a:ln>
          <a:effectLst/>
        </p:spPr>
        <p:txBody>
          <a:bodyPr>
            <a:spAutoFit/>
          </a:bodyPr>
          <a:lstStyle/>
          <a:p>
            <a:pPr>
              <a:spcBef>
                <a:spcPct val="50000"/>
              </a:spcBef>
            </a:pPr>
            <a:r>
              <a:rPr lang="en-US" sz="1800"/>
              <a:t>Pyruvate</a:t>
            </a:r>
          </a:p>
        </p:txBody>
      </p:sp>
      <p:sp>
        <p:nvSpPr>
          <p:cNvPr id="22533" name="Text Box 5"/>
          <p:cNvSpPr txBox="1">
            <a:spLocks noChangeArrowheads="1"/>
          </p:cNvSpPr>
          <p:nvPr/>
        </p:nvSpPr>
        <p:spPr bwMode="auto">
          <a:xfrm>
            <a:off x="5943600" y="762000"/>
            <a:ext cx="1905000" cy="366713"/>
          </a:xfrm>
          <a:prstGeom prst="rect">
            <a:avLst/>
          </a:prstGeom>
          <a:noFill/>
          <a:ln w="9525">
            <a:noFill/>
            <a:miter lim="800000"/>
            <a:headEnd/>
            <a:tailEnd/>
          </a:ln>
          <a:effectLst/>
        </p:spPr>
        <p:txBody>
          <a:bodyPr>
            <a:spAutoFit/>
          </a:bodyPr>
          <a:lstStyle/>
          <a:p>
            <a:pPr>
              <a:spcBef>
                <a:spcPct val="50000"/>
              </a:spcBef>
            </a:pPr>
            <a:r>
              <a:rPr lang="en-US" sz="1800"/>
              <a:t>Acetyl CoA</a:t>
            </a:r>
          </a:p>
        </p:txBody>
      </p:sp>
      <p:sp>
        <p:nvSpPr>
          <p:cNvPr id="22534" name="Line 6"/>
          <p:cNvSpPr>
            <a:spLocks noChangeShapeType="1"/>
          </p:cNvSpPr>
          <p:nvPr/>
        </p:nvSpPr>
        <p:spPr bwMode="auto">
          <a:xfrm flipH="1">
            <a:off x="6629400" y="296863"/>
            <a:ext cx="457200" cy="457200"/>
          </a:xfrm>
          <a:prstGeom prst="line">
            <a:avLst/>
          </a:prstGeom>
          <a:noFill/>
          <a:ln w="19050">
            <a:solidFill>
              <a:schemeClr val="tx1"/>
            </a:solidFill>
            <a:round/>
            <a:headEnd/>
            <a:tailEnd type="triangle" w="med" len="med"/>
          </a:ln>
          <a:effectLst/>
        </p:spPr>
        <p:txBody>
          <a:bodyPr/>
          <a:lstStyle/>
          <a:p>
            <a:endParaRPr lang="en-US"/>
          </a:p>
        </p:txBody>
      </p:sp>
      <p:sp>
        <p:nvSpPr>
          <p:cNvPr id="22535" name="Line 7"/>
          <p:cNvSpPr>
            <a:spLocks noChangeShapeType="1"/>
          </p:cNvSpPr>
          <p:nvPr/>
        </p:nvSpPr>
        <p:spPr bwMode="auto">
          <a:xfrm flipH="1">
            <a:off x="5334000" y="1135063"/>
            <a:ext cx="838200" cy="838200"/>
          </a:xfrm>
          <a:prstGeom prst="line">
            <a:avLst/>
          </a:prstGeom>
          <a:noFill/>
          <a:ln w="19050">
            <a:solidFill>
              <a:schemeClr val="tx1"/>
            </a:solidFill>
            <a:round/>
            <a:headEnd/>
            <a:tailEnd type="triangle" w="med" len="med"/>
          </a:ln>
          <a:effectLst/>
        </p:spPr>
        <p:txBody>
          <a:bodyPr/>
          <a:lstStyle/>
          <a:p>
            <a:endParaRPr lang="en-US"/>
          </a:p>
        </p:txBody>
      </p:sp>
      <p:sp>
        <p:nvSpPr>
          <p:cNvPr id="22536" name="AutoShape 8"/>
          <p:cNvSpPr>
            <a:spLocks noChangeArrowheads="1"/>
          </p:cNvSpPr>
          <p:nvPr/>
        </p:nvSpPr>
        <p:spPr bwMode="auto">
          <a:xfrm rot="8510516">
            <a:off x="6629400" y="373063"/>
            <a:ext cx="304800" cy="152400"/>
          </a:xfrm>
          <a:prstGeom prst="curvedDownArrow">
            <a:avLst>
              <a:gd name="adj1" fmla="val 40000"/>
              <a:gd name="adj2" fmla="val 80000"/>
              <a:gd name="adj3" fmla="val 33333"/>
            </a:avLst>
          </a:prstGeom>
          <a:solidFill>
            <a:schemeClr val="accent1"/>
          </a:solidFill>
          <a:ln w="9525">
            <a:solidFill>
              <a:schemeClr val="tx1"/>
            </a:solidFill>
            <a:miter lim="800000"/>
            <a:headEnd/>
            <a:tailEnd/>
          </a:ln>
          <a:effectLst/>
        </p:spPr>
        <p:txBody>
          <a:bodyPr wrap="none" anchor="ctr"/>
          <a:lstStyle/>
          <a:p>
            <a:endParaRPr lang="en-US"/>
          </a:p>
        </p:txBody>
      </p:sp>
      <p:sp>
        <p:nvSpPr>
          <p:cNvPr id="22537" name="Text Box 9"/>
          <p:cNvSpPr txBox="1">
            <a:spLocks noChangeArrowheads="1"/>
          </p:cNvSpPr>
          <p:nvPr/>
        </p:nvSpPr>
        <p:spPr bwMode="auto">
          <a:xfrm>
            <a:off x="6172200" y="144463"/>
            <a:ext cx="762000" cy="336550"/>
          </a:xfrm>
          <a:prstGeom prst="rect">
            <a:avLst/>
          </a:prstGeom>
          <a:noFill/>
          <a:ln w="9525">
            <a:noFill/>
            <a:miter lim="800000"/>
            <a:headEnd/>
            <a:tailEnd/>
          </a:ln>
          <a:effectLst/>
        </p:spPr>
        <p:txBody>
          <a:bodyPr>
            <a:spAutoFit/>
          </a:bodyPr>
          <a:lstStyle/>
          <a:p>
            <a:pPr>
              <a:spcBef>
                <a:spcPct val="50000"/>
              </a:spcBef>
            </a:pPr>
            <a:r>
              <a:rPr lang="en-US" sz="1600"/>
              <a:t>CO2</a:t>
            </a:r>
          </a:p>
        </p:txBody>
      </p:sp>
      <p:sp>
        <p:nvSpPr>
          <p:cNvPr id="22538" name="AutoShape 10"/>
          <p:cNvSpPr>
            <a:spLocks noChangeArrowheads="1"/>
          </p:cNvSpPr>
          <p:nvPr/>
        </p:nvSpPr>
        <p:spPr bwMode="auto">
          <a:xfrm>
            <a:off x="6934200" y="449263"/>
            <a:ext cx="304800" cy="228600"/>
          </a:xfrm>
          <a:prstGeom prst="curvedRightArrow">
            <a:avLst>
              <a:gd name="adj1" fmla="val 20000"/>
              <a:gd name="adj2" fmla="val 40000"/>
              <a:gd name="adj3" fmla="val 44444"/>
            </a:avLst>
          </a:prstGeom>
          <a:solidFill>
            <a:schemeClr val="accent1"/>
          </a:solidFill>
          <a:ln w="9525">
            <a:solidFill>
              <a:schemeClr val="tx1"/>
            </a:solidFill>
            <a:miter lim="800000"/>
            <a:headEnd/>
            <a:tailEnd/>
          </a:ln>
          <a:effectLst/>
        </p:spPr>
        <p:txBody>
          <a:bodyPr wrap="none" anchor="ctr"/>
          <a:lstStyle/>
          <a:p>
            <a:endParaRPr lang="en-US"/>
          </a:p>
        </p:txBody>
      </p:sp>
      <p:sp>
        <p:nvSpPr>
          <p:cNvPr id="22539" name="Text Box 11"/>
          <p:cNvSpPr txBox="1">
            <a:spLocks noChangeArrowheads="1"/>
          </p:cNvSpPr>
          <p:nvPr/>
        </p:nvSpPr>
        <p:spPr bwMode="auto">
          <a:xfrm>
            <a:off x="7315200" y="304800"/>
            <a:ext cx="1143000" cy="336550"/>
          </a:xfrm>
          <a:prstGeom prst="rect">
            <a:avLst/>
          </a:prstGeom>
          <a:noFill/>
          <a:ln w="9525">
            <a:noFill/>
            <a:miter lim="800000"/>
            <a:headEnd/>
            <a:tailEnd/>
          </a:ln>
          <a:effectLst/>
        </p:spPr>
        <p:txBody>
          <a:bodyPr>
            <a:spAutoFit/>
          </a:bodyPr>
          <a:lstStyle/>
          <a:p>
            <a:pPr>
              <a:spcBef>
                <a:spcPct val="50000"/>
              </a:spcBef>
            </a:pPr>
            <a:r>
              <a:rPr lang="en-US" sz="1600"/>
              <a:t>NAD+</a:t>
            </a:r>
          </a:p>
        </p:txBody>
      </p:sp>
      <p:sp>
        <p:nvSpPr>
          <p:cNvPr id="22540" name="Text Box 12"/>
          <p:cNvSpPr txBox="1">
            <a:spLocks noChangeArrowheads="1"/>
          </p:cNvSpPr>
          <p:nvPr/>
        </p:nvSpPr>
        <p:spPr bwMode="auto">
          <a:xfrm>
            <a:off x="7315200" y="525463"/>
            <a:ext cx="1066800" cy="336550"/>
          </a:xfrm>
          <a:prstGeom prst="rect">
            <a:avLst/>
          </a:prstGeom>
          <a:noFill/>
          <a:ln w="9525">
            <a:noFill/>
            <a:miter lim="800000"/>
            <a:headEnd/>
            <a:tailEnd/>
          </a:ln>
          <a:effectLst/>
        </p:spPr>
        <p:txBody>
          <a:bodyPr>
            <a:spAutoFit/>
          </a:bodyPr>
          <a:lstStyle/>
          <a:p>
            <a:pPr>
              <a:spcBef>
                <a:spcPct val="50000"/>
              </a:spcBef>
            </a:pPr>
            <a:r>
              <a:rPr lang="en-US" sz="1600"/>
              <a:t>NADH</a:t>
            </a:r>
          </a:p>
        </p:txBody>
      </p:sp>
      <p:sp>
        <p:nvSpPr>
          <p:cNvPr id="22541" name="AutoShape 13"/>
          <p:cNvSpPr>
            <a:spLocks noChangeArrowheads="1"/>
          </p:cNvSpPr>
          <p:nvPr/>
        </p:nvSpPr>
        <p:spPr bwMode="auto">
          <a:xfrm rot="-2195513">
            <a:off x="4800600" y="677863"/>
            <a:ext cx="1219200" cy="457200"/>
          </a:xfrm>
          <a:prstGeom prst="curvedDownArrow">
            <a:avLst>
              <a:gd name="adj1" fmla="val 53333"/>
              <a:gd name="adj2" fmla="val 106667"/>
              <a:gd name="adj3" fmla="val 33333"/>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85800" y="2947988"/>
            <a:ext cx="8716963" cy="341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lvl1pPr marL="228600" indent="-228600">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ct val="50000"/>
              </a:spcBef>
              <a:buFontTx/>
              <a:buChar char="•"/>
            </a:pPr>
            <a:r>
              <a:rPr lang="en-US" altLang="en-US" sz="2400" dirty="0"/>
              <a:t>flower initiation (</a:t>
            </a:r>
            <a:r>
              <a:rPr lang="en-US" altLang="en-US" sz="2400" dirty="0" err="1"/>
              <a:t>bromelliads</a:t>
            </a:r>
            <a:r>
              <a:rPr lang="en-US" altLang="en-US" sz="2400" dirty="0"/>
              <a:t>, pineapples)</a:t>
            </a:r>
          </a:p>
          <a:p>
            <a:pPr>
              <a:spcBef>
                <a:spcPct val="50000"/>
              </a:spcBef>
              <a:buFontTx/>
              <a:buChar char="•"/>
            </a:pPr>
            <a:r>
              <a:rPr lang="en-US" altLang="en-US" sz="2400" dirty="0"/>
              <a:t>stimulation of ripening (bananas, tomatoes)</a:t>
            </a:r>
          </a:p>
          <a:p>
            <a:pPr>
              <a:spcBef>
                <a:spcPct val="50000"/>
              </a:spcBef>
              <a:buFontTx/>
              <a:buChar char="•"/>
            </a:pPr>
            <a:r>
              <a:rPr lang="en-US" altLang="en-US" sz="2400" dirty="0" err="1"/>
              <a:t>degreening</a:t>
            </a:r>
            <a:r>
              <a:rPr lang="en-US" altLang="en-US" sz="2400" dirty="0"/>
              <a:t> of citrus</a:t>
            </a:r>
          </a:p>
          <a:p>
            <a:pPr>
              <a:spcBef>
                <a:spcPct val="50000"/>
              </a:spcBef>
              <a:buFontTx/>
              <a:buChar char="•"/>
            </a:pPr>
            <a:r>
              <a:rPr lang="en-US" altLang="en-US" sz="2400" dirty="0"/>
              <a:t>abscission induction prior to mechanical harvest (cherries)</a:t>
            </a:r>
          </a:p>
          <a:p>
            <a:pPr>
              <a:spcBef>
                <a:spcPct val="50000"/>
              </a:spcBef>
              <a:buFontTx/>
              <a:buChar char="•"/>
            </a:pPr>
            <a:r>
              <a:rPr lang="en-US" altLang="en-US" sz="2400" dirty="0"/>
              <a:t>increased color development in once-over harvested processor type tomatoes</a:t>
            </a:r>
          </a:p>
        </p:txBody>
      </p:sp>
      <p:sp>
        <p:nvSpPr>
          <p:cNvPr id="3" name="Rectangle 3"/>
          <p:cNvSpPr>
            <a:spLocks noChangeArrowheads="1"/>
          </p:cNvSpPr>
          <p:nvPr/>
        </p:nvSpPr>
        <p:spPr bwMode="auto">
          <a:xfrm>
            <a:off x="533400" y="871538"/>
            <a:ext cx="9486900"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altLang="en-US" sz="3600" dirty="0"/>
              <a:t>Commercial uses - ethylene application</a:t>
            </a:r>
          </a:p>
        </p:txBody>
      </p:sp>
      <p:sp>
        <p:nvSpPr>
          <p:cNvPr id="4" name="Rectangle 4"/>
          <p:cNvSpPr>
            <a:spLocks noChangeArrowheads="1"/>
          </p:cNvSpPr>
          <p:nvPr/>
        </p:nvSpPr>
        <p:spPr bwMode="auto">
          <a:xfrm>
            <a:off x="533400" y="2128838"/>
            <a:ext cx="9682163"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altLang="en-US" sz="2400" dirty="0"/>
              <a:t>Applied as ethylene gas or </a:t>
            </a:r>
            <a:r>
              <a:rPr lang="en-US" altLang="en-US" sz="2400" dirty="0" err="1"/>
              <a:t>Ethephon</a:t>
            </a:r>
            <a:r>
              <a:rPr lang="en-US" altLang="en-US" sz="2400" dirty="0"/>
              <a:t> or </a:t>
            </a:r>
            <a:r>
              <a:rPr lang="en-US" altLang="en-US" sz="2400" dirty="0" err="1"/>
              <a:t>Ethrel</a:t>
            </a:r>
            <a:r>
              <a:rPr lang="en-US" altLang="en-US" sz="2400" dirty="0"/>
              <a:t> sprays</a:t>
            </a:r>
          </a:p>
        </p:txBody>
      </p:sp>
      <p:sp>
        <p:nvSpPr>
          <p:cNvPr id="5" name="Line 5"/>
          <p:cNvSpPr>
            <a:spLocks noChangeShapeType="1"/>
          </p:cNvSpPr>
          <p:nvPr/>
        </p:nvSpPr>
        <p:spPr bwMode="auto">
          <a:xfrm>
            <a:off x="1104900" y="1803400"/>
            <a:ext cx="8064500" cy="0"/>
          </a:xfrm>
          <a:prstGeom prst="line">
            <a:avLst/>
          </a:prstGeom>
          <a:noFill/>
          <a:ln w="12700">
            <a:solidFill>
              <a:srgbClr val="FAFD00"/>
            </a:solidFill>
            <a:round/>
            <a:headEnd/>
            <a:tailEnd/>
          </a:ln>
          <a:effectLst>
            <a:outerShdw dist="53882" dir="2700000" algn="ctr" rotWithShape="0">
              <a:schemeClr val="tx2"/>
            </a:outerShdw>
          </a:effectLst>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44805330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8074646" cy="646331"/>
          </a:xfrm>
          <a:prstGeom prst="rect">
            <a:avLst/>
          </a:prstGeom>
        </p:spPr>
        <p:txBody>
          <a:bodyPr wrap="none">
            <a:spAutoFit/>
          </a:bodyPr>
          <a:lstStyle/>
          <a:p>
            <a:r>
              <a:rPr lang="en-US" sz="3600" dirty="0" smtClean="0">
                <a:solidFill>
                  <a:srgbClr val="FF0000"/>
                </a:solidFill>
              </a:rPr>
              <a:t>water absorption and ascent of sap</a:t>
            </a:r>
            <a:endParaRPr lang="en-US" sz="3600" dirty="0">
              <a:solidFill>
                <a:srgbClr val="FF0000"/>
              </a:solidFill>
            </a:endParaRPr>
          </a:p>
        </p:txBody>
      </p:sp>
      <p:sp>
        <p:nvSpPr>
          <p:cNvPr id="119809" name="Rectangle 1"/>
          <p:cNvSpPr>
            <a:spLocks noChangeArrowheads="1"/>
          </p:cNvSpPr>
          <p:nvPr/>
        </p:nvSpPr>
        <p:spPr bwMode="auto">
          <a:xfrm>
            <a:off x="990600" y="917912"/>
            <a:ext cx="8153400" cy="56477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n-US" sz="1900" b="1" i="0" u="sng" strike="noStrike" cap="none" normalizeH="0" baseline="0" dirty="0" smtClean="0">
                <a:ln>
                  <a:noFill/>
                </a:ln>
                <a:effectLst/>
                <a:latin typeface="Times New Roman" pitchFamily="18" charset="0"/>
                <a:cs typeface="Times New Roman" pitchFamily="18" charset="0"/>
              </a:rPr>
              <a:t>Absorption of Water</a:t>
            </a:r>
            <a:endParaRPr kumimoji="0" lang="en-US" sz="19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effectLst/>
                <a:latin typeface="Times New Roman" pitchFamily="18" charset="0"/>
                <a:cs typeface="Times New Roman" pitchFamily="18" charset="0"/>
              </a:rPr>
              <a:t>                The internal structure of the plant body is considered to carry out the mechanism of </a:t>
            </a:r>
            <a:r>
              <a:rPr kumimoji="0" lang="en-US" sz="1900" b="1" i="0" u="none" strike="noStrike" cap="none" normalizeH="0" baseline="0" dirty="0" smtClean="0">
                <a:ln>
                  <a:noFill/>
                </a:ln>
                <a:effectLst/>
                <a:latin typeface="Times New Roman" pitchFamily="18" charset="0"/>
                <a:cs typeface="Times New Roman" pitchFamily="18" charset="0"/>
              </a:rPr>
              <a:t>gaseous exchange</a:t>
            </a:r>
            <a:r>
              <a:rPr kumimoji="0" lang="en-US" sz="1900" b="0" i="0" u="none" strike="noStrike" cap="none" normalizeH="0" baseline="0" dirty="0" smtClean="0">
                <a:ln>
                  <a:noFill/>
                </a:ln>
                <a:effectLst/>
                <a:latin typeface="Times New Roman" pitchFamily="18" charset="0"/>
                <a:cs typeface="Times New Roman" pitchFamily="18" charset="0"/>
              </a:rPr>
              <a:t>. As a result plants absorb water through </a:t>
            </a:r>
            <a:r>
              <a:rPr kumimoji="0" lang="en-US" sz="1900" b="1" i="0" u="none" strike="noStrike" cap="none" normalizeH="0" baseline="0" dirty="0" smtClean="0">
                <a:ln>
                  <a:noFill/>
                </a:ln>
                <a:effectLst/>
                <a:latin typeface="Times New Roman" pitchFamily="18" charset="0"/>
                <a:cs typeface="Times New Roman" pitchFamily="18" charset="0"/>
              </a:rPr>
              <a:t>transpiration</a:t>
            </a:r>
            <a:r>
              <a:rPr kumimoji="0" lang="en-US" sz="1900" b="0" i="0" u="none" strike="noStrike" cap="none" normalizeH="0" baseline="0" dirty="0" smtClean="0">
                <a:ln>
                  <a:noFill/>
                </a:ln>
                <a:effectLst/>
                <a:latin typeface="Times New Roman" pitchFamily="18" charset="0"/>
                <a:cs typeface="Times New Roman" pitchFamily="18" charset="0"/>
              </a:rPr>
              <a:t> to meet the </a:t>
            </a:r>
            <a:r>
              <a:rPr kumimoji="0" lang="en-US" sz="1900" b="1" i="0" u="none" strike="noStrike" cap="none" normalizeH="0" baseline="0" dirty="0" smtClean="0">
                <a:ln>
                  <a:noFill/>
                </a:ln>
                <a:effectLst/>
                <a:latin typeface="Times New Roman" pitchFamily="18" charset="0"/>
                <a:cs typeface="Times New Roman" pitchFamily="18" charset="0"/>
              </a:rPr>
              <a:t>water deficiency.</a:t>
            </a:r>
            <a:endParaRPr kumimoji="0" lang="en-US" sz="19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effectLst/>
                <a:latin typeface="Times New Roman" pitchFamily="18" charset="0"/>
                <a:cs typeface="Times New Roman" pitchFamily="18" charset="0"/>
              </a:rPr>
              <a:t>                Plants absorb water from the soil by their roots. The movement of water takes place by:</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effectLst/>
                <a:latin typeface="Times New Roman" pitchFamily="18" charset="0"/>
                <a:cs typeface="Times New Roman" pitchFamily="18" charset="0"/>
              </a:rPr>
              <a:t>·         </a:t>
            </a:r>
            <a:r>
              <a:rPr kumimoji="0" lang="en-US" sz="1900" b="1" i="0" u="none" strike="noStrike" cap="none" normalizeH="0" baseline="0" dirty="0" smtClean="0">
                <a:ln>
                  <a:noFill/>
                </a:ln>
                <a:effectLst/>
                <a:latin typeface="Times New Roman" pitchFamily="18" charset="0"/>
                <a:cs typeface="Times New Roman" pitchFamily="18" charset="0"/>
              </a:rPr>
              <a:t>Active transport</a:t>
            </a:r>
            <a:r>
              <a:rPr kumimoji="0" lang="en-US" sz="1900" b="0" i="0" u="none" strike="noStrike" cap="none" normalizeH="0" baseline="0" dirty="0" smtClean="0">
                <a:ln>
                  <a:noFill/>
                </a:ln>
                <a:effectLst/>
                <a:latin typeface="Times New Roman" pitchFamily="18" charset="0"/>
                <a:cs typeface="Times New Roman" pitchFamily="18" charset="0"/>
              </a:rPr>
              <a:t>: Requires metabolic energy.</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effectLst/>
                <a:latin typeface="Times New Roman" pitchFamily="18" charset="0"/>
                <a:cs typeface="Times New Roman" pitchFamily="18" charset="0"/>
              </a:rPr>
              <a:t>·         </a:t>
            </a:r>
            <a:r>
              <a:rPr kumimoji="0" lang="en-US" sz="1900" b="1" i="0" u="none" strike="noStrike" cap="none" normalizeH="0" baseline="0" dirty="0" smtClean="0">
                <a:ln>
                  <a:noFill/>
                </a:ln>
                <a:effectLst/>
                <a:latin typeface="Times New Roman" pitchFamily="18" charset="0"/>
                <a:cs typeface="Times New Roman" pitchFamily="18" charset="0"/>
              </a:rPr>
              <a:t>Passive transport</a:t>
            </a:r>
            <a:r>
              <a:rPr kumimoji="0" lang="en-US" sz="1900" b="0" i="0" u="none" strike="noStrike" cap="none" normalizeH="0" baseline="0" dirty="0" smtClean="0">
                <a:ln>
                  <a:noFill/>
                </a:ln>
                <a:effectLst/>
                <a:latin typeface="Times New Roman" pitchFamily="18" charset="0"/>
                <a:cs typeface="Times New Roman" pitchFamily="18" charset="0"/>
              </a:rPr>
              <a:t>: Does not require metabolic energy.</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effectLst/>
                <a:latin typeface="Times New Roman" pitchFamily="18" charset="0"/>
                <a:cs typeface="Times New Roman" pitchFamily="18" charset="0"/>
              </a:rPr>
              <a:t> </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effectLst/>
                <a:latin typeface="Times New Roman" pitchFamily="18" charset="0"/>
                <a:cs typeface="Times New Roman" pitchFamily="18" charset="0"/>
              </a:rPr>
              <a:t>Ø  </a:t>
            </a:r>
            <a:r>
              <a:rPr kumimoji="0" lang="en-US" sz="1900" b="1" i="0" u="none" strike="noStrike" cap="none" normalizeH="0" baseline="0" dirty="0" smtClean="0">
                <a:ln>
                  <a:noFill/>
                </a:ln>
                <a:effectLst/>
                <a:latin typeface="Times New Roman" pitchFamily="18" charset="0"/>
                <a:cs typeface="Times New Roman" pitchFamily="18" charset="0"/>
              </a:rPr>
              <a:t>Sources of Water</a:t>
            </a:r>
            <a:endParaRPr kumimoji="0" lang="en-US" sz="19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effectLst/>
                <a:latin typeface="Times New Roman" pitchFamily="18" charset="0"/>
                <a:cs typeface="Times New Roman" pitchFamily="18" charset="0"/>
              </a:rPr>
              <a:t>The principle source of soil water is the rain. Following are the different types of water which can or cannot use by the plants.</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effectLst/>
                <a:latin typeface="Times New Roman" pitchFamily="18" charset="0"/>
                <a:cs typeface="Times New Roman" pitchFamily="18" charset="0"/>
              </a:rPr>
              <a:t>·         </a:t>
            </a:r>
            <a:r>
              <a:rPr kumimoji="0" lang="en-US" sz="1900" b="1" i="0" u="none" strike="noStrike" cap="none" normalizeH="0" baseline="0" dirty="0" smtClean="0">
                <a:ln>
                  <a:noFill/>
                </a:ln>
                <a:effectLst/>
                <a:latin typeface="Times New Roman" pitchFamily="18" charset="0"/>
                <a:cs typeface="Times New Roman" pitchFamily="18" charset="0"/>
              </a:rPr>
              <a:t>Run-away water</a:t>
            </a:r>
            <a:endParaRPr kumimoji="0" lang="en-US" sz="19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effectLst/>
                <a:latin typeface="Times New Roman" pitchFamily="18" charset="0"/>
                <a:cs typeface="Times New Roman" pitchFamily="18" charset="0"/>
              </a:rPr>
              <a:t>The water of this drains away along the slopes after a heavy rainfall or irrigation and not available to the plants.</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effectLst/>
                <a:latin typeface="Times New Roman" pitchFamily="18" charset="0"/>
                <a:cs typeface="Times New Roman" pitchFamily="18" charset="0"/>
              </a:rPr>
              <a:t>·         </a:t>
            </a:r>
            <a:r>
              <a:rPr kumimoji="0" lang="en-US" sz="1900" b="1" i="0" u="none" strike="noStrike" cap="none" normalizeH="0" baseline="0" dirty="0" smtClean="0">
                <a:ln>
                  <a:noFill/>
                </a:ln>
                <a:effectLst/>
                <a:latin typeface="Times New Roman" pitchFamily="18" charset="0"/>
                <a:cs typeface="Times New Roman" pitchFamily="18" charset="0"/>
              </a:rPr>
              <a:t>Gravitational water</a:t>
            </a:r>
            <a:endParaRPr kumimoji="0" lang="en-US" sz="19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effectLst/>
                <a:latin typeface="Times New Roman" pitchFamily="18" charset="0"/>
                <a:cs typeface="Times New Roman" pitchFamily="18" charset="0"/>
              </a:rPr>
              <a:t>The water of this percolates downwards through the large pores between the soils particles under the influence of gravity and reaches the water table or ground water and is not available to the plants.</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AutoShape 2" descr="http://myscience.ucoz.com/Sources_of_wat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5763" name="Picture 3"/>
          <p:cNvPicPr>
            <a:picLocks noChangeAspect="1" noChangeArrowheads="1"/>
          </p:cNvPicPr>
          <p:nvPr/>
        </p:nvPicPr>
        <p:blipFill>
          <a:blip r:embed="rId3"/>
          <a:srcRect/>
          <a:stretch>
            <a:fillRect/>
          </a:stretch>
        </p:blipFill>
        <p:spPr bwMode="auto">
          <a:xfrm>
            <a:off x="0" y="2514600"/>
            <a:ext cx="3581400" cy="4343400"/>
          </a:xfrm>
          <a:prstGeom prst="rect">
            <a:avLst/>
          </a:prstGeom>
          <a:noFill/>
          <a:ln w="9525">
            <a:noFill/>
            <a:miter lim="800000"/>
            <a:headEnd/>
            <a:tailEnd/>
          </a:ln>
          <a:effectLst/>
        </p:spPr>
      </p:pic>
      <p:sp>
        <p:nvSpPr>
          <p:cNvPr id="245764" name="Rectangle 4"/>
          <p:cNvSpPr>
            <a:spLocks noChangeArrowheads="1"/>
          </p:cNvSpPr>
          <p:nvPr/>
        </p:nvSpPr>
        <p:spPr bwMode="auto">
          <a:xfrm>
            <a:off x="4114800" y="304800"/>
            <a:ext cx="4724401"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 </a:t>
            </a:r>
            <a:r>
              <a:rPr kumimoji="0" lang="en-US" sz="2000" b="1" i="0" u="none" strike="noStrike" cap="none" normalizeH="0" baseline="0" dirty="0" smtClean="0">
                <a:ln>
                  <a:noFill/>
                </a:ln>
                <a:effectLst/>
                <a:latin typeface="Times New Roman" pitchFamily="18" charset="0"/>
                <a:cs typeface="Times New Roman" pitchFamily="18" charset="0"/>
              </a:rPr>
              <a:t>Hygroscopic water</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The water of this forms a thin layer or film on the soil particles due to the surface forces (adsorption) and is an available to the plants.</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 </a:t>
            </a:r>
          </a:p>
          <a:p>
            <a:pPr marL="0" marR="0" lvl="0" indent="457200" algn="just" defTabSz="914400" rtl="0" eaLnBrk="0" fontAlgn="base" latinLnBrk="0" hangingPunct="0">
              <a:lnSpc>
                <a:spcPct val="100000"/>
              </a:lnSpc>
              <a:spcBef>
                <a:spcPct val="0"/>
              </a:spcBef>
              <a:spcAft>
                <a:spcPct val="0"/>
              </a:spcAft>
              <a:buClrTx/>
              <a:buSzTx/>
              <a:buFontTx/>
              <a:buNone/>
              <a:tabLst/>
            </a:pPr>
            <a:endParaRPr lang="en-US" sz="2000" dirty="0" smtClean="0">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 </a:t>
            </a:r>
            <a:r>
              <a:rPr kumimoji="0" lang="en-US" sz="2000" b="1" i="0" u="none" strike="noStrike" cap="none" normalizeH="0" baseline="0" dirty="0" smtClean="0">
                <a:ln>
                  <a:noFill/>
                </a:ln>
                <a:effectLst/>
                <a:latin typeface="Times New Roman" pitchFamily="18" charset="0"/>
                <a:cs typeface="Times New Roman" pitchFamily="18" charset="0"/>
              </a:rPr>
              <a:t>Capillary water</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The water of this forms a film around the soil particles and is available to the plants. The soil colloids are of great significance as water fills into spaces between the non-colloidal particles.</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
          <p:cNvSpPr>
            <a:spLocks noChangeArrowheads="1"/>
          </p:cNvSpPr>
          <p:nvPr/>
        </p:nvSpPr>
        <p:spPr bwMode="auto">
          <a:xfrm>
            <a:off x="0" y="0"/>
            <a:ext cx="91440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smtClean="0">
                <a:ln>
                  <a:noFill/>
                </a:ln>
                <a:effectLst/>
                <a:latin typeface="Times New Roman" pitchFamily="18" charset="0"/>
                <a:cs typeface="Times New Roman" pitchFamily="18" charset="0"/>
              </a:rPr>
              <a:t>Mechanism of Water Absorption</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Times New Roman" pitchFamily="18" charset="0"/>
                <a:cs typeface="Times New Roman" pitchFamily="18" charset="0"/>
              </a:rPr>
              <a:t>                </a:t>
            </a:r>
            <a:r>
              <a:rPr kumimoji="0" lang="en-US" sz="2000" b="0" i="0" u="none" strike="noStrike" cap="none" normalizeH="0" baseline="0" dirty="0" smtClean="0">
                <a:ln>
                  <a:noFill/>
                </a:ln>
                <a:effectLst/>
                <a:latin typeface="Times New Roman" pitchFamily="18" charset="0"/>
                <a:cs typeface="Times New Roman" pitchFamily="18" charset="0"/>
              </a:rPr>
              <a:t>Water is highly essential for plants for various </a:t>
            </a:r>
            <a:r>
              <a:rPr kumimoji="0" lang="en-US" sz="2000" b="1" i="0" u="none" strike="noStrike" cap="none" normalizeH="0" baseline="0" dirty="0" smtClean="0">
                <a:ln>
                  <a:noFill/>
                </a:ln>
                <a:effectLst/>
                <a:latin typeface="Times New Roman" pitchFamily="18" charset="0"/>
                <a:cs typeface="Times New Roman" pitchFamily="18" charset="0"/>
              </a:rPr>
              <a:t>metabolic activities</a:t>
            </a:r>
            <a:r>
              <a:rPr kumimoji="0" lang="en-US" sz="2000" b="0" i="0" u="none" strike="noStrike" cap="none" normalizeH="0" baseline="0" dirty="0" smtClean="0">
                <a:ln>
                  <a:noFill/>
                </a:ln>
                <a:effectLst/>
                <a:latin typeface="Times New Roman" pitchFamily="18" charset="0"/>
                <a:cs typeface="Times New Roman" pitchFamily="18" charset="0"/>
              </a:rPr>
              <a:t>. They get their water from soil. The way in which the water from the soil enters the roots known as </a:t>
            </a:r>
            <a:r>
              <a:rPr kumimoji="0" lang="en-US" sz="2000" b="1" i="0" u="none" strike="noStrike" cap="none" normalizeH="0" baseline="0" dirty="0" smtClean="0">
                <a:ln>
                  <a:noFill/>
                </a:ln>
                <a:effectLst/>
                <a:latin typeface="Times New Roman" pitchFamily="18" charset="0"/>
                <a:cs typeface="Times New Roman" pitchFamily="18" charset="0"/>
              </a:rPr>
              <a:t>mechanism of water absorption</a:t>
            </a:r>
            <a:r>
              <a:rPr kumimoji="0" lang="en-US" sz="2000" b="0" i="0" u="none" strike="noStrike" cap="none" normalizeH="0" baseline="0" dirty="0" smtClean="0">
                <a:ln>
                  <a:noFill/>
                </a:ln>
                <a:effectLst/>
                <a:latin typeface="Times New Roman" pitchFamily="18" charset="0"/>
                <a:cs typeface="Times New Roman" pitchFamily="18" charset="0"/>
              </a:rPr>
              <a:t> takes place by </a:t>
            </a:r>
            <a:r>
              <a:rPr kumimoji="0" lang="en-US" sz="2000" b="1" i="0" u="none" strike="noStrike" cap="none" normalizeH="0" baseline="0" dirty="0" smtClean="0">
                <a:ln>
                  <a:noFill/>
                </a:ln>
                <a:effectLst/>
                <a:latin typeface="Times New Roman" pitchFamily="18" charset="0"/>
                <a:cs typeface="Times New Roman" pitchFamily="18" charset="0"/>
              </a:rPr>
              <a:t>two routes</a:t>
            </a:r>
            <a:r>
              <a:rPr kumimoji="0" lang="en-US" sz="2000" b="0" i="0" u="none" strike="noStrike" cap="none" normalizeH="0" baseline="0" dirty="0" smtClean="0">
                <a:ln>
                  <a:noFill/>
                </a:ln>
                <a:effectLst/>
                <a:latin typeface="Times New Roman" pitchFamily="18" charset="0"/>
                <a:cs typeface="Times New Roman" pitchFamily="18" charset="0"/>
              </a:rPr>
              <a:t> as follows:</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Times New Roman" pitchFamily="18" charset="0"/>
                <a:cs typeface="Times New Roman" pitchFamily="18" charset="0"/>
              </a:rPr>
              <a:t>Active Absorption</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The absorption of water by roots with the utilization of metabolic energy which is generated by the root respiration known as </a:t>
            </a:r>
            <a:r>
              <a:rPr kumimoji="0" lang="en-US" sz="2000" b="1" i="0" u="none" strike="noStrike" cap="none" normalizeH="0" baseline="0" dirty="0" smtClean="0">
                <a:ln>
                  <a:noFill/>
                </a:ln>
                <a:effectLst/>
                <a:latin typeface="Times New Roman" pitchFamily="18" charset="0"/>
                <a:cs typeface="Times New Roman" pitchFamily="18" charset="0"/>
              </a:rPr>
              <a:t>active absorption</a:t>
            </a:r>
            <a:r>
              <a:rPr kumimoji="0" lang="en-US" sz="2000" b="0" i="0" u="none" strike="noStrike" cap="none" normalizeH="0" baseline="0" dirty="0" smtClean="0">
                <a:ln>
                  <a:noFill/>
                </a:ln>
                <a:effectLst/>
                <a:latin typeface="Times New Roman" pitchFamily="18" charset="0"/>
                <a:cs typeface="Times New Roman" pitchFamily="18" charset="0"/>
              </a:rPr>
              <a:t>.</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                The force of water absorption originates due to the </a:t>
            </a:r>
            <a:r>
              <a:rPr kumimoji="0" lang="en-US" sz="2000" b="1" i="0" u="none" strike="noStrike" cap="none" normalizeH="0" baseline="0" dirty="0" smtClean="0">
                <a:ln>
                  <a:noFill/>
                </a:ln>
                <a:effectLst/>
                <a:latin typeface="Times New Roman" pitchFamily="18" charset="0"/>
                <a:cs typeface="Times New Roman" pitchFamily="18" charset="0"/>
              </a:rPr>
              <a:t>root respiration</a:t>
            </a:r>
            <a:r>
              <a:rPr kumimoji="0" lang="en-US" sz="2000" b="0" i="0" u="none" strike="noStrike" cap="none" normalizeH="0" baseline="0" dirty="0" smtClean="0">
                <a:ln>
                  <a:noFill/>
                </a:ln>
                <a:effectLst/>
                <a:latin typeface="Times New Roman" pitchFamily="18" charset="0"/>
                <a:cs typeface="Times New Roman" pitchFamily="18" charset="0"/>
              </a:rPr>
              <a:t> hence the root cells actively participate.</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                Based on this absorption, </a:t>
            </a:r>
            <a:r>
              <a:rPr kumimoji="0" lang="en-US" sz="2000" b="1" i="0" u="none" strike="noStrike" cap="none" normalizeH="0" baseline="0" dirty="0" smtClean="0">
                <a:ln>
                  <a:noFill/>
                </a:ln>
                <a:effectLst/>
                <a:latin typeface="Times New Roman" pitchFamily="18" charset="0"/>
                <a:cs typeface="Times New Roman" pitchFamily="18" charset="0"/>
              </a:rPr>
              <a:t>two theories</a:t>
            </a:r>
            <a:r>
              <a:rPr kumimoji="0" lang="en-US" sz="2000" b="0" i="0" u="none" strike="noStrike" cap="none" normalizeH="0" baseline="0" dirty="0" smtClean="0">
                <a:ln>
                  <a:noFill/>
                </a:ln>
                <a:effectLst/>
                <a:latin typeface="Times New Roman" pitchFamily="18" charset="0"/>
                <a:cs typeface="Times New Roman" pitchFamily="18" charset="0"/>
              </a:rPr>
              <a:t> have </a:t>
            </a:r>
            <a:r>
              <a:rPr kumimoji="0" lang="en-US" sz="2000" b="0" i="0" u="none" strike="noStrike" cap="none" normalizeH="0" baseline="0" dirty="0" err="1" smtClean="0">
                <a:ln>
                  <a:noFill/>
                </a:ln>
                <a:effectLst/>
                <a:latin typeface="Times New Roman" pitchFamily="18" charset="0"/>
                <a:cs typeface="Times New Roman" pitchFamily="18" charset="0"/>
              </a:rPr>
              <a:t>bveen</a:t>
            </a:r>
            <a:r>
              <a:rPr kumimoji="0" lang="en-US" sz="2000" b="0" i="0" u="none" strike="noStrike" cap="none" normalizeH="0" baseline="0" dirty="0" smtClean="0">
                <a:ln>
                  <a:noFill/>
                </a:ln>
                <a:effectLst/>
                <a:latin typeface="Times New Roman" pitchFamily="18" charset="0"/>
                <a:cs typeface="Times New Roman" pitchFamily="18" charset="0"/>
              </a:rPr>
              <a:t> proposed as follows:</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         </a:t>
            </a:r>
            <a:r>
              <a:rPr kumimoji="0" lang="en-US" sz="2000" b="1" i="0" u="none" strike="noStrike" cap="none" normalizeH="0" baseline="0" dirty="0" smtClean="0">
                <a:ln>
                  <a:noFill/>
                </a:ln>
                <a:effectLst/>
                <a:latin typeface="Times New Roman" pitchFamily="18" charset="0"/>
                <a:cs typeface="Times New Roman" pitchFamily="18" charset="0"/>
              </a:rPr>
              <a:t>Active Osmotic Water absorption(By Atkins &amp; Priestley)</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According to this theory water moves up from the soil to roots along an increasing gradient of </a:t>
            </a:r>
            <a:r>
              <a:rPr kumimoji="0" lang="en-US" sz="2000" b="1" i="0" u="none" strike="noStrike" cap="none" normalizeH="0" baseline="0" dirty="0" smtClean="0">
                <a:ln>
                  <a:noFill/>
                </a:ln>
                <a:effectLst/>
                <a:latin typeface="Times New Roman" pitchFamily="18" charset="0"/>
                <a:cs typeface="Times New Roman" pitchFamily="18" charset="0"/>
              </a:rPr>
              <a:t>Diffusion Pressure </a:t>
            </a:r>
            <a:r>
              <a:rPr kumimoji="0" lang="en-US" sz="2000" b="1" i="0" u="none" strike="noStrike" cap="none" normalizeH="0" baseline="0" dirty="0" err="1" smtClean="0">
                <a:ln>
                  <a:noFill/>
                </a:ln>
                <a:effectLst/>
                <a:latin typeface="Times New Roman" pitchFamily="18" charset="0"/>
                <a:cs typeface="Times New Roman" pitchFamily="18" charset="0"/>
              </a:rPr>
              <a:t>Defict</a:t>
            </a:r>
            <a:r>
              <a:rPr kumimoji="0" lang="en-US" sz="2000" b="1" i="0" u="none" strike="noStrike" cap="none" normalizeH="0" baseline="0" dirty="0" smtClean="0">
                <a:ln>
                  <a:noFill/>
                </a:ln>
                <a:effectLst/>
                <a:latin typeface="Times New Roman" pitchFamily="18" charset="0"/>
                <a:cs typeface="Times New Roman" pitchFamily="18" charset="0"/>
              </a:rPr>
              <a:t> (DPD),</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It the solute concentration is high water potential will be low in root cells hence water can enter from soil to roots through </a:t>
            </a:r>
            <a:r>
              <a:rPr kumimoji="0" lang="en-US" sz="2000" b="1" i="0" u="none" strike="noStrike" cap="none" normalizeH="0" baseline="0" dirty="0" smtClean="0">
                <a:ln>
                  <a:noFill/>
                </a:ln>
                <a:effectLst/>
                <a:latin typeface="Times New Roman" pitchFamily="18" charset="0"/>
                <a:cs typeface="Times New Roman" pitchFamily="18" charset="0"/>
              </a:rPr>
              <a:t>endosmosis</a:t>
            </a:r>
            <a:r>
              <a:rPr kumimoji="0" lang="en-US" sz="2000" b="0" i="0" u="none" strike="noStrike" cap="none" normalizeH="0" baseline="0" dirty="0" smtClean="0">
                <a:ln>
                  <a:noFill/>
                </a:ln>
                <a:effectLst/>
                <a:latin typeface="Times New Roman" pitchFamily="18" charset="0"/>
                <a:cs typeface="Times New Roman" pitchFamily="18" charset="0"/>
              </a:rPr>
              <a:t>.</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         </a:t>
            </a:r>
            <a:r>
              <a:rPr kumimoji="0" lang="en-US" sz="2000" b="1" i="0" u="none" strike="noStrike" cap="none" normalizeH="0" baseline="0" dirty="0" smtClean="0">
                <a:ln>
                  <a:noFill/>
                </a:ln>
                <a:effectLst/>
                <a:latin typeface="Times New Roman" pitchFamily="18" charset="0"/>
                <a:cs typeface="Times New Roman" pitchFamily="18" charset="0"/>
              </a:rPr>
              <a:t>Active Non-</a:t>
            </a:r>
            <a:r>
              <a:rPr kumimoji="0" lang="en-US" sz="2000" b="1" i="0" u="none" strike="noStrike" cap="none" normalizeH="0" baseline="0" dirty="0" err="1" smtClean="0">
                <a:ln>
                  <a:noFill/>
                </a:ln>
                <a:effectLst/>
                <a:latin typeface="Times New Roman" pitchFamily="18" charset="0"/>
                <a:cs typeface="Times New Roman" pitchFamily="18" charset="0"/>
              </a:rPr>
              <a:t>Osmostic</a:t>
            </a:r>
            <a:r>
              <a:rPr kumimoji="0" lang="en-US" sz="2000" b="1" i="0" u="none" strike="noStrike" cap="none" normalizeH="0" baseline="0" dirty="0" smtClean="0">
                <a:ln>
                  <a:noFill/>
                </a:ln>
                <a:effectLst/>
                <a:latin typeface="Times New Roman" pitchFamily="18" charset="0"/>
                <a:cs typeface="Times New Roman" pitchFamily="18" charset="0"/>
              </a:rPr>
              <a:t> Water absorption(By </a:t>
            </a:r>
            <a:r>
              <a:rPr kumimoji="0" lang="en-US" sz="2000" b="1" i="0" u="none" strike="noStrike" cap="none" normalizeH="0" baseline="0" dirty="0" err="1" smtClean="0">
                <a:ln>
                  <a:noFill/>
                </a:ln>
                <a:effectLst/>
                <a:latin typeface="Times New Roman" pitchFamily="18" charset="0"/>
                <a:cs typeface="Times New Roman" pitchFamily="18" charset="0"/>
              </a:rPr>
              <a:t>Thimann</a:t>
            </a:r>
            <a:r>
              <a:rPr kumimoji="0" lang="en-US" sz="2000" b="1" i="0" u="none" strike="noStrike" cap="none" normalizeH="0" baseline="0" dirty="0" smtClean="0">
                <a:ln>
                  <a:noFill/>
                </a:ln>
                <a:effectLst/>
                <a:latin typeface="Times New Roman" pitchFamily="18" charset="0"/>
                <a:cs typeface="Times New Roman" pitchFamily="18" charset="0"/>
              </a:rPr>
              <a:t> &amp; Kramer</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According to this theory water absorbed against </a:t>
            </a:r>
            <a:r>
              <a:rPr kumimoji="0" lang="en-US" sz="2000" b="1" i="0" u="none" strike="noStrike" cap="none" normalizeH="0" baseline="0" dirty="0" smtClean="0">
                <a:ln>
                  <a:noFill/>
                </a:ln>
                <a:effectLst/>
                <a:latin typeface="Times New Roman" pitchFamily="18" charset="0"/>
                <a:cs typeface="Times New Roman" pitchFamily="18" charset="0"/>
              </a:rPr>
              <a:t>concentration gradient</a:t>
            </a:r>
            <a:r>
              <a:rPr kumimoji="0" lang="en-US" sz="2000" b="0" i="0" u="none" strike="noStrike" cap="none" normalizeH="0" baseline="0" dirty="0" smtClean="0">
                <a:ln>
                  <a:noFill/>
                </a:ln>
                <a:effectLst/>
                <a:latin typeface="Times New Roman" pitchFamily="18" charset="0"/>
                <a:cs typeface="Times New Roman" pitchFamily="18" charset="0"/>
              </a:rPr>
              <a:t>.</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There is no direct evidence for this but some scientists suggested that the involvement of energy from </a:t>
            </a:r>
            <a:r>
              <a:rPr kumimoji="0" lang="en-US" sz="2000" b="1" i="0" u="none" strike="noStrike" cap="none" normalizeH="0" baseline="0" dirty="0" smtClean="0">
                <a:ln>
                  <a:noFill/>
                </a:ln>
                <a:effectLst/>
                <a:latin typeface="Times New Roman" pitchFamily="18" charset="0"/>
                <a:cs typeface="Times New Roman" pitchFamily="18" charset="0"/>
              </a:rPr>
              <a:t>respiration</a:t>
            </a:r>
            <a:r>
              <a:rPr kumimoji="0" lang="en-US" sz="2000" b="0" i="0" u="none" strike="noStrike" cap="none" normalizeH="0" baseline="0" dirty="0" smtClean="0">
                <a:ln>
                  <a:noFill/>
                </a:ln>
                <a:effectLst/>
                <a:latin typeface="Times New Roman" pitchFamily="18" charset="0"/>
                <a:cs typeface="Times New Roman" pitchFamily="18" charset="0"/>
              </a:rPr>
              <a:t>. In conclusion the evidences supports active absorption of water is they poor.</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http://myscience.ucoz.com/water-absorption-translocation-roots.jpeg"/>
          <p:cNvPicPr>
            <a:picLocks noChangeAspect="1" noChangeArrowheads="1"/>
          </p:cNvPicPr>
          <p:nvPr/>
        </p:nvPicPr>
        <p:blipFill>
          <a:blip r:embed="rId3"/>
          <a:srcRect/>
          <a:stretch>
            <a:fillRect/>
          </a:stretch>
        </p:blipFill>
        <p:spPr bwMode="auto">
          <a:xfrm>
            <a:off x="0" y="2209800"/>
            <a:ext cx="5638800" cy="4419600"/>
          </a:xfrm>
          <a:prstGeom prst="rect">
            <a:avLst/>
          </a:prstGeom>
          <a:noFill/>
        </p:spPr>
      </p:pic>
      <p:sp>
        <p:nvSpPr>
          <p:cNvPr id="3" name="Rectangle 2"/>
          <p:cNvSpPr/>
          <p:nvPr/>
        </p:nvSpPr>
        <p:spPr>
          <a:xfrm>
            <a:off x="4343400" y="5029200"/>
            <a:ext cx="1524000" cy="1477328"/>
          </a:xfrm>
          <a:prstGeom prst="rect">
            <a:avLst/>
          </a:prstGeom>
        </p:spPr>
        <p:txBody>
          <a:bodyPr wrap="square">
            <a:spAutoFit/>
          </a:bodyPr>
          <a:lstStyle/>
          <a:p>
            <a:r>
              <a:rPr lang="en-US" b="1" dirty="0" smtClean="0"/>
              <a:t>Structure </a:t>
            </a:r>
          </a:p>
          <a:p>
            <a:r>
              <a:rPr lang="en-US" b="1" dirty="0" smtClean="0"/>
              <a:t>of root </a:t>
            </a:r>
          </a:p>
          <a:p>
            <a:r>
              <a:rPr lang="en-US" b="1" dirty="0" smtClean="0"/>
              <a:t>involved in </a:t>
            </a:r>
          </a:p>
          <a:p>
            <a:r>
              <a:rPr lang="en-US" b="1" dirty="0" smtClean="0"/>
              <a:t>absorption </a:t>
            </a:r>
          </a:p>
          <a:p>
            <a:r>
              <a:rPr lang="en-US" b="1" dirty="0" smtClean="0"/>
              <a:t>of water</a:t>
            </a:r>
            <a:endParaRPr lang="en-US" dirty="0"/>
          </a:p>
        </p:txBody>
      </p:sp>
      <p:sp>
        <p:nvSpPr>
          <p:cNvPr id="241667" name="Rectangle 3"/>
          <p:cNvSpPr>
            <a:spLocks noChangeArrowheads="1"/>
          </p:cNvSpPr>
          <p:nvPr/>
        </p:nvSpPr>
        <p:spPr bwMode="auto">
          <a:xfrm>
            <a:off x="0" y="1"/>
            <a:ext cx="9144001"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Times New Roman" pitchFamily="18" charset="0"/>
                <a:cs typeface="Times New Roman" pitchFamily="18" charset="0"/>
              </a:rPr>
              <a:t>Passive absorption</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`The absorption of water by roots without the utilization of metabolic energy known as </a:t>
            </a:r>
            <a:r>
              <a:rPr kumimoji="0" lang="en-US" sz="2000" b="1" i="0" u="none" strike="noStrike" cap="none" normalizeH="0" baseline="0" dirty="0" smtClean="0">
                <a:ln>
                  <a:noFill/>
                </a:ln>
                <a:effectLst/>
                <a:latin typeface="Times New Roman" pitchFamily="18" charset="0"/>
                <a:cs typeface="Times New Roman" pitchFamily="18" charset="0"/>
              </a:rPr>
              <a:t>passive absorption</a:t>
            </a:r>
            <a:r>
              <a:rPr kumimoji="0" lang="en-US" sz="2000" b="0" i="0" u="none" strike="noStrike" cap="none" normalizeH="0" baseline="0" dirty="0" smtClean="0">
                <a:ln>
                  <a:noFill/>
                </a:ln>
                <a:effectLst/>
                <a:latin typeface="Times New Roman" pitchFamily="18" charset="0"/>
                <a:cs typeface="Times New Roman" pitchFamily="18" charset="0"/>
              </a:rPr>
              <a:t>. In this only root act as an organ of absorption hence it also called as </a:t>
            </a:r>
            <a:r>
              <a:rPr kumimoji="0" lang="en-US" sz="2000" b="1" i="0" u="none" strike="noStrike" cap="none" normalizeH="0" baseline="0" dirty="0" smtClean="0">
                <a:ln>
                  <a:noFill/>
                </a:ln>
                <a:effectLst/>
                <a:latin typeface="Times New Roman" pitchFamily="18" charset="0"/>
                <a:cs typeface="Times New Roman" pitchFamily="18" charset="0"/>
              </a:rPr>
              <a:t>water absorption through roots.</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                It occurs rapidly in </a:t>
            </a:r>
            <a:r>
              <a:rPr kumimoji="0" lang="en-US" sz="2000" b="1" i="0" u="none" strike="noStrike" cap="none" normalizeH="0" baseline="0" dirty="0" smtClean="0">
                <a:ln>
                  <a:noFill/>
                </a:ln>
                <a:effectLst/>
                <a:latin typeface="Times New Roman" pitchFamily="18" charset="0"/>
                <a:cs typeface="Times New Roman" pitchFamily="18" charset="0"/>
              </a:rPr>
              <a:t>transpiring plants</a:t>
            </a:r>
            <a:r>
              <a:rPr kumimoji="0" lang="en-US" sz="2000" b="0" i="0" u="none" strike="noStrike" cap="none" normalizeH="0" baseline="0" dirty="0" smtClean="0">
                <a:ln>
                  <a:noFill/>
                </a:ln>
                <a:effectLst/>
                <a:latin typeface="Times New Roman" pitchFamily="18" charset="0"/>
                <a:cs typeface="Times New Roman" pitchFamily="18" charset="0"/>
              </a:rPr>
              <a:t> during day time because of opening of stomata and atmosphere condition .The force for absorption is created at the leaf end i.e., </a:t>
            </a:r>
            <a:r>
              <a:rPr kumimoji="0" lang="en-US" sz="2000" b="1" i="0" u="none" strike="noStrike" cap="none" normalizeH="0" baseline="0" dirty="0" smtClean="0">
                <a:ln>
                  <a:noFill/>
                </a:ln>
                <a:effectLst/>
                <a:latin typeface="Times New Roman" pitchFamily="18" charset="0"/>
                <a:cs typeface="Times New Roman" pitchFamily="18" charset="0"/>
              </a:rPr>
              <a:t>transpiration pull</a:t>
            </a:r>
            <a:r>
              <a:rPr kumimoji="0" lang="en-US" sz="2000" b="0" i="0" u="none" strike="noStrike" cap="none" normalizeH="0" baseline="0" dirty="0" smtClean="0">
                <a:ln>
                  <a:noFill/>
                </a:ln>
                <a:effectLst/>
                <a:latin typeface="Times New Roman" pitchFamily="18" charset="0"/>
                <a:cs typeface="Times New Roman" pitchFamily="18" charset="0"/>
              </a:rPr>
              <a:t> which helps to suck the water from </a:t>
            </a:r>
            <a:r>
              <a:rPr kumimoji="0" lang="en-US" sz="2000" b="1" i="0" u="none" strike="noStrike" cap="none" normalizeH="0" baseline="0" dirty="0" smtClean="0">
                <a:ln>
                  <a:noFill/>
                </a:ln>
                <a:effectLst/>
                <a:latin typeface="Times New Roman" pitchFamily="18" charset="0"/>
                <a:cs typeface="Times New Roman" pitchFamily="18" charset="0"/>
              </a:rPr>
              <a:t>xylem.</a:t>
            </a:r>
            <a:endParaRPr kumimoji="0" lang="en-US" sz="2000" b="0" i="0" u="none" strike="noStrike" cap="none" normalizeH="0" baseline="0" dirty="0" smtClean="0">
              <a:ln>
                <a:noFill/>
              </a:ln>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
          <p:cNvSpPr>
            <a:spLocks noChangeArrowheads="1"/>
          </p:cNvSpPr>
          <p:nvPr/>
        </p:nvSpPr>
        <p:spPr bwMode="auto">
          <a:xfrm>
            <a:off x="0" y="0"/>
            <a:ext cx="9144000"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smtClean="0">
                <a:ln>
                  <a:noFill/>
                </a:ln>
                <a:effectLst/>
                <a:latin typeface="Times New Roman" pitchFamily="18" charset="0"/>
                <a:cs typeface="Times New Roman" pitchFamily="18" charset="0"/>
              </a:rPr>
              <a:t>Ascent of Sap</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The upward movement of water against gravitational force from the root to the shoot known as </a:t>
            </a:r>
            <a:r>
              <a:rPr kumimoji="0" lang="en-US" sz="2000" b="1" i="0" u="none" strike="noStrike" cap="none" normalizeH="0" baseline="0" dirty="0" smtClean="0">
                <a:ln>
                  <a:noFill/>
                </a:ln>
                <a:effectLst/>
                <a:latin typeface="Times New Roman" pitchFamily="18" charset="0"/>
                <a:cs typeface="Times New Roman" pitchFamily="18" charset="0"/>
              </a:rPr>
              <a:t>Ascent of Sap.</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Wingdings" pitchFamily="2" charset="2"/>
                <a:cs typeface="Times New Roman" pitchFamily="18" charset="0"/>
              </a:rPr>
              <a:t>Ø  </a:t>
            </a:r>
            <a:r>
              <a:rPr kumimoji="0" lang="en-US" sz="2000" b="1" i="0" u="none" strike="noStrike" cap="none" normalizeH="0" baseline="0" dirty="0" smtClean="0">
                <a:ln>
                  <a:noFill/>
                </a:ln>
                <a:effectLst/>
                <a:latin typeface="Times New Roman" pitchFamily="18" charset="0"/>
                <a:cs typeface="Times New Roman" pitchFamily="18" charset="0"/>
              </a:rPr>
              <a:t>Pathway</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The water absorbed by the root hairs moves upwards via root tissues (cortex, passage cells of endodermis, </a:t>
            </a:r>
            <a:r>
              <a:rPr kumimoji="0" lang="en-US" sz="2000" b="0" i="0" u="none" strike="noStrike" cap="none" normalizeH="0" baseline="0" dirty="0" err="1" smtClean="0">
                <a:ln>
                  <a:noFill/>
                </a:ln>
                <a:effectLst/>
                <a:latin typeface="Times New Roman" pitchFamily="18" charset="0"/>
                <a:cs typeface="Times New Roman" pitchFamily="18" charset="0"/>
              </a:rPr>
              <a:t>pericycle</a:t>
            </a:r>
            <a:r>
              <a:rPr kumimoji="0" lang="en-US" sz="2000" b="0" i="0" u="none" strike="noStrike" cap="none" normalizeH="0" baseline="0" dirty="0" smtClean="0">
                <a:ln>
                  <a:noFill/>
                </a:ln>
                <a:effectLst/>
                <a:latin typeface="Times New Roman" pitchFamily="18" charset="0"/>
                <a:cs typeface="Times New Roman" pitchFamily="18" charset="0"/>
              </a:rPr>
              <a:t>) and finally reaches to the xylem.</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After entrance, it starts its upward movement until it reaches the </a:t>
            </a:r>
            <a:r>
              <a:rPr kumimoji="0" lang="en-US" sz="2000" b="0" i="0" u="none" strike="noStrike" cap="none" normalizeH="0" baseline="0" dirty="0" err="1" smtClean="0">
                <a:ln>
                  <a:noFill/>
                </a:ln>
                <a:effectLst/>
                <a:latin typeface="Times New Roman" pitchFamily="18" charset="0"/>
                <a:cs typeface="Times New Roman" pitchFamily="18" charset="0"/>
              </a:rPr>
              <a:t>mesophyll</a:t>
            </a:r>
            <a:r>
              <a:rPr kumimoji="0" lang="en-US" sz="2000" b="0" i="0" u="none" strike="noStrike" cap="none" normalizeH="0" baseline="0" dirty="0" smtClean="0">
                <a:ln>
                  <a:noFill/>
                </a:ln>
                <a:effectLst/>
                <a:latin typeface="Times New Roman" pitchFamily="18" charset="0"/>
                <a:cs typeface="Times New Roman" pitchFamily="18" charset="0"/>
              </a:rPr>
              <a:t> cells and finally evaporates through stomata. Only a small amount of water is utilized by plants for metabolism rest is lost in transpiration.</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Wingdings" pitchFamily="2" charset="2"/>
                <a:cs typeface="Times New Roman" pitchFamily="18" charset="0"/>
              </a:rPr>
              <a:t>Ø  </a:t>
            </a:r>
            <a:r>
              <a:rPr kumimoji="0" lang="en-US" sz="2000" b="1" i="0" u="none" strike="noStrike" cap="none" normalizeH="0" baseline="0" dirty="0" smtClean="0">
                <a:ln>
                  <a:noFill/>
                </a:ln>
                <a:effectLst/>
                <a:latin typeface="Times New Roman" pitchFamily="18" charset="0"/>
                <a:cs typeface="Times New Roman" pitchFamily="18" charset="0"/>
              </a:rPr>
              <a:t>Mechanism </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Various theories have been proposed to explain the mechanisms of this are as follows:</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Symbol" pitchFamily="18" charset="2"/>
                <a:cs typeface="Times New Roman" pitchFamily="18" charset="0"/>
              </a:rPr>
              <a:t>·         </a:t>
            </a:r>
            <a:r>
              <a:rPr kumimoji="0" lang="en-US" sz="2000" b="1" i="0" u="none" strike="noStrike" cap="none" normalizeH="0" baseline="0" dirty="0" smtClean="0">
                <a:ln>
                  <a:noFill/>
                </a:ln>
                <a:effectLst/>
                <a:latin typeface="Times New Roman" pitchFamily="18" charset="0"/>
                <a:cs typeface="Times New Roman" pitchFamily="18" charset="0"/>
              </a:rPr>
              <a:t>Vital theories</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According to this theory, living cells are required for ascent of sap. These have been proposed by the chief advocators namely </a:t>
            </a:r>
            <a:r>
              <a:rPr kumimoji="0" lang="en-US" sz="2000" b="1" i="0" u="none" strike="noStrike" cap="none" normalizeH="0" baseline="0" dirty="0" err="1" smtClean="0">
                <a:ln>
                  <a:noFill/>
                </a:ln>
                <a:effectLst/>
                <a:latin typeface="Times New Roman" pitchFamily="18" charset="0"/>
                <a:cs typeface="Times New Roman" pitchFamily="18" charset="0"/>
              </a:rPr>
              <a:t>Godlewski</a:t>
            </a:r>
            <a:r>
              <a:rPr kumimoji="0" lang="en-US" sz="2000" b="0" i="0" u="none" strike="noStrike" cap="none" normalizeH="0" baseline="0" dirty="0" smtClean="0">
                <a:ln>
                  <a:noFill/>
                </a:ln>
                <a:effectLst/>
                <a:latin typeface="Times New Roman" pitchFamily="18" charset="0"/>
                <a:cs typeface="Times New Roman" pitchFamily="18" charset="0"/>
              </a:rPr>
              <a:t> (Relay Pump theory), </a:t>
            </a:r>
            <a:r>
              <a:rPr kumimoji="0" lang="en-US" sz="2000" b="1" i="0" u="none" strike="noStrike" cap="none" normalizeH="0" baseline="0" dirty="0" smtClean="0">
                <a:ln>
                  <a:noFill/>
                </a:ln>
                <a:effectLst/>
                <a:latin typeface="Times New Roman" pitchFamily="18" charset="0"/>
                <a:cs typeface="Times New Roman" pitchFamily="18" charset="0"/>
              </a:rPr>
              <a:t>Bose</a:t>
            </a:r>
            <a:r>
              <a:rPr kumimoji="0" lang="en-US" sz="2000" b="0" i="0" u="none" strike="noStrike" cap="none" normalizeH="0" baseline="0" dirty="0" smtClean="0">
                <a:ln>
                  <a:noFill/>
                </a:ln>
                <a:effectLst/>
                <a:latin typeface="Times New Roman" pitchFamily="18" charset="0"/>
                <a:cs typeface="Times New Roman" pitchFamily="18" charset="0"/>
              </a:rPr>
              <a:t> (Pulsation theory) and </a:t>
            </a:r>
            <a:r>
              <a:rPr kumimoji="0" lang="en-US" sz="2000" b="0" i="0" u="none" strike="noStrike" cap="none" normalizeH="0" baseline="0" dirty="0" err="1" smtClean="0">
                <a:ln>
                  <a:noFill/>
                </a:ln>
                <a:effectLst/>
                <a:latin typeface="Times New Roman" pitchFamily="18" charset="0"/>
                <a:cs typeface="Times New Roman" pitchFamily="18" charset="0"/>
              </a:rPr>
              <a:t>Molish</a:t>
            </a:r>
            <a:r>
              <a:rPr kumimoji="0" lang="en-US" sz="2000" b="0" i="0" u="none" strike="noStrike" cap="none" normalizeH="0" baseline="0" dirty="0" smtClean="0">
                <a:ln>
                  <a:noFill/>
                </a:ln>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These theories were discarded because it was discovered that some poisons can also be </a:t>
            </a:r>
            <a:r>
              <a:rPr kumimoji="0" lang="en-US" sz="2000" b="0" i="0" u="none" strike="noStrike" cap="none" normalizeH="0" baseline="0" dirty="0" err="1" smtClean="0">
                <a:ln>
                  <a:noFill/>
                </a:ln>
                <a:effectLst/>
                <a:latin typeface="Times New Roman" pitchFamily="18" charset="0"/>
                <a:cs typeface="Times New Roman" pitchFamily="18" charset="0"/>
              </a:rPr>
              <a:t>translocated</a:t>
            </a:r>
            <a:r>
              <a:rPr kumimoji="0" lang="en-US" sz="2000" b="0" i="0" u="none" strike="noStrike" cap="none" normalizeH="0" baseline="0" dirty="0" smtClean="0">
                <a:ln>
                  <a:noFill/>
                </a:ln>
                <a:effectLst/>
                <a:latin typeface="Times New Roman" pitchFamily="18" charset="0"/>
                <a:cs typeface="Times New Roman" pitchFamily="18" charset="0"/>
              </a:rPr>
              <a:t>. Thus </a:t>
            </a:r>
            <a:r>
              <a:rPr kumimoji="0" lang="en-US" sz="2000" b="1" i="0" u="none" strike="noStrike" cap="none" normalizeH="0" baseline="0" dirty="0" smtClean="0">
                <a:ln>
                  <a:noFill/>
                </a:ln>
                <a:effectLst/>
                <a:latin typeface="Times New Roman" pitchFamily="18" charset="0"/>
                <a:cs typeface="Times New Roman" pitchFamily="18" charset="0"/>
              </a:rPr>
              <a:t>fundamental basic</a:t>
            </a:r>
            <a:r>
              <a:rPr kumimoji="0" lang="en-US" sz="2000" b="0" i="0" u="none" strike="noStrike" cap="none" normalizeH="0" baseline="0" dirty="0" smtClean="0">
                <a:ln>
                  <a:noFill/>
                </a:ln>
                <a:effectLst/>
                <a:latin typeface="Times New Roman" pitchFamily="18" charset="0"/>
                <a:cs typeface="Times New Roman" pitchFamily="18" charset="0"/>
              </a:rPr>
              <a:t> of these theories failed.</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Times New Roman" pitchFamily="18" charset="0"/>
                <a:cs typeface="Times New Roman" pitchFamily="18" charset="0"/>
              </a:rPr>
              <a:t>Poisons</a:t>
            </a:r>
            <a:r>
              <a:rPr kumimoji="0" lang="en-US" sz="2000" b="0" i="0" u="none" strike="noStrike" cap="none" normalizeH="0" baseline="0" dirty="0" smtClean="0">
                <a:ln>
                  <a:noFill/>
                </a:ln>
                <a:effectLst/>
                <a:latin typeface="Times New Roman" pitchFamily="18" charset="0"/>
                <a:cs typeface="Times New Roman" pitchFamily="18" charset="0"/>
              </a:rPr>
              <a:t>: Picric acid, Carbolic acid.</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Symbol" pitchFamily="18" charset="2"/>
                <a:cs typeface="Times New Roman" pitchFamily="18" charset="0"/>
              </a:rPr>
              <a:t>·        </a:t>
            </a:r>
            <a:endParaRPr kumimoji="0" lang="en-US" sz="2000" b="0" i="0" u="none" strike="noStrike" cap="none" normalizeH="0" baseline="0" dirty="0" smtClean="0">
              <a:ln>
                <a:noFill/>
              </a:ln>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8382000" cy="3693319"/>
          </a:xfrm>
          <a:prstGeom prst="rect">
            <a:avLst/>
          </a:prstGeom>
        </p:spPr>
        <p:txBody>
          <a:bodyPr wrap="square">
            <a:spAutoFit/>
          </a:bodyPr>
          <a:lstStyle/>
          <a:p>
            <a:pPr lvl="0" algn="just" eaLnBrk="0" fontAlgn="base" hangingPunct="0">
              <a:spcBef>
                <a:spcPct val="0"/>
              </a:spcBef>
              <a:spcAft>
                <a:spcPct val="0"/>
              </a:spcAft>
              <a:buFontTx/>
              <a:buChar char="•"/>
            </a:pPr>
            <a:r>
              <a:rPr lang="en-US" dirty="0" smtClean="0">
                <a:latin typeface="Times New Roman" pitchFamily="18" charset="0"/>
                <a:ea typeface="Symbol" pitchFamily="18" charset="2"/>
                <a:cs typeface="Times New Roman" pitchFamily="18" charset="0"/>
              </a:rPr>
              <a:t> </a:t>
            </a:r>
            <a:r>
              <a:rPr lang="en-US" b="1" dirty="0" smtClean="0">
                <a:latin typeface="Times New Roman" pitchFamily="18" charset="0"/>
                <a:cs typeface="Times New Roman" pitchFamily="18" charset="0"/>
              </a:rPr>
              <a:t>Root Pressure theory</a:t>
            </a:r>
            <a:endParaRPr lang="en-US" dirty="0" smtClean="0">
              <a:latin typeface="Times New Roman" pitchFamily="18" charset="0"/>
              <a:cs typeface="Times New Roman" pitchFamily="18" charset="0"/>
            </a:endParaRPr>
          </a:p>
          <a:p>
            <a:pPr lvl="0" algn="just" eaLnBrk="0" fontAlgn="base" hangingPunct="0">
              <a:spcBef>
                <a:spcPct val="0"/>
              </a:spcBef>
              <a:spcAft>
                <a:spcPct val="0"/>
              </a:spcAft>
            </a:pPr>
            <a:r>
              <a:rPr lang="en-US" dirty="0" smtClean="0">
                <a:latin typeface="Times New Roman" pitchFamily="18" charset="0"/>
                <a:cs typeface="Times New Roman" pitchFamily="18" charset="0"/>
              </a:rPr>
              <a:t>In 1956, </a:t>
            </a:r>
            <a:r>
              <a:rPr lang="en-US" b="1" dirty="0" smtClean="0">
                <a:latin typeface="Times New Roman" pitchFamily="18" charset="0"/>
                <a:cs typeface="Times New Roman" pitchFamily="18" charset="0"/>
              </a:rPr>
              <a:t>Stocking</a:t>
            </a:r>
            <a:r>
              <a:rPr lang="en-US" dirty="0" smtClean="0">
                <a:latin typeface="Times New Roman" pitchFamily="18" charset="0"/>
                <a:cs typeface="Times New Roman" pitchFamily="18" charset="0"/>
              </a:rPr>
              <a:t> defined root pressure as "the pressure developing in </a:t>
            </a:r>
            <a:r>
              <a:rPr lang="en-US" dirty="0" err="1" smtClean="0">
                <a:latin typeface="Times New Roman" pitchFamily="18" charset="0"/>
                <a:cs typeface="Times New Roman" pitchFamily="18" charset="0"/>
              </a:rPr>
              <a:t>tracheary</a:t>
            </a:r>
            <a:r>
              <a:rPr lang="en-US" dirty="0" smtClean="0">
                <a:latin typeface="Times New Roman" pitchFamily="18" charset="0"/>
                <a:cs typeface="Times New Roman" pitchFamily="18" charset="0"/>
              </a:rPr>
              <a:t> elements of xylem as a result of metabolic activities of roots”.</a:t>
            </a:r>
          </a:p>
          <a:p>
            <a:pPr lvl="0" algn="just" eaLnBrk="0" fontAlgn="base" hangingPunct="0">
              <a:spcBef>
                <a:spcPct val="0"/>
              </a:spcBef>
              <a:spcAft>
                <a:spcPct val="0"/>
              </a:spcAft>
            </a:pPr>
            <a:r>
              <a:rPr lang="en-US" dirty="0" smtClean="0">
                <a:latin typeface="Times New Roman" pitchFamily="18" charset="0"/>
                <a:cs typeface="Times New Roman" pitchFamily="18" charset="0"/>
              </a:rPr>
              <a:t>The xylem of root is completely filled with water hence 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ve</a:t>
            </a:r>
            <a:r>
              <a:rPr lang="en-US" b="1" dirty="0" smtClean="0">
                <a:latin typeface="Times New Roman" pitchFamily="18" charset="0"/>
                <a:cs typeface="Times New Roman" pitchFamily="18" charset="0"/>
              </a:rPr>
              <a:t> hydrostatic</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pressure</a:t>
            </a:r>
            <a:r>
              <a:rPr lang="en-US" dirty="0" smtClean="0">
                <a:latin typeface="Times New Roman" pitchFamily="18" charset="0"/>
                <a:cs typeface="Times New Roman" pitchFamily="18" charset="0"/>
              </a:rPr>
              <a:t> develops within the roots due to accumulation of absorbed water known as </a:t>
            </a:r>
            <a:r>
              <a:rPr lang="en-US" b="1" dirty="0" smtClean="0">
                <a:latin typeface="Times New Roman" pitchFamily="18" charset="0"/>
                <a:cs typeface="Times New Roman" pitchFamily="18" charset="0"/>
              </a:rPr>
              <a:t>root pressure</a:t>
            </a:r>
            <a:r>
              <a:rPr lang="en-US" dirty="0" smtClean="0">
                <a:latin typeface="Times New Roman" pitchFamily="18" charset="0"/>
                <a:cs typeface="Times New Roman" pitchFamily="18" charset="0"/>
              </a:rPr>
              <a:t>.</a:t>
            </a:r>
          </a:p>
          <a:p>
            <a:pPr lvl="0" algn="just" eaLnBrk="0" fontAlgn="base" hangingPunct="0">
              <a:spcBef>
                <a:spcPct val="0"/>
              </a:spcBef>
              <a:spcAft>
                <a:spcPct val="0"/>
              </a:spcAft>
              <a:buFontTx/>
              <a:buChar char="•"/>
            </a:pPr>
            <a:r>
              <a:rPr lang="en-US" dirty="0" smtClean="0">
                <a:latin typeface="Times New Roman" pitchFamily="18" charset="0"/>
                <a:ea typeface="Wingdings" pitchFamily="2" charset="2"/>
                <a:cs typeface="Times New Roman" pitchFamily="18" charset="0"/>
              </a:rPr>
              <a:t>Ø  </a:t>
            </a:r>
            <a:r>
              <a:rPr lang="en-US" b="1" dirty="0" smtClean="0">
                <a:latin typeface="Times New Roman" pitchFamily="18" charset="0"/>
                <a:cs typeface="Times New Roman" pitchFamily="18" charset="0"/>
              </a:rPr>
              <a:t>Experiment</a:t>
            </a:r>
            <a:endParaRPr lang="en-US" dirty="0" smtClean="0">
              <a:latin typeface="Times New Roman" pitchFamily="18" charset="0"/>
              <a:cs typeface="Times New Roman" pitchFamily="18" charset="0"/>
            </a:endParaRPr>
          </a:p>
          <a:p>
            <a:pPr lvl="0" algn="just" eaLnBrk="0" fontAlgn="base" hangingPunct="0">
              <a:spcBef>
                <a:spcPct val="0"/>
              </a:spcBef>
              <a:spcAft>
                <a:spcPct val="0"/>
              </a:spcAft>
              <a:buFontTx/>
              <a:buChar char="•"/>
            </a:pPr>
            <a:r>
              <a:rPr lang="en-US" dirty="0" smtClean="0">
                <a:latin typeface="Times New Roman" pitchFamily="18" charset="0"/>
                <a:ea typeface="Symbol" pitchFamily="18" charset="2"/>
                <a:cs typeface="Times New Roman" pitchFamily="18" charset="0"/>
              </a:rPr>
              <a:t>·         </a:t>
            </a:r>
            <a:r>
              <a:rPr lang="en-US" b="1" dirty="0" smtClean="0">
                <a:latin typeface="Times New Roman" pitchFamily="18" charset="0"/>
                <a:cs typeface="Times New Roman" pitchFamily="18" charset="0"/>
              </a:rPr>
              <a:t>Aim</a:t>
            </a:r>
            <a:r>
              <a:rPr lang="en-US" dirty="0" smtClean="0">
                <a:latin typeface="Times New Roman" pitchFamily="18" charset="0"/>
                <a:cs typeface="Times New Roman" pitchFamily="18" charset="0"/>
              </a:rPr>
              <a:t>: To know the pressure developing in the root.</a:t>
            </a:r>
          </a:p>
          <a:p>
            <a:pPr lvl="0" algn="just" eaLnBrk="0" fontAlgn="base" hangingPunct="0">
              <a:spcBef>
                <a:spcPct val="0"/>
              </a:spcBef>
              <a:spcAft>
                <a:spcPct val="0"/>
              </a:spcAft>
              <a:buFontTx/>
              <a:buChar char="•"/>
            </a:pPr>
            <a:r>
              <a:rPr lang="en-US" dirty="0" smtClean="0">
                <a:latin typeface="Times New Roman" pitchFamily="18" charset="0"/>
                <a:ea typeface="Symbol" pitchFamily="18" charset="2"/>
                <a:cs typeface="Times New Roman" pitchFamily="18" charset="0"/>
              </a:rPr>
              <a:t>·         </a:t>
            </a:r>
            <a:r>
              <a:rPr lang="en-US" b="1" dirty="0" smtClean="0">
                <a:latin typeface="Times New Roman" pitchFamily="18" charset="0"/>
                <a:cs typeface="Times New Roman" pitchFamily="18" charset="0"/>
              </a:rPr>
              <a:t>Apparatus</a:t>
            </a:r>
            <a:r>
              <a:rPr lang="en-US" dirty="0" smtClean="0">
                <a:latin typeface="Times New Roman" pitchFamily="18" charset="0"/>
                <a:cs typeface="Times New Roman" pitchFamily="18" charset="0"/>
              </a:rPr>
              <a:t>: potted plant, glass tube, rubber tube. Manometer</a:t>
            </a:r>
          </a:p>
          <a:p>
            <a:pPr lvl="0" algn="just" eaLnBrk="0" fontAlgn="base" hangingPunct="0">
              <a:spcBef>
                <a:spcPct val="0"/>
              </a:spcBef>
              <a:spcAft>
                <a:spcPct val="0"/>
              </a:spcAft>
              <a:buFontTx/>
              <a:buChar char="•"/>
            </a:pPr>
            <a:r>
              <a:rPr lang="en-US" dirty="0" smtClean="0">
                <a:latin typeface="Times New Roman" pitchFamily="18" charset="0"/>
                <a:ea typeface="Symbol" pitchFamily="18" charset="2"/>
                <a:cs typeface="Times New Roman" pitchFamily="18" charset="0"/>
              </a:rPr>
              <a:t>·         </a:t>
            </a:r>
            <a:r>
              <a:rPr lang="en-US" b="1" dirty="0" smtClean="0">
                <a:latin typeface="Times New Roman" pitchFamily="18" charset="0"/>
                <a:cs typeface="Times New Roman" pitchFamily="18" charset="0"/>
              </a:rPr>
              <a:t>Procedure</a:t>
            </a:r>
            <a:endParaRPr lang="en-US" dirty="0" smtClean="0">
              <a:latin typeface="Times New Roman" pitchFamily="18" charset="0"/>
              <a:cs typeface="Times New Roman" pitchFamily="18" charset="0"/>
            </a:endParaRPr>
          </a:p>
          <a:p>
            <a:pPr lvl="0" algn="just" eaLnBrk="0" fontAlgn="base" hangingPunct="0">
              <a:spcBef>
                <a:spcPct val="0"/>
              </a:spcBef>
              <a:spcAft>
                <a:spcPct val="0"/>
              </a:spcAft>
              <a:buFontTx/>
              <a:buChar char="•"/>
            </a:pPr>
            <a:r>
              <a:rPr lang="en-US" dirty="0" smtClean="0">
                <a:latin typeface="Times New Roman" pitchFamily="18" charset="0"/>
                <a:ea typeface="Wingdings" pitchFamily="2" charset="2"/>
                <a:cs typeface="Times New Roman" pitchFamily="18" charset="0"/>
              </a:rPr>
              <a:t>ü  </a:t>
            </a:r>
            <a:r>
              <a:rPr lang="en-US" dirty="0" smtClean="0">
                <a:latin typeface="Times New Roman" pitchFamily="18" charset="0"/>
                <a:cs typeface="Times New Roman" pitchFamily="18" charset="0"/>
              </a:rPr>
              <a:t>Take a potted plant and cut the stem.</a:t>
            </a:r>
          </a:p>
          <a:p>
            <a:pPr lvl="0" algn="just" eaLnBrk="0" fontAlgn="base" hangingPunct="0">
              <a:spcBef>
                <a:spcPct val="0"/>
              </a:spcBef>
              <a:spcAft>
                <a:spcPct val="0"/>
              </a:spcAft>
              <a:buFontTx/>
              <a:buChar char="•"/>
            </a:pPr>
            <a:r>
              <a:rPr lang="en-US" dirty="0" smtClean="0">
                <a:latin typeface="Times New Roman" pitchFamily="18" charset="0"/>
                <a:ea typeface="Wingdings" pitchFamily="2" charset="2"/>
                <a:cs typeface="Times New Roman" pitchFamily="18" charset="0"/>
              </a:rPr>
              <a:t>ü  </a:t>
            </a:r>
            <a:r>
              <a:rPr lang="en-US" dirty="0" smtClean="0">
                <a:latin typeface="Times New Roman" pitchFamily="18" charset="0"/>
                <a:cs typeface="Times New Roman" pitchFamily="18" charset="0"/>
              </a:rPr>
              <a:t>Then take a glass tube filled with water and attach this to the root with the help of rubber tube.</a:t>
            </a: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http://myscience.ucoz.com/Root-pressure-demonstration.jpeg"/>
          <p:cNvPicPr>
            <a:picLocks noChangeAspect="1" noChangeArrowheads="1"/>
          </p:cNvPicPr>
          <p:nvPr/>
        </p:nvPicPr>
        <p:blipFill>
          <a:blip r:embed="rId3"/>
          <a:srcRect/>
          <a:stretch>
            <a:fillRect/>
          </a:stretch>
        </p:blipFill>
        <p:spPr bwMode="auto">
          <a:xfrm>
            <a:off x="1" y="0"/>
            <a:ext cx="3352799" cy="6477000"/>
          </a:xfrm>
          <a:prstGeom prst="rect">
            <a:avLst/>
          </a:prstGeom>
          <a:noFill/>
        </p:spPr>
      </p:pic>
      <p:sp>
        <p:nvSpPr>
          <p:cNvPr id="235523" name="Rectangle 3"/>
          <p:cNvSpPr>
            <a:spLocks noChangeArrowheads="1"/>
          </p:cNvSpPr>
          <p:nvPr/>
        </p:nvSpPr>
        <p:spPr bwMode="auto">
          <a:xfrm>
            <a:off x="3276600" y="762000"/>
            <a:ext cx="56388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Symbol" pitchFamily="18" charset="2"/>
                <a:cs typeface="Times New Roman" pitchFamily="18" charset="0"/>
              </a:rPr>
              <a:t>·         </a:t>
            </a:r>
            <a:r>
              <a:rPr kumimoji="0" lang="en-US" sz="2000" b="1" i="0" u="none" strike="noStrike" cap="none" normalizeH="0" baseline="0" dirty="0" smtClean="0">
                <a:ln>
                  <a:noFill/>
                </a:ln>
                <a:effectLst/>
                <a:latin typeface="Times New Roman" pitchFamily="18" charset="0"/>
                <a:cs typeface="Times New Roman" pitchFamily="18" charset="0"/>
              </a:rPr>
              <a:t>Observation: </a:t>
            </a:r>
            <a:r>
              <a:rPr kumimoji="0" lang="en-US" sz="2000" b="0" i="0" u="none" strike="noStrike" cap="none" normalizeH="0" baseline="0" dirty="0" smtClean="0">
                <a:ln>
                  <a:noFill/>
                </a:ln>
                <a:effectLst/>
                <a:latin typeface="Times New Roman" pitchFamily="18" charset="0"/>
                <a:cs typeface="Times New Roman" pitchFamily="18" charset="0"/>
              </a:rPr>
              <a:t>After sometime water level raises in the tube(for easy observation add a drop of </a:t>
            </a:r>
            <a:r>
              <a:rPr kumimoji="0" lang="en-US" sz="2000" b="0" i="0" u="none" strike="noStrike" cap="none" normalizeH="0" baseline="0" dirty="0" err="1" smtClean="0">
                <a:ln>
                  <a:noFill/>
                </a:ln>
                <a:effectLst/>
                <a:latin typeface="Times New Roman" pitchFamily="18" charset="0"/>
                <a:cs typeface="Times New Roman" pitchFamily="18" charset="0"/>
              </a:rPr>
              <a:t>colour</a:t>
            </a:r>
            <a:r>
              <a:rPr kumimoji="0" lang="en-US" sz="2000" b="0" i="0" u="none" strike="noStrike" cap="none" normalizeH="0" baseline="0" dirty="0" smtClean="0">
                <a:ln>
                  <a:noFill/>
                </a:ln>
                <a:effectLst/>
                <a:latin typeface="Times New Roman" pitchFamily="18" charset="0"/>
                <a:cs typeface="Times New Roman" pitchFamily="18" charset="0"/>
              </a:rPr>
              <a:t> to the water)</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Symbol" pitchFamily="18" charset="2"/>
                <a:cs typeface="Times New Roman" pitchFamily="18" charset="0"/>
              </a:rPr>
              <a:t>·         </a:t>
            </a:r>
            <a:r>
              <a:rPr kumimoji="0" lang="en-US" sz="2000" b="1" i="0" u="none" strike="noStrike" cap="none" normalizeH="0" baseline="0" dirty="0" smtClean="0">
                <a:ln>
                  <a:noFill/>
                </a:ln>
                <a:effectLst/>
                <a:latin typeface="Times New Roman" pitchFamily="18" charset="0"/>
                <a:cs typeface="Times New Roman" pitchFamily="18" charset="0"/>
              </a:rPr>
              <a:t>Result:</a:t>
            </a:r>
            <a:r>
              <a:rPr kumimoji="0" lang="en-US" sz="2000" b="0" i="0" u="none" strike="noStrike" cap="none" normalizeH="0" baseline="0" dirty="0" smtClean="0">
                <a:ln>
                  <a:noFill/>
                </a:ln>
                <a:effectLst/>
                <a:latin typeface="Times New Roman" pitchFamily="18" charset="0"/>
                <a:cs typeface="Times New Roman" pitchFamily="18" charset="0"/>
              </a:rPr>
              <a:t> The pressure created by the leaf from the root</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Symbol" pitchFamily="18" charset="2"/>
                <a:cs typeface="Times New Roman" pitchFamily="18" charset="0"/>
              </a:rPr>
              <a:t>·         </a:t>
            </a:r>
            <a:r>
              <a:rPr kumimoji="0" lang="en-US" sz="2000" b="0" i="0" u="none" strike="noStrike" cap="none" normalizeH="0" baseline="0" dirty="0" smtClean="0">
                <a:ln>
                  <a:noFill/>
                </a:ln>
                <a:effectLst/>
                <a:latin typeface="Times New Roman" pitchFamily="18" charset="0"/>
                <a:cs typeface="Times New Roman" pitchFamily="18" charset="0"/>
              </a:rPr>
              <a:t>Note : Root pressure can push water upwards by not more than a few meters can be observed in many plants but it is not adequate to push water to greater heights(125m)</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Symbol" pitchFamily="18" charset="2"/>
                <a:cs typeface="Times New Roman" pitchFamily="18" charset="0"/>
              </a:rPr>
              <a:t>·         </a:t>
            </a:r>
            <a:r>
              <a:rPr kumimoji="0" lang="en-US" sz="2000" b="1" i="0" u="none" strike="noStrike" cap="none" normalizeH="0" baseline="0" dirty="0" smtClean="0">
                <a:ln>
                  <a:noFill/>
                </a:ln>
                <a:effectLst/>
                <a:latin typeface="Times New Roman" pitchFamily="18" charset="0"/>
                <a:cs typeface="Times New Roman" pitchFamily="18" charset="0"/>
              </a:rPr>
              <a:t>Objections</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Wingdings" pitchFamily="2" charset="2"/>
                <a:cs typeface="Times New Roman" pitchFamily="18" charset="0"/>
              </a:rPr>
              <a:t>ü  </a:t>
            </a:r>
            <a:r>
              <a:rPr kumimoji="0" lang="en-US" sz="2000" b="0" i="0" u="none" strike="noStrike" cap="none" normalizeH="0" baseline="0" dirty="0" smtClean="0">
                <a:ln>
                  <a:noFill/>
                </a:ln>
                <a:effectLst/>
                <a:latin typeface="Times New Roman" pitchFamily="18" charset="0"/>
                <a:cs typeface="Times New Roman" pitchFamily="18" charset="0"/>
              </a:rPr>
              <a:t>It has not been observed in conifers,</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Wingdings" pitchFamily="2" charset="2"/>
                <a:cs typeface="Times New Roman" pitchFamily="18" charset="0"/>
              </a:rPr>
              <a:t>ü  </a:t>
            </a:r>
            <a:r>
              <a:rPr kumimoji="0" lang="en-US" sz="2000" b="0" i="0" u="none" strike="noStrike" cap="none" normalizeH="0" baseline="0" dirty="0" smtClean="0">
                <a:ln>
                  <a:noFill/>
                </a:ln>
                <a:effectLst/>
                <a:latin typeface="Times New Roman" pitchFamily="18" charset="0"/>
                <a:cs typeface="Times New Roman" pitchFamily="18" charset="0"/>
              </a:rPr>
              <a:t>It is generally low during summer in temperature regions when the rate of transpiration is high.</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Wingdings" pitchFamily="2" charset="2"/>
                <a:cs typeface="Times New Roman" pitchFamily="18" charset="0"/>
              </a:rPr>
              <a:t>ü  </a:t>
            </a:r>
            <a:r>
              <a:rPr kumimoji="0" lang="en-US" sz="2000" b="0" i="0" u="none" strike="noStrike" cap="none" normalizeH="0" baseline="0" dirty="0" smtClean="0">
                <a:ln>
                  <a:noFill/>
                </a:ln>
                <a:effectLst/>
                <a:latin typeface="Times New Roman" pitchFamily="18" charset="0"/>
                <a:cs typeface="Times New Roman" pitchFamily="18" charset="0"/>
              </a:rPr>
              <a:t>Ascent of sap </a:t>
            </a:r>
            <a:r>
              <a:rPr kumimoji="0" lang="en-US" sz="2000" b="0" i="0" u="none" strike="noStrike" cap="none" normalizeH="0" baseline="0" dirty="0" err="1" smtClean="0">
                <a:ln>
                  <a:noFill/>
                </a:ln>
                <a:effectLst/>
                <a:latin typeface="Times New Roman" pitchFamily="18" charset="0"/>
                <a:cs typeface="Times New Roman" pitchFamily="18" charset="0"/>
              </a:rPr>
              <a:t>continuos</a:t>
            </a:r>
            <a:r>
              <a:rPr kumimoji="0" lang="en-US" sz="2000" b="0" i="0" u="none" strike="noStrike" cap="none" normalizeH="0" baseline="0" dirty="0" smtClean="0">
                <a:ln>
                  <a:noFill/>
                </a:ln>
                <a:effectLst/>
                <a:latin typeface="Times New Roman" pitchFamily="18" charset="0"/>
                <a:cs typeface="Times New Roman" pitchFamily="18" charset="0"/>
              </a:rPr>
              <a:t> even in the absence of root pressure.</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Symbol" pitchFamily="18" charset="2"/>
                <a:cs typeface="Times New Roman" pitchFamily="18" charset="0"/>
              </a:rPr>
              <a:t>·         </a:t>
            </a:r>
            <a:r>
              <a:rPr kumimoji="0" lang="en-US" sz="2000" b="1" i="0" u="none" strike="noStrike" cap="none" normalizeH="0" baseline="0" dirty="0" smtClean="0">
                <a:ln>
                  <a:noFill/>
                </a:ln>
                <a:effectLst/>
                <a:latin typeface="Times New Roman" pitchFamily="18" charset="0"/>
                <a:cs typeface="Times New Roman" pitchFamily="18" charset="0"/>
              </a:rPr>
              <a:t>Note</a:t>
            </a:r>
            <a:r>
              <a:rPr kumimoji="0" lang="en-US" sz="2000" b="0" i="0" u="none" strike="noStrike" cap="none" normalizeH="0" baseline="0" dirty="0" smtClean="0">
                <a:ln>
                  <a:noFill/>
                </a:ln>
                <a:effectLst/>
                <a:latin typeface="Times New Roman" pitchFamily="18" charset="0"/>
                <a:cs typeface="Times New Roman" pitchFamily="18" charset="0"/>
              </a:rPr>
              <a:t>: Root pressure is a force for </a:t>
            </a:r>
            <a:r>
              <a:rPr kumimoji="0" lang="en-US" sz="2000" b="0" i="0" u="none" strike="noStrike" cap="none" normalizeH="0" baseline="0" dirty="0" err="1" smtClean="0">
                <a:ln>
                  <a:noFill/>
                </a:ln>
                <a:effectLst/>
                <a:latin typeface="Times New Roman" pitchFamily="18" charset="0"/>
                <a:cs typeface="Times New Roman" pitchFamily="18" charset="0"/>
              </a:rPr>
              <a:t>ascenrt</a:t>
            </a:r>
            <a:r>
              <a:rPr kumimoji="0" lang="en-US" sz="2000" b="0" i="0" u="none" strike="noStrike" cap="none" normalizeH="0" baseline="0" dirty="0" smtClean="0">
                <a:ln>
                  <a:noFill/>
                </a:ln>
                <a:effectLst/>
                <a:latin typeface="Times New Roman" pitchFamily="18" charset="0"/>
                <a:cs typeface="Times New Roman" pitchFamily="18" charset="0"/>
              </a:rPr>
              <a:t> of sap in herbs and </a:t>
            </a:r>
            <a:r>
              <a:rPr kumimoji="0" lang="en-US" sz="2000" b="0" i="0" u="none" strike="noStrike" cap="none" normalizeH="0" baseline="0" dirty="0" err="1" smtClean="0">
                <a:ln>
                  <a:noFill/>
                </a:ln>
                <a:effectLst/>
                <a:latin typeface="Times New Roman" pitchFamily="18" charset="0"/>
                <a:cs typeface="Times New Roman" pitchFamily="18" charset="0"/>
              </a:rPr>
              <a:t>shrybs</a:t>
            </a:r>
            <a:r>
              <a:rPr kumimoji="0" lang="en-US" sz="2000" b="0" i="0" u="none" strike="noStrike" cap="none" normalizeH="0" baseline="0" dirty="0" smtClean="0">
                <a:ln>
                  <a:noFill/>
                </a:ln>
                <a:effectLst/>
                <a:latin typeface="Times New Roman" pitchFamily="18" charset="0"/>
                <a:cs typeface="Times New Roman" pitchFamily="18" charset="0"/>
              </a:rPr>
              <a:t> but not in trees.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
          <p:cNvSpPr>
            <a:spLocks noChangeArrowheads="1"/>
          </p:cNvSpPr>
          <p:nvPr/>
        </p:nvSpPr>
        <p:spPr bwMode="auto">
          <a:xfrm>
            <a:off x="381000" y="304800"/>
            <a:ext cx="82296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effectLst/>
                <a:latin typeface="Times New Roman" pitchFamily="18" charset="0"/>
                <a:cs typeface="Times New Roman" pitchFamily="18" charset="0"/>
              </a:rPr>
              <a:t>Physical theories</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The theories which consider the dead cells of xylem top be responsible for ascent of sap known as physical theories.</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Some of the theories are </a:t>
            </a:r>
            <a:r>
              <a:rPr kumimoji="0" lang="en-US" sz="2000" b="1" i="0" u="none" strike="noStrike" cap="none" normalizeH="0" baseline="0" dirty="0" err="1" smtClean="0">
                <a:ln>
                  <a:noFill/>
                </a:ln>
                <a:effectLst/>
                <a:latin typeface="Times New Roman" pitchFamily="18" charset="0"/>
                <a:cs typeface="Times New Roman" pitchFamily="18" charset="0"/>
              </a:rPr>
              <a:t>Biochem’s</a:t>
            </a:r>
            <a:r>
              <a:rPr kumimoji="0" lang="en-US" sz="2000" b="1" i="0" u="none" strike="noStrike" cap="none" normalizeH="0" baseline="0" dirty="0" smtClean="0">
                <a:ln>
                  <a:noFill/>
                </a:ln>
                <a:effectLst/>
                <a:latin typeface="Times New Roman" pitchFamily="18" charset="0"/>
                <a:cs typeface="Times New Roman" pitchFamily="18" charset="0"/>
              </a:rPr>
              <a:t> Capillary theory</a:t>
            </a:r>
            <a:r>
              <a:rPr kumimoji="0" lang="en-US" sz="2000" b="0" i="0" u="none" strike="noStrike" cap="none" normalizeH="0" baseline="0" dirty="0" smtClean="0">
                <a:ln>
                  <a:noFill/>
                </a:ln>
                <a:effectLst/>
                <a:latin typeface="Times New Roman" pitchFamily="18" charset="0"/>
                <a:cs typeface="Times New Roman" pitchFamily="18" charset="0"/>
              </a:rPr>
              <a:t>, </a:t>
            </a:r>
            <a:r>
              <a:rPr kumimoji="0" lang="en-US" sz="2000" b="1" i="0" u="none" strike="noStrike" cap="none" normalizeH="0" baseline="0" dirty="0" err="1" smtClean="0">
                <a:ln>
                  <a:noFill/>
                </a:ln>
                <a:effectLst/>
                <a:latin typeface="Times New Roman" pitchFamily="18" charset="0"/>
                <a:cs typeface="Times New Roman" pitchFamily="18" charset="0"/>
              </a:rPr>
              <a:t>Jamin’s</a:t>
            </a:r>
            <a:r>
              <a:rPr kumimoji="0" lang="en-US" sz="2000" b="1" i="0" u="none" strike="noStrike" cap="none" normalizeH="0" baseline="0" dirty="0" smtClean="0">
                <a:ln>
                  <a:noFill/>
                </a:ln>
                <a:effectLst/>
                <a:latin typeface="Times New Roman" pitchFamily="18" charset="0"/>
                <a:cs typeface="Times New Roman" pitchFamily="18" charset="0"/>
              </a:rPr>
              <a:t> Chain theory</a:t>
            </a:r>
            <a:r>
              <a:rPr kumimoji="0" lang="en-US" sz="2000" b="0" i="0" u="none" strike="noStrike" cap="none" normalizeH="0" baseline="0" dirty="0" smtClean="0">
                <a:ln>
                  <a:noFill/>
                </a:ln>
                <a:effectLst/>
                <a:latin typeface="Times New Roman" pitchFamily="18" charset="0"/>
                <a:cs typeface="Times New Roman" pitchFamily="18" charset="0"/>
              </a:rPr>
              <a:t>, </a:t>
            </a:r>
            <a:r>
              <a:rPr kumimoji="0" lang="en-US" sz="2000" b="1" i="0" u="none" strike="noStrike" cap="none" normalizeH="0" baseline="0" dirty="0" err="1" smtClean="0">
                <a:ln>
                  <a:noFill/>
                </a:ln>
                <a:effectLst/>
                <a:latin typeface="Times New Roman" pitchFamily="18" charset="0"/>
                <a:cs typeface="Times New Roman" pitchFamily="18" charset="0"/>
              </a:rPr>
              <a:t>Sach’s</a:t>
            </a:r>
            <a:r>
              <a:rPr kumimoji="0" lang="en-US" sz="2000" b="1" i="0" u="none" strike="noStrike" cap="none" normalizeH="0" baseline="0" dirty="0" smtClean="0">
                <a:ln>
                  <a:noFill/>
                </a:ln>
                <a:effectLst/>
                <a:latin typeface="Times New Roman" pitchFamily="18" charset="0"/>
                <a:cs typeface="Times New Roman" pitchFamily="18" charset="0"/>
              </a:rPr>
              <a:t> imbibitions theory</a:t>
            </a:r>
            <a:r>
              <a:rPr kumimoji="0" lang="en-US" sz="2000" b="0" i="0" u="none" strike="noStrike" cap="none" normalizeH="0" baseline="0" dirty="0" smtClean="0">
                <a:ln>
                  <a:noFill/>
                </a:ln>
                <a:effectLst/>
                <a:latin typeface="Times New Roman" pitchFamily="18" charset="0"/>
                <a:cs typeface="Times New Roman" pitchFamily="18" charset="0"/>
              </a:rPr>
              <a:t> and </a:t>
            </a:r>
            <a:r>
              <a:rPr kumimoji="0" lang="en-US" sz="2000" b="1" i="0" u="none" strike="noStrike" cap="none" normalizeH="0" baseline="0" dirty="0" smtClean="0">
                <a:ln>
                  <a:noFill/>
                </a:ln>
                <a:effectLst/>
                <a:latin typeface="Times New Roman" pitchFamily="18" charset="0"/>
                <a:cs typeface="Times New Roman" pitchFamily="18" charset="0"/>
              </a:rPr>
              <a:t>cohesion tension theory</a:t>
            </a:r>
            <a:r>
              <a:rPr kumimoji="0" lang="en-US" sz="2000" b="0" i="0" u="none" strike="noStrike" cap="none" normalizeH="0" baseline="0" dirty="0" smtClean="0">
                <a:ln>
                  <a:noFill/>
                </a:ln>
                <a:effectLst/>
                <a:latin typeface="Times New Roman" pitchFamily="18" charset="0"/>
                <a:cs typeface="Times New Roman" pitchFamily="18" charset="0"/>
              </a:rPr>
              <a:t> which is widely accepted.</a:t>
            </a:r>
          </a:p>
          <a:p>
            <a:pPr marL="0" marR="0" lvl="0" indent="45720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Wingdings" pitchFamily="2" charset="2"/>
                <a:cs typeface="Times New Roman" pitchFamily="18" charset="0"/>
              </a:rPr>
              <a:t>Ø  </a:t>
            </a:r>
            <a:r>
              <a:rPr kumimoji="0" lang="en-US" sz="2000" b="1" i="0" u="none" strike="noStrike" cap="none" normalizeH="0" baseline="0" dirty="0" smtClean="0">
                <a:ln>
                  <a:noFill/>
                </a:ln>
                <a:effectLst/>
                <a:latin typeface="Times New Roman" pitchFamily="18" charset="0"/>
                <a:cs typeface="Times New Roman" pitchFamily="18" charset="0"/>
              </a:rPr>
              <a:t>Cohesion tension/Transpiration pull theory(Dixon &amp; Jolly I n1894)</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This theory is based on the following features like</a:t>
            </a:r>
          </a:p>
          <a:p>
            <a:pPr marL="0" marR="0" lvl="0" indent="45720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Symbol" pitchFamily="18" charset="2"/>
                <a:cs typeface="Times New Roman" pitchFamily="18" charset="0"/>
              </a:rPr>
              <a:t>·         </a:t>
            </a:r>
            <a:r>
              <a:rPr kumimoji="0" lang="en-US" sz="2000" b="0" i="0" u="none" strike="noStrike" cap="none" normalizeH="0" baseline="0" dirty="0" smtClean="0">
                <a:ln>
                  <a:noFill/>
                </a:ln>
                <a:effectLst/>
                <a:latin typeface="Times New Roman" pitchFamily="18" charset="0"/>
                <a:cs typeface="Times New Roman" pitchFamily="18" charset="0"/>
              </a:rPr>
              <a:t>Cohesion and adhesion of water molecules.</a:t>
            </a:r>
          </a:p>
          <a:p>
            <a:pPr marL="0" marR="0" lvl="0" indent="45720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ea typeface="Symbol" pitchFamily="18" charset="2"/>
                <a:cs typeface="Times New Roman" pitchFamily="18" charset="0"/>
              </a:rPr>
              <a:t>·         </a:t>
            </a:r>
            <a:r>
              <a:rPr kumimoji="0" lang="en-US" sz="2000" b="0" i="0" u="none" strike="noStrike" cap="none" normalizeH="0" baseline="0" dirty="0" smtClean="0">
                <a:ln>
                  <a:noFill/>
                </a:ln>
                <a:effectLst/>
                <a:latin typeface="Times New Roman" pitchFamily="18" charset="0"/>
                <a:cs typeface="Times New Roman" pitchFamily="18" charset="0"/>
              </a:rPr>
              <a:t>Continuity of water column.</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According to the theory, evaporation of water from the cells of the leaf is responsible for raising water from the root. As a result water potential reduces in the cells next to the xylem.</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Therefore water enters these cells from the xylem sap which has higher </a:t>
            </a:r>
            <a:r>
              <a:rPr kumimoji="0" lang="en-US" sz="2000" b="1" i="0" u="none" strike="noStrike" cap="none" normalizeH="0" baseline="0" dirty="0" smtClean="0">
                <a:ln>
                  <a:noFill/>
                </a:ln>
                <a:effectLst/>
                <a:latin typeface="Times New Roman" pitchFamily="18" charset="0"/>
                <a:cs typeface="Times New Roman" pitchFamily="18" charset="0"/>
              </a:rPr>
              <a:t>water potential</a:t>
            </a:r>
            <a:r>
              <a:rPr kumimoji="0" lang="en-US" sz="2000" b="0" i="0" u="none" strike="noStrike" cap="none" normalizeH="0" baseline="0" dirty="0" smtClean="0">
                <a:ln>
                  <a:noFill/>
                </a:ln>
                <a:effectLst/>
                <a:latin typeface="Times New Roman" pitchFamily="18" charset="0"/>
                <a:cs typeface="Times New Roman" pitchFamily="18" charset="0"/>
              </a:rPr>
              <a:t> directed towards the cell walls of xylem vessels.</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cs typeface="Times New Roman" pitchFamily="18" charset="0"/>
              </a:rPr>
              <a:t>The xylem vessels are full of water and this water leaves hence an upward tension is created in the water column. Due to these upward tension i.e., </a:t>
            </a:r>
            <a:r>
              <a:rPr kumimoji="0" lang="en-US" sz="2000" b="1" i="0" u="none" strike="noStrike" cap="none" normalizeH="0" baseline="0" dirty="0" smtClean="0">
                <a:ln>
                  <a:noFill/>
                </a:ln>
                <a:effectLst/>
                <a:latin typeface="Times New Roman" pitchFamily="18" charset="0"/>
                <a:cs typeface="Times New Roman" pitchFamily="18" charset="0"/>
              </a:rPr>
              <a:t>transpiration pull</a:t>
            </a:r>
            <a:r>
              <a:rPr kumimoji="0" lang="en-US" sz="2000" b="0" i="0" u="none" strike="noStrike" cap="none" normalizeH="0" baseline="0" dirty="0" smtClean="0">
                <a:ln>
                  <a:noFill/>
                </a:ln>
                <a:effectLst/>
                <a:latin typeface="Times New Roman" pitchFamily="18" charset="0"/>
                <a:cs typeface="Times New Roman" pitchFamily="18" charset="0"/>
              </a:rPr>
              <a:t> water ascends up with a n unbroken water column.</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7" name="Picture 3" descr="http://myscience.ucoz.com/Transpiration_pull_theory.jpg"/>
          <p:cNvPicPr>
            <a:picLocks noChangeAspect="1" noChangeArrowheads="1"/>
          </p:cNvPicPr>
          <p:nvPr/>
        </p:nvPicPr>
        <p:blipFill>
          <a:blip r:embed="rId3"/>
          <a:srcRect/>
          <a:stretch>
            <a:fillRect/>
          </a:stretch>
        </p:blipFill>
        <p:spPr bwMode="auto">
          <a:xfrm>
            <a:off x="1066800" y="2209800"/>
            <a:ext cx="7232374" cy="4648200"/>
          </a:xfrm>
          <a:prstGeom prst="rect">
            <a:avLst/>
          </a:prstGeom>
          <a:noFill/>
        </p:spPr>
      </p:pic>
      <p:sp>
        <p:nvSpPr>
          <p:cNvPr id="4" name="Rectangle 3"/>
          <p:cNvSpPr/>
          <p:nvPr/>
        </p:nvSpPr>
        <p:spPr>
          <a:xfrm>
            <a:off x="0" y="0"/>
            <a:ext cx="9144000" cy="2246769"/>
          </a:xfrm>
          <a:prstGeom prst="rect">
            <a:avLst/>
          </a:prstGeom>
        </p:spPr>
        <p:txBody>
          <a:bodyPr wrap="square">
            <a:spAutoFit/>
          </a:bodyPr>
          <a:lstStyle/>
          <a:p>
            <a:pPr algn="just"/>
            <a:r>
              <a:rPr lang="en-US" sz="2000" dirty="0" smtClean="0">
                <a:latin typeface="Times New Roman" pitchFamily="18" charset="0"/>
                <a:cs typeface="Times New Roman" pitchFamily="18" charset="0"/>
              </a:rPr>
              <a:t>The cohesive forces of attraction between the water molecules and adhesive forces between the water molecules and walls of xylem vessels. Due to the transpiration pull an upward movement of water from roots to the leaves is created in accordance with </a:t>
            </a:r>
            <a:r>
              <a:rPr lang="en-US" sz="2000" b="1" dirty="0" smtClean="0">
                <a:latin typeface="Times New Roman" pitchFamily="18" charset="0"/>
                <a:cs typeface="Times New Roman" pitchFamily="18" charset="0"/>
              </a:rPr>
              <a:t>water potential gradient</a:t>
            </a:r>
            <a:r>
              <a:rPr lang="en-US" sz="2000" dirty="0" smtClean="0">
                <a:latin typeface="Times New Roman" pitchFamily="18" charset="0"/>
                <a:cs typeface="Times New Roman" pitchFamily="18" charset="0"/>
              </a:rPr>
              <a:t>.</a:t>
            </a:r>
          </a:p>
          <a:p>
            <a:pPr lvl="0" algn="just"/>
            <a:r>
              <a:rPr lang="en-US" sz="2000" dirty="0" smtClean="0">
                <a:latin typeface="Times New Roman" pitchFamily="18" charset="0"/>
                <a:cs typeface="Times New Roman" pitchFamily="18" charset="0"/>
              </a:rPr>
              <a:t>ü  </a:t>
            </a:r>
            <a:r>
              <a:rPr lang="en-US" sz="2000" b="1" dirty="0" smtClean="0">
                <a:latin typeface="Times New Roman" pitchFamily="18" charset="0"/>
                <a:cs typeface="Times New Roman" pitchFamily="18" charset="0"/>
              </a:rPr>
              <a:t>Cohesion</a:t>
            </a:r>
            <a:r>
              <a:rPr lang="en-US" sz="2000" dirty="0" smtClean="0">
                <a:latin typeface="Times New Roman" pitchFamily="18" charset="0"/>
                <a:cs typeface="Times New Roman" pitchFamily="18" charset="0"/>
              </a:rPr>
              <a:t>: Water molecules have a strong mutual attraction which tends to stick together.</a:t>
            </a:r>
          </a:p>
          <a:p>
            <a:pPr lvl="0" algn="just"/>
            <a:r>
              <a:rPr lang="en-US" sz="2000" dirty="0" smtClean="0">
                <a:latin typeface="Times New Roman" pitchFamily="18" charset="0"/>
                <a:cs typeface="Times New Roman" pitchFamily="18" charset="0"/>
              </a:rPr>
              <a:t>ü  </a:t>
            </a:r>
            <a:r>
              <a:rPr lang="en-US" sz="2000" b="1" dirty="0" smtClean="0">
                <a:latin typeface="Times New Roman" pitchFamily="18" charset="0"/>
                <a:cs typeface="Times New Roman" pitchFamily="18" charset="0"/>
              </a:rPr>
              <a:t>Adhesion</a:t>
            </a:r>
            <a:r>
              <a:rPr lang="en-US" sz="2000" dirty="0" smtClean="0">
                <a:latin typeface="Times New Roman" pitchFamily="18" charset="0"/>
                <a:cs typeface="Times New Roman" pitchFamily="18" charset="0"/>
              </a:rPr>
              <a:t>: Water molecules tend to stick to the wall of the xylem elements.</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InstructorMedia\ch09\imagelibrary\09-06-CellularRespirat-AL3.gif"/>
          <p:cNvPicPr>
            <a:picLocks noChangeAspect="1" noChangeArrowheads="1"/>
          </p:cNvPicPr>
          <p:nvPr/>
        </p:nvPicPr>
        <p:blipFill>
          <a:blip r:embed="rId2"/>
          <a:srcRect/>
          <a:stretch>
            <a:fillRect/>
          </a:stretch>
        </p:blipFill>
        <p:spPr bwMode="auto">
          <a:xfrm>
            <a:off x="304800" y="266700"/>
            <a:ext cx="8458200" cy="6269038"/>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0" y="0"/>
            <a:ext cx="9144000" cy="6861175"/>
          </a:xfrm>
          <a:prstGeom prst="rect">
            <a:avLst/>
          </a:prstGeom>
          <a:noFill/>
          <a:ln w="9525">
            <a:noFill/>
            <a:miter lim="800000"/>
            <a:headEnd/>
            <a:tailEnd/>
          </a:ln>
          <a:effectLst/>
        </p:spPr>
      </p:pic>
      <p:sp>
        <p:nvSpPr>
          <p:cNvPr id="20483" name="Line 3"/>
          <p:cNvSpPr>
            <a:spLocks noChangeShapeType="1"/>
          </p:cNvSpPr>
          <p:nvPr/>
        </p:nvSpPr>
        <p:spPr bwMode="auto">
          <a:xfrm rot="834877" flipV="1">
            <a:off x="1524000" y="3505200"/>
            <a:ext cx="762000" cy="2286000"/>
          </a:xfrm>
          <a:prstGeom prst="line">
            <a:avLst/>
          </a:prstGeom>
          <a:noFill/>
          <a:ln w="38100">
            <a:solidFill>
              <a:schemeClr val="tx1"/>
            </a:solidFill>
            <a:round/>
            <a:headEnd/>
            <a:tailEnd type="triangle" w="med" len="med"/>
          </a:ln>
          <a:effectLst/>
        </p:spPr>
        <p:txBody>
          <a:bodyPr/>
          <a:lstStyle/>
          <a:p>
            <a:endParaRPr lang="en-US"/>
          </a:p>
        </p:txBody>
      </p:sp>
      <p:sp>
        <p:nvSpPr>
          <p:cNvPr id="20484" name="Line 4"/>
          <p:cNvSpPr>
            <a:spLocks noChangeShapeType="1"/>
          </p:cNvSpPr>
          <p:nvPr/>
        </p:nvSpPr>
        <p:spPr bwMode="auto">
          <a:xfrm flipV="1">
            <a:off x="2819400" y="3429000"/>
            <a:ext cx="1066800" cy="2209800"/>
          </a:xfrm>
          <a:prstGeom prst="line">
            <a:avLst/>
          </a:prstGeom>
          <a:noFill/>
          <a:ln w="38100">
            <a:solidFill>
              <a:schemeClr val="tx1"/>
            </a:solidFill>
            <a:round/>
            <a:headEnd/>
            <a:tailEnd type="triangle" w="med" len="med"/>
          </a:ln>
          <a:effectLst/>
        </p:spPr>
        <p:txBody>
          <a:bodyPr/>
          <a:lstStyle/>
          <a:p>
            <a:endParaRPr lang="en-US"/>
          </a:p>
        </p:txBody>
      </p:sp>
      <p:sp>
        <p:nvSpPr>
          <p:cNvPr id="20485" name="Text Box 5"/>
          <p:cNvSpPr txBox="1">
            <a:spLocks noChangeArrowheads="1"/>
          </p:cNvSpPr>
          <p:nvPr/>
        </p:nvSpPr>
        <p:spPr bwMode="auto">
          <a:xfrm>
            <a:off x="228600" y="5791200"/>
            <a:ext cx="2133600" cy="925513"/>
          </a:xfrm>
          <a:prstGeom prst="rect">
            <a:avLst/>
          </a:prstGeom>
          <a:noFill/>
          <a:ln w="9525">
            <a:solidFill>
              <a:schemeClr val="tx1"/>
            </a:solidFill>
            <a:miter lim="800000"/>
            <a:headEnd/>
            <a:tailEnd/>
          </a:ln>
          <a:effectLst/>
        </p:spPr>
        <p:txBody>
          <a:bodyPr>
            <a:spAutoFit/>
          </a:bodyPr>
          <a:lstStyle/>
          <a:p>
            <a:pPr>
              <a:spcBef>
                <a:spcPct val="50000"/>
              </a:spcBef>
            </a:pPr>
            <a:r>
              <a:rPr lang="en-US" sz="1800"/>
              <a:t>Entry point for electrons carried by NADH+ H+</a:t>
            </a:r>
          </a:p>
        </p:txBody>
      </p:sp>
      <p:sp>
        <p:nvSpPr>
          <p:cNvPr id="20486" name="Text Box 6"/>
          <p:cNvSpPr txBox="1">
            <a:spLocks noChangeArrowheads="1"/>
          </p:cNvSpPr>
          <p:nvPr/>
        </p:nvSpPr>
        <p:spPr bwMode="auto">
          <a:xfrm>
            <a:off x="2590800" y="5638800"/>
            <a:ext cx="2286000" cy="590550"/>
          </a:xfrm>
          <a:prstGeom prst="rect">
            <a:avLst/>
          </a:prstGeom>
          <a:noFill/>
          <a:ln w="9525">
            <a:solidFill>
              <a:schemeClr val="tx1"/>
            </a:solidFill>
            <a:miter lim="800000"/>
            <a:headEnd/>
            <a:tailEnd/>
          </a:ln>
          <a:effectLst/>
        </p:spPr>
        <p:txBody>
          <a:bodyPr>
            <a:spAutoFit/>
          </a:bodyPr>
          <a:lstStyle/>
          <a:p>
            <a:pPr>
              <a:spcBef>
                <a:spcPct val="50000"/>
              </a:spcBef>
            </a:pPr>
            <a:r>
              <a:rPr lang="en-US" sz="1600"/>
              <a:t>Entry point for electrons carried by FADH2</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
          <p:cNvSpPr>
            <a:spLocks noChangeArrowheads="1"/>
          </p:cNvSpPr>
          <p:nvPr/>
        </p:nvSpPr>
        <p:spPr bwMode="auto">
          <a:xfrm>
            <a:off x="0" y="0"/>
            <a:ext cx="47244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2000" b="1" i="0" u="none" strike="noStrike" cap="none" normalizeH="0" baseline="0" dirty="0" smtClean="0">
                <a:ln>
                  <a:noFill/>
                </a:ln>
                <a:effectLst/>
                <a:latin typeface="Times New Roman" pitchFamily="18" charset="0"/>
                <a:cs typeface="Times New Roman" pitchFamily="18" charset="0"/>
              </a:rPr>
              <a:t>Experiment</a:t>
            </a:r>
            <a:endParaRPr lang="en-US" sz="2000" dirty="0" smtClean="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pPr>
            <a:r>
              <a:rPr kumimoji="0" lang="en-US" sz="2000" b="0" i="0" u="none" strike="noStrike" cap="none" normalizeH="0" baseline="0" dirty="0" smtClean="0">
                <a:ln>
                  <a:noFill/>
                </a:ln>
                <a:effectLst/>
                <a:latin typeface="Times New Roman" pitchFamily="18" charset="0"/>
                <a:ea typeface="Symbol" pitchFamily="18" charset="2"/>
                <a:cs typeface="Times New Roman" pitchFamily="18" charset="0"/>
              </a:rPr>
              <a:t>   </a:t>
            </a:r>
            <a:r>
              <a:rPr kumimoji="0" lang="en-US" sz="2000" b="1" i="0" u="none" strike="noStrike" cap="none" normalizeH="0" baseline="0" dirty="0" smtClean="0">
                <a:ln>
                  <a:noFill/>
                </a:ln>
                <a:effectLst/>
                <a:latin typeface="Times New Roman" pitchFamily="18" charset="0"/>
                <a:cs typeface="Times New Roman" pitchFamily="18" charset="0"/>
              </a:rPr>
              <a:t>Aim</a:t>
            </a:r>
            <a:r>
              <a:rPr kumimoji="0" lang="en-US" sz="2000" b="0" i="0" u="none" strike="noStrike" cap="none" normalizeH="0" baseline="0" dirty="0" smtClean="0">
                <a:ln>
                  <a:noFill/>
                </a:ln>
                <a:effectLst/>
                <a:latin typeface="Times New Roman" pitchFamily="18" charset="0"/>
                <a:cs typeface="Times New Roman" pitchFamily="18" charset="0"/>
              </a:rPr>
              <a:t>: To know the water moving from root to stem.</a:t>
            </a:r>
          </a:p>
          <a:p>
            <a:pPr marL="0" marR="0" lvl="0" indent="0" algn="just" defTabSz="914400" rtl="0" eaLnBrk="0" fontAlgn="base" latinLnBrk="0" hangingPunct="0">
              <a:lnSpc>
                <a:spcPct val="100000"/>
              </a:lnSpc>
              <a:spcBef>
                <a:spcPct val="0"/>
              </a:spcBef>
              <a:spcAft>
                <a:spcPct val="0"/>
              </a:spcAft>
              <a:buClrTx/>
              <a:buSzTx/>
              <a:tabLst/>
            </a:pPr>
            <a:r>
              <a:rPr kumimoji="0" lang="en-US" sz="2000" b="1" i="0" u="none" strike="noStrike" cap="none" normalizeH="0" baseline="0" dirty="0" smtClean="0">
                <a:ln>
                  <a:noFill/>
                </a:ln>
                <a:effectLst/>
                <a:latin typeface="Times New Roman" pitchFamily="18" charset="0"/>
                <a:cs typeface="Times New Roman" pitchFamily="18" charset="0"/>
              </a:rPr>
              <a:t>Apparatus</a:t>
            </a:r>
            <a:r>
              <a:rPr kumimoji="0" lang="en-US" sz="2000" b="0" i="0" u="none" strike="noStrike" cap="none" normalizeH="0" baseline="0" dirty="0" smtClean="0">
                <a:ln>
                  <a:noFill/>
                </a:ln>
                <a:effectLst/>
                <a:latin typeface="Times New Roman" pitchFamily="18" charset="0"/>
                <a:cs typeface="Times New Roman" pitchFamily="18" charset="0"/>
              </a:rPr>
              <a:t>: Beaker, glass tube, wet sponge.</a:t>
            </a:r>
          </a:p>
          <a:p>
            <a:pPr marL="0" marR="0" lvl="0" indent="0" algn="just" defTabSz="914400" rtl="0" eaLnBrk="0" fontAlgn="base" latinLnBrk="0" hangingPunct="0">
              <a:lnSpc>
                <a:spcPct val="100000"/>
              </a:lnSpc>
              <a:spcBef>
                <a:spcPct val="0"/>
              </a:spcBef>
              <a:spcAft>
                <a:spcPct val="0"/>
              </a:spcAft>
              <a:buClrTx/>
              <a:buSzTx/>
              <a:tabLst/>
            </a:pPr>
            <a:r>
              <a:rPr kumimoji="0" lang="en-US" sz="2000" b="1" i="0" u="none" strike="noStrike" cap="none" normalizeH="0" baseline="0" dirty="0" smtClean="0">
                <a:ln>
                  <a:noFill/>
                </a:ln>
                <a:effectLst/>
                <a:latin typeface="Times New Roman" pitchFamily="18" charset="0"/>
                <a:cs typeface="Times New Roman" pitchFamily="18" charset="0"/>
              </a:rPr>
              <a:t>Procedure</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cs typeface="Times New Roman" pitchFamily="18" charset="0"/>
              </a:rPr>
              <a:t>Take a beaker with full of water.</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cs typeface="Times New Roman" pitchFamily="18" charset="0"/>
              </a:rPr>
              <a:t>Then take a glass tube with water and immerse into the beaker.</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cs typeface="Times New Roman" pitchFamily="18" charset="0"/>
              </a:rPr>
              <a:t>Finally take a wet sponge and fit it to the tube.</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1" i="0" u="none" strike="noStrike" cap="none" normalizeH="0" baseline="0" dirty="0" smtClean="0">
                <a:ln>
                  <a:noFill/>
                </a:ln>
                <a:effectLst/>
                <a:latin typeface="Times New Roman" pitchFamily="18" charset="0"/>
                <a:cs typeface="Times New Roman" pitchFamily="18" charset="0"/>
              </a:rPr>
              <a:t>Observation</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cs typeface="Times New Roman" pitchFamily="18" charset="0"/>
              </a:rPr>
              <a:t>Water evaporates from sponge.</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cs typeface="Times New Roman" pitchFamily="18" charset="0"/>
              </a:rPr>
              <a:t>Sponge </a:t>
            </a:r>
            <a:r>
              <a:rPr kumimoji="0" lang="en-US" sz="2000" b="0" i="0" u="none" strike="noStrike" cap="none" normalizeH="0" baseline="0" dirty="0" err="1" smtClean="0">
                <a:ln>
                  <a:noFill/>
                </a:ln>
                <a:effectLst/>
                <a:latin typeface="Times New Roman" pitchFamily="18" charset="0"/>
                <a:cs typeface="Times New Roman" pitchFamily="18" charset="0"/>
              </a:rPr>
              <a:t>obsorbs</a:t>
            </a:r>
            <a:r>
              <a:rPr kumimoji="0" lang="en-US" sz="2000" b="0" i="0" u="none" strike="noStrike" cap="none" normalizeH="0" baseline="0" dirty="0" smtClean="0">
                <a:ln>
                  <a:noFill/>
                </a:ln>
                <a:effectLst/>
                <a:latin typeface="Times New Roman" pitchFamily="18" charset="0"/>
                <a:cs typeface="Times New Roman" pitchFamily="18" charset="0"/>
              </a:rPr>
              <a:t> water from the </a:t>
            </a:r>
            <a:r>
              <a:rPr kumimoji="0" lang="en-US" sz="2000" b="0" i="0" u="none" strike="noStrike" cap="none" normalizeH="0" baseline="0" dirty="0" err="1" smtClean="0">
                <a:ln>
                  <a:noFill/>
                </a:ln>
                <a:effectLst/>
                <a:latin typeface="Times New Roman" pitchFamily="18" charset="0"/>
                <a:cs typeface="Times New Roman" pitchFamily="18" charset="0"/>
              </a:rPr>
              <a:t>glasss</a:t>
            </a:r>
            <a:r>
              <a:rPr kumimoji="0" lang="en-US" sz="2000" b="0" i="0" u="none" strike="noStrike" cap="none" normalizeH="0" baseline="0" dirty="0" smtClean="0">
                <a:ln>
                  <a:noFill/>
                </a:ln>
                <a:effectLst/>
                <a:latin typeface="Times New Roman" pitchFamily="18" charset="0"/>
                <a:cs typeface="Times New Roman" pitchFamily="18" charset="0"/>
              </a:rPr>
              <a:t> tube.</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cs typeface="Times New Roman" pitchFamily="18" charset="0"/>
              </a:rPr>
              <a:t>Glass tube takes water fro </a:t>
            </a:r>
            <a:r>
              <a:rPr kumimoji="0" lang="en-US" sz="2000" b="0" i="0" u="none" strike="noStrike" cap="none" normalizeH="0" baseline="0" dirty="0" err="1" smtClean="0">
                <a:ln>
                  <a:noFill/>
                </a:ln>
                <a:effectLst/>
                <a:latin typeface="Times New Roman" pitchFamily="18" charset="0"/>
                <a:cs typeface="Times New Roman" pitchFamily="18" charset="0"/>
              </a:rPr>
              <a:t>mthe</a:t>
            </a:r>
            <a:r>
              <a:rPr kumimoji="0" lang="en-US" sz="2000" b="0" i="0" u="none" strike="noStrike" cap="none" normalizeH="0" baseline="0" dirty="0" smtClean="0">
                <a:ln>
                  <a:noFill/>
                </a:ln>
                <a:effectLst/>
                <a:latin typeface="Times New Roman" pitchFamily="18" charset="0"/>
                <a:cs typeface="Times New Roman" pitchFamily="18" charset="0"/>
              </a:rPr>
              <a:t> beaker.</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1" i="0" u="none" strike="noStrike" cap="none" normalizeH="0" baseline="0" dirty="0" smtClean="0">
                <a:ln>
                  <a:noFill/>
                </a:ln>
                <a:effectLst/>
                <a:latin typeface="Times New Roman" pitchFamily="18" charset="0"/>
                <a:cs typeface="Times New Roman" pitchFamily="18" charset="0"/>
              </a:rPr>
              <a:t>Result</a:t>
            </a:r>
            <a:r>
              <a:rPr kumimoji="0" lang="en-US" sz="2000" b="0" i="0" u="none" strike="noStrike" cap="none" normalizeH="0" baseline="0" dirty="0" smtClean="0">
                <a:ln>
                  <a:noFill/>
                </a:ln>
                <a:effectLst/>
                <a:latin typeface="Times New Roman" pitchFamily="18" charset="0"/>
                <a:cs typeface="Times New Roman" pitchFamily="18" charset="0"/>
              </a:rPr>
              <a:t>: Water pulled up from the beaker by the sponge.</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1" i="0" u="none" strike="noStrike" cap="none" normalizeH="0" baseline="0" dirty="0" smtClean="0">
                <a:ln>
                  <a:noFill/>
                </a:ln>
                <a:effectLst/>
                <a:latin typeface="Times New Roman" pitchFamily="18" charset="0"/>
                <a:cs typeface="Times New Roman" pitchFamily="18" charset="0"/>
              </a:rPr>
              <a:t>Note</a:t>
            </a:r>
            <a:r>
              <a:rPr kumimoji="0" lang="en-US" sz="2000" b="0" i="0" u="none" strike="noStrike" cap="none" normalizeH="0" baseline="0" dirty="0" smtClean="0">
                <a:ln>
                  <a:noFill/>
                </a:ln>
                <a:effectLst/>
                <a:latin typeface="Times New Roman" pitchFamily="18" charset="0"/>
                <a:cs typeface="Times New Roman" pitchFamily="18" charset="0"/>
              </a:rPr>
              <a:t>: Sponge: Leaf, Glass tube: Stem, Beaker: Root &amp; Soil.</a:t>
            </a:r>
          </a:p>
        </p:txBody>
      </p:sp>
      <p:pic>
        <p:nvPicPr>
          <p:cNvPr id="229379" name="Picture 3" descr="http://myscience.ucoz.com/Transpiration_pull_theory..jpg"/>
          <p:cNvPicPr>
            <a:picLocks noChangeAspect="1" noChangeArrowheads="1"/>
          </p:cNvPicPr>
          <p:nvPr/>
        </p:nvPicPr>
        <p:blipFill>
          <a:blip r:embed="rId3"/>
          <a:srcRect/>
          <a:stretch>
            <a:fillRect/>
          </a:stretch>
        </p:blipFill>
        <p:spPr bwMode="auto">
          <a:xfrm>
            <a:off x="5029200" y="228600"/>
            <a:ext cx="3962400" cy="5562600"/>
          </a:xfrm>
          <a:prstGeom prst="rect">
            <a:avLst/>
          </a:prstGeom>
          <a:noFill/>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1"/>
          <p:cNvSpPr>
            <a:spLocks noChangeArrowheads="1"/>
          </p:cNvSpPr>
          <p:nvPr/>
        </p:nvSpPr>
        <p:spPr bwMode="auto">
          <a:xfrm>
            <a:off x="381000" y="381000"/>
            <a:ext cx="80010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effectLst/>
                <a:latin typeface="Times New Roman" pitchFamily="18" charset="0"/>
                <a:cs typeface="Times New Roman" pitchFamily="18" charset="0"/>
              </a:rPr>
              <a:t>Objections</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cs typeface="Times New Roman" pitchFamily="18" charset="0"/>
              </a:rPr>
              <a:t>Formation of gas bubbles in the xylem hence there will be obstruction to the water column continuity known as </a:t>
            </a:r>
            <a:r>
              <a:rPr kumimoji="0" lang="en-US" sz="2000" b="1" i="0" u="none" strike="noStrike" cap="none" normalizeH="0" baseline="0" dirty="0" smtClean="0">
                <a:ln>
                  <a:noFill/>
                </a:ln>
                <a:effectLst/>
                <a:latin typeface="Times New Roman" pitchFamily="18" charset="0"/>
                <a:cs typeface="Times New Roman" pitchFamily="18" charset="0"/>
              </a:rPr>
              <a:t>embolism.</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err="1" smtClean="0">
                <a:ln>
                  <a:noFill/>
                </a:ln>
                <a:effectLst/>
                <a:latin typeface="Times New Roman" pitchFamily="18" charset="0"/>
                <a:cs typeface="Times New Roman" pitchFamily="18" charset="0"/>
              </a:rPr>
              <a:t>Tracheids</a:t>
            </a:r>
            <a:r>
              <a:rPr kumimoji="0" lang="en-US" sz="2000" b="0" i="0" u="none" strike="noStrike" cap="none" normalizeH="0" baseline="0" dirty="0" smtClean="0">
                <a:ln>
                  <a:noFill/>
                </a:ln>
                <a:effectLst/>
                <a:latin typeface="Times New Roman" pitchFamily="18" charset="0"/>
                <a:cs typeface="Times New Roman" pitchFamily="18" charset="0"/>
              </a:rPr>
              <a:t> are more efficient because their septa grant stability to the ascending column of water .The gradual elimination of </a:t>
            </a:r>
            <a:r>
              <a:rPr kumimoji="0" lang="en-US" sz="2000" b="0" i="0" u="none" strike="noStrike" cap="none" normalizeH="0" baseline="0" dirty="0" err="1" smtClean="0">
                <a:ln>
                  <a:noFill/>
                </a:ln>
                <a:effectLst/>
                <a:latin typeface="Times New Roman" pitchFamily="18" charset="0"/>
                <a:cs typeface="Times New Roman" pitchFamily="18" charset="0"/>
              </a:rPr>
              <a:t>tracheids</a:t>
            </a:r>
            <a:r>
              <a:rPr kumimoji="0" lang="en-US" sz="2000" b="0" i="0" u="none" strike="noStrike" cap="none" normalizeH="0" baseline="0" dirty="0" smtClean="0">
                <a:ln>
                  <a:noFill/>
                </a:ln>
                <a:effectLst/>
                <a:latin typeface="Times New Roman" pitchFamily="18" charset="0"/>
                <a:cs typeface="Times New Roman" pitchFamily="18" charset="0"/>
              </a:rPr>
              <a:t> by vessels in the course of evolution does not support this continuation.</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1" i="0" u="none" strike="noStrike" cap="none" normalizeH="0" baseline="0" dirty="0" smtClean="0">
                <a:ln>
                  <a:noFill/>
                </a:ln>
                <a:effectLst/>
                <a:latin typeface="Times New Roman" pitchFamily="18" charset="0"/>
                <a:cs typeface="Times New Roman" pitchFamily="18" charset="0"/>
              </a:rPr>
              <a:t>Evidences</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cs typeface="Times New Roman" pitchFamily="18" charset="0"/>
              </a:rPr>
              <a:t>Osmotic potential of 10 – 20 bars develops in the cells of leaves hence the tension can raise water up to a height of </a:t>
            </a:r>
            <a:r>
              <a:rPr kumimoji="0" lang="en-US" sz="2000" b="1" i="0" u="none" strike="noStrike" cap="none" normalizeH="0" baseline="0" dirty="0" smtClean="0">
                <a:ln>
                  <a:noFill/>
                </a:ln>
                <a:effectLst/>
                <a:latin typeface="Times New Roman" pitchFamily="18" charset="0"/>
                <a:cs typeface="Times New Roman" pitchFamily="18" charset="0"/>
              </a:rPr>
              <a:t>330 – 600feet.</a:t>
            </a:r>
            <a:endParaRPr kumimoji="0" lang="en-US"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effectLst/>
                <a:latin typeface="Times New Roman" pitchFamily="18" charset="0"/>
                <a:cs typeface="Times New Roman" pitchFamily="18" charset="0"/>
              </a:rPr>
              <a:t>Cohesive force between the water molecules is </a:t>
            </a:r>
            <a:r>
              <a:rPr kumimoji="0" lang="en-US" sz="2000" b="1" i="0" u="none" strike="noStrike" cap="none" normalizeH="0" baseline="0" dirty="0" smtClean="0">
                <a:ln>
                  <a:noFill/>
                </a:ln>
                <a:effectLst/>
                <a:latin typeface="Times New Roman" pitchFamily="18" charset="0"/>
                <a:cs typeface="Times New Roman" pitchFamily="18" charset="0"/>
              </a:rPr>
              <a:t>30 – 200</a:t>
            </a:r>
            <a:r>
              <a:rPr kumimoji="0" lang="en-US" sz="2000" b="0" i="0" u="none" strike="noStrike" cap="none" normalizeH="0" baseline="0" dirty="0" smtClean="0">
                <a:ln>
                  <a:noFill/>
                </a:ln>
                <a:effectLst/>
                <a:latin typeface="Times New Roman" pitchFamily="18" charset="0"/>
                <a:cs typeface="Times New Roman" pitchFamily="18" charset="0"/>
              </a:rPr>
              <a:t> </a:t>
            </a:r>
            <a:r>
              <a:rPr kumimoji="0" lang="en-US" sz="2000" b="1" i="0" u="none" strike="noStrike" cap="none" normalizeH="0" baseline="0" dirty="0" smtClean="0">
                <a:ln>
                  <a:noFill/>
                </a:ln>
                <a:effectLst/>
                <a:latin typeface="Times New Roman" pitchFamily="18" charset="0"/>
                <a:cs typeface="Times New Roman" pitchFamily="18" charset="0"/>
              </a:rPr>
              <a:t>atm. pressure</a:t>
            </a:r>
            <a:r>
              <a:rPr kumimoji="0" lang="en-US" sz="2000" b="0" i="0" u="none" strike="noStrike" cap="none" normalizeH="0" baseline="0" dirty="0" smtClean="0">
                <a:ln>
                  <a:noFill/>
                </a:ln>
                <a:effectLst/>
                <a:latin typeface="Times New Roman" pitchFamily="18" charset="0"/>
                <a:cs typeface="Times New Roman" pitchFamily="18" charset="0"/>
              </a:rPr>
              <a:t>, this force is sufficient to prevent the breakage of water column.</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Cuticle &#10;Prevents &#10;water loss &#10;Cuticle &#10;Mesophyll &#10;Stomata Guard cells &#10;Site of &#10;photosynthesis &#10;Openings allow gases &#10;and..."/>
          <p:cNvPicPr>
            <a:picLocks noChangeAspect="1" noChangeArrowheads="1"/>
          </p:cNvPicPr>
          <p:nvPr/>
        </p:nvPicPr>
        <p:blipFill>
          <a:blip r:embed="rId3"/>
          <a:srcRect/>
          <a:stretch>
            <a:fillRect/>
          </a:stretch>
        </p:blipFill>
        <p:spPr bwMode="auto">
          <a:xfrm>
            <a:off x="0" y="-1"/>
            <a:ext cx="8839200" cy="6858001"/>
          </a:xfrm>
          <a:prstGeom prst="rect">
            <a:avLst/>
          </a:prstGeom>
          <a:noFill/>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Air boundary layer &#10;• A thin film of still air on the surface of leaf &#10;and its resistance to water vapor diffusion is &#10;pro..."/>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Guard Cells &#10;4. Guard cells: &#10;• cells that open and &#10;close the stoma &#10;4. Stomata: openings in &#10;leaf’s surface; when &#10;open:..."/>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Function of Guard Cells &#10;How do the &#10;guard cells react &#10;to the availability &#10;of water? &#10; Dry – guard &#10;cells CLOSE &#10; lots..."/>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Guard cell properties and their &#10;relationship with stomatal control &#10;• Thickness of cell wall varies in the &#10;ventral(0.5μm..."/>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Stomata frequency upper and lower epidermis &#10; "/>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History &#10;• The recent theory rejected the old classical &#10;theory of mechanism proposed by &#10;Scarth(1932). &#10;• Its replacement..."/>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Mechanism of stomata opening &#10;K+ absorption theory &#10;H＋ light &#10;H＋ K ＋ &#10;K ＋ &#10;Mal &#10;Mal － &#10;　＋H+ &#10;V &#10;PM &#10;H＋ &#10;H＋ &#10;Cl- Cl- &#10;H+-AT..."/>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6" name="Rectangle 12"/>
          <p:cNvSpPr>
            <a:spLocks noChangeArrowheads="1"/>
          </p:cNvSpPr>
          <p:nvPr/>
        </p:nvSpPr>
        <p:spPr bwMode="auto">
          <a:xfrm>
            <a:off x="5791200" y="5715000"/>
            <a:ext cx="2743200" cy="7620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6386" name="Text Box 2"/>
          <p:cNvSpPr txBox="1">
            <a:spLocks noChangeArrowheads="1"/>
          </p:cNvSpPr>
          <p:nvPr/>
        </p:nvSpPr>
        <p:spPr bwMode="auto">
          <a:xfrm>
            <a:off x="381000" y="381000"/>
            <a:ext cx="8991600" cy="457200"/>
          </a:xfrm>
          <a:prstGeom prst="rect">
            <a:avLst/>
          </a:prstGeom>
          <a:noFill/>
          <a:ln w="9525">
            <a:noFill/>
            <a:miter lim="800000"/>
            <a:headEnd/>
            <a:tailEnd/>
          </a:ln>
          <a:effectLst/>
        </p:spPr>
        <p:txBody>
          <a:bodyPr>
            <a:spAutoFit/>
          </a:bodyPr>
          <a:lstStyle/>
          <a:p>
            <a:pPr>
              <a:spcBef>
                <a:spcPct val="50000"/>
              </a:spcBef>
            </a:pPr>
            <a:r>
              <a:rPr lang="en-US"/>
              <a:t>Net Energy Yield from the Oxidation of Pyruvate via the TCA cycle</a:t>
            </a:r>
          </a:p>
        </p:txBody>
      </p:sp>
      <p:sp>
        <p:nvSpPr>
          <p:cNvPr id="16387" name="Text Box 3"/>
          <p:cNvSpPr txBox="1">
            <a:spLocks noChangeArrowheads="1"/>
          </p:cNvSpPr>
          <p:nvPr/>
        </p:nvSpPr>
        <p:spPr bwMode="auto">
          <a:xfrm>
            <a:off x="381000" y="1219200"/>
            <a:ext cx="8153400" cy="5116513"/>
          </a:xfrm>
          <a:prstGeom prst="rect">
            <a:avLst/>
          </a:prstGeom>
          <a:noFill/>
          <a:ln w="9525">
            <a:noFill/>
            <a:miter lim="800000"/>
            <a:headEnd/>
            <a:tailEnd/>
          </a:ln>
          <a:effectLst/>
        </p:spPr>
        <p:txBody>
          <a:bodyPr>
            <a:spAutoFit/>
          </a:bodyPr>
          <a:lstStyle/>
          <a:p>
            <a:pPr>
              <a:spcBef>
                <a:spcPct val="50000"/>
              </a:spcBef>
            </a:pPr>
            <a:r>
              <a:rPr lang="en-US"/>
              <a:t>From Glycolysis:</a:t>
            </a:r>
          </a:p>
          <a:p>
            <a:pPr>
              <a:spcBef>
                <a:spcPct val="50000"/>
              </a:spcBef>
            </a:pPr>
            <a:r>
              <a:rPr lang="en-US"/>
              <a:t>				 +2NADH 	+2ATP</a:t>
            </a:r>
          </a:p>
          <a:p>
            <a:pPr>
              <a:spcBef>
                <a:spcPct val="50000"/>
              </a:spcBef>
            </a:pPr>
            <a:r>
              <a:rPr lang="en-US"/>
              <a:t>				</a:t>
            </a:r>
          </a:p>
          <a:p>
            <a:pPr>
              <a:spcBef>
                <a:spcPct val="50000"/>
              </a:spcBef>
            </a:pPr>
            <a:r>
              <a:rPr lang="en-US"/>
              <a:t>From TCA:</a:t>
            </a:r>
          </a:p>
          <a:p>
            <a:pPr>
              <a:spcBef>
                <a:spcPct val="50000"/>
              </a:spcBef>
            </a:pPr>
            <a:r>
              <a:rPr lang="en-US"/>
              <a:t>		+2FADH	+8NADH	+2GTP</a:t>
            </a:r>
          </a:p>
          <a:p>
            <a:pPr>
              <a:spcBef>
                <a:spcPct val="50000"/>
              </a:spcBef>
            </a:pPr>
            <a:r>
              <a:rPr lang="en-US"/>
              <a:t>ETC:</a:t>
            </a:r>
          </a:p>
          <a:p>
            <a:pPr>
              <a:spcBef>
                <a:spcPct val="50000"/>
              </a:spcBef>
            </a:pPr>
            <a:r>
              <a:rPr lang="en-US" sz="1800"/>
              <a:t>3ATP/NADH</a:t>
            </a:r>
          </a:p>
          <a:p>
            <a:pPr>
              <a:spcBef>
                <a:spcPct val="50000"/>
              </a:spcBef>
            </a:pPr>
            <a:r>
              <a:rPr lang="en-US" sz="1800"/>
              <a:t>2ATP/FADH</a:t>
            </a:r>
          </a:p>
          <a:p>
            <a:pPr>
              <a:spcBef>
                <a:spcPct val="50000"/>
              </a:spcBef>
            </a:pPr>
            <a:r>
              <a:rPr lang="en-US"/>
              <a:t>		+4ATP		+30ATP	</a:t>
            </a:r>
          </a:p>
          <a:p>
            <a:pPr>
              <a:spcBef>
                <a:spcPct val="50000"/>
              </a:spcBef>
            </a:pPr>
            <a:r>
              <a:rPr lang="en-US"/>
              <a:t>						+38ATP TOTAL</a:t>
            </a:r>
          </a:p>
        </p:txBody>
      </p:sp>
      <p:sp>
        <p:nvSpPr>
          <p:cNvPr id="16388" name="AutoShape 4"/>
          <p:cNvSpPr>
            <a:spLocks/>
          </p:cNvSpPr>
          <p:nvPr/>
        </p:nvSpPr>
        <p:spPr bwMode="auto">
          <a:xfrm>
            <a:off x="1905000" y="4648200"/>
            <a:ext cx="76200" cy="381000"/>
          </a:xfrm>
          <a:prstGeom prst="rightBrace">
            <a:avLst>
              <a:gd name="adj1" fmla="val 41667"/>
              <a:gd name="adj2" fmla="val 50000"/>
            </a:avLst>
          </a:prstGeom>
          <a:noFill/>
          <a:ln w="9525">
            <a:solidFill>
              <a:schemeClr val="tx1"/>
            </a:solidFill>
            <a:round/>
            <a:headEnd/>
            <a:tailEnd/>
          </a:ln>
          <a:effectLst/>
        </p:spPr>
        <p:txBody>
          <a:bodyPr wrap="none" anchor="ctr"/>
          <a:lstStyle/>
          <a:p>
            <a:endParaRPr lang="en-US"/>
          </a:p>
        </p:txBody>
      </p:sp>
      <p:sp>
        <p:nvSpPr>
          <p:cNvPr id="16390" name="Text Box 6"/>
          <p:cNvSpPr txBox="1">
            <a:spLocks noChangeArrowheads="1"/>
          </p:cNvSpPr>
          <p:nvPr/>
        </p:nvSpPr>
        <p:spPr bwMode="auto">
          <a:xfrm>
            <a:off x="2133600" y="4724400"/>
            <a:ext cx="2362200" cy="304800"/>
          </a:xfrm>
          <a:prstGeom prst="rect">
            <a:avLst/>
          </a:prstGeom>
          <a:noFill/>
          <a:ln w="9525">
            <a:noFill/>
            <a:miter lim="800000"/>
            <a:headEnd/>
            <a:tailEnd/>
          </a:ln>
          <a:effectLst/>
        </p:spPr>
        <p:txBody>
          <a:bodyPr>
            <a:spAutoFit/>
          </a:bodyPr>
          <a:lstStyle/>
          <a:p>
            <a:pPr>
              <a:spcBef>
                <a:spcPct val="50000"/>
              </a:spcBef>
            </a:pPr>
            <a:r>
              <a:rPr lang="en-US" sz="1400" i="1"/>
              <a:t>Do you know why?</a:t>
            </a:r>
          </a:p>
        </p:txBody>
      </p:sp>
      <p:sp>
        <p:nvSpPr>
          <p:cNvPr id="16391" name="Line 7"/>
          <p:cNvSpPr>
            <a:spLocks noChangeShapeType="1"/>
          </p:cNvSpPr>
          <p:nvPr/>
        </p:nvSpPr>
        <p:spPr bwMode="auto">
          <a:xfrm>
            <a:off x="4800600" y="3962400"/>
            <a:ext cx="0" cy="1371600"/>
          </a:xfrm>
          <a:prstGeom prst="line">
            <a:avLst/>
          </a:prstGeom>
          <a:noFill/>
          <a:ln w="9525">
            <a:solidFill>
              <a:schemeClr val="tx1"/>
            </a:solidFill>
            <a:round/>
            <a:headEnd/>
            <a:tailEnd type="triangle" w="med" len="med"/>
          </a:ln>
          <a:effectLst/>
        </p:spPr>
        <p:txBody>
          <a:bodyPr/>
          <a:lstStyle/>
          <a:p>
            <a:endParaRPr lang="en-US"/>
          </a:p>
        </p:txBody>
      </p:sp>
      <p:sp>
        <p:nvSpPr>
          <p:cNvPr id="16392" name="Line 8"/>
          <p:cNvSpPr>
            <a:spLocks noChangeShapeType="1"/>
          </p:cNvSpPr>
          <p:nvPr/>
        </p:nvSpPr>
        <p:spPr bwMode="auto">
          <a:xfrm>
            <a:off x="2819400" y="3810000"/>
            <a:ext cx="0" cy="1600200"/>
          </a:xfrm>
          <a:prstGeom prst="line">
            <a:avLst/>
          </a:prstGeom>
          <a:noFill/>
          <a:ln w="9525">
            <a:solidFill>
              <a:schemeClr val="tx1"/>
            </a:solidFill>
            <a:round/>
            <a:headEnd/>
            <a:tailEnd type="triangle" w="med" len="med"/>
          </a:ln>
          <a:effectLst/>
        </p:spPr>
        <p:txBody>
          <a:bodyPr/>
          <a:lstStyle/>
          <a:p>
            <a:endParaRPr lang="en-US"/>
          </a:p>
        </p:txBody>
      </p:sp>
      <p:sp>
        <p:nvSpPr>
          <p:cNvPr id="16393" name="Text Box 9"/>
          <p:cNvSpPr txBox="1">
            <a:spLocks noChangeArrowheads="1"/>
          </p:cNvSpPr>
          <p:nvPr/>
        </p:nvSpPr>
        <p:spPr bwMode="auto">
          <a:xfrm>
            <a:off x="4495800" y="2667000"/>
            <a:ext cx="762000" cy="457200"/>
          </a:xfrm>
          <a:prstGeom prst="rect">
            <a:avLst/>
          </a:prstGeom>
          <a:noFill/>
          <a:ln w="9525">
            <a:noFill/>
            <a:miter lim="800000"/>
            <a:headEnd/>
            <a:tailEnd/>
          </a:ln>
          <a:effectLst/>
        </p:spPr>
        <p:txBody>
          <a:bodyPr>
            <a:spAutoFit/>
          </a:bodyPr>
          <a:lstStyle/>
          <a:p>
            <a:pPr>
              <a:spcBef>
                <a:spcPct val="50000"/>
              </a:spcBef>
            </a:pPr>
            <a:r>
              <a:rPr lang="en-US"/>
              <a:t>+</a:t>
            </a:r>
          </a:p>
        </p:txBody>
      </p:sp>
      <p:sp>
        <p:nvSpPr>
          <p:cNvPr id="16395" name="Text Box 11"/>
          <p:cNvSpPr txBox="1">
            <a:spLocks noChangeArrowheads="1"/>
          </p:cNvSpPr>
          <p:nvPr/>
        </p:nvSpPr>
        <p:spPr bwMode="auto">
          <a:xfrm>
            <a:off x="6172200" y="2667000"/>
            <a:ext cx="762000" cy="457200"/>
          </a:xfrm>
          <a:prstGeom prst="rect">
            <a:avLst/>
          </a:prstGeom>
          <a:noFill/>
          <a:ln w="9525">
            <a:noFill/>
            <a:miter lim="800000"/>
            <a:headEnd/>
            <a:tailEnd/>
          </a:ln>
          <a:effectLst/>
        </p:spPr>
        <p:txBody>
          <a:bodyPr>
            <a:spAutoFit/>
          </a:bodyPr>
          <a:lstStyle/>
          <a:p>
            <a:pPr>
              <a:spcBef>
                <a:spcPct val="50000"/>
              </a:spcBef>
            </a:pPr>
            <a:r>
              <a:rPr lang="en-US"/>
              <a:t>+</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When the stomatum is opening, the [K+] rises to 0.5M, anions &#10;rise to 0.2-0.5M, the osmotic potential drops 2MPa, thus bri..."/>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Changes in ionic concentrations, pH and membrane &#10;potential for epidermal cells, subsidiary cells and guard cells. &#10;O = op..."/>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descr="Driving force -&gt; osmotic uptake of water -&gt; increase &#10;of hydrostatic pressure -&gt; push the thin dorsal walls &#10;outward into..."/>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descr="• Ion and organic molecules &#10;• Guard cell &#10;&quot; ys Decrease &#10;&quot; yw decrease &#10;• Water moves into the guard cell &#10;&quot; yp increase ..."/>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 Osmotic potential decrease &#10;• Water potential decrease &#10;• Water enter into vacuole &#10;• Increase turgor &#10;• Stomata open &#10; "/>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descr="Mechanism for stomatal close &#10;Uptake of Ca+2 into the cytosol &#10;Depolarize the membranes &#10;Anion channel opened and Cl- a..."/>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 Osmotic potential increase &#10;• Water potential increase &#10;• Water comes out from vacuole &#10;• decrease turgor &#10;• Stomata clo..."/>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descr="Role of ABA &#10;• Seed development &#10;• Dormancy &#10;• Germination &#10;• Stomatal closure &#10;• Leaf senescence &#10;• Environmental stress ..."/>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descr="• In guard cells of Arabidopsis thaliana ABA induced &#10;calcium oscillations occur in 10.3 min &amp; therefore too &#10;slow to enco..."/>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 Both mediate Anions release from guard cells causing &#10;Depolarization. &#10;• This change in membrane potential deactivates K..."/>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0" y="-3175"/>
            <a:ext cx="9144000" cy="6861175"/>
          </a:xfrm>
          <a:prstGeom prst="rect">
            <a:avLst/>
          </a:prstGeom>
          <a:noFill/>
          <a:ln w="9525">
            <a:noFill/>
            <a:miter lim="800000"/>
            <a:headEnd/>
            <a:tailEnd/>
          </a:ln>
          <a:effec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descr="Factors influencing stomata &#10;aperture &#10;• Light &#10;• Temp &#10;• CO2 &#10;• Water content &#10; "/>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1). Light &#10;Stomata of most plant open in the day and &#10;close at night, while CAM plants are just the &#10;opposite. &#10;Stomata..."/>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descr="Blue light has direct effect on stomatal opening. &#10;At low fluence rate, blue light causes stomatal &#10;opening, but not red..."/>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2) Temperature &#10;Stomatal aperture increase with Temp, within 20- &#10;30℃ (the optimal). &#10;Temp increase -&gt; stimulate respir..."/>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2" descr="(3). CO2 &#10;Low CO2 conc. promotes stomatal opening, &#10;while high CO2 conc. inhibits stomatal opening &#10;through its acidifica..."/>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Effect of CO2 on stomatal movement &#10;CO2 conc. decrease =&gt; stomata open =&gt; to uptake more &#10;CO2 &#10;CO2 conc. increase =&gt; sto..."/>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4) Water content &#10;Stomata open when the leaf contain enough &#10;water. When there is a water shortage, they &#10;close. &#10;At ni..."/>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descr=" Hydro passive closure &#10;Water loss from the guard cells exceeds the rate of &#10;movement into the guard cells. =&gt; decrease ..."/>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ENVIRONMENTAL SCIENCE &#10;Lecture 3A  "/>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SUBTOPICS Mineral nutrition important Classification of minerals Roles and properties 0f minerals &#10;Deficiency symptoms 0f ..."/>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4572000" cy="1477328"/>
          </a:xfrm>
          <a:prstGeom prst="rect">
            <a:avLst/>
          </a:prstGeom>
        </p:spPr>
        <p:txBody>
          <a:bodyPr>
            <a:spAutoFit/>
          </a:bodyPr>
          <a:lstStyle/>
          <a:p>
            <a:pPr eaLnBrk="0" hangingPunct="0"/>
            <a:r>
              <a:rPr lang="en-US" b="1" dirty="0" smtClean="0">
                <a:latin typeface="Arial" pitchFamily="34" charset="0"/>
                <a:cs typeface="Arial" pitchFamily="34" charset="0"/>
              </a:rPr>
              <a:t> b.  Electrons are passed from one protein to the next until they reach an oxygen molecule.  Oxygen then accepts the electrons and bonds with two (2) hydrogen ions to form water. </a:t>
            </a:r>
            <a:endParaRPr lang="en-US" b="1" dirty="0"/>
          </a:p>
        </p:txBody>
      </p:sp>
      <p:pic>
        <p:nvPicPr>
          <p:cNvPr id="3" name="Picture 2" descr="E:\InstructorMedia\ch09\imagelibrary\09-15-Chemiosmosis-AL.gif"/>
          <p:cNvPicPr>
            <a:picLocks noChangeAspect="1" noChangeArrowheads="1"/>
          </p:cNvPicPr>
          <p:nvPr/>
        </p:nvPicPr>
        <p:blipFill>
          <a:blip r:embed="rId2"/>
          <a:srcRect/>
          <a:stretch>
            <a:fillRect/>
          </a:stretch>
        </p:blipFill>
        <p:spPr bwMode="auto">
          <a:xfrm>
            <a:off x="685800" y="1745509"/>
            <a:ext cx="7848600" cy="5112491"/>
          </a:xfrm>
          <a:prstGeom prst="rect">
            <a:avLst/>
          </a:prstGeom>
          <a:noFill/>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Why Is Mineral Nutrition Important? &#10;In most natural soils, the availability of mineral nutrients limits plant growth and..."/>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Classification Of Minerals: &#10;On the basis of the amounts found in plants: &#10;Macronutrients: N, K, Ca, Mg, P, S, Na, (Si) ..."/>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Essential Elements : &#10;What defines an “essential” element? &#10;1.In its absence the plant cannot complete a normal life cycle..."/>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Hydroponic culture can determine which mineral elements are actually essential nutrients. &#10;Essential Elements :  "/>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Classification of minerals: &#10;Macronutrients are elements required by plants in relatively large quantities (9 total). &#10;O..."/>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Micronutrients elements are nutrients that the plants need in very small amounts (8 total). &#10;Iron, chlorine, copper, zin..."/>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Name Chemical Relative Function in plant &#10;symbol % in plant &#10;to N &#10;Primary macronutrients &#10;Nitrogen N 100 Proteins, amino ..."/>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ROLES, PROPERTIES AND DEFICIENCY SYMPTOMS OF MINERALS  "/>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NITROGEN (N): &#10;Roles and properties: &#10;About 1/3 as abundant as carbon. Occurs principally as diatomic N2 in the atmospher..."/>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2" descr="NITROGEN (N): &#10;Deficiency symptoms: &#10;General chlorosis, especially of older leaves (mobile). &#10;In severe cases these leav..."/>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1739900"/>
            <a:ext cx="9144000" cy="3743325"/>
          </a:xfrm>
          <a:prstGeom prst="rect">
            <a:avLst/>
          </a:prstGeom>
          <a:noFill/>
          <a:ln w="9525">
            <a:noFill/>
            <a:miter lim="800000"/>
            <a:headEnd/>
            <a:tailEnd/>
          </a:ln>
          <a:effectLst/>
        </p:spPr>
        <p:txBody>
          <a:bodyPr>
            <a:spAutoFit/>
          </a:bodyPr>
          <a:lstStyle/>
          <a:p>
            <a:r>
              <a:rPr lang="en-US" b="1">
                <a:latin typeface="Arial" pitchFamily="34" charset="0"/>
                <a:cs typeface="Arial" pitchFamily="34" charset="0"/>
              </a:rPr>
              <a:t>c.  So how does ATP get made?  By passing electrons to the outside of the membrane, we have set up a hydrogen ion gradient across a membrane that can be used to perform work; in this case, the gradient is across the mitochondrial membrane and the work is the synthesis of ATP.  The work is carried out by allowing the hydrogen ions to flow back into the cell, much like water will flow over a dam or through a water mill, during which the flow can be used to do useful work.  The gradient that results is known as the </a:t>
            </a:r>
            <a:r>
              <a:rPr lang="en-US" b="1" u="sng">
                <a:latin typeface="Arial" pitchFamily="34" charset="0"/>
                <a:cs typeface="Arial" pitchFamily="34" charset="0"/>
              </a:rPr>
              <a:t>proton</a:t>
            </a:r>
            <a:r>
              <a:rPr lang="en-US" b="1">
                <a:latin typeface="Arial" pitchFamily="34" charset="0"/>
                <a:cs typeface="Arial" pitchFamily="34" charset="0"/>
              </a:rPr>
              <a:t>-</a:t>
            </a:r>
            <a:r>
              <a:rPr lang="en-US" b="1" u="sng">
                <a:latin typeface="Arial" pitchFamily="34" charset="0"/>
                <a:cs typeface="Arial" pitchFamily="34" charset="0"/>
              </a:rPr>
              <a:t>motive</a:t>
            </a:r>
            <a:r>
              <a:rPr lang="en-US" b="1">
                <a:latin typeface="Arial" pitchFamily="34" charset="0"/>
                <a:cs typeface="Arial" pitchFamily="34" charset="0"/>
              </a:rPr>
              <a:t> </a:t>
            </a:r>
            <a:r>
              <a:rPr lang="en-US" b="1" u="sng">
                <a:latin typeface="Arial" pitchFamily="34" charset="0"/>
                <a:cs typeface="Arial" pitchFamily="34" charset="0"/>
              </a:rPr>
              <a:t>force</a:t>
            </a:r>
            <a:r>
              <a:rPr lang="en-US" b="1">
                <a:latin typeface="Arial" pitchFamily="34" charset="0"/>
                <a:cs typeface="Arial" pitchFamily="34" charset="0"/>
              </a:rPr>
              <a:t>.</a:t>
            </a:r>
            <a:r>
              <a:rPr lang="en-US"/>
              <a:t>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4" name="Picture 2" descr="PHOSPHOROUS (P): &#10;Roles and properties: &#10;Occurs and reacts as orthophosphate, the fully oxidized and stable form. &#10;Parti..."/>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descr="PHOSPHOROUS (P): &#10;Deficiency symptoms: &#10;Phosphorous-deficient plants are stunted (stop growth) and , in contrast to those..."/>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2" descr="POTASSIUM (K+): &#10;Roles and properties: &#10;Dominant cation in plants. &#10; K+ is an activator of many enzymes that are essenti..."/>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 2" descr="POTASSIUM (K+): &#10;Deficiency symptoms: &#10;As with N and P, K+ is easily redistributed (mobile) from mature to younger organs..."/>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Picture 2" descr="MAGNESIUM (MG++): &#10;Roles and properties: &#10;Most important divalent cation in enzymatic catalysis. &#10; Involved in most reac..."/>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2" descr="MAGNESIUM (MG++): &#10;Deficiency symptoms: &#10;Deficiency causes extensive interveinal chlorosis which starts with basal leaves..."/>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2" descr="CALCIUM (CA++): &#10;Roles and properties: &#10;Often the most abundant divalent cation in plants. &#10;Important component of cell ..."/>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4" name="Picture 2" descr="CALCIUM (CA++): &#10;Deficiency symptoms: &#10;Meristematic regions die. &#10;Margins of younger leaves become chlorotic then necrot..."/>
          <p:cNvPicPr>
            <a:picLocks noChangeAspect="1" noChangeArrowheads="1"/>
          </p:cNvPicPr>
          <p:nvPr/>
        </p:nvPicPr>
        <p:blipFill>
          <a:blip r:embed="rId3"/>
          <a:srcRect/>
          <a:stretch>
            <a:fillRect/>
          </a:stretch>
        </p:blipFill>
        <p:spPr bwMode="auto">
          <a:xfrm>
            <a:off x="-1" y="-1"/>
            <a:ext cx="9144001" cy="6865169"/>
          </a:xfrm>
          <a:prstGeom prst="rect">
            <a:avLst/>
          </a:prstGeom>
          <a:noFill/>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descr="IRON (Fe++): &#10;Roles and properties: &#10;Important for its oxidation-reduction properties (Fe+++ to Fe++). &#10;Iron forms a loc..."/>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2" name="Picture 2" descr="IRON (FE++): &#10;Deficiency symptoms: &#10;Extensive interveinal chlorosis, starting with younger leaves (iron is relatively imm..."/>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1192213"/>
            <a:ext cx="9144000" cy="4838700"/>
          </a:xfrm>
          <a:prstGeom prst="rect">
            <a:avLst/>
          </a:prstGeom>
          <a:noFill/>
          <a:ln w="9525">
            <a:noFill/>
            <a:miter lim="800000"/>
            <a:headEnd/>
            <a:tailEnd/>
          </a:ln>
          <a:effectLst/>
        </p:spPr>
        <p:txBody>
          <a:bodyPr>
            <a:spAutoFit/>
          </a:bodyPr>
          <a:lstStyle/>
          <a:p>
            <a:r>
              <a:rPr lang="en-US" b="1">
                <a:latin typeface="Arial" pitchFamily="34" charset="0"/>
                <a:cs typeface="Arial" pitchFamily="34" charset="0"/>
              </a:rPr>
              <a:t>d.  Relatively high concentrations of H</a:t>
            </a:r>
            <a:r>
              <a:rPr lang="en-US" b="1" baseline="30000">
                <a:latin typeface="Arial" pitchFamily="34" charset="0"/>
                <a:cs typeface="Arial" pitchFamily="34" charset="0"/>
              </a:rPr>
              <a:t>+</a:t>
            </a:r>
            <a:r>
              <a:rPr lang="en-US" b="1">
                <a:latin typeface="Arial" pitchFamily="34" charset="0"/>
                <a:cs typeface="Arial" pitchFamily="34" charset="0"/>
              </a:rPr>
              <a:t> in the intermembrane space lead to the flow of H</a:t>
            </a:r>
            <a:r>
              <a:rPr lang="en-US" b="1" baseline="30000">
                <a:latin typeface="Arial" pitchFamily="34" charset="0"/>
                <a:cs typeface="Arial" pitchFamily="34" charset="0"/>
              </a:rPr>
              <a:t>+</a:t>
            </a:r>
            <a:r>
              <a:rPr lang="en-US" b="1">
                <a:latin typeface="Arial" pitchFamily="34" charset="0"/>
                <a:cs typeface="Arial" pitchFamily="34" charset="0"/>
              </a:rPr>
              <a:t> ions into the mitochondrial matrix </a:t>
            </a:r>
            <a:r>
              <a:rPr lang="en-US" b="1" i="1">
                <a:latin typeface="Arial" pitchFamily="34" charset="0"/>
                <a:cs typeface="Arial" pitchFamily="34" charset="0"/>
              </a:rPr>
              <a:t>through</a:t>
            </a:r>
            <a:r>
              <a:rPr lang="en-US" b="1">
                <a:latin typeface="Arial" pitchFamily="34" charset="0"/>
                <a:cs typeface="Arial" pitchFamily="34" charset="0"/>
              </a:rPr>
              <a:t> a channel; this channel is formed by a special enzyme called an ATP synthase (i.e. synthesizer of ATP). </a:t>
            </a:r>
            <a:endParaRPr lang="en-US" b="1"/>
          </a:p>
          <a:p>
            <a:pPr eaLnBrk="0" hangingPunct="0"/>
            <a:r>
              <a:rPr lang="en-US" b="1">
                <a:latin typeface="Arial" pitchFamily="34" charset="0"/>
                <a:cs typeface="Arial" pitchFamily="34" charset="0"/>
              </a:rPr>
              <a:t> </a:t>
            </a:r>
            <a:endParaRPr lang="en-US" b="1"/>
          </a:p>
          <a:p>
            <a:pPr eaLnBrk="0" hangingPunct="0"/>
            <a:r>
              <a:rPr lang="en-US" b="1">
                <a:latin typeface="Arial" pitchFamily="34" charset="0"/>
                <a:cs typeface="Arial" pitchFamily="34" charset="0"/>
              </a:rPr>
              <a:t>e.  </a:t>
            </a:r>
            <a:r>
              <a:rPr lang="en-US" b="1" u="sng">
                <a:latin typeface="Arial" pitchFamily="34" charset="0"/>
                <a:cs typeface="Arial" pitchFamily="34" charset="0"/>
              </a:rPr>
              <a:t>ATP</a:t>
            </a:r>
            <a:r>
              <a:rPr lang="en-US" b="1">
                <a:latin typeface="Arial" pitchFamily="34" charset="0"/>
                <a:cs typeface="Arial" pitchFamily="34" charset="0"/>
              </a:rPr>
              <a:t> </a:t>
            </a:r>
            <a:r>
              <a:rPr lang="en-US" b="1" u="sng">
                <a:latin typeface="Arial" pitchFamily="34" charset="0"/>
                <a:cs typeface="Arial" pitchFamily="34" charset="0"/>
              </a:rPr>
              <a:t>synthase</a:t>
            </a:r>
            <a:r>
              <a:rPr lang="en-US" b="1">
                <a:latin typeface="Arial" pitchFamily="34" charset="0"/>
                <a:cs typeface="Arial" pitchFamily="34" charset="0"/>
              </a:rPr>
              <a:t>, the enzyme that makes ATP, is located on the inner membrane of the mitochondrion.  This process of making ATP is known as oxidative phosphorylation.  The entire process of using the proton motive force to make ATP is called chemiosmosis.</a:t>
            </a:r>
            <a:endParaRPr lang="en-US" b="1"/>
          </a:p>
          <a:p>
            <a:pPr eaLnBrk="0" hangingPunct="0"/>
            <a:r>
              <a:rPr lang="en-US" b="1">
                <a:latin typeface="Arial" pitchFamily="34" charset="0"/>
                <a:cs typeface="Arial" pitchFamily="34" charset="0"/>
              </a:rPr>
              <a:t> </a:t>
            </a:r>
            <a:endParaRPr lang="en-US" b="1"/>
          </a:p>
          <a:p>
            <a:pPr eaLnBrk="0" hangingPunct="0"/>
            <a:r>
              <a:rPr lang="en-US" b="1">
                <a:latin typeface="Arial" pitchFamily="34" charset="0"/>
                <a:cs typeface="Arial" pitchFamily="34" charset="0"/>
              </a:rPr>
              <a:t>Figure 9.14 (p. 167) – ATP synthase, a molecular mill.</a:t>
            </a:r>
            <a:endParaRPr lang="en-US" b="1"/>
          </a:p>
          <a:p>
            <a:pPr eaLnBrk="0" hangingPunct="0"/>
            <a:endParaRPr lang="en-US"/>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 descr="ZINC (ZN++): &#10;Roles and properties: &#10;Important in enzymes with oxidation-reduction properties. &#10;Deficiency symptoms: &#10;In..."/>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descr="BORON (B(OH)3): &#10;Roles and properties: &#10;Specific function unknown. However, boron is found in cell walls complexed with r..."/>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MOLYBDENUM (MO6+): &#10;Roles and properties: &#10;Important for its oxidation-reduction properties. &#10;It is a key component of n..."/>
          <p:cNvPicPr>
            <a:picLocks noChangeAspect="1" noChangeArrowheads="1"/>
          </p:cNvPicPr>
          <p:nvPr/>
        </p:nvPicPr>
        <p:blipFill>
          <a:blip r:embed="rId3"/>
          <a:srcRect/>
          <a:stretch>
            <a:fillRect/>
          </a:stretch>
        </p:blipFill>
        <p:spPr bwMode="auto">
          <a:xfrm>
            <a:off x="-1" y="0"/>
            <a:ext cx="9134453" cy="6858000"/>
          </a:xfrm>
          <a:prstGeom prst="rect">
            <a:avLst/>
          </a:prstGeom>
          <a:noFill/>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descr="MOLYBDENUM (MO6+): &#10;Deficiency symptoms: &#10;Most plants require less molybdenum than any other element, so deficiencies are..."/>
          <p:cNvPicPr>
            <a:picLocks noChangeAspect="1" noChangeArrowheads="1"/>
          </p:cNvPicPr>
          <p:nvPr/>
        </p:nvPicPr>
        <p:blipFill>
          <a:blip r:embed="rId3"/>
          <a:srcRect/>
          <a:stretch>
            <a:fillRect/>
          </a:stretch>
        </p:blipFill>
        <p:spPr bwMode="auto">
          <a:xfrm>
            <a:off x="0" y="0"/>
            <a:ext cx="9144000" cy="6865168"/>
          </a:xfrm>
          <a:prstGeom prst="rect">
            <a:avLst/>
          </a:prstGeom>
          <a:noFill/>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0361" name="Picture 1033" descr="32-01A-NutrientUptake-L.gif                                    0000002ABiologyConcepts4eCIPL_27-38    B959A49E:"/>
          <p:cNvPicPr>
            <a:picLocks noChangeAspect="1" noChangeArrowheads="1"/>
          </p:cNvPicPr>
          <p:nvPr/>
        </p:nvPicPr>
        <p:blipFill>
          <a:blip r:embed="rId2"/>
          <a:srcRect b="3246"/>
          <a:stretch>
            <a:fillRect/>
          </a:stretch>
        </p:blipFill>
        <p:spPr bwMode="auto">
          <a:xfrm>
            <a:off x="5486400" y="1752600"/>
            <a:ext cx="2855913" cy="4724400"/>
          </a:xfrm>
          <a:prstGeom prst="rect">
            <a:avLst/>
          </a:prstGeom>
          <a:noFill/>
        </p:spPr>
      </p:pic>
      <p:sp>
        <p:nvSpPr>
          <p:cNvPr id="100354" name="Rectangle 1026"/>
          <p:cNvSpPr>
            <a:spLocks noGrp="1" noChangeArrowheads="1"/>
          </p:cNvSpPr>
          <p:nvPr>
            <p:ph type="body" idx="1"/>
          </p:nvPr>
        </p:nvSpPr>
        <p:spPr>
          <a:xfrm>
            <a:off x="533400" y="2895600"/>
            <a:ext cx="4457700" cy="3602038"/>
          </a:xfrm>
        </p:spPr>
        <p:txBody>
          <a:bodyPr/>
          <a:lstStyle/>
          <a:p>
            <a:r>
              <a:rPr lang="en-US" dirty="0"/>
              <a:t>As a plant grows, its roots absorb water, minerals (inorganic ions), and some oxygen from the soil </a:t>
            </a:r>
          </a:p>
          <a:p>
            <a:pPr lvl="1"/>
            <a:r>
              <a:rPr lang="en-US" dirty="0"/>
              <a:t>Its leaves take carbon dioxide from the air</a:t>
            </a:r>
          </a:p>
        </p:txBody>
      </p:sp>
      <p:sp>
        <p:nvSpPr>
          <p:cNvPr id="100355" name="Rectangle 1027"/>
          <p:cNvSpPr>
            <a:spLocks noChangeArrowheads="1"/>
          </p:cNvSpPr>
          <p:nvPr/>
        </p:nvSpPr>
        <p:spPr bwMode="auto">
          <a:xfrm>
            <a:off x="0" y="0"/>
            <a:ext cx="9144000" cy="1676400"/>
          </a:xfrm>
          <a:prstGeom prst="rect">
            <a:avLst/>
          </a:prstGeom>
          <a:solidFill>
            <a:srgbClr val="FFCC99"/>
          </a:solidFill>
          <a:ln w="0">
            <a:noFill/>
            <a:miter lim="800000"/>
            <a:headEnd/>
            <a:tailEnd/>
          </a:ln>
          <a:effectLst/>
        </p:spPr>
        <p:txBody>
          <a:bodyPr wrap="none" anchor="ctr"/>
          <a:lstStyle/>
          <a:p>
            <a:endParaRPr lang="en-US"/>
          </a:p>
        </p:txBody>
      </p:sp>
      <p:sp>
        <p:nvSpPr>
          <p:cNvPr id="100356" name="Rectangle 1028"/>
          <p:cNvSpPr>
            <a:spLocks noGrp="1" noChangeArrowheads="1"/>
          </p:cNvSpPr>
          <p:nvPr>
            <p:ph type="title"/>
          </p:nvPr>
        </p:nvSpPr>
        <p:spPr>
          <a:xfrm>
            <a:off x="0" y="990600"/>
            <a:ext cx="8991600" cy="1189037"/>
          </a:xfrm>
        </p:spPr>
        <p:txBody>
          <a:bodyPr>
            <a:normAutofit/>
          </a:bodyPr>
          <a:lstStyle/>
          <a:p>
            <a:pPr marL="865188" indent="-865188" algn="just"/>
            <a:r>
              <a:rPr lang="en-US" sz="3000" dirty="0" smtClean="0"/>
              <a:t>Plants acquire their nutrients from soil and air</a:t>
            </a:r>
            <a:endParaRPr lang="en-US" sz="3000" b="0" dirty="0">
              <a:solidFill>
                <a:schemeClr val="tx1"/>
              </a:solidFill>
            </a:endParaRPr>
          </a:p>
        </p:txBody>
      </p:sp>
      <p:sp>
        <p:nvSpPr>
          <p:cNvPr id="100357" name="Rectangle 1029"/>
          <p:cNvSpPr>
            <a:spLocks noChangeArrowheads="1"/>
          </p:cNvSpPr>
          <p:nvPr/>
        </p:nvSpPr>
        <p:spPr bwMode="auto">
          <a:xfrm>
            <a:off x="228600" y="76200"/>
            <a:ext cx="8686800" cy="1754326"/>
          </a:xfrm>
          <a:prstGeom prst="rect">
            <a:avLst/>
          </a:prstGeom>
          <a:noFill/>
          <a:ln w="9525">
            <a:noFill/>
            <a:miter lim="800000"/>
            <a:headEnd/>
            <a:tailEnd/>
          </a:ln>
          <a:effectLst/>
        </p:spPr>
        <p:txBody>
          <a:bodyPr>
            <a:spAutoFit/>
          </a:bodyPr>
          <a:lstStyle/>
          <a:p>
            <a:pPr eaLnBrk="1" hangingPunct="1">
              <a:lnSpc>
                <a:spcPct val="90000"/>
              </a:lnSpc>
            </a:pPr>
            <a:r>
              <a:rPr lang="en-US" sz="3000" b="1" dirty="0">
                <a:solidFill>
                  <a:srgbClr val="990000"/>
                </a:solidFill>
              </a:rPr>
              <a:t>THE UPTAKE AND TRANSPORT OF PLANT </a:t>
            </a:r>
            <a:r>
              <a:rPr lang="en-US" sz="3000" b="1" dirty="0" smtClean="0">
                <a:solidFill>
                  <a:srgbClr val="990000"/>
                </a:solidFill>
              </a:rPr>
              <a:t>NUTRIENTS</a:t>
            </a:r>
          </a:p>
          <a:p>
            <a:pPr eaLnBrk="1" hangingPunct="1">
              <a:lnSpc>
                <a:spcPct val="90000"/>
              </a:lnSpc>
            </a:pPr>
            <a:endParaRPr lang="en-US" sz="3000" b="1" dirty="0" smtClean="0">
              <a:solidFill>
                <a:srgbClr val="990000"/>
              </a:solidFill>
            </a:endParaRPr>
          </a:p>
          <a:p>
            <a:pPr eaLnBrk="1" hangingPunct="1">
              <a:lnSpc>
                <a:spcPct val="90000"/>
              </a:lnSpc>
            </a:pPr>
            <a:endParaRPr lang="en-US" sz="3000" dirty="0"/>
          </a:p>
        </p:txBody>
      </p:sp>
      <p:sp>
        <p:nvSpPr>
          <p:cNvPr id="100359" name="Text Box 1031"/>
          <p:cNvSpPr txBox="1">
            <a:spLocks noChangeArrowheads="1"/>
          </p:cNvSpPr>
          <p:nvPr/>
        </p:nvSpPr>
        <p:spPr bwMode="auto">
          <a:xfrm>
            <a:off x="7620000" y="6172200"/>
            <a:ext cx="1219200" cy="274638"/>
          </a:xfrm>
          <a:prstGeom prst="rect">
            <a:avLst/>
          </a:prstGeom>
          <a:noFill/>
          <a:ln w="9525">
            <a:noFill/>
            <a:miter lim="800000"/>
            <a:headEnd/>
            <a:tailEnd/>
          </a:ln>
          <a:effectLst/>
        </p:spPr>
        <p:txBody>
          <a:bodyPr>
            <a:spAutoFit/>
          </a:bodyPr>
          <a:lstStyle/>
          <a:p>
            <a:pPr algn="r"/>
            <a:r>
              <a:rPr lang="en-US" sz="1200"/>
              <a:t>Figure 32.1A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0357"/>
                                        </p:tgtEl>
                                        <p:attrNameLst>
                                          <p:attrName>style.visibility</p:attrName>
                                        </p:attrNameLst>
                                      </p:cBhvr>
                                      <p:to>
                                        <p:strVal val="visible"/>
                                      </p:to>
                                    </p:set>
                                    <p:animEffect transition="in" filter="dissolve">
                                      <p:cBhvr>
                                        <p:cTn id="7" dur="500"/>
                                        <p:tgtEl>
                                          <p:spTgt spid="1003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0035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035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build="p" bldLvl="2" autoUpdateAnimBg="0"/>
      <p:bldP spid="100357" grpId="0" autoUpdateAnimBg="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AutoShape 2" descr="It is the absorption of minerals without direct expenditure of metabolic energy. &#10;In passive absorption &#10;I.Mineral salt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7188" name="AutoShape 4" descr="1- Mass flow theory &#10;According to this theory ions are absorbed by the root along with mass flow of water under the effe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2578" name="AutoShape 2" descr="The uptake of nutrients occurs at both the roots and the leaves. &#10;owater and minerals &#10;oCO2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2580" name="AutoShape 4" descr="https://image.slidesharecdn.com/uptakeofnutrientsbyplants-141025004455-conversion-gate02/95/uptake-of-nutrients-by-plants-5-638.jpg?cb=141419795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2582" name="AutoShape 6" descr=" &#10; &#10;LECTURE 3B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228600" y="228600"/>
            <a:ext cx="8534400" cy="5940088"/>
          </a:xfrm>
          <a:prstGeom prst="rect">
            <a:avLst/>
          </a:prstGeom>
        </p:spPr>
        <p:txBody>
          <a:bodyPr wrap="square">
            <a:spAutoFit/>
          </a:bodyPr>
          <a:lstStyle/>
          <a:p>
            <a:pPr algn="just"/>
            <a:r>
              <a:rPr lang="en-US" sz="2000" b="1" dirty="0" smtClean="0">
                <a:latin typeface="Times New Roman" pitchFamily="18" charset="0"/>
                <a:cs typeface="Times New Roman" pitchFamily="18" charset="0"/>
              </a:rPr>
              <a:t>Ion-Exchange: </a:t>
            </a:r>
          </a:p>
          <a:p>
            <a:pPr algn="just"/>
            <a:r>
              <a:rPr lang="en-US" sz="2000" dirty="0" smtClean="0">
                <a:latin typeface="Times New Roman" pitchFamily="18" charset="0"/>
                <a:cs typeface="Times New Roman" pitchFamily="18" charset="0"/>
              </a:rPr>
              <a:t>The ions adsorbed on the surface of the walls or membranes of root cells may be exchanged with the ions of same sign from external solution. For example, the </a:t>
            </a:r>
            <a:r>
              <a:rPr lang="en-US" sz="2000" dirty="0" err="1" smtClean="0">
                <a:latin typeface="Times New Roman" pitchFamily="18" charset="0"/>
                <a:cs typeface="Times New Roman" pitchFamily="18" charset="0"/>
              </a:rPr>
              <a:t>cation</a:t>
            </a:r>
            <a:r>
              <a:rPr lang="en-US" sz="2000" dirty="0" smtClean="0">
                <a:latin typeface="Times New Roman" pitchFamily="18" charset="0"/>
                <a:cs typeface="Times New Roman" pitchFamily="18" charset="0"/>
              </a:rPr>
              <a:t> K</a:t>
            </a:r>
            <a:r>
              <a:rPr lang="en-US" sz="2000" baseline="30000"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of the external soil solution may be exchanged with H</a:t>
            </a:r>
            <a:r>
              <a:rPr lang="en-US" sz="2000" baseline="30000"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ion adsorbed on the surface of the root cells. Simi­larly, an anion may be exchanged with OH</a:t>
            </a:r>
            <a:r>
              <a:rPr lang="en-US" sz="2000" baseline="30000"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ion. There are two theories regarding the mecha­nism of ion exchange: </a:t>
            </a:r>
          </a:p>
          <a:p>
            <a:pPr algn="just"/>
            <a:r>
              <a:rPr lang="en-US" sz="2000" b="1" dirty="0" smtClean="0">
                <a:latin typeface="Times New Roman" pitchFamily="18" charset="0"/>
                <a:cs typeface="Times New Roman" pitchFamily="18" charset="0"/>
              </a:rPr>
              <a:t>The further process of the absorption of mineral salts may be of two types: </a:t>
            </a:r>
          </a:p>
          <a:p>
            <a:pPr algn="just"/>
            <a:r>
              <a:rPr lang="en-US" sz="2000" dirty="0" smtClean="0">
                <a:solidFill>
                  <a:srgbClr val="FF0000"/>
                </a:solidFill>
                <a:latin typeface="Times New Roman" pitchFamily="18" charset="0"/>
                <a:cs typeface="Times New Roman" pitchFamily="18" charset="0"/>
              </a:rPr>
              <a:t>(1) Passive and </a:t>
            </a:r>
          </a:p>
          <a:p>
            <a:pPr algn="just"/>
            <a:r>
              <a:rPr lang="en-US" sz="2000" dirty="0" smtClean="0">
                <a:solidFill>
                  <a:srgbClr val="FF0000"/>
                </a:solidFill>
                <a:latin typeface="Times New Roman" pitchFamily="18" charset="0"/>
                <a:cs typeface="Times New Roman" pitchFamily="18" charset="0"/>
              </a:rPr>
              <a:t>(2) Active </a:t>
            </a:r>
          </a:p>
          <a:p>
            <a:pPr algn="just"/>
            <a:r>
              <a:rPr lang="en-US" sz="2000" b="1" dirty="0" smtClean="0">
                <a:latin typeface="Times New Roman" pitchFamily="18" charset="0"/>
                <a:cs typeface="Times New Roman" pitchFamily="18" charset="0"/>
              </a:rPr>
              <a:t>(1) Passive Absorption of Mineral Salts: </a:t>
            </a:r>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When the concentration of mineral salts is higher in the outer solution than in the cell sap of the root cells, the mineral salts are absorbed according to the concentration gradient by simple process of diffusion. This is called as passive absorption because it does not require expenditure of metabolic energy. </a:t>
            </a:r>
          </a:p>
          <a:p>
            <a:pPr algn="just"/>
            <a:r>
              <a:rPr lang="en-US" sz="2000" dirty="0" smtClean="0">
                <a:latin typeface="Times New Roman" pitchFamily="18" charset="0"/>
                <a:cs typeface="Times New Roman" pitchFamily="18" charset="0"/>
              </a:rPr>
              <a:t>It is now known that during passive absorption, the mineral salts may diffuse through cell membranes directly through lipid </a:t>
            </a:r>
            <a:r>
              <a:rPr lang="en-US" sz="2000" dirty="0" err="1" smtClean="0">
                <a:latin typeface="Times New Roman" pitchFamily="18" charset="0"/>
                <a:cs typeface="Times New Roman" pitchFamily="18" charset="0"/>
              </a:rPr>
              <a:t>bilayer</a:t>
            </a:r>
            <a:r>
              <a:rPr lang="en-US" sz="2000" dirty="0" smtClean="0">
                <a:latin typeface="Times New Roman" pitchFamily="18" charset="0"/>
                <a:cs typeface="Times New Roman" pitchFamily="18" charset="0"/>
              </a:rPr>
              <a:t> but mainly through trans­-membrane ion-selective protein channels or trans-membrane carrier proteins. Carrier or chan­nel mediated passive transport of mineral salts across the membrane is also called as facili­tated diffusion</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AutoShape 2" descr="It is the absorption of minerals without direct expenditure of metabolic energy. &#10;In passive absorption &#10;I.Mineral salt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7188" name="AutoShape 4" descr="1- Mass flow theory &#10;According to this theory ions are absorbed by the root along with mass flow of water under the effe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457200" y="304800"/>
            <a:ext cx="8382000" cy="5940088"/>
          </a:xfrm>
          <a:prstGeom prst="rect">
            <a:avLst/>
          </a:prstGeom>
        </p:spPr>
        <p:txBody>
          <a:bodyPr wrap="square">
            <a:spAutoFit/>
          </a:bodyPr>
          <a:lstStyle/>
          <a:p>
            <a:pPr algn="just"/>
            <a:r>
              <a:rPr lang="en-US" sz="2000" b="1" dirty="0" smtClean="0">
                <a:latin typeface="Times New Roman" pitchFamily="18" charset="0"/>
                <a:cs typeface="Times New Roman" pitchFamily="18" charset="0"/>
              </a:rPr>
              <a:t>2) Active Absorption of Mineral Salts: </a:t>
            </a:r>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It has often been observed that the cell sap in plants accumulates large quantities of min­eral salts ions against the concentration gradient. For example in alga </a:t>
            </a:r>
            <a:r>
              <a:rPr lang="en-US" sz="2000" dirty="0" err="1" smtClean="0">
                <a:latin typeface="Times New Roman" pitchFamily="18" charset="0"/>
                <a:cs typeface="Times New Roman" pitchFamily="18" charset="0"/>
              </a:rPr>
              <a:t>Nitella</a:t>
            </a:r>
            <a:r>
              <a:rPr lang="en-US" sz="2000" dirty="0" smtClean="0">
                <a:latin typeface="Times New Roman" pitchFamily="18" charset="0"/>
                <a:cs typeface="Times New Roman" pitchFamily="18" charset="0"/>
              </a:rPr>
              <a:t> the cell sap accumulated K</a:t>
            </a:r>
            <a:r>
              <a:rPr lang="en-US" sz="2000" baseline="30000"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and phosphate ions to such an extent that their concentrations were thou­sands and hundreds times greater than in the pond water in which the plant was growing. </a:t>
            </a:r>
          </a:p>
          <a:p>
            <a:pPr algn="just"/>
            <a:r>
              <a:rPr lang="en-US" sz="2000" dirty="0" smtClean="0">
                <a:latin typeface="Times New Roman" pitchFamily="18" charset="0"/>
                <a:cs typeface="Times New Roman" pitchFamily="18" charset="0"/>
              </a:rPr>
              <a:t>This cannot be explained by simple diffusion or </a:t>
            </a:r>
            <a:r>
              <a:rPr lang="en-US" sz="2000" dirty="0" err="1" smtClean="0">
                <a:latin typeface="Times New Roman" pitchFamily="18" charset="0"/>
                <a:cs typeface="Times New Roman" pitchFamily="18" charset="0"/>
              </a:rPr>
              <a:t>Donnan’s</a:t>
            </a:r>
            <a:r>
              <a:rPr lang="en-US" sz="2000" dirty="0" smtClean="0">
                <a:latin typeface="Times New Roman" pitchFamily="18" charset="0"/>
                <a:cs typeface="Times New Roman" pitchFamily="18" charset="0"/>
              </a:rPr>
              <a:t> Equilibrium and has led people to believe that absorption and accumulation of mineral salts against the concentration gradient is an active process which involves the expenditure of metabolic energy through respiration. </a:t>
            </a:r>
          </a:p>
          <a:p>
            <a:pPr algn="just"/>
            <a:endParaRPr lang="en-US" sz="2000" dirty="0" smtClean="0">
              <a:latin typeface="Times New Roman" pitchFamily="18" charset="0"/>
              <a:cs typeface="Times New Roman" pitchFamily="18" charset="0"/>
            </a:endParaRPr>
          </a:p>
          <a:p>
            <a:pPr algn="just"/>
            <a:r>
              <a:rPr lang="en-US" sz="2000" b="1" dirty="0" smtClean="0">
                <a:latin typeface="Times New Roman" pitchFamily="18" charset="0"/>
                <a:cs typeface="Times New Roman" pitchFamily="18" charset="0"/>
              </a:rPr>
              <a:t>Following evidences </a:t>
            </a:r>
            <a:r>
              <a:rPr lang="en-US" sz="2000" b="1" dirty="0" err="1" smtClean="0">
                <a:latin typeface="Times New Roman" pitchFamily="18" charset="0"/>
                <a:cs typeface="Times New Roman" pitchFamily="18" charset="0"/>
              </a:rPr>
              <a:t>favour</a:t>
            </a:r>
            <a:r>
              <a:rPr lang="en-US" sz="2000" b="1" dirty="0" smtClean="0">
                <a:latin typeface="Times New Roman" pitchFamily="18" charset="0"/>
                <a:cs typeface="Times New Roman" pitchFamily="18" charset="0"/>
              </a:rPr>
              <a:t> this view:</a:t>
            </a:r>
            <a:r>
              <a:rPr lang="en-US" sz="2000" dirty="0" smtClean="0">
                <a:latin typeface="Times New Roman" pitchFamily="18" charset="0"/>
                <a:cs typeface="Times New Roman" pitchFamily="18" charset="0"/>
              </a:rPr>
              <a:t> </a:t>
            </a:r>
          </a:p>
          <a:p>
            <a:pPr algn="just"/>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i</a:t>
            </a:r>
            <a:r>
              <a:rPr lang="en-US" sz="2000" dirty="0" smtClean="0">
                <a:latin typeface="Times New Roman" pitchFamily="18" charset="0"/>
                <a:cs typeface="Times New Roman" pitchFamily="18" charset="0"/>
              </a:rPr>
              <a:t>) The factors like low temp., deficiency of O</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 metabolic inhibitors etc. which inhibit metabolic activities like respiration in plants also inhibit accumulation of ions. </a:t>
            </a:r>
          </a:p>
          <a:p>
            <a:pPr algn="just"/>
            <a:r>
              <a:rPr lang="en-US" sz="2000" dirty="0" smtClean="0">
                <a:latin typeface="Times New Roman" pitchFamily="18" charset="0"/>
                <a:cs typeface="Times New Roman" pitchFamily="18" charset="0"/>
              </a:rPr>
              <a:t>(ii) Rate of respiration is increased when a plant is transferred from water to salt solution (Salt Respiration). </a:t>
            </a:r>
          </a:p>
          <a:p>
            <a:pPr algn="just"/>
            <a:r>
              <a:rPr lang="en-US" sz="2000" dirty="0" smtClean="0">
                <a:latin typeface="Times New Roman" pitchFamily="18" charset="0"/>
                <a:cs typeface="Times New Roman" pitchFamily="18" charset="0"/>
              </a:rPr>
              <a:t>It has now been accepted that active absorption of mineral salts involves the operation of a carrier compound present in the plasma membrane of the cells. </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AutoShape 2" descr="It is the absorption of minerals without direct expenditure of metabolic energy. &#10;In passive absorption &#10;I.Mineral salt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7188" name="AutoShape 4" descr="1- Mass flow theory &#10;According to this theory ions are absorbed by the root along with mass flow of water under the effe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0" y="0"/>
            <a:ext cx="9144000" cy="1938992"/>
          </a:xfrm>
          <a:prstGeom prst="rect">
            <a:avLst/>
          </a:prstGeom>
        </p:spPr>
        <p:txBody>
          <a:bodyPr wrap="square">
            <a:spAutoFit/>
          </a:bodyPr>
          <a:lstStyle/>
          <a:p>
            <a:pPr algn="just"/>
            <a:r>
              <a:rPr lang="en-US" sz="2000" b="1" dirty="0" smtClean="0">
                <a:latin typeface="Times New Roman" pitchFamily="18" charset="0"/>
                <a:cs typeface="Times New Roman" pitchFamily="18" charset="0"/>
              </a:rPr>
              <a:t>The Carrier Concept: </a:t>
            </a:r>
          </a:p>
          <a:p>
            <a:pPr algn="just"/>
            <a:r>
              <a:rPr lang="en-US" sz="2000" dirty="0" smtClean="0">
                <a:latin typeface="Times New Roman" pitchFamily="18" charset="0"/>
                <a:cs typeface="Times New Roman" pitchFamily="18" charset="0"/>
              </a:rPr>
              <a:t>According to this theory the plasma membrane is impermeable to free ions. But some compound present in it acts as carrier and combines with ions to form carrier-ion-complex which can move across the membrane. On the inner surface of the membrane this complex breaks releasing ions into the cell while the carrier goes back to the outer surface to pick up fresh ions</a:t>
            </a:r>
            <a:endParaRPr lang="en-US" sz="2000" dirty="0">
              <a:latin typeface="Times New Roman" pitchFamily="18" charset="0"/>
              <a:cs typeface="Times New Roman" pitchFamily="18" charset="0"/>
            </a:endParaRPr>
          </a:p>
        </p:txBody>
      </p:sp>
      <p:pic>
        <p:nvPicPr>
          <p:cNvPr id="19458" name="Picture 2" descr="http://cdn.biologydiscussion.com/wp-content/uploads/2016/02/clip_image004-133.jpg"/>
          <p:cNvPicPr>
            <a:picLocks noChangeAspect="1" noChangeArrowheads="1"/>
          </p:cNvPicPr>
          <p:nvPr/>
        </p:nvPicPr>
        <p:blipFill>
          <a:blip r:embed="rId3"/>
          <a:srcRect/>
          <a:stretch>
            <a:fillRect/>
          </a:stretch>
        </p:blipFill>
        <p:spPr bwMode="auto">
          <a:xfrm>
            <a:off x="0" y="2133600"/>
            <a:ext cx="9144000" cy="4724400"/>
          </a:xfrm>
          <a:prstGeom prst="rect">
            <a:avLst/>
          </a:prstGeom>
          <a:noFill/>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AutoShape 2" descr="It is the absorption of minerals without direct expenditure of metabolic energy. &#10;In passive absorption &#10;I.Mineral salt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7188" name="AutoShape 4" descr="1- Mass flow theory &#10;According to this theory ions are absorbed by the root along with mass flow of water under the effe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304800" y="0"/>
            <a:ext cx="8610600" cy="6476464"/>
          </a:xfrm>
          <a:prstGeom prst="rect">
            <a:avLst/>
          </a:prstGeom>
        </p:spPr>
        <p:txBody>
          <a:bodyPr wrap="square">
            <a:spAutoFit/>
          </a:bodyPr>
          <a:lstStyle/>
          <a:p>
            <a:pPr algn="just"/>
            <a:r>
              <a:rPr lang="en-US" sz="2000" dirty="0" smtClean="0">
                <a:latin typeface="Times New Roman" pitchFamily="18" charset="0"/>
                <a:cs typeface="Times New Roman" pitchFamily="18" charset="0"/>
              </a:rPr>
              <a:t>Following observations strongly support the carrier concept of active absorption of min­eral salts: </a:t>
            </a:r>
          </a:p>
          <a:p>
            <a:pPr algn="just"/>
            <a:endParaRPr lang="en-US" sz="2000" dirty="0" smtClean="0">
              <a:latin typeface="Times New Roman" pitchFamily="18" charset="0"/>
              <a:cs typeface="Times New Roman" pitchFamily="18" charset="0"/>
            </a:endParaRPr>
          </a:p>
          <a:p>
            <a:pPr algn="just"/>
            <a:r>
              <a:rPr lang="en-US" sz="2000" b="1" dirty="0" err="1" smtClean="0">
                <a:latin typeface="Times New Roman" pitchFamily="18" charset="0"/>
                <a:cs typeface="Times New Roman" pitchFamily="18" charset="0"/>
              </a:rPr>
              <a:t>i</a:t>
            </a:r>
            <a:r>
              <a:rPr lang="en-US" sz="2000" b="1" dirty="0" smtClean="0">
                <a:latin typeface="Times New Roman" pitchFamily="18" charset="0"/>
                <a:cs typeface="Times New Roman" pitchFamily="18" charset="0"/>
              </a:rPr>
              <a:t>) Isotopic Exchange: </a:t>
            </a:r>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Several times, it has been found that actively absorbed radioactive ions (such as </a:t>
            </a:r>
            <a:r>
              <a:rPr lang="en-US" sz="2000" baseline="30000" dirty="0" smtClean="0">
                <a:latin typeface="Times New Roman" pitchFamily="18" charset="0"/>
                <a:cs typeface="Times New Roman" pitchFamily="18" charset="0"/>
              </a:rPr>
              <a:t>35</a:t>
            </a:r>
            <a:r>
              <a:rPr lang="en-US" sz="2000" dirty="0" smtClean="0">
                <a:latin typeface="Times New Roman" pitchFamily="18" charset="0"/>
                <a:cs typeface="Times New Roman" pitchFamily="18" charset="0"/>
              </a:rPr>
              <a:t>S0</a:t>
            </a:r>
            <a:r>
              <a:rPr lang="en-US" sz="2000" baseline="-25000" dirty="0" smtClean="0">
                <a:latin typeface="Times New Roman" pitchFamily="18" charset="0"/>
                <a:cs typeface="Times New Roman" pitchFamily="18" charset="0"/>
              </a:rPr>
              <a:t>4</a:t>
            </a:r>
            <a:r>
              <a:rPr lang="en-US" sz="2000" dirty="0" smtClean="0">
                <a:latin typeface="Times New Roman" pitchFamily="18" charset="0"/>
                <a:cs typeface="Times New Roman" pitchFamily="18" charset="0"/>
              </a:rPr>
              <a:t>) cannot diffuse back or be exchanged with other ions in the outer solution indicating thereby that the plasma membrane is not permeable to free ions. </a:t>
            </a:r>
          </a:p>
          <a:p>
            <a:pPr algn="just"/>
            <a:endParaRPr lang="en-US" sz="2000" dirty="0" smtClean="0">
              <a:latin typeface="Times New Roman" pitchFamily="18" charset="0"/>
              <a:cs typeface="Times New Roman" pitchFamily="18" charset="0"/>
            </a:endParaRPr>
          </a:p>
          <a:p>
            <a:pPr algn="just"/>
            <a:r>
              <a:rPr lang="en-US" sz="2000" b="1" dirty="0" smtClean="0">
                <a:latin typeface="Times New Roman" pitchFamily="18" charset="0"/>
                <a:cs typeface="Times New Roman" pitchFamily="18" charset="0"/>
              </a:rPr>
              <a:t>(ii) Saturation Effects: </a:t>
            </a:r>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Beyond a certain limit, increased concentration of salts in outer solution does not bring about an increase in the rate of mineral salt absorption. It is because the active sites on the carrier compound become saturated with ions. </a:t>
            </a:r>
          </a:p>
          <a:p>
            <a:pPr algn="just"/>
            <a:endParaRPr lang="en-US" sz="2000" dirty="0" smtClean="0">
              <a:latin typeface="Times New Roman" pitchFamily="18" charset="0"/>
              <a:cs typeface="Times New Roman" pitchFamily="18" charset="0"/>
            </a:endParaRPr>
          </a:p>
          <a:p>
            <a:pPr algn="just"/>
            <a:r>
              <a:rPr lang="en-US" sz="2000" b="1" dirty="0" smtClean="0">
                <a:latin typeface="Times New Roman" pitchFamily="18" charset="0"/>
                <a:cs typeface="Times New Roman" pitchFamily="18" charset="0"/>
              </a:rPr>
              <a:t>(iii) Specificity: </a:t>
            </a:r>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Active sites on carrier compound may be specific which can bind only some specific ions. This also explains the selective and unequal absorption of ions by the plants. There are two common hypotheses based on the carrier concept to explain the mechanism of active salt absorption, although they are not universally accepted. </a:t>
            </a:r>
          </a:p>
          <a:p>
            <a:pPr algn="just"/>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sz="5400" b="1" dirty="0">
                <a:solidFill>
                  <a:srgbClr val="336600"/>
                </a:solidFill>
                <a:latin typeface="Comic Sans MS" pitchFamily="66" charset="0"/>
              </a:rPr>
              <a:t>Translocation in the </a:t>
            </a:r>
            <a:r>
              <a:rPr lang="en-US" sz="5400" b="1" dirty="0" smtClean="0">
                <a:solidFill>
                  <a:srgbClr val="336600"/>
                </a:solidFill>
                <a:latin typeface="Comic Sans MS" pitchFamily="66" charset="0"/>
              </a:rPr>
              <a:t>Plant</a:t>
            </a:r>
            <a:endParaRPr lang="en-US" sz="5400" b="1" dirty="0">
              <a:solidFill>
                <a:srgbClr val="336600"/>
              </a:solidFill>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InstructorMedia\ch09\imagelibrary\09-14-ATPSynthase-AL.gif"/>
          <p:cNvPicPr>
            <a:picLocks noChangeAspect="1" noChangeArrowheads="1"/>
          </p:cNvPicPr>
          <p:nvPr/>
        </p:nvPicPr>
        <p:blipFill>
          <a:blip r:embed="rId2"/>
          <a:srcRect/>
          <a:stretch>
            <a:fillRect/>
          </a:stretch>
        </p:blipFill>
        <p:spPr bwMode="auto">
          <a:xfrm>
            <a:off x="2211388" y="0"/>
            <a:ext cx="4721225" cy="6858000"/>
          </a:xfrm>
          <a:prstGeom prst="rect">
            <a:avLst/>
          </a:prstGeom>
          <a:noFill/>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AutoShape 2" descr="It is the absorption of minerals without direct expenditure of metabolic energy. &#10;In passive absorption &#10;I.Mineral salt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7188" name="AutoShape 4" descr="1- Mass flow theory &#10;According to this theory ions are absorbed by the root along with mass flow of water under the effe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6" name="AutoShape 2" descr="https://image.slidesharecdn.com/transportinplantslides-100801203843-phpapp02/85/transport-in-plant-slides-29-320.jpg?cb=128069534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https://image.slidesharecdn.com/transportinplantslides-100801203843-phpapp02/95/transport-in-plant-slides-2-728.jpg?cb=128069534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9" name="Picture 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AutoShape 2" descr="• 2. Contact Exchange Theory&#10;• According to this theory, the ions adsorbed&#10;on the clay micelles get adsorbed to the root&#10;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0531"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2" descr="• 3. Carbonic Acid Exchange Theory&#10;• The soil solution provides medium for exchange&#10;of ions between the root and clay mi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8483" name="Picture 3"/>
          <p:cNvPicPr>
            <a:picLocks noChangeAspect="1" noChangeArrowheads="1"/>
          </p:cNvPicPr>
          <p:nvPr/>
        </p:nvPicPr>
        <p:blipFill>
          <a:blip r:embed="rId3"/>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458200" cy="5632311"/>
          </a:xfrm>
          <a:prstGeom prst="rect">
            <a:avLst/>
          </a:prstGeom>
        </p:spPr>
        <p:txBody>
          <a:bodyPr wrap="square">
            <a:spAutoFit/>
          </a:bodyPr>
          <a:lstStyle/>
          <a:p>
            <a:pPr algn="just"/>
            <a:r>
              <a:rPr lang="en-US" sz="2400" b="1" dirty="0" smtClean="0">
                <a:latin typeface="Times New Roman" pitchFamily="18" charset="0"/>
                <a:cs typeface="Times New Roman" pitchFamily="18" charset="0"/>
              </a:rPr>
              <a:t>Protoplasmic Streaming Theory:</a:t>
            </a:r>
          </a:p>
          <a:p>
            <a:pPr algn="just"/>
            <a:endParaRPr lang="en-US" sz="2400" b="1"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This theory was propounded by De </a:t>
            </a:r>
            <a:r>
              <a:rPr lang="en-US" sz="2400" dirty="0" err="1" smtClean="0">
                <a:latin typeface="Times New Roman" pitchFamily="18" charset="0"/>
                <a:cs typeface="Times New Roman" pitchFamily="18" charset="0"/>
              </a:rPr>
              <a:t>Vries</a:t>
            </a:r>
            <a:r>
              <a:rPr lang="en-US" sz="2400" dirty="0" smtClean="0">
                <a:latin typeface="Times New Roman" pitchFamily="18" charset="0"/>
                <a:cs typeface="Times New Roman" pitchFamily="18" charset="0"/>
              </a:rPr>
              <a:t> (1885) and supported by Curtis (1935). According to this</a:t>
            </a:r>
          </a:p>
          <a:p>
            <a:pPr algn="just"/>
            <a:r>
              <a:rPr lang="en-US" sz="2400" dirty="0" smtClean="0">
                <a:latin typeface="Times New Roman" pitchFamily="18" charset="0"/>
                <a:cs typeface="Times New Roman" pitchFamily="18" charset="0"/>
              </a:rPr>
              <a:t>theory the movement of solute is caused by combined effect diffusion and </a:t>
            </a:r>
            <a:r>
              <a:rPr lang="en-US" sz="2400" dirty="0" err="1" smtClean="0">
                <a:latin typeface="Times New Roman" pitchFamily="18" charset="0"/>
                <a:cs typeface="Times New Roman" pitchFamily="18" charset="0"/>
              </a:rPr>
              <a:t>cytoplasmic</a:t>
            </a:r>
            <a:r>
              <a:rPr lang="en-US" sz="2400" dirty="0" smtClean="0">
                <a:latin typeface="Times New Roman" pitchFamily="18" charset="0"/>
                <a:cs typeface="Times New Roman" pitchFamily="18" charset="0"/>
              </a:rPr>
              <a:t> streaming</a:t>
            </a:r>
          </a:p>
          <a:p>
            <a:pPr algn="just"/>
            <a:r>
              <a:rPr lang="en-US" sz="2400" dirty="0" smtClean="0">
                <a:latin typeface="Times New Roman" pitchFamily="18" charset="0"/>
                <a:cs typeface="Times New Roman" pitchFamily="18" charset="0"/>
              </a:rPr>
              <a:t>Diffusion occurs from sieve tube to sieve tube across the porous sieve plate. By </a:t>
            </a:r>
            <a:r>
              <a:rPr lang="en-US" sz="2400" dirty="0" err="1" smtClean="0">
                <a:latin typeface="Times New Roman" pitchFamily="18" charset="0"/>
                <a:cs typeface="Times New Roman" pitchFamily="18" charset="0"/>
              </a:rPr>
              <a:t>cytoplasmic</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streaming movement solutes are carried by up and down movement from one end of sieve to other end. </a:t>
            </a:r>
          </a:p>
          <a:p>
            <a:pPr algn="just"/>
            <a:r>
              <a:rPr lang="en-US" sz="2400" dirty="0" smtClean="0">
                <a:latin typeface="Times New Roman" pitchFamily="18" charset="0"/>
                <a:cs typeface="Times New Roman" pitchFamily="18" charset="0"/>
              </a:rPr>
              <a:t>This process continues to transport solute for a very little distance This process can be</a:t>
            </a:r>
          </a:p>
          <a:p>
            <a:pPr algn="just"/>
            <a:r>
              <a:rPr lang="en-US" sz="2400" dirty="0" smtClean="0">
                <a:latin typeface="Times New Roman" pitchFamily="18" charset="0"/>
                <a:cs typeface="Times New Roman" pitchFamily="18" charset="0"/>
              </a:rPr>
              <a:t> </a:t>
            </a:r>
          </a:p>
          <a:p>
            <a:pPr algn="just"/>
            <a:r>
              <a:rPr lang="en-US" sz="2400" b="1" dirty="0" smtClean="0">
                <a:latin typeface="Times New Roman" pitchFamily="18" charset="0"/>
                <a:cs typeface="Times New Roman" pitchFamily="18" charset="0"/>
              </a:rPr>
              <a:t>Objections: </a:t>
            </a:r>
            <a:r>
              <a:rPr lang="en-US" sz="2400" b="1" dirty="0" err="1" smtClean="0">
                <a:latin typeface="Times New Roman" pitchFamily="18" charset="0"/>
                <a:cs typeface="Times New Roman" pitchFamily="18" charset="0"/>
              </a:rPr>
              <a:t>Thaine</a:t>
            </a:r>
            <a:r>
              <a:rPr lang="en-US" sz="2400" b="1" dirty="0" smtClean="0">
                <a:latin typeface="Times New Roman" pitchFamily="18" charset="0"/>
                <a:cs typeface="Times New Roman" pitchFamily="18" charset="0"/>
              </a:rPr>
              <a:t> reported that </a:t>
            </a:r>
            <a:r>
              <a:rPr lang="en-US" sz="2400" b="1" dirty="0" err="1" smtClean="0">
                <a:latin typeface="Times New Roman" pitchFamily="18" charset="0"/>
                <a:cs typeface="Times New Roman" pitchFamily="18" charset="0"/>
              </a:rPr>
              <a:t>cyclosis</a:t>
            </a:r>
            <a:r>
              <a:rPr lang="en-US" sz="2400" b="1" dirty="0" smtClean="0">
                <a:latin typeface="Times New Roman" pitchFamily="18" charset="0"/>
                <a:cs typeface="Times New Roman" pitchFamily="18" charset="0"/>
              </a:rPr>
              <a:t> does not occur in mature sieve tube cells.</a:t>
            </a: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b="1">
                <a:solidFill>
                  <a:srgbClr val="336600"/>
                </a:solidFill>
                <a:latin typeface="Comic Sans MS" pitchFamily="66" charset="0"/>
              </a:rPr>
              <a:t>Land colonization</a:t>
            </a:r>
          </a:p>
        </p:txBody>
      </p:sp>
      <p:sp>
        <p:nvSpPr>
          <p:cNvPr id="3075" name="Rectangle 3"/>
          <p:cNvSpPr>
            <a:spLocks noGrp="1" noChangeArrowheads="1"/>
          </p:cNvSpPr>
          <p:nvPr>
            <p:ph type="body" idx="1"/>
          </p:nvPr>
        </p:nvSpPr>
        <p:spPr>
          <a:xfrm>
            <a:off x="0" y="1600200"/>
            <a:ext cx="9144000" cy="5257800"/>
          </a:xfrm>
        </p:spPr>
        <p:txBody>
          <a:bodyPr/>
          <a:lstStyle/>
          <a:p>
            <a:pPr>
              <a:lnSpc>
                <a:spcPct val="90000"/>
              </a:lnSpc>
            </a:pPr>
            <a:r>
              <a:rPr lang="en-US">
                <a:latin typeface="Comic Sans MS" pitchFamily="66" charset="0"/>
              </a:rPr>
              <a:t>Prompted greater shoot growth to reach and  compete for sunlight</a:t>
            </a:r>
          </a:p>
          <a:p>
            <a:pPr>
              <a:lnSpc>
                <a:spcPct val="90000"/>
              </a:lnSpc>
            </a:pPr>
            <a:r>
              <a:rPr lang="en-US">
                <a:latin typeface="Comic Sans MS" pitchFamily="66" charset="0"/>
              </a:rPr>
              <a:t> Prompted development of a deeper root system</a:t>
            </a:r>
          </a:p>
          <a:p>
            <a:pPr>
              <a:lnSpc>
                <a:spcPct val="90000"/>
              </a:lnSpc>
            </a:pPr>
            <a:r>
              <a:rPr lang="en-US" b="1" i="1">
                <a:solidFill>
                  <a:srgbClr val="660066"/>
                </a:solidFill>
                <a:latin typeface="Comic Sans MS" pitchFamily="66" charset="0"/>
              </a:rPr>
              <a:t>SEPARATES PHOTOSYNTHESIZING REGIONS FROM AREAS WHERE SUGARS ARE USED</a:t>
            </a:r>
          </a:p>
          <a:p>
            <a:pPr>
              <a:lnSpc>
                <a:spcPct val="90000"/>
              </a:lnSpc>
            </a:pPr>
            <a:endParaRPr lang="en-US" b="1" i="1">
              <a:solidFill>
                <a:srgbClr val="660066"/>
              </a:solidFill>
              <a:latin typeface="Comic Sans MS" pitchFamily="66" charset="0"/>
            </a:endParaRPr>
          </a:p>
          <a:p>
            <a:pPr>
              <a:lnSpc>
                <a:spcPct val="90000"/>
              </a:lnSpc>
            </a:pPr>
            <a:r>
              <a:rPr lang="en-US" b="1" i="1">
                <a:solidFill>
                  <a:srgbClr val="660066"/>
                </a:solidFill>
                <a:latin typeface="Comic Sans MS" pitchFamily="66" charset="0"/>
              </a:rPr>
              <a:t>REQUIRES A DRIVING FORCE FOR THIS LONG-DISTANCE TRANSPORT</a:t>
            </a: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b="1">
                <a:solidFill>
                  <a:srgbClr val="336600"/>
                </a:solidFill>
                <a:latin typeface="Comic Sans MS" pitchFamily="66" charset="0"/>
              </a:rPr>
              <a:t>Phloem transport</a:t>
            </a:r>
            <a:endParaRPr lang="en-US">
              <a:solidFill>
                <a:srgbClr val="336600"/>
              </a:solidFill>
              <a:latin typeface="Comic Sans MS" pitchFamily="66" charset="0"/>
            </a:endParaRPr>
          </a:p>
        </p:txBody>
      </p:sp>
      <p:sp>
        <p:nvSpPr>
          <p:cNvPr id="4099" name="Rectangle 3"/>
          <p:cNvSpPr>
            <a:spLocks noGrp="1" noChangeArrowheads="1"/>
          </p:cNvSpPr>
          <p:nvPr>
            <p:ph type="body" sz="half" idx="1"/>
          </p:nvPr>
        </p:nvSpPr>
        <p:spPr>
          <a:xfrm>
            <a:off x="457200" y="1219200"/>
            <a:ext cx="8686800" cy="4906963"/>
          </a:xfrm>
        </p:spPr>
        <p:txBody>
          <a:bodyPr/>
          <a:lstStyle/>
          <a:p>
            <a:pPr>
              <a:lnSpc>
                <a:spcPct val="90000"/>
              </a:lnSpc>
            </a:pPr>
            <a:r>
              <a:rPr lang="en-US">
                <a:latin typeface="Comic Sans MS" pitchFamily="66" charset="0"/>
              </a:rPr>
              <a:t>A highly specialized process for redistributing:</a:t>
            </a:r>
          </a:p>
          <a:p>
            <a:pPr lvl="1">
              <a:lnSpc>
                <a:spcPct val="90000"/>
              </a:lnSpc>
            </a:pPr>
            <a:r>
              <a:rPr lang="en-US" sz="3200" b="1">
                <a:latin typeface="Comic Sans MS" pitchFamily="66" charset="0"/>
              </a:rPr>
              <a:t>Photosynthesis products</a:t>
            </a:r>
          </a:p>
          <a:p>
            <a:pPr lvl="1">
              <a:lnSpc>
                <a:spcPct val="90000"/>
              </a:lnSpc>
            </a:pPr>
            <a:r>
              <a:rPr lang="en-US" sz="3200" b="1">
                <a:latin typeface="Comic Sans MS" pitchFamily="66" charset="0"/>
              </a:rPr>
              <a:t>Other organic compounds (metabolites, hormones)</a:t>
            </a:r>
          </a:p>
          <a:p>
            <a:pPr lvl="1">
              <a:lnSpc>
                <a:spcPct val="90000"/>
              </a:lnSpc>
            </a:pPr>
            <a:r>
              <a:rPr lang="en-US" sz="3200" b="1">
                <a:latin typeface="Comic Sans MS" pitchFamily="66" charset="0"/>
              </a:rPr>
              <a:t>some mineral nutrients</a:t>
            </a:r>
          </a:p>
          <a:p>
            <a:pPr lvl="1">
              <a:lnSpc>
                <a:spcPct val="90000"/>
              </a:lnSpc>
            </a:pPr>
            <a:endParaRPr lang="en-US" sz="3200" b="1">
              <a:latin typeface="Comic Sans MS" pitchFamily="66" charset="0"/>
            </a:endParaRPr>
          </a:p>
          <a:p>
            <a:pPr>
              <a:lnSpc>
                <a:spcPct val="90000"/>
              </a:lnSpc>
            </a:pPr>
            <a:r>
              <a:rPr lang="en-US" b="1" i="1">
                <a:solidFill>
                  <a:srgbClr val="FF0000"/>
                </a:solidFill>
                <a:latin typeface="Comic Sans MS" pitchFamily="66" charset="0"/>
              </a:rPr>
              <a:t>Redistributed from</a:t>
            </a:r>
          </a:p>
          <a:p>
            <a:pPr lvl="1">
              <a:lnSpc>
                <a:spcPct val="90000"/>
              </a:lnSpc>
            </a:pPr>
            <a:r>
              <a:rPr lang="en-US" sz="3200" b="1">
                <a:latin typeface="Comic Sans MS" pitchFamily="66" charset="0"/>
              </a:rPr>
              <a:t>SOURCE                SINK</a:t>
            </a:r>
            <a:endParaRPr lang="en-US" sz="3200">
              <a:latin typeface="Comic Sans MS" pitchFamily="66" charset="0"/>
            </a:endParaRPr>
          </a:p>
        </p:txBody>
      </p:sp>
      <p:pic>
        <p:nvPicPr>
          <p:cNvPr id="4104" name="Picture 8"/>
          <p:cNvPicPr>
            <a:picLocks noGrp="1" noChangeAspect="1" noChangeArrowheads="1"/>
          </p:cNvPicPr>
          <p:nvPr>
            <p:ph sz="half" idx="2"/>
          </p:nvPr>
        </p:nvPicPr>
        <p:blipFill>
          <a:blip r:embed="rId2"/>
          <a:srcRect/>
          <a:stretch>
            <a:fillRect/>
          </a:stretch>
        </p:blipFill>
        <p:spPr>
          <a:xfrm>
            <a:off x="3505200" y="5334000"/>
            <a:ext cx="1524000" cy="411163"/>
          </a:xfrm>
          <a:noFill/>
          <a:ln/>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144000" cy="1417638"/>
          </a:xfrm>
        </p:spPr>
        <p:txBody>
          <a:bodyPr/>
          <a:lstStyle/>
          <a:p>
            <a:r>
              <a:rPr lang="en-US" sz="4000" b="1">
                <a:solidFill>
                  <a:srgbClr val="336600"/>
                </a:solidFill>
                <a:latin typeface="Comic Sans MS" pitchFamily="66" charset="0"/>
              </a:rPr>
              <a:t>Phloem transport: Sources and sinks</a:t>
            </a:r>
          </a:p>
        </p:txBody>
      </p:sp>
      <p:sp>
        <p:nvSpPr>
          <p:cNvPr id="7171" name="Rectangle 3"/>
          <p:cNvSpPr>
            <a:spLocks noGrp="1" noChangeArrowheads="1"/>
          </p:cNvSpPr>
          <p:nvPr>
            <p:ph type="body" idx="1"/>
          </p:nvPr>
        </p:nvSpPr>
        <p:spPr>
          <a:xfrm>
            <a:off x="0" y="1447800"/>
            <a:ext cx="9144000" cy="4678363"/>
          </a:xfrm>
        </p:spPr>
        <p:txBody>
          <a:bodyPr/>
          <a:lstStyle/>
          <a:p>
            <a:r>
              <a:rPr lang="en-US" b="1" i="1">
                <a:solidFill>
                  <a:srgbClr val="FF0000"/>
                </a:solidFill>
                <a:latin typeface="Comic Sans MS" pitchFamily="66" charset="0"/>
              </a:rPr>
              <a:t>Source</a:t>
            </a:r>
            <a:r>
              <a:rPr lang="en-US">
                <a:latin typeface="Comic Sans MS" pitchFamily="66" charset="0"/>
              </a:rPr>
              <a:t>: </a:t>
            </a:r>
          </a:p>
          <a:p>
            <a:pPr lvl="1"/>
            <a:r>
              <a:rPr lang="en-US" sz="3200">
                <a:latin typeface="Comic Sans MS" pitchFamily="66" charset="0"/>
              </a:rPr>
              <a:t>Any exporting region that produces photosynthate above and beyond that of its own needs</a:t>
            </a:r>
          </a:p>
          <a:p>
            <a:r>
              <a:rPr lang="en-US" b="1" i="1">
                <a:solidFill>
                  <a:srgbClr val="FF0000"/>
                </a:solidFill>
                <a:latin typeface="Comic Sans MS" pitchFamily="66" charset="0"/>
              </a:rPr>
              <a:t>Sink</a:t>
            </a:r>
            <a:r>
              <a:rPr lang="en-US">
                <a:latin typeface="Comic Sans MS" pitchFamily="66" charset="0"/>
              </a:rPr>
              <a:t>: </a:t>
            </a:r>
          </a:p>
          <a:p>
            <a:pPr lvl="1"/>
            <a:r>
              <a:rPr lang="en-US" sz="3200">
                <a:latin typeface="Comic Sans MS" pitchFamily="66" charset="0"/>
              </a:rPr>
              <a:t>any non-photosynthetic organ or an organ that does not produce enough photosynthate to meets its own needs</a:t>
            </a:r>
          </a:p>
          <a:p>
            <a:endParaRPr lang="en-US">
              <a:latin typeface="Comic Sans MS" pitchFamily="66" charset="0"/>
            </a:endParaRP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7239000" y="4267200"/>
            <a:ext cx="1219200" cy="45402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5539" name="Rectangle 3"/>
          <p:cNvSpPr>
            <a:spLocks noChangeArrowheads="1"/>
          </p:cNvSpPr>
          <p:nvPr/>
        </p:nvSpPr>
        <p:spPr bwMode="auto">
          <a:xfrm>
            <a:off x="3962400" y="5105400"/>
            <a:ext cx="2101850" cy="44608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5540" name="Text Box 4"/>
          <p:cNvSpPr txBox="1">
            <a:spLocks noChangeArrowheads="1"/>
          </p:cNvSpPr>
          <p:nvPr/>
        </p:nvSpPr>
        <p:spPr bwMode="auto">
          <a:xfrm>
            <a:off x="5449888" y="5791200"/>
            <a:ext cx="184150" cy="579438"/>
          </a:xfrm>
          <a:prstGeom prst="rect">
            <a:avLst/>
          </a:prstGeom>
          <a:noFill/>
          <a:ln w="9525">
            <a:noFill/>
            <a:miter lim="800000"/>
            <a:headEnd/>
            <a:tailEnd/>
          </a:ln>
          <a:effectLst/>
        </p:spPr>
        <p:txBody>
          <a:bodyPr wrap="none">
            <a:spAutoFit/>
          </a:bodyPr>
          <a:lstStyle/>
          <a:p>
            <a:endParaRPr lang="en-US" sz="3200" b="1">
              <a:solidFill>
                <a:srgbClr val="FFFF66"/>
              </a:solidFill>
              <a:latin typeface="Times New Roman" pitchFamily="18" charset="0"/>
            </a:endParaRPr>
          </a:p>
        </p:txBody>
      </p:sp>
      <p:sp>
        <p:nvSpPr>
          <p:cNvPr id="65541" name="Text Box 5"/>
          <p:cNvSpPr txBox="1">
            <a:spLocks noChangeArrowheads="1"/>
          </p:cNvSpPr>
          <p:nvPr/>
        </p:nvSpPr>
        <p:spPr bwMode="auto">
          <a:xfrm>
            <a:off x="609600" y="0"/>
            <a:ext cx="8169275" cy="457200"/>
          </a:xfrm>
          <a:prstGeom prst="rect">
            <a:avLst/>
          </a:prstGeom>
          <a:noFill/>
          <a:ln w="9525">
            <a:noFill/>
            <a:miter lim="800000"/>
            <a:headEnd/>
            <a:tailEnd/>
          </a:ln>
          <a:effectLst/>
        </p:spPr>
        <p:txBody>
          <a:bodyPr>
            <a:spAutoFit/>
          </a:bodyPr>
          <a:lstStyle/>
          <a:p>
            <a:endParaRPr lang="en-US" sz="2400" b="1">
              <a:solidFill>
                <a:srgbClr val="FFFF66"/>
              </a:solidFill>
              <a:latin typeface="Times New Roman" pitchFamily="18" charset="0"/>
            </a:endParaRPr>
          </a:p>
        </p:txBody>
      </p:sp>
      <p:sp>
        <p:nvSpPr>
          <p:cNvPr id="65542" name="Rectangle 6"/>
          <p:cNvSpPr>
            <a:spLocks noGrp="1" noChangeArrowheads="1"/>
          </p:cNvSpPr>
          <p:nvPr>
            <p:ph type="title" idx="4294967295"/>
          </p:nvPr>
        </p:nvSpPr>
        <p:spPr>
          <a:xfrm>
            <a:off x="152400" y="76200"/>
            <a:ext cx="8839200" cy="1143000"/>
          </a:xfrm>
        </p:spPr>
        <p:txBody>
          <a:bodyPr/>
          <a:lstStyle/>
          <a:p>
            <a:r>
              <a:rPr lang="en-US" sz="2800" b="1">
                <a:solidFill>
                  <a:srgbClr val="336600"/>
                </a:solidFill>
                <a:latin typeface="Comic Sans MS" pitchFamily="66" charset="0"/>
              </a:rPr>
              <a:t>How the growing parts of the plant are provided with sugar to synthesize new cells</a:t>
            </a:r>
            <a:r>
              <a:rPr lang="en-US" sz="2400" b="1">
                <a:solidFill>
                  <a:srgbClr val="336600"/>
                </a:solidFill>
                <a:latin typeface="Comic Sans MS" pitchFamily="66" charset="0"/>
              </a:rPr>
              <a:t> </a:t>
            </a:r>
            <a:endParaRPr lang="en-US" b="1">
              <a:solidFill>
                <a:srgbClr val="336600"/>
              </a:solidFill>
              <a:latin typeface="Comic Sans MS" pitchFamily="66" charset="0"/>
            </a:endParaRPr>
          </a:p>
        </p:txBody>
      </p:sp>
      <p:grpSp>
        <p:nvGrpSpPr>
          <p:cNvPr id="2" name="Group 7"/>
          <p:cNvGrpSpPr>
            <a:grpSpLocks/>
          </p:cNvGrpSpPr>
          <p:nvPr/>
        </p:nvGrpSpPr>
        <p:grpSpPr bwMode="auto">
          <a:xfrm>
            <a:off x="0" y="1219200"/>
            <a:ext cx="4191000" cy="5638800"/>
            <a:chOff x="0" y="624"/>
            <a:chExt cx="2296" cy="3696"/>
          </a:xfrm>
        </p:grpSpPr>
        <p:pic>
          <p:nvPicPr>
            <p:cNvPr id="65544" name="Picture 8" descr="3701"/>
            <p:cNvPicPr>
              <a:picLocks noChangeAspect="1" noChangeArrowheads="1"/>
            </p:cNvPicPr>
            <p:nvPr/>
          </p:nvPicPr>
          <p:blipFill>
            <a:blip r:embed="rId2"/>
            <a:srcRect/>
            <a:stretch>
              <a:fillRect/>
            </a:stretch>
          </p:blipFill>
          <p:spPr bwMode="auto">
            <a:xfrm>
              <a:off x="17" y="624"/>
              <a:ext cx="2279" cy="3696"/>
            </a:xfrm>
            <a:prstGeom prst="rect">
              <a:avLst/>
            </a:prstGeom>
            <a:noFill/>
          </p:spPr>
        </p:pic>
        <p:sp>
          <p:nvSpPr>
            <p:cNvPr id="65545" name="Rectangle 9"/>
            <p:cNvSpPr>
              <a:spLocks noChangeArrowheads="1"/>
            </p:cNvSpPr>
            <p:nvPr/>
          </p:nvSpPr>
          <p:spPr bwMode="auto">
            <a:xfrm>
              <a:off x="0" y="624"/>
              <a:ext cx="624" cy="192"/>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5546" name="Text Box 10"/>
            <p:cNvSpPr txBox="1">
              <a:spLocks noChangeArrowheads="1"/>
            </p:cNvSpPr>
            <p:nvPr/>
          </p:nvSpPr>
          <p:spPr bwMode="auto">
            <a:xfrm>
              <a:off x="768" y="1104"/>
              <a:ext cx="910" cy="259"/>
            </a:xfrm>
            <a:prstGeom prst="rect">
              <a:avLst/>
            </a:prstGeom>
            <a:solidFill>
              <a:schemeClr val="bg1"/>
            </a:solidFill>
            <a:ln w="28575">
              <a:solidFill>
                <a:srgbClr val="FF3300"/>
              </a:solidFill>
              <a:miter lim="800000"/>
              <a:headEnd/>
              <a:tailEnd/>
            </a:ln>
            <a:effectLst/>
          </p:spPr>
          <p:txBody>
            <a:bodyPr wrap="none">
              <a:spAutoFit/>
            </a:bodyPr>
            <a:lstStyle/>
            <a:p>
              <a:r>
                <a:rPr lang="en-US" b="1">
                  <a:solidFill>
                    <a:srgbClr val="FF3300"/>
                  </a:solidFill>
                  <a:latin typeface="Times New Roman" pitchFamily="18" charset="0"/>
                </a:rPr>
                <a:t>Photosynthesis</a:t>
              </a:r>
            </a:p>
          </p:txBody>
        </p:sp>
        <p:sp>
          <p:nvSpPr>
            <p:cNvPr id="65547" name="Text Box 11"/>
            <p:cNvSpPr txBox="1">
              <a:spLocks noChangeArrowheads="1"/>
            </p:cNvSpPr>
            <p:nvPr/>
          </p:nvSpPr>
          <p:spPr bwMode="auto">
            <a:xfrm>
              <a:off x="1142" y="2952"/>
              <a:ext cx="767" cy="259"/>
            </a:xfrm>
            <a:prstGeom prst="rect">
              <a:avLst/>
            </a:prstGeom>
            <a:solidFill>
              <a:schemeClr val="bg1"/>
            </a:solidFill>
            <a:ln w="28575">
              <a:solidFill>
                <a:srgbClr val="663300"/>
              </a:solidFill>
              <a:miter lim="800000"/>
              <a:headEnd/>
              <a:tailEnd/>
            </a:ln>
            <a:effectLst/>
          </p:spPr>
          <p:txBody>
            <a:bodyPr wrap="none">
              <a:spAutoFit/>
            </a:bodyPr>
            <a:lstStyle/>
            <a:p>
              <a:r>
                <a:rPr lang="en-US" b="1">
                  <a:solidFill>
                    <a:srgbClr val="663300"/>
                  </a:solidFill>
                  <a:latin typeface="Times New Roman" pitchFamily="18" charset="0"/>
                </a:rPr>
                <a:t>New growth</a:t>
              </a:r>
            </a:p>
          </p:txBody>
        </p:sp>
        <p:sp>
          <p:nvSpPr>
            <p:cNvPr id="65548" name="Freeform 12"/>
            <p:cNvSpPr>
              <a:spLocks/>
            </p:cNvSpPr>
            <p:nvPr/>
          </p:nvSpPr>
          <p:spPr bwMode="auto">
            <a:xfrm>
              <a:off x="956" y="1344"/>
              <a:ext cx="244" cy="1712"/>
            </a:xfrm>
            <a:custGeom>
              <a:avLst/>
              <a:gdLst/>
              <a:ahLst/>
              <a:cxnLst>
                <a:cxn ang="0">
                  <a:pos x="244" y="0"/>
                </a:cxn>
                <a:cxn ang="0">
                  <a:pos x="161" y="208"/>
                </a:cxn>
                <a:cxn ang="0">
                  <a:pos x="114" y="396"/>
                </a:cxn>
                <a:cxn ang="0">
                  <a:pos x="55" y="619"/>
                </a:cxn>
                <a:cxn ang="0">
                  <a:pos x="31" y="819"/>
                </a:cxn>
                <a:cxn ang="0">
                  <a:pos x="8" y="1207"/>
                </a:cxn>
                <a:cxn ang="0">
                  <a:pos x="8" y="1383"/>
                </a:cxn>
                <a:cxn ang="0">
                  <a:pos x="55" y="1583"/>
                </a:cxn>
                <a:cxn ang="0">
                  <a:pos x="161" y="1712"/>
                </a:cxn>
              </a:cxnLst>
              <a:rect l="0" t="0" r="r" b="b"/>
              <a:pathLst>
                <a:path w="244" h="1712">
                  <a:moveTo>
                    <a:pt x="244" y="0"/>
                  </a:moveTo>
                  <a:cubicBezTo>
                    <a:pt x="213" y="71"/>
                    <a:pt x="183" y="142"/>
                    <a:pt x="161" y="208"/>
                  </a:cubicBezTo>
                  <a:cubicBezTo>
                    <a:pt x="139" y="274"/>
                    <a:pt x="132" y="328"/>
                    <a:pt x="114" y="396"/>
                  </a:cubicBezTo>
                  <a:cubicBezTo>
                    <a:pt x="96" y="464"/>
                    <a:pt x="69" y="549"/>
                    <a:pt x="55" y="619"/>
                  </a:cubicBezTo>
                  <a:cubicBezTo>
                    <a:pt x="41" y="689"/>
                    <a:pt x="39" y="721"/>
                    <a:pt x="31" y="819"/>
                  </a:cubicBezTo>
                  <a:cubicBezTo>
                    <a:pt x="23" y="917"/>
                    <a:pt x="12" y="1113"/>
                    <a:pt x="8" y="1207"/>
                  </a:cubicBezTo>
                  <a:cubicBezTo>
                    <a:pt x="4" y="1301"/>
                    <a:pt x="0" y="1320"/>
                    <a:pt x="8" y="1383"/>
                  </a:cubicBezTo>
                  <a:cubicBezTo>
                    <a:pt x="16" y="1446"/>
                    <a:pt x="30" y="1528"/>
                    <a:pt x="55" y="1583"/>
                  </a:cubicBezTo>
                  <a:cubicBezTo>
                    <a:pt x="80" y="1638"/>
                    <a:pt x="143" y="1691"/>
                    <a:pt x="161" y="1712"/>
                  </a:cubicBezTo>
                </a:path>
              </a:pathLst>
            </a:custGeom>
            <a:noFill/>
            <a:ln w="57150" cmpd="sng">
              <a:solidFill>
                <a:srgbClr val="000066"/>
              </a:solidFill>
              <a:round/>
              <a:headEnd/>
              <a:tailEnd/>
            </a:ln>
            <a:effectLst/>
          </p:spPr>
          <p:txBody>
            <a:bodyPr/>
            <a:lstStyle/>
            <a:p>
              <a:endParaRPr lang="en-US"/>
            </a:p>
          </p:txBody>
        </p:sp>
        <p:sp>
          <p:nvSpPr>
            <p:cNvPr id="65549" name="Line 13"/>
            <p:cNvSpPr>
              <a:spLocks noChangeShapeType="1"/>
            </p:cNvSpPr>
            <p:nvPr/>
          </p:nvSpPr>
          <p:spPr bwMode="auto">
            <a:xfrm>
              <a:off x="1056" y="2976"/>
              <a:ext cx="48" cy="96"/>
            </a:xfrm>
            <a:prstGeom prst="line">
              <a:avLst/>
            </a:prstGeom>
            <a:noFill/>
            <a:ln w="57150">
              <a:solidFill>
                <a:srgbClr val="000066"/>
              </a:solidFill>
              <a:round/>
              <a:headEnd/>
              <a:tailEnd type="triangle" w="med" len="med"/>
            </a:ln>
            <a:effectLst/>
          </p:spPr>
          <p:txBody>
            <a:bodyPr/>
            <a:lstStyle/>
            <a:p>
              <a:endParaRPr lang="en-US"/>
            </a:p>
          </p:txBody>
        </p:sp>
        <p:sp>
          <p:nvSpPr>
            <p:cNvPr id="65550" name="Text Box 14"/>
            <p:cNvSpPr txBox="1">
              <a:spLocks noChangeArrowheads="1"/>
            </p:cNvSpPr>
            <p:nvPr/>
          </p:nvSpPr>
          <p:spPr bwMode="auto">
            <a:xfrm>
              <a:off x="1166" y="2107"/>
              <a:ext cx="1008" cy="265"/>
            </a:xfrm>
            <a:prstGeom prst="rect">
              <a:avLst/>
            </a:prstGeom>
            <a:noFill/>
            <a:ln w="38100">
              <a:solidFill>
                <a:srgbClr val="000066"/>
              </a:solidFill>
              <a:miter lim="800000"/>
              <a:headEnd/>
              <a:tailEnd/>
            </a:ln>
            <a:effectLst/>
          </p:spPr>
          <p:txBody>
            <a:bodyPr>
              <a:spAutoFit/>
            </a:bodyPr>
            <a:lstStyle/>
            <a:p>
              <a:pPr>
                <a:spcBef>
                  <a:spcPct val="50000"/>
                </a:spcBef>
              </a:pPr>
              <a:r>
                <a:rPr lang="en-US" b="1">
                  <a:solidFill>
                    <a:srgbClr val="000066"/>
                  </a:solidFill>
                  <a:latin typeface="Times New Roman" pitchFamily="18" charset="0"/>
                </a:rPr>
                <a:t>Translocation</a:t>
              </a:r>
            </a:p>
          </p:txBody>
        </p:sp>
        <p:sp>
          <p:nvSpPr>
            <p:cNvPr id="65551" name="Line 15"/>
            <p:cNvSpPr>
              <a:spLocks noChangeShapeType="1"/>
            </p:cNvSpPr>
            <p:nvPr/>
          </p:nvSpPr>
          <p:spPr bwMode="auto">
            <a:xfrm flipH="1">
              <a:off x="1104" y="1440"/>
              <a:ext cx="48" cy="144"/>
            </a:xfrm>
            <a:prstGeom prst="line">
              <a:avLst/>
            </a:prstGeom>
            <a:noFill/>
            <a:ln w="57150">
              <a:solidFill>
                <a:srgbClr val="000066"/>
              </a:solidFill>
              <a:round/>
              <a:headEnd/>
              <a:tailEnd type="triangle" w="med" len="med"/>
            </a:ln>
            <a:effectLst/>
          </p:spPr>
          <p:txBody>
            <a:bodyPr/>
            <a:lstStyle/>
            <a:p>
              <a:endParaRPr lang="en-US"/>
            </a:p>
          </p:txBody>
        </p:sp>
      </p:grpSp>
      <p:sp>
        <p:nvSpPr>
          <p:cNvPr id="65552" name="Text Box 16"/>
          <p:cNvSpPr txBox="1">
            <a:spLocks noChangeArrowheads="1"/>
          </p:cNvSpPr>
          <p:nvPr/>
        </p:nvSpPr>
        <p:spPr bwMode="auto">
          <a:xfrm>
            <a:off x="4876800" y="1214438"/>
            <a:ext cx="4267200" cy="5568950"/>
          </a:xfrm>
          <a:prstGeom prst="rect">
            <a:avLst/>
          </a:prstGeom>
          <a:noFill/>
          <a:ln w="9525">
            <a:noFill/>
            <a:miter lim="800000"/>
            <a:headEnd/>
            <a:tailEnd/>
          </a:ln>
          <a:effectLst/>
        </p:spPr>
        <p:txBody>
          <a:bodyPr>
            <a:spAutoFit/>
          </a:bodyPr>
          <a:lstStyle/>
          <a:p>
            <a:r>
              <a:rPr lang="en-US" sz="2400">
                <a:latin typeface="Comic Sans MS" pitchFamily="66" charset="0"/>
              </a:rPr>
              <a:t>A system of  vascular tissue runs through all higher plants.  </a:t>
            </a:r>
          </a:p>
          <a:p>
            <a:endParaRPr lang="en-US" sz="2400">
              <a:latin typeface="Comic Sans MS" pitchFamily="66" charset="0"/>
            </a:endParaRPr>
          </a:p>
          <a:p>
            <a:r>
              <a:rPr lang="en-US" sz="2400">
                <a:latin typeface="Comic Sans MS" pitchFamily="66" charset="0"/>
              </a:rPr>
              <a:t>It evolved as a response to the increase in the size of plants, which caused an progressing separation of roots and leaves in space.  </a:t>
            </a:r>
          </a:p>
          <a:p>
            <a:endParaRPr lang="en-US" sz="2400">
              <a:latin typeface="Comic Sans MS" pitchFamily="66" charset="0"/>
            </a:endParaRPr>
          </a:p>
          <a:p>
            <a:r>
              <a:rPr lang="en-US" sz="2400">
                <a:latin typeface="Comic Sans MS" pitchFamily="66" charset="0"/>
              </a:rPr>
              <a:t>The </a:t>
            </a:r>
            <a:r>
              <a:rPr lang="en-US" sz="2400" i="1">
                <a:latin typeface="Comic Sans MS" pitchFamily="66" charset="0"/>
              </a:rPr>
              <a:t>phloem </a:t>
            </a:r>
            <a:r>
              <a:rPr lang="en-US" sz="2400">
                <a:latin typeface="Comic Sans MS" pitchFamily="66" charset="0"/>
              </a:rPr>
              <a:t>is the tissue that   </a:t>
            </a:r>
            <a:r>
              <a:rPr lang="en-US" sz="2400" i="1">
                <a:solidFill>
                  <a:srgbClr val="FF0000"/>
                </a:solidFill>
                <a:latin typeface="Comic Sans MS" pitchFamily="66" charset="0"/>
              </a:rPr>
              <a:t>translocates </a:t>
            </a:r>
            <a:r>
              <a:rPr lang="en-US" sz="2400" i="1">
                <a:latin typeface="Comic Sans MS" pitchFamily="66" charset="0"/>
              </a:rPr>
              <a:t>  </a:t>
            </a:r>
            <a:r>
              <a:rPr lang="en-US" sz="2400">
                <a:latin typeface="Comic Sans MS" pitchFamily="66" charset="0"/>
              </a:rPr>
              <a:t>assimilates from mature leaves to growing or storage organs and roots.</a:t>
            </a:r>
            <a:r>
              <a:rPr lang="en-US" sz="2400">
                <a:solidFill>
                  <a:srgbClr val="FFFF66"/>
                </a:solidFill>
                <a:latin typeface="Comic Sans MS" pitchFamily="66" charset="0"/>
              </a:rPr>
              <a:t> </a:t>
            </a:r>
          </a:p>
        </p:txBody>
      </p:sp>
      <p:sp>
        <p:nvSpPr>
          <p:cNvPr id="65553" name="Rectangle 17"/>
          <p:cNvSpPr>
            <a:spLocks noChangeArrowheads="1"/>
          </p:cNvSpPr>
          <p:nvPr/>
        </p:nvSpPr>
        <p:spPr bwMode="auto">
          <a:xfrm>
            <a:off x="0" y="5410200"/>
            <a:ext cx="1066800" cy="685800"/>
          </a:xfrm>
          <a:prstGeom prst="rect">
            <a:avLst/>
          </a:prstGeom>
          <a:solidFill>
            <a:schemeClr val="bg1"/>
          </a:solidFill>
          <a:ln w="9525">
            <a:solidFill>
              <a:schemeClr val="bg1"/>
            </a:solidFill>
            <a:miter lim="800000"/>
            <a:headEnd/>
            <a:tailEnd/>
          </a:ln>
          <a:effectLst/>
        </p:spPr>
        <p:txBody>
          <a:bodyPr wrap="none" anchor="ctr"/>
          <a:lstStyle/>
          <a:p>
            <a:endParaRPr lang="en-US"/>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4983163" y="2593975"/>
            <a:ext cx="1304925" cy="411163"/>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6563" name="Rectangle 3"/>
          <p:cNvSpPr>
            <a:spLocks noChangeArrowheads="1"/>
          </p:cNvSpPr>
          <p:nvPr/>
        </p:nvSpPr>
        <p:spPr bwMode="auto">
          <a:xfrm>
            <a:off x="4953000" y="5181600"/>
            <a:ext cx="1019175" cy="379413"/>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6564" name="Rectangle 4"/>
          <p:cNvSpPr>
            <a:spLocks noGrp="1" noChangeArrowheads="1"/>
          </p:cNvSpPr>
          <p:nvPr>
            <p:ph type="title" idx="4294967295"/>
          </p:nvPr>
        </p:nvSpPr>
        <p:spPr>
          <a:xfrm>
            <a:off x="4724400" y="0"/>
            <a:ext cx="4419600" cy="609600"/>
          </a:xfrm>
        </p:spPr>
        <p:txBody>
          <a:bodyPr/>
          <a:lstStyle/>
          <a:p>
            <a:r>
              <a:rPr lang="en-US" sz="3200" b="1">
                <a:solidFill>
                  <a:srgbClr val="336600"/>
                </a:solidFill>
                <a:latin typeface="Comic Sans MS" pitchFamily="66" charset="0"/>
              </a:rPr>
              <a:t>Sources and sinks</a:t>
            </a:r>
          </a:p>
        </p:txBody>
      </p:sp>
      <p:sp>
        <p:nvSpPr>
          <p:cNvPr id="66565" name="Text Box 5"/>
          <p:cNvSpPr txBox="1">
            <a:spLocks noChangeArrowheads="1"/>
          </p:cNvSpPr>
          <p:nvPr/>
        </p:nvSpPr>
        <p:spPr bwMode="auto">
          <a:xfrm>
            <a:off x="4937125" y="685800"/>
            <a:ext cx="4206875" cy="5491163"/>
          </a:xfrm>
          <a:prstGeom prst="rect">
            <a:avLst/>
          </a:prstGeom>
          <a:noFill/>
          <a:ln w="9525">
            <a:noFill/>
            <a:miter lim="800000"/>
            <a:headEnd/>
            <a:tailEnd/>
          </a:ln>
          <a:effectLst/>
        </p:spPr>
        <p:txBody>
          <a:bodyPr>
            <a:spAutoFit/>
          </a:bodyPr>
          <a:lstStyle/>
          <a:p>
            <a:r>
              <a:rPr lang="en-US">
                <a:latin typeface="Comic Sans MS" pitchFamily="66" charset="0"/>
                <a:cs typeface="Arial" pitchFamily="34" charset="0"/>
              </a:rPr>
              <a:t>Direction of transport through phloem is determined by relative locations of areas of supply, sources and</a:t>
            </a:r>
            <a:r>
              <a:rPr lang="en-US">
                <a:latin typeface="Comic Sans MS" pitchFamily="66" charset="0"/>
              </a:rPr>
              <a:t> </a:t>
            </a:r>
            <a:r>
              <a:rPr lang="en-US">
                <a:latin typeface="Comic Sans MS" pitchFamily="66" charset="0"/>
                <a:cs typeface="Arial" pitchFamily="34" charset="0"/>
              </a:rPr>
              <a:t>areas where utilization of photosynthate takes place,  sinks.</a:t>
            </a:r>
            <a:r>
              <a:rPr lang="en-US">
                <a:latin typeface="Comic Sans MS" pitchFamily="66" charset="0"/>
              </a:rPr>
              <a:t> </a:t>
            </a:r>
          </a:p>
          <a:p>
            <a:endParaRPr lang="en-US">
              <a:latin typeface="Comic Sans MS" pitchFamily="66" charset="0"/>
            </a:endParaRPr>
          </a:p>
          <a:p>
            <a:r>
              <a:rPr lang="en-US" sz="2400" b="1" i="1">
                <a:solidFill>
                  <a:srgbClr val="660066"/>
                </a:solidFill>
                <a:latin typeface="Comic Sans MS" pitchFamily="66" charset="0"/>
                <a:cs typeface="Arial" pitchFamily="34" charset="0"/>
              </a:rPr>
              <a:t>Source:</a:t>
            </a:r>
            <a:r>
              <a:rPr lang="en-US" b="1">
                <a:latin typeface="Comic Sans MS" pitchFamily="66" charset="0"/>
                <a:cs typeface="Arial" pitchFamily="34" charset="0"/>
              </a:rPr>
              <a:t>   </a:t>
            </a:r>
            <a:r>
              <a:rPr lang="en-US">
                <a:latin typeface="Comic Sans MS" pitchFamily="66" charset="0"/>
                <a:cs typeface="Arial" pitchFamily="34" charset="0"/>
              </a:rPr>
              <a:t>any transporting organ capable of mobilizing organic compounds or producing photosynthate in excess of its own needs, e.g., mature leaf, storage organ during exporting phase of development.</a:t>
            </a:r>
            <a:r>
              <a:rPr lang="en-US">
                <a:latin typeface="Comic Sans MS" pitchFamily="66" charset="0"/>
              </a:rPr>
              <a:t> </a:t>
            </a:r>
          </a:p>
          <a:p>
            <a:pPr>
              <a:buFontTx/>
              <a:buChar char="•"/>
            </a:pPr>
            <a:endParaRPr lang="en-US">
              <a:latin typeface="Comic Sans MS" pitchFamily="66" charset="0"/>
            </a:endParaRPr>
          </a:p>
          <a:p>
            <a:r>
              <a:rPr lang="en-US" sz="2400" b="1" i="1">
                <a:solidFill>
                  <a:srgbClr val="660066"/>
                </a:solidFill>
                <a:latin typeface="Comic Sans MS" pitchFamily="66" charset="0"/>
                <a:cs typeface="Arial" pitchFamily="34" charset="0"/>
              </a:rPr>
              <a:t>Sink:</a:t>
            </a:r>
            <a:r>
              <a:rPr lang="en-US" b="1">
                <a:latin typeface="Comic Sans MS" pitchFamily="66" charset="0"/>
                <a:cs typeface="Arial" pitchFamily="34" charset="0"/>
              </a:rPr>
              <a:t>    </a:t>
            </a:r>
            <a:r>
              <a:rPr lang="en-US">
                <a:latin typeface="Comic Sans MS" pitchFamily="66" charset="0"/>
                <a:cs typeface="Arial" pitchFamily="34" charset="0"/>
              </a:rPr>
              <a:t>non photosynthetic organs and organs that do not produce enough photoassimilate to meet their own requiements, e.g., roots, tubers, develpoping fruits, immature leaves.</a:t>
            </a:r>
            <a:r>
              <a:rPr lang="en-US">
                <a:latin typeface="Comic Sans MS" pitchFamily="66" charset="0"/>
              </a:rPr>
              <a:t> </a:t>
            </a:r>
          </a:p>
        </p:txBody>
      </p:sp>
      <p:grpSp>
        <p:nvGrpSpPr>
          <p:cNvPr id="2" name="Group 6"/>
          <p:cNvGrpSpPr>
            <a:grpSpLocks/>
          </p:cNvGrpSpPr>
          <p:nvPr/>
        </p:nvGrpSpPr>
        <p:grpSpPr bwMode="auto">
          <a:xfrm>
            <a:off x="0" y="0"/>
            <a:ext cx="4648200" cy="6858000"/>
            <a:chOff x="0" y="0"/>
            <a:chExt cx="2928" cy="4320"/>
          </a:xfrm>
        </p:grpSpPr>
        <p:grpSp>
          <p:nvGrpSpPr>
            <p:cNvPr id="3" name="Group 7"/>
            <p:cNvGrpSpPr>
              <a:grpSpLocks/>
            </p:cNvGrpSpPr>
            <p:nvPr/>
          </p:nvGrpSpPr>
          <p:grpSpPr bwMode="auto">
            <a:xfrm>
              <a:off x="0" y="0"/>
              <a:ext cx="2928" cy="4320"/>
              <a:chOff x="0" y="0"/>
              <a:chExt cx="2928" cy="4320"/>
            </a:xfrm>
          </p:grpSpPr>
          <p:pic>
            <p:nvPicPr>
              <p:cNvPr id="66568" name="Picture 8" descr="3701"/>
              <p:cNvPicPr>
                <a:picLocks noChangeAspect="1" noChangeArrowheads="1"/>
              </p:cNvPicPr>
              <p:nvPr/>
            </p:nvPicPr>
            <p:blipFill>
              <a:blip r:embed="rId2"/>
              <a:srcRect/>
              <a:stretch>
                <a:fillRect/>
              </a:stretch>
            </p:blipFill>
            <p:spPr bwMode="auto">
              <a:xfrm>
                <a:off x="22" y="0"/>
                <a:ext cx="2906" cy="4320"/>
              </a:xfrm>
              <a:prstGeom prst="rect">
                <a:avLst/>
              </a:prstGeom>
              <a:noFill/>
            </p:spPr>
          </p:pic>
          <p:sp>
            <p:nvSpPr>
              <p:cNvPr id="66569" name="Rectangle 9"/>
              <p:cNvSpPr>
                <a:spLocks noChangeArrowheads="1"/>
              </p:cNvSpPr>
              <p:nvPr/>
            </p:nvSpPr>
            <p:spPr bwMode="auto">
              <a:xfrm>
                <a:off x="0" y="0"/>
                <a:ext cx="796" cy="224"/>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6570" name="Text Box 10"/>
              <p:cNvSpPr txBox="1">
                <a:spLocks noChangeArrowheads="1"/>
              </p:cNvSpPr>
              <p:nvPr/>
            </p:nvSpPr>
            <p:spPr bwMode="auto">
              <a:xfrm>
                <a:off x="960" y="336"/>
                <a:ext cx="1718" cy="518"/>
              </a:xfrm>
              <a:prstGeom prst="rect">
                <a:avLst/>
              </a:prstGeom>
              <a:solidFill>
                <a:schemeClr val="bg1"/>
              </a:solidFill>
              <a:ln w="28575">
                <a:solidFill>
                  <a:srgbClr val="FF3300"/>
                </a:solidFill>
                <a:miter lim="800000"/>
                <a:headEnd/>
                <a:tailEnd/>
              </a:ln>
              <a:effectLst/>
            </p:spPr>
            <p:txBody>
              <a:bodyPr wrap="none">
                <a:spAutoFit/>
              </a:bodyPr>
              <a:lstStyle/>
              <a:p>
                <a:pPr algn="ctr"/>
                <a:r>
                  <a:rPr lang="en-US" b="1">
                    <a:solidFill>
                      <a:srgbClr val="FF3300"/>
                    </a:solidFill>
                    <a:latin typeface="Times New Roman" pitchFamily="18" charset="0"/>
                  </a:rPr>
                  <a:t>Photosynthesis provides a</a:t>
                </a:r>
              </a:p>
              <a:p>
                <a:pPr algn="ctr"/>
                <a:r>
                  <a:rPr lang="en-US" sz="2800" b="1">
                    <a:solidFill>
                      <a:srgbClr val="FF3300"/>
                    </a:solidFill>
                    <a:latin typeface="Times New Roman" pitchFamily="18" charset="0"/>
                  </a:rPr>
                  <a:t>sugar source</a:t>
                </a:r>
              </a:p>
            </p:txBody>
          </p:sp>
          <p:sp>
            <p:nvSpPr>
              <p:cNvPr id="66571" name="Text Box 11"/>
              <p:cNvSpPr txBox="1">
                <a:spLocks noChangeArrowheads="1"/>
              </p:cNvSpPr>
              <p:nvPr/>
            </p:nvSpPr>
            <p:spPr bwMode="auto">
              <a:xfrm>
                <a:off x="1456" y="2721"/>
                <a:ext cx="1158" cy="518"/>
              </a:xfrm>
              <a:prstGeom prst="rect">
                <a:avLst/>
              </a:prstGeom>
              <a:solidFill>
                <a:schemeClr val="bg1"/>
              </a:solidFill>
              <a:ln w="28575">
                <a:solidFill>
                  <a:srgbClr val="663300"/>
                </a:solidFill>
                <a:miter lim="800000"/>
                <a:headEnd/>
                <a:tailEnd/>
              </a:ln>
              <a:effectLst/>
            </p:spPr>
            <p:txBody>
              <a:bodyPr wrap="none">
                <a:spAutoFit/>
              </a:bodyPr>
              <a:lstStyle/>
              <a:p>
                <a:pPr algn="ctr"/>
                <a:r>
                  <a:rPr lang="en-US" b="1">
                    <a:solidFill>
                      <a:srgbClr val="663300"/>
                    </a:solidFill>
                    <a:latin typeface="Times New Roman" pitchFamily="18" charset="0"/>
                  </a:rPr>
                  <a:t>New growth is a </a:t>
                </a:r>
              </a:p>
              <a:p>
                <a:pPr algn="ctr"/>
                <a:r>
                  <a:rPr lang="en-US" sz="2800" b="1">
                    <a:solidFill>
                      <a:srgbClr val="663300"/>
                    </a:solidFill>
                    <a:latin typeface="Times New Roman" pitchFamily="18" charset="0"/>
                  </a:rPr>
                  <a:t>sugar sink</a:t>
                </a:r>
              </a:p>
            </p:txBody>
          </p:sp>
          <p:sp>
            <p:nvSpPr>
              <p:cNvPr id="66572" name="Freeform 12"/>
              <p:cNvSpPr>
                <a:spLocks/>
              </p:cNvSpPr>
              <p:nvPr/>
            </p:nvSpPr>
            <p:spPr bwMode="auto">
              <a:xfrm>
                <a:off x="1219" y="842"/>
                <a:ext cx="311" cy="2001"/>
              </a:xfrm>
              <a:custGeom>
                <a:avLst/>
                <a:gdLst/>
                <a:ahLst/>
                <a:cxnLst>
                  <a:cxn ang="0">
                    <a:pos x="244" y="0"/>
                  </a:cxn>
                  <a:cxn ang="0">
                    <a:pos x="161" y="208"/>
                  </a:cxn>
                  <a:cxn ang="0">
                    <a:pos x="114" y="396"/>
                  </a:cxn>
                  <a:cxn ang="0">
                    <a:pos x="55" y="619"/>
                  </a:cxn>
                  <a:cxn ang="0">
                    <a:pos x="31" y="819"/>
                  </a:cxn>
                  <a:cxn ang="0">
                    <a:pos x="8" y="1207"/>
                  </a:cxn>
                  <a:cxn ang="0">
                    <a:pos x="8" y="1383"/>
                  </a:cxn>
                  <a:cxn ang="0">
                    <a:pos x="55" y="1583"/>
                  </a:cxn>
                  <a:cxn ang="0">
                    <a:pos x="161" y="1712"/>
                  </a:cxn>
                </a:cxnLst>
                <a:rect l="0" t="0" r="r" b="b"/>
                <a:pathLst>
                  <a:path w="244" h="1712">
                    <a:moveTo>
                      <a:pt x="244" y="0"/>
                    </a:moveTo>
                    <a:cubicBezTo>
                      <a:pt x="213" y="71"/>
                      <a:pt x="183" y="142"/>
                      <a:pt x="161" y="208"/>
                    </a:cubicBezTo>
                    <a:cubicBezTo>
                      <a:pt x="139" y="274"/>
                      <a:pt x="132" y="328"/>
                      <a:pt x="114" y="396"/>
                    </a:cubicBezTo>
                    <a:cubicBezTo>
                      <a:pt x="96" y="464"/>
                      <a:pt x="69" y="549"/>
                      <a:pt x="55" y="619"/>
                    </a:cubicBezTo>
                    <a:cubicBezTo>
                      <a:pt x="41" y="689"/>
                      <a:pt x="39" y="721"/>
                      <a:pt x="31" y="819"/>
                    </a:cubicBezTo>
                    <a:cubicBezTo>
                      <a:pt x="23" y="917"/>
                      <a:pt x="12" y="1113"/>
                      <a:pt x="8" y="1207"/>
                    </a:cubicBezTo>
                    <a:cubicBezTo>
                      <a:pt x="4" y="1301"/>
                      <a:pt x="0" y="1320"/>
                      <a:pt x="8" y="1383"/>
                    </a:cubicBezTo>
                    <a:cubicBezTo>
                      <a:pt x="16" y="1446"/>
                      <a:pt x="30" y="1528"/>
                      <a:pt x="55" y="1583"/>
                    </a:cubicBezTo>
                    <a:cubicBezTo>
                      <a:pt x="80" y="1638"/>
                      <a:pt x="143" y="1691"/>
                      <a:pt x="161" y="1712"/>
                    </a:cubicBezTo>
                  </a:path>
                </a:pathLst>
              </a:custGeom>
              <a:noFill/>
              <a:ln w="57150" cmpd="sng">
                <a:solidFill>
                  <a:srgbClr val="000066"/>
                </a:solidFill>
                <a:round/>
                <a:headEnd/>
                <a:tailEnd/>
              </a:ln>
              <a:effectLst/>
            </p:spPr>
            <p:txBody>
              <a:bodyPr/>
              <a:lstStyle/>
              <a:p>
                <a:endParaRPr lang="en-US"/>
              </a:p>
            </p:txBody>
          </p:sp>
          <p:sp>
            <p:nvSpPr>
              <p:cNvPr id="66573" name="Line 13"/>
              <p:cNvSpPr>
                <a:spLocks noChangeShapeType="1"/>
              </p:cNvSpPr>
              <p:nvPr/>
            </p:nvSpPr>
            <p:spPr bwMode="auto">
              <a:xfrm>
                <a:off x="1347" y="2749"/>
                <a:ext cx="61" cy="112"/>
              </a:xfrm>
              <a:prstGeom prst="line">
                <a:avLst/>
              </a:prstGeom>
              <a:noFill/>
              <a:ln w="57150">
                <a:solidFill>
                  <a:srgbClr val="000066"/>
                </a:solidFill>
                <a:round/>
                <a:headEnd/>
                <a:tailEnd type="triangle" w="med" len="med"/>
              </a:ln>
              <a:effectLst/>
            </p:spPr>
            <p:txBody>
              <a:bodyPr/>
              <a:lstStyle/>
              <a:p>
                <a:endParaRPr lang="en-US"/>
              </a:p>
            </p:txBody>
          </p:sp>
          <p:sp>
            <p:nvSpPr>
              <p:cNvPr id="66574" name="Text Box 14"/>
              <p:cNvSpPr txBox="1">
                <a:spLocks noChangeArrowheads="1"/>
              </p:cNvSpPr>
              <p:nvPr/>
            </p:nvSpPr>
            <p:spPr bwMode="auto">
              <a:xfrm>
                <a:off x="1487" y="1733"/>
                <a:ext cx="1009" cy="255"/>
              </a:xfrm>
              <a:prstGeom prst="rect">
                <a:avLst/>
              </a:prstGeom>
              <a:noFill/>
              <a:ln w="38100">
                <a:solidFill>
                  <a:srgbClr val="000066"/>
                </a:solidFill>
                <a:miter lim="800000"/>
                <a:headEnd/>
                <a:tailEnd/>
              </a:ln>
              <a:effectLst/>
            </p:spPr>
            <p:txBody>
              <a:bodyPr>
                <a:spAutoFit/>
              </a:bodyPr>
              <a:lstStyle/>
              <a:p>
                <a:pPr>
                  <a:spcBef>
                    <a:spcPct val="50000"/>
                  </a:spcBef>
                </a:pPr>
                <a:r>
                  <a:rPr lang="en-US" b="1">
                    <a:solidFill>
                      <a:srgbClr val="000066"/>
                    </a:solidFill>
                    <a:latin typeface="Times New Roman" pitchFamily="18" charset="0"/>
                  </a:rPr>
                  <a:t>Translocation</a:t>
                </a:r>
              </a:p>
            </p:txBody>
          </p:sp>
          <p:sp>
            <p:nvSpPr>
              <p:cNvPr id="66575" name="Line 15"/>
              <p:cNvSpPr>
                <a:spLocks noChangeShapeType="1"/>
              </p:cNvSpPr>
              <p:nvPr/>
            </p:nvSpPr>
            <p:spPr bwMode="auto">
              <a:xfrm flipH="1">
                <a:off x="1408" y="954"/>
                <a:ext cx="61" cy="168"/>
              </a:xfrm>
              <a:prstGeom prst="line">
                <a:avLst/>
              </a:prstGeom>
              <a:noFill/>
              <a:ln w="57150">
                <a:solidFill>
                  <a:srgbClr val="000066"/>
                </a:solidFill>
                <a:round/>
                <a:headEnd/>
                <a:tailEnd type="triangle" w="med" len="med"/>
              </a:ln>
              <a:effectLst/>
            </p:spPr>
            <p:txBody>
              <a:bodyPr/>
              <a:lstStyle/>
              <a:p>
                <a:endParaRPr lang="en-US"/>
              </a:p>
            </p:txBody>
          </p:sp>
        </p:grpSp>
        <p:sp>
          <p:nvSpPr>
            <p:cNvPr id="66576" name="Rectangle 16"/>
            <p:cNvSpPr>
              <a:spLocks noChangeArrowheads="1"/>
            </p:cNvSpPr>
            <p:nvPr/>
          </p:nvSpPr>
          <p:spPr bwMode="auto">
            <a:xfrm>
              <a:off x="48" y="3216"/>
              <a:ext cx="864" cy="576"/>
            </a:xfrm>
            <a:prstGeom prst="rect">
              <a:avLst/>
            </a:prstGeom>
            <a:solidFill>
              <a:schemeClr val="bg1"/>
            </a:solidFill>
            <a:ln w="9525">
              <a:solidFill>
                <a:schemeClr val="bg1"/>
              </a:solidFill>
              <a:miter lim="800000"/>
              <a:headEnd/>
              <a:tailEnd/>
            </a:ln>
            <a:effectLst/>
          </p:spPr>
          <p:txBody>
            <a:bodyPr wrap="none" anchor="ctr"/>
            <a:lstStyle/>
            <a:p>
              <a:endParaRPr lang="en-US"/>
            </a:p>
          </p:txBody>
        </p:sp>
      </p:gr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457200" y="274638"/>
            <a:ext cx="3711575" cy="1143000"/>
          </a:xfrm>
        </p:spPr>
        <p:txBody>
          <a:bodyPr/>
          <a:lstStyle/>
          <a:p>
            <a:r>
              <a:rPr lang="en-US" sz="800"/>
              <a:t>Multiple sources and sinks</a:t>
            </a:r>
          </a:p>
        </p:txBody>
      </p:sp>
      <p:sp>
        <p:nvSpPr>
          <p:cNvPr id="67587" name="Text Box 3"/>
          <p:cNvSpPr txBox="1">
            <a:spLocks noChangeArrowheads="1"/>
          </p:cNvSpPr>
          <p:nvPr/>
        </p:nvSpPr>
        <p:spPr bwMode="auto">
          <a:xfrm>
            <a:off x="4724400" y="2819400"/>
            <a:ext cx="4419600" cy="4054475"/>
          </a:xfrm>
          <a:prstGeom prst="rect">
            <a:avLst/>
          </a:prstGeom>
          <a:noFill/>
          <a:ln w="9525">
            <a:noFill/>
            <a:miter lim="800000"/>
            <a:headEnd/>
            <a:tailEnd/>
          </a:ln>
          <a:effectLst/>
        </p:spPr>
        <p:txBody>
          <a:bodyPr>
            <a:spAutoFit/>
          </a:bodyPr>
          <a:lstStyle/>
          <a:p>
            <a:r>
              <a:rPr lang="en-US" sz="2000">
                <a:latin typeface="Comic Sans MS" pitchFamily="66" charset="0"/>
                <a:cs typeface="Arial" pitchFamily="34" charset="0"/>
              </a:rPr>
              <a:t>Examples:</a:t>
            </a:r>
            <a:endParaRPr lang="en-US" sz="2000">
              <a:latin typeface="Comic Sans MS" pitchFamily="66" charset="0"/>
            </a:endParaRPr>
          </a:p>
          <a:p>
            <a:r>
              <a:rPr lang="en-US" sz="2000" i="1">
                <a:latin typeface="Comic Sans MS" pitchFamily="66" charset="0"/>
                <a:cs typeface="Arial" pitchFamily="34" charset="0"/>
              </a:rPr>
              <a:t>Beta maritima</a:t>
            </a:r>
            <a:r>
              <a:rPr lang="en-US" sz="2000">
                <a:latin typeface="Comic Sans MS" pitchFamily="66" charset="0"/>
                <a:cs typeface="Arial" pitchFamily="34" charset="0"/>
              </a:rPr>
              <a:t> (wild beet) root is a sink during the first growing season. </a:t>
            </a:r>
          </a:p>
          <a:p>
            <a:endParaRPr lang="en-US" sz="2000">
              <a:latin typeface="Comic Sans MS" pitchFamily="66" charset="0"/>
              <a:cs typeface="Arial" pitchFamily="34" charset="0"/>
            </a:endParaRPr>
          </a:p>
          <a:p>
            <a:r>
              <a:rPr lang="en-US" sz="2000">
                <a:latin typeface="Comic Sans MS" pitchFamily="66" charset="0"/>
                <a:cs typeface="Arial" pitchFamily="34" charset="0"/>
              </a:rPr>
              <a:t>In the second season the root becomes a source, sugars are mobilized and used to produce a new shoot.</a:t>
            </a:r>
            <a:r>
              <a:rPr lang="en-US" sz="2000">
                <a:latin typeface="Comic Sans MS" pitchFamily="66" charset="0"/>
              </a:rPr>
              <a:t> </a:t>
            </a:r>
          </a:p>
          <a:p>
            <a:endParaRPr lang="en-US" sz="2000">
              <a:latin typeface="Comic Sans MS" pitchFamily="66" charset="0"/>
            </a:endParaRPr>
          </a:p>
          <a:p>
            <a:r>
              <a:rPr lang="en-US" sz="2000">
                <a:latin typeface="Comic Sans MS" pitchFamily="66" charset="0"/>
                <a:cs typeface="Arial" pitchFamily="34" charset="0"/>
              </a:rPr>
              <a:t>In contrast, in cultivated sugar beets roots are sinks during all phases of development. </a:t>
            </a:r>
            <a:endParaRPr lang="en-US" sz="2000">
              <a:latin typeface="Comic Sans MS" pitchFamily="66" charset="0"/>
            </a:endParaRPr>
          </a:p>
        </p:txBody>
      </p:sp>
      <p:pic>
        <p:nvPicPr>
          <p:cNvPr id="67588" name="Picture 4" descr="3701"/>
          <p:cNvPicPr>
            <a:picLocks noChangeAspect="1" noChangeArrowheads="1"/>
          </p:cNvPicPr>
          <p:nvPr/>
        </p:nvPicPr>
        <p:blipFill>
          <a:blip r:embed="rId2"/>
          <a:srcRect/>
          <a:stretch>
            <a:fillRect/>
          </a:stretch>
        </p:blipFill>
        <p:spPr bwMode="auto">
          <a:xfrm>
            <a:off x="0" y="0"/>
            <a:ext cx="4613275" cy="6858000"/>
          </a:xfrm>
          <a:prstGeom prst="rect">
            <a:avLst/>
          </a:prstGeom>
          <a:noFill/>
        </p:spPr>
      </p:pic>
      <p:sp>
        <p:nvSpPr>
          <p:cNvPr id="67589" name="Rectangle 5"/>
          <p:cNvSpPr>
            <a:spLocks noChangeArrowheads="1"/>
          </p:cNvSpPr>
          <p:nvPr/>
        </p:nvSpPr>
        <p:spPr bwMode="auto">
          <a:xfrm>
            <a:off x="0" y="0"/>
            <a:ext cx="1263650" cy="3556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7590" name="Freeform 6"/>
          <p:cNvSpPr>
            <a:spLocks/>
          </p:cNvSpPr>
          <p:nvPr/>
        </p:nvSpPr>
        <p:spPr bwMode="auto">
          <a:xfrm>
            <a:off x="1935163" y="1066800"/>
            <a:ext cx="655637" cy="3446463"/>
          </a:xfrm>
          <a:custGeom>
            <a:avLst/>
            <a:gdLst/>
            <a:ahLst/>
            <a:cxnLst>
              <a:cxn ang="0">
                <a:pos x="244" y="0"/>
              </a:cxn>
              <a:cxn ang="0">
                <a:pos x="161" y="208"/>
              </a:cxn>
              <a:cxn ang="0">
                <a:pos x="114" y="396"/>
              </a:cxn>
              <a:cxn ang="0">
                <a:pos x="55" y="619"/>
              </a:cxn>
              <a:cxn ang="0">
                <a:pos x="31" y="819"/>
              </a:cxn>
              <a:cxn ang="0">
                <a:pos x="8" y="1207"/>
              </a:cxn>
              <a:cxn ang="0">
                <a:pos x="8" y="1383"/>
              </a:cxn>
              <a:cxn ang="0">
                <a:pos x="55" y="1583"/>
              </a:cxn>
              <a:cxn ang="0">
                <a:pos x="161" y="1712"/>
              </a:cxn>
            </a:cxnLst>
            <a:rect l="0" t="0" r="r" b="b"/>
            <a:pathLst>
              <a:path w="244" h="1712">
                <a:moveTo>
                  <a:pt x="244" y="0"/>
                </a:moveTo>
                <a:cubicBezTo>
                  <a:pt x="213" y="71"/>
                  <a:pt x="183" y="142"/>
                  <a:pt x="161" y="208"/>
                </a:cubicBezTo>
                <a:cubicBezTo>
                  <a:pt x="139" y="274"/>
                  <a:pt x="132" y="328"/>
                  <a:pt x="114" y="396"/>
                </a:cubicBezTo>
                <a:cubicBezTo>
                  <a:pt x="96" y="464"/>
                  <a:pt x="69" y="549"/>
                  <a:pt x="55" y="619"/>
                </a:cubicBezTo>
                <a:cubicBezTo>
                  <a:pt x="41" y="689"/>
                  <a:pt x="39" y="721"/>
                  <a:pt x="31" y="819"/>
                </a:cubicBezTo>
                <a:cubicBezTo>
                  <a:pt x="23" y="917"/>
                  <a:pt x="12" y="1113"/>
                  <a:pt x="8" y="1207"/>
                </a:cubicBezTo>
                <a:cubicBezTo>
                  <a:pt x="4" y="1301"/>
                  <a:pt x="0" y="1320"/>
                  <a:pt x="8" y="1383"/>
                </a:cubicBezTo>
                <a:cubicBezTo>
                  <a:pt x="16" y="1446"/>
                  <a:pt x="30" y="1528"/>
                  <a:pt x="55" y="1583"/>
                </a:cubicBezTo>
                <a:cubicBezTo>
                  <a:pt x="80" y="1638"/>
                  <a:pt x="143" y="1691"/>
                  <a:pt x="161" y="1712"/>
                </a:cubicBezTo>
              </a:path>
            </a:pathLst>
          </a:custGeom>
          <a:noFill/>
          <a:ln w="57150" cmpd="sng">
            <a:solidFill>
              <a:srgbClr val="000066"/>
            </a:solidFill>
            <a:round/>
            <a:headEnd/>
            <a:tailEnd/>
          </a:ln>
          <a:effectLst/>
        </p:spPr>
        <p:txBody>
          <a:bodyPr/>
          <a:lstStyle/>
          <a:p>
            <a:endParaRPr lang="en-US"/>
          </a:p>
        </p:txBody>
      </p:sp>
      <p:sp>
        <p:nvSpPr>
          <p:cNvPr id="67591" name="Line 7"/>
          <p:cNvSpPr>
            <a:spLocks noChangeShapeType="1"/>
          </p:cNvSpPr>
          <p:nvPr/>
        </p:nvSpPr>
        <p:spPr bwMode="auto">
          <a:xfrm>
            <a:off x="2286000" y="4419600"/>
            <a:ext cx="96838" cy="177800"/>
          </a:xfrm>
          <a:prstGeom prst="line">
            <a:avLst/>
          </a:prstGeom>
          <a:noFill/>
          <a:ln w="57150">
            <a:solidFill>
              <a:srgbClr val="000066"/>
            </a:solidFill>
            <a:round/>
            <a:headEnd/>
            <a:tailEnd type="triangle" w="med" len="med"/>
          </a:ln>
          <a:effectLst/>
        </p:spPr>
        <p:txBody>
          <a:bodyPr/>
          <a:lstStyle/>
          <a:p>
            <a:endParaRPr lang="en-US"/>
          </a:p>
        </p:txBody>
      </p:sp>
      <p:sp>
        <p:nvSpPr>
          <p:cNvPr id="67592" name="Text Box 8"/>
          <p:cNvSpPr txBox="1">
            <a:spLocks noChangeArrowheads="1"/>
          </p:cNvSpPr>
          <p:nvPr/>
        </p:nvSpPr>
        <p:spPr bwMode="auto">
          <a:xfrm>
            <a:off x="2360613" y="2751138"/>
            <a:ext cx="1601787" cy="404812"/>
          </a:xfrm>
          <a:prstGeom prst="rect">
            <a:avLst/>
          </a:prstGeom>
          <a:noFill/>
          <a:ln w="38100">
            <a:solidFill>
              <a:srgbClr val="000066"/>
            </a:solidFill>
            <a:miter lim="800000"/>
            <a:headEnd/>
            <a:tailEnd/>
          </a:ln>
          <a:effectLst/>
        </p:spPr>
        <p:txBody>
          <a:bodyPr>
            <a:spAutoFit/>
          </a:bodyPr>
          <a:lstStyle/>
          <a:p>
            <a:pPr>
              <a:spcBef>
                <a:spcPct val="50000"/>
              </a:spcBef>
            </a:pPr>
            <a:r>
              <a:rPr lang="en-US" b="1">
                <a:solidFill>
                  <a:srgbClr val="000066"/>
                </a:solidFill>
                <a:latin typeface="Times New Roman" pitchFamily="18" charset="0"/>
              </a:rPr>
              <a:t>Translocation</a:t>
            </a:r>
          </a:p>
        </p:txBody>
      </p:sp>
      <p:sp>
        <p:nvSpPr>
          <p:cNvPr id="67593" name="Line 9"/>
          <p:cNvSpPr>
            <a:spLocks noChangeShapeType="1"/>
          </p:cNvSpPr>
          <p:nvPr/>
        </p:nvSpPr>
        <p:spPr bwMode="auto">
          <a:xfrm flipH="1">
            <a:off x="2235200" y="1514475"/>
            <a:ext cx="96838" cy="266700"/>
          </a:xfrm>
          <a:prstGeom prst="line">
            <a:avLst/>
          </a:prstGeom>
          <a:noFill/>
          <a:ln w="57150">
            <a:solidFill>
              <a:srgbClr val="000066"/>
            </a:solidFill>
            <a:round/>
            <a:headEnd/>
            <a:tailEnd type="triangle" w="med" len="med"/>
          </a:ln>
          <a:effectLst/>
        </p:spPr>
        <p:txBody>
          <a:bodyPr/>
          <a:lstStyle/>
          <a:p>
            <a:endParaRPr lang="en-US"/>
          </a:p>
        </p:txBody>
      </p:sp>
      <p:sp>
        <p:nvSpPr>
          <p:cNvPr id="67594" name="Rectangle 10"/>
          <p:cNvSpPr>
            <a:spLocks noChangeArrowheads="1"/>
          </p:cNvSpPr>
          <p:nvPr/>
        </p:nvSpPr>
        <p:spPr bwMode="auto">
          <a:xfrm>
            <a:off x="2514600" y="762000"/>
            <a:ext cx="895350" cy="304800"/>
          </a:xfrm>
          <a:prstGeom prst="rect">
            <a:avLst/>
          </a:prstGeom>
          <a:solidFill>
            <a:schemeClr val="bg1"/>
          </a:solidFill>
          <a:ln w="9525">
            <a:solidFill>
              <a:schemeClr val="bg1"/>
            </a:solidFill>
            <a:miter lim="800000"/>
            <a:headEnd/>
            <a:tailEnd/>
          </a:ln>
          <a:effectLst/>
        </p:spPr>
        <p:txBody>
          <a:bodyPr wrap="none" anchor="ctr"/>
          <a:lstStyle/>
          <a:p>
            <a:pPr algn="ctr"/>
            <a:r>
              <a:rPr lang="en-US" sz="2000" b="1">
                <a:solidFill>
                  <a:srgbClr val="FF3300"/>
                </a:solidFill>
                <a:latin typeface="Times New Roman" pitchFamily="18" charset="0"/>
              </a:rPr>
              <a:t>Source</a:t>
            </a:r>
          </a:p>
        </p:txBody>
      </p:sp>
      <p:sp>
        <p:nvSpPr>
          <p:cNvPr id="67595" name="Rectangle 11"/>
          <p:cNvSpPr>
            <a:spLocks noChangeArrowheads="1"/>
          </p:cNvSpPr>
          <p:nvPr/>
        </p:nvSpPr>
        <p:spPr bwMode="auto">
          <a:xfrm>
            <a:off x="685800" y="2057400"/>
            <a:ext cx="895350" cy="304800"/>
          </a:xfrm>
          <a:prstGeom prst="rect">
            <a:avLst/>
          </a:prstGeom>
          <a:solidFill>
            <a:schemeClr val="bg1"/>
          </a:solidFill>
          <a:ln w="9525">
            <a:solidFill>
              <a:schemeClr val="bg1"/>
            </a:solidFill>
            <a:miter lim="800000"/>
            <a:headEnd/>
            <a:tailEnd/>
          </a:ln>
          <a:effectLst/>
        </p:spPr>
        <p:txBody>
          <a:bodyPr wrap="none" anchor="ctr"/>
          <a:lstStyle/>
          <a:p>
            <a:pPr algn="ctr"/>
            <a:r>
              <a:rPr lang="en-US" sz="2000" b="1">
                <a:solidFill>
                  <a:srgbClr val="FF3300"/>
                </a:solidFill>
                <a:latin typeface="Times New Roman" pitchFamily="18" charset="0"/>
              </a:rPr>
              <a:t>Source</a:t>
            </a:r>
          </a:p>
        </p:txBody>
      </p:sp>
      <p:sp>
        <p:nvSpPr>
          <p:cNvPr id="67596" name="Rectangle 12"/>
          <p:cNvSpPr>
            <a:spLocks noChangeArrowheads="1"/>
          </p:cNvSpPr>
          <p:nvPr/>
        </p:nvSpPr>
        <p:spPr bwMode="auto">
          <a:xfrm>
            <a:off x="990600" y="3352800"/>
            <a:ext cx="895350" cy="304800"/>
          </a:xfrm>
          <a:prstGeom prst="rect">
            <a:avLst/>
          </a:prstGeom>
          <a:solidFill>
            <a:schemeClr val="bg1"/>
          </a:solidFill>
          <a:ln w="9525">
            <a:solidFill>
              <a:schemeClr val="bg1"/>
            </a:solidFill>
            <a:miter lim="800000"/>
            <a:headEnd/>
            <a:tailEnd/>
          </a:ln>
          <a:effectLst/>
        </p:spPr>
        <p:txBody>
          <a:bodyPr wrap="none" anchor="ctr"/>
          <a:lstStyle/>
          <a:p>
            <a:pPr algn="ctr"/>
            <a:r>
              <a:rPr lang="en-US" sz="2000" b="1">
                <a:solidFill>
                  <a:srgbClr val="FF3300"/>
                </a:solidFill>
                <a:latin typeface="Times New Roman" pitchFamily="18" charset="0"/>
              </a:rPr>
              <a:t>Source</a:t>
            </a:r>
          </a:p>
        </p:txBody>
      </p:sp>
      <p:sp>
        <p:nvSpPr>
          <p:cNvPr id="67597" name="Rectangle 13"/>
          <p:cNvSpPr>
            <a:spLocks noChangeArrowheads="1"/>
          </p:cNvSpPr>
          <p:nvPr/>
        </p:nvSpPr>
        <p:spPr bwMode="auto">
          <a:xfrm>
            <a:off x="838200" y="4343400"/>
            <a:ext cx="685800" cy="304800"/>
          </a:xfrm>
          <a:prstGeom prst="rect">
            <a:avLst/>
          </a:prstGeom>
          <a:solidFill>
            <a:schemeClr val="bg1"/>
          </a:solidFill>
          <a:ln w="9525">
            <a:solidFill>
              <a:schemeClr val="bg1"/>
            </a:solidFill>
            <a:miter lim="800000"/>
            <a:headEnd/>
            <a:tailEnd/>
          </a:ln>
          <a:effectLst/>
        </p:spPr>
        <p:txBody>
          <a:bodyPr wrap="none" anchor="ctr"/>
          <a:lstStyle/>
          <a:p>
            <a:pPr algn="ctr"/>
            <a:r>
              <a:rPr lang="en-US" sz="2000" b="1">
                <a:solidFill>
                  <a:srgbClr val="663300"/>
                </a:solidFill>
                <a:latin typeface="Times New Roman" pitchFamily="18" charset="0"/>
              </a:rPr>
              <a:t>Sink</a:t>
            </a:r>
          </a:p>
        </p:txBody>
      </p:sp>
      <p:sp>
        <p:nvSpPr>
          <p:cNvPr id="67598" name="Rectangle 14"/>
          <p:cNvSpPr>
            <a:spLocks noChangeArrowheads="1"/>
          </p:cNvSpPr>
          <p:nvPr/>
        </p:nvSpPr>
        <p:spPr bwMode="auto">
          <a:xfrm>
            <a:off x="990600" y="5029200"/>
            <a:ext cx="685800" cy="304800"/>
          </a:xfrm>
          <a:prstGeom prst="rect">
            <a:avLst/>
          </a:prstGeom>
          <a:solidFill>
            <a:schemeClr val="bg1"/>
          </a:solidFill>
          <a:ln w="9525">
            <a:solidFill>
              <a:schemeClr val="bg1"/>
            </a:solidFill>
            <a:miter lim="800000"/>
            <a:headEnd/>
            <a:tailEnd/>
          </a:ln>
          <a:effectLst/>
        </p:spPr>
        <p:txBody>
          <a:bodyPr wrap="none" anchor="ctr"/>
          <a:lstStyle/>
          <a:p>
            <a:pPr algn="ctr"/>
            <a:r>
              <a:rPr lang="en-US" sz="2000" b="1">
                <a:solidFill>
                  <a:srgbClr val="663300"/>
                </a:solidFill>
                <a:latin typeface="Times New Roman" pitchFamily="18" charset="0"/>
              </a:rPr>
              <a:t>Sink</a:t>
            </a:r>
          </a:p>
        </p:txBody>
      </p:sp>
      <p:sp>
        <p:nvSpPr>
          <p:cNvPr id="67599" name="Rectangle 15"/>
          <p:cNvSpPr>
            <a:spLocks noChangeArrowheads="1"/>
          </p:cNvSpPr>
          <p:nvPr/>
        </p:nvSpPr>
        <p:spPr bwMode="auto">
          <a:xfrm>
            <a:off x="38100" y="5324475"/>
            <a:ext cx="1295400" cy="8382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7600" name="Rectangle 16"/>
          <p:cNvSpPr>
            <a:spLocks noChangeArrowheads="1"/>
          </p:cNvSpPr>
          <p:nvPr/>
        </p:nvSpPr>
        <p:spPr bwMode="auto">
          <a:xfrm>
            <a:off x="2209800" y="4648200"/>
            <a:ext cx="685800" cy="304800"/>
          </a:xfrm>
          <a:prstGeom prst="rect">
            <a:avLst/>
          </a:prstGeom>
          <a:solidFill>
            <a:schemeClr val="bg1"/>
          </a:solidFill>
          <a:ln w="9525">
            <a:solidFill>
              <a:schemeClr val="bg1"/>
            </a:solidFill>
            <a:miter lim="800000"/>
            <a:headEnd/>
            <a:tailEnd/>
          </a:ln>
          <a:effectLst/>
        </p:spPr>
        <p:txBody>
          <a:bodyPr wrap="none" anchor="ctr"/>
          <a:lstStyle/>
          <a:p>
            <a:pPr algn="ctr"/>
            <a:r>
              <a:rPr lang="en-US" sz="2000" b="1">
                <a:solidFill>
                  <a:srgbClr val="663300"/>
                </a:solidFill>
                <a:latin typeface="Times New Roman" pitchFamily="18" charset="0"/>
              </a:rPr>
              <a:t>Sink</a:t>
            </a:r>
          </a:p>
        </p:txBody>
      </p:sp>
      <p:sp>
        <p:nvSpPr>
          <p:cNvPr id="67601" name="Rectangle 17"/>
          <p:cNvSpPr>
            <a:spLocks noChangeArrowheads="1"/>
          </p:cNvSpPr>
          <p:nvPr/>
        </p:nvSpPr>
        <p:spPr bwMode="auto">
          <a:xfrm>
            <a:off x="2057400" y="5334000"/>
            <a:ext cx="685800" cy="304800"/>
          </a:xfrm>
          <a:prstGeom prst="rect">
            <a:avLst/>
          </a:prstGeom>
          <a:solidFill>
            <a:schemeClr val="bg1"/>
          </a:solidFill>
          <a:ln w="9525">
            <a:solidFill>
              <a:schemeClr val="bg1"/>
            </a:solidFill>
            <a:miter lim="800000"/>
            <a:headEnd/>
            <a:tailEnd/>
          </a:ln>
          <a:effectLst/>
        </p:spPr>
        <p:txBody>
          <a:bodyPr wrap="none" anchor="ctr"/>
          <a:lstStyle/>
          <a:p>
            <a:pPr algn="ctr"/>
            <a:r>
              <a:rPr lang="en-US" sz="2000" b="1">
                <a:solidFill>
                  <a:srgbClr val="663300"/>
                </a:solidFill>
                <a:latin typeface="Times New Roman" pitchFamily="18" charset="0"/>
              </a:rPr>
              <a:t>Sink</a:t>
            </a:r>
          </a:p>
        </p:txBody>
      </p:sp>
      <p:sp>
        <p:nvSpPr>
          <p:cNvPr id="67602" name="Rectangle 18"/>
          <p:cNvSpPr>
            <a:spLocks noChangeArrowheads="1"/>
          </p:cNvSpPr>
          <p:nvPr/>
        </p:nvSpPr>
        <p:spPr bwMode="auto">
          <a:xfrm>
            <a:off x="1219200" y="5638800"/>
            <a:ext cx="685800" cy="304800"/>
          </a:xfrm>
          <a:prstGeom prst="rect">
            <a:avLst/>
          </a:prstGeom>
          <a:solidFill>
            <a:schemeClr val="bg1"/>
          </a:solidFill>
          <a:ln w="9525">
            <a:solidFill>
              <a:schemeClr val="bg1"/>
            </a:solidFill>
            <a:miter lim="800000"/>
            <a:headEnd/>
            <a:tailEnd/>
          </a:ln>
          <a:effectLst/>
        </p:spPr>
        <p:txBody>
          <a:bodyPr wrap="none" anchor="ctr"/>
          <a:lstStyle/>
          <a:p>
            <a:pPr algn="ctr"/>
            <a:r>
              <a:rPr lang="en-US" sz="2000" b="1">
                <a:solidFill>
                  <a:srgbClr val="663300"/>
                </a:solidFill>
                <a:latin typeface="Times New Roman" pitchFamily="18" charset="0"/>
              </a:rPr>
              <a:t>Sink</a:t>
            </a:r>
          </a:p>
        </p:txBody>
      </p:sp>
      <p:sp>
        <p:nvSpPr>
          <p:cNvPr id="67603" name="Rectangle 19"/>
          <p:cNvSpPr>
            <a:spLocks noChangeArrowheads="1"/>
          </p:cNvSpPr>
          <p:nvPr/>
        </p:nvSpPr>
        <p:spPr bwMode="auto">
          <a:xfrm>
            <a:off x="1447800" y="1676400"/>
            <a:ext cx="685800" cy="304800"/>
          </a:xfrm>
          <a:prstGeom prst="rect">
            <a:avLst/>
          </a:prstGeom>
          <a:solidFill>
            <a:schemeClr val="bg1"/>
          </a:solidFill>
          <a:ln w="9525">
            <a:solidFill>
              <a:schemeClr val="bg1"/>
            </a:solidFill>
            <a:miter lim="800000"/>
            <a:headEnd/>
            <a:tailEnd/>
          </a:ln>
          <a:effectLst/>
        </p:spPr>
        <p:txBody>
          <a:bodyPr wrap="none" anchor="ctr"/>
          <a:lstStyle/>
          <a:p>
            <a:pPr algn="ctr"/>
            <a:r>
              <a:rPr lang="en-US" sz="2000" b="1">
                <a:solidFill>
                  <a:srgbClr val="663300"/>
                </a:solidFill>
                <a:latin typeface="Times New Roman" pitchFamily="18" charset="0"/>
              </a:rPr>
              <a:t>Sink</a:t>
            </a:r>
          </a:p>
        </p:txBody>
      </p:sp>
      <p:sp>
        <p:nvSpPr>
          <p:cNvPr id="67604" name="Line 20"/>
          <p:cNvSpPr>
            <a:spLocks noChangeShapeType="1"/>
          </p:cNvSpPr>
          <p:nvPr/>
        </p:nvSpPr>
        <p:spPr bwMode="auto">
          <a:xfrm flipH="1" flipV="1">
            <a:off x="1905000" y="1981200"/>
            <a:ext cx="152400" cy="533400"/>
          </a:xfrm>
          <a:prstGeom prst="line">
            <a:avLst/>
          </a:prstGeom>
          <a:noFill/>
          <a:ln w="38100">
            <a:solidFill>
              <a:srgbClr val="000066"/>
            </a:solidFill>
            <a:round/>
            <a:headEnd/>
            <a:tailEnd type="triangle" w="med" len="med"/>
          </a:ln>
          <a:effectLst/>
        </p:spPr>
        <p:txBody>
          <a:bodyPr/>
          <a:lstStyle/>
          <a:p>
            <a:endParaRPr lang="en-US"/>
          </a:p>
        </p:txBody>
      </p:sp>
      <p:sp>
        <p:nvSpPr>
          <p:cNvPr id="67605" name="Line 21"/>
          <p:cNvSpPr>
            <a:spLocks noChangeShapeType="1"/>
          </p:cNvSpPr>
          <p:nvPr/>
        </p:nvSpPr>
        <p:spPr bwMode="auto">
          <a:xfrm flipH="1">
            <a:off x="1533525" y="3990975"/>
            <a:ext cx="447675" cy="485775"/>
          </a:xfrm>
          <a:prstGeom prst="line">
            <a:avLst/>
          </a:prstGeom>
          <a:noFill/>
          <a:ln w="38100">
            <a:solidFill>
              <a:srgbClr val="000066"/>
            </a:solidFill>
            <a:round/>
            <a:headEnd/>
            <a:tailEnd type="triangle" w="med" len="med"/>
          </a:ln>
          <a:effectLst/>
        </p:spPr>
        <p:txBody>
          <a:bodyPr/>
          <a:lstStyle/>
          <a:p>
            <a:endParaRPr lang="en-US"/>
          </a:p>
        </p:txBody>
      </p:sp>
      <p:sp>
        <p:nvSpPr>
          <p:cNvPr id="67606" name="Line 22"/>
          <p:cNvSpPr>
            <a:spLocks noChangeShapeType="1"/>
          </p:cNvSpPr>
          <p:nvPr/>
        </p:nvSpPr>
        <p:spPr bwMode="auto">
          <a:xfrm flipH="1">
            <a:off x="1562100" y="4133850"/>
            <a:ext cx="428625" cy="876300"/>
          </a:xfrm>
          <a:prstGeom prst="line">
            <a:avLst/>
          </a:prstGeom>
          <a:noFill/>
          <a:ln w="38100">
            <a:solidFill>
              <a:srgbClr val="000066"/>
            </a:solidFill>
            <a:round/>
            <a:headEnd/>
            <a:tailEnd type="triangle" w="med" len="med"/>
          </a:ln>
          <a:effectLst/>
        </p:spPr>
        <p:txBody>
          <a:bodyPr/>
          <a:lstStyle/>
          <a:p>
            <a:endParaRPr lang="en-US"/>
          </a:p>
        </p:txBody>
      </p:sp>
      <p:sp>
        <p:nvSpPr>
          <p:cNvPr id="67607" name="Line 23"/>
          <p:cNvSpPr>
            <a:spLocks noChangeShapeType="1"/>
          </p:cNvSpPr>
          <p:nvPr/>
        </p:nvSpPr>
        <p:spPr bwMode="auto">
          <a:xfrm>
            <a:off x="2057400" y="4191000"/>
            <a:ext cx="142875" cy="1114425"/>
          </a:xfrm>
          <a:prstGeom prst="line">
            <a:avLst/>
          </a:prstGeom>
          <a:noFill/>
          <a:ln w="38100">
            <a:solidFill>
              <a:srgbClr val="000066"/>
            </a:solidFill>
            <a:round/>
            <a:headEnd/>
            <a:tailEnd type="triangle" w="med" len="med"/>
          </a:ln>
          <a:effectLst/>
        </p:spPr>
        <p:txBody>
          <a:bodyPr/>
          <a:lstStyle/>
          <a:p>
            <a:endParaRPr lang="en-US"/>
          </a:p>
        </p:txBody>
      </p:sp>
      <p:sp>
        <p:nvSpPr>
          <p:cNvPr id="67608" name="Line 24"/>
          <p:cNvSpPr>
            <a:spLocks noChangeShapeType="1"/>
          </p:cNvSpPr>
          <p:nvPr/>
        </p:nvSpPr>
        <p:spPr bwMode="auto">
          <a:xfrm flipH="1">
            <a:off x="1790700" y="4162425"/>
            <a:ext cx="247650" cy="1466850"/>
          </a:xfrm>
          <a:prstGeom prst="line">
            <a:avLst/>
          </a:prstGeom>
          <a:noFill/>
          <a:ln w="38100">
            <a:solidFill>
              <a:srgbClr val="000066"/>
            </a:solidFill>
            <a:round/>
            <a:headEnd/>
            <a:tailEnd type="triangle" w="med" len="med"/>
          </a:ln>
          <a:effectLst/>
        </p:spPr>
        <p:txBody>
          <a:bodyPr/>
          <a:lstStyle/>
          <a:p>
            <a:endParaRPr lang="en-US"/>
          </a:p>
        </p:txBody>
      </p:sp>
      <p:sp>
        <p:nvSpPr>
          <p:cNvPr id="67609" name="Freeform 25"/>
          <p:cNvSpPr>
            <a:spLocks/>
          </p:cNvSpPr>
          <p:nvPr/>
        </p:nvSpPr>
        <p:spPr bwMode="auto">
          <a:xfrm>
            <a:off x="1600200" y="2049463"/>
            <a:ext cx="390525" cy="703262"/>
          </a:xfrm>
          <a:custGeom>
            <a:avLst/>
            <a:gdLst/>
            <a:ahLst/>
            <a:cxnLst>
              <a:cxn ang="0">
                <a:pos x="0" y="53"/>
              </a:cxn>
              <a:cxn ang="0">
                <a:pos x="42" y="11"/>
              </a:cxn>
              <a:cxn ang="0">
                <a:pos x="108" y="17"/>
              </a:cxn>
              <a:cxn ang="0">
                <a:pos x="156" y="113"/>
              </a:cxn>
              <a:cxn ang="0">
                <a:pos x="204" y="245"/>
              </a:cxn>
              <a:cxn ang="0">
                <a:pos x="228" y="383"/>
              </a:cxn>
              <a:cxn ang="0">
                <a:pos x="246" y="443"/>
              </a:cxn>
            </a:cxnLst>
            <a:rect l="0" t="0" r="r" b="b"/>
            <a:pathLst>
              <a:path w="246" h="443">
                <a:moveTo>
                  <a:pt x="0" y="53"/>
                </a:moveTo>
                <a:cubicBezTo>
                  <a:pt x="12" y="35"/>
                  <a:pt x="24" y="17"/>
                  <a:pt x="42" y="11"/>
                </a:cubicBezTo>
                <a:cubicBezTo>
                  <a:pt x="60" y="5"/>
                  <a:pt x="89" y="0"/>
                  <a:pt x="108" y="17"/>
                </a:cubicBezTo>
                <a:cubicBezTo>
                  <a:pt x="127" y="34"/>
                  <a:pt x="140" y="75"/>
                  <a:pt x="156" y="113"/>
                </a:cubicBezTo>
                <a:cubicBezTo>
                  <a:pt x="172" y="151"/>
                  <a:pt x="192" y="200"/>
                  <a:pt x="204" y="245"/>
                </a:cubicBezTo>
                <a:cubicBezTo>
                  <a:pt x="216" y="290"/>
                  <a:pt x="221" y="350"/>
                  <a:pt x="228" y="383"/>
                </a:cubicBezTo>
                <a:cubicBezTo>
                  <a:pt x="235" y="416"/>
                  <a:pt x="240" y="429"/>
                  <a:pt x="246" y="443"/>
                </a:cubicBezTo>
              </a:path>
            </a:pathLst>
          </a:custGeom>
          <a:noFill/>
          <a:ln w="38100" cmpd="sng">
            <a:solidFill>
              <a:srgbClr val="000066"/>
            </a:solidFill>
            <a:round/>
            <a:headEnd/>
            <a:tailEnd/>
          </a:ln>
          <a:effectLst/>
        </p:spPr>
        <p:txBody>
          <a:bodyPr/>
          <a:lstStyle/>
          <a:p>
            <a:endParaRPr lang="en-US"/>
          </a:p>
        </p:txBody>
      </p:sp>
      <p:sp>
        <p:nvSpPr>
          <p:cNvPr id="67610" name="Line 26"/>
          <p:cNvSpPr>
            <a:spLocks noChangeShapeType="1"/>
          </p:cNvSpPr>
          <p:nvPr/>
        </p:nvSpPr>
        <p:spPr bwMode="auto">
          <a:xfrm>
            <a:off x="1866900" y="2295525"/>
            <a:ext cx="66675" cy="304800"/>
          </a:xfrm>
          <a:prstGeom prst="line">
            <a:avLst/>
          </a:prstGeom>
          <a:noFill/>
          <a:ln w="38100">
            <a:solidFill>
              <a:srgbClr val="000066"/>
            </a:solidFill>
            <a:round/>
            <a:headEnd/>
            <a:tailEnd type="triangle" w="med" len="med"/>
          </a:ln>
          <a:effectLst/>
        </p:spPr>
        <p:txBody>
          <a:bodyPr/>
          <a:lstStyle/>
          <a:p>
            <a:endParaRPr lang="en-US"/>
          </a:p>
        </p:txBody>
      </p:sp>
      <p:sp>
        <p:nvSpPr>
          <p:cNvPr id="67611" name="Text Box 27"/>
          <p:cNvSpPr txBox="1">
            <a:spLocks noChangeArrowheads="1"/>
          </p:cNvSpPr>
          <p:nvPr/>
        </p:nvSpPr>
        <p:spPr bwMode="auto">
          <a:xfrm>
            <a:off x="990600" y="1066800"/>
            <a:ext cx="1387475" cy="641350"/>
          </a:xfrm>
          <a:prstGeom prst="rect">
            <a:avLst/>
          </a:prstGeom>
          <a:noFill/>
          <a:ln w="9525">
            <a:noFill/>
            <a:miter lim="800000"/>
            <a:headEnd/>
            <a:tailEnd/>
          </a:ln>
          <a:effectLst/>
        </p:spPr>
        <p:txBody>
          <a:bodyPr>
            <a:spAutoFit/>
          </a:bodyPr>
          <a:lstStyle/>
          <a:p>
            <a:pPr algn="ctr"/>
            <a:r>
              <a:rPr lang="en-US" b="1">
                <a:solidFill>
                  <a:srgbClr val="663300"/>
                </a:solidFill>
                <a:latin typeface="Times New Roman" pitchFamily="18" charset="0"/>
              </a:rPr>
              <a:t>Developing apex</a:t>
            </a:r>
          </a:p>
        </p:txBody>
      </p:sp>
      <p:sp>
        <p:nvSpPr>
          <p:cNvPr id="67612" name="Text Box 28"/>
          <p:cNvSpPr txBox="1">
            <a:spLocks noChangeArrowheads="1"/>
          </p:cNvSpPr>
          <p:nvPr/>
        </p:nvSpPr>
        <p:spPr bwMode="auto">
          <a:xfrm>
            <a:off x="4937125" y="41275"/>
            <a:ext cx="4206875" cy="2647950"/>
          </a:xfrm>
          <a:prstGeom prst="rect">
            <a:avLst/>
          </a:prstGeom>
          <a:noFill/>
          <a:ln w="9525">
            <a:noFill/>
            <a:miter lim="800000"/>
            <a:headEnd/>
            <a:tailEnd/>
          </a:ln>
          <a:effectLst/>
        </p:spPr>
        <p:txBody>
          <a:bodyPr>
            <a:spAutoFit/>
          </a:bodyPr>
          <a:lstStyle/>
          <a:p>
            <a:r>
              <a:rPr lang="en-US" sz="2400">
                <a:latin typeface="Comic Sans MS" pitchFamily="66" charset="0"/>
              </a:rPr>
              <a:t>The flow of water in plants is almost always from roots to leaves.</a:t>
            </a:r>
          </a:p>
          <a:p>
            <a:r>
              <a:rPr lang="en-US" sz="2400" b="1" i="1">
                <a:solidFill>
                  <a:srgbClr val="FF0000"/>
                </a:solidFill>
                <a:latin typeface="Comic Sans MS" pitchFamily="66" charset="0"/>
              </a:rPr>
              <a:t>Translocation of sucrose can be in any direction – depending on source and sink location and strength.</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2470150"/>
            <a:ext cx="9144000" cy="2282825"/>
          </a:xfrm>
          <a:prstGeom prst="rect">
            <a:avLst/>
          </a:prstGeom>
          <a:noFill/>
          <a:ln w="9525">
            <a:noFill/>
            <a:miter lim="800000"/>
            <a:headEnd/>
            <a:tailEnd/>
          </a:ln>
          <a:effectLst/>
        </p:spPr>
        <p:txBody>
          <a:bodyPr>
            <a:spAutoFit/>
          </a:bodyPr>
          <a:lstStyle/>
          <a:p>
            <a:r>
              <a:rPr lang="en-US" b="1">
                <a:latin typeface="Arial" pitchFamily="34" charset="0"/>
                <a:cs typeface="Arial" pitchFamily="34" charset="0"/>
              </a:rPr>
              <a:t>C.  A review of cellular respiration</a:t>
            </a:r>
            <a:endParaRPr lang="en-US" b="1"/>
          </a:p>
          <a:p>
            <a:pPr eaLnBrk="0" hangingPunct="0"/>
            <a:r>
              <a:rPr lang="en-US" b="1">
                <a:latin typeface="Arial" pitchFamily="34" charset="0"/>
                <a:cs typeface="Arial" pitchFamily="34" charset="0"/>
              </a:rPr>
              <a:t>            </a:t>
            </a:r>
            <a:endParaRPr lang="en-US" b="1"/>
          </a:p>
          <a:p>
            <a:pPr eaLnBrk="0" hangingPunct="0"/>
            <a:r>
              <a:rPr lang="en-US" b="1">
                <a:latin typeface="Arial" pitchFamily="34" charset="0"/>
                <a:cs typeface="Arial" pitchFamily="34" charset="0"/>
              </a:rPr>
              <a:t>            Figure 9.16 (p. 173) – Review:  how each molecule of glucose yields many ATP molecules during cellular respiration.</a:t>
            </a:r>
            <a:endParaRPr lang="en-US" b="1"/>
          </a:p>
          <a:p>
            <a:pPr eaLnBrk="0" hangingPunct="0"/>
            <a:endParaRPr lang="en-US"/>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r>
              <a:rPr lang="en-US" sz="4000" b="1">
                <a:solidFill>
                  <a:srgbClr val="336600"/>
                </a:solidFill>
                <a:latin typeface="Comic Sans MS" pitchFamily="66" charset="0"/>
              </a:rPr>
              <a:t>Source-sink pathways follow patterns</a:t>
            </a:r>
          </a:p>
        </p:txBody>
      </p:sp>
      <p:sp>
        <p:nvSpPr>
          <p:cNvPr id="60419" name="Rectangle 3"/>
          <p:cNvSpPr>
            <a:spLocks noGrp="1" noChangeArrowheads="1"/>
          </p:cNvSpPr>
          <p:nvPr>
            <p:ph type="body" idx="1"/>
          </p:nvPr>
        </p:nvSpPr>
        <p:spPr>
          <a:xfrm>
            <a:off x="0" y="1524000"/>
            <a:ext cx="9144000" cy="5334000"/>
          </a:xfrm>
        </p:spPr>
        <p:txBody>
          <a:bodyPr/>
          <a:lstStyle/>
          <a:p>
            <a:pPr>
              <a:lnSpc>
                <a:spcPct val="90000"/>
              </a:lnSpc>
            </a:pPr>
            <a:r>
              <a:rPr lang="en-US">
                <a:latin typeface="Comic Sans MS" pitchFamily="66" charset="0"/>
              </a:rPr>
              <a:t>Although the overall pattern of transport can be stated as </a:t>
            </a:r>
            <a:r>
              <a:rPr lang="en-US" b="1" i="1">
                <a:solidFill>
                  <a:srgbClr val="FF0000"/>
                </a:solidFill>
                <a:latin typeface="Comic Sans MS" pitchFamily="66" charset="0"/>
              </a:rPr>
              <a:t>source</a:t>
            </a:r>
            <a:r>
              <a:rPr lang="en-US">
                <a:latin typeface="Comic Sans MS" pitchFamily="66" charset="0"/>
              </a:rPr>
              <a:t> to </a:t>
            </a:r>
            <a:r>
              <a:rPr lang="en-US" b="1" i="1">
                <a:solidFill>
                  <a:srgbClr val="FF0000"/>
                </a:solidFill>
                <a:latin typeface="Comic Sans MS" pitchFamily="66" charset="0"/>
              </a:rPr>
              <a:t>sink</a:t>
            </a:r>
          </a:p>
          <a:p>
            <a:pPr>
              <a:lnSpc>
                <a:spcPct val="90000"/>
              </a:lnSpc>
            </a:pPr>
            <a:endParaRPr lang="en-US">
              <a:latin typeface="Comic Sans MS" pitchFamily="66" charset="0"/>
            </a:endParaRPr>
          </a:p>
          <a:p>
            <a:pPr>
              <a:lnSpc>
                <a:spcPct val="90000"/>
              </a:lnSpc>
            </a:pPr>
            <a:r>
              <a:rPr lang="en-US">
                <a:latin typeface="Comic Sans MS" pitchFamily="66" charset="0"/>
              </a:rPr>
              <a:t>Not all </a:t>
            </a:r>
            <a:r>
              <a:rPr lang="en-US" b="1" i="1">
                <a:solidFill>
                  <a:srgbClr val="FF0000"/>
                </a:solidFill>
                <a:latin typeface="Comic Sans MS" pitchFamily="66" charset="0"/>
              </a:rPr>
              <a:t>sources</a:t>
            </a:r>
            <a:r>
              <a:rPr lang="en-US">
                <a:latin typeface="Comic Sans MS" pitchFamily="66" charset="0"/>
              </a:rPr>
              <a:t> supply all </a:t>
            </a:r>
            <a:r>
              <a:rPr lang="en-US" b="1" i="1">
                <a:solidFill>
                  <a:srgbClr val="FF0000"/>
                </a:solidFill>
                <a:latin typeface="Comic Sans MS" pitchFamily="66" charset="0"/>
              </a:rPr>
              <a:t>sinks</a:t>
            </a:r>
            <a:r>
              <a:rPr lang="en-US">
                <a:latin typeface="Comic Sans MS" pitchFamily="66" charset="0"/>
              </a:rPr>
              <a:t> in a plant</a:t>
            </a:r>
          </a:p>
          <a:p>
            <a:pPr>
              <a:lnSpc>
                <a:spcPct val="90000"/>
              </a:lnSpc>
            </a:pPr>
            <a:endParaRPr lang="en-US">
              <a:latin typeface="Comic Sans MS" pitchFamily="66" charset="0"/>
            </a:endParaRPr>
          </a:p>
          <a:p>
            <a:pPr>
              <a:lnSpc>
                <a:spcPct val="90000"/>
              </a:lnSpc>
            </a:pPr>
            <a:r>
              <a:rPr lang="en-US">
                <a:latin typeface="Comic Sans MS" pitchFamily="66" charset="0"/>
              </a:rPr>
              <a:t>Certain sources preferentially supply specific sinks</a:t>
            </a:r>
          </a:p>
          <a:p>
            <a:pPr>
              <a:lnSpc>
                <a:spcPct val="90000"/>
              </a:lnSpc>
            </a:pPr>
            <a:endParaRPr lang="en-US">
              <a:latin typeface="Comic Sans MS" pitchFamily="66" charset="0"/>
            </a:endParaRPr>
          </a:p>
          <a:p>
            <a:pPr>
              <a:lnSpc>
                <a:spcPct val="90000"/>
              </a:lnSpc>
            </a:pPr>
            <a:r>
              <a:rPr lang="en-US">
                <a:latin typeface="Comic Sans MS" pitchFamily="66" charset="0"/>
              </a:rPr>
              <a:t>In the case of herbaceous plant, such as Sugar-beet, the following occurs:</a:t>
            </a: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81000" y="76200"/>
            <a:ext cx="8763000" cy="1143000"/>
          </a:xfrm>
        </p:spPr>
        <p:txBody>
          <a:bodyPr>
            <a:normAutofit fontScale="90000"/>
          </a:bodyPr>
          <a:lstStyle/>
          <a:p>
            <a:r>
              <a:rPr lang="en-US" sz="4000" b="1">
                <a:solidFill>
                  <a:srgbClr val="336600"/>
                </a:solidFill>
                <a:latin typeface="Comic Sans MS" pitchFamily="66" charset="0"/>
              </a:rPr>
              <a:t>Source-sink pathways follow patterns</a:t>
            </a:r>
            <a:endParaRPr lang="en-US" sz="4000">
              <a:solidFill>
                <a:srgbClr val="336600"/>
              </a:solidFill>
              <a:latin typeface="Comic Sans MS" pitchFamily="66" charset="0"/>
            </a:endParaRPr>
          </a:p>
        </p:txBody>
      </p:sp>
      <p:sp>
        <p:nvSpPr>
          <p:cNvPr id="37891" name="Rectangle 3"/>
          <p:cNvSpPr>
            <a:spLocks noGrp="1" noChangeArrowheads="1"/>
          </p:cNvSpPr>
          <p:nvPr>
            <p:ph type="body" idx="1"/>
          </p:nvPr>
        </p:nvSpPr>
        <p:spPr>
          <a:xfrm>
            <a:off x="0" y="1219200"/>
            <a:ext cx="9144000" cy="5867400"/>
          </a:xfrm>
        </p:spPr>
        <p:txBody>
          <a:bodyPr/>
          <a:lstStyle/>
          <a:p>
            <a:r>
              <a:rPr lang="en-US" sz="2800" b="1" i="1">
                <a:solidFill>
                  <a:srgbClr val="660066"/>
                </a:solidFill>
                <a:latin typeface="Comic Sans MS" pitchFamily="66" charset="0"/>
              </a:rPr>
              <a:t>Proximity</a:t>
            </a:r>
            <a:r>
              <a:rPr lang="en-US" sz="2800" b="1">
                <a:latin typeface="Comic Sans MS" pitchFamily="66" charset="0"/>
              </a:rPr>
              <a:t>: </a:t>
            </a:r>
            <a:r>
              <a:rPr lang="en-US" sz="2800">
                <a:latin typeface="Comic Sans MS" pitchFamily="66" charset="0"/>
              </a:rPr>
              <a:t>– of source to sink is a significant factor. </a:t>
            </a:r>
          </a:p>
          <a:p>
            <a:pPr lvl="1"/>
            <a:r>
              <a:rPr lang="en-US" sz="2400">
                <a:latin typeface="Comic Sans MS" pitchFamily="66" charset="0"/>
              </a:rPr>
              <a:t>Upper nature leaves usually provide photosynthesis products to growing shoot tip and young, immature leaves</a:t>
            </a:r>
          </a:p>
          <a:p>
            <a:pPr lvl="1"/>
            <a:r>
              <a:rPr lang="en-US" sz="2400">
                <a:latin typeface="Comic Sans MS" pitchFamily="66" charset="0"/>
              </a:rPr>
              <a:t>Lower leaves supply predominantly the root system</a:t>
            </a:r>
          </a:p>
          <a:p>
            <a:pPr lvl="1"/>
            <a:r>
              <a:rPr lang="en-US" sz="2400">
                <a:latin typeface="Comic Sans MS" pitchFamily="66" charset="0"/>
              </a:rPr>
              <a:t>Intermediate leaves export in both directions</a:t>
            </a:r>
          </a:p>
          <a:p>
            <a:pPr lvl="1"/>
            <a:endParaRPr lang="en-US" sz="2400">
              <a:latin typeface="Comic Sans MS" pitchFamily="66" charset="0"/>
            </a:endParaRPr>
          </a:p>
          <a:p>
            <a:r>
              <a:rPr lang="en-US" sz="2800" b="1" i="1">
                <a:solidFill>
                  <a:srgbClr val="660066"/>
                </a:solidFill>
                <a:latin typeface="Comic Sans MS" pitchFamily="66" charset="0"/>
              </a:rPr>
              <a:t>Development</a:t>
            </a:r>
            <a:r>
              <a:rPr lang="en-US" sz="2800" b="1">
                <a:latin typeface="Comic Sans MS" pitchFamily="66" charset="0"/>
              </a:rPr>
              <a:t>: </a:t>
            </a:r>
            <a:r>
              <a:rPr lang="en-US" sz="2800">
                <a:latin typeface="Comic Sans MS" pitchFamily="66" charset="0"/>
              </a:rPr>
              <a:t>– Importance of various sinks may shift during plant development</a:t>
            </a:r>
          </a:p>
          <a:p>
            <a:pPr lvl="1"/>
            <a:r>
              <a:rPr lang="en-US" sz="2400">
                <a:latin typeface="Comic Sans MS" pitchFamily="66" charset="0"/>
              </a:rPr>
              <a:t>Roots and shoots major sinks during vegetative growth</a:t>
            </a:r>
          </a:p>
          <a:p>
            <a:pPr lvl="1"/>
            <a:r>
              <a:rPr lang="en-US" sz="2400">
                <a:latin typeface="Comic Sans MS" pitchFamily="66" charset="0"/>
              </a:rPr>
              <a:t>But fruits become dominant sinks during reproductive development</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76200"/>
            <a:ext cx="8229600" cy="1143000"/>
          </a:xfrm>
        </p:spPr>
        <p:txBody>
          <a:bodyPr>
            <a:normAutofit fontScale="90000"/>
          </a:bodyPr>
          <a:lstStyle/>
          <a:p>
            <a:r>
              <a:rPr lang="en-US" sz="4000" b="1">
                <a:solidFill>
                  <a:srgbClr val="336600"/>
                </a:solidFill>
                <a:latin typeface="Comic Sans MS" pitchFamily="66" charset="0"/>
              </a:rPr>
              <a:t>Source-sink pathways follow patterns</a:t>
            </a:r>
            <a:endParaRPr lang="en-US" sz="4000">
              <a:solidFill>
                <a:srgbClr val="336600"/>
              </a:solidFill>
              <a:latin typeface="Comic Sans MS" pitchFamily="66" charset="0"/>
            </a:endParaRPr>
          </a:p>
        </p:txBody>
      </p:sp>
      <p:sp>
        <p:nvSpPr>
          <p:cNvPr id="63491" name="Rectangle 3"/>
          <p:cNvSpPr>
            <a:spLocks noGrp="1" noChangeArrowheads="1"/>
          </p:cNvSpPr>
          <p:nvPr>
            <p:ph type="body" idx="1"/>
          </p:nvPr>
        </p:nvSpPr>
        <p:spPr>
          <a:xfrm>
            <a:off x="0" y="1219200"/>
            <a:ext cx="9144000" cy="5867400"/>
          </a:xfrm>
        </p:spPr>
        <p:txBody>
          <a:bodyPr/>
          <a:lstStyle/>
          <a:p>
            <a:r>
              <a:rPr lang="en-US" b="1" i="1">
                <a:solidFill>
                  <a:srgbClr val="660066"/>
                </a:solidFill>
                <a:latin typeface="Comic Sans MS" pitchFamily="66" charset="0"/>
              </a:rPr>
              <a:t>Vascular connections</a:t>
            </a:r>
            <a:r>
              <a:rPr lang="en-US" b="1">
                <a:latin typeface="Comic Sans MS" pitchFamily="66" charset="0"/>
              </a:rPr>
              <a:t>: </a:t>
            </a:r>
            <a:r>
              <a:rPr lang="en-US">
                <a:latin typeface="Comic Sans MS" pitchFamily="66" charset="0"/>
              </a:rPr>
              <a:t>–Source leaves preferentially supply sinks with direct vascular connections</a:t>
            </a:r>
          </a:p>
          <a:p>
            <a:pPr lvl="1"/>
            <a:r>
              <a:rPr lang="en-US">
                <a:latin typeface="Comic Sans MS" pitchFamily="66" charset="0"/>
              </a:rPr>
              <a:t>A given leaf is connected via vascular system to leaves above and below it on the stem</a:t>
            </a:r>
          </a:p>
          <a:p>
            <a:pPr lvl="1"/>
            <a:endParaRPr lang="en-US">
              <a:latin typeface="Comic Sans MS" pitchFamily="66" charset="0"/>
            </a:endParaRPr>
          </a:p>
          <a:p>
            <a:r>
              <a:rPr lang="en-US" b="1" i="1">
                <a:solidFill>
                  <a:srgbClr val="660066"/>
                </a:solidFill>
                <a:latin typeface="Comic Sans MS" pitchFamily="66" charset="0"/>
              </a:rPr>
              <a:t>Modifications of translocation pathways</a:t>
            </a:r>
            <a:r>
              <a:rPr lang="en-US">
                <a:latin typeface="Comic Sans MS" pitchFamily="66" charset="0"/>
              </a:rPr>
              <a:t>: - Interference with a translocation pathway by mechanical wounding (or pruning)</a:t>
            </a:r>
          </a:p>
          <a:p>
            <a:pPr lvl="1"/>
            <a:r>
              <a:rPr lang="en-US">
                <a:latin typeface="Comic Sans MS" pitchFamily="66" charset="0"/>
              </a:rPr>
              <a:t> vascular interconnections can provide alternate pathways for phloem transport</a:t>
            </a: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InstructorMedia\ch09\imagelibrary\09-16-CellRespirReview-AL.gif"/>
          <p:cNvPicPr>
            <a:picLocks noChangeAspect="1" noChangeArrowheads="1"/>
          </p:cNvPicPr>
          <p:nvPr/>
        </p:nvPicPr>
        <p:blipFill>
          <a:blip r:embed="rId2"/>
          <a:srcRect/>
          <a:stretch>
            <a:fillRect/>
          </a:stretch>
        </p:blipFill>
        <p:spPr bwMode="auto">
          <a:xfrm>
            <a:off x="228600" y="719138"/>
            <a:ext cx="8686800" cy="541972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644525"/>
            <a:ext cx="9144000" cy="5934075"/>
          </a:xfrm>
          <a:prstGeom prst="rect">
            <a:avLst/>
          </a:prstGeom>
          <a:noFill/>
          <a:ln w="9525">
            <a:noFill/>
            <a:miter lim="800000"/>
            <a:headEnd/>
            <a:tailEnd/>
          </a:ln>
          <a:effectLst/>
        </p:spPr>
        <p:txBody>
          <a:bodyPr>
            <a:spAutoFit/>
          </a:bodyPr>
          <a:lstStyle/>
          <a:p>
            <a:r>
              <a:rPr lang="en-US" b="1">
                <a:latin typeface="Arial" pitchFamily="34" charset="0"/>
                <a:cs typeface="Arial" pitchFamily="34" charset="0"/>
              </a:rPr>
              <a:t>            Glucose → NADH → electron transport chain → proton-motive force → ATP</a:t>
            </a:r>
            <a:endParaRPr lang="en-US" b="1"/>
          </a:p>
          <a:p>
            <a:pPr eaLnBrk="0" hangingPunct="0"/>
            <a:r>
              <a:rPr lang="en-US" b="1">
                <a:latin typeface="Arial" pitchFamily="34" charset="0"/>
                <a:cs typeface="Arial" pitchFamily="34" charset="0"/>
              </a:rPr>
              <a:t> </a:t>
            </a:r>
            <a:endParaRPr lang="en-US" b="1"/>
          </a:p>
          <a:p>
            <a:pPr eaLnBrk="0" hangingPunct="0"/>
            <a:r>
              <a:rPr lang="en-US" b="1">
                <a:latin typeface="Arial" pitchFamily="34" charset="0"/>
                <a:cs typeface="Arial" pitchFamily="34" charset="0"/>
              </a:rPr>
              <a:t>            1.  Glycolysis:                                     +2 ATP</a:t>
            </a:r>
            <a:endParaRPr lang="en-US" b="1"/>
          </a:p>
          <a:p>
            <a:pPr eaLnBrk="0" hangingPunct="0"/>
            <a:r>
              <a:rPr lang="en-US" b="1">
                <a:latin typeface="Arial" pitchFamily="34" charset="0"/>
                <a:cs typeface="Arial" pitchFamily="34" charset="0"/>
              </a:rPr>
              <a:t> </a:t>
            </a:r>
            <a:endParaRPr lang="en-US" b="1"/>
          </a:p>
          <a:p>
            <a:pPr eaLnBrk="0" hangingPunct="0"/>
            <a:r>
              <a:rPr lang="en-US" b="1">
                <a:latin typeface="Arial" pitchFamily="34" charset="0"/>
                <a:cs typeface="Arial" pitchFamily="34" charset="0"/>
              </a:rPr>
              <a:t>            2.  Krebs Cycle:                                 +2 ATP</a:t>
            </a:r>
            <a:endParaRPr lang="en-US" b="1"/>
          </a:p>
          <a:p>
            <a:pPr eaLnBrk="0" hangingPunct="0"/>
            <a:r>
              <a:rPr lang="en-US" b="1">
                <a:latin typeface="Arial" pitchFamily="34" charset="0"/>
                <a:cs typeface="Arial" pitchFamily="34" charset="0"/>
              </a:rPr>
              <a:t> </a:t>
            </a:r>
            <a:endParaRPr lang="en-US" b="1"/>
          </a:p>
          <a:p>
            <a:pPr eaLnBrk="0" hangingPunct="0"/>
            <a:r>
              <a:rPr lang="en-US" b="1">
                <a:latin typeface="Arial" pitchFamily="34" charset="0"/>
                <a:cs typeface="Arial" pitchFamily="34" charset="0"/>
              </a:rPr>
              <a:t>            3.  Electron Transport Chain:           </a:t>
            </a:r>
            <a:r>
              <a:rPr lang="en-US" b="1" u="sng">
                <a:latin typeface="Arial" pitchFamily="34" charset="0"/>
                <a:cs typeface="Arial" pitchFamily="34" charset="0"/>
              </a:rPr>
              <a:t>+34 ATP</a:t>
            </a:r>
            <a:endParaRPr lang="en-US" b="1"/>
          </a:p>
          <a:p>
            <a:pPr eaLnBrk="0" hangingPunct="0"/>
            <a:r>
              <a:rPr lang="en-US" b="1">
                <a:latin typeface="Arial" pitchFamily="34" charset="0"/>
                <a:cs typeface="Arial" pitchFamily="34" charset="0"/>
              </a:rPr>
              <a:t> </a:t>
            </a:r>
            <a:endParaRPr lang="en-US" b="1"/>
          </a:p>
          <a:p>
            <a:pPr eaLnBrk="0" hangingPunct="0"/>
            <a:r>
              <a:rPr lang="en-US" b="1">
                <a:latin typeface="Arial" pitchFamily="34" charset="0"/>
                <a:cs typeface="Arial" pitchFamily="34" charset="0"/>
              </a:rPr>
              <a:t>                                    Total Gain:                 + 38 ATP</a:t>
            </a:r>
            <a:endParaRPr lang="en-US" b="1"/>
          </a:p>
          <a:p>
            <a:pPr eaLnBrk="0" hangingPunct="0"/>
            <a:r>
              <a:rPr lang="en-US" b="1">
                <a:latin typeface="Arial" pitchFamily="34" charset="0"/>
                <a:cs typeface="Arial" pitchFamily="34" charset="0"/>
              </a:rPr>
              <a:t> </a:t>
            </a:r>
            <a:endParaRPr lang="en-US" b="1"/>
          </a:p>
          <a:p>
            <a:pPr eaLnBrk="0" hangingPunct="0"/>
            <a:r>
              <a:rPr lang="en-US" b="1">
                <a:latin typeface="Arial" pitchFamily="34" charset="0"/>
                <a:cs typeface="Arial" pitchFamily="34" charset="0"/>
              </a:rPr>
              <a:t>            - Energy stored in glucose that is not consumed during cellular respiration is lost as heat.  We use that to maintain a high body temperature; excess is dissipated by sweating, etc.</a:t>
            </a:r>
            <a:endParaRPr lang="en-US" b="1"/>
          </a:p>
          <a:p>
            <a:pPr eaLnBrk="0" hangingPunct="0"/>
            <a:endParaRPr lang="en-US"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G04_022"/>
          <p:cNvPicPr>
            <a:picLocks noChangeAspect="1" noChangeArrowheads="1"/>
          </p:cNvPicPr>
          <p:nvPr/>
        </p:nvPicPr>
        <p:blipFill>
          <a:blip r:embed="rId2"/>
          <a:srcRect l="19038" r="25032"/>
          <a:stretch>
            <a:fillRect/>
          </a:stretch>
        </p:blipFill>
        <p:spPr bwMode="auto">
          <a:xfrm>
            <a:off x="3981450" y="0"/>
            <a:ext cx="5111750" cy="6858000"/>
          </a:xfrm>
          <a:prstGeom prst="rect">
            <a:avLst/>
          </a:prstGeom>
          <a:noFill/>
        </p:spPr>
      </p:pic>
      <p:sp>
        <p:nvSpPr>
          <p:cNvPr id="2051" name="Text Box 3"/>
          <p:cNvSpPr txBox="1">
            <a:spLocks noChangeArrowheads="1"/>
          </p:cNvSpPr>
          <p:nvPr/>
        </p:nvSpPr>
        <p:spPr bwMode="auto">
          <a:xfrm>
            <a:off x="304800" y="304800"/>
            <a:ext cx="4038600" cy="3521075"/>
          </a:xfrm>
          <a:prstGeom prst="rect">
            <a:avLst/>
          </a:prstGeom>
          <a:noFill/>
          <a:ln w="9525">
            <a:noFill/>
            <a:miter lim="800000"/>
            <a:headEnd/>
            <a:tailEnd/>
          </a:ln>
          <a:effectLst/>
        </p:spPr>
        <p:txBody>
          <a:bodyPr>
            <a:spAutoFit/>
          </a:bodyPr>
          <a:lstStyle/>
          <a:p>
            <a:pPr marL="457200" indent="-457200" algn="ctr">
              <a:spcBef>
                <a:spcPct val="50000"/>
              </a:spcBef>
            </a:pPr>
            <a:r>
              <a:rPr lang="en-US" sz="1000" b="1"/>
              <a:t>Gibbs Free Energy Changes</a:t>
            </a:r>
          </a:p>
          <a:p>
            <a:pPr marL="457200" indent="-457200">
              <a:spcBef>
                <a:spcPct val="50000"/>
              </a:spcBef>
            </a:pPr>
            <a:r>
              <a:rPr lang="en-US" sz="1000" b="1"/>
              <a:t>Rxn#	Enzyme		</a:t>
            </a:r>
            <a:r>
              <a:rPr lang="en-US" sz="1000" b="1">
                <a:latin typeface="Symbol" pitchFamily="18" charset="2"/>
              </a:rPr>
              <a:t>D</a:t>
            </a:r>
            <a:r>
              <a:rPr lang="en-US" sz="1000" b="1"/>
              <a:t>G°'(kJ/mol)	</a:t>
            </a:r>
            <a:r>
              <a:rPr lang="en-US" sz="1000" b="1">
                <a:latin typeface="Symbol" pitchFamily="18" charset="2"/>
              </a:rPr>
              <a:t>D</a:t>
            </a:r>
            <a:r>
              <a:rPr lang="en-US" sz="1000" b="1"/>
              <a:t>G(kJ/mol)</a:t>
            </a:r>
          </a:p>
          <a:p>
            <a:pPr marL="457200" indent="-457200">
              <a:spcBef>
                <a:spcPct val="50000"/>
              </a:spcBef>
            </a:pPr>
            <a:r>
              <a:rPr lang="en-US" sz="1000"/>
              <a:t>1	Hexokinase	-16.7	-33.5</a:t>
            </a:r>
          </a:p>
          <a:p>
            <a:pPr marL="457200" indent="-457200">
              <a:spcBef>
                <a:spcPct val="50000"/>
              </a:spcBef>
              <a:buFontTx/>
              <a:buAutoNum type="arabicPlain" startAt="2"/>
            </a:pPr>
            <a:r>
              <a:rPr lang="en-US" sz="1000"/>
              <a:t>Phosphogluco-isomerase	+1.7	-2.5</a:t>
            </a:r>
          </a:p>
          <a:p>
            <a:pPr marL="457200" indent="-457200">
              <a:spcBef>
                <a:spcPct val="50000"/>
              </a:spcBef>
            </a:pPr>
            <a:r>
              <a:rPr lang="en-US" sz="1000"/>
              <a:t>3	Phosphofructokinase	-14.2	-22.2</a:t>
            </a:r>
          </a:p>
          <a:p>
            <a:pPr marL="457200" indent="-457200">
              <a:spcBef>
                <a:spcPct val="50000"/>
              </a:spcBef>
            </a:pPr>
            <a:r>
              <a:rPr lang="en-US" sz="1000"/>
              <a:t>4	Aldolase		+23.9	-1.3</a:t>
            </a:r>
          </a:p>
          <a:p>
            <a:pPr marL="457200" indent="-457200">
              <a:spcBef>
                <a:spcPct val="50000"/>
              </a:spcBef>
            </a:pPr>
            <a:r>
              <a:rPr lang="en-US" sz="1000"/>
              <a:t>5	Triose phos. Isomerase	+7.6	+2.5</a:t>
            </a:r>
          </a:p>
          <a:p>
            <a:pPr marL="457200" indent="-457200">
              <a:spcBef>
                <a:spcPct val="50000"/>
              </a:spcBef>
            </a:pPr>
            <a:r>
              <a:rPr lang="en-US" sz="1000"/>
              <a:t>6	G-3-PDH	+12.6	-3.4</a:t>
            </a:r>
          </a:p>
          <a:p>
            <a:pPr marL="457200" indent="-457200">
              <a:spcBef>
                <a:spcPct val="50000"/>
              </a:spcBef>
            </a:pPr>
            <a:r>
              <a:rPr lang="en-US" sz="1000"/>
              <a:t>7	Phosphoglycerate kinase	-37.6	+2.6</a:t>
            </a:r>
          </a:p>
          <a:p>
            <a:pPr marL="457200" indent="-457200">
              <a:spcBef>
                <a:spcPct val="50000"/>
              </a:spcBef>
            </a:pPr>
            <a:r>
              <a:rPr lang="en-US" sz="1000"/>
              <a:t>8	Phosphoglycerate mutas	+8.8	+1.6</a:t>
            </a:r>
          </a:p>
          <a:p>
            <a:pPr marL="457200" indent="-457200">
              <a:spcBef>
                <a:spcPct val="50000"/>
              </a:spcBef>
            </a:pPr>
            <a:r>
              <a:rPr lang="en-US" sz="1000"/>
              <a:t>9	Enolase		+3.4	-6.6</a:t>
            </a:r>
          </a:p>
          <a:p>
            <a:pPr marL="457200" indent="-457200">
              <a:spcBef>
                <a:spcPct val="50000"/>
              </a:spcBef>
            </a:pPr>
            <a:r>
              <a:rPr lang="en-US" sz="1000"/>
              <a:t>10	Pyruvate kinase	-62.8	-33.4</a:t>
            </a:r>
          </a:p>
          <a:p>
            <a:pPr marL="457200" indent="-457200">
              <a:spcBef>
                <a:spcPct val="50000"/>
              </a:spcBef>
            </a:pPr>
            <a:r>
              <a:rPr lang="en-US" sz="1000"/>
              <a:t> </a:t>
            </a:r>
            <a:br>
              <a:rPr lang="en-US" sz="1000"/>
            </a:br>
            <a:r>
              <a:rPr lang="en-US" sz="1000"/>
              <a:t/>
            </a:r>
            <a:br>
              <a:rPr lang="en-US" sz="1000"/>
            </a:br>
            <a:endParaRPr lang="en-US" sz="1000"/>
          </a:p>
          <a:p>
            <a:pPr marL="457200" indent="-457200">
              <a:spcBef>
                <a:spcPct val="50000"/>
              </a:spcBef>
            </a:pPr>
            <a:endParaRPr lang="en-US" sz="1000"/>
          </a:p>
        </p:txBody>
      </p:sp>
      <p:sp>
        <p:nvSpPr>
          <p:cNvPr id="2052" name="Text Box 4"/>
          <p:cNvSpPr txBox="1">
            <a:spLocks noChangeArrowheads="1"/>
          </p:cNvSpPr>
          <p:nvPr/>
        </p:nvSpPr>
        <p:spPr bwMode="auto">
          <a:xfrm>
            <a:off x="5927725" y="457200"/>
            <a:ext cx="184150" cy="228600"/>
          </a:xfrm>
          <a:prstGeom prst="rect">
            <a:avLst/>
          </a:prstGeom>
          <a:noFill/>
          <a:ln w="9525">
            <a:noFill/>
            <a:miter lim="800000"/>
            <a:headEnd/>
            <a:tailEnd/>
          </a:ln>
          <a:effectLst/>
        </p:spPr>
        <p:txBody>
          <a:bodyPr>
            <a:spAutoFit/>
          </a:bodyPr>
          <a:lstStyle/>
          <a:p>
            <a:pPr>
              <a:spcBef>
                <a:spcPct val="50000"/>
              </a:spcBef>
            </a:pPr>
            <a:r>
              <a:rPr lang="en-US" sz="900"/>
              <a:t>1</a:t>
            </a:r>
          </a:p>
        </p:txBody>
      </p:sp>
      <p:sp>
        <p:nvSpPr>
          <p:cNvPr id="2053" name="Rectangle 5"/>
          <p:cNvSpPr>
            <a:spLocks noChangeArrowheads="1"/>
          </p:cNvSpPr>
          <p:nvPr/>
        </p:nvSpPr>
        <p:spPr bwMode="auto">
          <a:xfrm>
            <a:off x="5867400" y="457200"/>
            <a:ext cx="241300" cy="228600"/>
          </a:xfrm>
          <a:prstGeom prst="rect">
            <a:avLst/>
          </a:prstGeom>
          <a:noFill/>
          <a:ln w="9525">
            <a:noFill/>
            <a:miter lim="800000"/>
            <a:headEnd/>
            <a:tailEnd/>
          </a:ln>
          <a:effectLst/>
        </p:spPr>
        <p:txBody>
          <a:bodyPr wrap="none">
            <a:spAutoFit/>
          </a:bodyPr>
          <a:lstStyle/>
          <a:p>
            <a:pPr>
              <a:spcBef>
                <a:spcPct val="50000"/>
              </a:spcBef>
            </a:pPr>
            <a:r>
              <a:rPr lang="en-US" sz="900"/>
              <a:t>1</a:t>
            </a:r>
          </a:p>
        </p:txBody>
      </p:sp>
      <p:sp>
        <p:nvSpPr>
          <p:cNvPr id="2054" name="Rectangle 6"/>
          <p:cNvSpPr>
            <a:spLocks noChangeArrowheads="1"/>
          </p:cNvSpPr>
          <p:nvPr/>
        </p:nvSpPr>
        <p:spPr bwMode="auto">
          <a:xfrm>
            <a:off x="5867400" y="990600"/>
            <a:ext cx="241300" cy="228600"/>
          </a:xfrm>
          <a:prstGeom prst="rect">
            <a:avLst/>
          </a:prstGeom>
          <a:noFill/>
          <a:ln w="9525">
            <a:noFill/>
            <a:miter lim="800000"/>
            <a:headEnd/>
            <a:tailEnd/>
          </a:ln>
          <a:effectLst/>
        </p:spPr>
        <p:txBody>
          <a:bodyPr wrap="none">
            <a:spAutoFit/>
          </a:bodyPr>
          <a:lstStyle/>
          <a:p>
            <a:pPr>
              <a:spcBef>
                <a:spcPct val="50000"/>
              </a:spcBef>
            </a:pPr>
            <a:r>
              <a:rPr lang="en-US" sz="900"/>
              <a:t>2</a:t>
            </a:r>
          </a:p>
        </p:txBody>
      </p:sp>
      <p:sp>
        <p:nvSpPr>
          <p:cNvPr id="2055" name="Rectangle 7"/>
          <p:cNvSpPr>
            <a:spLocks noChangeArrowheads="1"/>
          </p:cNvSpPr>
          <p:nvPr/>
        </p:nvSpPr>
        <p:spPr bwMode="auto">
          <a:xfrm>
            <a:off x="5867400" y="1676400"/>
            <a:ext cx="241300" cy="228600"/>
          </a:xfrm>
          <a:prstGeom prst="rect">
            <a:avLst/>
          </a:prstGeom>
          <a:noFill/>
          <a:ln w="9525">
            <a:noFill/>
            <a:miter lim="800000"/>
            <a:headEnd/>
            <a:tailEnd/>
          </a:ln>
          <a:effectLst/>
        </p:spPr>
        <p:txBody>
          <a:bodyPr wrap="none">
            <a:spAutoFit/>
          </a:bodyPr>
          <a:lstStyle/>
          <a:p>
            <a:pPr>
              <a:spcBef>
                <a:spcPct val="50000"/>
              </a:spcBef>
            </a:pPr>
            <a:r>
              <a:rPr lang="en-US" sz="900"/>
              <a:t>3</a:t>
            </a:r>
          </a:p>
        </p:txBody>
      </p:sp>
      <p:sp>
        <p:nvSpPr>
          <p:cNvPr id="2056" name="Rectangle 8"/>
          <p:cNvSpPr>
            <a:spLocks noChangeArrowheads="1"/>
          </p:cNvSpPr>
          <p:nvPr/>
        </p:nvSpPr>
        <p:spPr bwMode="auto">
          <a:xfrm>
            <a:off x="6324600" y="6172200"/>
            <a:ext cx="298450" cy="228600"/>
          </a:xfrm>
          <a:prstGeom prst="rect">
            <a:avLst/>
          </a:prstGeom>
          <a:noFill/>
          <a:ln w="9525">
            <a:noFill/>
            <a:miter lim="800000"/>
            <a:headEnd/>
            <a:tailEnd/>
          </a:ln>
          <a:effectLst/>
        </p:spPr>
        <p:txBody>
          <a:bodyPr wrap="none">
            <a:spAutoFit/>
          </a:bodyPr>
          <a:lstStyle/>
          <a:p>
            <a:pPr>
              <a:spcBef>
                <a:spcPct val="50000"/>
              </a:spcBef>
            </a:pPr>
            <a:r>
              <a:rPr lang="en-US" sz="900"/>
              <a:t>10</a:t>
            </a:r>
          </a:p>
        </p:txBody>
      </p:sp>
      <p:sp>
        <p:nvSpPr>
          <p:cNvPr id="2057" name="Rectangle 9"/>
          <p:cNvSpPr>
            <a:spLocks noChangeArrowheads="1"/>
          </p:cNvSpPr>
          <p:nvPr/>
        </p:nvSpPr>
        <p:spPr bwMode="auto">
          <a:xfrm>
            <a:off x="6324600" y="5486400"/>
            <a:ext cx="241300" cy="228600"/>
          </a:xfrm>
          <a:prstGeom prst="rect">
            <a:avLst/>
          </a:prstGeom>
          <a:noFill/>
          <a:ln w="9525">
            <a:noFill/>
            <a:miter lim="800000"/>
            <a:headEnd/>
            <a:tailEnd/>
          </a:ln>
          <a:effectLst/>
        </p:spPr>
        <p:txBody>
          <a:bodyPr wrap="none">
            <a:spAutoFit/>
          </a:bodyPr>
          <a:lstStyle/>
          <a:p>
            <a:pPr>
              <a:spcBef>
                <a:spcPct val="50000"/>
              </a:spcBef>
            </a:pPr>
            <a:r>
              <a:rPr lang="en-US" sz="900"/>
              <a:t>9</a:t>
            </a:r>
          </a:p>
        </p:txBody>
      </p:sp>
      <p:sp>
        <p:nvSpPr>
          <p:cNvPr id="2058" name="Rectangle 10"/>
          <p:cNvSpPr>
            <a:spLocks noChangeArrowheads="1"/>
          </p:cNvSpPr>
          <p:nvPr/>
        </p:nvSpPr>
        <p:spPr bwMode="auto">
          <a:xfrm>
            <a:off x="6324600" y="4876800"/>
            <a:ext cx="241300" cy="228600"/>
          </a:xfrm>
          <a:prstGeom prst="rect">
            <a:avLst/>
          </a:prstGeom>
          <a:noFill/>
          <a:ln w="9525">
            <a:noFill/>
            <a:miter lim="800000"/>
            <a:headEnd/>
            <a:tailEnd/>
          </a:ln>
          <a:effectLst/>
        </p:spPr>
        <p:txBody>
          <a:bodyPr wrap="none">
            <a:spAutoFit/>
          </a:bodyPr>
          <a:lstStyle/>
          <a:p>
            <a:pPr>
              <a:spcBef>
                <a:spcPct val="50000"/>
              </a:spcBef>
            </a:pPr>
            <a:r>
              <a:rPr lang="en-US" sz="900"/>
              <a:t>8</a:t>
            </a:r>
          </a:p>
        </p:txBody>
      </p:sp>
      <p:sp>
        <p:nvSpPr>
          <p:cNvPr id="2059" name="Rectangle 11"/>
          <p:cNvSpPr>
            <a:spLocks noChangeArrowheads="1"/>
          </p:cNvSpPr>
          <p:nvPr/>
        </p:nvSpPr>
        <p:spPr bwMode="auto">
          <a:xfrm>
            <a:off x="6324600" y="4191000"/>
            <a:ext cx="241300" cy="228600"/>
          </a:xfrm>
          <a:prstGeom prst="rect">
            <a:avLst/>
          </a:prstGeom>
          <a:noFill/>
          <a:ln w="9525">
            <a:noFill/>
            <a:miter lim="800000"/>
            <a:headEnd/>
            <a:tailEnd/>
          </a:ln>
          <a:effectLst/>
        </p:spPr>
        <p:txBody>
          <a:bodyPr wrap="none">
            <a:spAutoFit/>
          </a:bodyPr>
          <a:lstStyle/>
          <a:p>
            <a:pPr>
              <a:spcBef>
                <a:spcPct val="50000"/>
              </a:spcBef>
            </a:pPr>
            <a:r>
              <a:rPr lang="en-US" sz="900"/>
              <a:t>7</a:t>
            </a:r>
          </a:p>
        </p:txBody>
      </p:sp>
      <p:sp>
        <p:nvSpPr>
          <p:cNvPr id="2060" name="Rectangle 12"/>
          <p:cNvSpPr>
            <a:spLocks noChangeArrowheads="1"/>
          </p:cNvSpPr>
          <p:nvPr/>
        </p:nvSpPr>
        <p:spPr bwMode="auto">
          <a:xfrm>
            <a:off x="6096000" y="3505200"/>
            <a:ext cx="241300" cy="228600"/>
          </a:xfrm>
          <a:prstGeom prst="rect">
            <a:avLst/>
          </a:prstGeom>
          <a:noFill/>
          <a:ln w="9525">
            <a:noFill/>
            <a:miter lim="800000"/>
            <a:headEnd/>
            <a:tailEnd/>
          </a:ln>
          <a:effectLst/>
        </p:spPr>
        <p:txBody>
          <a:bodyPr wrap="none">
            <a:spAutoFit/>
          </a:bodyPr>
          <a:lstStyle/>
          <a:p>
            <a:pPr>
              <a:spcBef>
                <a:spcPct val="50000"/>
              </a:spcBef>
            </a:pPr>
            <a:r>
              <a:rPr lang="en-US" sz="900"/>
              <a:t>6</a:t>
            </a:r>
          </a:p>
        </p:txBody>
      </p:sp>
      <p:sp>
        <p:nvSpPr>
          <p:cNvPr id="2061" name="Rectangle 13"/>
          <p:cNvSpPr>
            <a:spLocks noChangeArrowheads="1"/>
          </p:cNvSpPr>
          <p:nvPr/>
        </p:nvSpPr>
        <p:spPr bwMode="auto">
          <a:xfrm>
            <a:off x="6172200" y="2743200"/>
            <a:ext cx="241300" cy="228600"/>
          </a:xfrm>
          <a:prstGeom prst="rect">
            <a:avLst/>
          </a:prstGeom>
          <a:noFill/>
          <a:ln w="9525">
            <a:noFill/>
            <a:miter lim="800000"/>
            <a:headEnd/>
            <a:tailEnd/>
          </a:ln>
          <a:effectLst/>
        </p:spPr>
        <p:txBody>
          <a:bodyPr wrap="none">
            <a:spAutoFit/>
          </a:bodyPr>
          <a:lstStyle/>
          <a:p>
            <a:pPr>
              <a:spcBef>
                <a:spcPct val="50000"/>
              </a:spcBef>
            </a:pPr>
            <a:r>
              <a:rPr lang="en-US" sz="900"/>
              <a:t>5</a:t>
            </a:r>
          </a:p>
        </p:txBody>
      </p:sp>
      <p:sp>
        <p:nvSpPr>
          <p:cNvPr id="2062" name="Rectangle 14"/>
          <p:cNvSpPr>
            <a:spLocks noChangeArrowheads="1"/>
          </p:cNvSpPr>
          <p:nvPr/>
        </p:nvSpPr>
        <p:spPr bwMode="auto">
          <a:xfrm>
            <a:off x="6019800" y="2362200"/>
            <a:ext cx="241300" cy="228600"/>
          </a:xfrm>
          <a:prstGeom prst="rect">
            <a:avLst/>
          </a:prstGeom>
          <a:noFill/>
          <a:ln w="9525">
            <a:noFill/>
            <a:miter lim="800000"/>
            <a:headEnd/>
            <a:tailEnd/>
          </a:ln>
          <a:effectLst/>
        </p:spPr>
        <p:txBody>
          <a:bodyPr wrap="none">
            <a:spAutoFit/>
          </a:bodyPr>
          <a:lstStyle/>
          <a:p>
            <a:pPr>
              <a:spcBef>
                <a:spcPct val="50000"/>
              </a:spcBef>
            </a:pPr>
            <a:r>
              <a:rPr lang="en-US" sz="900"/>
              <a:t>4</a:t>
            </a:r>
          </a:p>
        </p:txBody>
      </p:sp>
      <p:sp>
        <p:nvSpPr>
          <p:cNvPr id="2063" name="Text Box 15"/>
          <p:cNvSpPr txBox="1">
            <a:spLocks noChangeArrowheads="1"/>
          </p:cNvSpPr>
          <p:nvPr/>
        </p:nvSpPr>
        <p:spPr bwMode="auto">
          <a:xfrm>
            <a:off x="228600" y="3352800"/>
            <a:ext cx="3581400" cy="3195638"/>
          </a:xfrm>
          <a:prstGeom prst="rect">
            <a:avLst/>
          </a:prstGeom>
          <a:noFill/>
          <a:ln w="9525">
            <a:noFill/>
            <a:miter lim="800000"/>
            <a:headEnd/>
            <a:tailEnd/>
          </a:ln>
          <a:effectLst/>
        </p:spPr>
        <p:txBody>
          <a:bodyPr>
            <a:spAutoFit/>
          </a:bodyPr>
          <a:lstStyle/>
          <a:p>
            <a:pPr marL="395288" indent="-395288">
              <a:spcBef>
                <a:spcPct val="50000"/>
              </a:spcBef>
            </a:pPr>
            <a:r>
              <a:rPr lang="en-US"/>
              <a:t>Identify: </a:t>
            </a:r>
          </a:p>
          <a:p>
            <a:pPr marL="395288" indent="-395288">
              <a:spcBef>
                <a:spcPct val="50000"/>
              </a:spcBef>
            </a:pPr>
            <a:r>
              <a:rPr lang="en-US"/>
              <a:t>	endergonic rxns</a:t>
            </a:r>
          </a:p>
          <a:p>
            <a:pPr marL="395288" indent="-395288">
              <a:spcBef>
                <a:spcPct val="50000"/>
              </a:spcBef>
            </a:pPr>
            <a:r>
              <a:rPr lang="en-US"/>
              <a:t>	exergonic rxns</a:t>
            </a:r>
          </a:p>
          <a:p>
            <a:pPr marL="395288" indent="-395288">
              <a:spcBef>
                <a:spcPct val="50000"/>
              </a:spcBef>
            </a:pPr>
            <a:r>
              <a:rPr lang="en-US"/>
              <a:t>	coupled reactions</a:t>
            </a:r>
          </a:p>
          <a:p>
            <a:pPr marL="395288" indent="-395288">
              <a:spcBef>
                <a:spcPct val="50000"/>
              </a:spcBef>
            </a:pPr>
            <a:r>
              <a:rPr lang="en-US"/>
              <a:t>	oxidation/reduction rxns</a:t>
            </a:r>
          </a:p>
          <a:p>
            <a:pPr marL="395288" indent="-395288">
              <a:spcBef>
                <a:spcPct val="50000"/>
              </a:spcBef>
            </a:pPr>
            <a:r>
              <a:rPr lang="en-US"/>
              <a:t>	transfer reactions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3"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09-15-ElectronTransport.mov">
            <a:hlinkClick r:id="" action="ppaction://media"/>
          </p:cNvPr>
          <p:cNvPicPr>
            <a:picLocks noRot="1" noChangeAspect="1" noChangeArrowheads="1"/>
          </p:cNvPicPr>
          <p:nvPr>
            <a:videoFile r:link="rId1"/>
          </p:nvPr>
        </p:nvPicPr>
        <p:blipFill>
          <a:blip r:embed="rId3"/>
          <a:srcRect/>
          <a:stretch>
            <a:fillRect/>
          </a:stretch>
        </p:blipFill>
        <p:spPr bwMode="auto">
          <a:xfrm>
            <a:off x="495300" y="419100"/>
            <a:ext cx="8153400" cy="601980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8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4818"/>
                                        </p:tgtEl>
                                      </p:cBhvr>
                                    </p:cmd>
                                  </p:childTnLst>
                                </p:cTn>
                              </p:par>
                            </p:childTnLst>
                          </p:cTn>
                        </p:par>
                      </p:childTnLst>
                    </p:cTn>
                  </p:par>
                </p:childTnLst>
              </p:cTn>
              <p:nextCondLst>
                <p:cond evt="onClick" delay="0">
                  <p:tgtEl>
                    <p:spTgt spid="34818"/>
                  </p:tgtEl>
                </p:cond>
              </p:nextCondLst>
            </p:seq>
            <p:video>
              <p:cMediaNode>
                <p:cTn id="7" fill="hold" display="0">
                  <p:stCondLst>
                    <p:cond delay="indefinite"/>
                  </p:stCondLst>
                  <p:endCondLst>
                    <p:cond evt="onNext" delay="0">
                      <p:tgtEl>
                        <p:sldTgt/>
                      </p:tgtEl>
                    </p:cond>
                    <p:cond evt="onPrev" delay="0">
                      <p:tgtEl>
                        <p:sldTgt/>
                      </p:tgtEl>
                    </p:cond>
                  </p:endCondLst>
                </p:cTn>
                <p:tgtEl>
                  <p:spTgt spid="3481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4800" y="1066800"/>
            <a:ext cx="8229600" cy="484188"/>
          </a:xfrm>
        </p:spPr>
        <p:txBody>
          <a:bodyPr>
            <a:normAutofit/>
          </a:bodyPr>
          <a:lstStyle/>
          <a:p>
            <a:pPr eaLnBrk="1" hangingPunct="1"/>
            <a:r>
              <a:rPr lang="en-US" sz="2000" dirty="0" smtClean="0"/>
              <a:t>Plant leaves have many types of cells!</a:t>
            </a:r>
          </a:p>
        </p:txBody>
      </p:sp>
      <p:pic>
        <p:nvPicPr>
          <p:cNvPr id="10243" name="Picture 3" descr="Leaf%20Cross-section"/>
          <p:cNvPicPr>
            <a:picLocks noGrp="1" noChangeAspect="1" noChangeArrowheads="1"/>
          </p:cNvPicPr>
          <p:nvPr>
            <p:ph sz="half" idx="1"/>
          </p:nvPr>
        </p:nvPicPr>
        <p:blipFill>
          <a:blip r:embed="rId3"/>
          <a:srcRect/>
          <a:stretch>
            <a:fillRect/>
          </a:stretch>
        </p:blipFill>
        <p:spPr>
          <a:xfrm>
            <a:off x="0" y="914400"/>
            <a:ext cx="9144000" cy="5943600"/>
          </a:xfrm>
          <a:noFill/>
        </p:spPr>
      </p:pic>
      <p:sp>
        <p:nvSpPr>
          <p:cNvPr id="4" name="Rectangle 3"/>
          <p:cNvSpPr/>
          <p:nvPr/>
        </p:nvSpPr>
        <p:spPr>
          <a:xfrm>
            <a:off x="914400" y="0"/>
            <a:ext cx="7086600" cy="1015663"/>
          </a:xfrm>
          <a:prstGeom prst="rect">
            <a:avLst/>
          </a:prstGeom>
        </p:spPr>
        <p:txBody>
          <a:bodyPr wrap="square">
            <a:spAutoFit/>
          </a:bodyPr>
          <a:lstStyle/>
          <a:p>
            <a:r>
              <a:rPr lang="en-US" sz="6000" b="1" dirty="0" smtClean="0">
                <a:effectLst>
                  <a:outerShdw blurRad="38100" dist="38100" dir="2700000" algn="tl">
                    <a:srgbClr val="000000"/>
                  </a:outerShdw>
                </a:effectLst>
              </a:rPr>
              <a:t>PHOTOSYNTHESIS</a:t>
            </a:r>
            <a:endParaRPr lang="en-US" sz="6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09800" y="0"/>
            <a:ext cx="4114800" cy="1143000"/>
          </a:xfrm>
          <a:noFill/>
          <a:ln/>
        </p:spPr>
        <p:txBody>
          <a:bodyPr/>
          <a:lstStyle/>
          <a:p>
            <a:r>
              <a:rPr lang="en-US" b="1" dirty="0">
                <a:solidFill>
                  <a:srgbClr val="008000"/>
                </a:solidFill>
                <a:effectLst>
                  <a:outerShdw blurRad="38100" dist="38100" dir="2700000" algn="tl">
                    <a:srgbClr val="000000"/>
                  </a:outerShdw>
                </a:effectLst>
              </a:rPr>
              <a:t>Photosynthesis</a:t>
            </a:r>
            <a:endParaRPr lang="en-US" b="1" dirty="0"/>
          </a:p>
        </p:txBody>
      </p:sp>
      <p:sp>
        <p:nvSpPr>
          <p:cNvPr id="4099" name="Rectangle 3"/>
          <p:cNvSpPr>
            <a:spLocks noGrp="1" noChangeArrowheads="1"/>
          </p:cNvSpPr>
          <p:nvPr>
            <p:ph type="body" idx="1"/>
          </p:nvPr>
        </p:nvSpPr>
        <p:spPr>
          <a:xfrm>
            <a:off x="609600" y="2362200"/>
            <a:ext cx="7772400" cy="3733800"/>
          </a:xfrm>
          <a:noFill/>
          <a:ln/>
        </p:spPr>
        <p:txBody>
          <a:bodyPr/>
          <a:lstStyle/>
          <a:p>
            <a:r>
              <a:rPr lang="en-US" sz="2400" dirty="0"/>
              <a:t>An </a:t>
            </a:r>
            <a:r>
              <a:rPr lang="en-US" sz="2400" b="1" dirty="0">
                <a:solidFill>
                  <a:srgbClr val="008000"/>
                </a:solidFill>
                <a:effectLst>
                  <a:outerShdw blurRad="38100" dist="38100" dir="2700000" algn="tl">
                    <a:srgbClr val="000000"/>
                  </a:outerShdw>
                </a:effectLst>
              </a:rPr>
              <a:t>anabolic, </a:t>
            </a:r>
            <a:r>
              <a:rPr lang="en-US" sz="2400" b="1" dirty="0" err="1">
                <a:solidFill>
                  <a:srgbClr val="008000"/>
                </a:solidFill>
                <a:effectLst>
                  <a:outerShdw blurRad="38100" dist="38100" dir="2700000" algn="tl">
                    <a:srgbClr val="000000"/>
                  </a:outerShdw>
                </a:effectLst>
              </a:rPr>
              <a:t>endergonic</a:t>
            </a:r>
            <a:r>
              <a:rPr lang="en-US" sz="2400" b="1" dirty="0">
                <a:solidFill>
                  <a:srgbClr val="008000"/>
                </a:solidFill>
                <a:effectLst>
                  <a:outerShdw blurRad="38100" dist="38100" dir="2700000" algn="tl">
                    <a:srgbClr val="000000"/>
                  </a:outerShdw>
                </a:effectLst>
              </a:rPr>
              <a:t>, carbon dioxide (CO</a:t>
            </a:r>
            <a:r>
              <a:rPr lang="en-US" sz="2400" b="1" baseline="-25000" dirty="0">
                <a:solidFill>
                  <a:srgbClr val="008000"/>
                </a:solidFill>
                <a:effectLst>
                  <a:outerShdw blurRad="38100" dist="38100" dir="2700000" algn="tl">
                    <a:srgbClr val="000000"/>
                  </a:outerShdw>
                </a:effectLst>
              </a:rPr>
              <a:t>2</a:t>
            </a:r>
            <a:r>
              <a:rPr lang="en-US" sz="2400" b="1" dirty="0">
                <a:solidFill>
                  <a:srgbClr val="008000"/>
                </a:solidFill>
                <a:effectLst>
                  <a:outerShdw blurRad="38100" dist="38100" dir="2700000" algn="tl">
                    <a:srgbClr val="000000"/>
                  </a:outerShdw>
                </a:effectLst>
              </a:rPr>
              <a:t>)</a:t>
            </a:r>
            <a:r>
              <a:rPr lang="en-US" sz="2400" dirty="0"/>
              <a:t> requiring process that uses </a:t>
            </a:r>
            <a:r>
              <a:rPr lang="en-US" sz="2400" b="1" dirty="0">
                <a:solidFill>
                  <a:schemeClr val="hlink"/>
                </a:solidFill>
                <a:effectLst>
                  <a:outerShdw blurRad="38100" dist="38100" dir="2700000" algn="tl">
                    <a:srgbClr val="000000"/>
                  </a:outerShdw>
                </a:effectLst>
              </a:rPr>
              <a:t>light energy (photons)</a:t>
            </a:r>
            <a:r>
              <a:rPr lang="en-US" sz="2400" dirty="0"/>
              <a:t> and </a:t>
            </a:r>
            <a:r>
              <a:rPr lang="en-US" sz="2400" b="1" dirty="0">
                <a:solidFill>
                  <a:srgbClr val="0000CC"/>
                </a:solidFill>
                <a:effectLst>
                  <a:outerShdw blurRad="38100" dist="38100" dir="2700000" algn="tl">
                    <a:srgbClr val="000000"/>
                  </a:outerShdw>
                </a:effectLst>
              </a:rPr>
              <a:t>water (H</a:t>
            </a:r>
            <a:r>
              <a:rPr lang="en-US" sz="2400" b="1" baseline="-25000" dirty="0">
                <a:solidFill>
                  <a:srgbClr val="0000CC"/>
                </a:solidFill>
                <a:effectLst>
                  <a:outerShdw blurRad="38100" dist="38100" dir="2700000" algn="tl">
                    <a:srgbClr val="000000"/>
                  </a:outerShdw>
                </a:effectLst>
              </a:rPr>
              <a:t>2</a:t>
            </a:r>
            <a:r>
              <a:rPr lang="en-US" sz="2400" b="1" dirty="0">
                <a:solidFill>
                  <a:srgbClr val="0000CC"/>
                </a:solidFill>
                <a:effectLst>
                  <a:outerShdw blurRad="38100" dist="38100" dir="2700000" algn="tl">
                    <a:srgbClr val="000000"/>
                  </a:outerShdw>
                </a:effectLst>
              </a:rPr>
              <a:t>O)</a:t>
            </a:r>
            <a:r>
              <a:rPr lang="en-US" sz="2400" dirty="0"/>
              <a:t> to produce </a:t>
            </a:r>
            <a:r>
              <a:rPr lang="en-US" sz="2400" b="1" dirty="0">
                <a:solidFill>
                  <a:srgbClr val="0000CC"/>
                </a:solidFill>
                <a:effectLst>
                  <a:outerShdw blurRad="38100" dist="38100" dir="2700000" algn="tl">
                    <a:srgbClr val="000000"/>
                  </a:outerShdw>
                </a:effectLst>
              </a:rPr>
              <a:t>organic macromolecules (glucose).</a:t>
            </a:r>
            <a:endParaRPr lang="en-US" sz="2400" dirty="0"/>
          </a:p>
          <a:p>
            <a:pPr>
              <a:buFontTx/>
              <a:buNone/>
            </a:pPr>
            <a:endParaRPr lang="en-US" dirty="0"/>
          </a:p>
          <a:p>
            <a:pPr>
              <a:buFontTx/>
              <a:buNone/>
            </a:pPr>
            <a:endParaRPr lang="en-US" dirty="0"/>
          </a:p>
          <a:p>
            <a:pPr>
              <a:buFontTx/>
              <a:buNone/>
            </a:pPr>
            <a:endParaRPr lang="en-US" sz="1800" dirty="0"/>
          </a:p>
          <a:p>
            <a:pPr>
              <a:buFontTx/>
              <a:buNone/>
            </a:pPr>
            <a:r>
              <a:rPr lang="en-US" dirty="0"/>
              <a:t>	</a:t>
            </a:r>
            <a:r>
              <a:rPr lang="en-US" b="1" dirty="0"/>
              <a:t>6CO</a:t>
            </a:r>
            <a:r>
              <a:rPr lang="en-US" b="1" baseline="-25000" dirty="0"/>
              <a:t>2</a:t>
            </a:r>
            <a:r>
              <a:rPr lang="en-US" b="1" dirty="0"/>
              <a:t>   +   6H</a:t>
            </a:r>
            <a:r>
              <a:rPr lang="en-US" b="1" baseline="-25000" dirty="0"/>
              <a:t>2</a:t>
            </a:r>
            <a:r>
              <a:rPr lang="en-US" b="1" dirty="0"/>
              <a:t>O   </a:t>
            </a:r>
            <a:r>
              <a:rPr lang="en-US" b="1" dirty="0">
                <a:sym typeface="Symbol" charset="2"/>
              </a:rPr>
              <a:t></a:t>
            </a:r>
            <a:r>
              <a:rPr lang="en-US" b="1" dirty="0"/>
              <a:t>   C</a:t>
            </a:r>
            <a:r>
              <a:rPr lang="en-US" b="1" baseline="-25000" dirty="0"/>
              <a:t>6</a:t>
            </a:r>
            <a:r>
              <a:rPr lang="en-US" b="1" dirty="0"/>
              <a:t>H</a:t>
            </a:r>
            <a:r>
              <a:rPr lang="en-US" b="1" baseline="-25000" dirty="0"/>
              <a:t>12</a:t>
            </a:r>
            <a:r>
              <a:rPr lang="en-US" b="1" dirty="0"/>
              <a:t>O</a:t>
            </a:r>
            <a:r>
              <a:rPr lang="en-US" b="1" baseline="-25000" dirty="0"/>
              <a:t>6</a:t>
            </a:r>
            <a:r>
              <a:rPr lang="en-US" b="1" dirty="0"/>
              <a:t>   +   6O</a:t>
            </a:r>
            <a:r>
              <a:rPr lang="en-US" b="1" baseline="-25000" dirty="0"/>
              <a:t>2</a:t>
            </a:r>
          </a:p>
          <a:p>
            <a:pPr>
              <a:buFontTx/>
              <a:buNone/>
            </a:pPr>
            <a:endParaRPr lang="en-US" b="1" baseline="-25000" dirty="0"/>
          </a:p>
        </p:txBody>
      </p:sp>
      <p:grpSp>
        <p:nvGrpSpPr>
          <p:cNvPr id="2" name="Group 10"/>
          <p:cNvGrpSpPr>
            <a:grpSpLocks/>
          </p:cNvGrpSpPr>
          <p:nvPr/>
        </p:nvGrpSpPr>
        <p:grpSpPr bwMode="auto">
          <a:xfrm>
            <a:off x="3352800" y="3505200"/>
            <a:ext cx="3360737" cy="2795588"/>
            <a:chOff x="2103" y="2164"/>
            <a:chExt cx="2117" cy="1761"/>
          </a:xfrm>
        </p:grpSpPr>
        <p:sp>
          <p:nvSpPr>
            <p:cNvPr id="4100" name="Oval 4"/>
            <p:cNvSpPr>
              <a:spLocks noChangeArrowheads="1"/>
            </p:cNvSpPr>
            <p:nvPr/>
          </p:nvSpPr>
          <p:spPr bwMode="auto">
            <a:xfrm>
              <a:off x="3316" y="2164"/>
              <a:ext cx="904" cy="904"/>
            </a:xfrm>
            <a:prstGeom prst="ellipse">
              <a:avLst/>
            </a:prstGeom>
            <a:solidFill>
              <a:srgbClr val="FE9B03"/>
            </a:solidFill>
            <a:ln w="12700">
              <a:solidFill>
                <a:schemeClr val="tx1"/>
              </a:solidFill>
              <a:round/>
              <a:headEnd/>
              <a:tailEnd/>
            </a:ln>
            <a:effectLst/>
          </p:spPr>
          <p:txBody>
            <a:bodyPr wrap="none" anchor="ctr"/>
            <a:lstStyle/>
            <a:p>
              <a:endParaRPr lang="en-US"/>
            </a:p>
          </p:txBody>
        </p:sp>
        <p:sp>
          <p:nvSpPr>
            <p:cNvPr id="4101" name="Rectangle 5"/>
            <p:cNvSpPr>
              <a:spLocks noChangeArrowheads="1"/>
            </p:cNvSpPr>
            <p:nvPr/>
          </p:nvSpPr>
          <p:spPr bwMode="auto">
            <a:xfrm>
              <a:off x="3159" y="3639"/>
              <a:ext cx="839" cy="286"/>
            </a:xfrm>
            <a:prstGeom prst="rect">
              <a:avLst/>
            </a:prstGeom>
            <a:noFill/>
            <a:ln w="12700">
              <a:noFill/>
              <a:miter lim="800000"/>
              <a:headEnd/>
              <a:tailEnd/>
            </a:ln>
            <a:effectLst/>
          </p:spPr>
          <p:txBody>
            <a:bodyPr wrap="none" lIns="90488" tIns="44450" rIns="90488" bIns="44450">
              <a:spAutoFit/>
            </a:bodyPr>
            <a:lstStyle/>
            <a:p>
              <a:r>
                <a:rPr lang="en-US" b="1">
                  <a:solidFill>
                    <a:srgbClr val="0000CC"/>
                  </a:solidFill>
                  <a:effectLst>
                    <a:outerShdw blurRad="38100" dist="38100" dir="2700000" algn="tl">
                      <a:srgbClr val="000000"/>
                    </a:outerShdw>
                  </a:effectLst>
                </a:rPr>
                <a:t>glucose</a:t>
              </a:r>
              <a:endParaRPr lang="en-US" b="1"/>
            </a:p>
          </p:txBody>
        </p:sp>
        <p:sp>
          <p:nvSpPr>
            <p:cNvPr id="4103" name="Rectangle 7"/>
            <p:cNvSpPr>
              <a:spLocks noChangeArrowheads="1"/>
            </p:cNvSpPr>
            <p:nvPr/>
          </p:nvSpPr>
          <p:spPr bwMode="auto">
            <a:xfrm>
              <a:off x="3495" y="2487"/>
              <a:ext cx="520" cy="286"/>
            </a:xfrm>
            <a:prstGeom prst="rect">
              <a:avLst/>
            </a:prstGeom>
            <a:noFill/>
            <a:ln w="12700">
              <a:noFill/>
              <a:miter lim="800000"/>
              <a:headEnd/>
              <a:tailEnd/>
            </a:ln>
            <a:effectLst/>
          </p:spPr>
          <p:txBody>
            <a:bodyPr wrap="none" lIns="90488" tIns="44450" rIns="90488" bIns="44450">
              <a:spAutoFit/>
            </a:bodyPr>
            <a:lstStyle/>
            <a:p>
              <a:r>
                <a:rPr lang="en-US" b="1"/>
                <a:t>SUN</a:t>
              </a:r>
            </a:p>
          </p:txBody>
        </p:sp>
        <p:sp>
          <p:nvSpPr>
            <p:cNvPr id="4104" name="Line 8"/>
            <p:cNvSpPr>
              <a:spLocks noChangeShapeType="1"/>
            </p:cNvSpPr>
            <p:nvPr/>
          </p:nvSpPr>
          <p:spPr bwMode="auto">
            <a:xfrm flipH="1">
              <a:off x="2912" y="2848"/>
              <a:ext cx="368" cy="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4105" name="Rectangle 9"/>
            <p:cNvSpPr>
              <a:spLocks noChangeArrowheads="1"/>
            </p:cNvSpPr>
            <p:nvPr/>
          </p:nvSpPr>
          <p:spPr bwMode="auto">
            <a:xfrm>
              <a:off x="2103" y="2775"/>
              <a:ext cx="870" cy="286"/>
            </a:xfrm>
            <a:prstGeom prst="rect">
              <a:avLst/>
            </a:prstGeom>
            <a:noFill/>
            <a:ln w="12700">
              <a:noFill/>
              <a:miter lim="800000"/>
              <a:headEnd/>
              <a:tailEnd/>
            </a:ln>
            <a:effectLst/>
          </p:spPr>
          <p:txBody>
            <a:bodyPr wrap="none" lIns="90488" tIns="44450" rIns="90488" bIns="44450">
              <a:spAutoFit/>
            </a:bodyPr>
            <a:lstStyle/>
            <a:p>
              <a:r>
                <a:rPr lang="en-US" b="1">
                  <a:solidFill>
                    <a:schemeClr val="hlink"/>
                  </a:solidFill>
                  <a:effectLst>
                    <a:outerShdw blurRad="38100" dist="38100" dir="2700000" algn="tl">
                      <a:srgbClr val="000000"/>
                    </a:outerShdw>
                  </a:effectLst>
                </a:rPr>
                <a:t>photons</a:t>
              </a:r>
              <a:endParaRPr lang="en-US" b="1"/>
            </a:p>
          </p:txBody>
        </p:sp>
      </p:grpSp>
      <p:sp>
        <p:nvSpPr>
          <p:cNvPr id="10" name="Rectangle 9"/>
          <p:cNvSpPr/>
          <p:nvPr/>
        </p:nvSpPr>
        <p:spPr>
          <a:xfrm>
            <a:off x="762000" y="990600"/>
            <a:ext cx="7772400" cy="1200329"/>
          </a:xfrm>
          <a:prstGeom prst="rect">
            <a:avLst/>
          </a:prstGeom>
        </p:spPr>
        <p:txBody>
          <a:bodyPr wrap="square">
            <a:spAutoFit/>
          </a:bodyPr>
          <a:lstStyle/>
          <a:p>
            <a:r>
              <a:rPr lang="en-US" dirty="0" smtClean="0">
                <a:solidFill>
                  <a:srgbClr val="FF0000"/>
                </a:solidFill>
              </a:rPr>
              <a:t>Autotrophic Process:  Plants and plant-like organisms make their energy (glucose) from sunlight.</a:t>
            </a:r>
          </a:p>
          <a:p>
            <a:r>
              <a:rPr lang="en-US" dirty="0" smtClean="0">
                <a:solidFill>
                  <a:srgbClr val="FF0000"/>
                </a:solidFill>
              </a:rPr>
              <a:t>Stored as carbohydrate in their bodies.</a:t>
            </a:r>
          </a:p>
          <a:p>
            <a:r>
              <a:rPr lang="en-US" dirty="0" smtClean="0">
                <a:solidFill>
                  <a:srgbClr val="FF0000"/>
                </a:solidFill>
              </a:rPr>
              <a:t>6CO</a:t>
            </a:r>
            <a:r>
              <a:rPr lang="en-US" baseline="-25000" dirty="0" smtClean="0">
                <a:solidFill>
                  <a:srgbClr val="FF0000"/>
                </a:solidFill>
              </a:rPr>
              <a:t>2</a:t>
            </a:r>
            <a:r>
              <a:rPr lang="en-US" dirty="0" smtClean="0">
                <a:solidFill>
                  <a:srgbClr val="FF0000"/>
                </a:solidFill>
              </a:rPr>
              <a:t> + 6H</a:t>
            </a:r>
            <a:r>
              <a:rPr lang="en-US" baseline="-25000" dirty="0" smtClean="0">
                <a:solidFill>
                  <a:srgbClr val="FF0000"/>
                </a:solidFill>
              </a:rPr>
              <a:t>2</a:t>
            </a:r>
            <a:r>
              <a:rPr lang="en-US" dirty="0" smtClean="0">
                <a:solidFill>
                  <a:srgbClr val="FF0000"/>
                </a:solidFill>
              </a:rPr>
              <a:t>O + sunlight </a:t>
            </a:r>
            <a:r>
              <a:rPr lang="en-US" dirty="0" smtClean="0">
                <a:solidFill>
                  <a:srgbClr val="FF0000"/>
                </a:solidFill>
                <a:sym typeface="Wingdings" pitchFamily="1" charset="2"/>
              </a:rPr>
              <a:t> C</a:t>
            </a:r>
            <a:r>
              <a:rPr lang="en-US" baseline="-25000" dirty="0" smtClean="0">
                <a:solidFill>
                  <a:srgbClr val="FF0000"/>
                </a:solidFill>
                <a:sym typeface="Wingdings" pitchFamily="1" charset="2"/>
              </a:rPr>
              <a:t>6</a:t>
            </a:r>
            <a:r>
              <a:rPr lang="en-US" dirty="0" smtClean="0">
                <a:solidFill>
                  <a:srgbClr val="FF0000"/>
                </a:solidFill>
                <a:sym typeface="Wingdings" pitchFamily="1" charset="2"/>
              </a:rPr>
              <a:t>H</a:t>
            </a:r>
            <a:r>
              <a:rPr lang="en-US" baseline="-25000" dirty="0" smtClean="0">
                <a:solidFill>
                  <a:srgbClr val="FF0000"/>
                </a:solidFill>
                <a:sym typeface="Wingdings" pitchFamily="1" charset="2"/>
              </a:rPr>
              <a:t>12</a:t>
            </a:r>
            <a:r>
              <a:rPr lang="en-US" dirty="0" smtClean="0">
                <a:solidFill>
                  <a:srgbClr val="FF0000"/>
                </a:solidFill>
                <a:sym typeface="Wingdings" pitchFamily="1" charset="2"/>
              </a:rPr>
              <a:t>O</a:t>
            </a:r>
            <a:r>
              <a:rPr lang="en-US" baseline="-25000" dirty="0" smtClean="0">
                <a:solidFill>
                  <a:srgbClr val="FF0000"/>
                </a:solidFill>
                <a:sym typeface="Wingdings" pitchFamily="1" charset="2"/>
              </a:rPr>
              <a:t>6</a:t>
            </a:r>
            <a:r>
              <a:rPr lang="en-US" dirty="0" smtClean="0">
                <a:solidFill>
                  <a:srgbClr val="FF0000"/>
                </a:solidFill>
                <a:sym typeface="Wingdings" pitchFamily="1" charset="2"/>
              </a:rPr>
              <a:t> + 6O</a:t>
            </a:r>
            <a:r>
              <a:rPr lang="en-US" baseline="-25000" dirty="0" smtClean="0">
                <a:solidFill>
                  <a:srgbClr val="FF0000"/>
                </a:solidFill>
                <a:sym typeface="Wingdings" pitchFamily="1" charset="2"/>
              </a:rPr>
              <a:t>2</a:t>
            </a:r>
            <a:endParaRPr lang="en-US" dirty="0" smtClean="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Effect transition="in" filter="wipe(left)">
                                      <p:cBhvr>
                                        <p:cTn id="7" dur="500"/>
                                        <p:tgtEl>
                                          <p:spTgt spid="40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wipe(left)">
                                      <p:cBhvr>
                                        <p:cTn id="12" dur="500"/>
                                        <p:tgtEl>
                                          <p:spTgt spid="40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9">
                                            <p:txEl>
                                              <p:pRg st="4" end="4"/>
                                            </p:txEl>
                                          </p:spTgt>
                                        </p:tgtEl>
                                        <p:attrNameLst>
                                          <p:attrName>style.visibility</p:attrName>
                                        </p:attrNameLst>
                                      </p:cBhvr>
                                      <p:to>
                                        <p:strVal val="visible"/>
                                      </p:to>
                                    </p:set>
                                    <p:animEffect transition="in" filter="wipe(left)">
                                      <p:cBhvr>
                                        <p:cTn id="17" dur="500"/>
                                        <p:tgtEl>
                                          <p:spTgt spid="409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autoUpdateAnimBg="0"/>
      <p:bldP spid="409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b="1">
                <a:solidFill>
                  <a:schemeClr val="hlink"/>
                </a:solidFill>
                <a:effectLst>
                  <a:outerShdw blurRad="38100" dist="38100" dir="2700000" algn="tl">
                    <a:srgbClr val="000000"/>
                  </a:outerShdw>
                </a:effectLst>
              </a:rPr>
              <a:t>Question:</a:t>
            </a:r>
          </a:p>
        </p:txBody>
      </p:sp>
      <p:sp>
        <p:nvSpPr>
          <p:cNvPr id="43011" name="Rectangle 3"/>
          <p:cNvSpPr>
            <a:spLocks noGrp="1" noChangeArrowheads="1"/>
          </p:cNvSpPr>
          <p:nvPr>
            <p:ph type="body" idx="1"/>
          </p:nvPr>
        </p:nvSpPr>
        <p:spPr/>
        <p:txBody>
          <a:bodyPr/>
          <a:lstStyle/>
          <a:p>
            <a:r>
              <a:rPr lang="en-US" sz="2800" b="1">
                <a:solidFill>
                  <a:srgbClr val="008000"/>
                </a:solidFill>
                <a:effectLst>
                  <a:outerShdw blurRad="38100" dist="38100" dir="2700000" algn="tl">
                    <a:srgbClr val="000000"/>
                  </a:outerShdw>
                </a:effectLst>
              </a:rPr>
              <a:t>Where does photosynthesis take place?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wipe(left)">
                                      <p:cBhvr>
                                        <p:cTn id="7" dur="500"/>
                                        <p:tgtEl>
                                          <p:spTgt spid="430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1">
                                            <p:txEl>
                                              <p:pRg st="0" end="0"/>
                                            </p:txEl>
                                          </p:spTgt>
                                        </p:tgtEl>
                                        <p:attrNameLst>
                                          <p:attrName>style.visibility</p:attrName>
                                        </p:attrNameLst>
                                      </p:cBhvr>
                                      <p:to>
                                        <p:strVal val="visible"/>
                                      </p:to>
                                    </p:set>
                                    <p:animEffect transition="in" filter="wipe(left)">
                                      <p:cBhvr>
                                        <p:cTn id="12" dur="500"/>
                                        <p:tgtEl>
                                          <p:spTgt spid="430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autoUpdateAnimBg="0"/>
      <p:bldP spid="4301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a:ln/>
        </p:spPr>
        <p:txBody>
          <a:bodyPr/>
          <a:lstStyle/>
          <a:p>
            <a:r>
              <a:rPr lang="en-US" b="1">
                <a:solidFill>
                  <a:srgbClr val="008000"/>
                </a:solidFill>
                <a:effectLst>
                  <a:outerShdw blurRad="38100" dist="38100" dir="2700000" algn="tl">
                    <a:srgbClr val="000000"/>
                  </a:outerShdw>
                </a:effectLst>
              </a:rPr>
              <a:t>Plants</a:t>
            </a:r>
            <a:endParaRPr lang="en-US" b="1">
              <a:solidFill>
                <a:schemeClr val="tx1"/>
              </a:solidFill>
            </a:endParaRPr>
          </a:p>
        </p:txBody>
      </p:sp>
      <p:sp>
        <p:nvSpPr>
          <p:cNvPr id="6147" name="Rectangle 3"/>
          <p:cNvSpPr>
            <a:spLocks noGrp="1" noChangeArrowheads="1"/>
          </p:cNvSpPr>
          <p:nvPr>
            <p:ph type="body" idx="1"/>
          </p:nvPr>
        </p:nvSpPr>
        <p:spPr>
          <a:noFill/>
          <a:ln/>
        </p:spPr>
        <p:txBody>
          <a:bodyPr/>
          <a:lstStyle/>
          <a:p>
            <a:pPr>
              <a:tabLst>
                <a:tab pos="685800" algn="l"/>
                <a:tab pos="1143000" algn="l"/>
                <a:tab pos="1600200" algn="l"/>
                <a:tab pos="2057400" algn="l"/>
                <a:tab pos="2514600" algn="l"/>
                <a:tab pos="2971800" algn="l"/>
              </a:tabLst>
            </a:pPr>
            <a:r>
              <a:rPr lang="en-US" sz="2800" b="1">
                <a:solidFill>
                  <a:srgbClr val="008000"/>
                </a:solidFill>
                <a:effectLst>
                  <a:outerShdw blurRad="38100" dist="38100" dir="2700000" algn="tl">
                    <a:srgbClr val="000000"/>
                  </a:outerShdw>
                </a:effectLst>
              </a:rPr>
              <a:t>Autotrophs:</a:t>
            </a:r>
            <a:r>
              <a:rPr lang="en-US" sz="2800"/>
              <a:t>  self-producers.</a:t>
            </a:r>
          </a:p>
          <a:p>
            <a:pPr>
              <a:tabLst>
                <a:tab pos="685800" algn="l"/>
                <a:tab pos="1143000" algn="l"/>
                <a:tab pos="1600200" algn="l"/>
                <a:tab pos="2057400" algn="l"/>
                <a:tab pos="2514600" algn="l"/>
                <a:tab pos="2971800" algn="l"/>
              </a:tabLst>
            </a:pPr>
            <a:r>
              <a:rPr lang="en-US" sz="2800"/>
              <a:t>Location:</a:t>
            </a:r>
          </a:p>
          <a:p>
            <a:pPr>
              <a:buFontTx/>
              <a:buNone/>
              <a:tabLst>
                <a:tab pos="685800" algn="l"/>
                <a:tab pos="1143000" algn="l"/>
                <a:tab pos="1600200" algn="l"/>
                <a:tab pos="2057400" algn="l"/>
                <a:tab pos="2514600" algn="l"/>
                <a:tab pos="2971800" algn="l"/>
              </a:tabLst>
            </a:pPr>
            <a:r>
              <a:rPr lang="en-US" sz="2800"/>
              <a:t>	1.	Leaves</a:t>
            </a:r>
          </a:p>
          <a:p>
            <a:pPr>
              <a:buFontTx/>
              <a:buNone/>
              <a:tabLst>
                <a:tab pos="685800" algn="l"/>
                <a:tab pos="1143000" algn="l"/>
                <a:tab pos="1600200" algn="l"/>
                <a:tab pos="2057400" algn="l"/>
                <a:tab pos="2514600" algn="l"/>
                <a:tab pos="2971800" algn="l"/>
              </a:tabLst>
            </a:pPr>
            <a:r>
              <a:rPr lang="en-US" sz="2800"/>
              <a:t>		</a:t>
            </a:r>
            <a:r>
              <a:rPr lang="en-US" sz="2800">
                <a:solidFill>
                  <a:srgbClr val="008000"/>
                </a:solidFill>
              </a:rPr>
              <a:t>a.	</a:t>
            </a:r>
            <a:r>
              <a:rPr lang="en-US" sz="2800" b="1">
                <a:solidFill>
                  <a:srgbClr val="008000"/>
                </a:solidFill>
              </a:rPr>
              <a:t>stoma</a:t>
            </a:r>
            <a:endParaRPr lang="en-US" sz="2800">
              <a:solidFill>
                <a:srgbClr val="008000"/>
              </a:solidFill>
            </a:endParaRPr>
          </a:p>
          <a:p>
            <a:pPr>
              <a:buFontTx/>
              <a:buNone/>
              <a:tabLst>
                <a:tab pos="685800" algn="l"/>
                <a:tab pos="1143000" algn="l"/>
                <a:tab pos="1600200" algn="l"/>
                <a:tab pos="2057400" algn="l"/>
                <a:tab pos="2514600" algn="l"/>
                <a:tab pos="2971800" algn="l"/>
              </a:tabLst>
            </a:pPr>
            <a:r>
              <a:rPr lang="en-US" sz="2800">
                <a:solidFill>
                  <a:srgbClr val="008000"/>
                </a:solidFill>
              </a:rPr>
              <a:t>		b.	</a:t>
            </a:r>
            <a:r>
              <a:rPr lang="en-US" sz="2800" b="1">
                <a:solidFill>
                  <a:srgbClr val="008000"/>
                </a:solidFill>
              </a:rPr>
              <a:t>mesophyll cells</a:t>
            </a:r>
            <a:endParaRPr lang="en-US" sz="2800" b="1"/>
          </a:p>
        </p:txBody>
      </p:sp>
      <p:grpSp>
        <p:nvGrpSpPr>
          <p:cNvPr id="2" name="Group 27"/>
          <p:cNvGrpSpPr>
            <a:grpSpLocks/>
          </p:cNvGrpSpPr>
          <p:nvPr/>
        </p:nvGrpSpPr>
        <p:grpSpPr bwMode="auto">
          <a:xfrm>
            <a:off x="5295900" y="5086350"/>
            <a:ext cx="2660650" cy="1392238"/>
            <a:chOff x="3336" y="3204"/>
            <a:chExt cx="1676" cy="877"/>
          </a:xfrm>
        </p:grpSpPr>
        <p:sp>
          <p:nvSpPr>
            <p:cNvPr id="6161" name="Freeform 17"/>
            <p:cNvSpPr>
              <a:spLocks/>
            </p:cNvSpPr>
            <p:nvPr/>
          </p:nvSpPr>
          <p:spPr bwMode="auto">
            <a:xfrm>
              <a:off x="3828" y="3204"/>
              <a:ext cx="457" cy="877"/>
            </a:xfrm>
            <a:custGeom>
              <a:avLst/>
              <a:gdLst/>
              <a:ahLst/>
              <a:cxnLst>
                <a:cxn ang="0">
                  <a:pos x="108" y="12"/>
                </a:cxn>
                <a:cxn ang="0">
                  <a:pos x="144" y="0"/>
                </a:cxn>
                <a:cxn ang="0">
                  <a:pos x="180" y="0"/>
                </a:cxn>
                <a:cxn ang="0">
                  <a:pos x="216" y="12"/>
                </a:cxn>
                <a:cxn ang="0">
                  <a:pos x="252" y="24"/>
                </a:cxn>
                <a:cxn ang="0">
                  <a:pos x="288" y="36"/>
                </a:cxn>
                <a:cxn ang="0">
                  <a:pos x="324" y="48"/>
                </a:cxn>
                <a:cxn ang="0">
                  <a:pos x="360" y="72"/>
                </a:cxn>
                <a:cxn ang="0">
                  <a:pos x="384" y="108"/>
                </a:cxn>
                <a:cxn ang="0">
                  <a:pos x="420" y="144"/>
                </a:cxn>
                <a:cxn ang="0">
                  <a:pos x="420" y="180"/>
                </a:cxn>
                <a:cxn ang="0">
                  <a:pos x="444" y="216"/>
                </a:cxn>
                <a:cxn ang="0">
                  <a:pos x="456" y="252"/>
                </a:cxn>
                <a:cxn ang="0">
                  <a:pos x="456" y="288"/>
                </a:cxn>
                <a:cxn ang="0">
                  <a:pos x="456" y="324"/>
                </a:cxn>
                <a:cxn ang="0">
                  <a:pos x="456" y="360"/>
                </a:cxn>
                <a:cxn ang="0">
                  <a:pos x="456" y="396"/>
                </a:cxn>
                <a:cxn ang="0">
                  <a:pos x="456" y="432"/>
                </a:cxn>
                <a:cxn ang="0">
                  <a:pos x="456" y="468"/>
                </a:cxn>
                <a:cxn ang="0">
                  <a:pos x="456" y="504"/>
                </a:cxn>
                <a:cxn ang="0">
                  <a:pos x="456" y="540"/>
                </a:cxn>
                <a:cxn ang="0">
                  <a:pos x="456" y="576"/>
                </a:cxn>
                <a:cxn ang="0">
                  <a:pos x="444" y="612"/>
                </a:cxn>
                <a:cxn ang="0">
                  <a:pos x="444" y="648"/>
                </a:cxn>
                <a:cxn ang="0">
                  <a:pos x="444" y="684"/>
                </a:cxn>
                <a:cxn ang="0">
                  <a:pos x="420" y="720"/>
                </a:cxn>
                <a:cxn ang="0">
                  <a:pos x="408" y="756"/>
                </a:cxn>
                <a:cxn ang="0">
                  <a:pos x="384" y="792"/>
                </a:cxn>
                <a:cxn ang="0">
                  <a:pos x="348" y="828"/>
                </a:cxn>
                <a:cxn ang="0">
                  <a:pos x="312" y="852"/>
                </a:cxn>
                <a:cxn ang="0">
                  <a:pos x="276" y="876"/>
                </a:cxn>
                <a:cxn ang="0">
                  <a:pos x="240" y="876"/>
                </a:cxn>
                <a:cxn ang="0">
                  <a:pos x="204" y="876"/>
                </a:cxn>
                <a:cxn ang="0">
                  <a:pos x="168" y="876"/>
                </a:cxn>
                <a:cxn ang="0">
                  <a:pos x="132" y="876"/>
                </a:cxn>
                <a:cxn ang="0">
                  <a:pos x="96" y="852"/>
                </a:cxn>
                <a:cxn ang="0">
                  <a:pos x="72" y="816"/>
                </a:cxn>
                <a:cxn ang="0">
                  <a:pos x="36" y="792"/>
                </a:cxn>
                <a:cxn ang="0">
                  <a:pos x="24" y="756"/>
                </a:cxn>
                <a:cxn ang="0">
                  <a:pos x="12" y="720"/>
                </a:cxn>
                <a:cxn ang="0">
                  <a:pos x="0" y="684"/>
                </a:cxn>
                <a:cxn ang="0">
                  <a:pos x="0" y="648"/>
                </a:cxn>
                <a:cxn ang="0">
                  <a:pos x="0" y="612"/>
                </a:cxn>
                <a:cxn ang="0">
                  <a:pos x="24" y="576"/>
                </a:cxn>
                <a:cxn ang="0">
                  <a:pos x="48" y="540"/>
                </a:cxn>
                <a:cxn ang="0">
                  <a:pos x="84" y="504"/>
                </a:cxn>
                <a:cxn ang="0">
                  <a:pos x="96" y="468"/>
                </a:cxn>
                <a:cxn ang="0">
                  <a:pos x="120" y="432"/>
                </a:cxn>
                <a:cxn ang="0">
                  <a:pos x="120" y="396"/>
                </a:cxn>
                <a:cxn ang="0">
                  <a:pos x="120" y="360"/>
                </a:cxn>
                <a:cxn ang="0">
                  <a:pos x="108" y="324"/>
                </a:cxn>
                <a:cxn ang="0">
                  <a:pos x="96" y="288"/>
                </a:cxn>
                <a:cxn ang="0">
                  <a:pos x="84" y="252"/>
                </a:cxn>
                <a:cxn ang="0">
                  <a:pos x="60" y="216"/>
                </a:cxn>
                <a:cxn ang="0">
                  <a:pos x="36" y="180"/>
                </a:cxn>
                <a:cxn ang="0">
                  <a:pos x="36" y="144"/>
                </a:cxn>
                <a:cxn ang="0">
                  <a:pos x="36" y="108"/>
                </a:cxn>
                <a:cxn ang="0">
                  <a:pos x="36" y="72"/>
                </a:cxn>
                <a:cxn ang="0">
                  <a:pos x="72" y="48"/>
                </a:cxn>
                <a:cxn ang="0">
                  <a:pos x="108" y="36"/>
                </a:cxn>
                <a:cxn ang="0">
                  <a:pos x="108" y="12"/>
                </a:cxn>
              </a:cxnLst>
              <a:rect l="0" t="0" r="r" b="b"/>
              <a:pathLst>
                <a:path w="457" h="877">
                  <a:moveTo>
                    <a:pt x="108" y="12"/>
                  </a:moveTo>
                  <a:lnTo>
                    <a:pt x="144" y="0"/>
                  </a:lnTo>
                  <a:lnTo>
                    <a:pt x="180" y="0"/>
                  </a:lnTo>
                  <a:lnTo>
                    <a:pt x="216" y="12"/>
                  </a:lnTo>
                  <a:lnTo>
                    <a:pt x="252" y="24"/>
                  </a:lnTo>
                  <a:lnTo>
                    <a:pt x="288" y="36"/>
                  </a:lnTo>
                  <a:lnTo>
                    <a:pt x="324" y="48"/>
                  </a:lnTo>
                  <a:lnTo>
                    <a:pt x="360" y="72"/>
                  </a:lnTo>
                  <a:lnTo>
                    <a:pt x="384" y="108"/>
                  </a:lnTo>
                  <a:lnTo>
                    <a:pt x="420" y="144"/>
                  </a:lnTo>
                  <a:lnTo>
                    <a:pt x="420" y="180"/>
                  </a:lnTo>
                  <a:lnTo>
                    <a:pt x="444" y="216"/>
                  </a:lnTo>
                  <a:lnTo>
                    <a:pt x="456" y="252"/>
                  </a:lnTo>
                  <a:lnTo>
                    <a:pt x="456" y="288"/>
                  </a:lnTo>
                  <a:lnTo>
                    <a:pt x="456" y="324"/>
                  </a:lnTo>
                  <a:lnTo>
                    <a:pt x="456" y="360"/>
                  </a:lnTo>
                  <a:lnTo>
                    <a:pt x="456" y="396"/>
                  </a:lnTo>
                  <a:lnTo>
                    <a:pt x="456" y="432"/>
                  </a:lnTo>
                  <a:lnTo>
                    <a:pt x="456" y="468"/>
                  </a:lnTo>
                  <a:lnTo>
                    <a:pt x="456" y="504"/>
                  </a:lnTo>
                  <a:lnTo>
                    <a:pt x="456" y="540"/>
                  </a:lnTo>
                  <a:lnTo>
                    <a:pt x="456" y="576"/>
                  </a:lnTo>
                  <a:lnTo>
                    <a:pt x="444" y="612"/>
                  </a:lnTo>
                  <a:lnTo>
                    <a:pt x="444" y="648"/>
                  </a:lnTo>
                  <a:lnTo>
                    <a:pt x="444" y="684"/>
                  </a:lnTo>
                  <a:lnTo>
                    <a:pt x="420" y="720"/>
                  </a:lnTo>
                  <a:lnTo>
                    <a:pt x="408" y="756"/>
                  </a:lnTo>
                  <a:lnTo>
                    <a:pt x="384" y="792"/>
                  </a:lnTo>
                  <a:lnTo>
                    <a:pt x="348" y="828"/>
                  </a:lnTo>
                  <a:lnTo>
                    <a:pt x="312" y="852"/>
                  </a:lnTo>
                  <a:lnTo>
                    <a:pt x="276" y="876"/>
                  </a:lnTo>
                  <a:lnTo>
                    <a:pt x="240" y="876"/>
                  </a:lnTo>
                  <a:lnTo>
                    <a:pt x="204" y="876"/>
                  </a:lnTo>
                  <a:lnTo>
                    <a:pt x="168" y="876"/>
                  </a:lnTo>
                  <a:lnTo>
                    <a:pt x="132" y="876"/>
                  </a:lnTo>
                  <a:lnTo>
                    <a:pt x="96" y="852"/>
                  </a:lnTo>
                  <a:lnTo>
                    <a:pt x="72" y="816"/>
                  </a:lnTo>
                  <a:lnTo>
                    <a:pt x="36" y="792"/>
                  </a:lnTo>
                  <a:lnTo>
                    <a:pt x="24" y="756"/>
                  </a:lnTo>
                  <a:lnTo>
                    <a:pt x="12" y="720"/>
                  </a:lnTo>
                  <a:lnTo>
                    <a:pt x="0" y="684"/>
                  </a:lnTo>
                  <a:lnTo>
                    <a:pt x="0" y="648"/>
                  </a:lnTo>
                  <a:lnTo>
                    <a:pt x="0" y="612"/>
                  </a:lnTo>
                  <a:lnTo>
                    <a:pt x="24" y="576"/>
                  </a:lnTo>
                  <a:lnTo>
                    <a:pt x="48" y="540"/>
                  </a:lnTo>
                  <a:lnTo>
                    <a:pt x="84" y="504"/>
                  </a:lnTo>
                  <a:lnTo>
                    <a:pt x="96" y="468"/>
                  </a:lnTo>
                  <a:lnTo>
                    <a:pt x="120" y="432"/>
                  </a:lnTo>
                  <a:lnTo>
                    <a:pt x="120" y="396"/>
                  </a:lnTo>
                  <a:lnTo>
                    <a:pt x="120" y="360"/>
                  </a:lnTo>
                  <a:lnTo>
                    <a:pt x="108" y="324"/>
                  </a:lnTo>
                  <a:lnTo>
                    <a:pt x="96" y="288"/>
                  </a:lnTo>
                  <a:lnTo>
                    <a:pt x="84" y="252"/>
                  </a:lnTo>
                  <a:lnTo>
                    <a:pt x="60" y="216"/>
                  </a:lnTo>
                  <a:lnTo>
                    <a:pt x="36" y="180"/>
                  </a:lnTo>
                  <a:lnTo>
                    <a:pt x="36" y="144"/>
                  </a:lnTo>
                  <a:lnTo>
                    <a:pt x="36" y="108"/>
                  </a:lnTo>
                  <a:lnTo>
                    <a:pt x="36" y="72"/>
                  </a:lnTo>
                  <a:lnTo>
                    <a:pt x="72" y="48"/>
                  </a:lnTo>
                  <a:lnTo>
                    <a:pt x="108" y="36"/>
                  </a:lnTo>
                  <a:lnTo>
                    <a:pt x="108" y="12"/>
                  </a:lnTo>
                </a:path>
              </a:pathLst>
            </a:custGeom>
            <a:solidFill>
              <a:schemeClr val="accent2"/>
            </a:solidFill>
            <a:ln w="12700" cap="rnd" cmpd="sng">
              <a:solidFill>
                <a:schemeClr val="tx1"/>
              </a:solidFill>
              <a:prstDash val="solid"/>
              <a:round/>
              <a:headEnd type="none" w="med" len="med"/>
              <a:tailEnd type="none" w="med" len="med"/>
            </a:ln>
            <a:effectLst/>
          </p:spPr>
          <p:txBody>
            <a:bodyPr/>
            <a:lstStyle/>
            <a:p>
              <a:endParaRPr lang="en-US"/>
            </a:p>
          </p:txBody>
        </p:sp>
        <p:sp>
          <p:nvSpPr>
            <p:cNvPr id="6162" name="Freeform 18"/>
            <p:cNvSpPr>
              <a:spLocks/>
            </p:cNvSpPr>
            <p:nvPr/>
          </p:nvSpPr>
          <p:spPr bwMode="auto">
            <a:xfrm>
              <a:off x="3336" y="3216"/>
              <a:ext cx="517" cy="841"/>
            </a:xfrm>
            <a:custGeom>
              <a:avLst/>
              <a:gdLst/>
              <a:ahLst/>
              <a:cxnLst>
                <a:cxn ang="0">
                  <a:pos x="504" y="48"/>
                </a:cxn>
                <a:cxn ang="0">
                  <a:pos x="516" y="84"/>
                </a:cxn>
                <a:cxn ang="0">
                  <a:pos x="516" y="120"/>
                </a:cxn>
                <a:cxn ang="0">
                  <a:pos x="516" y="156"/>
                </a:cxn>
                <a:cxn ang="0">
                  <a:pos x="492" y="192"/>
                </a:cxn>
                <a:cxn ang="0">
                  <a:pos x="456" y="216"/>
                </a:cxn>
                <a:cxn ang="0">
                  <a:pos x="432" y="252"/>
                </a:cxn>
                <a:cxn ang="0">
                  <a:pos x="408" y="288"/>
                </a:cxn>
                <a:cxn ang="0">
                  <a:pos x="384" y="324"/>
                </a:cxn>
                <a:cxn ang="0">
                  <a:pos x="372" y="360"/>
                </a:cxn>
                <a:cxn ang="0">
                  <a:pos x="372" y="396"/>
                </a:cxn>
                <a:cxn ang="0">
                  <a:pos x="372" y="432"/>
                </a:cxn>
                <a:cxn ang="0">
                  <a:pos x="372" y="468"/>
                </a:cxn>
                <a:cxn ang="0">
                  <a:pos x="372" y="504"/>
                </a:cxn>
                <a:cxn ang="0">
                  <a:pos x="396" y="540"/>
                </a:cxn>
                <a:cxn ang="0">
                  <a:pos x="432" y="564"/>
                </a:cxn>
                <a:cxn ang="0">
                  <a:pos x="468" y="588"/>
                </a:cxn>
                <a:cxn ang="0">
                  <a:pos x="480" y="624"/>
                </a:cxn>
                <a:cxn ang="0">
                  <a:pos x="480" y="660"/>
                </a:cxn>
                <a:cxn ang="0">
                  <a:pos x="480" y="696"/>
                </a:cxn>
                <a:cxn ang="0">
                  <a:pos x="468" y="732"/>
                </a:cxn>
                <a:cxn ang="0">
                  <a:pos x="444" y="768"/>
                </a:cxn>
                <a:cxn ang="0">
                  <a:pos x="408" y="792"/>
                </a:cxn>
                <a:cxn ang="0">
                  <a:pos x="372" y="816"/>
                </a:cxn>
                <a:cxn ang="0">
                  <a:pos x="336" y="840"/>
                </a:cxn>
                <a:cxn ang="0">
                  <a:pos x="300" y="840"/>
                </a:cxn>
                <a:cxn ang="0">
                  <a:pos x="264" y="840"/>
                </a:cxn>
                <a:cxn ang="0">
                  <a:pos x="228" y="840"/>
                </a:cxn>
                <a:cxn ang="0">
                  <a:pos x="192" y="840"/>
                </a:cxn>
                <a:cxn ang="0">
                  <a:pos x="168" y="804"/>
                </a:cxn>
                <a:cxn ang="0">
                  <a:pos x="132" y="780"/>
                </a:cxn>
                <a:cxn ang="0">
                  <a:pos x="96" y="744"/>
                </a:cxn>
                <a:cxn ang="0">
                  <a:pos x="60" y="720"/>
                </a:cxn>
                <a:cxn ang="0">
                  <a:pos x="48" y="684"/>
                </a:cxn>
                <a:cxn ang="0">
                  <a:pos x="24" y="648"/>
                </a:cxn>
                <a:cxn ang="0">
                  <a:pos x="24" y="612"/>
                </a:cxn>
                <a:cxn ang="0">
                  <a:pos x="0" y="576"/>
                </a:cxn>
                <a:cxn ang="0">
                  <a:pos x="0" y="540"/>
                </a:cxn>
                <a:cxn ang="0">
                  <a:pos x="0" y="504"/>
                </a:cxn>
                <a:cxn ang="0">
                  <a:pos x="0" y="468"/>
                </a:cxn>
                <a:cxn ang="0">
                  <a:pos x="0" y="432"/>
                </a:cxn>
                <a:cxn ang="0">
                  <a:pos x="0" y="396"/>
                </a:cxn>
                <a:cxn ang="0">
                  <a:pos x="0" y="360"/>
                </a:cxn>
                <a:cxn ang="0">
                  <a:pos x="0" y="324"/>
                </a:cxn>
                <a:cxn ang="0">
                  <a:pos x="12" y="288"/>
                </a:cxn>
                <a:cxn ang="0">
                  <a:pos x="24" y="252"/>
                </a:cxn>
                <a:cxn ang="0">
                  <a:pos x="36" y="216"/>
                </a:cxn>
                <a:cxn ang="0">
                  <a:pos x="60" y="180"/>
                </a:cxn>
                <a:cxn ang="0">
                  <a:pos x="84" y="144"/>
                </a:cxn>
                <a:cxn ang="0">
                  <a:pos x="96" y="108"/>
                </a:cxn>
                <a:cxn ang="0">
                  <a:pos x="120" y="72"/>
                </a:cxn>
                <a:cxn ang="0">
                  <a:pos x="156" y="48"/>
                </a:cxn>
                <a:cxn ang="0">
                  <a:pos x="192" y="24"/>
                </a:cxn>
                <a:cxn ang="0">
                  <a:pos x="228" y="0"/>
                </a:cxn>
                <a:cxn ang="0">
                  <a:pos x="264" y="0"/>
                </a:cxn>
                <a:cxn ang="0">
                  <a:pos x="300" y="0"/>
                </a:cxn>
                <a:cxn ang="0">
                  <a:pos x="336" y="0"/>
                </a:cxn>
                <a:cxn ang="0">
                  <a:pos x="372" y="0"/>
                </a:cxn>
                <a:cxn ang="0">
                  <a:pos x="408" y="0"/>
                </a:cxn>
                <a:cxn ang="0">
                  <a:pos x="444" y="0"/>
                </a:cxn>
                <a:cxn ang="0">
                  <a:pos x="468" y="36"/>
                </a:cxn>
                <a:cxn ang="0">
                  <a:pos x="504" y="60"/>
                </a:cxn>
                <a:cxn ang="0">
                  <a:pos x="504" y="48"/>
                </a:cxn>
              </a:cxnLst>
              <a:rect l="0" t="0" r="r" b="b"/>
              <a:pathLst>
                <a:path w="517" h="841">
                  <a:moveTo>
                    <a:pt x="504" y="48"/>
                  </a:moveTo>
                  <a:lnTo>
                    <a:pt x="516" y="84"/>
                  </a:lnTo>
                  <a:lnTo>
                    <a:pt x="516" y="120"/>
                  </a:lnTo>
                  <a:lnTo>
                    <a:pt x="516" y="156"/>
                  </a:lnTo>
                  <a:lnTo>
                    <a:pt x="492" y="192"/>
                  </a:lnTo>
                  <a:lnTo>
                    <a:pt x="456" y="216"/>
                  </a:lnTo>
                  <a:lnTo>
                    <a:pt x="432" y="252"/>
                  </a:lnTo>
                  <a:lnTo>
                    <a:pt x="408" y="288"/>
                  </a:lnTo>
                  <a:lnTo>
                    <a:pt x="384" y="324"/>
                  </a:lnTo>
                  <a:lnTo>
                    <a:pt x="372" y="360"/>
                  </a:lnTo>
                  <a:lnTo>
                    <a:pt x="372" y="396"/>
                  </a:lnTo>
                  <a:lnTo>
                    <a:pt x="372" y="432"/>
                  </a:lnTo>
                  <a:lnTo>
                    <a:pt x="372" y="468"/>
                  </a:lnTo>
                  <a:lnTo>
                    <a:pt x="372" y="504"/>
                  </a:lnTo>
                  <a:lnTo>
                    <a:pt x="396" y="540"/>
                  </a:lnTo>
                  <a:lnTo>
                    <a:pt x="432" y="564"/>
                  </a:lnTo>
                  <a:lnTo>
                    <a:pt x="468" y="588"/>
                  </a:lnTo>
                  <a:lnTo>
                    <a:pt x="480" y="624"/>
                  </a:lnTo>
                  <a:lnTo>
                    <a:pt x="480" y="660"/>
                  </a:lnTo>
                  <a:lnTo>
                    <a:pt x="480" y="696"/>
                  </a:lnTo>
                  <a:lnTo>
                    <a:pt x="468" y="732"/>
                  </a:lnTo>
                  <a:lnTo>
                    <a:pt x="444" y="768"/>
                  </a:lnTo>
                  <a:lnTo>
                    <a:pt x="408" y="792"/>
                  </a:lnTo>
                  <a:lnTo>
                    <a:pt x="372" y="816"/>
                  </a:lnTo>
                  <a:lnTo>
                    <a:pt x="336" y="840"/>
                  </a:lnTo>
                  <a:lnTo>
                    <a:pt x="300" y="840"/>
                  </a:lnTo>
                  <a:lnTo>
                    <a:pt x="264" y="840"/>
                  </a:lnTo>
                  <a:lnTo>
                    <a:pt x="228" y="840"/>
                  </a:lnTo>
                  <a:lnTo>
                    <a:pt x="192" y="840"/>
                  </a:lnTo>
                  <a:lnTo>
                    <a:pt x="168" y="804"/>
                  </a:lnTo>
                  <a:lnTo>
                    <a:pt x="132" y="780"/>
                  </a:lnTo>
                  <a:lnTo>
                    <a:pt x="96" y="744"/>
                  </a:lnTo>
                  <a:lnTo>
                    <a:pt x="60" y="720"/>
                  </a:lnTo>
                  <a:lnTo>
                    <a:pt x="48" y="684"/>
                  </a:lnTo>
                  <a:lnTo>
                    <a:pt x="24" y="648"/>
                  </a:lnTo>
                  <a:lnTo>
                    <a:pt x="24" y="612"/>
                  </a:lnTo>
                  <a:lnTo>
                    <a:pt x="0" y="576"/>
                  </a:lnTo>
                  <a:lnTo>
                    <a:pt x="0" y="540"/>
                  </a:lnTo>
                  <a:lnTo>
                    <a:pt x="0" y="504"/>
                  </a:lnTo>
                  <a:lnTo>
                    <a:pt x="0" y="468"/>
                  </a:lnTo>
                  <a:lnTo>
                    <a:pt x="0" y="432"/>
                  </a:lnTo>
                  <a:lnTo>
                    <a:pt x="0" y="396"/>
                  </a:lnTo>
                  <a:lnTo>
                    <a:pt x="0" y="360"/>
                  </a:lnTo>
                  <a:lnTo>
                    <a:pt x="0" y="324"/>
                  </a:lnTo>
                  <a:lnTo>
                    <a:pt x="12" y="288"/>
                  </a:lnTo>
                  <a:lnTo>
                    <a:pt x="24" y="252"/>
                  </a:lnTo>
                  <a:lnTo>
                    <a:pt x="36" y="216"/>
                  </a:lnTo>
                  <a:lnTo>
                    <a:pt x="60" y="180"/>
                  </a:lnTo>
                  <a:lnTo>
                    <a:pt x="84" y="144"/>
                  </a:lnTo>
                  <a:lnTo>
                    <a:pt x="96" y="108"/>
                  </a:lnTo>
                  <a:lnTo>
                    <a:pt x="120" y="72"/>
                  </a:lnTo>
                  <a:lnTo>
                    <a:pt x="156" y="48"/>
                  </a:lnTo>
                  <a:lnTo>
                    <a:pt x="192" y="24"/>
                  </a:lnTo>
                  <a:lnTo>
                    <a:pt x="228" y="0"/>
                  </a:lnTo>
                  <a:lnTo>
                    <a:pt x="264" y="0"/>
                  </a:lnTo>
                  <a:lnTo>
                    <a:pt x="300" y="0"/>
                  </a:lnTo>
                  <a:lnTo>
                    <a:pt x="336" y="0"/>
                  </a:lnTo>
                  <a:lnTo>
                    <a:pt x="372" y="0"/>
                  </a:lnTo>
                  <a:lnTo>
                    <a:pt x="408" y="0"/>
                  </a:lnTo>
                  <a:lnTo>
                    <a:pt x="444" y="0"/>
                  </a:lnTo>
                  <a:lnTo>
                    <a:pt x="468" y="36"/>
                  </a:lnTo>
                  <a:lnTo>
                    <a:pt x="504" y="60"/>
                  </a:lnTo>
                  <a:lnTo>
                    <a:pt x="504" y="48"/>
                  </a:lnTo>
                </a:path>
              </a:pathLst>
            </a:custGeom>
            <a:solidFill>
              <a:schemeClr val="accent2"/>
            </a:solidFill>
            <a:ln w="12700" cap="rnd" cmpd="sng">
              <a:solidFill>
                <a:schemeClr val="tx1"/>
              </a:solidFill>
              <a:prstDash val="solid"/>
              <a:round/>
              <a:headEnd type="none" w="med" len="med"/>
              <a:tailEnd type="none" w="med" len="med"/>
            </a:ln>
            <a:effectLst/>
          </p:spPr>
          <p:txBody>
            <a:bodyPr/>
            <a:lstStyle/>
            <a:p>
              <a:endParaRPr lang="en-US"/>
            </a:p>
          </p:txBody>
        </p:sp>
        <p:sp>
          <p:nvSpPr>
            <p:cNvPr id="6163" name="Rectangle 19"/>
            <p:cNvSpPr>
              <a:spLocks noChangeArrowheads="1"/>
            </p:cNvSpPr>
            <p:nvPr/>
          </p:nvSpPr>
          <p:spPr bwMode="auto">
            <a:xfrm>
              <a:off x="4311" y="3399"/>
              <a:ext cx="701" cy="286"/>
            </a:xfrm>
            <a:prstGeom prst="rect">
              <a:avLst/>
            </a:prstGeom>
            <a:noFill/>
            <a:ln w="12700">
              <a:noFill/>
              <a:miter lim="800000"/>
              <a:headEnd/>
              <a:tailEnd/>
            </a:ln>
            <a:effectLst/>
          </p:spPr>
          <p:txBody>
            <a:bodyPr wrap="none" lIns="90488" tIns="44450" rIns="90488" bIns="44450">
              <a:spAutoFit/>
            </a:bodyPr>
            <a:lstStyle/>
            <a:p>
              <a:r>
                <a:rPr lang="en-US" b="1"/>
                <a:t>Stoma</a:t>
              </a:r>
            </a:p>
          </p:txBody>
        </p:sp>
      </p:grpSp>
      <p:grpSp>
        <p:nvGrpSpPr>
          <p:cNvPr id="3" name="Group 28"/>
          <p:cNvGrpSpPr>
            <a:grpSpLocks/>
          </p:cNvGrpSpPr>
          <p:nvPr/>
        </p:nvGrpSpPr>
        <p:grpSpPr bwMode="auto">
          <a:xfrm>
            <a:off x="442913" y="5014913"/>
            <a:ext cx="4692650" cy="1436687"/>
            <a:chOff x="279" y="3159"/>
            <a:chExt cx="2956" cy="905"/>
          </a:xfrm>
        </p:grpSpPr>
        <p:sp>
          <p:nvSpPr>
            <p:cNvPr id="6152" name="Rectangle 8"/>
            <p:cNvSpPr>
              <a:spLocks noChangeArrowheads="1"/>
            </p:cNvSpPr>
            <p:nvPr/>
          </p:nvSpPr>
          <p:spPr bwMode="auto">
            <a:xfrm>
              <a:off x="1456" y="3232"/>
              <a:ext cx="496" cy="832"/>
            </a:xfrm>
            <a:prstGeom prst="rect">
              <a:avLst/>
            </a:prstGeom>
            <a:solidFill>
              <a:schemeClr val="bg1"/>
            </a:solidFill>
            <a:ln w="50800">
              <a:solidFill>
                <a:schemeClr val="tx1"/>
              </a:solidFill>
              <a:miter lim="800000"/>
              <a:headEnd/>
              <a:tailEnd/>
            </a:ln>
            <a:effectLst/>
          </p:spPr>
          <p:txBody>
            <a:bodyPr wrap="none" anchor="ctr"/>
            <a:lstStyle/>
            <a:p>
              <a:endParaRPr lang="en-US"/>
            </a:p>
          </p:txBody>
        </p:sp>
        <p:sp>
          <p:nvSpPr>
            <p:cNvPr id="6153" name="Oval 9"/>
            <p:cNvSpPr>
              <a:spLocks noChangeArrowheads="1"/>
            </p:cNvSpPr>
            <p:nvPr/>
          </p:nvSpPr>
          <p:spPr bwMode="auto">
            <a:xfrm>
              <a:off x="1492" y="3268"/>
              <a:ext cx="184" cy="8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6154" name="Oval 10"/>
            <p:cNvSpPr>
              <a:spLocks noChangeArrowheads="1"/>
            </p:cNvSpPr>
            <p:nvPr/>
          </p:nvSpPr>
          <p:spPr bwMode="auto">
            <a:xfrm>
              <a:off x="1828" y="3460"/>
              <a:ext cx="88" cy="184"/>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6155" name="Oval 11"/>
            <p:cNvSpPr>
              <a:spLocks noChangeArrowheads="1"/>
            </p:cNvSpPr>
            <p:nvPr/>
          </p:nvSpPr>
          <p:spPr bwMode="auto">
            <a:xfrm>
              <a:off x="1828" y="3700"/>
              <a:ext cx="88" cy="184"/>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6156" name="Oval 12"/>
            <p:cNvSpPr>
              <a:spLocks noChangeArrowheads="1"/>
            </p:cNvSpPr>
            <p:nvPr/>
          </p:nvSpPr>
          <p:spPr bwMode="auto">
            <a:xfrm>
              <a:off x="1492" y="3940"/>
              <a:ext cx="184" cy="8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6157" name="Oval 13"/>
            <p:cNvSpPr>
              <a:spLocks noChangeArrowheads="1"/>
            </p:cNvSpPr>
            <p:nvPr/>
          </p:nvSpPr>
          <p:spPr bwMode="auto">
            <a:xfrm>
              <a:off x="1732" y="3940"/>
              <a:ext cx="184" cy="8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6158" name="Freeform 14"/>
            <p:cNvSpPr>
              <a:spLocks/>
            </p:cNvSpPr>
            <p:nvPr/>
          </p:nvSpPr>
          <p:spPr bwMode="auto">
            <a:xfrm>
              <a:off x="1488" y="3408"/>
              <a:ext cx="313" cy="517"/>
            </a:xfrm>
            <a:custGeom>
              <a:avLst/>
              <a:gdLst/>
              <a:ahLst/>
              <a:cxnLst>
                <a:cxn ang="0">
                  <a:pos x="96" y="0"/>
                </a:cxn>
                <a:cxn ang="0">
                  <a:pos x="60" y="12"/>
                </a:cxn>
                <a:cxn ang="0">
                  <a:pos x="36" y="48"/>
                </a:cxn>
                <a:cxn ang="0">
                  <a:pos x="12" y="84"/>
                </a:cxn>
                <a:cxn ang="0">
                  <a:pos x="12" y="120"/>
                </a:cxn>
                <a:cxn ang="0">
                  <a:pos x="0" y="156"/>
                </a:cxn>
                <a:cxn ang="0">
                  <a:pos x="0" y="192"/>
                </a:cxn>
                <a:cxn ang="0">
                  <a:pos x="0" y="228"/>
                </a:cxn>
                <a:cxn ang="0">
                  <a:pos x="0" y="264"/>
                </a:cxn>
                <a:cxn ang="0">
                  <a:pos x="0" y="300"/>
                </a:cxn>
                <a:cxn ang="0">
                  <a:pos x="0" y="336"/>
                </a:cxn>
                <a:cxn ang="0">
                  <a:pos x="0" y="372"/>
                </a:cxn>
                <a:cxn ang="0">
                  <a:pos x="0" y="408"/>
                </a:cxn>
                <a:cxn ang="0">
                  <a:pos x="0" y="444"/>
                </a:cxn>
                <a:cxn ang="0">
                  <a:pos x="36" y="468"/>
                </a:cxn>
                <a:cxn ang="0">
                  <a:pos x="72" y="480"/>
                </a:cxn>
                <a:cxn ang="0">
                  <a:pos x="108" y="492"/>
                </a:cxn>
                <a:cxn ang="0">
                  <a:pos x="144" y="492"/>
                </a:cxn>
                <a:cxn ang="0">
                  <a:pos x="180" y="516"/>
                </a:cxn>
                <a:cxn ang="0">
                  <a:pos x="216" y="516"/>
                </a:cxn>
                <a:cxn ang="0">
                  <a:pos x="252" y="516"/>
                </a:cxn>
                <a:cxn ang="0">
                  <a:pos x="276" y="480"/>
                </a:cxn>
                <a:cxn ang="0">
                  <a:pos x="288" y="444"/>
                </a:cxn>
                <a:cxn ang="0">
                  <a:pos x="312" y="408"/>
                </a:cxn>
                <a:cxn ang="0">
                  <a:pos x="312" y="372"/>
                </a:cxn>
                <a:cxn ang="0">
                  <a:pos x="300" y="336"/>
                </a:cxn>
                <a:cxn ang="0">
                  <a:pos x="300" y="300"/>
                </a:cxn>
                <a:cxn ang="0">
                  <a:pos x="276" y="264"/>
                </a:cxn>
                <a:cxn ang="0">
                  <a:pos x="264" y="228"/>
                </a:cxn>
                <a:cxn ang="0">
                  <a:pos x="240" y="192"/>
                </a:cxn>
                <a:cxn ang="0">
                  <a:pos x="228" y="156"/>
                </a:cxn>
                <a:cxn ang="0">
                  <a:pos x="192" y="132"/>
                </a:cxn>
                <a:cxn ang="0">
                  <a:pos x="180" y="96"/>
                </a:cxn>
                <a:cxn ang="0">
                  <a:pos x="156" y="60"/>
                </a:cxn>
                <a:cxn ang="0">
                  <a:pos x="144" y="24"/>
                </a:cxn>
                <a:cxn ang="0">
                  <a:pos x="108" y="0"/>
                </a:cxn>
                <a:cxn ang="0">
                  <a:pos x="96" y="0"/>
                </a:cxn>
              </a:cxnLst>
              <a:rect l="0" t="0" r="r" b="b"/>
              <a:pathLst>
                <a:path w="313" h="517">
                  <a:moveTo>
                    <a:pt x="96" y="0"/>
                  </a:moveTo>
                  <a:lnTo>
                    <a:pt x="60" y="12"/>
                  </a:lnTo>
                  <a:lnTo>
                    <a:pt x="36" y="48"/>
                  </a:lnTo>
                  <a:lnTo>
                    <a:pt x="12" y="84"/>
                  </a:lnTo>
                  <a:lnTo>
                    <a:pt x="12" y="120"/>
                  </a:lnTo>
                  <a:lnTo>
                    <a:pt x="0" y="156"/>
                  </a:lnTo>
                  <a:lnTo>
                    <a:pt x="0" y="192"/>
                  </a:lnTo>
                  <a:lnTo>
                    <a:pt x="0" y="228"/>
                  </a:lnTo>
                  <a:lnTo>
                    <a:pt x="0" y="264"/>
                  </a:lnTo>
                  <a:lnTo>
                    <a:pt x="0" y="300"/>
                  </a:lnTo>
                  <a:lnTo>
                    <a:pt x="0" y="336"/>
                  </a:lnTo>
                  <a:lnTo>
                    <a:pt x="0" y="372"/>
                  </a:lnTo>
                  <a:lnTo>
                    <a:pt x="0" y="408"/>
                  </a:lnTo>
                  <a:lnTo>
                    <a:pt x="0" y="444"/>
                  </a:lnTo>
                  <a:lnTo>
                    <a:pt x="36" y="468"/>
                  </a:lnTo>
                  <a:lnTo>
                    <a:pt x="72" y="480"/>
                  </a:lnTo>
                  <a:lnTo>
                    <a:pt x="108" y="492"/>
                  </a:lnTo>
                  <a:lnTo>
                    <a:pt x="144" y="492"/>
                  </a:lnTo>
                  <a:lnTo>
                    <a:pt x="180" y="516"/>
                  </a:lnTo>
                  <a:lnTo>
                    <a:pt x="216" y="516"/>
                  </a:lnTo>
                  <a:lnTo>
                    <a:pt x="252" y="516"/>
                  </a:lnTo>
                  <a:lnTo>
                    <a:pt x="276" y="480"/>
                  </a:lnTo>
                  <a:lnTo>
                    <a:pt x="288" y="444"/>
                  </a:lnTo>
                  <a:lnTo>
                    <a:pt x="312" y="408"/>
                  </a:lnTo>
                  <a:lnTo>
                    <a:pt x="312" y="372"/>
                  </a:lnTo>
                  <a:lnTo>
                    <a:pt x="300" y="336"/>
                  </a:lnTo>
                  <a:lnTo>
                    <a:pt x="300" y="300"/>
                  </a:lnTo>
                  <a:lnTo>
                    <a:pt x="276" y="264"/>
                  </a:lnTo>
                  <a:lnTo>
                    <a:pt x="264" y="228"/>
                  </a:lnTo>
                  <a:lnTo>
                    <a:pt x="240" y="192"/>
                  </a:lnTo>
                  <a:lnTo>
                    <a:pt x="228" y="156"/>
                  </a:lnTo>
                  <a:lnTo>
                    <a:pt x="192" y="132"/>
                  </a:lnTo>
                  <a:lnTo>
                    <a:pt x="180" y="96"/>
                  </a:lnTo>
                  <a:lnTo>
                    <a:pt x="156" y="60"/>
                  </a:lnTo>
                  <a:lnTo>
                    <a:pt x="144" y="24"/>
                  </a:lnTo>
                  <a:lnTo>
                    <a:pt x="108" y="0"/>
                  </a:lnTo>
                  <a:lnTo>
                    <a:pt x="96" y="0"/>
                  </a:lnTo>
                </a:path>
              </a:pathLst>
            </a:custGeom>
            <a:solidFill>
              <a:schemeClr val="accent1"/>
            </a:solidFill>
            <a:ln w="12700" cap="rnd" cmpd="sng">
              <a:solidFill>
                <a:schemeClr val="tx1"/>
              </a:solidFill>
              <a:prstDash val="solid"/>
              <a:round/>
              <a:headEnd type="none" w="med" len="med"/>
              <a:tailEnd type="none" w="med" len="med"/>
            </a:ln>
            <a:effectLst/>
          </p:spPr>
          <p:txBody>
            <a:bodyPr/>
            <a:lstStyle/>
            <a:p>
              <a:endParaRPr lang="en-US"/>
            </a:p>
          </p:txBody>
        </p:sp>
        <p:sp>
          <p:nvSpPr>
            <p:cNvPr id="6159" name="Oval 15"/>
            <p:cNvSpPr>
              <a:spLocks noChangeArrowheads="1"/>
            </p:cNvSpPr>
            <p:nvPr/>
          </p:nvSpPr>
          <p:spPr bwMode="auto">
            <a:xfrm>
              <a:off x="1732" y="3268"/>
              <a:ext cx="184" cy="184"/>
            </a:xfrm>
            <a:prstGeom prst="ellipse">
              <a:avLst/>
            </a:prstGeom>
            <a:solidFill>
              <a:schemeClr val="bg2"/>
            </a:solidFill>
            <a:ln w="12700">
              <a:solidFill>
                <a:schemeClr val="tx1"/>
              </a:solidFill>
              <a:round/>
              <a:headEnd/>
              <a:tailEnd/>
            </a:ln>
            <a:effectLst/>
          </p:spPr>
          <p:txBody>
            <a:bodyPr wrap="none" anchor="ctr"/>
            <a:lstStyle/>
            <a:p>
              <a:endParaRPr lang="en-US"/>
            </a:p>
          </p:txBody>
        </p:sp>
        <p:sp>
          <p:nvSpPr>
            <p:cNvPr id="6160" name="Oval 16"/>
            <p:cNvSpPr>
              <a:spLocks noChangeArrowheads="1"/>
            </p:cNvSpPr>
            <p:nvPr/>
          </p:nvSpPr>
          <p:spPr bwMode="auto">
            <a:xfrm>
              <a:off x="1780" y="3316"/>
              <a:ext cx="40" cy="40"/>
            </a:xfrm>
            <a:prstGeom prst="ellipse">
              <a:avLst/>
            </a:prstGeom>
            <a:solidFill>
              <a:schemeClr val="tx2"/>
            </a:solidFill>
            <a:ln w="12700">
              <a:solidFill>
                <a:schemeClr val="tx1"/>
              </a:solidFill>
              <a:round/>
              <a:headEnd/>
              <a:tailEnd/>
            </a:ln>
            <a:effectLst/>
          </p:spPr>
          <p:txBody>
            <a:bodyPr wrap="none" anchor="ctr"/>
            <a:lstStyle/>
            <a:p>
              <a:endParaRPr lang="en-US"/>
            </a:p>
          </p:txBody>
        </p:sp>
        <p:sp>
          <p:nvSpPr>
            <p:cNvPr id="6164" name="Rectangle 20"/>
            <p:cNvSpPr>
              <a:spLocks noChangeArrowheads="1"/>
            </p:cNvSpPr>
            <p:nvPr/>
          </p:nvSpPr>
          <p:spPr bwMode="auto">
            <a:xfrm>
              <a:off x="279" y="3207"/>
              <a:ext cx="1052" cy="516"/>
            </a:xfrm>
            <a:prstGeom prst="rect">
              <a:avLst/>
            </a:prstGeom>
            <a:noFill/>
            <a:ln w="12700">
              <a:noFill/>
              <a:miter lim="800000"/>
              <a:headEnd/>
              <a:tailEnd/>
            </a:ln>
            <a:effectLst/>
          </p:spPr>
          <p:txBody>
            <a:bodyPr wrap="none" lIns="90488" tIns="44450" rIns="90488" bIns="44450">
              <a:spAutoFit/>
            </a:bodyPr>
            <a:lstStyle/>
            <a:p>
              <a:r>
                <a:rPr lang="en-US" b="1"/>
                <a:t>Mesophyll</a:t>
              </a:r>
            </a:p>
            <a:p>
              <a:r>
                <a:rPr lang="en-US" b="1"/>
                <a:t>Cell</a:t>
              </a:r>
            </a:p>
          </p:txBody>
        </p:sp>
        <p:sp>
          <p:nvSpPr>
            <p:cNvPr id="6165" name="Line 21"/>
            <p:cNvSpPr>
              <a:spLocks noChangeShapeType="1"/>
            </p:cNvSpPr>
            <p:nvPr/>
          </p:nvSpPr>
          <p:spPr bwMode="auto">
            <a:xfrm flipV="1">
              <a:off x="736" y="3536"/>
              <a:ext cx="640" cy="80"/>
            </a:xfrm>
            <a:prstGeom prst="line">
              <a:avLst/>
            </a:prstGeom>
            <a:noFill/>
            <a:ln w="50800">
              <a:solidFill>
                <a:schemeClr val="tx1"/>
              </a:solidFill>
              <a:round/>
              <a:headEnd/>
              <a:tailEnd type="triangle" w="med" len="med"/>
            </a:ln>
            <a:effectLst/>
          </p:spPr>
          <p:txBody>
            <a:bodyPr wrap="none" anchor="ctr"/>
            <a:lstStyle/>
            <a:p>
              <a:endParaRPr lang="en-US"/>
            </a:p>
          </p:txBody>
        </p:sp>
        <p:sp>
          <p:nvSpPr>
            <p:cNvPr id="6166" name="Rectangle 22"/>
            <p:cNvSpPr>
              <a:spLocks noChangeArrowheads="1"/>
            </p:cNvSpPr>
            <p:nvPr/>
          </p:nvSpPr>
          <p:spPr bwMode="auto">
            <a:xfrm>
              <a:off x="2055" y="3159"/>
              <a:ext cx="1180" cy="286"/>
            </a:xfrm>
            <a:prstGeom prst="rect">
              <a:avLst/>
            </a:prstGeom>
            <a:noFill/>
            <a:ln w="12700">
              <a:noFill/>
              <a:miter lim="800000"/>
              <a:headEnd/>
              <a:tailEnd/>
            </a:ln>
            <a:effectLst/>
          </p:spPr>
          <p:txBody>
            <a:bodyPr wrap="none" lIns="90488" tIns="44450" rIns="90488" bIns="44450">
              <a:spAutoFit/>
            </a:bodyPr>
            <a:lstStyle/>
            <a:p>
              <a:r>
                <a:rPr lang="en-US" b="1"/>
                <a:t>Chloroplast</a:t>
              </a:r>
            </a:p>
          </p:txBody>
        </p:sp>
        <p:sp>
          <p:nvSpPr>
            <p:cNvPr id="6167" name="Line 23"/>
            <p:cNvSpPr>
              <a:spLocks noChangeShapeType="1"/>
            </p:cNvSpPr>
            <p:nvPr/>
          </p:nvSpPr>
          <p:spPr bwMode="auto">
            <a:xfrm flipV="1">
              <a:off x="1984" y="3392"/>
              <a:ext cx="496" cy="176"/>
            </a:xfrm>
            <a:prstGeom prst="line">
              <a:avLst/>
            </a:prstGeom>
            <a:noFill/>
            <a:ln w="50800">
              <a:solidFill>
                <a:schemeClr val="tx1"/>
              </a:solidFill>
              <a:round/>
              <a:headEnd type="triangle" w="med" len="med"/>
              <a:tailEnd/>
            </a:ln>
            <a:effectLst/>
          </p:spPr>
          <p:txBody>
            <a:bodyPr wrap="none" anchor="ctr"/>
            <a:lstStyle/>
            <a:p>
              <a:endParaRPr lang="en-US"/>
            </a:p>
          </p:txBody>
        </p:sp>
      </p:grpSp>
      <p:grpSp>
        <p:nvGrpSpPr>
          <p:cNvPr id="4" name="Group 26"/>
          <p:cNvGrpSpPr>
            <a:grpSpLocks/>
          </p:cNvGrpSpPr>
          <p:nvPr/>
        </p:nvGrpSpPr>
        <p:grpSpPr bwMode="auto">
          <a:xfrm>
            <a:off x="5232400" y="1879600"/>
            <a:ext cx="2922588" cy="2971800"/>
            <a:chOff x="3296" y="1184"/>
            <a:chExt cx="1841" cy="1872"/>
          </a:xfrm>
        </p:grpSpPr>
        <p:sp>
          <p:nvSpPr>
            <p:cNvPr id="6148" name="Line 4"/>
            <p:cNvSpPr>
              <a:spLocks noChangeShapeType="1"/>
            </p:cNvSpPr>
            <p:nvPr/>
          </p:nvSpPr>
          <p:spPr bwMode="auto">
            <a:xfrm flipV="1">
              <a:off x="3520" y="1184"/>
              <a:ext cx="1600" cy="1760"/>
            </a:xfrm>
            <a:prstGeom prst="line">
              <a:avLst/>
            </a:prstGeom>
            <a:noFill/>
            <a:ln w="50800">
              <a:solidFill>
                <a:schemeClr val="tx1"/>
              </a:solidFill>
              <a:round/>
              <a:headEnd/>
              <a:tailEnd/>
            </a:ln>
            <a:effectLst/>
          </p:spPr>
          <p:txBody>
            <a:bodyPr wrap="none" anchor="ctr"/>
            <a:lstStyle/>
            <a:p>
              <a:endParaRPr lang="en-US"/>
            </a:p>
          </p:txBody>
        </p:sp>
        <p:sp>
          <p:nvSpPr>
            <p:cNvPr id="6149" name="Freeform 5"/>
            <p:cNvSpPr>
              <a:spLocks/>
            </p:cNvSpPr>
            <p:nvPr/>
          </p:nvSpPr>
          <p:spPr bwMode="auto">
            <a:xfrm>
              <a:off x="3696" y="1248"/>
              <a:ext cx="1417" cy="1489"/>
            </a:xfrm>
            <a:custGeom>
              <a:avLst/>
              <a:gdLst/>
              <a:ahLst/>
              <a:cxnLst>
                <a:cxn ang="0">
                  <a:pos x="12" y="1452"/>
                </a:cxn>
                <a:cxn ang="0">
                  <a:pos x="48" y="1380"/>
                </a:cxn>
                <a:cxn ang="0">
                  <a:pos x="60" y="1308"/>
                </a:cxn>
                <a:cxn ang="0">
                  <a:pos x="72" y="1224"/>
                </a:cxn>
                <a:cxn ang="0">
                  <a:pos x="72" y="1152"/>
                </a:cxn>
                <a:cxn ang="0">
                  <a:pos x="72" y="1080"/>
                </a:cxn>
                <a:cxn ang="0">
                  <a:pos x="72" y="1008"/>
                </a:cxn>
                <a:cxn ang="0">
                  <a:pos x="72" y="912"/>
                </a:cxn>
                <a:cxn ang="0">
                  <a:pos x="60" y="840"/>
                </a:cxn>
                <a:cxn ang="0">
                  <a:pos x="36" y="768"/>
                </a:cxn>
                <a:cxn ang="0">
                  <a:pos x="36" y="684"/>
                </a:cxn>
                <a:cxn ang="0">
                  <a:pos x="36" y="600"/>
                </a:cxn>
                <a:cxn ang="0">
                  <a:pos x="48" y="528"/>
                </a:cxn>
                <a:cxn ang="0">
                  <a:pos x="72" y="456"/>
                </a:cxn>
                <a:cxn ang="0">
                  <a:pos x="96" y="372"/>
                </a:cxn>
                <a:cxn ang="0">
                  <a:pos x="156" y="300"/>
                </a:cxn>
                <a:cxn ang="0">
                  <a:pos x="204" y="240"/>
                </a:cxn>
                <a:cxn ang="0">
                  <a:pos x="264" y="192"/>
                </a:cxn>
                <a:cxn ang="0">
                  <a:pos x="336" y="144"/>
                </a:cxn>
                <a:cxn ang="0">
                  <a:pos x="408" y="108"/>
                </a:cxn>
                <a:cxn ang="0">
                  <a:pos x="480" y="96"/>
                </a:cxn>
                <a:cxn ang="0">
                  <a:pos x="552" y="84"/>
                </a:cxn>
                <a:cxn ang="0">
                  <a:pos x="624" y="84"/>
                </a:cxn>
                <a:cxn ang="0">
                  <a:pos x="696" y="84"/>
                </a:cxn>
                <a:cxn ang="0">
                  <a:pos x="780" y="96"/>
                </a:cxn>
                <a:cxn ang="0">
                  <a:pos x="864" y="96"/>
                </a:cxn>
                <a:cxn ang="0">
                  <a:pos x="936" y="96"/>
                </a:cxn>
                <a:cxn ang="0">
                  <a:pos x="1020" y="96"/>
                </a:cxn>
                <a:cxn ang="0">
                  <a:pos x="1092" y="96"/>
                </a:cxn>
                <a:cxn ang="0">
                  <a:pos x="1164" y="84"/>
                </a:cxn>
                <a:cxn ang="0">
                  <a:pos x="1236" y="60"/>
                </a:cxn>
                <a:cxn ang="0">
                  <a:pos x="1308" y="48"/>
                </a:cxn>
                <a:cxn ang="0">
                  <a:pos x="1380" y="12"/>
                </a:cxn>
              </a:cxnLst>
              <a:rect l="0" t="0" r="r" b="b"/>
              <a:pathLst>
                <a:path w="1417" h="1489">
                  <a:moveTo>
                    <a:pt x="0" y="1488"/>
                  </a:moveTo>
                  <a:lnTo>
                    <a:pt x="12" y="1452"/>
                  </a:lnTo>
                  <a:lnTo>
                    <a:pt x="36" y="1416"/>
                  </a:lnTo>
                  <a:lnTo>
                    <a:pt x="48" y="1380"/>
                  </a:lnTo>
                  <a:lnTo>
                    <a:pt x="60" y="1344"/>
                  </a:lnTo>
                  <a:lnTo>
                    <a:pt x="60" y="1308"/>
                  </a:lnTo>
                  <a:lnTo>
                    <a:pt x="60" y="1260"/>
                  </a:lnTo>
                  <a:lnTo>
                    <a:pt x="72" y="1224"/>
                  </a:lnTo>
                  <a:lnTo>
                    <a:pt x="72" y="1188"/>
                  </a:lnTo>
                  <a:lnTo>
                    <a:pt x="72" y="1152"/>
                  </a:lnTo>
                  <a:lnTo>
                    <a:pt x="72" y="1116"/>
                  </a:lnTo>
                  <a:lnTo>
                    <a:pt x="72" y="1080"/>
                  </a:lnTo>
                  <a:lnTo>
                    <a:pt x="72" y="1044"/>
                  </a:lnTo>
                  <a:lnTo>
                    <a:pt x="72" y="1008"/>
                  </a:lnTo>
                  <a:lnTo>
                    <a:pt x="72" y="960"/>
                  </a:lnTo>
                  <a:lnTo>
                    <a:pt x="72" y="912"/>
                  </a:lnTo>
                  <a:lnTo>
                    <a:pt x="60" y="876"/>
                  </a:lnTo>
                  <a:lnTo>
                    <a:pt x="60" y="840"/>
                  </a:lnTo>
                  <a:lnTo>
                    <a:pt x="48" y="804"/>
                  </a:lnTo>
                  <a:lnTo>
                    <a:pt x="36" y="768"/>
                  </a:lnTo>
                  <a:lnTo>
                    <a:pt x="36" y="732"/>
                  </a:lnTo>
                  <a:lnTo>
                    <a:pt x="36" y="684"/>
                  </a:lnTo>
                  <a:lnTo>
                    <a:pt x="36" y="648"/>
                  </a:lnTo>
                  <a:lnTo>
                    <a:pt x="36" y="600"/>
                  </a:lnTo>
                  <a:lnTo>
                    <a:pt x="36" y="564"/>
                  </a:lnTo>
                  <a:lnTo>
                    <a:pt x="48" y="528"/>
                  </a:lnTo>
                  <a:lnTo>
                    <a:pt x="60" y="492"/>
                  </a:lnTo>
                  <a:lnTo>
                    <a:pt x="72" y="456"/>
                  </a:lnTo>
                  <a:lnTo>
                    <a:pt x="72" y="420"/>
                  </a:lnTo>
                  <a:lnTo>
                    <a:pt x="96" y="372"/>
                  </a:lnTo>
                  <a:lnTo>
                    <a:pt x="120" y="336"/>
                  </a:lnTo>
                  <a:lnTo>
                    <a:pt x="156" y="300"/>
                  </a:lnTo>
                  <a:lnTo>
                    <a:pt x="168" y="264"/>
                  </a:lnTo>
                  <a:lnTo>
                    <a:pt x="204" y="240"/>
                  </a:lnTo>
                  <a:lnTo>
                    <a:pt x="228" y="204"/>
                  </a:lnTo>
                  <a:lnTo>
                    <a:pt x="264" y="192"/>
                  </a:lnTo>
                  <a:lnTo>
                    <a:pt x="300" y="168"/>
                  </a:lnTo>
                  <a:lnTo>
                    <a:pt x="336" y="144"/>
                  </a:lnTo>
                  <a:lnTo>
                    <a:pt x="372" y="120"/>
                  </a:lnTo>
                  <a:lnTo>
                    <a:pt x="408" y="108"/>
                  </a:lnTo>
                  <a:lnTo>
                    <a:pt x="444" y="108"/>
                  </a:lnTo>
                  <a:lnTo>
                    <a:pt x="480" y="96"/>
                  </a:lnTo>
                  <a:lnTo>
                    <a:pt x="516" y="84"/>
                  </a:lnTo>
                  <a:lnTo>
                    <a:pt x="552" y="84"/>
                  </a:lnTo>
                  <a:lnTo>
                    <a:pt x="588" y="84"/>
                  </a:lnTo>
                  <a:lnTo>
                    <a:pt x="624" y="84"/>
                  </a:lnTo>
                  <a:lnTo>
                    <a:pt x="660" y="84"/>
                  </a:lnTo>
                  <a:lnTo>
                    <a:pt x="696" y="84"/>
                  </a:lnTo>
                  <a:lnTo>
                    <a:pt x="732" y="96"/>
                  </a:lnTo>
                  <a:lnTo>
                    <a:pt x="780" y="96"/>
                  </a:lnTo>
                  <a:lnTo>
                    <a:pt x="816" y="96"/>
                  </a:lnTo>
                  <a:lnTo>
                    <a:pt x="864" y="96"/>
                  </a:lnTo>
                  <a:lnTo>
                    <a:pt x="900" y="96"/>
                  </a:lnTo>
                  <a:lnTo>
                    <a:pt x="936" y="96"/>
                  </a:lnTo>
                  <a:lnTo>
                    <a:pt x="972" y="96"/>
                  </a:lnTo>
                  <a:lnTo>
                    <a:pt x="1020" y="96"/>
                  </a:lnTo>
                  <a:lnTo>
                    <a:pt x="1056" y="96"/>
                  </a:lnTo>
                  <a:lnTo>
                    <a:pt x="1092" y="96"/>
                  </a:lnTo>
                  <a:lnTo>
                    <a:pt x="1128" y="96"/>
                  </a:lnTo>
                  <a:lnTo>
                    <a:pt x="1164" y="84"/>
                  </a:lnTo>
                  <a:lnTo>
                    <a:pt x="1200" y="72"/>
                  </a:lnTo>
                  <a:lnTo>
                    <a:pt x="1236" y="60"/>
                  </a:lnTo>
                  <a:lnTo>
                    <a:pt x="1272" y="60"/>
                  </a:lnTo>
                  <a:lnTo>
                    <a:pt x="1308" y="48"/>
                  </a:lnTo>
                  <a:lnTo>
                    <a:pt x="1344" y="36"/>
                  </a:lnTo>
                  <a:lnTo>
                    <a:pt x="1380" y="12"/>
                  </a:lnTo>
                  <a:lnTo>
                    <a:pt x="1416" y="0"/>
                  </a:lnTo>
                </a:path>
              </a:pathLst>
            </a:custGeom>
            <a:solidFill>
              <a:schemeClr val="accent2"/>
            </a:solidFill>
            <a:ln w="50800" cap="rnd" cmpd="sng">
              <a:solidFill>
                <a:schemeClr val="tx1"/>
              </a:solidFill>
              <a:prstDash val="solid"/>
              <a:round/>
              <a:headEnd type="none" w="med" len="med"/>
              <a:tailEnd type="none" w="med" len="med"/>
            </a:ln>
            <a:effectLst/>
          </p:spPr>
          <p:txBody>
            <a:bodyPr/>
            <a:lstStyle/>
            <a:p>
              <a:endParaRPr lang="en-US"/>
            </a:p>
          </p:txBody>
        </p:sp>
        <p:sp>
          <p:nvSpPr>
            <p:cNvPr id="6150" name="Freeform 6"/>
            <p:cNvSpPr>
              <a:spLocks/>
            </p:cNvSpPr>
            <p:nvPr/>
          </p:nvSpPr>
          <p:spPr bwMode="auto">
            <a:xfrm>
              <a:off x="3696" y="1248"/>
              <a:ext cx="1441" cy="1537"/>
            </a:xfrm>
            <a:custGeom>
              <a:avLst/>
              <a:gdLst/>
              <a:ahLst/>
              <a:cxnLst>
                <a:cxn ang="0">
                  <a:pos x="12" y="1500"/>
                </a:cxn>
                <a:cxn ang="0">
                  <a:pos x="84" y="1488"/>
                </a:cxn>
                <a:cxn ang="0">
                  <a:pos x="156" y="1464"/>
                </a:cxn>
                <a:cxn ang="0">
                  <a:pos x="228" y="1452"/>
                </a:cxn>
                <a:cxn ang="0">
                  <a:pos x="300" y="1440"/>
                </a:cxn>
                <a:cxn ang="0">
                  <a:pos x="372" y="1440"/>
                </a:cxn>
                <a:cxn ang="0">
                  <a:pos x="444" y="1440"/>
                </a:cxn>
                <a:cxn ang="0">
                  <a:pos x="516" y="1440"/>
                </a:cxn>
                <a:cxn ang="0">
                  <a:pos x="600" y="1440"/>
                </a:cxn>
                <a:cxn ang="0">
                  <a:pos x="672" y="1440"/>
                </a:cxn>
                <a:cxn ang="0">
                  <a:pos x="744" y="1440"/>
                </a:cxn>
                <a:cxn ang="0">
                  <a:pos x="816" y="1440"/>
                </a:cxn>
                <a:cxn ang="0">
                  <a:pos x="888" y="1428"/>
                </a:cxn>
                <a:cxn ang="0">
                  <a:pos x="960" y="1416"/>
                </a:cxn>
                <a:cxn ang="0">
                  <a:pos x="1032" y="1404"/>
                </a:cxn>
                <a:cxn ang="0">
                  <a:pos x="1104" y="1392"/>
                </a:cxn>
                <a:cxn ang="0">
                  <a:pos x="1176" y="1356"/>
                </a:cxn>
                <a:cxn ang="0">
                  <a:pos x="1248" y="1296"/>
                </a:cxn>
                <a:cxn ang="0">
                  <a:pos x="1320" y="1200"/>
                </a:cxn>
                <a:cxn ang="0">
                  <a:pos x="1356" y="1128"/>
                </a:cxn>
                <a:cxn ang="0">
                  <a:pos x="1380" y="1056"/>
                </a:cxn>
                <a:cxn ang="0">
                  <a:pos x="1380" y="984"/>
                </a:cxn>
                <a:cxn ang="0">
                  <a:pos x="1380" y="888"/>
                </a:cxn>
                <a:cxn ang="0">
                  <a:pos x="1380" y="816"/>
                </a:cxn>
                <a:cxn ang="0">
                  <a:pos x="1380" y="744"/>
                </a:cxn>
                <a:cxn ang="0">
                  <a:pos x="1380" y="672"/>
                </a:cxn>
                <a:cxn ang="0">
                  <a:pos x="1380" y="600"/>
                </a:cxn>
                <a:cxn ang="0">
                  <a:pos x="1380" y="528"/>
                </a:cxn>
                <a:cxn ang="0">
                  <a:pos x="1380" y="444"/>
                </a:cxn>
                <a:cxn ang="0">
                  <a:pos x="1380" y="372"/>
                </a:cxn>
                <a:cxn ang="0">
                  <a:pos x="1380" y="300"/>
                </a:cxn>
                <a:cxn ang="0">
                  <a:pos x="1380" y="228"/>
                </a:cxn>
                <a:cxn ang="0">
                  <a:pos x="1392" y="156"/>
                </a:cxn>
                <a:cxn ang="0">
                  <a:pos x="1392" y="84"/>
                </a:cxn>
                <a:cxn ang="0">
                  <a:pos x="1416" y="12"/>
                </a:cxn>
              </a:cxnLst>
              <a:rect l="0" t="0" r="r" b="b"/>
              <a:pathLst>
                <a:path w="1441" h="1537">
                  <a:moveTo>
                    <a:pt x="0" y="1536"/>
                  </a:moveTo>
                  <a:lnTo>
                    <a:pt x="12" y="1500"/>
                  </a:lnTo>
                  <a:lnTo>
                    <a:pt x="48" y="1488"/>
                  </a:lnTo>
                  <a:lnTo>
                    <a:pt x="84" y="1488"/>
                  </a:lnTo>
                  <a:lnTo>
                    <a:pt x="120" y="1476"/>
                  </a:lnTo>
                  <a:lnTo>
                    <a:pt x="156" y="1464"/>
                  </a:lnTo>
                  <a:lnTo>
                    <a:pt x="192" y="1464"/>
                  </a:lnTo>
                  <a:lnTo>
                    <a:pt x="228" y="1452"/>
                  </a:lnTo>
                  <a:lnTo>
                    <a:pt x="264" y="1440"/>
                  </a:lnTo>
                  <a:lnTo>
                    <a:pt x="300" y="1440"/>
                  </a:lnTo>
                  <a:lnTo>
                    <a:pt x="336" y="1440"/>
                  </a:lnTo>
                  <a:lnTo>
                    <a:pt x="372" y="1440"/>
                  </a:lnTo>
                  <a:lnTo>
                    <a:pt x="408" y="1440"/>
                  </a:lnTo>
                  <a:lnTo>
                    <a:pt x="444" y="1440"/>
                  </a:lnTo>
                  <a:lnTo>
                    <a:pt x="480" y="1440"/>
                  </a:lnTo>
                  <a:lnTo>
                    <a:pt x="516" y="1440"/>
                  </a:lnTo>
                  <a:lnTo>
                    <a:pt x="552" y="1440"/>
                  </a:lnTo>
                  <a:lnTo>
                    <a:pt x="600" y="1440"/>
                  </a:lnTo>
                  <a:lnTo>
                    <a:pt x="636" y="1440"/>
                  </a:lnTo>
                  <a:lnTo>
                    <a:pt x="672" y="1440"/>
                  </a:lnTo>
                  <a:lnTo>
                    <a:pt x="708" y="1440"/>
                  </a:lnTo>
                  <a:lnTo>
                    <a:pt x="744" y="1440"/>
                  </a:lnTo>
                  <a:lnTo>
                    <a:pt x="780" y="1440"/>
                  </a:lnTo>
                  <a:lnTo>
                    <a:pt x="816" y="1440"/>
                  </a:lnTo>
                  <a:lnTo>
                    <a:pt x="852" y="1440"/>
                  </a:lnTo>
                  <a:lnTo>
                    <a:pt x="888" y="1428"/>
                  </a:lnTo>
                  <a:lnTo>
                    <a:pt x="924" y="1428"/>
                  </a:lnTo>
                  <a:lnTo>
                    <a:pt x="960" y="1416"/>
                  </a:lnTo>
                  <a:lnTo>
                    <a:pt x="996" y="1416"/>
                  </a:lnTo>
                  <a:lnTo>
                    <a:pt x="1032" y="1404"/>
                  </a:lnTo>
                  <a:lnTo>
                    <a:pt x="1068" y="1392"/>
                  </a:lnTo>
                  <a:lnTo>
                    <a:pt x="1104" y="1392"/>
                  </a:lnTo>
                  <a:lnTo>
                    <a:pt x="1140" y="1368"/>
                  </a:lnTo>
                  <a:lnTo>
                    <a:pt x="1176" y="1356"/>
                  </a:lnTo>
                  <a:lnTo>
                    <a:pt x="1212" y="1320"/>
                  </a:lnTo>
                  <a:lnTo>
                    <a:pt x="1248" y="1296"/>
                  </a:lnTo>
                  <a:lnTo>
                    <a:pt x="1284" y="1248"/>
                  </a:lnTo>
                  <a:lnTo>
                    <a:pt x="1320" y="1200"/>
                  </a:lnTo>
                  <a:lnTo>
                    <a:pt x="1344" y="1164"/>
                  </a:lnTo>
                  <a:lnTo>
                    <a:pt x="1356" y="1128"/>
                  </a:lnTo>
                  <a:lnTo>
                    <a:pt x="1368" y="1092"/>
                  </a:lnTo>
                  <a:lnTo>
                    <a:pt x="1380" y="1056"/>
                  </a:lnTo>
                  <a:lnTo>
                    <a:pt x="1380" y="1020"/>
                  </a:lnTo>
                  <a:lnTo>
                    <a:pt x="1380" y="984"/>
                  </a:lnTo>
                  <a:lnTo>
                    <a:pt x="1380" y="936"/>
                  </a:lnTo>
                  <a:lnTo>
                    <a:pt x="1380" y="888"/>
                  </a:lnTo>
                  <a:lnTo>
                    <a:pt x="1380" y="852"/>
                  </a:lnTo>
                  <a:lnTo>
                    <a:pt x="1380" y="816"/>
                  </a:lnTo>
                  <a:lnTo>
                    <a:pt x="1380" y="780"/>
                  </a:lnTo>
                  <a:lnTo>
                    <a:pt x="1380" y="744"/>
                  </a:lnTo>
                  <a:lnTo>
                    <a:pt x="1380" y="708"/>
                  </a:lnTo>
                  <a:lnTo>
                    <a:pt x="1380" y="672"/>
                  </a:lnTo>
                  <a:lnTo>
                    <a:pt x="1380" y="636"/>
                  </a:lnTo>
                  <a:lnTo>
                    <a:pt x="1380" y="600"/>
                  </a:lnTo>
                  <a:lnTo>
                    <a:pt x="1380" y="564"/>
                  </a:lnTo>
                  <a:lnTo>
                    <a:pt x="1380" y="528"/>
                  </a:lnTo>
                  <a:lnTo>
                    <a:pt x="1380" y="480"/>
                  </a:lnTo>
                  <a:lnTo>
                    <a:pt x="1380" y="444"/>
                  </a:lnTo>
                  <a:lnTo>
                    <a:pt x="1380" y="408"/>
                  </a:lnTo>
                  <a:lnTo>
                    <a:pt x="1380" y="372"/>
                  </a:lnTo>
                  <a:lnTo>
                    <a:pt x="1380" y="336"/>
                  </a:lnTo>
                  <a:lnTo>
                    <a:pt x="1380" y="300"/>
                  </a:lnTo>
                  <a:lnTo>
                    <a:pt x="1380" y="264"/>
                  </a:lnTo>
                  <a:lnTo>
                    <a:pt x="1380" y="228"/>
                  </a:lnTo>
                  <a:lnTo>
                    <a:pt x="1380" y="192"/>
                  </a:lnTo>
                  <a:lnTo>
                    <a:pt x="1392" y="156"/>
                  </a:lnTo>
                  <a:lnTo>
                    <a:pt x="1392" y="120"/>
                  </a:lnTo>
                  <a:lnTo>
                    <a:pt x="1392" y="84"/>
                  </a:lnTo>
                  <a:lnTo>
                    <a:pt x="1404" y="48"/>
                  </a:lnTo>
                  <a:lnTo>
                    <a:pt x="1416" y="12"/>
                  </a:lnTo>
                  <a:lnTo>
                    <a:pt x="1440" y="0"/>
                  </a:lnTo>
                </a:path>
              </a:pathLst>
            </a:custGeom>
            <a:solidFill>
              <a:schemeClr val="accent2"/>
            </a:solidFill>
            <a:ln w="50800" cap="rnd" cmpd="sng">
              <a:solidFill>
                <a:schemeClr val="tx1"/>
              </a:solidFill>
              <a:prstDash val="solid"/>
              <a:round/>
              <a:headEnd type="none" w="med" len="med"/>
              <a:tailEnd type="none" w="med" len="med"/>
            </a:ln>
            <a:effectLst/>
          </p:spPr>
          <p:txBody>
            <a:bodyPr/>
            <a:lstStyle/>
            <a:p>
              <a:endParaRPr lang="en-US"/>
            </a:p>
          </p:txBody>
        </p:sp>
        <p:sp>
          <p:nvSpPr>
            <p:cNvPr id="6151" name="Line 7"/>
            <p:cNvSpPr>
              <a:spLocks noChangeShapeType="1"/>
            </p:cNvSpPr>
            <p:nvPr/>
          </p:nvSpPr>
          <p:spPr bwMode="auto">
            <a:xfrm flipH="1">
              <a:off x="3296" y="2800"/>
              <a:ext cx="416" cy="256"/>
            </a:xfrm>
            <a:prstGeom prst="line">
              <a:avLst/>
            </a:prstGeom>
            <a:noFill/>
            <a:ln w="50800">
              <a:solidFill>
                <a:schemeClr val="tx1"/>
              </a:solidFill>
              <a:round/>
              <a:headEnd/>
              <a:tailEnd/>
            </a:ln>
            <a:effectLst/>
          </p:spPr>
          <p:txBody>
            <a:bodyPr wrap="none" anchor="ctr"/>
            <a:lstStyle/>
            <a:p>
              <a:endParaRPr lang="en-US"/>
            </a:p>
          </p:txBody>
        </p:sp>
        <p:sp>
          <p:nvSpPr>
            <p:cNvPr id="6168" name="Oval 24"/>
            <p:cNvSpPr>
              <a:spLocks noChangeArrowheads="1"/>
            </p:cNvSpPr>
            <p:nvPr/>
          </p:nvSpPr>
          <p:spPr bwMode="auto">
            <a:xfrm>
              <a:off x="4372" y="2260"/>
              <a:ext cx="88" cy="88"/>
            </a:xfrm>
            <a:prstGeom prst="ellipse">
              <a:avLst/>
            </a:prstGeom>
            <a:solidFill>
              <a:schemeClr val="bg1"/>
            </a:solidFill>
            <a:ln w="12700">
              <a:solidFill>
                <a:schemeClr val="tx1"/>
              </a:solidFill>
              <a:round/>
              <a:headEnd/>
              <a:tailEnd/>
            </a:ln>
            <a:effectLst/>
          </p:spPr>
          <p:txBody>
            <a:bodyPr wrap="none" anchor="ctr"/>
            <a:lstStyle/>
            <a:p>
              <a:endParaRPr lang="en-US"/>
            </a:p>
          </p:txBody>
        </p:sp>
        <p:sp>
          <p:nvSpPr>
            <p:cNvPr id="6169" name="Line 25"/>
            <p:cNvSpPr>
              <a:spLocks noChangeShapeType="1"/>
            </p:cNvSpPr>
            <p:nvPr/>
          </p:nvSpPr>
          <p:spPr bwMode="auto">
            <a:xfrm flipV="1">
              <a:off x="4048" y="2432"/>
              <a:ext cx="304" cy="608"/>
            </a:xfrm>
            <a:prstGeom prst="line">
              <a:avLst/>
            </a:prstGeom>
            <a:noFill/>
            <a:ln w="50800">
              <a:solidFill>
                <a:schemeClr val="tx1"/>
              </a:solidFill>
              <a:round/>
              <a:headEnd type="triangle" w="med" len="med"/>
              <a:tailEnd/>
            </a:ln>
            <a:effec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wipe(left)">
                                      <p:cBhvr>
                                        <p:cTn id="7" dur="5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wipe(left)">
                                      <p:cBhvr>
                                        <p:cTn id="12" dur="500"/>
                                        <p:tgtEl>
                                          <p:spTgt spid="61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147">
                                            <p:txEl>
                                              <p:pRg st="1" end="1"/>
                                            </p:txEl>
                                          </p:spTgt>
                                        </p:tgtEl>
                                        <p:attrNameLst>
                                          <p:attrName>style.visibility</p:attrName>
                                        </p:attrNameLst>
                                      </p:cBhvr>
                                      <p:to>
                                        <p:strVal val="visible"/>
                                      </p:to>
                                    </p:set>
                                    <p:animEffect transition="in" filter="wipe(left)">
                                      <p:cBhvr>
                                        <p:cTn id="17" dur="500"/>
                                        <p:tgtEl>
                                          <p:spTgt spid="61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147">
                                            <p:txEl>
                                              <p:pRg st="2" end="2"/>
                                            </p:txEl>
                                          </p:spTgt>
                                        </p:tgtEl>
                                        <p:attrNameLst>
                                          <p:attrName>style.visibility</p:attrName>
                                        </p:attrNameLst>
                                      </p:cBhvr>
                                      <p:to>
                                        <p:strVal val="visible"/>
                                      </p:to>
                                    </p:set>
                                    <p:animEffect transition="in" filter="wipe(left)">
                                      <p:cBhvr>
                                        <p:cTn id="22" dur="500"/>
                                        <p:tgtEl>
                                          <p:spTgt spid="614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47">
                                            <p:txEl>
                                              <p:pRg st="3" end="3"/>
                                            </p:txEl>
                                          </p:spTgt>
                                        </p:tgtEl>
                                        <p:attrNameLst>
                                          <p:attrName>style.visibility</p:attrName>
                                        </p:attrNameLst>
                                      </p:cBhvr>
                                      <p:to>
                                        <p:strVal val="visible"/>
                                      </p:to>
                                    </p:set>
                                    <p:animEffect transition="in" filter="wipe(left)">
                                      <p:cBhvr>
                                        <p:cTn id="27" dur="500"/>
                                        <p:tgtEl>
                                          <p:spTgt spid="614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147">
                                            <p:txEl>
                                              <p:pRg st="4" end="4"/>
                                            </p:txEl>
                                          </p:spTgt>
                                        </p:tgtEl>
                                        <p:attrNameLst>
                                          <p:attrName>style.visibility</p:attrName>
                                        </p:attrNameLst>
                                      </p:cBhvr>
                                      <p:to>
                                        <p:strVal val="visible"/>
                                      </p:to>
                                    </p:set>
                                    <p:animEffect transition="in" filter="wipe(left)">
                                      <p:cBhvr>
                                        <p:cTn id="32" dur="500"/>
                                        <p:tgtEl>
                                          <p:spTgt spid="614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autoUpdateAnimBg="0"/>
      <p:bldP spid="6147"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noFill/>
          <a:ln/>
        </p:spPr>
        <p:txBody>
          <a:bodyPr/>
          <a:lstStyle/>
          <a:p>
            <a:r>
              <a:rPr lang="en-US" b="1">
                <a:solidFill>
                  <a:srgbClr val="008000"/>
                </a:solidFill>
                <a:effectLst>
                  <a:outerShdw blurRad="38100" dist="38100" dir="2700000" algn="tl">
                    <a:srgbClr val="000000"/>
                  </a:outerShdw>
                </a:effectLst>
              </a:rPr>
              <a:t>Stomata (stoma)</a:t>
            </a:r>
            <a:endParaRPr lang="en-US" b="1"/>
          </a:p>
        </p:txBody>
      </p:sp>
      <p:sp>
        <p:nvSpPr>
          <p:cNvPr id="7171" name="Rectangle 3"/>
          <p:cNvSpPr>
            <a:spLocks noGrp="1" noChangeArrowheads="1"/>
          </p:cNvSpPr>
          <p:nvPr>
            <p:ph type="body" idx="1"/>
          </p:nvPr>
        </p:nvSpPr>
        <p:spPr>
          <a:noFill/>
          <a:ln/>
        </p:spPr>
        <p:txBody>
          <a:bodyPr/>
          <a:lstStyle/>
          <a:p>
            <a:r>
              <a:rPr lang="en-US" sz="2800" b="1">
                <a:solidFill>
                  <a:srgbClr val="008000"/>
                </a:solidFill>
                <a:effectLst>
                  <a:outerShdw blurRad="38100" dist="38100" dir="2700000" algn="tl">
                    <a:srgbClr val="000000"/>
                  </a:outerShdw>
                </a:effectLst>
              </a:rPr>
              <a:t>Pores</a:t>
            </a:r>
            <a:r>
              <a:rPr lang="en-US" sz="2800"/>
              <a:t> in a plant’s cuticle through which </a:t>
            </a:r>
            <a:r>
              <a:rPr lang="en-US" sz="2800" b="1">
                <a:solidFill>
                  <a:srgbClr val="0000CC"/>
                </a:solidFill>
                <a:effectLst>
                  <a:outerShdw blurRad="38100" dist="38100" dir="2700000" algn="tl">
                    <a:srgbClr val="000000"/>
                  </a:outerShdw>
                </a:effectLst>
              </a:rPr>
              <a:t>water</a:t>
            </a:r>
            <a:r>
              <a:rPr lang="en-US" sz="2800"/>
              <a:t> and </a:t>
            </a:r>
            <a:r>
              <a:rPr lang="en-US" sz="2800" b="1">
                <a:solidFill>
                  <a:srgbClr val="0000CC"/>
                </a:solidFill>
                <a:effectLst>
                  <a:outerShdw blurRad="38100" dist="38100" dir="2700000" algn="tl">
                    <a:srgbClr val="000000"/>
                  </a:outerShdw>
                </a:effectLst>
              </a:rPr>
              <a:t>gases</a:t>
            </a:r>
            <a:r>
              <a:rPr lang="en-US" sz="2800"/>
              <a:t> are exchanged between the plant and the atmosphere.</a:t>
            </a:r>
          </a:p>
        </p:txBody>
      </p:sp>
      <p:grpSp>
        <p:nvGrpSpPr>
          <p:cNvPr id="2" name="Group 12"/>
          <p:cNvGrpSpPr>
            <a:grpSpLocks/>
          </p:cNvGrpSpPr>
          <p:nvPr/>
        </p:nvGrpSpPr>
        <p:grpSpPr bwMode="auto">
          <a:xfrm>
            <a:off x="2609850" y="3648075"/>
            <a:ext cx="4516438" cy="2925763"/>
            <a:chOff x="1644" y="2298"/>
            <a:chExt cx="2845" cy="1843"/>
          </a:xfrm>
        </p:grpSpPr>
        <p:sp>
          <p:nvSpPr>
            <p:cNvPr id="7172" name="Freeform 4"/>
            <p:cNvSpPr>
              <a:spLocks/>
            </p:cNvSpPr>
            <p:nvPr/>
          </p:nvSpPr>
          <p:spPr bwMode="auto">
            <a:xfrm>
              <a:off x="1644" y="2298"/>
              <a:ext cx="1453" cy="1843"/>
            </a:xfrm>
            <a:custGeom>
              <a:avLst/>
              <a:gdLst/>
              <a:ahLst/>
              <a:cxnLst>
                <a:cxn ang="0">
                  <a:pos x="1320" y="78"/>
                </a:cxn>
                <a:cxn ang="0">
                  <a:pos x="1212" y="39"/>
                </a:cxn>
                <a:cxn ang="0">
                  <a:pos x="1008" y="20"/>
                </a:cxn>
                <a:cxn ang="0">
                  <a:pos x="768" y="0"/>
                </a:cxn>
                <a:cxn ang="0">
                  <a:pos x="588" y="0"/>
                </a:cxn>
                <a:cxn ang="0">
                  <a:pos x="480" y="20"/>
                </a:cxn>
                <a:cxn ang="0">
                  <a:pos x="360" y="88"/>
                </a:cxn>
                <a:cxn ang="0">
                  <a:pos x="252" y="176"/>
                </a:cxn>
                <a:cxn ang="0">
                  <a:pos x="156" y="304"/>
                </a:cxn>
                <a:cxn ang="0">
                  <a:pos x="84" y="431"/>
                </a:cxn>
                <a:cxn ang="0">
                  <a:pos x="36" y="588"/>
                </a:cxn>
                <a:cxn ang="0">
                  <a:pos x="12" y="676"/>
                </a:cxn>
                <a:cxn ang="0">
                  <a:pos x="0" y="784"/>
                </a:cxn>
                <a:cxn ang="0">
                  <a:pos x="0" y="911"/>
                </a:cxn>
                <a:cxn ang="0">
                  <a:pos x="0" y="1019"/>
                </a:cxn>
                <a:cxn ang="0">
                  <a:pos x="0" y="1195"/>
                </a:cxn>
                <a:cxn ang="0">
                  <a:pos x="24" y="1323"/>
                </a:cxn>
                <a:cxn ang="0">
                  <a:pos x="60" y="1470"/>
                </a:cxn>
                <a:cxn ang="0">
                  <a:pos x="144" y="1548"/>
                </a:cxn>
                <a:cxn ang="0">
                  <a:pos x="264" y="1626"/>
                </a:cxn>
                <a:cxn ang="0">
                  <a:pos x="420" y="1695"/>
                </a:cxn>
                <a:cxn ang="0">
                  <a:pos x="600" y="1764"/>
                </a:cxn>
                <a:cxn ang="0">
                  <a:pos x="864" y="1813"/>
                </a:cxn>
                <a:cxn ang="0">
                  <a:pos x="984" y="1832"/>
                </a:cxn>
                <a:cxn ang="0">
                  <a:pos x="1116" y="1842"/>
                </a:cxn>
                <a:cxn ang="0">
                  <a:pos x="1236" y="1822"/>
                </a:cxn>
                <a:cxn ang="0">
                  <a:pos x="1344" y="1764"/>
                </a:cxn>
                <a:cxn ang="0">
                  <a:pos x="1416" y="1675"/>
                </a:cxn>
                <a:cxn ang="0">
                  <a:pos x="1452" y="1587"/>
                </a:cxn>
                <a:cxn ang="0">
                  <a:pos x="1452" y="1489"/>
                </a:cxn>
                <a:cxn ang="0">
                  <a:pos x="1428" y="1391"/>
                </a:cxn>
                <a:cxn ang="0">
                  <a:pos x="1332" y="1284"/>
                </a:cxn>
                <a:cxn ang="0">
                  <a:pos x="1224" y="1205"/>
                </a:cxn>
                <a:cxn ang="0">
                  <a:pos x="1140" y="1117"/>
                </a:cxn>
                <a:cxn ang="0">
                  <a:pos x="1068" y="1029"/>
                </a:cxn>
                <a:cxn ang="0">
                  <a:pos x="1056" y="931"/>
                </a:cxn>
                <a:cxn ang="0">
                  <a:pos x="1080" y="803"/>
                </a:cxn>
                <a:cxn ang="0">
                  <a:pos x="1104" y="705"/>
                </a:cxn>
                <a:cxn ang="0">
                  <a:pos x="1140" y="617"/>
                </a:cxn>
                <a:cxn ang="0">
                  <a:pos x="1224" y="519"/>
                </a:cxn>
                <a:cxn ang="0">
                  <a:pos x="1320" y="412"/>
                </a:cxn>
                <a:cxn ang="0">
                  <a:pos x="1368" y="323"/>
                </a:cxn>
                <a:cxn ang="0">
                  <a:pos x="1404" y="235"/>
                </a:cxn>
                <a:cxn ang="0">
                  <a:pos x="1380" y="147"/>
                </a:cxn>
              </a:cxnLst>
              <a:rect l="0" t="0" r="r" b="b"/>
              <a:pathLst>
                <a:path w="1453" h="1843">
                  <a:moveTo>
                    <a:pt x="1380" y="147"/>
                  </a:moveTo>
                  <a:lnTo>
                    <a:pt x="1356" y="118"/>
                  </a:lnTo>
                  <a:lnTo>
                    <a:pt x="1320" y="78"/>
                  </a:lnTo>
                  <a:lnTo>
                    <a:pt x="1284" y="59"/>
                  </a:lnTo>
                  <a:lnTo>
                    <a:pt x="1248" y="49"/>
                  </a:lnTo>
                  <a:lnTo>
                    <a:pt x="1212" y="39"/>
                  </a:lnTo>
                  <a:lnTo>
                    <a:pt x="1176" y="29"/>
                  </a:lnTo>
                  <a:lnTo>
                    <a:pt x="1104" y="29"/>
                  </a:lnTo>
                  <a:lnTo>
                    <a:pt x="1008" y="20"/>
                  </a:lnTo>
                  <a:lnTo>
                    <a:pt x="960" y="20"/>
                  </a:lnTo>
                  <a:lnTo>
                    <a:pt x="864" y="10"/>
                  </a:lnTo>
                  <a:lnTo>
                    <a:pt x="768" y="0"/>
                  </a:lnTo>
                  <a:lnTo>
                    <a:pt x="720" y="0"/>
                  </a:lnTo>
                  <a:lnTo>
                    <a:pt x="684" y="0"/>
                  </a:lnTo>
                  <a:lnTo>
                    <a:pt x="588" y="0"/>
                  </a:lnTo>
                  <a:lnTo>
                    <a:pt x="552" y="0"/>
                  </a:lnTo>
                  <a:lnTo>
                    <a:pt x="516" y="20"/>
                  </a:lnTo>
                  <a:lnTo>
                    <a:pt x="480" y="20"/>
                  </a:lnTo>
                  <a:lnTo>
                    <a:pt x="444" y="39"/>
                  </a:lnTo>
                  <a:lnTo>
                    <a:pt x="396" y="69"/>
                  </a:lnTo>
                  <a:lnTo>
                    <a:pt x="360" y="88"/>
                  </a:lnTo>
                  <a:lnTo>
                    <a:pt x="312" y="118"/>
                  </a:lnTo>
                  <a:lnTo>
                    <a:pt x="276" y="147"/>
                  </a:lnTo>
                  <a:lnTo>
                    <a:pt x="252" y="176"/>
                  </a:lnTo>
                  <a:lnTo>
                    <a:pt x="204" y="216"/>
                  </a:lnTo>
                  <a:lnTo>
                    <a:pt x="180" y="245"/>
                  </a:lnTo>
                  <a:lnTo>
                    <a:pt x="156" y="304"/>
                  </a:lnTo>
                  <a:lnTo>
                    <a:pt x="120" y="323"/>
                  </a:lnTo>
                  <a:lnTo>
                    <a:pt x="108" y="353"/>
                  </a:lnTo>
                  <a:lnTo>
                    <a:pt x="84" y="431"/>
                  </a:lnTo>
                  <a:lnTo>
                    <a:pt x="72" y="490"/>
                  </a:lnTo>
                  <a:lnTo>
                    <a:pt x="60" y="549"/>
                  </a:lnTo>
                  <a:lnTo>
                    <a:pt x="36" y="588"/>
                  </a:lnTo>
                  <a:lnTo>
                    <a:pt x="24" y="617"/>
                  </a:lnTo>
                  <a:lnTo>
                    <a:pt x="24" y="647"/>
                  </a:lnTo>
                  <a:lnTo>
                    <a:pt x="12" y="676"/>
                  </a:lnTo>
                  <a:lnTo>
                    <a:pt x="12" y="705"/>
                  </a:lnTo>
                  <a:lnTo>
                    <a:pt x="0" y="745"/>
                  </a:lnTo>
                  <a:lnTo>
                    <a:pt x="0" y="784"/>
                  </a:lnTo>
                  <a:lnTo>
                    <a:pt x="0" y="843"/>
                  </a:lnTo>
                  <a:lnTo>
                    <a:pt x="0" y="882"/>
                  </a:lnTo>
                  <a:lnTo>
                    <a:pt x="0" y="911"/>
                  </a:lnTo>
                  <a:lnTo>
                    <a:pt x="0" y="950"/>
                  </a:lnTo>
                  <a:lnTo>
                    <a:pt x="0" y="980"/>
                  </a:lnTo>
                  <a:lnTo>
                    <a:pt x="0" y="1019"/>
                  </a:lnTo>
                  <a:lnTo>
                    <a:pt x="0" y="1097"/>
                  </a:lnTo>
                  <a:lnTo>
                    <a:pt x="0" y="1156"/>
                  </a:lnTo>
                  <a:lnTo>
                    <a:pt x="0" y="1195"/>
                  </a:lnTo>
                  <a:lnTo>
                    <a:pt x="0" y="1225"/>
                  </a:lnTo>
                  <a:lnTo>
                    <a:pt x="12" y="1264"/>
                  </a:lnTo>
                  <a:lnTo>
                    <a:pt x="24" y="1323"/>
                  </a:lnTo>
                  <a:lnTo>
                    <a:pt x="24" y="1401"/>
                  </a:lnTo>
                  <a:lnTo>
                    <a:pt x="48" y="1440"/>
                  </a:lnTo>
                  <a:lnTo>
                    <a:pt x="60" y="1470"/>
                  </a:lnTo>
                  <a:lnTo>
                    <a:pt x="72" y="1509"/>
                  </a:lnTo>
                  <a:lnTo>
                    <a:pt x="108" y="1528"/>
                  </a:lnTo>
                  <a:lnTo>
                    <a:pt x="144" y="1548"/>
                  </a:lnTo>
                  <a:lnTo>
                    <a:pt x="180" y="1577"/>
                  </a:lnTo>
                  <a:lnTo>
                    <a:pt x="228" y="1607"/>
                  </a:lnTo>
                  <a:lnTo>
                    <a:pt x="264" y="1626"/>
                  </a:lnTo>
                  <a:lnTo>
                    <a:pt x="300" y="1656"/>
                  </a:lnTo>
                  <a:lnTo>
                    <a:pt x="372" y="1675"/>
                  </a:lnTo>
                  <a:lnTo>
                    <a:pt x="420" y="1695"/>
                  </a:lnTo>
                  <a:lnTo>
                    <a:pt x="456" y="1724"/>
                  </a:lnTo>
                  <a:lnTo>
                    <a:pt x="504" y="1734"/>
                  </a:lnTo>
                  <a:lnTo>
                    <a:pt x="600" y="1764"/>
                  </a:lnTo>
                  <a:lnTo>
                    <a:pt x="672" y="1783"/>
                  </a:lnTo>
                  <a:lnTo>
                    <a:pt x="768" y="1793"/>
                  </a:lnTo>
                  <a:lnTo>
                    <a:pt x="864" y="1813"/>
                  </a:lnTo>
                  <a:lnTo>
                    <a:pt x="900" y="1832"/>
                  </a:lnTo>
                  <a:lnTo>
                    <a:pt x="936" y="1832"/>
                  </a:lnTo>
                  <a:lnTo>
                    <a:pt x="984" y="1832"/>
                  </a:lnTo>
                  <a:lnTo>
                    <a:pt x="1032" y="1842"/>
                  </a:lnTo>
                  <a:lnTo>
                    <a:pt x="1068" y="1842"/>
                  </a:lnTo>
                  <a:lnTo>
                    <a:pt x="1116" y="1842"/>
                  </a:lnTo>
                  <a:lnTo>
                    <a:pt x="1164" y="1832"/>
                  </a:lnTo>
                  <a:lnTo>
                    <a:pt x="1200" y="1832"/>
                  </a:lnTo>
                  <a:lnTo>
                    <a:pt x="1236" y="1822"/>
                  </a:lnTo>
                  <a:lnTo>
                    <a:pt x="1272" y="1813"/>
                  </a:lnTo>
                  <a:lnTo>
                    <a:pt x="1308" y="1783"/>
                  </a:lnTo>
                  <a:lnTo>
                    <a:pt x="1344" y="1764"/>
                  </a:lnTo>
                  <a:lnTo>
                    <a:pt x="1380" y="1734"/>
                  </a:lnTo>
                  <a:lnTo>
                    <a:pt x="1392" y="1705"/>
                  </a:lnTo>
                  <a:lnTo>
                    <a:pt x="1416" y="1675"/>
                  </a:lnTo>
                  <a:lnTo>
                    <a:pt x="1428" y="1646"/>
                  </a:lnTo>
                  <a:lnTo>
                    <a:pt x="1440" y="1617"/>
                  </a:lnTo>
                  <a:lnTo>
                    <a:pt x="1452" y="1587"/>
                  </a:lnTo>
                  <a:lnTo>
                    <a:pt x="1452" y="1548"/>
                  </a:lnTo>
                  <a:lnTo>
                    <a:pt x="1452" y="1519"/>
                  </a:lnTo>
                  <a:lnTo>
                    <a:pt x="1452" y="1489"/>
                  </a:lnTo>
                  <a:lnTo>
                    <a:pt x="1452" y="1450"/>
                  </a:lnTo>
                  <a:lnTo>
                    <a:pt x="1440" y="1421"/>
                  </a:lnTo>
                  <a:lnTo>
                    <a:pt x="1428" y="1391"/>
                  </a:lnTo>
                  <a:lnTo>
                    <a:pt x="1416" y="1352"/>
                  </a:lnTo>
                  <a:lnTo>
                    <a:pt x="1380" y="1313"/>
                  </a:lnTo>
                  <a:lnTo>
                    <a:pt x="1332" y="1284"/>
                  </a:lnTo>
                  <a:lnTo>
                    <a:pt x="1296" y="1254"/>
                  </a:lnTo>
                  <a:lnTo>
                    <a:pt x="1260" y="1225"/>
                  </a:lnTo>
                  <a:lnTo>
                    <a:pt x="1224" y="1205"/>
                  </a:lnTo>
                  <a:lnTo>
                    <a:pt x="1200" y="1176"/>
                  </a:lnTo>
                  <a:lnTo>
                    <a:pt x="1176" y="1146"/>
                  </a:lnTo>
                  <a:lnTo>
                    <a:pt x="1140" y="1117"/>
                  </a:lnTo>
                  <a:lnTo>
                    <a:pt x="1104" y="1088"/>
                  </a:lnTo>
                  <a:lnTo>
                    <a:pt x="1092" y="1058"/>
                  </a:lnTo>
                  <a:lnTo>
                    <a:pt x="1068" y="1029"/>
                  </a:lnTo>
                  <a:lnTo>
                    <a:pt x="1068" y="999"/>
                  </a:lnTo>
                  <a:lnTo>
                    <a:pt x="1056" y="960"/>
                  </a:lnTo>
                  <a:lnTo>
                    <a:pt x="1056" y="931"/>
                  </a:lnTo>
                  <a:lnTo>
                    <a:pt x="1068" y="892"/>
                  </a:lnTo>
                  <a:lnTo>
                    <a:pt x="1080" y="862"/>
                  </a:lnTo>
                  <a:lnTo>
                    <a:pt x="1080" y="803"/>
                  </a:lnTo>
                  <a:lnTo>
                    <a:pt x="1080" y="764"/>
                  </a:lnTo>
                  <a:lnTo>
                    <a:pt x="1092" y="735"/>
                  </a:lnTo>
                  <a:lnTo>
                    <a:pt x="1104" y="705"/>
                  </a:lnTo>
                  <a:lnTo>
                    <a:pt x="1116" y="676"/>
                  </a:lnTo>
                  <a:lnTo>
                    <a:pt x="1128" y="647"/>
                  </a:lnTo>
                  <a:lnTo>
                    <a:pt x="1140" y="617"/>
                  </a:lnTo>
                  <a:lnTo>
                    <a:pt x="1164" y="588"/>
                  </a:lnTo>
                  <a:lnTo>
                    <a:pt x="1200" y="558"/>
                  </a:lnTo>
                  <a:lnTo>
                    <a:pt x="1224" y="519"/>
                  </a:lnTo>
                  <a:lnTo>
                    <a:pt x="1260" y="480"/>
                  </a:lnTo>
                  <a:lnTo>
                    <a:pt x="1296" y="441"/>
                  </a:lnTo>
                  <a:lnTo>
                    <a:pt x="1320" y="412"/>
                  </a:lnTo>
                  <a:lnTo>
                    <a:pt x="1344" y="382"/>
                  </a:lnTo>
                  <a:lnTo>
                    <a:pt x="1368" y="353"/>
                  </a:lnTo>
                  <a:lnTo>
                    <a:pt x="1368" y="323"/>
                  </a:lnTo>
                  <a:lnTo>
                    <a:pt x="1392" y="294"/>
                  </a:lnTo>
                  <a:lnTo>
                    <a:pt x="1404" y="265"/>
                  </a:lnTo>
                  <a:lnTo>
                    <a:pt x="1404" y="235"/>
                  </a:lnTo>
                  <a:lnTo>
                    <a:pt x="1404" y="206"/>
                  </a:lnTo>
                  <a:lnTo>
                    <a:pt x="1404" y="176"/>
                  </a:lnTo>
                  <a:lnTo>
                    <a:pt x="1380" y="147"/>
                  </a:lnTo>
                  <a:lnTo>
                    <a:pt x="1380" y="147"/>
                  </a:lnTo>
                </a:path>
              </a:pathLst>
            </a:custGeom>
            <a:solidFill>
              <a:schemeClr val="accent2"/>
            </a:solidFill>
            <a:ln w="50800" cap="rnd" cmpd="sng">
              <a:solidFill>
                <a:schemeClr val="tx1"/>
              </a:solidFill>
              <a:prstDash val="solid"/>
              <a:round/>
              <a:headEnd type="none" w="med" len="med"/>
              <a:tailEnd type="none" w="med" len="med"/>
            </a:ln>
            <a:effectLst/>
          </p:spPr>
          <p:txBody>
            <a:bodyPr/>
            <a:lstStyle/>
            <a:p>
              <a:endParaRPr lang="en-US"/>
            </a:p>
          </p:txBody>
        </p:sp>
        <p:sp>
          <p:nvSpPr>
            <p:cNvPr id="7173" name="Freeform 5"/>
            <p:cNvSpPr>
              <a:spLocks/>
            </p:cNvSpPr>
            <p:nvPr/>
          </p:nvSpPr>
          <p:spPr bwMode="auto">
            <a:xfrm>
              <a:off x="3048" y="2345"/>
              <a:ext cx="1441" cy="1784"/>
            </a:xfrm>
            <a:custGeom>
              <a:avLst/>
              <a:gdLst/>
              <a:ahLst/>
              <a:cxnLst>
                <a:cxn ang="0">
                  <a:pos x="60" y="1450"/>
                </a:cxn>
                <a:cxn ang="0">
                  <a:pos x="72" y="1362"/>
                </a:cxn>
                <a:cxn ang="0">
                  <a:pos x="156" y="1264"/>
                </a:cxn>
                <a:cxn ang="0">
                  <a:pos x="264" y="1166"/>
                </a:cxn>
                <a:cxn ang="0">
                  <a:pos x="336" y="1078"/>
                </a:cxn>
                <a:cxn ang="0">
                  <a:pos x="384" y="989"/>
                </a:cxn>
                <a:cxn ang="0">
                  <a:pos x="420" y="892"/>
                </a:cxn>
                <a:cxn ang="0">
                  <a:pos x="408" y="803"/>
                </a:cxn>
                <a:cxn ang="0">
                  <a:pos x="360" y="705"/>
                </a:cxn>
                <a:cxn ang="0">
                  <a:pos x="276" y="607"/>
                </a:cxn>
                <a:cxn ang="0">
                  <a:pos x="204" y="529"/>
                </a:cxn>
                <a:cxn ang="0">
                  <a:pos x="108" y="441"/>
                </a:cxn>
                <a:cxn ang="0">
                  <a:pos x="36" y="362"/>
                </a:cxn>
                <a:cxn ang="0">
                  <a:pos x="0" y="274"/>
                </a:cxn>
                <a:cxn ang="0">
                  <a:pos x="12" y="186"/>
                </a:cxn>
                <a:cxn ang="0">
                  <a:pos x="84" y="88"/>
                </a:cxn>
                <a:cxn ang="0">
                  <a:pos x="192" y="29"/>
                </a:cxn>
                <a:cxn ang="0">
                  <a:pos x="300" y="20"/>
                </a:cxn>
                <a:cxn ang="0">
                  <a:pos x="504" y="10"/>
                </a:cxn>
                <a:cxn ang="0">
                  <a:pos x="708" y="0"/>
                </a:cxn>
                <a:cxn ang="0">
                  <a:pos x="828" y="10"/>
                </a:cxn>
                <a:cxn ang="0">
                  <a:pos x="1008" y="78"/>
                </a:cxn>
                <a:cxn ang="0">
                  <a:pos x="1128" y="167"/>
                </a:cxn>
                <a:cxn ang="0">
                  <a:pos x="1248" y="362"/>
                </a:cxn>
                <a:cxn ang="0">
                  <a:pos x="1344" y="558"/>
                </a:cxn>
                <a:cxn ang="0">
                  <a:pos x="1428" y="794"/>
                </a:cxn>
                <a:cxn ang="0">
                  <a:pos x="1440" y="931"/>
                </a:cxn>
                <a:cxn ang="0">
                  <a:pos x="1440" y="1068"/>
                </a:cxn>
                <a:cxn ang="0">
                  <a:pos x="1440" y="1185"/>
                </a:cxn>
                <a:cxn ang="0">
                  <a:pos x="1380" y="1303"/>
                </a:cxn>
                <a:cxn ang="0">
                  <a:pos x="1284" y="1391"/>
                </a:cxn>
                <a:cxn ang="0">
                  <a:pos x="1152" y="1479"/>
                </a:cxn>
                <a:cxn ang="0">
                  <a:pos x="1044" y="1558"/>
                </a:cxn>
                <a:cxn ang="0">
                  <a:pos x="948" y="1636"/>
                </a:cxn>
                <a:cxn ang="0">
                  <a:pos x="840" y="1685"/>
                </a:cxn>
                <a:cxn ang="0">
                  <a:pos x="708" y="1744"/>
                </a:cxn>
                <a:cxn ang="0">
                  <a:pos x="588" y="1783"/>
                </a:cxn>
                <a:cxn ang="0">
                  <a:pos x="468" y="1783"/>
                </a:cxn>
                <a:cxn ang="0">
                  <a:pos x="324" y="1773"/>
                </a:cxn>
                <a:cxn ang="0">
                  <a:pos x="204" y="1754"/>
                </a:cxn>
                <a:cxn ang="0">
                  <a:pos x="144" y="1665"/>
                </a:cxn>
                <a:cxn ang="0">
                  <a:pos x="96" y="1577"/>
                </a:cxn>
                <a:cxn ang="0">
                  <a:pos x="72" y="1489"/>
                </a:cxn>
                <a:cxn ang="0">
                  <a:pos x="72" y="1401"/>
                </a:cxn>
              </a:cxnLst>
              <a:rect l="0" t="0" r="r" b="b"/>
              <a:pathLst>
                <a:path w="1441" h="1784">
                  <a:moveTo>
                    <a:pt x="72" y="1509"/>
                  </a:moveTo>
                  <a:lnTo>
                    <a:pt x="60" y="1479"/>
                  </a:lnTo>
                  <a:lnTo>
                    <a:pt x="60" y="1450"/>
                  </a:lnTo>
                  <a:lnTo>
                    <a:pt x="60" y="1421"/>
                  </a:lnTo>
                  <a:lnTo>
                    <a:pt x="60" y="1391"/>
                  </a:lnTo>
                  <a:lnTo>
                    <a:pt x="72" y="1362"/>
                  </a:lnTo>
                  <a:lnTo>
                    <a:pt x="84" y="1332"/>
                  </a:lnTo>
                  <a:lnTo>
                    <a:pt x="120" y="1303"/>
                  </a:lnTo>
                  <a:lnTo>
                    <a:pt x="156" y="1264"/>
                  </a:lnTo>
                  <a:lnTo>
                    <a:pt x="192" y="1234"/>
                  </a:lnTo>
                  <a:lnTo>
                    <a:pt x="228" y="1205"/>
                  </a:lnTo>
                  <a:lnTo>
                    <a:pt x="264" y="1166"/>
                  </a:lnTo>
                  <a:lnTo>
                    <a:pt x="288" y="1136"/>
                  </a:lnTo>
                  <a:lnTo>
                    <a:pt x="312" y="1107"/>
                  </a:lnTo>
                  <a:lnTo>
                    <a:pt x="336" y="1078"/>
                  </a:lnTo>
                  <a:lnTo>
                    <a:pt x="348" y="1048"/>
                  </a:lnTo>
                  <a:lnTo>
                    <a:pt x="372" y="1019"/>
                  </a:lnTo>
                  <a:lnTo>
                    <a:pt x="384" y="989"/>
                  </a:lnTo>
                  <a:lnTo>
                    <a:pt x="396" y="960"/>
                  </a:lnTo>
                  <a:lnTo>
                    <a:pt x="408" y="931"/>
                  </a:lnTo>
                  <a:lnTo>
                    <a:pt x="420" y="892"/>
                  </a:lnTo>
                  <a:lnTo>
                    <a:pt x="420" y="862"/>
                  </a:lnTo>
                  <a:lnTo>
                    <a:pt x="420" y="833"/>
                  </a:lnTo>
                  <a:lnTo>
                    <a:pt x="408" y="803"/>
                  </a:lnTo>
                  <a:lnTo>
                    <a:pt x="396" y="774"/>
                  </a:lnTo>
                  <a:lnTo>
                    <a:pt x="384" y="735"/>
                  </a:lnTo>
                  <a:lnTo>
                    <a:pt x="360" y="705"/>
                  </a:lnTo>
                  <a:lnTo>
                    <a:pt x="336" y="676"/>
                  </a:lnTo>
                  <a:lnTo>
                    <a:pt x="300" y="637"/>
                  </a:lnTo>
                  <a:lnTo>
                    <a:pt x="276" y="607"/>
                  </a:lnTo>
                  <a:lnTo>
                    <a:pt x="252" y="578"/>
                  </a:lnTo>
                  <a:lnTo>
                    <a:pt x="216" y="558"/>
                  </a:lnTo>
                  <a:lnTo>
                    <a:pt x="204" y="529"/>
                  </a:lnTo>
                  <a:lnTo>
                    <a:pt x="168" y="500"/>
                  </a:lnTo>
                  <a:lnTo>
                    <a:pt x="144" y="470"/>
                  </a:lnTo>
                  <a:lnTo>
                    <a:pt x="108" y="441"/>
                  </a:lnTo>
                  <a:lnTo>
                    <a:pt x="84" y="411"/>
                  </a:lnTo>
                  <a:lnTo>
                    <a:pt x="48" y="392"/>
                  </a:lnTo>
                  <a:lnTo>
                    <a:pt x="36" y="362"/>
                  </a:lnTo>
                  <a:lnTo>
                    <a:pt x="12" y="333"/>
                  </a:lnTo>
                  <a:lnTo>
                    <a:pt x="0" y="304"/>
                  </a:lnTo>
                  <a:lnTo>
                    <a:pt x="0" y="274"/>
                  </a:lnTo>
                  <a:lnTo>
                    <a:pt x="0" y="245"/>
                  </a:lnTo>
                  <a:lnTo>
                    <a:pt x="0" y="216"/>
                  </a:lnTo>
                  <a:lnTo>
                    <a:pt x="12" y="186"/>
                  </a:lnTo>
                  <a:lnTo>
                    <a:pt x="36" y="157"/>
                  </a:lnTo>
                  <a:lnTo>
                    <a:pt x="60" y="127"/>
                  </a:lnTo>
                  <a:lnTo>
                    <a:pt x="84" y="88"/>
                  </a:lnTo>
                  <a:lnTo>
                    <a:pt x="120" y="59"/>
                  </a:lnTo>
                  <a:lnTo>
                    <a:pt x="156" y="39"/>
                  </a:lnTo>
                  <a:lnTo>
                    <a:pt x="192" y="29"/>
                  </a:lnTo>
                  <a:lnTo>
                    <a:pt x="228" y="29"/>
                  </a:lnTo>
                  <a:lnTo>
                    <a:pt x="264" y="20"/>
                  </a:lnTo>
                  <a:lnTo>
                    <a:pt x="300" y="20"/>
                  </a:lnTo>
                  <a:lnTo>
                    <a:pt x="336" y="10"/>
                  </a:lnTo>
                  <a:lnTo>
                    <a:pt x="432" y="10"/>
                  </a:lnTo>
                  <a:lnTo>
                    <a:pt x="504" y="10"/>
                  </a:lnTo>
                  <a:lnTo>
                    <a:pt x="576" y="0"/>
                  </a:lnTo>
                  <a:lnTo>
                    <a:pt x="612" y="0"/>
                  </a:lnTo>
                  <a:lnTo>
                    <a:pt x="708" y="0"/>
                  </a:lnTo>
                  <a:lnTo>
                    <a:pt x="756" y="0"/>
                  </a:lnTo>
                  <a:lnTo>
                    <a:pt x="792" y="0"/>
                  </a:lnTo>
                  <a:lnTo>
                    <a:pt x="828" y="10"/>
                  </a:lnTo>
                  <a:lnTo>
                    <a:pt x="876" y="29"/>
                  </a:lnTo>
                  <a:lnTo>
                    <a:pt x="972" y="49"/>
                  </a:lnTo>
                  <a:lnTo>
                    <a:pt x="1008" y="78"/>
                  </a:lnTo>
                  <a:lnTo>
                    <a:pt x="1044" y="98"/>
                  </a:lnTo>
                  <a:lnTo>
                    <a:pt x="1092" y="127"/>
                  </a:lnTo>
                  <a:lnTo>
                    <a:pt x="1128" y="167"/>
                  </a:lnTo>
                  <a:lnTo>
                    <a:pt x="1176" y="206"/>
                  </a:lnTo>
                  <a:lnTo>
                    <a:pt x="1212" y="284"/>
                  </a:lnTo>
                  <a:lnTo>
                    <a:pt x="1248" y="362"/>
                  </a:lnTo>
                  <a:lnTo>
                    <a:pt x="1284" y="402"/>
                  </a:lnTo>
                  <a:lnTo>
                    <a:pt x="1320" y="480"/>
                  </a:lnTo>
                  <a:lnTo>
                    <a:pt x="1344" y="558"/>
                  </a:lnTo>
                  <a:lnTo>
                    <a:pt x="1380" y="656"/>
                  </a:lnTo>
                  <a:lnTo>
                    <a:pt x="1404" y="754"/>
                  </a:lnTo>
                  <a:lnTo>
                    <a:pt x="1428" y="794"/>
                  </a:lnTo>
                  <a:lnTo>
                    <a:pt x="1428" y="852"/>
                  </a:lnTo>
                  <a:lnTo>
                    <a:pt x="1440" y="892"/>
                  </a:lnTo>
                  <a:lnTo>
                    <a:pt x="1440" y="931"/>
                  </a:lnTo>
                  <a:lnTo>
                    <a:pt x="1440" y="970"/>
                  </a:lnTo>
                  <a:lnTo>
                    <a:pt x="1440" y="1029"/>
                  </a:lnTo>
                  <a:lnTo>
                    <a:pt x="1440" y="1068"/>
                  </a:lnTo>
                  <a:lnTo>
                    <a:pt x="1440" y="1107"/>
                  </a:lnTo>
                  <a:lnTo>
                    <a:pt x="1440" y="1146"/>
                  </a:lnTo>
                  <a:lnTo>
                    <a:pt x="1440" y="1185"/>
                  </a:lnTo>
                  <a:lnTo>
                    <a:pt x="1428" y="1225"/>
                  </a:lnTo>
                  <a:lnTo>
                    <a:pt x="1416" y="1264"/>
                  </a:lnTo>
                  <a:lnTo>
                    <a:pt x="1380" y="1303"/>
                  </a:lnTo>
                  <a:lnTo>
                    <a:pt x="1344" y="1332"/>
                  </a:lnTo>
                  <a:lnTo>
                    <a:pt x="1320" y="1362"/>
                  </a:lnTo>
                  <a:lnTo>
                    <a:pt x="1284" y="1391"/>
                  </a:lnTo>
                  <a:lnTo>
                    <a:pt x="1248" y="1421"/>
                  </a:lnTo>
                  <a:lnTo>
                    <a:pt x="1200" y="1450"/>
                  </a:lnTo>
                  <a:lnTo>
                    <a:pt x="1152" y="1479"/>
                  </a:lnTo>
                  <a:lnTo>
                    <a:pt x="1116" y="1509"/>
                  </a:lnTo>
                  <a:lnTo>
                    <a:pt x="1080" y="1538"/>
                  </a:lnTo>
                  <a:lnTo>
                    <a:pt x="1044" y="1558"/>
                  </a:lnTo>
                  <a:lnTo>
                    <a:pt x="1008" y="1587"/>
                  </a:lnTo>
                  <a:lnTo>
                    <a:pt x="972" y="1607"/>
                  </a:lnTo>
                  <a:lnTo>
                    <a:pt x="948" y="1636"/>
                  </a:lnTo>
                  <a:lnTo>
                    <a:pt x="912" y="1656"/>
                  </a:lnTo>
                  <a:lnTo>
                    <a:pt x="876" y="1675"/>
                  </a:lnTo>
                  <a:lnTo>
                    <a:pt x="840" y="1685"/>
                  </a:lnTo>
                  <a:lnTo>
                    <a:pt x="804" y="1705"/>
                  </a:lnTo>
                  <a:lnTo>
                    <a:pt x="756" y="1724"/>
                  </a:lnTo>
                  <a:lnTo>
                    <a:pt x="708" y="1744"/>
                  </a:lnTo>
                  <a:lnTo>
                    <a:pt x="672" y="1754"/>
                  </a:lnTo>
                  <a:lnTo>
                    <a:pt x="636" y="1773"/>
                  </a:lnTo>
                  <a:lnTo>
                    <a:pt x="588" y="1783"/>
                  </a:lnTo>
                  <a:lnTo>
                    <a:pt x="552" y="1783"/>
                  </a:lnTo>
                  <a:lnTo>
                    <a:pt x="504" y="1783"/>
                  </a:lnTo>
                  <a:lnTo>
                    <a:pt x="468" y="1783"/>
                  </a:lnTo>
                  <a:lnTo>
                    <a:pt x="396" y="1783"/>
                  </a:lnTo>
                  <a:lnTo>
                    <a:pt x="360" y="1783"/>
                  </a:lnTo>
                  <a:lnTo>
                    <a:pt x="324" y="1773"/>
                  </a:lnTo>
                  <a:lnTo>
                    <a:pt x="276" y="1773"/>
                  </a:lnTo>
                  <a:lnTo>
                    <a:pt x="240" y="1763"/>
                  </a:lnTo>
                  <a:lnTo>
                    <a:pt x="204" y="1754"/>
                  </a:lnTo>
                  <a:lnTo>
                    <a:pt x="180" y="1724"/>
                  </a:lnTo>
                  <a:lnTo>
                    <a:pt x="156" y="1695"/>
                  </a:lnTo>
                  <a:lnTo>
                    <a:pt x="144" y="1665"/>
                  </a:lnTo>
                  <a:lnTo>
                    <a:pt x="120" y="1636"/>
                  </a:lnTo>
                  <a:lnTo>
                    <a:pt x="108" y="1607"/>
                  </a:lnTo>
                  <a:lnTo>
                    <a:pt x="96" y="1577"/>
                  </a:lnTo>
                  <a:lnTo>
                    <a:pt x="72" y="1548"/>
                  </a:lnTo>
                  <a:lnTo>
                    <a:pt x="72" y="1518"/>
                  </a:lnTo>
                  <a:lnTo>
                    <a:pt x="72" y="1489"/>
                  </a:lnTo>
                  <a:lnTo>
                    <a:pt x="72" y="1460"/>
                  </a:lnTo>
                  <a:lnTo>
                    <a:pt x="72" y="1430"/>
                  </a:lnTo>
                  <a:lnTo>
                    <a:pt x="72" y="1401"/>
                  </a:lnTo>
                </a:path>
              </a:pathLst>
            </a:custGeom>
            <a:solidFill>
              <a:schemeClr val="accent2"/>
            </a:solidFill>
            <a:ln w="50800" cap="rnd" cmpd="sng">
              <a:solidFill>
                <a:schemeClr val="tx1"/>
              </a:solidFill>
              <a:prstDash val="solid"/>
              <a:round/>
              <a:headEnd type="none" w="med" len="med"/>
              <a:tailEnd type="none" w="med" len="med"/>
            </a:ln>
            <a:effectLst/>
          </p:spPr>
          <p:txBody>
            <a:bodyPr/>
            <a:lstStyle/>
            <a:p>
              <a:endParaRPr lang="en-US"/>
            </a:p>
          </p:txBody>
        </p:sp>
        <p:sp>
          <p:nvSpPr>
            <p:cNvPr id="7178" name="Rectangle 10"/>
            <p:cNvSpPr>
              <a:spLocks noChangeArrowheads="1"/>
            </p:cNvSpPr>
            <p:nvPr/>
          </p:nvSpPr>
          <p:spPr bwMode="auto">
            <a:xfrm>
              <a:off x="3159" y="3644"/>
              <a:ext cx="1085" cy="286"/>
            </a:xfrm>
            <a:prstGeom prst="rect">
              <a:avLst/>
            </a:prstGeom>
            <a:noFill/>
            <a:ln w="12700">
              <a:noFill/>
              <a:miter lim="800000"/>
              <a:headEnd/>
              <a:tailEnd/>
            </a:ln>
            <a:effectLst/>
          </p:spPr>
          <p:txBody>
            <a:bodyPr lIns="90488" tIns="44450" rIns="90488" bIns="44450">
              <a:spAutoFit/>
            </a:bodyPr>
            <a:lstStyle/>
            <a:p>
              <a:r>
                <a:rPr lang="en-US" b="1"/>
                <a:t>Guard Cell</a:t>
              </a:r>
            </a:p>
          </p:txBody>
        </p:sp>
        <p:sp>
          <p:nvSpPr>
            <p:cNvPr id="7179" name="Rectangle 11"/>
            <p:cNvSpPr>
              <a:spLocks noChangeArrowheads="1"/>
            </p:cNvSpPr>
            <p:nvPr/>
          </p:nvSpPr>
          <p:spPr bwMode="auto">
            <a:xfrm>
              <a:off x="1767" y="3608"/>
              <a:ext cx="1085" cy="286"/>
            </a:xfrm>
            <a:prstGeom prst="rect">
              <a:avLst/>
            </a:prstGeom>
            <a:noFill/>
            <a:ln w="12700">
              <a:noFill/>
              <a:miter lim="800000"/>
              <a:headEnd/>
              <a:tailEnd/>
            </a:ln>
            <a:effectLst/>
          </p:spPr>
          <p:txBody>
            <a:bodyPr lIns="90488" tIns="44450" rIns="90488" bIns="44450">
              <a:spAutoFit/>
            </a:bodyPr>
            <a:lstStyle/>
            <a:p>
              <a:r>
                <a:rPr lang="en-US" b="1"/>
                <a:t>Guard Cell</a:t>
              </a:r>
            </a:p>
          </p:txBody>
        </p:sp>
      </p:grpSp>
      <p:grpSp>
        <p:nvGrpSpPr>
          <p:cNvPr id="3" name="Group 17"/>
          <p:cNvGrpSpPr>
            <a:grpSpLocks/>
          </p:cNvGrpSpPr>
          <p:nvPr/>
        </p:nvGrpSpPr>
        <p:grpSpPr bwMode="auto">
          <a:xfrm>
            <a:off x="61913" y="4787900"/>
            <a:ext cx="4662487" cy="1427163"/>
            <a:chOff x="39" y="3016"/>
            <a:chExt cx="2937" cy="899"/>
          </a:xfrm>
        </p:grpSpPr>
        <p:sp>
          <p:nvSpPr>
            <p:cNvPr id="7177" name="Rectangle 9"/>
            <p:cNvSpPr>
              <a:spLocks noChangeArrowheads="1"/>
            </p:cNvSpPr>
            <p:nvPr/>
          </p:nvSpPr>
          <p:spPr bwMode="auto">
            <a:xfrm>
              <a:off x="39" y="3399"/>
              <a:ext cx="1532" cy="516"/>
            </a:xfrm>
            <a:prstGeom prst="rect">
              <a:avLst/>
            </a:prstGeom>
            <a:noFill/>
            <a:ln w="12700">
              <a:noFill/>
              <a:miter lim="800000"/>
              <a:headEnd/>
              <a:tailEnd/>
            </a:ln>
            <a:effectLst/>
          </p:spPr>
          <p:txBody>
            <a:bodyPr wrap="none" lIns="90488" tIns="44450" rIns="90488" bIns="44450">
              <a:spAutoFit/>
            </a:bodyPr>
            <a:lstStyle/>
            <a:p>
              <a:r>
                <a:rPr lang="en-US" b="1"/>
                <a:t>Carbon Dioxide</a:t>
              </a:r>
            </a:p>
            <a:p>
              <a:r>
                <a:rPr lang="en-US" b="1"/>
                <a:t>         (CO</a:t>
              </a:r>
              <a:r>
                <a:rPr lang="en-US" b="1" baseline="-25000"/>
                <a:t>2</a:t>
              </a:r>
              <a:r>
                <a:rPr lang="en-US" b="1"/>
                <a:t>)</a:t>
              </a:r>
            </a:p>
          </p:txBody>
        </p:sp>
        <p:sp>
          <p:nvSpPr>
            <p:cNvPr id="7182" name="Freeform 14"/>
            <p:cNvSpPr>
              <a:spLocks/>
            </p:cNvSpPr>
            <p:nvPr/>
          </p:nvSpPr>
          <p:spPr bwMode="auto">
            <a:xfrm>
              <a:off x="1192" y="3016"/>
              <a:ext cx="1784" cy="344"/>
            </a:xfrm>
            <a:custGeom>
              <a:avLst/>
              <a:gdLst/>
              <a:ahLst/>
              <a:cxnLst>
                <a:cxn ang="0">
                  <a:pos x="8" y="344"/>
                </a:cxn>
                <a:cxn ang="0">
                  <a:pos x="296" y="56"/>
                </a:cxn>
                <a:cxn ang="0">
                  <a:pos x="1784" y="8"/>
                </a:cxn>
              </a:cxnLst>
              <a:rect l="0" t="0" r="r" b="b"/>
              <a:pathLst>
                <a:path w="1784" h="344">
                  <a:moveTo>
                    <a:pt x="8" y="344"/>
                  </a:moveTo>
                  <a:cubicBezTo>
                    <a:pt x="4" y="228"/>
                    <a:pt x="0" y="112"/>
                    <a:pt x="296" y="56"/>
                  </a:cubicBezTo>
                  <a:cubicBezTo>
                    <a:pt x="592" y="0"/>
                    <a:pt x="1536" y="16"/>
                    <a:pt x="1784" y="8"/>
                  </a:cubicBezTo>
                </a:path>
              </a:pathLst>
            </a:custGeom>
            <a:noFill/>
            <a:ln w="57150" cap="flat" cmpd="sng">
              <a:solidFill>
                <a:schemeClr val="tx1"/>
              </a:solidFill>
              <a:prstDash val="solid"/>
              <a:round/>
              <a:headEnd type="none" w="med" len="med"/>
              <a:tailEnd type="triangle" w="med" len="med"/>
            </a:ln>
            <a:effectLst/>
          </p:spPr>
          <p:txBody>
            <a:bodyPr wrap="none" anchor="ctr"/>
            <a:lstStyle/>
            <a:p>
              <a:endParaRPr lang="en-US"/>
            </a:p>
          </p:txBody>
        </p:sp>
      </p:grpSp>
      <p:grpSp>
        <p:nvGrpSpPr>
          <p:cNvPr id="4" name="Group 18"/>
          <p:cNvGrpSpPr>
            <a:grpSpLocks/>
          </p:cNvGrpSpPr>
          <p:nvPr/>
        </p:nvGrpSpPr>
        <p:grpSpPr bwMode="auto">
          <a:xfrm>
            <a:off x="4953000" y="3414713"/>
            <a:ext cx="3570288" cy="1957387"/>
            <a:chOff x="3120" y="2151"/>
            <a:chExt cx="2249" cy="1233"/>
          </a:xfrm>
        </p:grpSpPr>
        <p:sp>
          <p:nvSpPr>
            <p:cNvPr id="7175" name="Rectangle 7"/>
            <p:cNvSpPr>
              <a:spLocks noChangeArrowheads="1"/>
            </p:cNvSpPr>
            <p:nvPr/>
          </p:nvSpPr>
          <p:spPr bwMode="auto">
            <a:xfrm>
              <a:off x="4551" y="2151"/>
              <a:ext cx="818" cy="516"/>
            </a:xfrm>
            <a:prstGeom prst="rect">
              <a:avLst/>
            </a:prstGeom>
            <a:noFill/>
            <a:ln w="12700">
              <a:noFill/>
              <a:miter lim="800000"/>
              <a:headEnd/>
              <a:tailEnd/>
            </a:ln>
            <a:effectLst/>
          </p:spPr>
          <p:txBody>
            <a:bodyPr wrap="none" lIns="90488" tIns="44450" rIns="90488" bIns="44450">
              <a:spAutoFit/>
            </a:bodyPr>
            <a:lstStyle/>
            <a:p>
              <a:r>
                <a:rPr lang="en-US" b="1"/>
                <a:t>Oxygen</a:t>
              </a:r>
            </a:p>
            <a:p>
              <a:r>
                <a:rPr lang="en-US" b="1"/>
                <a:t>   (O</a:t>
              </a:r>
              <a:r>
                <a:rPr lang="en-US" b="1" baseline="-25000"/>
                <a:t>2</a:t>
              </a:r>
              <a:r>
                <a:rPr lang="en-US" b="1"/>
                <a:t>)</a:t>
              </a:r>
            </a:p>
          </p:txBody>
        </p:sp>
        <p:sp>
          <p:nvSpPr>
            <p:cNvPr id="7184" name="Freeform 16"/>
            <p:cNvSpPr>
              <a:spLocks/>
            </p:cNvSpPr>
            <p:nvPr/>
          </p:nvSpPr>
          <p:spPr bwMode="auto">
            <a:xfrm>
              <a:off x="3120" y="2880"/>
              <a:ext cx="1952" cy="504"/>
            </a:xfrm>
            <a:custGeom>
              <a:avLst/>
              <a:gdLst/>
              <a:ahLst/>
              <a:cxnLst>
                <a:cxn ang="0">
                  <a:pos x="0" y="432"/>
                </a:cxn>
                <a:cxn ang="0">
                  <a:pos x="1632" y="432"/>
                </a:cxn>
                <a:cxn ang="0">
                  <a:pos x="1920" y="0"/>
                </a:cxn>
              </a:cxnLst>
              <a:rect l="0" t="0" r="r" b="b"/>
              <a:pathLst>
                <a:path w="1952" h="504">
                  <a:moveTo>
                    <a:pt x="0" y="432"/>
                  </a:moveTo>
                  <a:cubicBezTo>
                    <a:pt x="656" y="468"/>
                    <a:pt x="1312" y="504"/>
                    <a:pt x="1632" y="432"/>
                  </a:cubicBezTo>
                  <a:cubicBezTo>
                    <a:pt x="1952" y="360"/>
                    <a:pt x="1936" y="180"/>
                    <a:pt x="1920" y="0"/>
                  </a:cubicBezTo>
                </a:path>
              </a:pathLst>
            </a:custGeom>
            <a:noFill/>
            <a:ln w="57150" cap="flat" cmpd="sng">
              <a:solidFill>
                <a:schemeClr val="tx1"/>
              </a:solidFill>
              <a:prstDash val="solid"/>
              <a:round/>
              <a:headEnd type="none" w="med" len="med"/>
              <a:tailEnd type="triangle" w="med" len="med"/>
            </a:ln>
            <a:effec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wipe(left)">
                                      <p:cBhvr>
                                        <p:cTn id="7" dur="500"/>
                                        <p:tgtEl>
                                          <p:spTgt spid="71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wipe(left)">
                                      <p:cBhvr>
                                        <p:cTn id="12" dur="500"/>
                                        <p:tgtEl>
                                          <p:spTgt spid="71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P spid="717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a:ln/>
        </p:spPr>
        <p:txBody>
          <a:bodyPr/>
          <a:lstStyle/>
          <a:p>
            <a:r>
              <a:rPr lang="en-US" b="1">
                <a:solidFill>
                  <a:srgbClr val="008000"/>
                </a:solidFill>
                <a:effectLst>
                  <a:outerShdw blurRad="38100" dist="38100" dir="2700000" algn="tl">
                    <a:srgbClr val="000000"/>
                  </a:outerShdw>
                </a:effectLst>
              </a:rPr>
              <a:t>Mesophyll Cell</a:t>
            </a:r>
            <a:endParaRPr lang="en-US" b="1"/>
          </a:p>
        </p:txBody>
      </p:sp>
      <p:sp>
        <p:nvSpPr>
          <p:cNvPr id="8195" name="Rectangle 3"/>
          <p:cNvSpPr>
            <a:spLocks noGrp="1" noChangeArrowheads="1"/>
          </p:cNvSpPr>
          <p:nvPr>
            <p:ph type="body" idx="1"/>
          </p:nvPr>
        </p:nvSpPr>
        <p:spPr>
          <a:xfrm>
            <a:off x="609600" y="1676400"/>
            <a:ext cx="7772400" cy="4114800"/>
          </a:xfrm>
          <a:noFill/>
          <a:ln/>
        </p:spPr>
        <p:txBody>
          <a:bodyPr/>
          <a:lstStyle/>
          <a:p>
            <a:pPr>
              <a:buFontTx/>
              <a:buNone/>
            </a:pPr>
            <a:r>
              <a:rPr lang="en-US"/>
              <a:t> </a:t>
            </a:r>
          </a:p>
        </p:txBody>
      </p:sp>
      <p:sp>
        <p:nvSpPr>
          <p:cNvPr id="8196" name="Rectangle 4"/>
          <p:cNvSpPr>
            <a:spLocks noChangeArrowheads="1"/>
          </p:cNvSpPr>
          <p:nvPr/>
        </p:nvSpPr>
        <p:spPr bwMode="auto">
          <a:xfrm>
            <a:off x="60325" y="5470525"/>
            <a:ext cx="1674813" cy="822325"/>
          </a:xfrm>
          <a:prstGeom prst="rect">
            <a:avLst/>
          </a:prstGeom>
          <a:noFill/>
          <a:ln w="12700">
            <a:noFill/>
            <a:miter lim="800000"/>
            <a:headEnd/>
            <a:tailEnd/>
          </a:ln>
          <a:effectLst/>
        </p:spPr>
        <p:txBody>
          <a:bodyPr wrap="none" anchor="ctr"/>
          <a:lstStyle/>
          <a:p>
            <a:endParaRPr lang="en-US"/>
          </a:p>
        </p:txBody>
      </p:sp>
      <p:grpSp>
        <p:nvGrpSpPr>
          <p:cNvPr id="2" name="Group 30"/>
          <p:cNvGrpSpPr>
            <a:grpSpLocks/>
          </p:cNvGrpSpPr>
          <p:nvPr/>
        </p:nvGrpSpPr>
        <p:grpSpPr bwMode="auto">
          <a:xfrm>
            <a:off x="3149600" y="2235200"/>
            <a:ext cx="2159000" cy="3454400"/>
            <a:chOff x="1984" y="1408"/>
            <a:chExt cx="1360" cy="2176"/>
          </a:xfrm>
        </p:grpSpPr>
        <p:sp>
          <p:nvSpPr>
            <p:cNvPr id="8200" name="Rectangle 8"/>
            <p:cNvSpPr>
              <a:spLocks noChangeArrowheads="1"/>
            </p:cNvSpPr>
            <p:nvPr/>
          </p:nvSpPr>
          <p:spPr bwMode="auto">
            <a:xfrm>
              <a:off x="1984" y="1408"/>
              <a:ext cx="1360" cy="2176"/>
            </a:xfrm>
            <a:prstGeom prst="rect">
              <a:avLst/>
            </a:prstGeom>
            <a:solidFill>
              <a:schemeClr val="bg1"/>
            </a:solidFill>
            <a:ln w="50800">
              <a:solidFill>
                <a:schemeClr val="tx1"/>
              </a:solidFill>
              <a:miter lim="800000"/>
              <a:headEnd/>
              <a:tailEnd/>
            </a:ln>
            <a:effectLst/>
          </p:spPr>
          <p:txBody>
            <a:bodyPr wrap="none" anchor="ctr"/>
            <a:lstStyle/>
            <a:p>
              <a:endParaRPr lang="en-US"/>
            </a:p>
          </p:txBody>
        </p:sp>
        <p:sp>
          <p:nvSpPr>
            <p:cNvPr id="8201" name="Oval 9"/>
            <p:cNvSpPr>
              <a:spLocks noChangeArrowheads="1"/>
            </p:cNvSpPr>
            <p:nvPr/>
          </p:nvSpPr>
          <p:spPr bwMode="auto">
            <a:xfrm>
              <a:off x="2936" y="1592"/>
              <a:ext cx="368" cy="512"/>
            </a:xfrm>
            <a:prstGeom prst="ellipse">
              <a:avLst/>
            </a:prstGeom>
            <a:solidFill>
              <a:schemeClr val="bg2"/>
            </a:solidFill>
            <a:ln w="25400">
              <a:solidFill>
                <a:schemeClr val="tx1"/>
              </a:solidFill>
              <a:round/>
              <a:headEnd/>
              <a:tailEnd/>
            </a:ln>
            <a:effectLst/>
          </p:spPr>
          <p:txBody>
            <a:bodyPr wrap="none" anchor="ctr"/>
            <a:lstStyle/>
            <a:p>
              <a:endParaRPr lang="en-US"/>
            </a:p>
          </p:txBody>
        </p:sp>
        <p:sp>
          <p:nvSpPr>
            <p:cNvPr id="8202" name="Oval 10"/>
            <p:cNvSpPr>
              <a:spLocks noChangeArrowheads="1"/>
            </p:cNvSpPr>
            <p:nvPr/>
          </p:nvSpPr>
          <p:spPr bwMode="auto">
            <a:xfrm>
              <a:off x="3076" y="1684"/>
              <a:ext cx="88" cy="88"/>
            </a:xfrm>
            <a:prstGeom prst="ellipse">
              <a:avLst/>
            </a:prstGeom>
            <a:solidFill>
              <a:schemeClr val="tx2"/>
            </a:solidFill>
            <a:ln w="12700">
              <a:solidFill>
                <a:schemeClr val="tx1"/>
              </a:solidFill>
              <a:round/>
              <a:headEnd/>
              <a:tailEnd/>
            </a:ln>
            <a:effectLst/>
          </p:spPr>
          <p:txBody>
            <a:bodyPr wrap="none" anchor="ctr"/>
            <a:lstStyle/>
            <a:p>
              <a:endParaRPr lang="en-US"/>
            </a:p>
          </p:txBody>
        </p:sp>
        <p:sp>
          <p:nvSpPr>
            <p:cNvPr id="8203" name="Freeform 11"/>
            <p:cNvSpPr>
              <a:spLocks/>
            </p:cNvSpPr>
            <p:nvPr/>
          </p:nvSpPr>
          <p:spPr bwMode="auto">
            <a:xfrm>
              <a:off x="2100" y="1740"/>
              <a:ext cx="937" cy="1525"/>
            </a:xfrm>
            <a:custGeom>
              <a:avLst/>
              <a:gdLst/>
              <a:ahLst/>
              <a:cxnLst>
                <a:cxn ang="0">
                  <a:pos x="792" y="468"/>
                </a:cxn>
                <a:cxn ang="0">
                  <a:pos x="720" y="420"/>
                </a:cxn>
                <a:cxn ang="0">
                  <a:pos x="672" y="348"/>
                </a:cxn>
                <a:cxn ang="0">
                  <a:pos x="636" y="252"/>
                </a:cxn>
                <a:cxn ang="0">
                  <a:pos x="612" y="180"/>
                </a:cxn>
                <a:cxn ang="0">
                  <a:pos x="576" y="108"/>
                </a:cxn>
                <a:cxn ang="0">
                  <a:pos x="504" y="60"/>
                </a:cxn>
                <a:cxn ang="0">
                  <a:pos x="432" y="12"/>
                </a:cxn>
                <a:cxn ang="0">
                  <a:pos x="360" y="0"/>
                </a:cxn>
                <a:cxn ang="0">
                  <a:pos x="264" y="0"/>
                </a:cxn>
                <a:cxn ang="0">
                  <a:pos x="192" y="12"/>
                </a:cxn>
                <a:cxn ang="0">
                  <a:pos x="108" y="36"/>
                </a:cxn>
                <a:cxn ang="0">
                  <a:pos x="48" y="96"/>
                </a:cxn>
                <a:cxn ang="0">
                  <a:pos x="0" y="180"/>
                </a:cxn>
                <a:cxn ang="0">
                  <a:pos x="0" y="252"/>
                </a:cxn>
                <a:cxn ang="0">
                  <a:pos x="0" y="324"/>
                </a:cxn>
                <a:cxn ang="0">
                  <a:pos x="0" y="396"/>
                </a:cxn>
                <a:cxn ang="0">
                  <a:pos x="24" y="468"/>
                </a:cxn>
                <a:cxn ang="0">
                  <a:pos x="96" y="540"/>
                </a:cxn>
                <a:cxn ang="0">
                  <a:pos x="168" y="612"/>
                </a:cxn>
                <a:cxn ang="0">
                  <a:pos x="228" y="684"/>
                </a:cxn>
                <a:cxn ang="0">
                  <a:pos x="276" y="756"/>
                </a:cxn>
                <a:cxn ang="0">
                  <a:pos x="300" y="828"/>
                </a:cxn>
                <a:cxn ang="0">
                  <a:pos x="312" y="900"/>
                </a:cxn>
                <a:cxn ang="0">
                  <a:pos x="324" y="972"/>
                </a:cxn>
                <a:cxn ang="0">
                  <a:pos x="324" y="1068"/>
                </a:cxn>
                <a:cxn ang="0">
                  <a:pos x="312" y="1140"/>
                </a:cxn>
                <a:cxn ang="0">
                  <a:pos x="312" y="1212"/>
                </a:cxn>
                <a:cxn ang="0">
                  <a:pos x="324" y="1284"/>
                </a:cxn>
                <a:cxn ang="0">
                  <a:pos x="348" y="1356"/>
                </a:cxn>
                <a:cxn ang="0">
                  <a:pos x="408" y="1428"/>
                </a:cxn>
                <a:cxn ang="0">
                  <a:pos x="492" y="1488"/>
                </a:cxn>
                <a:cxn ang="0">
                  <a:pos x="576" y="1512"/>
                </a:cxn>
                <a:cxn ang="0">
                  <a:pos x="660" y="1524"/>
                </a:cxn>
                <a:cxn ang="0">
                  <a:pos x="756" y="1488"/>
                </a:cxn>
                <a:cxn ang="0">
                  <a:pos x="816" y="1428"/>
                </a:cxn>
                <a:cxn ang="0">
                  <a:pos x="864" y="1356"/>
                </a:cxn>
                <a:cxn ang="0">
                  <a:pos x="900" y="1284"/>
                </a:cxn>
                <a:cxn ang="0">
                  <a:pos x="924" y="1200"/>
                </a:cxn>
                <a:cxn ang="0">
                  <a:pos x="936" y="1116"/>
                </a:cxn>
                <a:cxn ang="0">
                  <a:pos x="936" y="924"/>
                </a:cxn>
                <a:cxn ang="0">
                  <a:pos x="936" y="840"/>
                </a:cxn>
                <a:cxn ang="0">
                  <a:pos x="924" y="756"/>
                </a:cxn>
                <a:cxn ang="0">
                  <a:pos x="912" y="684"/>
                </a:cxn>
                <a:cxn ang="0">
                  <a:pos x="900" y="612"/>
                </a:cxn>
                <a:cxn ang="0">
                  <a:pos x="876" y="540"/>
                </a:cxn>
                <a:cxn ang="0">
                  <a:pos x="828" y="492"/>
                </a:cxn>
                <a:cxn ang="0">
                  <a:pos x="828" y="468"/>
                </a:cxn>
              </a:cxnLst>
              <a:rect l="0" t="0" r="r" b="b"/>
              <a:pathLst>
                <a:path w="937" h="1525">
                  <a:moveTo>
                    <a:pt x="828" y="468"/>
                  </a:moveTo>
                  <a:lnTo>
                    <a:pt x="792" y="468"/>
                  </a:lnTo>
                  <a:lnTo>
                    <a:pt x="756" y="444"/>
                  </a:lnTo>
                  <a:lnTo>
                    <a:pt x="720" y="420"/>
                  </a:lnTo>
                  <a:lnTo>
                    <a:pt x="708" y="384"/>
                  </a:lnTo>
                  <a:lnTo>
                    <a:pt x="672" y="348"/>
                  </a:lnTo>
                  <a:lnTo>
                    <a:pt x="648" y="300"/>
                  </a:lnTo>
                  <a:lnTo>
                    <a:pt x="636" y="252"/>
                  </a:lnTo>
                  <a:lnTo>
                    <a:pt x="624" y="216"/>
                  </a:lnTo>
                  <a:lnTo>
                    <a:pt x="612" y="180"/>
                  </a:lnTo>
                  <a:lnTo>
                    <a:pt x="588" y="144"/>
                  </a:lnTo>
                  <a:lnTo>
                    <a:pt x="576" y="108"/>
                  </a:lnTo>
                  <a:lnTo>
                    <a:pt x="540" y="84"/>
                  </a:lnTo>
                  <a:lnTo>
                    <a:pt x="504" y="60"/>
                  </a:lnTo>
                  <a:lnTo>
                    <a:pt x="468" y="24"/>
                  </a:lnTo>
                  <a:lnTo>
                    <a:pt x="432" y="12"/>
                  </a:lnTo>
                  <a:lnTo>
                    <a:pt x="396" y="0"/>
                  </a:lnTo>
                  <a:lnTo>
                    <a:pt x="360" y="0"/>
                  </a:lnTo>
                  <a:lnTo>
                    <a:pt x="312" y="0"/>
                  </a:lnTo>
                  <a:lnTo>
                    <a:pt x="264" y="0"/>
                  </a:lnTo>
                  <a:lnTo>
                    <a:pt x="228" y="0"/>
                  </a:lnTo>
                  <a:lnTo>
                    <a:pt x="192" y="12"/>
                  </a:lnTo>
                  <a:lnTo>
                    <a:pt x="144" y="24"/>
                  </a:lnTo>
                  <a:lnTo>
                    <a:pt x="108" y="36"/>
                  </a:lnTo>
                  <a:lnTo>
                    <a:pt x="72" y="60"/>
                  </a:lnTo>
                  <a:lnTo>
                    <a:pt x="48" y="96"/>
                  </a:lnTo>
                  <a:lnTo>
                    <a:pt x="12" y="132"/>
                  </a:lnTo>
                  <a:lnTo>
                    <a:pt x="0" y="180"/>
                  </a:lnTo>
                  <a:lnTo>
                    <a:pt x="0" y="216"/>
                  </a:lnTo>
                  <a:lnTo>
                    <a:pt x="0" y="252"/>
                  </a:lnTo>
                  <a:lnTo>
                    <a:pt x="0" y="288"/>
                  </a:lnTo>
                  <a:lnTo>
                    <a:pt x="0" y="324"/>
                  </a:lnTo>
                  <a:lnTo>
                    <a:pt x="0" y="360"/>
                  </a:lnTo>
                  <a:lnTo>
                    <a:pt x="0" y="396"/>
                  </a:lnTo>
                  <a:lnTo>
                    <a:pt x="12" y="432"/>
                  </a:lnTo>
                  <a:lnTo>
                    <a:pt x="24" y="468"/>
                  </a:lnTo>
                  <a:lnTo>
                    <a:pt x="48" y="504"/>
                  </a:lnTo>
                  <a:lnTo>
                    <a:pt x="96" y="540"/>
                  </a:lnTo>
                  <a:lnTo>
                    <a:pt x="132" y="576"/>
                  </a:lnTo>
                  <a:lnTo>
                    <a:pt x="168" y="612"/>
                  </a:lnTo>
                  <a:lnTo>
                    <a:pt x="204" y="648"/>
                  </a:lnTo>
                  <a:lnTo>
                    <a:pt x="228" y="684"/>
                  </a:lnTo>
                  <a:lnTo>
                    <a:pt x="264" y="720"/>
                  </a:lnTo>
                  <a:lnTo>
                    <a:pt x="276" y="756"/>
                  </a:lnTo>
                  <a:lnTo>
                    <a:pt x="288" y="792"/>
                  </a:lnTo>
                  <a:lnTo>
                    <a:pt x="300" y="828"/>
                  </a:lnTo>
                  <a:lnTo>
                    <a:pt x="312" y="864"/>
                  </a:lnTo>
                  <a:lnTo>
                    <a:pt x="312" y="900"/>
                  </a:lnTo>
                  <a:lnTo>
                    <a:pt x="324" y="936"/>
                  </a:lnTo>
                  <a:lnTo>
                    <a:pt x="324" y="972"/>
                  </a:lnTo>
                  <a:lnTo>
                    <a:pt x="324" y="1020"/>
                  </a:lnTo>
                  <a:lnTo>
                    <a:pt x="324" y="1068"/>
                  </a:lnTo>
                  <a:lnTo>
                    <a:pt x="324" y="1104"/>
                  </a:lnTo>
                  <a:lnTo>
                    <a:pt x="312" y="1140"/>
                  </a:lnTo>
                  <a:lnTo>
                    <a:pt x="312" y="1176"/>
                  </a:lnTo>
                  <a:lnTo>
                    <a:pt x="312" y="1212"/>
                  </a:lnTo>
                  <a:lnTo>
                    <a:pt x="312" y="1248"/>
                  </a:lnTo>
                  <a:lnTo>
                    <a:pt x="324" y="1284"/>
                  </a:lnTo>
                  <a:lnTo>
                    <a:pt x="336" y="1320"/>
                  </a:lnTo>
                  <a:lnTo>
                    <a:pt x="348" y="1356"/>
                  </a:lnTo>
                  <a:lnTo>
                    <a:pt x="372" y="1392"/>
                  </a:lnTo>
                  <a:lnTo>
                    <a:pt x="408" y="1428"/>
                  </a:lnTo>
                  <a:lnTo>
                    <a:pt x="444" y="1464"/>
                  </a:lnTo>
                  <a:lnTo>
                    <a:pt x="492" y="1488"/>
                  </a:lnTo>
                  <a:lnTo>
                    <a:pt x="540" y="1500"/>
                  </a:lnTo>
                  <a:lnTo>
                    <a:pt x="576" y="1512"/>
                  </a:lnTo>
                  <a:lnTo>
                    <a:pt x="612" y="1524"/>
                  </a:lnTo>
                  <a:lnTo>
                    <a:pt x="660" y="1524"/>
                  </a:lnTo>
                  <a:lnTo>
                    <a:pt x="708" y="1500"/>
                  </a:lnTo>
                  <a:lnTo>
                    <a:pt x="756" y="1488"/>
                  </a:lnTo>
                  <a:lnTo>
                    <a:pt x="792" y="1464"/>
                  </a:lnTo>
                  <a:lnTo>
                    <a:pt x="816" y="1428"/>
                  </a:lnTo>
                  <a:lnTo>
                    <a:pt x="840" y="1392"/>
                  </a:lnTo>
                  <a:lnTo>
                    <a:pt x="864" y="1356"/>
                  </a:lnTo>
                  <a:lnTo>
                    <a:pt x="876" y="1320"/>
                  </a:lnTo>
                  <a:lnTo>
                    <a:pt x="900" y="1284"/>
                  </a:lnTo>
                  <a:lnTo>
                    <a:pt x="912" y="1248"/>
                  </a:lnTo>
                  <a:lnTo>
                    <a:pt x="924" y="1200"/>
                  </a:lnTo>
                  <a:lnTo>
                    <a:pt x="924" y="1164"/>
                  </a:lnTo>
                  <a:lnTo>
                    <a:pt x="936" y="1116"/>
                  </a:lnTo>
                  <a:lnTo>
                    <a:pt x="936" y="1020"/>
                  </a:lnTo>
                  <a:lnTo>
                    <a:pt x="936" y="924"/>
                  </a:lnTo>
                  <a:lnTo>
                    <a:pt x="936" y="888"/>
                  </a:lnTo>
                  <a:lnTo>
                    <a:pt x="936" y="840"/>
                  </a:lnTo>
                  <a:lnTo>
                    <a:pt x="936" y="804"/>
                  </a:lnTo>
                  <a:lnTo>
                    <a:pt x="924" y="756"/>
                  </a:lnTo>
                  <a:lnTo>
                    <a:pt x="924" y="720"/>
                  </a:lnTo>
                  <a:lnTo>
                    <a:pt x="912" y="684"/>
                  </a:lnTo>
                  <a:lnTo>
                    <a:pt x="912" y="648"/>
                  </a:lnTo>
                  <a:lnTo>
                    <a:pt x="900" y="612"/>
                  </a:lnTo>
                  <a:lnTo>
                    <a:pt x="888" y="576"/>
                  </a:lnTo>
                  <a:lnTo>
                    <a:pt x="876" y="540"/>
                  </a:lnTo>
                  <a:lnTo>
                    <a:pt x="864" y="504"/>
                  </a:lnTo>
                  <a:lnTo>
                    <a:pt x="828" y="492"/>
                  </a:lnTo>
                  <a:lnTo>
                    <a:pt x="792" y="468"/>
                  </a:lnTo>
                  <a:lnTo>
                    <a:pt x="828" y="468"/>
                  </a:lnTo>
                </a:path>
              </a:pathLst>
            </a:custGeom>
            <a:solidFill>
              <a:schemeClr val="accent1"/>
            </a:solidFill>
            <a:ln w="25400" cap="rnd" cmpd="sng">
              <a:solidFill>
                <a:schemeClr val="tx1"/>
              </a:solidFill>
              <a:prstDash val="solid"/>
              <a:round/>
              <a:headEnd type="none" w="med" len="med"/>
              <a:tailEnd type="none" w="med" len="med"/>
            </a:ln>
            <a:effectLst/>
          </p:spPr>
          <p:txBody>
            <a:bodyPr/>
            <a:lstStyle/>
            <a:p>
              <a:endParaRPr lang="en-US"/>
            </a:p>
          </p:txBody>
        </p:sp>
        <p:sp>
          <p:nvSpPr>
            <p:cNvPr id="8204" name="Oval 12"/>
            <p:cNvSpPr>
              <a:spLocks noChangeArrowheads="1"/>
            </p:cNvSpPr>
            <p:nvPr/>
          </p:nvSpPr>
          <p:spPr bwMode="auto">
            <a:xfrm>
              <a:off x="2068" y="1492"/>
              <a:ext cx="376" cy="184"/>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8205" name="Oval 13"/>
            <p:cNvSpPr>
              <a:spLocks noChangeArrowheads="1"/>
            </p:cNvSpPr>
            <p:nvPr/>
          </p:nvSpPr>
          <p:spPr bwMode="auto">
            <a:xfrm>
              <a:off x="2500" y="1492"/>
              <a:ext cx="328" cy="184"/>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8206" name="Oval 14"/>
            <p:cNvSpPr>
              <a:spLocks noChangeArrowheads="1"/>
            </p:cNvSpPr>
            <p:nvPr/>
          </p:nvSpPr>
          <p:spPr bwMode="auto">
            <a:xfrm>
              <a:off x="3076" y="2212"/>
              <a:ext cx="184" cy="32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8207" name="Oval 15"/>
            <p:cNvSpPr>
              <a:spLocks noChangeArrowheads="1"/>
            </p:cNvSpPr>
            <p:nvPr/>
          </p:nvSpPr>
          <p:spPr bwMode="auto">
            <a:xfrm>
              <a:off x="3124" y="2692"/>
              <a:ext cx="136" cy="376"/>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8208" name="Oval 16"/>
            <p:cNvSpPr>
              <a:spLocks noChangeArrowheads="1"/>
            </p:cNvSpPr>
            <p:nvPr/>
          </p:nvSpPr>
          <p:spPr bwMode="auto">
            <a:xfrm>
              <a:off x="3076" y="3220"/>
              <a:ext cx="136" cy="32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8209" name="Oval 17"/>
            <p:cNvSpPr>
              <a:spLocks noChangeArrowheads="1"/>
            </p:cNvSpPr>
            <p:nvPr/>
          </p:nvSpPr>
          <p:spPr bwMode="auto">
            <a:xfrm>
              <a:off x="2548" y="3364"/>
              <a:ext cx="376" cy="136"/>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8210" name="Oval 18"/>
            <p:cNvSpPr>
              <a:spLocks noChangeArrowheads="1"/>
            </p:cNvSpPr>
            <p:nvPr/>
          </p:nvSpPr>
          <p:spPr bwMode="auto">
            <a:xfrm>
              <a:off x="2068" y="3364"/>
              <a:ext cx="328" cy="184"/>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8211" name="Oval 19"/>
            <p:cNvSpPr>
              <a:spLocks noChangeArrowheads="1"/>
            </p:cNvSpPr>
            <p:nvPr/>
          </p:nvSpPr>
          <p:spPr bwMode="auto">
            <a:xfrm>
              <a:off x="2116" y="2932"/>
              <a:ext cx="184" cy="32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8212" name="Oval 20"/>
            <p:cNvSpPr>
              <a:spLocks noChangeArrowheads="1"/>
            </p:cNvSpPr>
            <p:nvPr/>
          </p:nvSpPr>
          <p:spPr bwMode="auto">
            <a:xfrm>
              <a:off x="2068" y="2452"/>
              <a:ext cx="184" cy="328"/>
            </a:xfrm>
            <a:prstGeom prst="ellipse">
              <a:avLst/>
            </a:prstGeom>
            <a:solidFill>
              <a:schemeClr val="accent2"/>
            </a:solidFill>
            <a:ln w="12700">
              <a:solidFill>
                <a:schemeClr val="tx1"/>
              </a:solidFill>
              <a:round/>
              <a:headEnd/>
              <a:tailEnd/>
            </a:ln>
            <a:effectLst/>
          </p:spPr>
          <p:txBody>
            <a:bodyPr wrap="none" anchor="ctr"/>
            <a:lstStyle/>
            <a:p>
              <a:endParaRPr lang="en-US"/>
            </a:p>
          </p:txBody>
        </p:sp>
      </p:grpSp>
      <p:grpSp>
        <p:nvGrpSpPr>
          <p:cNvPr id="3" name="Group 26"/>
          <p:cNvGrpSpPr>
            <a:grpSpLocks/>
          </p:cNvGrpSpPr>
          <p:nvPr/>
        </p:nvGrpSpPr>
        <p:grpSpPr bwMode="auto">
          <a:xfrm>
            <a:off x="671513" y="2805113"/>
            <a:ext cx="2427287" cy="454025"/>
            <a:chOff x="423" y="1767"/>
            <a:chExt cx="1529" cy="286"/>
          </a:xfrm>
        </p:grpSpPr>
        <p:sp>
          <p:nvSpPr>
            <p:cNvPr id="8197" name="Line 5"/>
            <p:cNvSpPr>
              <a:spLocks noChangeShapeType="1"/>
            </p:cNvSpPr>
            <p:nvPr/>
          </p:nvSpPr>
          <p:spPr bwMode="auto">
            <a:xfrm flipV="1">
              <a:off x="1312" y="1808"/>
              <a:ext cx="640" cy="80"/>
            </a:xfrm>
            <a:prstGeom prst="line">
              <a:avLst/>
            </a:prstGeom>
            <a:noFill/>
            <a:ln w="50800">
              <a:solidFill>
                <a:schemeClr val="tx1"/>
              </a:solidFill>
              <a:round/>
              <a:headEnd/>
              <a:tailEnd type="triangle" w="med" len="med"/>
            </a:ln>
            <a:effectLst/>
          </p:spPr>
          <p:txBody>
            <a:bodyPr wrap="none" anchor="ctr"/>
            <a:lstStyle/>
            <a:p>
              <a:endParaRPr lang="en-US"/>
            </a:p>
          </p:txBody>
        </p:sp>
        <p:sp>
          <p:nvSpPr>
            <p:cNvPr id="8213" name="Rectangle 21"/>
            <p:cNvSpPr>
              <a:spLocks noChangeArrowheads="1"/>
            </p:cNvSpPr>
            <p:nvPr/>
          </p:nvSpPr>
          <p:spPr bwMode="auto">
            <a:xfrm>
              <a:off x="423" y="1767"/>
              <a:ext cx="913" cy="286"/>
            </a:xfrm>
            <a:prstGeom prst="rect">
              <a:avLst/>
            </a:prstGeom>
            <a:noFill/>
            <a:ln w="12700">
              <a:noFill/>
              <a:miter lim="800000"/>
              <a:headEnd/>
              <a:tailEnd/>
            </a:ln>
            <a:effectLst/>
          </p:spPr>
          <p:txBody>
            <a:bodyPr wrap="none" lIns="90488" tIns="44450" rIns="90488" bIns="44450">
              <a:spAutoFit/>
            </a:bodyPr>
            <a:lstStyle/>
            <a:p>
              <a:r>
                <a:rPr lang="en-US" b="1"/>
                <a:t>Cell Wall</a:t>
              </a:r>
            </a:p>
          </p:txBody>
        </p:sp>
      </p:grpSp>
      <p:grpSp>
        <p:nvGrpSpPr>
          <p:cNvPr id="4" name="Group 28"/>
          <p:cNvGrpSpPr>
            <a:grpSpLocks/>
          </p:cNvGrpSpPr>
          <p:nvPr/>
        </p:nvGrpSpPr>
        <p:grpSpPr bwMode="auto">
          <a:xfrm>
            <a:off x="5359400" y="2271713"/>
            <a:ext cx="2241550" cy="573087"/>
            <a:chOff x="3376" y="1431"/>
            <a:chExt cx="1412" cy="361"/>
          </a:xfrm>
        </p:grpSpPr>
        <p:sp>
          <p:nvSpPr>
            <p:cNvPr id="8199" name="Line 7"/>
            <p:cNvSpPr>
              <a:spLocks noChangeShapeType="1"/>
            </p:cNvSpPr>
            <p:nvPr/>
          </p:nvSpPr>
          <p:spPr bwMode="auto">
            <a:xfrm flipV="1">
              <a:off x="3376" y="1616"/>
              <a:ext cx="496" cy="176"/>
            </a:xfrm>
            <a:prstGeom prst="line">
              <a:avLst/>
            </a:prstGeom>
            <a:noFill/>
            <a:ln w="50800">
              <a:solidFill>
                <a:schemeClr val="tx1"/>
              </a:solidFill>
              <a:round/>
              <a:headEnd type="triangle" w="med" len="med"/>
              <a:tailEnd/>
            </a:ln>
            <a:effectLst/>
          </p:spPr>
          <p:txBody>
            <a:bodyPr wrap="none" anchor="ctr"/>
            <a:lstStyle/>
            <a:p>
              <a:endParaRPr lang="en-US"/>
            </a:p>
          </p:txBody>
        </p:sp>
        <p:sp>
          <p:nvSpPr>
            <p:cNvPr id="8214" name="Rectangle 22"/>
            <p:cNvSpPr>
              <a:spLocks noChangeArrowheads="1"/>
            </p:cNvSpPr>
            <p:nvPr/>
          </p:nvSpPr>
          <p:spPr bwMode="auto">
            <a:xfrm>
              <a:off x="3927" y="1431"/>
              <a:ext cx="861" cy="286"/>
            </a:xfrm>
            <a:prstGeom prst="rect">
              <a:avLst/>
            </a:prstGeom>
            <a:noFill/>
            <a:ln w="12700">
              <a:noFill/>
              <a:miter lim="800000"/>
              <a:headEnd/>
              <a:tailEnd/>
            </a:ln>
            <a:effectLst/>
          </p:spPr>
          <p:txBody>
            <a:bodyPr wrap="none" lIns="90488" tIns="44450" rIns="90488" bIns="44450">
              <a:spAutoFit/>
            </a:bodyPr>
            <a:lstStyle/>
            <a:p>
              <a:r>
                <a:rPr lang="en-US" b="1"/>
                <a:t>Nucleus</a:t>
              </a:r>
            </a:p>
          </p:txBody>
        </p:sp>
      </p:grpSp>
      <p:grpSp>
        <p:nvGrpSpPr>
          <p:cNvPr id="5" name="Group 29"/>
          <p:cNvGrpSpPr>
            <a:grpSpLocks/>
          </p:cNvGrpSpPr>
          <p:nvPr/>
        </p:nvGrpSpPr>
        <p:grpSpPr bwMode="auto">
          <a:xfrm>
            <a:off x="5207000" y="3262313"/>
            <a:ext cx="2595563" cy="496887"/>
            <a:chOff x="3280" y="2055"/>
            <a:chExt cx="1635" cy="313"/>
          </a:xfrm>
        </p:grpSpPr>
        <p:sp>
          <p:nvSpPr>
            <p:cNvPr id="8198" name="Rectangle 6"/>
            <p:cNvSpPr>
              <a:spLocks noChangeArrowheads="1"/>
            </p:cNvSpPr>
            <p:nvPr/>
          </p:nvSpPr>
          <p:spPr bwMode="auto">
            <a:xfrm>
              <a:off x="3735" y="2055"/>
              <a:ext cx="1180" cy="286"/>
            </a:xfrm>
            <a:prstGeom prst="rect">
              <a:avLst/>
            </a:prstGeom>
            <a:noFill/>
            <a:ln w="12700">
              <a:noFill/>
              <a:miter lim="800000"/>
              <a:headEnd/>
              <a:tailEnd/>
            </a:ln>
            <a:effectLst/>
          </p:spPr>
          <p:txBody>
            <a:bodyPr wrap="none" lIns="90488" tIns="44450" rIns="90488" bIns="44450">
              <a:spAutoFit/>
            </a:bodyPr>
            <a:lstStyle/>
            <a:p>
              <a:r>
                <a:rPr lang="en-US" b="1"/>
                <a:t>Chloroplast</a:t>
              </a:r>
            </a:p>
          </p:txBody>
        </p:sp>
        <p:sp>
          <p:nvSpPr>
            <p:cNvPr id="8215" name="Line 23"/>
            <p:cNvSpPr>
              <a:spLocks noChangeShapeType="1"/>
            </p:cNvSpPr>
            <p:nvPr/>
          </p:nvSpPr>
          <p:spPr bwMode="auto">
            <a:xfrm flipV="1">
              <a:off x="3280" y="2192"/>
              <a:ext cx="448" cy="176"/>
            </a:xfrm>
            <a:prstGeom prst="line">
              <a:avLst/>
            </a:prstGeom>
            <a:noFill/>
            <a:ln w="50800">
              <a:solidFill>
                <a:schemeClr val="tx1"/>
              </a:solidFill>
              <a:round/>
              <a:headEnd type="triangle" w="med" len="med"/>
              <a:tailEnd/>
            </a:ln>
            <a:effectLst/>
          </p:spPr>
          <p:txBody>
            <a:bodyPr wrap="none" anchor="ctr"/>
            <a:lstStyle/>
            <a:p>
              <a:endParaRPr lang="en-US"/>
            </a:p>
          </p:txBody>
        </p:sp>
      </p:grpSp>
      <p:grpSp>
        <p:nvGrpSpPr>
          <p:cNvPr id="6" name="Group 27"/>
          <p:cNvGrpSpPr>
            <a:grpSpLocks/>
          </p:cNvGrpSpPr>
          <p:nvPr/>
        </p:nvGrpSpPr>
        <p:grpSpPr bwMode="auto">
          <a:xfrm>
            <a:off x="290513" y="4368800"/>
            <a:ext cx="4078287" cy="566738"/>
            <a:chOff x="183" y="2752"/>
            <a:chExt cx="2569" cy="357"/>
          </a:xfrm>
        </p:grpSpPr>
        <p:sp>
          <p:nvSpPr>
            <p:cNvPr id="8216" name="Line 24"/>
            <p:cNvSpPr>
              <a:spLocks noChangeShapeType="1"/>
            </p:cNvSpPr>
            <p:nvPr/>
          </p:nvSpPr>
          <p:spPr bwMode="auto">
            <a:xfrm flipH="1">
              <a:off x="1712" y="2752"/>
              <a:ext cx="1040" cy="160"/>
            </a:xfrm>
            <a:prstGeom prst="line">
              <a:avLst/>
            </a:prstGeom>
            <a:noFill/>
            <a:ln w="50800">
              <a:solidFill>
                <a:schemeClr val="tx1"/>
              </a:solidFill>
              <a:round/>
              <a:headEnd type="triangle" w="med" len="med"/>
              <a:tailEnd/>
            </a:ln>
            <a:effectLst/>
          </p:spPr>
          <p:txBody>
            <a:bodyPr wrap="none" anchor="ctr"/>
            <a:lstStyle/>
            <a:p>
              <a:endParaRPr lang="en-US"/>
            </a:p>
          </p:txBody>
        </p:sp>
        <p:sp>
          <p:nvSpPr>
            <p:cNvPr id="8217" name="Rectangle 25"/>
            <p:cNvSpPr>
              <a:spLocks noChangeArrowheads="1"/>
            </p:cNvSpPr>
            <p:nvPr/>
          </p:nvSpPr>
          <p:spPr bwMode="auto">
            <a:xfrm>
              <a:off x="183" y="2823"/>
              <a:ext cx="1565" cy="286"/>
            </a:xfrm>
            <a:prstGeom prst="rect">
              <a:avLst/>
            </a:prstGeom>
            <a:noFill/>
            <a:ln w="12700">
              <a:noFill/>
              <a:miter lim="800000"/>
              <a:headEnd/>
              <a:tailEnd/>
            </a:ln>
            <a:effectLst/>
          </p:spPr>
          <p:txBody>
            <a:bodyPr wrap="none" lIns="90488" tIns="44450" rIns="90488" bIns="44450">
              <a:spAutoFit/>
            </a:bodyPr>
            <a:lstStyle/>
            <a:p>
              <a:r>
                <a:rPr lang="en-US" b="1"/>
                <a:t>Central Vacuole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wipe(left)">
                                      <p:cBhvr>
                                        <p:cTn id="7" dur="500"/>
                                        <p:tgtEl>
                                          <p:spTgt spid="8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noFill/>
          <a:ln/>
        </p:spPr>
        <p:txBody>
          <a:bodyPr/>
          <a:lstStyle/>
          <a:p>
            <a:r>
              <a:rPr lang="en-US" b="1">
                <a:solidFill>
                  <a:srgbClr val="008000"/>
                </a:solidFill>
                <a:effectLst>
                  <a:outerShdw blurRad="38100" dist="38100" dir="2700000" algn="tl">
                    <a:srgbClr val="000000"/>
                  </a:outerShdw>
                </a:effectLst>
              </a:rPr>
              <a:t>Chloroplast</a:t>
            </a:r>
            <a:endParaRPr lang="en-US" b="1"/>
          </a:p>
        </p:txBody>
      </p:sp>
      <p:sp>
        <p:nvSpPr>
          <p:cNvPr id="9219" name="Rectangle 3"/>
          <p:cNvSpPr>
            <a:spLocks noGrp="1" noChangeArrowheads="1"/>
          </p:cNvSpPr>
          <p:nvPr>
            <p:ph type="body" idx="1"/>
          </p:nvPr>
        </p:nvSpPr>
        <p:spPr>
          <a:xfrm>
            <a:off x="457200" y="1752600"/>
            <a:ext cx="8077200" cy="4114800"/>
          </a:xfrm>
          <a:noFill/>
          <a:ln/>
        </p:spPr>
        <p:txBody>
          <a:bodyPr/>
          <a:lstStyle/>
          <a:p>
            <a:r>
              <a:rPr lang="en-US" sz="2800" b="1">
                <a:solidFill>
                  <a:srgbClr val="0000CC"/>
                </a:solidFill>
                <a:effectLst>
                  <a:outerShdw blurRad="38100" dist="38100" dir="2700000" algn="tl">
                    <a:srgbClr val="000000"/>
                  </a:outerShdw>
                </a:effectLst>
              </a:rPr>
              <a:t>Organelle</a:t>
            </a:r>
            <a:r>
              <a:rPr lang="en-US" sz="2800"/>
              <a:t> where </a:t>
            </a:r>
            <a:r>
              <a:rPr lang="en-US" sz="2800" b="1">
                <a:solidFill>
                  <a:srgbClr val="0000CC"/>
                </a:solidFill>
                <a:effectLst>
                  <a:outerShdw blurRad="38100" dist="38100" dir="2700000" algn="tl">
                    <a:srgbClr val="000000"/>
                  </a:outerShdw>
                </a:effectLst>
              </a:rPr>
              <a:t>photosynthesis</a:t>
            </a:r>
            <a:r>
              <a:rPr lang="en-US" sz="2800"/>
              <a:t> takes place.</a:t>
            </a:r>
          </a:p>
        </p:txBody>
      </p:sp>
      <p:grpSp>
        <p:nvGrpSpPr>
          <p:cNvPr id="2" name="Group 40"/>
          <p:cNvGrpSpPr>
            <a:grpSpLocks/>
          </p:cNvGrpSpPr>
          <p:nvPr/>
        </p:nvGrpSpPr>
        <p:grpSpPr bwMode="auto">
          <a:xfrm>
            <a:off x="1244600" y="3302000"/>
            <a:ext cx="6731000" cy="2692400"/>
            <a:chOff x="784" y="2080"/>
            <a:chExt cx="4240" cy="1696"/>
          </a:xfrm>
        </p:grpSpPr>
        <p:sp>
          <p:nvSpPr>
            <p:cNvPr id="9220" name="Oval 4"/>
            <p:cNvSpPr>
              <a:spLocks noChangeArrowheads="1"/>
            </p:cNvSpPr>
            <p:nvPr/>
          </p:nvSpPr>
          <p:spPr bwMode="auto">
            <a:xfrm>
              <a:off x="784" y="2080"/>
              <a:ext cx="4240" cy="1696"/>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9221" name="Oval 5"/>
            <p:cNvSpPr>
              <a:spLocks noChangeArrowheads="1"/>
            </p:cNvSpPr>
            <p:nvPr/>
          </p:nvSpPr>
          <p:spPr bwMode="auto">
            <a:xfrm>
              <a:off x="1072" y="2224"/>
              <a:ext cx="3664" cy="1408"/>
            </a:xfrm>
            <a:prstGeom prst="ellipse">
              <a:avLst/>
            </a:prstGeom>
            <a:solidFill>
              <a:srgbClr val="7FFF00"/>
            </a:solidFill>
            <a:ln w="50800">
              <a:solidFill>
                <a:schemeClr val="tx1"/>
              </a:solidFill>
              <a:round/>
              <a:headEnd/>
              <a:tailEnd/>
            </a:ln>
            <a:effectLst/>
          </p:spPr>
          <p:txBody>
            <a:bodyPr wrap="none" anchor="ctr"/>
            <a:lstStyle/>
            <a:p>
              <a:endParaRPr lang="en-US"/>
            </a:p>
          </p:txBody>
        </p:sp>
        <p:sp>
          <p:nvSpPr>
            <p:cNvPr id="9222" name="Oval 6"/>
            <p:cNvSpPr>
              <a:spLocks noChangeArrowheads="1"/>
            </p:cNvSpPr>
            <p:nvPr/>
          </p:nvSpPr>
          <p:spPr bwMode="auto">
            <a:xfrm>
              <a:off x="3568" y="2992"/>
              <a:ext cx="640" cy="11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9223" name="Oval 7"/>
            <p:cNvSpPr>
              <a:spLocks noChangeArrowheads="1"/>
            </p:cNvSpPr>
            <p:nvPr/>
          </p:nvSpPr>
          <p:spPr bwMode="auto">
            <a:xfrm>
              <a:off x="3568" y="2848"/>
              <a:ext cx="640" cy="11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9224" name="Oval 8"/>
            <p:cNvSpPr>
              <a:spLocks noChangeArrowheads="1"/>
            </p:cNvSpPr>
            <p:nvPr/>
          </p:nvSpPr>
          <p:spPr bwMode="auto">
            <a:xfrm>
              <a:off x="3568" y="2704"/>
              <a:ext cx="640" cy="11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9225" name="Oval 9"/>
            <p:cNvSpPr>
              <a:spLocks noChangeArrowheads="1"/>
            </p:cNvSpPr>
            <p:nvPr/>
          </p:nvSpPr>
          <p:spPr bwMode="auto">
            <a:xfrm>
              <a:off x="3568" y="2560"/>
              <a:ext cx="640" cy="11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9226" name="Oval 10"/>
            <p:cNvSpPr>
              <a:spLocks noChangeArrowheads="1"/>
            </p:cNvSpPr>
            <p:nvPr/>
          </p:nvSpPr>
          <p:spPr bwMode="auto">
            <a:xfrm>
              <a:off x="2320" y="2848"/>
              <a:ext cx="640" cy="11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9227" name="Oval 11"/>
            <p:cNvSpPr>
              <a:spLocks noChangeArrowheads="1"/>
            </p:cNvSpPr>
            <p:nvPr/>
          </p:nvSpPr>
          <p:spPr bwMode="auto">
            <a:xfrm>
              <a:off x="2320" y="2992"/>
              <a:ext cx="640" cy="11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9228" name="Oval 12"/>
            <p:cNvSpPr>
              <a:spLocks noChangeArrowheads="1"/>
            </p:cNvSpPr>
            <p:nvPr/>
          </p:nvSpPr>
          <p:spPr bwMode="auto">
            <a:xfrm>
              <a:off x="2320" y="3136"/>
              <a:ext cx="640" cy="11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9229" name="Oval 13"/>
            <p:cNvSpPr>
              <a:spLocks noChangeArrowheads="1"/>
            </p:cNvSpPr>
            <p:nvPr/>
          </p:nvSpPr>
          <p:spPr bwMode="auto">
            <a:xfrm>
              <a:off x="2320" y="3280"/>
              <a:ext cx="640" cy="11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9230" name="Oval 14"/>
            <p:cNvSpPr>
              <a:spLocks noChangeArrowheads="1"/>
            </p:cNvSpPr>
            <p:nvPr/>
          </p:nvSpPr>
          <p:spPr bwMode="auto">
            <a:xfrm>
              <a:off x="1360" y="2704"/>
              <a:ext cx="640" cy="11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9231" name="Oval 15"/>
            <p:cNvSpPr>
              <a:spLocks noChangeArrowheads="1"/>
            </p:cNvSpPr>
            <p:nvPr/>
          </p:nvSpPr>
          <p:spPr bwMode="auto">
            <a:xfrm>
              <a:off x="1360" y="2848"/>
              <a:ext cx="640" cy="11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9232" name="Oval 16"/>
            <p:cNvSpPr>
              <a:spLocks noChangeArrowheads="1"/>
            </p:cNvSpPr>
            <p:nvPr/>
          </p:nvSpPr>
          <p:spPr bwMode="auto">
            <a:xfrm>
              <a:off x="1360" y="2992"/>
              <a:ext cx="640" cy="11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9233" name="Oval 17"/>
            <p:cNvSpPr>
              <a:spLocks noChangeArrowheads="1"/>
            </p:cNvSpPr>
            <p:nvPr/>
          </p:nvSpPr>
          <p:spPr bwMode="auto">
            <a:xfrm>
              <a:off x="1360" y="3136"/>
              <a:ext cx="640" cy="112"/>
            </a:xfrm>
            <a:prstGeom prst="ellipse">
              <a:avLst/>
            </a:prstGeom>
            <a:solidFill>
              <a:schemeClr val="accent2"/>
            </a:solidFill>
            <a:ln w="50800">
              <a:solidFill>
                <a:schemeClr val="tx1"/>
              </a:solidFill>
              <a:round/>
              <a:headEnd/>
              <a:tailEnd/>
            </a:ln>
            <a:effectLst/>
          </p:spPr>
          <p:txBody>
            <a:bodyPr wrap="none" anchor="ctr"/>
            <a:lstStyle/>
            <a:p>
              <a:endParaRPr lang="en-US"/>
            </a:p>
          </p:txBody>
        </p:sp>
      </p:grpSp>
      <p:grpSp>
        <p:nvGrpSpPr>
          <p:cNvPr id="3" name="Group 47"/>
          <p:cNvGrpSpPr>
            <a:grpSpLocks/>
          </p:cNvGrpSpPr>
          <p:nvPr/>
        </p:nvGrpSpPr>
        <p:grpSpPr bwMode="auto">
          <a:xfrm>
            <a:off x="6705600" y="2971800"/>
            <a:ext cx="1535113" cy="1981200"/>
            <a:chOff x="4224" y="1872"/>
            <a:chExt cx="967" cy="1248"/>
          </a:xfrm>
        </p:grpSpPr>
        <p:sp>
          <p:nvSpPr>
            <p:cNvPr id="9237" name="Rectangle 21"/>
            <p:cNvSpPr>
              <a:spLocks noChangeArrowheads="1"/>
            </p:cNvSpPr>
            <p:nvPr/>
          </p:nvSpPr>
          <p:spPr bwMode="auto">
            <a:xfrm>
              <a:off x="4464" y="1872"/>
              <a:ext cx="727" cy="248"/>
            </a:xfrm>
            <a:prstGeom prst="rect">
              <a:avLst/>
            </a:prstGeom>
            <a:noFill/>
            <a:ln w="12700">
              <a:noFill/>
              <a:miter lim="800000"/>
              <a:headEnd/>
              <a:tailEnd/>
            </a:ln>
            <a:effectLst/>
          </p:spPr>
          <p:txBody>
            <a:bodyPr wrap="none" lIns="90488" tIns="44450" rIns="90488" bIns="44450">
              <a:spAutoFit/>
            </a:bodyPr>
            <a:lstStyle/>
            <a:p>
              <a:r>
                <a:rPr lang="en-US" sz="2000" b="1"/>
                <a:t>Granum</a:t>
              </a:r>
            </a:p>
          </p:txBody>
        </p:sp>
        <p:sp>
          <p:nvSpPr>
            <p:cNvPr id="9247" name="AutoShape 31"/>
            <p:cNvSpPr>
              <a:spLocks/>
            </p:cNvSpPr>
            <p:nvPr/>
          </p:nvSpPr>
          <p:spPr bwMode="auto">
            <a:xfrm>
              <a:off x="4224" y="2544"/>
              <a:ext cx="192" cy="576"/>
            </a:xfrm>
            <a:prstGeom prst="rightBrace">
              <a:avLst>
                <a:gd name="adj1" fmla="val 25000"/>
                <a:gd name="adj2" fmla="val 50000"/>
              </a:avLst>
            </a:prstGeom>
            <a:noFill/>
            <a:ln w="38100">
              <a:solidFill>
                <a:schemeClr val="tx1"/>
              </a:solidFill>
              <a:round/>
              <a:headEnd/>
              <a:tailEnd/>
            </a:ln>
            <a:effectLst/>
          </p:spPr>
          <p:txBody>
            <a:bodyPr wrap="none" anchor="ctr"/>
            <a:lstStyle/>
            <a:p>
              <a:endParaRPr lang="en-US"/>
            </a:p>
          </p:txBody>
        </p:sp>
        <p:sp>
          <p:nvSpPr>
            <p:cNvPr id="9257" name="Line 41"/>
            <p:cNvSpPr>
              <a:spLocks noChangeShapeType="1"/>
            </p:cNvSpPr>
            <p:nvPr/>
          </p:nvSpPr>
          <p:spPr bwMode="auto">
            <a:xfrm flipH="1">
              <a:off x="4416" y="2112"/>
              <a:ext cx="288" cy="624"/>
            </a:xfrm>
            <a:prstGeom prst="line">
              <a:avLst/>
            </a:prstGeom>
            <a:noFill/>
            <a:ln w="38100">
              <a:solidFill>
                <a:schemeClr val="tx1"/>
              </a:solidFill>
              <a:round/>
              <a:headEnd/>
              <a:tailEnd type="triangle" w="med" len="med"/>
            </a:ln>
            <a:effectLst/>
          </p:spPr>
          <p:txBody>
            <a:bodyPr wrap="none" anchor="ctr"/>
            <a:lstStyle/>
            <a:p>
              <a:endParaRPr lang="en-US"/>
            </a:p>
          </p:txBody>
        </p:sp>
      </p:grpSp>
      <p:grpSp>
        <p:nvGrpSpPr>
          <p:cNvPr id="4" name="Group 48"/>
          <p:cNvGrpSpPr>
            <a:grpSpLocks/>
          </p:cNvGrpSpPr>
          <p:nvPr/>
        </p:nvGrpSpPr>
        <p:grpSpPr bwMode="auto">
          <a:xfrm>
            <a:off x="4724400" y="2851150"/>
            <a:ext cx="1657350" cy="1873250"/>
            <a:chOff x="2976" y="1796"/>
            <a:chExt cx="1044" cy="1180"/>
          </a:xfrm>
        </p:grpSpPr>
        <p:sp>
          <p:nvSpPr>
            <p:cNvPr id="9239" name="Rectangle 23"/>
            <p:cNvSpPr>
              <a:spLocks noChangeArrowheads="1"/>
            </p:cNvSpPr>
            <p:nvPr/>
          </p:nvSpPr>
          <p:spPr bwMode="auto">
            <a:xfrm>
              <a:off x="3159" y="1796"/>
              <a:ext cx="861" cy="248"/>
            </a:xfrm>
            <a:prstGeom prst="rect">
              <a:avLst/>
            </a:prstGeom>
            <a:noFill/>
            <a:ln w="12700">
              <a:noFill/>
              <a:miter lim="800000"/>
              <a:headEnd/>
              <a:tailEnd/>
            </a:ln>
            <a:effectLst/>
          </p:spPr>
          <p:txBody>
            <a:bodyPr wrap="none" lIns="90488" tIns="44450" rIns="90488" bIns="44450">
              <a:spAutoFit/>
            </a:bodyPr>
            <a:lstStyle/>
            <a:p>
              <a:r>
                <a:rPr lang="en-US" sz="2000" b="1"/>
                <a:t>Thylakoid</a:t>
              </a:r>
            </a:p>
          </p:txBody>
        </p:sp>
        <p:sp>
          <p:nvSpPr>
            <p:cNvPr id="9258" name="AutoShape 42"/>
            <p:cNvSpPr>
              <a:spLocks/>
            </p:cNvSpPr>
            <p:nvPr/>
          </p:nvSpPr>
          <p:spPr bwMode="auto">
            <a:xfrm>
              <a:off x="2976" y="2832"/>
              <a:ext cx="96" cy="144"/>
            </a:xfrm>
            <a:prstGeom prst="rightBrace">
              <a:avLst>
                <a:gd name="adj1" fmla="val 12500"/>
                <a:gd name="adj2" fmla="val 50000"/>
              </a:avLst>
            </a:prstGeom>
            <a:noFill/>
            <a:ln w="38100">
              <a:solidFill>
                <a:schemeClr val="tx1"/>
              </a:solidFill>
              <a:round/>
              <a:headEnd/>
              <a:tailEnd/>
            </a:ln>
            <a:effectLst/>
          </p:spPr>
          <p:txBody>
            <a:bodyPr wrap="none" anchor="ctr"/>
            <a:lstStyle/>
            <a:p>
              <a:endParaRPr lang="en-US"/>
            </a:p>
          </p:txBody>
        </p:sp>
        <p:sp>
          <p:nvSpPr>
            <p:cNvPr id="9259" name="Line 43"/>
            <p:cNvSpPr>
              <a:spLocks noChangeShapeType="1"/>
            </p:cNvSpPr>
            <p:nvPr/>
          </p:nvSpPr>
          <p:spPr bwMode="auto">
            <a:xfrm flipH="1">
              <a:off x="3072" y="2016"/>
              <a:ext cx="288" cy="816"/>
            </a:xfrm>
            <a:prstGeom prst="line">
              <a:avLst/>
            </a:prstGeom>
            <a:noFill/>
            <a:ln w="38100">
              <a:solidFill>
                <a:schemeClr val="tx1"/>
              </a:solidFill>
              <a:round/>
              <a:headEnd/>
              <a:tailEnd/>
            </a:ln>
            <a:effectLst/>
          </p:spPr>
          <p:txBody>
            <a:bodyPr wrap="none" anchor="ctr"/>
            <a:lstStyle/>
            <a:p>
              <a:endParaRPr lang="en-US"/>
            </a:p>
          </p:txBody>
        </p:sp>
      </p:grpSp>
      <p:grpSp>
        <p:nvGrpSpPr>
          <p:cNvPr id="5" name="Group 49"/>
          <p:cNvGrpSpPr>
            <a:grpSpLocks/>
          </p:cNvGrpSpPr>
          <p:nvPr/>
        </p:nvGrpSpPr>
        <p:grpSpPr bwMode="auto">
          <a:xfrm>
            <a:off x="3490913" y="2470150"/>
            <a:ext cx="1055687" cy="1644650"/>
            <a:chOff x="2199" y="1556"/>
            <a:chExt cx="665" cy="1036"/>
          </a:xfrm>
        </p:grpSpPr>
        <p:sp>
          <p:nvSpPr>
            <p:cNvPr id="9242" name="Rectangle 26"/>
            <p:cNvSpPr>
              <a:spLocks noChangeArrowheads="1"/>
            </p:cNvSpPr>
            <p:nvPr/>
          </p:nvSpPr>
          <p:spPr bwMode="auto">
            <a:xfrm>
              <a:off x="2199" y="1556"/>
              <a:ext cx="665" cy="248"/>
            </a:xfrm>
            <a:prstGeom prst="rect">
              <a:avLst/>
            </a:prstGeom>
            <a:noFill/>
            <a:ln w="12700">
              <a:noFill/>
              <a:miter lim="800000"/>
              <a:headEnd/>
              <a:tailEnd/>
            </a:ln>
            <a:effectLst/>
          </p:spPr>
          <p:txBody>
            <a:bodyPr wrap="none" lIns="90488" tIns="44450" rIns="90488" bIns="44450">
              <a:spAutoFit/>
            </a:bodyPr>
            <a:lstStyle/>
            <a:p>
              <a:r>
                <a:rPr lang="en-US" sz="2000" b="1"/>
                <a:t>Stroma</a:t>
              </a:r>
            </a:p>
          </p:txBody>
        </p:sp>
        <p:sp>
          <p:nvSpPr>
            <p:cNvPr id="9260" name="Line 44"/>
            <p:cNvSpPr>
              <a:spLocks noChangeShapeType="1"/>
            </p:cNvSpPr>
            <p:nvPr/>
          </p:nvSpPr>
          <p:spPr bwMode="auto">
            <a:xfrm>
              <a:off x="2544" y="1776"/>
              <a:ext cx="0" cy="816"/>
            </a:xfrm>
            <a:prstGeom prst="line">
              <a:avLst/>
            </a:prstGeom>
            <a:noFill/>
            <a:ln w="38100">
              <a:solidFill>
                <a:schemeClr val="tx1"/>
              </a:solidFill>
              <a:round/>
              <a:headEnd/>
              <a:tailEnd/>
            </a:ln>
            <a:effectLst/>
          </p:spPr>
          <p:txBody>
            <a:bodyPr wrap="none" anchor="ctr"/>
            <a:lstStyle/>
            <a:p>
              <a:endParaRPr lang="en-US"/>
            </a:p>
          </p:txBody>
        </p:sp>
      </p:grpSp>
      <p:grpSp>
        <p:nvGrpSpPr>
          <p:cNvPr id="6" name="Group 50"/>
          <p:cNvGrpSpPr>
            <a:grpSpLocks/>
          </p:cNvGrpSpPr>
          <p:nvPr/>
        </p:nvGrpSpPr>
        <p:grpSpPr bwMode="auto">
          <a:xfrm>
            <a:off x="1357313" y="2851150"/>
            <a:ext cx="2197100" cy="654050"/>
            <a:chOff x="855" y="1796"/>
            <a:chExt cx="1384" cy="412"/>
          </a:xfrm>
        </p:grpSpPr>
        <p:sp>
          <p:nvSpPr>
            <p:cNvPr id="9235" name="Rectangle 19"/>
            <p:cNvSpPr>
              <a:spLocks noChangeArrowheads="1"/>
            </p:cNvSpPr>
            <p:nvPr/>
          </p:nvSpPr>
          <p:spPr bwMode="auto">
            <a:xfrm>
              <a:off x="855" y="1796"/>
              <a:ext cx="1384" cy="248"/>
            </a:xfrm>
            <a:prstGeom prst="rect">
              <a:avLst/>
            </a:prstGeom>
            <a:noFill/>
            <a:ln w="12700">
              <a:noFill/>
              <a:miter lim="800000"/>
              <a:headEnd/>
              <a:tailEnd/>
            </a:ln>
            <a:effectLst/>
          </p:spPr>
          <p:txBody>
            <a:bodyPr wrap="none" lIns="90488" tIns="44450" rIns="90488" bIns="44450">
              <a:spAutoFit/>
            </a:bodyPr>
            <a:lstStyle/>
            <a:p>
              <a:r>
                <a:rPr lang="en-US" sz="2000" b="1"/>
                <a:t>Outer Membrane</a:t>
              </a:r>
            </a:p>
          </p:txBody>
        </p:sp>
        <p:sp>
          <p:nvSpPr>
            <p:cNvPr id="9261" name="Line 45"/>
            <p:cNvSpPr>
              <a:spLocks noChangeShapeType="1"/>
            </p:cNvSpPr>
            <p:nvPr/>
          </p:nvSpPr>
          <p:spPr bwMode="auto">
            <a:xfrm>
              <a:off x="1680" y="2016"/>
              <a:ext cx="96" cy="192"/>
            </a:xfrm>
            <a:prstGeom prst="line">
              <a:avLst/>
            </a:prstGeom>
            <a:noFill/>
            <a:ln w="38100">
              <a:solidFill>
                <a:schemeClr val="tx1"/>
              </a:solidFill>
              <a:round/>
              <a:headEnd/>
              <a:tailEnd/>
            </a:ln>
            <a:effectLst/>
          </p:spPr>
          <p:txBody>
            <a:bodyPr wrap="none" anchor="ctr"/>
            <a:lstStyle/>
            <a:p>
              <a:endParaRPr lang="en-US"/>
            </a:p>
          </p:txBody>
        </p:sp>
      </p:grpSp>
      <p:grpSp>
        <p:nvGrpSpPr>
          <p:cNvPr id="7" name="Group 51"/>
          <p:cNvGrpSpPr>
            <a:grpSpLocks/>
          </p:cNvGrpSpPr>
          <p:nvPr/>
        </p:nvGrpSpPr>
        <p:grpSpPr bwMode="auto">
          <a:xfrm>
            <a:off x="442913" y="3232150"/>
            <a:ext cx="2141537" cy="958850"/>
            <a:chOff x="279" y="2036"/>
            <a:chExt cx="1349" cy="604"/>
          </a:xfrm>
        </p:grpSpPr>
        <p:sp>
          <p:nvSpPr>
            <p:cNvPr id="9234" name="Rectangle 18"/>
            <p:cNvSpPr>
              <a:spLocks noChangeArrowheads="1"/>
            </p:cNvSpPr>
            <p:nvPr/>
          </p:nvSpPr>
          <p:spPr bwMode="auto">
            <a:xfrm>
              <a:off x="279" y="2036"/>
              <a:ext cx="1349" cy="248"/>
            </a:xfrm>
            <a:prstGeom prst="rect">
              <a:avLst/>
            </a:prstGeom>
            <a:noFill/>
            <a:ln w="12700">
              <a:noFill/>
              <a:miter lim="800000"/>
              <a:headEnd/>
              <a:tailEnd/>
            </a:ln>
            <a:effectLst/>
          </p:spPr>
          <p:txBody>
            <a:bodyPr wrap="none" lIns="90488" tIns="44450" rIns="90488" bIns="44450">
              <a:spAutoFit/>
            </a:bodyPr>
            <a:lstStyle/>
            <a:p>
              <a:r>
                <a:rPr lang="en-US" sz="2000" b="1"/>
                <a:t>Inner Membrane</a:t>
              </a:r>
            </a:p>
          </p:txBody>
        </p:sp>
        <p:sp>
          <p:nvSpPr>
            <p:cNvPr id="9262" name="Line 46"/>
            <p:cNvSpPr>
              <a:spLocks noChangeShapeType="1"/>
            </p:cNvSpPr>
            <p:nvPr/>
          </p:nvSpPr>
          <p:spPr bwMode="auto">
            <a:xfrm>
              <a:off x="1008" y="2256"/>
              <a:ext cx="240" cy="384"/>
            </a:xfrm>
            <a:prstGeom prst="line">
              <a:avLst/>
            </a:prstGeom>
            <a:noFill/>
            <a:ln w="38100">
              <a:solidFill>
                <a:schemeClr val="tx1"/>
              </a:solidFill>
              <a:round/>
              <a:headEnd/>
              <a:tailEnd/>
            </a:ln>
            <a:effec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Effect transition="in" filter="wipe(left)">
                                      <p:cBhvr>
                                        <p:cTn id="7" dur="500"/>
                                        <p:tgtEl>
                                          <p:spTgt spid="92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wipe(left)">
                                      <p:cBhvr>
                                        <p:cTn id="12" dur="500"/>
                                        <p:tgtEl>
                                          <p:spTgt spid="92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1+#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1+#ppt_w/2"/>
                                          </p:val>
                                        </p:tav>
                                        <p:tav tm="100000">
                                          <p:val>
                                            <p:strVal val="#ppt_x"/>
                                          </p:val>
                                        </p:tav>
                                      </p:tavLst>
                                    </p:anim>
                                    <p:anim calcmode="lin" valueType="num">
                                      <p:cBhvr additive="base">
                                        <p:cTn id="4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autoUpdateAnimBg="0"/>
      <p:bldP spid="9219"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a:ln/>
        </p:spPr>
        <p:txBody>
          <a:bodyPr/>
          <a:lstStyle/>
          <a:p>
            <a:r>
              <a:rPr lang="en-US" b="1">
                <a:solidFill>
                  <a:srgbClr val="008000"/>
                </a:solidFill>
                <a:effectLst>
                  <a:outerShdw blurRad="38100" dist="38100" dir="2700000" algn="tl">
                    <a:srgbClr val="000000"/>
                  </a:outerShdw>
                </a:effectLst>
              </a:rPr>
              <a:t>Thylakoid</a:t>
            </a:r>
            <a:endParaRPr lang="en-US" b="1">
              <a:solidFill>
                <a:schemeClr val="tx1"/>
              </a:solidFill>
            </a:endParaRPr>
          </a:p>
        </p:txBody>
      </p:sp>
      <p:sp>
        <p:nvSpPr>
          <p:cNvPr id="10243" name="Rectangle 3"/>
          <p:cNvSpPr>
            <a:spLocks noGrp="1" noChangeArrowheads="1"/>
          </p:cNvSpPr>
          <p:nvPr>
            <p:ph type="body" idx="1"/>
          </p:nvPr>
        </p:nvSpPr>
        <p:spPr>
          <a:xfrm>
            <a:off x="609600" y="1905000"/>
            <a:ext cx="7772400" cy="4114800"/>
          </a:xfrm>
          <a:noFill/>
          <a:ln/>
        </p:spPr>
        <p:txBody>
          <a:bodyPr/>
          <a:lstStyle/>
          <a:p>
            <a:pPr>
              <a:buFontTx/>
              <a:buNone/>
            </a:pPr>
            <a:r>
              <a:rPr lang="en-US"/>
              <a:t> </a:t>
            </a:r>
          </a:p>
        </p:txBody>
      </p:sp>
      <p:grpSp>
        <p:nvGrpSpPr>
          <p:cNvPr id="2" name="Group 17"/>
          <p:cNvGrpSpPr>
            <a:grpSpLocks/>
          </p:cNvGrpSpPr>
          <p:nvPr/>
        </p:nvGrpSpPr>
        <p:grpSpPr bwMode="auto">
          <a:xfrm>
            <a:off x="6310313" y="2012950"/>
            <a:ext cx="2706687" cy="679450"/>
            <a:chOff x="3975" y="1268"/>
            <a:chExt cx="1705" cy="428"/>
          </a:xfrm>
        </p:grpSpPr>
        <p:sp>
          <p:nvSpPr>
            <p:cNvPr id="10248" name="Rectangle 8"/>
            <p:cNvSpPr>
              <a:spLocks noChangeArrowheads="1"/>
            </p:cNvSpPr>
            <p:nvPr/>
          </p:nvSpPr>
          <p:spPr bwMode="auto">
            <a:xfrm>
              <a:off x="3975" y="1268"/>
              <a:ext cx="1705" cy="248"/>
            </a:xfrm>
            <a:prstGeom prst="rect">
              <a:avLst/>
            </a:prstGeom>
            <a:noFill/>
            <a:ln w="12700">
              <a:noFill/>
              <a:miter lim="800000"/>
              <a:headEnd/>
              <a:tailEnd/>
            </a:ln>
            <a:effectLst/>
          </p:spPr>
          <p:txBody>
            <a:bodyPr wrap="none" lIns="90488" tIns="44450" rIns="90488" bIns="44450">
              <a:spAutoFit/>
            </a:bodyPr>
            <a:lstStyle/>
            <a:p>
              <a:r>
                <a:rPr lang="en-US" sz="2000" b="1"/>
                <a:t>Thylakoid Membrane</a:t>
              </a:r>
            </a:p>
          </p:txBody>
        </p:sp>
        <p:sp>
          <p:nvSpPr>
            <p:cNvPr id="10250" name="Line 10"/>
            <p:cNvSpPr>
              <a:spLocks noChangeShapeType="1"/>
            </p:cNvSpPr>
            <p:nvPr/>
          </p:nvSpPr>
          <p:spPr bwMode="auto">
            <a:xfrm flipV="1">
              <a:off x="4048" y="1472"/>
              <a:ext cx="832" cy="224"/>
            </a:xfrm>
            <a:prstGeom prst="line">
              <a:avLst/>
            </a:prstGeom>
            <a:noFill/>
            <a:ln w="50800">
              <a:solidFill>
                <a:schemeClr val="tx1"/>
              </a:solidFill>
              <a:round/>
              <a:headEnd/>
              <a:tailEnd/>
            </a:ln>
            <a:effectLst/>
          </p:spPr>
          <p:txBody>
            <a:bodyPr wrap="none" anchor="ctr"/>
            <a:lstStyle/>
            <a:p>
              <a:endParaRPr lang="en-US"/>
            </a:p>
          </p:txBody>
        </p:sp>
      </p:grpSp>
      <p:grpSp>
        <p:nvGrpSpPr>
          <p:cNvPr id="3" name="Group 18"/>
          <p:cNvGrpSpPr>
            <a:grpSpLocks/>
          </p:cNvGrpSpPr>
          <p:nvPr/>
        </p:nvGrpSpPr>
        <p:grpSpPr bwMode="auto">
          <a:xfrm>
            <a:off x="1854200" y="2235200"/>
            <a:ext cx="4521200" cy="3606800"/>
            <a:chOff x="1168" y="1408"/>
            <a:chExt cx="2848" cy="2272"/>
          </a:xfrm>
        </p:grpSpPr>
        <p:sp>
          <p:nvSpPr>
            <p:cNvPr id="10244" name="Oval 4"/>
            <p:cNvSpPr>
              <a:spLocks noChangeArrowheads="1"/>
            </p:cNvSpPr>
            <p:nvPr/>
          </p:nvSpPr>
          <p:spPr bwMode="auto">
            <a:xfrm>
              <a:off x="1168" y="1408"/>
              <a:ext cx="2848" cy="59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10245" name="Oval 5"/>
            <p:cNvSpPr>
              <a:spLocks noChangeArrowheads="1"/>
            </p:cNvSpPr>
            <p:nvPr/>
          </p:nvSpPr>
          <p:spPr bwMode="auto">
            <a:xfrm>
              <a:off x="1168" y="1984"/>
              <a:ext cx="2848" cy="59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10246" name="Oval 6"/>
            <p:cNvSpPr>
              <a:spLocks noChangeArrowheads="1"/>
            </p:cNvSpPr>
            <p:nvPr/>
          </p:nvSpPr>
          <p:spPr bwMode="auto">
            <a:xfrm>
              <a:off x="1168" y="2512"/>
              <a:ext cx="2848" cy="592"/>
            </a:xfrm>
            <a:prstGeom prst="ellipse">
              <a:avLst/>
            </a:prstGeom>
            <a:solidFill>
              <a:schemeClr val="accent2"/>
            </a:solidFill>
            <a:ln w="50800">
              <a:solidFill>
                <a:schemeClr val="tx1"/>
              </a:solidFill>
              <a:round/>
              <a:headEnd/>
              <a:tailEnd/>
            </a:ln>
            <a:effectLst/>
          </p:spPr>
          <p:txBody>
            <a:bodyPr wrap="none" anchor="ctr"/>
            <a:lstStyle/>
            <a:p>
              <a:endParaRPr lang="en-US"/>
            </a:p>
          </p:txBody>
        </p:sp>
        <p:sp>
          <p:nvSpPr>
            <p:cNvPr id="10247" name="Oval 7"/>
            <p:cNvSpPr>
              <a:spLocks noChangeArrowheads="1"/>
            </p:cNvSpPr>
            <p:nvPr/>
          </p:nvSpPr>
          <p:spPr bwMode="auto">
            <a:xfrm>
              <a:off x="1168" y="3088"/>
              <a:ext cx="2848" cy="592"/>
            </a:xfrm>
            <a:prstGeom prst="ellipse">
              <a:avLst/>
            </a:prstGeom>
            <a:solidFill>
              <a:schemeClr val="accent2"/>
            </a:solidFill>
            <a:ln w="50800">
              <a:solidFill>
                <a:schemeClr val="tx1"/>
              </a:solidFill>
              <a:round/>
              <a:headEnd/>
              <a:tailEnd/>
            </a:ln>
            <a:effectLst/>
          </p:spPr>
          <p:txBody>
            <a:bodyPr wrap="none" anchor="ctr"/>
            <a:lstStyle/>
            <a:p>
              <a:endParaRPr lang="en-US"/>
            </a:p>
          </p:txBody>
        </p:sp>
      </p:grpSp>
      <p:grpSp>
        <p:nvGrpSpPr>
          <p:cNvPr id="4" name="Group 19"/>
          <p:cNvGrpSpPr>
            <a:grpSpLocks/>
          </p:cNvGrpSpPr>
          <p:nvPr/>
        </p:nvGrpSpPr>
        <p:grpSpPr bwMode="auto">
          <a:xfrm>
            <a:off x="4902200" y="3308350"/>
            <a:ext cx="4051300" cy="393700"/>
            <a:chOff x="3088" y="2084"/>
            <a:chExt cx="2552" cy="248"/>
          </a:xfrm>
        </p:grpSpPr>
        <p:sp>
          <p:nvSpPr>
            <p:cNvPr id="10249" name="Rectangle 9"/>
            <p:cNvSpPr>
              <a:spLocks noChangeArrowheads="1"/>
            </p:cNvSpPr>
            <p:nvPr/>
          </p:nvSpPr>
          <p:spPr bwMode="auto">
            <a:xfrm>
              <a:off x="4263" y="2084"/>
              <a:ext cx="1377" cy="248"/>
            </a:xfrm>
            <a:prstGeom prst="rect">
              <a:avLst/>
            </a:prstGeom>
            <a:noFill/>
            <a:ln w="12700">
              <a:noFill/>
              <a:miter lim="800000"/>
              <a:headEnd/>
              <a:tailEnd/>
            </a:ln>
            <a:effectLst/>
          </p:spPr>
          <p:txBody>
            <a:bodyPr wrap="none" lIns="90488" tIns="44450" rIns="90488" bIns="44450">
              <a:spAutoFit/>
            </a:bodyPr>
            <a:lstStyle/>
            <a:p>
              <a:r>
                <a:rPr lang="en-US" sz="2000" b="1"/>
                <a:t>Thylakoid Space</a:t>
              </a:r>
            </a:p>
          </p:txBody>
        </p:sp>
        <p:sp>
          <p:nvSpPr>
            <p:cNvPr id="10251" name="Line 11"/>
            <p:cNvSpPr>
              <a:spLocks noChangeShapeType="1"/>
            </p:cNvSpPr>
            <p:nvPr/>
          </p:nvSpPr>
          <p:spPr bwMode="auto">
            <a:xfrm flipV="1">
              <a:off x="3088" y="2192"/>
              <a:ext cx="1168" cy="80"/>
            </a:xfrm>
            <a:prstGeom prst="line">
              <a:avLst/>
            </a:prstGeom>
            <a:noFill/>
            <a:ln w="50800">
              <a:solidFill>
                <a:schemeClr val="tx1"/>
              </a:solidFill>
              <a:round/>
              <a:headEnd/>
              <a:tailEnd/>
            </a:ln>
            <a:effectLst/>
          </p:spPr>
          <p:txBody>
            <a:bodyPr wrap="none" anchor="ctr"/>
            <a:lstStyle/>
            <a:p>
              <a:endParaRPr lang="en-US"/>
            </a:p>
          </p:txBody>
        </p:sp>
      </p:grpSp>
      <p:grpSp>
        <p:nvGrpSpPr>
          <p:cNvPr id="5" name="Group 16"/>
          <p:cNvGrpSpPr>
            <a:grpSpLocks/>
          </p:cNvGrpSpPr>
          <p:nvPr/>
        </p:nvGrpSpPr>
        <p:grpSpPr bwMode="auto">
          <a:xfrm>
            <a:off x="304800" y="2209800"/>
            <a:ext cx="1752600" cy="3581400"/>
            <a:chOff x="192" y="1392"/>
            <a:chExt cx="1104" cy="2256"/>
          </a:xfrm>
        </p:grpSpPr>
        <p:sp>
          <p:nvSpPr>
            <p:cNvPr id="10253" name="Rectangle 13"/>
            <p:cNvSpPr>
              <a:spLocks noChangeArrowheads="1"/>
            </p:cNvSpPr>
            <p:nvPr/>
          </p:nvSpPr>
          <p:spPr bwMode="auto">
            <a:xfrm>
              <a:off x="192" y="2208"/>
              <a:ext cx="727" cy="248"/>
            </a:xfrm>
            <a:prstGeom prst="rect">
              <a:avLst/>
            </a:prstGeom>
            <a:noFill/>
            <a:ln w="12700">
              <a:noFill/>
              <a:miter lim="800000"/>
              <a:headEnd/>
              <a:tailEnd/>
            </a:ln>
            <a:effectLst/>
          </p:spPr>
          <p:txBody>
            <a:bodyPr wrap="none" lIns="90488" tIns="44450" rIns="90488" bIns="44450">
              <a:spAutoFit/>
            </a:bodyPr>
            <a:lstStyle/>
            <a:p>
              <a:r>
                <a:rPr lang="en-US" sz="2000" b="1"/>
                <a:t>Granum</a:t>
              </a:r>
            </a:p>
          </p:txBody>
        </p:sp>
        <p:sp>
          <p:nvSpPr>
            <p:cNvPr id="10254" name="AutoShape 14"/>
            <p:cNvSpPr>
              <a:spLocks/>
            </p:cNvSpPr>
            <p:nvPr/>
          </p:nvSpPr>
          <p:spPr bwMode="auto">
            <a:xfrm>
              <a:off x="720" y="1392"/>
              <a:ext cx="576" cy="2256"/>
            </a:xfrm>
            <a:prstGeom prst="leftBrace">
              <a:avLst>
                <a:gd name="adj1" fmla="val 32639"/>
                <a:gd name="adj2" fmla="val 50000"/>
              </a:avLst>
            </a:prstGeom>
            <a:noFill/>
            <a:ln w="38100">
              <a:solidFill>
                <a:schemeClr val="tx1"/>
              </a:solidFill>
              <a:round/>
              <a:headEnd/>
              <a:tailEnd/>
            </a:ln>
            <a:effec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wipe(left)">
                                      <p:cBhvr>
                                        <p:cTn id="7" dur="500"/>
                                        <p:tgtEl>
                                          <p:spTgt spid="102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b="1">
                <a:solidFill>
                  <a:schemeClr val="hlink"/>
                </a:solidFill>
                <a:effectLst>
                  <a:outerShdw blurRad="38100" dist="38100" dir="2700000" algn="tl">
                    <a:srgbClr val="000000"/>
                  </a:outerShdw>
                </a:effectLst>
              </a:rPr>
              <a:t>Question:</a:t>
            </a:r>
          </a:p>
        </p:txBody>
      </p:sp>
      <p:sp>
        <p:nvSpPr>
          <p:cNvPr id="44035" name="Rectangle 3"/>
          <p:cNvSpPr>
            <a:spLocks noGrp="1" noChangeArrowheads="1"/>
          </p:cNvSpPr>
          <p:nvPr>
            <p:ph type="body" idx="1"/>
          </p:nvPr>
        </p:nvSpPr>
        <p:spPr/>
        <p:txBody>
          <a:bodyPr/>
          <a:lstStyle/>
          <a:p>
            <a:r>
              <a:rPr lang="en-US" b="1">
                <a:solidFill>
                  <a:srgbClr val="008000"/>
                </a:solidFill>
                <a:effectLst>
                  <a:outerShdw blurRad="38100" dist="38100" dir="2700000" algn="tl">
                    <a:srgbClr val="000000"/>
                  </a:outerShdw>
                </a:effectLst>
              </a:rPr>
              <a:t>Why are plants green?</a:t>
            </a:r>
          </a:p>
        </p:txBody>
      </p:sp>
      <p:pic>
        <p:nvPicPr>
          <p:cNvPr id="4" name="Picture 28" descr="chfl"/>
          <p:cNvPicPr>
            <a:picLocks noChangeAspect="1" noChangeArrowheads="1"/>
          </p:cNvPicPr>
          <p:nvPr/>
        </p:nvPicPr>
        <p:blipFill>
          <a:blip r:embed="rId3"/>
          <a:srcRect/>
          <a:stretch>
            <a:fillRect/>
          </a:stretch>
        </p:blipFill>
        <p:spPr bwMode="auto">
          <a:xfrm>
            <a:off x="4572000" y="1981200"/>
            <a:ext cx="4191000" cy="3733800"/>
          </a:xfrm>
          <a:prstGeom prst="rect">
            <a:avLst/>
          </a:prstGeom>
          <a:noFill/>
        </p:spPr>
      </p:pic>
      <p:sp>
        <p:nvSpPr>
          <p:cNvPr id="5" name="Rectangle 20"/>
          <p:cNvSpPr>
            <a:spLocks noChangeArrowheads="1"/>
          </p:cNvSpPr>
          <p:nvPr/>
        </p:nvSpPr>
        <p:spPr bwMode="auto">
          <a:xfrm>
            <a:off x="4800600" y="5791200"/>
            <a:ext cx="3851275" cy="257175"/>
          </a:xfrm>
          <a:prstGeom prst="rect">
            <a:avLst/>
          </a:prstGeom>
          <a:noFill/>
          <a:ln w="9525">
            <a:noFill/>
            <a:miter lim="800000"/>
            <a:headEnd/>
            <a:tailEnd/>
          </a:ln>
          <a:effectLst/>
        </p:spPr>
        <p:txBody>
          <a:bodyPr wrap="none">
            <a:spAutoFit/>
          </a:bodyPr>
          <a:lstStyle/>
          <a:p>
            <a:pPr eaLnBrk="0" hangingPunct="0">
              <a:lnSpc>
                <a:spcPct val="90000"/>
              </a:lnSpc>
            </a:pPr>
            <a:r>
              <a:rPr lang="en-US" sz="1200" b="1" dirty="0"/>
              <a:t>(b) fluorescence of isolated chlorophyll in solution</a:t>
            </a:r>
            <a:endParaRPr lang="en-US" sz="1200" b="1" i="1" baseline="30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Effect transition="in" filter="wipe(left)">
                                      <p:cBhvr>
                                        <p:cTn id="7" dur="500"/>
                                        <p:tgtEl>
                                          <p:spTgt spid="440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35">
                                            <p:txEl>
                                              <p:pRg st="0" end="0"/>
                                            </p:txEl>
                                          </p:spTgt>
                                        </p:tgtEl>
                                        <p:attrNameLst>
                                          <p:attrName>style.visibility</p:attrName>
                                        </p:attrNameLst>
                                      </p:cBhvr>
                                      <p:to>
                                        <p:strVal val="visible"/>
                                      </p:to>
                                    </p:set>
                                    <p:animEffect transition="in" filter="wipe(left)">
                                      <p:cBhvr>
                                        <p:cTn id="12" dur="500"/>
                                        <p:tgtEl>
                                          <p:spTgt spid="440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P spid="44035" grpId="0" build="p" autoUpdateAnimBg="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04800" y="228600"/>
            <a:ext cx="8839200" cy="4291013"/>
          </a:xfrm>
          <a:prstGeom prst="rect">
            <a:avLst/>
          </a:prstGeom>
          <a:noFill/>
          <a:ln w="9525">
            <a:noFill/>
            <a:miter lim="800000"/>
            <a:headEnd/>
            <a:tailEnd/>
          </a:ln>
          <a:effectLst/>
        </p:spPr>
        <p:txBody>
          <a:bodyPr>
            <a:spAutoFit/>
          </a:bodyPr>
          <a:lstStyle/>
          <a:p>
            <a:pPr>
              <a:spcBef>
                <a:spcPct val="50000"/>
              </a:spcBef>
            </a:pPr>
            <a:r>
              <a:rPr lang="en-US"/>
              <a:t>When do we use glycolysis?</a:t>
            </a:r>
          </a:p>
          <a:p>
            <a:pPr>
              <a:spcBef>
                <a:spcPct val="50000"/>
              </a:spcBef>
            </a:pPr>
            <a:endParaRPr lang="en-US"/>
          </a:p>
          <a:p>
            <a:pPr>
              <a:spcBef>
                <a:spcPct val="50000"/>
              </a:spcBef>
            </a:pPr>
            <a:r>
              <a:rPr lang="en-US"/>
              <a:t>What are the advantages of using glycolysis for energy supply?</a:t>
            </a:r>
          </a:p>
          <a:p>
            <a:pPr>
              <a:spcBef>
                <a:spcPct val="50000"/>
              </a:spcBef>
            </a:pPr>
            <a:endParaRPr lang="en-US"/>
          </a:p>
          <a:p>
            <a:pPr>
              <a:spcBef>
                <a:spcPct val="50000"/>
              </a:spcBef>
            </a:pPr>
            <a:r>
              <a:rPr lang="en-US"/>
              <a:t>What are the disadvantages?</a:t>
            </a:r>
          </a:p>
          <a:p>
            <a:pPr>
              <a:spcBef>
                <a:spcPct val="50000"/>
              </a:spcBef>
            </a:pPr>
            <a:endParaRPr lang="en-US"/>
          </a:p>
          <a:p>
            <a:pPr>
              <a:spcBef>
                <a:spcPct val="50000"/>
              </a:spcBef>
            </a:pPr>
            <a:r>
              <a:rPr lang="en-US"/>
              <a:t>How is glycolysis regulated?</a:t>
            </a:r>
          </a:p>
          <a:p>
            <a:pPr>
              <a:spcBef>
                <a:spcPct val="50000"/>
              </a:spcBef>
            </a:pP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noFill/>
          <a:ln/>
        </p:spPr>
        <p:txBody>
          <a:bodyPr/>
          <a:lstStyle/>
          <a:p>
            <a:r>
              <a:rPr lang="en-US" b="1">
                <a:solidFill>
                  <a:srgbClr val="008000"/>
                </a:solidFill>
                <a:effectLst>
                  <a:outerShdw blurRad="38100" dist="38100" dir="2700000" algn="tl">
                    <a:srgbClr val="000000"/>
                  </a:outerShdw>
                </a:effectLst>
              </a:rPr>
              <a:t>Chlorophyll Molecules</a:t>
            </a:r>
            <a:endParaRPr lang="en-US" b="1"/>
          </a:p>
        </p:txBody>
      </p:sp>
      <p:sp>
        <p:nvSpPr>
          <p:cNvPr id="12291" name="Rectangle 3"/>
          <p:cNvSpPr>
            <a:spLocks noGrp="1" noChangeArrowheads="1"/>
          </p:cNvSpPr>
          <p:nvPr>
            <p:ph type="body" idx="1"/>
          </p:nvPr>
        </p:nvSpPr>
        <p:spPr>
          <a:xfrm>
            <a:off x="457200" y="1981200"/>
            <a:ext cx="8305800" cy="4114800"/>
          </a:xfrm>
          <a:noFill/>
          <a:ln/>
        </p:spPr>
        <p:txBody>
          <a:bodyPr>
            <a:normAutofit lnSpcReduction="10000"/>
          </a:bodyPr>
          <a:lstStyle/>
          <a:p>
            <a:r>
              <a:rPr lang="en-US" sz="2800"/>
              <a:t>Located in the </a:t>
            </a:r>
            <a:r>
              <a:rPr lang="en-US" sz="2800" b="1">
                <a:solidFill>
                  <a:srgbClr val="008000"/>
                </a:solidFill>
                <a:effectLst>
                  <a:outerShdw blurRad="38100" dist="38100" dir="2700000" algn="tl">
                    <a:srgbClr val="000000"/>
                  </a:outerShdw>
                </a:effectLst>
              </a:rPr>
              <a:t>thylakoid membranes</a:t>
            </a:r>
            <a:r>
              <a:rPr lang="en-US" sz="2800"/>
              <a:t>.</a:t>
            </a:r>
          </a:p>
          <a:p>
            <a:pPr>
              <a:buFontTx/>
              <a:buNone/>
            </a:pPr>
            <a:endParaRPr lang="en-US" sz="800"/>
          </a:p>
          <a:p>
            <a:r>
              <a:rPr lang="en-US" sz="2800"/>
              <a:t>Chlorophyll have </a:t>
            </a:r>
            <a:r>
              <a:rPr lang="en-US" sz="2800" b="1">
                <a:solidFill>
                  <a:srgbClr val="0000CC"/>
                </a:solidFill>
                <a:effectLst>
                  <a:outerShdw blurRad="38100" dist="38100" dir="2700000" algn="tl">
                    <a:srgbClr val="000000"/>
                  </a:outerShdw>
                </a:effectLst>
              </a:rPr>
              <a:t>Mg</a:t>
            </a:r>
            <a:r>
              <a:rPr lang="en-US" sz="2800" b="1" baseline="30000">
                <a:solidFill>
                  <a:srgbClr val="0000CC"/>
                </a:solidFill>
                <a:effectLst>
                  <a:outerShdw blurRad="38100" dist="38100" dir="2700000" algn="tl">
                    <a:srgbClr val="000000"/>
                  </a:outerShdw>
                </a:effectLst>
              </a:rPr>
              <a:t>+</a:t>
            </a:r>
            <a:r>
              <a:rPr lang="en-US" sz="2800" b="1"/>
              <a:t> </a:t>
            </a:r>
            <a:r>
              <a:rPr lang="en-US" sz="2800"/>
              <a:t>in the center.</a:t>
            </a:r>
          </a:p>
          <a:p>
            <a:pPr>
              <a:buFontTx/>
              <a:buNone/>
            </a:pPr>
            <a:endParaRPr lang="en-US" sz="800"/>
          </a:p>
          <a:p>
            <a:r>
              <a:rPr lang="en-US" sz="2800" b="1">
                <a:solidFill>
                  <a:srgbClr val="008000"/>
                </a:solidFill>
                <a:effectLst>
                  <a:outerShdw blurRad="38100" dist="38100" dir="2700000" algn="tl">
                    <a:srgbClr val="000000"/>
                  </a:outerShdw>
                </a:effectLst>
              </a:rPr>
              <a:t>Chlorophyll pigments</a:t>
            </a:r>
            <a:r>
              <a:rPr lang="en-US" sz="2800" b="1"/>
              <a:t> </a:t>
            </a:r>
            <a:r>
              <a:rPr lang="en-US" sz="2800"/>
              <a:t>harvest energy (photons) by </a:t>
            </a:r>
            <a:r>
              <a:rPr lang="en-US" sz="2800" b="1">
                <a:solidFill>
                  <a:srgbClr val="DC0081"/>
                </a:solidFill>
                <a:effectLst>
                  <a:outerShdw blurRad="38100" dist="38100" dir="2700000" algn="tl">
                    <a:srgbClr val="000000"/>
                  </a:outerShdw>
                </a:effectLst>
              </a:rPr>
              <a:t>absorbing</a:t>
            </a:r>
            <a:r>
              <a:rPr lang="en-US" sz="2800"/>
              <a:t> certain </a:t>
            </a:r>
            <a:r>
              <a:rPr lang="en-US" sz="2800" b="1">
                <a:solidFill>
                  <a:srgbClr val="DC0081"/>
                </a:solidFill>
                <a:effectLst>
                  <a:outerShdw blurRad="38100" dist="38100" dir="2700000" algn="tl">
                    <a:srgbClr val="000000"/>
                  </a:outerShdw>
                </a:effectLst>
              </a:rPr>
              <a:t>wavelengths</a:t>
            </a:r>
            <a:r>
              <a:rPr lang="en-US" sz="2800"/>
              <a:t> (</a:t>
            </a:r>
            <a:r>
              <a:rPr lang="en-US" sz="2800" b="1">
                <a:solidFill>
                  <a:srgbClr val="0000CC"/>
                </a:solidFill>
                <a:effectLst>
                  <a:outerShdw blurRad="38100" dist="38100" dir="2700000" algn="tl">
                    <a:srgbClr val="000000"/>
                  </a:outerShdw>
                </a:effectLst>
              </a:rPr>
              <a:t>blue-420 nm</a:t>
            </a:r>
            <a:r>
              <a:rPr lang="en-US" sz="2800" b="1"/>
              <a:t> </a:t>
            </a:r>
            <a:r>
              <a:rPr lang="en-US" sz="2800"/>
              <a:t>and </a:t>
            </a:r>
            <a:r>
              <a:rPr lang="en-US" sz="2800" b="1">
                <a:solidFill>
                  <a:schemeClr val="hlink"/>
                </a:solidFill>
              </a:rPr>
              <a:t>red-660 nm</a:t>
            </a:r>
            <a:r>
              <a:rPr lang="en-US" sz="2800" b="1"/>
              <a:t> </a:t>
            </a:r>
            <a:r>
              <a:rPr lang="en-US" sz="2800"/>
              <a:t>are most important).</a:t>
            </a:r>
          </a:p>
          <a:p>
            <a:pPr>
              <a:buFontTx/>
              <a:buNone/>
            </a:pPr>
            <a:endParaRPr lang="en-US" sz="800"/>
          </a:p>
          <a:p>
            <a:r>
              <a:rPr lang="en-US" sz="2800" b="1">
                <a:solidFill>
                  <a:srgbClr val="008000"/>
                </a:solidFill>
                <a:effectLst>
                  <a:outerShdw blurRad="38100" dist="38100" dir="2700000" algn="tl">
                    <a:srgbClr val="000000"/>
                  </a:outerShdw>
                </a:effectLst>
              </a:rPr>
              <a:t>Plants</a:t>
            </a:r>
            <a:r>
              <a:rPr lang="en-US" sz="2800"/>
              <a:t> are </a:t>
            </a:r>
            <a:r>
              <a:rPr lang="en-US" sz="2800" b="1">
                <a:solidFill>
                  <a:srgbClr val="008000"/>
                </a:solidFill>
                <a:effectLst>
                  <a:outerShdw blurRad="38100" dist="38100" dir="2700000" algn="tl">
                    <a:srgbClr val="000000"/>
                  </a:outerShdw>
                </a:effectLst>
              </a:rPr>
              <a:t>green</a:t>
            </a:r>
            <a:r>
              <a:rPr lang="en-US" sz="2800"/>
              <a:t> because the </a:t>
            </a:r>
            <a:r>
              <a:rPr lang="en-US" sz="2800" b="1">
                <a:solidFill>
                  <a:srgbClr val="008000"/>
                </a:solidFill>
              </a:rPr>
              <a:t>green</a:t>
            </a:r>
            <a:r>
              <a:rPr lang="en-US" sz="2800" b="1"/>
              <a:t> </a:t>
            </a:r>
            <a:r>
              <a:rPr lang="en-US" sz="2800" b="1">
                <a:solidFill>
                  <a:srgbClr val="DC0081"/>
                </a:solidFill>
                <a:effectLst>
                  <a:outerShdw blurRad="38100" dist="38100" dir="2700000" algn="tl">
                    <a:srgbClr val="000000"/>
                  </a:outerShdw>
                </a:effectLst>
              </a:rPr>
              <a:t>wavelength</a:t>
            </a:r>
            <a:r>
              <a:rPr lang="en-US" sz="2800"/>
              <a:t> is </a:t>
            </a:r>
            <a:r>
              <a:rPr lang="en-US" sz="2800" b="1">
                <a:solidFill>
                  <a:srgbClr val="DC0081"/>
                </a:solidFill>
                <a:effectLst>
                  <a:outerShdw blurRad="38100" dist="38100" dir="2700000" algn="tl">
                    <a:srgbClr val="000000"/>
                  </a:outerShdw>
                </a:effectLst>
              </a:rPr>
              <a:t>reflected</a:t>
            </a:r>
            <a:r>
              <a:rPr lang="en-US" sz="2800"/>
              <a:t>, </a:t>
            </a:r>
            <a:r>
              <a:rPr lang="en-US" sz="2800" b="1">
                <a:solidFill>
                  <a:schemeClr val="hlink"/>
                </a:solidFill>
                <a:effectLst>
                  <a:outerShdw blurRad="38100" dist="38100" dir="2700000" algn="tl">
                    <a:srgbClr val="000000"/>
                  </a:outerShdw>
                </a:effectLst>
              </a:rPr>
              <a:t>not absorbed</a:t>
            </a:r>
            <a:r>
              <a:rPr lang="en-US" sz="280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animEffect transition="in" filter="wipe(left)">
                                      <p:cBhvr>
                                        <p:cTn id="7" dur="500"/>
                                        <p:tgtEl>
                                          <p:spTgt spid="122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wipe(left)">
                                      <p:cBhvr>
                                        <p:cTn id="12" dur="500"/>
                                        <p:tgtEl>
                                          <p:spTgt spid="122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wipe(left)">
                                      <p:cBhvr>
                                        <p:cTn id="17" dur="500"/>
                                        <p:tgtEl>
                                          <p:spTgt spid="122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291">
                                            <p:txEl>
                                              <p:pRg st="4" end="4"/>
                                            </p:txEl>
                                          </p:spTgt>
                                        </p:tgtEl>
                                        <p:attrNameLst>
                                          <p:attrName>style.visibility</p:attrName>
                                        </p:attrNameLst>
                                      </p:cBhvr>
                                      <p:to>
                                        <p:strVal val="visible"/>
                                      </p:to>
                                    </p:set>
                                    <p:animEffect transition="in" filter="wipe(left)">
                                      <p:cBhvr>
                                        <p:cTn id="22" dur="500"/>
                                        <p:tgtEl>
                                          <p:spTgt spid="1229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animEffect transition="in" filter="wipe(left)">
                                      <p:cBhvr>
                                        <p:cTn id="27" dur="500"/>
                                        <p:tgtEl>
                                          <p:spTgt spid="122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autoUpdateAnimBg="0"/>
      <p:bldP spid="12291"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noFill/>
          <a:ln/>
        </p:spPr>
        <p:txBody>
          <a:bodyPr/>
          <a:lstStyle/>
          <a:p>
            <a:r>
              <a:rPr lang="en-US" b="1">
                <a:solidFill>
                  <a:srgbClr val="DC0081"/>
                </a:solidFill>
                <a:effectLst>
                  <a:outerShdw blurRad="38100" dist="38100" dir="2700000" algn="tl">
                    <a:srgbClr val="000000"/>
                  </a:outerShdw>
                </a:effectLst>
              </a:rPr>
              <a:t>Wavelength of Light (nm)</a:t>
            </a:r>
            <a:endParaRPr lang="en-US" b="1"/>
          </a:p>
        </p:txBody>
      </p:sp>
      <p:sp>
        <p:nvSpPr>
          <p:cNvPr id="14339" name="Rectangle 3"/>
          <p:cNvSpPr>
            <a:spLocks noGrp="1" noChangeArrowheads="1"/>
          </p:cNvSpPr>
          <p:nvPr>
            <p:ph type="body" idx="1"/>
          </p:nvPr>
        </p:nvSpPr>
        <p:spPr>
          <a:noFill/>
          <a:ln/>
        </p:spPr>
        <p:txBody>
          <a:bodyPr/>
          <a:lstStyle/>
          <a:p>
            <a:pPr>
              <a:buFontTx/>
              <a:buNone/>
            </a:pPr>
            <a:r>
              <a:rPr lang="en-US"/>
              <a:t> </a:t>
            </a:r>
          </a:p>
        </p:txBody>
      </p:sp>
      <p:grpSp>
        <p:nvGrpSpPr>
          <p:cNvPr id="2" name="Group 24"/>
          <p:cNvGrpSpPr>
            <a:grpSpLocks/>
          </p:cNvGrpSpPr>
          <p:nvPr/>
        </p:nvGrpSpPr>
        <p:grpSpPr bwMode="auto">
          <a:xfrm>
            <a:off x="482600" y="2921000"/>
            <a:ext cx="8026400" cy="1230313"/>
            <a:chOff x="304" y="1840"/>
            <a:chExt cx="5056" cy="775"/>
          </a:xfrm>
        </p:grpSpPr>
        <p:sp>
          <p:nvSpPr>
            <p:cNvPr id="14340" name="Rectangle 4"/>
            <p:cNvSpPr>
              <a:spLocks noChangeArrowheads="1"/>
            </p:cNvSpPr>
            <p:nvPr/>
          </p:nvSpPr>
          <p:spPr bwMode="auto">
            <a:xfrm>
              <a:off x="304" y="1840"/>
              <a:ext cx="832" cy="496"/>
            </a:xfrm>
            <a:prstGeom prst="rect">
              <a:avLst/>
            </a:prstGeom>
            <a:solidFill>
              <a:srgbClr val="B760F9"/>
            </a:solidFill>
            <a:ln w="50800">
              <a:solidFill>
                <a:schemeClr val="tx1"/>
              </a:solidFill>
              <a:miter lim="800000"/>
              <a:headEnd/>
              <a:tailEnd/>
            </a:ln>
            <a:effectLst/>
          </p:spPr>
          <p:txBody>
            <a:bodyPr wrap="none" anchor="ctr"/>
            <a:lstStyle/>
            <a:p>
              <a:endParaRPr lang="en-US"/>
            </a:p>
          </p:txBody>
        </p:sp>
        <p:sp>
          <p:nvSpPr>
            <p:cNvPr id="14341" name="Rectangle 5"/>
            <p:cNvSpPr>
              <a:spLocks noChangeArrowheads="1"/>
            </p:cNvSpPr>
            <p:nvPr/>
          </p:nvSpPr>
          <p:spPr bwMode="auto">
            <a:xfrm>
              <a:off x="1168" y="1840"/>
              <a:ext cx="832" cy="496"/>
            </a:xfrm>
            <a:prstGeom prst="rect">
              <a:avLst/>
            </a:prstGeom>
            <a:solidFill>
              <a:schemeClr val="accent1"/>
            </a:solidFill>
            <a:ln w="50800">
              <a:solidFill>
                <a:schemeClr val="tx1"/>
              </a:solidFill>
              <a:miter lim="800000"/>
              <a:headEnd/>
              <a:tailEnd/>
            </a:ln>
            <a:effectLst/>
          </p:spPr>
          <p:txBody>
            <a:bodyPr wrap="none" anchor="ctr"/>
            <a:lstStyle/>
            <a:p>
              <a:endParaRPr lang="en-US"/>
            </a:p>
          </p:txBody>
        </p:sp>
        <p:sp>
          <p:nvSpPr>
            <p:cNvPr id="14342" name="Rectangle 6"/>
            <p:cNvSpPr>
              <a:spLocks noChangeArrowheads="1"/>
            </p:cNvSpPr>
            <p:nvPr/>
          </p:nvSpPr>
          <p:spPr bwMode="auto">
            <a:xfrm>
              <a:off x="2032" y="1840"/>
              <a:ext cx="832" cy="496"/>
            </a:xfrm>
            <a:prstGeom prst="rect">
              <a:avLst/>
            </a:prstGeom>
            <a:solidFill>
              <a:schemeClr val="accent2"/>
            </a:solidFill>
            <a:ln w="50800">
              <a:solidFill>
                <a:schemeClr val="tx1"/>
              </a:solidFill>
              <a:miter lim="800000"/>
              <a:headEnd/>
              <a:tailEnd/>
            </a:ln>
            <a:effectLst/>
          </p:spPr>
          <p:txBody>
            <a:bodyPr wrap="none" anchor="ctr"/>
            <a:lstStyle/>
            <a:p>
              <a:endParaRPr lang="en-US"/>
            </a:p>
          </p:txBody>
        </p:sp>
        <p:sp>
          <p:nvSpPr>
            <p:cNvPr id="14343" name="Rectangle 7"/>
            <p:cNvSpPr>
              <a:spLocks noChangeArrowheads="1"/>
            </p:cNvSpPr>
            <p:nvPr/>
          </p:nvSpPr>
          <p:spPr bwMode="auto">
            <a:xfrm>
              <a:off x="2896" y="1840"/>
              <a:ext cx="832" cy="496"/>
            </a:xfrm>
            <a:prstGeom prst="rect">
              <a:avLst/>
            </a:prstGeom>
            <a:solidFill>
              <a:srgbClr val="FAFD00"/>
            </a:solidFill>
            <a:ln w="50800">
              <a:solidFill>
                <a:schemeClr val="tx1"/>
              </a:solidFill>
              <a:miter lim="800000"/>
              <a:headEnd/>
              <a:tailEnd/>
            </a:ln>
            <a:effectLst/>
          </p:spPr>
          <p:txBody>
            <a:bodyPr wrap="none" anchor="ctr"/>
            <a:lstStyle/>
            <a:p>
              <a:endParaRPr lang="en-US"/>
            </a:p>
          </p:txBody>
        </p:sp>
        <p:sp>
          <p:nvSpPr>
            <p:cNvPr id="14344" name="Rectangle 8"/>
            <p:cNvSpPr>
              <a:spLocks noChangeArrowheads="1"/>
            </p:cNvSpPr>
            <p:nvPr/>
          </p:nvSpPr>
          <p:spPr bwMode="auto">
            <a:xfrm>
              <a:off x="3744" y="1840"/>
              <a:ext cx="816" cy="496"/>
            </a:xfrm>
            <a:prstGeom prst="rect">
              <a:avLst/>
            </a:prstGeom>
            <a:solidFill>
              <a:srgbClr val="FE9B03"/>
            </a:solidFill>
            <a:ln w="50800">
              <a:solidFill>
                <a:schemeClr val="tx1"/>
              </a:solidFill>
              <a:miter lim="800000"/>
              <a:headEnd/>
              <a:tailEnd/>
            </a:ln>
            <a:effectLst/>
          </p:spPr>
          <p:txBody>
            <a:bodyPr wrap="none" anchor="ctr"/>
            <a:lstStyle/>
            <a:p>
              <a:endParaRPr lang="en-US"/>
            </a:p>
          </p:txBody>
        </p:sp>
        <p:sp>
          <p:nvSpPr>
            <p:cNvPr id="14345" name="Rectangle 9"/>
            <p:cNvSpPr>
              <a:spLocks noChangeArrowheads="1"/>
            </p:cNvSpPr>
            <p:nvPr/>
          </p:nvSpPr>
          <p:spPr bwMode="auto">
            <a:xfrm>
              <a:off x="4576" y="1840"/>
              <a:ext cx="784" cy="496"/>
            </a:xfrm>
            <a:prstGeom prst="rect">
              <a:avLst/>
            </a:prstGeom>
            <a:solidFill>
              <a:schemeClr val="hlink"/>
            </a:solidFill>
            <a:ln w="50800">
              <a:solidFill>
                <a:schemeClr val="tx1"/>
              </a:solidFill>
              <a:miter lim="800000"/>
              <a:headEnd/>
              <a:tailEnd/>
            </a:ln>
            <a:effectLst/>
          </p:spPr>
          <p:txBody>
            <a:bodyPr wrap="none" anchor="ctr"/>
            <a:lstStyle/>
            <a:p>
              <a:endParaRPr lang="en-US"/>
            </a:p>
          </p:txBody>
        </p:sp>
        <p:sp>
          <p:nvSpPr>
            <p:cNvPr id="14346" name="Line 10"/>
            <p:cNvSpPr>
              <a:spLocks noChangeShapeType="1"/>
            </p:cNvSpPr>
            <p:nvPr/>
          </p:nvSpPr>
          <p:spPr bwMode="auto">
            <a:xfrm flipV="1">
              <a:off x="672" y="2240"/>
              <a:ext cx="0" cy="128"/>
            </a:xfrm>
            <a:prstGeom prst="line">
              <a:avLst/>
            </a:prstGeom>
            <a:noFill/>
            <a:ln w="50800">
              <a:solidFill>
                <a:schemeClr val="tx1"/>
              </a:solidFill>
              <a:round/>
              <a:headEnd/>
              <a:tailEnd/>
            </a:ln>
            <a:effectLst/>
          </p:spPr>
          <p:txBody>
            <a:bodyPr wrap="none" anchor="ctr"/>
            <a:lstStyle/>
            <a:p>
              <a:endParaRPr lang="en-US"/>
            </a:p>
          </p:txBody>
        </p:sp>
        <p:sp>
          <p:nvSpPr>
            <p:cNvPr id="14347" name="Line 11"/>
            <p:cNvSpPr>
              <a:spLocks noChangeShapeType="1"/>
            </p:cNvSpPr>
            <p:nvPr/>
          </p:nvSpPr>
          <p:spPr bwMode="auto">
            <a:xfrm flipV="1">
              <a:off x="5136" y="2240"/>
              <a:ext cx="0" cy="128"/>
            </a:xfrm>
            <a:prstGeom prst="line">
              <a:avLst/>
            </a:prstGeom>
            <a:noFill/>
            <a:ln w="50800">
              <a:solidFill>
                <a:schemeClr val="tx1"/>
              </a:solidFill>
              <a:round/>
              <a:headEnd/>
              <a:tailEnd/>
            </a:ln>
            <a:effectLst/>
          </p:spPr>
          <p:txBody>
            <a:bodyPr wrap="none" anchor="ctr"/>
            <a:lstStyle/>
            <a:p>
              <a:endParaRPr lang="en-US"/>
            </a:p>
          </p:txBody>
        </p:sp>
        <p:sp>
          <p:nvSpPr>
            <p:cNvPr id="14348" name="Line 12"/>
            <p:cNvSpPr>
              <a:spLocks noChangeShapeType="1"/>
            </p:cNvSpPr>
            <p:nvPr/>
          </p:nvSpPr>
          <p:spPr bwMode="auto">
            <a:xfrm flipV="1">
              <a:off x="3840" y="2240"/>
              <a:ext cx="0" cy="128"/>
            </a:xfrm>
            <a:prstGeom prst="line">
              <a:avLst/>
            </a:prstGeom>
            <a:noFill/>
            <a:ln w="50800">
              <a:solidFill>
                <a:schemeClr val="tx1"/>
              </a:solidFill>
              <a:round/>
              <a:headEnd/>
              <a:tailEnd/>
            </a:ln>
            <a:effectLst/>
          </p:spPr>
          <p:txBody>
            <a:bodyPr wrap="none" anchor="ctr"/>
            <a:lstStyle/>
            <a:p>
              <a:endParaRPr lang="en-US"/>
            </a:p>
          </p:txBody>
        </p:sp>
        <p:sp>
          <p:nvSpPr>
            <p:cNvPr id="14349" name="Line 13"/>
            <p:cNvSpPr>
              <a:spLocks noChangeShapeType="1"/>
            </p:cNvSpPr>
            <p:nvPr/>
          </p:nvSpPr>
          <p:spPr bwMode="auto">
            <a:xfrm flipV="1">
              <a:off x="1920" y="2240"/>
              <a:ext cx="0" cy="128"/>
            </a:xfrm>
            <a:prstGeom prst="line">
              <a:avLst/>
            </a:prstGeom>
            <a:noFill/>
            <a:ln w="50800">
              <a:solidFill>
                <a:schemeClr val="tx1"/>
              </a:solidFill>
              <a:round/>
              <a:headEnd/>
              <a:tailEnd/>
            </a:ln>
            <a:effectLst/>
          </p:spPr>
          <p:txBody>
            <a:bodyPr wrap="none" anchor="ctr"/>
            <a:lstStyle/>
            <a:p>
              <a:endParaRPr lang="en-US"/>
            </a:p>
          </p:txBody>
        </p:sp>
        <p:sp>
          <p:nvSpPr>
            <p:cNvPr id="14350" name="Rectangle 14"/>
            <p:cNvSpPr>
              <a:spLocks noChangeArrowheads="1"/>
            </p:cNvSpPr>
            <p:nvPr/>
          </p:nvSpPr>
          <p:spPr bwMode="auto">
            <a:xfrm>
              <a:off x="519" y="2386"/>
              <a:ext cx="354" cy="229"/>
            </a:xfrm>
            <a:prstGeom prst="rect">
              <a:avLst/>
            </a:prstGeom>
            <a:noFill/>
            <a:ln w="12700">
              <a:noFill/>
              <a:miter lim="800000"/>
              <a:headEnd/>
              <a:tailEnd/>
            </a:ln>
            <a:effectLst/>
          </p:spPr>
          <p:txBody>
            <a:bodyPr wrap="none" lIns="90488" tIns="44450" rIns="90488" bIns="44450">
              <a:spAutoFit/>
            </a:bodyPr>
            <a:lstStyle/>
            <a:p>
              <a:r>
                <a:rPr lang="en-US" sz="1800" b="1"/>
                <a:t>400</a:t>
              </a:r>
            </a:p>
          </p:txBody>
        </p:sp>
        <p:sp>
          <p:nvSpPr>
            <p:cNvPr id="14351" name="Rectangle 15"/>
            <p:cNvSpPr>
              <a:spLocks noChangeArrowheads="1"/>
            </p:cNvSpPr>
            <p:nvPr/>
          </p:nvSpPr>
          <p:spPr bwMode="auto">
            <a:xfrm>
              <a:off x="1767" y="2386"/>
              <a:ext cx="354" cy="229"/>
            </a:xfrm>
            <a:prstGeom prst="rect">
              <a:avLst/>
            </a:prstGeom>
            <a:noFill/>
            <a:ln w="12700">
              <a:noFill/>
              <a:miter lim="800000"/>
              <a:headEnd/>
              <a:tailEnd/>
            </a:ln>
            <a:effectLst/>
          </p:spPr>
          <p:txBody>
            <a:bodyPr wrap="none" lIns="90488" tIns="44450" rIns="90488" bIns="44450">
              <a:spAutoFit/>
            </a:bodyPr>
            <a:lstStyle/>
            <a:p>
              <a:r>
                <a:rPr lang="en-US" sz="1800" b="1"/>
                <a:t>500</a:t>
              </a:r>
            </a:p>
          </p:txBody>
        </p:sp>
        <p:sp>
          <p:nvSpPr>
            <p:cNvPr id="14352" name="Rectangle 16"/>
            <p:cNvSpPr>
              <a:spLocks noChangeArrowheads="1"/>
            </p:cNvSpPr>
            <p:nvPr/>
          </p:nvSpPr>
          <p:spPr bwMode="auto">
            <a:xfrm>
              <a:off x="3687" y="2386"/>
              <a:ext cx="354" cy="229"/>
            </a:xfrm>
            <a:prstGeom prst="rect">
              <a:avLst/>
            </a:prstGeom>
            <a:noFill/>
            <a:ln w="12700">
              <a:noFill/>
              <a:miter lim="800000"/>
              <a:headEnd/>
              <a:tailEnd/>
            </a:ln>
            <a:effectLst/>
          </p:spPr>
          <p:txBody>
            <a:bodyPr wrap="none" lIns="90488" tIns="44450" rIns="90488" bIns="44450">
              <a:spAutoFit/>
            </a:bodyPr>
            <a:lstStyle/>
            <a:p>
              <a:r>
                <a:rPr lang="en-US" sz="1800" b="1"/>
                <a:t>600</a:t>
              </a:r>
            </a:p>
          </p:txBody>
        </p:sp>
        <p:sp>
          <p:nvSpPr>
            <p:cNvPr id="14353" name="Rectangle 17"/>
            <p:cNvSpPr>
              <a:spLocks noChangeArrowheads="1"/>
            </p:cNvSpPr>
            <p:nvPr/>
          </p:nvSpPr>
          <p:spPr bwMode="auto">
            <a:xfrm>
              <a:off x="4983" y="2386"/>
              <a:ext cx="354" cy="229"/>
            </a:xfrm>
            <a:prstGeom prst="rect">
              <a:avLst/>
            </a:prstGeom>
            <a:noFill/>
            <a:ln w="12700">
              <a:noFill/>
              <a:miter lim="800000"/>
              <a:headEnd/>
              <a:tailEnd/>
            </a:ln>
            <a:effectLst/>
          </p:spPr>
          <p:txBody>
            <a:bodyPr wrap="none" lIns="90488" tIns="44450" rIns="90488" bIns="44450">
              <a:spAutoFit/>
            </a:bodyPr>
            <a:lstStyle/>
            <a:p>
              <a:r>
                <a:rPr lang="en-US" sz="1800" b="1"/>
                <a:t>700</a:t>
              </a:r>
            </a:p>
          </p:txBody>
        </p:sp>
      </p:grpSp>
      <p:grpSp>
        <p:nvGrpSpPr>
          <p:cNvPr id="3" name="Group 25"/>
          <p:cNvGrpSpPr>
            <a:grpSpLocks/>
          </p:cNvGrpSpPr>
          <p:nvPr/>
        </p:nvGrpSpPr>
        <p:grpSpPr bwMode="auto">
          <a:xfrm>
            <a:off x="595313" y="4633913"/>
            <a:ext cx="7850187" cy="736600"/>
            <a:chOff x="375" y="2919"/>
            <a:chExt cx="4945" cy="464"/>
          </a:xfrm>
        </p:grpSpPr>
        <p:sp>
          <p:nvSpPr>
            <p:cNvPr id="14354" name="Rectangle 18"/>
            <p:cNvSpPr>
              <a:spLocks noChangeArrowheads="1"/>
            </p:cNvSpPr>
            <p:nvPr/>
          </p:nvSpPr>
          <p:spPr bwMode="auto">
            <a:xfrm>
              <a:off x="375" y="2919"/>
              <a:ext cx="1138" cy="286"/>
            </a:xfrm>
            <a:prstGeom prst="rect">
              <a:avLst/>
            </a:prstGeom>
            <a:noFill/>
            <a:ln w="12700">
              <a:noFill/>
              <a:miter lim="800000"/>
              <a:headEnd/>
              <a:tailEnd/>
            </a:ln>
            <a:effectLst/>
          </p:spPr>
          <p:txBody>
            <a:bodyPr wrap="none" lIns="90488" tIns="44450" rIns="90488" bIns="44450">
              <a:spAutoFit/>
            </a:bodyPr>
            <a:lstStyle/>
            <a:p>
              <a:r>
                <a:rPr lang="en-US" b="1"/>
                <a:t>Short wave</a:t>
              </a:r>
            </a:p>
          </p:txBody>
        </p:sp>
        <p:sp>
          <p:nvSpPr>
            <p:cNvPr id="14356" name="Rectangle 20"/>
            <p:cNvSpPr>
              <a:spLocks noChangeArrowheads="1"/>
            </p:cNvSpPr>
            <p:nvPr/>
          </p:nvSpPr>
          <p:spPr bwMode="auto">
            <a:xfrm>
              <a:off x="4215" y="2919"/>
              <a:ext cx="1105" cy="286"/>
            </a:xfrm>
            <a:prstGeom prst="rect">
              <a:avLst/>
            </a:prstGeom>
            <a:noFill/>
            <a:ln w="12700">
              <a:noFill/>
              <a:miter lim="800000"/>
              <a:headEnd/>
              <a:tailEnd/>
            </a:ln>
            <a:effectLst/>
          </p:spPr>
          <p:txBody>
            <a:bodyPr wrap="none" lIns="90488" tIns="44450" rIns="90488" bIns="44450">
              <a:spAutoFit/>
            </a:bodyPr>
            <a:lstStyle/>
            <a:p>
              <a:r>
                <a:rPr lang="en-US" b="1"/>
                <a:t>Long wave</a:t>
              </a:r>
            </a:p>
          </p:txBody>
        </p:sp>
        <p:sp>
          <p:nvSpPr>
            <p:cNvPr id="14357" name="Rectangle 21"/>
            <p:cNvSpPr>
              <a:spLocks noChangeArrowheads="1"/>
            </p:cNvSpPr>
            <p:nvPr/>
          </p:nvSpPr>
          <p:spPr bwMode="auto">
            <a:xfrm>
              <a:off x="375" y="3154"/>
              <a:ext cx="1074" cy="229"/>
            </a:xfrm>
            <a:prstGeom prst="rect">
              <a:avLst/>
            </a:prstGeom>
            <a:noFill/>
            <a:ln w="12700">
              <a:noFill/>
              <a:miter lim="800000"/>
              <a:headEnd/>
              <a:tailEnd/>
            </a:ln>
            <a:effectLst/>
          </p:spPr>
          <p:txBody>
            <a:bodyPr wrap="none" lIns="90488" tIns="44450" rIns="90488" bIns="44450">
              <a:spAutoFit/>
            </a:bodyPr>
            <a:lstStyle/>
            <a:p>
              <a:r>
                <a:rPr lang="en-US" sz="1800" b="1"/>
                <a:t>(more energy)</a:t>
              </a:r>
            </a:p>
          </p:txBody>
        </p:sp>
        <p:sp>
          <p:nvSpPr>
            <p:cNvPr id="14358" name="Rectangle 22"/>
            <p:cNvSpPr>
              <a:spLocks noChangeArrowheads="1"/>
            </p:cNvSpPr>
            <p:nvPr/>
          </p:nvSpPr>
          <p:spPr bwMode="auto">
            <a:xfrm>
              <a:off x="4263" y="3154"/>
              <a:ext cx="1002" cy="229"/>
            </a:xfrm>
            <a:prstGeom prst="rect">
              <a:avLst/>
            </a:prstGeom>
            <a:noFill/>
            <a:ln w="12700">
              <a:noFill/>
              <a:miter lim="800000"/>
              <a:headEnd/>
              <a:tailEnd/>
            </a:ln>
            <a:effectLst/>
          </p:spPr>
          <p:txBody>
            <a:bodyPr wrap="none" lIns="90488" tIns="44450" rIns="90488" bIns="44450">
              <a:spAutoFit/>
            </a:bodyPr>
            <a:lstStyle/>
            <a:p>
              <a:r>
                <a:rPr lang="en-US" sz="1800" b="1"/>
                <a:t>(less energy)</a:t>
              </a:r>
            </a:p>
          </p:txBody>
        </p:sp>
        <p:sp>
          <p:nvSpPr>
            <p:cNvPr id="14359" name="Line 23"/>
            <p:cNvSpPr>
              <a:spLocks noChangeShapeType="1"/>
            </p:cNvSpPr>
            <p:nvPr/>
          </p:nvSpPr>
          <p:spPr bwMode="auto">
            <a:xfrm>
              <a:off x="1776" y="3072"/>
              <a:ext cx="2160" cy="0"/>
            </a:xfrm>
            <a:prstGeom prst="line">
              <a:avLst/>
            </a:prstGeom>
            <a:noFill/>
            <a:ln w="57150">
              <a:solidFill>
                <a:schemeClr val="tx1"/>
              </a:solidFill>
              <a:round/>
              <a:headEnd/>
              <a:tailEnd type="triangle" w="med" len="med"/>
            </a:ln>
            <a:effec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wipe(left)">
                                      <p:cBhvr>
                                        <p:cTn id="7" dur="500"/>
                                        <p:tgtEl>
                                          <p:spTgt spid="143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b="1">
                <a:solidFill>
                  <a:srgbClr val="008000"/>
                </a:solidFill>
                <a:effectLst>
                  <a:outerShdw blurRad="38100" dist="38100" dir="2700000" algn="tl">
                    <a:srgbClr val="000000"/>
                  </a:outerShdw>
                </a:effectLst>
              </a:rPr>
              <a:t>Absorption of Chlorophyll</a:t>
            </a:r>
            <a:endParaRPr lang="en-US"/>
          </a:p>
        </p:txBody>
      </p:sp>
      <p:sp>
        <p:nvSpPr>
          <p:cNvPr id="41990" name="Text Box 6"/>
          <p:cNvSpPr txBox="1">
            <a:spLocks noChangeArrowheads="1"/>
          </p:cNvSpPr>
          <p:nvPr/>
        </p:nvSpPr>
        <p:spPr bwMode="auto">
          <a:xfrm>
            <a:off x="3733800" y="6172200"/>
            <a:ext cx="1843088" cy="457200"/>
          </a:xfrm>
          <a:prstGeom prst="rect">
            <a:avLst/>
          </a:prstGeom>
          <a:noFill/>
          <a:ln w="12700">
            <a:noFill/>
            <a:miter lim="800000"/>
            <a:headEnd/>
            <a:tailEnd/>
          </a:ln>
          <a:effectLst/>
        </p:spPr>
        <p:txBody>
          <a:bodyPr wrap="none">
            <a:spAutoFit/>
          </a:bodyPr>
          <a:lstStyle/>
          <a:p>
            <a:r>
              <a:rPr lang="en-US" b="1">
                <a:solidFill>
                  <a:srgbClr val="DC0081"/>
                </a:solidFill>
                <a:effectLst>
                  <a:outerShdw blurRad="38100" dist="38100" dir="2700000" algn="tl">
                    <a:srgbClr val="000000"/>
                  </a:outerShdw>
                </a:effectLst>
              </a:rPr>
              <a:t>wavelength</a:t>
            </a:r>
            <a:endParaRPr lang="en-US"/>
          </a:p>
        </p:txBody>
      </p:sp>
      <p:sp>
        <p:nvSpPr>
          <p:cNvPr id="41992" name="Text Box 8"/>
          <p:cNvSpPr txBox="1">
            <a:spLocks noChangeArrowheads="1"/>
          </p:cNvSpPr>
          <p:nvPr/>
        </p:nvSpPr>
        <p:spPr bwMode="auto">
          <a:xfrm>
            <a:off x="228600" y="4114800"/>
            <a:ext cx="1539875" cy="396875"/>
          </a:xfrm>
          <a:prstGeom prst="rect">
            <a:avLst/>
          </a:prstGeom>
          <a:noFill/>
          <a:ln w="12700">
            <a:noFill/>
            <a:miter lim="800000"/>
            <a:headEnd/>
            <a:tailEnd/>
          </a:ln>
          <a:effectLst/>
        </p:spPr>
        <p:txBody>
          <a:bodyPr wrap="none">
            <a:spAutoFit/>
          </a:bodyPr>
          <a:lstStyle/>
          <a:p>
            <a:r>
              <a:rPr lang="en-US" sz="2000" b="1">
                <a:solidFill>
                  <a:srgbClr val="0000CC"/>
                </a:solidFill>
              </a:rPr>
              <a:t>Absorption</a:t>
            </a:r>
          </a:p>
        </p:txBody>
      </p:sp>
      <p:grpSp>
        <p:nvGrpSpPr>
          <p:cNvPr id="2" name="Group 12"/>
          <p:cNvGrpSpPr>
            <a:grpSpLocks/>
          </p:cNvGrpSpPr>
          <p:nvPr/>
        </p:nvGrpSpPr>
        <p:grpSpPr bwMode="auto">
          <a:xfrm>
            <a:off x="1676400" y="2362200"/>
            <a:ext cx="6762750" cy="3886200"/>
            <a:chOff x="1056" y="1488"/>
            <a:chExt cx="4260" cy="2448"/>
          </a:xfrm>
        </p:grpSpPr>
        <p:sp>
          <p:nvSpPr>
            <p:cNvPr id="41988" name="Line 4"/>
            <p:cNvSpPr>
              <a:spLocks noChangeShapeType="1"/>
            </p:cNvSpPr>
            <p:nvPr/>
          </p:nvSpPr>
          <p:spPr bwMode="auto">
            <a:xfrm>
              <a:off x="1104" y="1488"/>
              <a:ext cx="0" cy="2160"/>
            </a:xfrm>
            <a:prstGeom prst="line">
              <a:avLst/>
            </a:prstGeom>
            <a:noFill/>
            <a:ln w="38100">
              <a:solidFill>
                <a:schemeClr val="tx1"/>
              </a:solidFill>
              <a:round/>
              <a:headEnd/>
              <a:tailEnd/>
            </a:ln>
            <a:effectLst/>
          </p:spPr>
          <p:txBody>
            <a:bodyPr wrap="none" anchor="ctr"/>
            <a:lstStyle/>
            <a:p>
              <a:endParaRPr lang="en-US"/>
            </a:p>
          </p:txBody>
        </p:sp>
        <p:sp>
          <p:nvSpPr>
            <p:cNvPr id="41989" name="Line 5"/>
            <p:cNvSpPr>
              <a:spLocks noChangeShapeType="1"/>
            </p:cNvSpPr>
            <p:nvPr/>
          </p:nvSpPr>
          <p:spPr bwMode="auto">
            <a:xfrm>
              <a:off x="1104" y="3648"/>
              <a:ext cx="4128" cy="0"/>
            </a:xfrm>
            <a:prstGeom prst="line">
              <a:avLst/>
            </a:prstGeom>
            <a:noFill/>
            <a:ln w="38100">
              <a:solidFill>
                <a:schemeClr val="tx1"/>
              </a:solidFill>
              <a:round/>
              <a:headEnd/>
              <a:tailEnd/>
            </a:ln>
            <a:effectLst/>
          </p:spPr>
          <p:txBody>
            <a:bodyPr wrap="none" anchor="ctr"/>
            <a:lstStyle/>
            <a:p>
              <a:endParaRPr lang="en-US"/>
            </a:p>
          </p:txBody>
        </p:sp>
        <p:sp>
          <p:nvSpPr>
            <p:cNvPr id="41991" name="Text Box 7"/>
            <p:cNvSpPr txBox="1">
              <a:spLocks noChangeArrowheads="1"/>
            </p:cNvSpPr>
            <p:nvPr/>
          </p:nvSpPr>
          <p:spPr bwMode="auto">
            <a:xfrm>
              <a:off x="1056" y="3648"/>
              <a:ext cx="4119" cy="288"/>
            </a:xfrm>
            <a:prstGeom prst="rect">
              <a:avLst/>
            </a:prstGeom>
            <a:noFill/>
            <a:ln w="12700">
              <a:noFill/>
              <a:miter lim="800000"/>
              <a:headEnd/>
              <a:tailEnd/>
            </a:ln>
            <a:effectLst/>
          </p:spPr>
          <p:txBody>
            <a:bodyPr wrap="none">
              <a:spAutoFit/>
            </a:bodyPr>
            <a:lstStyle/>
            <a:p>
              <a:r>
                <a:rPr lang="en-US" b="1">
                  <a:solidFill>
                    <a:srgbClr val="800080"/>
                  </a:solidFill>
                </a:rPr>
                <a:t>violet</a:t>
              </a:r>
              <a:r>
                <a:rPr lang="en-US" b="1"/>
                <a:t>    </a:t>
              </a:r>
              <a:r>
                <a:rPr lang="en-US" b="1">
                  <a:solidFill>
                    <a:srgbClr val="0000CC"/>
                  </a:solidFill>
                </a:rPr>
                <a:t>blue</a:t>
              </a:r>
              <a:r>
                <a:rPr lang="en-US" b="1"/>
                <a:t>    </a:t>
              </a:r>
              <a:r>
                <a:rPr lang="en-US" b="1">
                  <a:solidFill>
                    <a:srgbClr val="008000"/>
                  </a:solidFill>
                </a:rPr>
                <a:t>green</a:t>
              </a:r>
              <a:r>
                <a:rPr lang="en-US" b="1"/>
                <a:t>    </a:t>
              </a:r>
              <a:r>
                <a:rPr lang="en-US" b="1">
                  <a:solidFill>
                    <a:srgbClr val="FAFD00"/>
                  </a:solidFill>
                </a:rPr>
                <a:t>yellow</a:t>
              </a:r>
              <a:r>
                <a:rPr lang="en-US" b="1"/>
                <a:t>    </a:t>
              </a:r>
              <a:r>
                <a:rPr lang="en-US" b="1">
                  <a:solidFill>
                    <a:srgbClr val="FE9B03"/>
                  </a:solidFill>
                </a:rPr>
                <a:t>orange</a:t>
              </a:r>
              <a:r>
                <a:rPr lang="en-US" b="1"/>
                <a:t>    </a:t>
              </a:r>
              <a:r>
                <a:rPr lang="en-US" b="1">
                  <a:solidFill>
                    <a:schemeClr val="hlink"/>
                  </a:solidFill>
                </a:rPr>
                <a:t>red</a:t>
              </a:r>
              <a:endParaRPr lang="en-US" b="1"/>
            </a:p>
          </p:txBody>
        </p:sp>
        <p:sp>
          <p:nvSpPr>
            <p:cNvPr id="41995" name="Freeform 11"/>
            <p:cNvSpPr>
              <a:spLocks/>
            </p:cNvSpPr>
            <p:nvPr/>
          </p:nvSpPr>
          <p:spPr bwMode="auto">
            <a:xfrm>
              <a:off x="1104" y="1704"/>
              <a:ext cx="4212" cy="1788"/>
            </a:xfrm>
            <a:custGeom>
              <a:avLst/>
              <a:gdLst/>
              <a:ahLst/>
              <a:cxnLst>
                <a:cxn ang="0">
                  <a:pos x="0" y="816"/>
                </a:cxn>
                <a:cxn ang="0">
                  <a:pos x="252" y="660"/>
                </a:cxn>
                <a:cxn ang="0">
                  <a:pos x="444" y="576"/>
                </a:cxn>
                <a:cxn ang="0">
                  <a:pos x="588" y="432"/>
                </a:cxn>
                <a:cxn ang="0">
                  <a:pos x="612" y="384"/>
                </a:cxn>
                <a:cxn ang="0">
                  <a:pos x="660" y="312"/>
                </a:cxn>
                <a:cxn ang="0">
                  <a:pos x="720" y="84"/>
                </a:cxn>
                <a:cxn ang="0">
                  <a:pos x="744" y="36"/>
                </a:cxn>
                <a:cxn ang="0">
                  <a:pos x="756" y="0"/>
                </a:cxn>
                <a:cxn ang="0">
                  <a:pos x="792" y="12"/>
                </a:cxn>
                <a:cxn ang="0">
                  <a:pos x="804" y="48"/>
                </a:cxn>
                <a:cxn ang="0">
                  <a:pos x="828" y="84"/>
                </a:cxn>
                <a:cxn ang="0">
                  <a:pos x="876" y="264"/>
                </a:cxn>
                <a:cxn ang="0">
                  <a:pos x="948" y="492"/>
                </a:cxn>
                <a:cxn ang="0">
                  <a:pos x="1056" y="684"/>
                </a:cxn>
                <a:cxn ang="0">
                  <a:pos x="1128" y="852"/>
                </a:cxn>
                <a:cxn ang="0">
                  <a:pos x="1176" y="1032"/>
                </a:cxn>
                <a:cxn ang="0">
                  <a:pos x="1200" y="1224"/>
                </a:cxn>
                <a:cxn ang="0">
                  <a:pos x="1212" y="1296"/>
                </a:cxn>
                <a:cxn ang="0">
                  <a:pos x="1272" y="1452"/>
                </a:cxn>
                <a:cxn ang="0">
                  <a:pos x="1320" y="1512"/>
                </a:cxn>
                <a:cxn ang="0">
                  <a:pos x="1332" y="1548"/>
                </a:cxn>
                <a:cxn ang="0">
                  <a:pos x="1416" y="1644"/>
                </a:cxn>
                <a:cxn ang="0">
                  <a:pos x="1476" y="1704"/>
                </a:cxn>
                <a:cxn ang="0">
                  <a:pos x="1500" y="1740"/>
                </a:cxn>
                <a:cxn ang="0">
                  <a:pos x="1572" y="1788"/>
                </a:cxn>
                <a:cxn ang="0">
                  <a:pos x="1812" y="1752"/>
                </a:cxn>
                <a:cxn ang="0">
                  <a:pos x="2100" y="1560"/>
                </a:cxn>
                <a:cxn ang="0">
                  <a:pos x="2496" y="1536"/>
                </a:cxn>
                <a:cxn ang="0">
                  <a:pos x="2724" y="1404"/>
                </a:cxn>
                <a:cxn ang="0">
                  <a:pos x="2808" y="1284"/>
                </a:cxn>
                <a:cxn ang="0">
                  <a:pos x="2892" y="1248"/>
                </a:cxn>
                <a:cxn ang="0">
                  <a:pos x="3048" y="1176"/>
                </a:cxn>
                <a:cxn ang="0">
                  <a:pos x="3252" y="1152"/>
                </a:cxn>
                <a:cxn ang="0">
                  <a:pos x="3444" y="1128"/>
                </a:cxn>
                <a:cxn ang="0">
                  <a:pos x="3492" y="1080"/>
                </a:cxn>
                <a:cxn ang="0">
                  <a:pos x="3540" y="1020"/>
                </a:cxn>
                <a:cxn ang="0">
                  <a:pos x="3648" y="876"/>
                </a:cxn>
                <a:cxn ang="0">
                  <a:pos x="3684" y="744"/>
                </a:cxn>
                <a:cxn ang="0">
                  <a:pos x="3720" y="660"/>
                </a:cxn>
                <a:cxn ang="0">
                  <a:pos x="3780" y="744"/>
                </a:cxn>
                <a:cxn ang="0">
                  <a:pos x="3852" y="984"/>
                </a:cxn>
                <a:cxn ang="0">
                  <a:pos x="3936" y="1140"/>
                </a:cxn>
                <a:cxn ang="0">
                  <a:pos x="4140" y="1404"/>
                </a:cxn>
                <a:cxn ang="0">
                  <a:pos x="4164" y="1440"/>
                </a:cxn>
                <a:cxn ang="0">
                  <a:pos x="4212" y="1476"/>
                </a:cxn>
              </a:cxnLst>
              <a:rect l="0" t="0" r="r" b="b"/>
              <a:pathLst>
                <a:path w="4212" h="1788">
                  <a:moveTo>
                    <a:pt x="0" y="816"/>
                  </a:moveTo>
                  <a:cubicBezTo>
                    <a:pt x="82" y="762"/>
                    <a:pt x="163" y="700"/>
                    <a:pt x="252" y="660"/>
                  </a:cubicBezTo>
                  <a:cubicBezTo>
                    <a:pt x="317" y="631"/>
                    <a:pt x="388" y="625"/>
                    <a:pt x="444" y="576"/>
                  </a:cubicBezTo>
                  <a:cubicBezTo>
                    <a:pt x="483" y="542"/>
                    <a:pt x="559" y="478"/>
                    <a:pt x="588" y="432"/>
                  </a:cubicBezTo>
                  <a:cubicBezTo>
                    <a:pt x="597" y="417"/>
                    <a:pt x="603" y="399"/>
                    <a:pt x="612" y="384"/>
                  </a:cubicBezTo>
                  <a:cubicBezTo>
                    <a:pt x="627" y="359"/>
                    <a:pt x="660" y="312"/>
                    <a:pt x="660" y="312"/>
                  </a:cubicBezTo>
                  <a:cubicBezTo>
                    <a:pt x="675" y="237"/>
                    <a:pt x="693" y="156"/>
                    <a:pt x="720" y="84"/>
                  </a:cubicBezTo>
                  <a:cubicBezTo>
                    <a:pt x="726" y="67"/>
                    <a:pt x="737" y="52"/>
                    <a:pt x="744" y="36"/>
                  </a:cubicBezTo>
                  <a:cubicBezTo>
                    <a:pt x="749" y="24"/>
                    <a:pt x="752" y="12"/>
                    <a:pt x="756" y="0"/>
                  </a:cubicBezTo>
                  <a:cubicBezTo>
                    <a:pt x="768" y="4"/>
                    <a:pt x="783" y="3"/>
                    <a:pt x="792" y="12"/>
                  </a:cubicBezTo>
                  <a:cubicBezTo>
                    <a:pt x="801" y="21"/>
                    <a:pt x="798" y="37"/>
                    <a:pt x="804" y="48"/>
                  </a:cubicBezTo>
                  <a:cubicBezTo>
                    <a:pt x="810" y="61"/>
                    <a:pt x="822" y="71"/>
                    <a:pt x="828" y="84"/>
                  </a:cubicBezTo>
                  <a:cubicBezTo>
                    <a:pt x="856" y="148"/>
                    <a:pt x="860" y="199"/>
                    <a:pt x="876" y="264"/>
                  </a:cubicBezTo>
                  <a:cubicBezTo>
                    <a:pt x="888" y="311"/>
                    <a:pt x="929" y="463"/>
                    <a:pt x="948" y="492"/>
                  </a:cubicBezTo>
                  <a:cubicBezTo>
                    <a:pt x="990" y="555"/>
                    <a:pt x="1019" y="619"/>
                    <a:pt x="1056" y="684"/>
                  </a:cubicBezTo>
                  <a:cubicBezTo>
                    <a:pt x="1088" y="739"/>
                    <a:pt x="1092" y="799"/>
                    <a:pt x="1128" y="852"/>
                  </a:cubicBezTo>
                  <a:cubicBezTo>
                    <a:pt x="1143" y="911"/>
                    <a:pt x="1169" y="973"/>
                    <a:pt x="1176" y="1032"/>
                  </a:cubicBezTo>
                  <a:cubicBezTo>
                    <a:pt x="1184" y="1096"/>
                    <a:pt x="1189" y="1160"/>
                    <a:pt x="1200" y="1224"/>
                  </a:cubicBezTo>
                  <a:cubicBezTo>
                    <a:pt x="1204" y="1248"/>
                    <a:pt x="1209" y="1272"/>
                    <a:pt x="1212" y="1296"/>
                  </a:cubicBezTo>
                  <a:cubicBezTo>
                    <a:pt x="1223" y="1376"/>
                    <a:pt x="1209" y="1410"/>
                    <a:pt x="1272" y="1452"/>
                  </a:cubicBezTo>
                  <a:cubicBezTo>
                    <a:pt x="1302" y="1542"/>
                    <a:pt x="1258" y="1434"/>
                    <a:pt x="1320" y="1512"/>
                  </a:cubicBezTo>
                  <a:cubicBezTo>
                    <a:pt x="1328" y="1522"/>
                    <a:pt x="1326" y="1537"/>
                    <a:pt x="1332" y="1548"/>
                  </a:cubicBezTo>
                  <a:cubicBezTo>
                    <a:pt x="1373" y="1622"/>
                    <a:pt x="1363" y="1609"/>
                    <a:pt x="1416" y="1644"/>
                  </a:cubicBezTo>
                  <a:cubicBezTo>
                    <a:pt x="1480" y="1740"/>
                    <a:pt x="1396" y="1624"/>
                    <a:pt x="1476" y="1704"/>
                  </a:cubicBezTo>
                  <a:cubicBezTo>
                    <a:pt x="1486" y="1714"/>
                    <a:pt x="1489" y="1731"/>
                    <a:pt x="1500" y="1740"/>
                  </a:cubicBezTo>
                  <a:cubicBezTo>
                    <a:pt x="1522" y="1759"/>
                    <a:pt x="1572" y="1788"/>
                    <a:pt x="1572" y="1788"/>
                  </a:cubicBezTo>
                  <a:cubicBezTo>
                    <a:pt x="1629" y="1784"/>
                    <a:pt x="1748" y="1788"/>
                    <a:pt x="1812" y="1752"/>
                  </a:cubicBezTo>
                  <a:cubicBezTo>
                    <a:pt x="1911" y="1697"/>
                    <a:pt x="2005" y="1623"/>
                    <a:pt x="2100" y="1560"/>
                  </a:cubicBezTo>
                  <a:cubicBezTo>
                    <a:pt x="2210" y="1487"/>
                    <a:pt x="2364" y="1540"/>
                    <a:pt x="2496" y="1536"/>
                  </a:cubicBezTo>
                  <a:cubicBezTo>
                    <a:pt x="2576" y="1509"/>
                    <a:pt x="2663" y="1465"/>
                    <a:pt x="2724" y="1404"/>
                  </a:cubicBezTo>
                  <a:cubicBezTo>
                    <a:pt x="2742" y="1386"/>
                    <a:pt x="2800" y="1296"/>
                    <a:pt x="2808" y="1284"/>
                  </a:cubicBezTo>
                  <a:cubicBezTo>
                    <a:pt x="2820" y="1265"/>
                    <a:pt x="2872" y="1258"/>
                    <a:pt x="2892" y="1248"/>
                  </a:cubicBezTo>
                  <a:cubicBezTo>
                    <a:pt x="2941" y="1223"/>
                    <a:pt x="2992" y="1186"/>
                    <a:pt x="3048" y="1176"/>
                  </a:cubicBezTo>
                  <a:cubicBezTo>
                    <a:pt x="3074" y="1171"/>
                    <a:pt x="3231" y="1154"/>
                    <a:pt x="3252" y="1152"/>
                  </a:cubicBezTo>
                  <a:cubicBezTo>
                    <a:pt x="3315" y="1136"/>
                    <a:pt x="3382" y="1147"/>
                    <a:pt x="3444" y="1128"/>
                  </a:cubicBezTo>
                  <a:cubicBezTo>
                    <a:pt x="3466" y="1121"/>
                    <a:pt x="3476" y="1096"/>
                    <a:pt x="3492" y="1080"/>
                  </a:cubicBezTo>
                  <a:cubicBezTo>
                    <a:pt x="3519" y="999"/>
                    <a:pt x="3482" y="1087"/>
                    <a:pt x="3540" y="1020"/>
                  </a:cubicBezTo>
                  <a:cubicBezTo>
                    <a:pt x="3540" y="1020"/>
                    <a:pt x="3645" y="882"/>
                    <a:pt x="3648" y="876"/>
                  </a:cubicBezTo>
                  <a:cubicBezTo>
                    <a:pt x="3668" y="835"/>
                    <a:pt x="3670" y="787"/>
                    <a:pt x="3684" y="744"/>
                  </a:cubicBezTo>
                  <a:cubicBezTo>
                    <a:pt x="3694" y="715"/>
                    <a:pt x="3710" y="689"/>
                    <a:pt x="3720" y="660"/>
                  </a:cubicBezTo>
                  <a:cubicBezTo>
                    <a:pt x="3780" y="680"/>
                    <a:pt x="3752" y="660"/>
                    <a:pt x="3780" y="744"/>
                  </a:cubicBezTo>
                  <a:cubicBezTo>
                    <a:pt x="3807" y="824"/>
                    <a:pt x="3831" y="902"/>
                    <a:pt x="3852" y="984"/>
                  </a:cubicBezTo>
                  <a:cubicBezTo>
                    <a:pt x="3865" y="1036"/>
                    <a:pt x="3908" y="1098"/>
                    <a:pt x="3936" y="1140"/>
                  </a:cubicBezTo>
                  <a:cubicBezTo>
                    <a:pt x="3999" y="1235"/>
                    <a:pt x="4059" y="1323"/>
                    <a:pt x="4140" y="1404"/>
                  </a:cubicBezTo>
                  <a:cubicBezTo>
                    <a:pt x="4150" y="1414"/>
                    <a:pt x="4154" y="1430"/>
                    <a:pt x="4164" y="1440"/>
                  </a:cubicBezTo>
                  <a:cubicBezTo>
                    <a:pt x="4178" y="1454"/>
                    <a:pt x="4198" y="1462"/>
                    <a:pt x="4212" y="1476"/>
                  </a:cubicBezTo>
                </a:path>
              </a:pathLst>
            </a:custGeom>
            <a:noFill/>
            <a:ln w="38100" cap="flat" cmpd="sng">
              <a:solidFill>
                <a:schemeClr val="tx1"/>
              </a:solidFill>
              <a:prstDash val="lgDash"/>
              <a:round/>
              <a:headEnd type="none" w="med" len="med"/>
              <a:tailEnd type="none" w="med" len="med"/>
            </a:ln>
            <a:effectLst/>
          </p:spPr>
          <p:txBody>
            <a:bodyPr wrap="none" anchor="ctr"/>
            <a:lstStyle/>
            <a:p>
              <a:endParaRPr lang="en-US"/>
            </a:p>
          </p:txBody>
        </p:sp>
      </p:grpSp>
      <p:pic>
        <p:nvPicPr>
          <p:cNvPr id="10" name="Picture 2" descr="photos7">
            <a:hlinkClick r:id="rId3"/>
          </p:cNvPr>
          <p:cNvPicPr>
            <a:picLocks noChangeAspect="1" noChangeArrowheads="1"/>
          </p:cNvPicPr>
          <p:nvPr/>
        </p:nvPicPr>
        <p:blipFill>
          <a:blip r:embed="rId4"/>
          <a:srcRect/>
          <a:stretch>
            <a:fillRect/>
          </a:stretch>
        </p:blipFill>
        <p:spPr bwMode="auto">
          <a:xfrm>
            <a:off x="5029200" y="1600200"/>
            <a:ext cx="2844800" cy="2133600"/>
          </a:xfrm>
          <a:prstGeom prst="rect">
            <a:avLst/>
          </a:prstGeom>
          <a:solidFill>
            <a:schemeClr val="tx2"/>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Effect transition="in" filter="wipe(left)">
                                      <p:cBhvr>
                                        <p:cTn id="7" dur="500"/>
                                        <p:tgtEl>
                                          <p:spTgt spid="41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992">
                                            <p:txEl>
                                              <p:pRg st="0" end="0"/>
                                            </p:txEl>
                                          </p:spTgt>
                                        </p:tgtEl>
                                        <p:attrNameLst>
                                          <p:attrName>style.visibility</p:attrName>
                                        </p:attrNameLst>
                                      </p:cBhvr>
                                      <p:to>
                                        <p:strVal val="visible"/>
                                      </p:to>
                                    </p:set>
                                    <p:animEffect transition="in" filter="wipe(left)">
                                      <p:cBhvr>
                                        <p:cTn id="17" dur="500"/>
                                        <p:tgtEl>
                                          <p:spTgt spid="4199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990">
                                            <p:txEl>
                                              <p:pRg st="0" end="0"/>
                                            </p:txEl>
                                          </p:spTgt>
                                        </p:tgtEl>
                                        <p:attrNameLst>
                                          <p:attrName>style.visibility</p:attrName>
                                        </p:attrNameLst>
                                      </p:cBhvr>
                                      <p:to>
                                        <p:strVal val="visible"/>
                                      </p:to>
                                    </p:set>
                                    <p:animEffect transition="in" filter="wipe(left)">
                                      <p:cBhvr>
                                        <p:cTn id="22" dur="500"/>
                                        <p:tgtEl>
                                          <p:spTgt spid="419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autoUpdateAnimBg="0"/>
      <p:bldP spid="41990" grpId="0" build="p" autoUpdateAnimBg="0"/>
      <p:bldP spid="41992"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7772400" cy="1143000"/>
          </a:xfrm>
        </p:spPr>
        <p:txBody>
          <a:bodyPr/>
          <a:lstStyle/>
          <a:p>
            <a:r>
              <a:rPr lang="en-US"/>
              <a:t>The Hill Reaction</a:t>
            </a:r>
          </a:p>
        </p:txBody>
      </p:sp>
      <p:sp>
        <p:nvSpPr>
          <p:cNvPr id="8195" name="Text Box 3"/>
          <p:cNvSpPr txBox="1">
            <a:spLocks noChangeArrowheads="1"/>
          </p:cNvSpPr>
          <p:nvPr/>
        </p:nvSpPr>
        <p:spPr bwMode="auto">
          <a:xfrm>
            <a:off x="685800" y="1066800"/>
            <a:ext cx="7369175" cy="1800225"/>
          </a:xfrm>
          <a:prstGeom prst="rect">
            <a:avLst/>
          </a:prstGeom>
          <a:gradFill rotWithShape="0">
            <a:gsLst>
              <a:gs pos="0">
                <a:srgbClr val="33CC33"/>
              </a:gs>
              <a:gs pos="100000">
                <a:srgbClr val="FFFF66"/>
              </a:gs>
            </a:gsLst>
            <a:lin ang="5400000" scaled="1"/>
          </a:gradFill>
          <a:ln w="9525">
            <a:noFill/>
            <a:miter lim="800000"/>
            <a:headEnd/>
            <a:tailEnd/>
          </a:ln>
          <a:effectLst>
            <a:outerShdw dist="107763" dir="2700000" algn="ctr" rotWithShape="0">
              <a:schemeClr val="bg2"/>
            </a:outerShdw>
          </a:effectLst>
        </p:spPr>
        <p:txBody>
          <a:bodyPr wrap="none">
            <a:spAutoFit/>
          </a:bodyPr>
          <a:lstStyle/>
          <a:p>
            <a:r>
              <a:rPr lang="en-US" sz="2800" i="1"/>
              <a:t>Leaf extracts rich in chloroplasts, when radiated,</a:t>
            </a:r>
          </a:p>
          <a:p>
            <a:r>
              <a:rPr lang="en-US" sz="2800" i="1"/>
              <a:t>evolve oxygen and acquire the capacity to reduce</a:t>
            </a:r>
          </a:p>
          <a:p>
            <a:r>
              <a:rPr lang="en-US" sz="2800" i="1"/>
              <a:t> hydrogen acceptors.</a:t>
            </a:r>
          </a:p>
          <a:p>
            <a:r>
              <a:rPr lang="en-US" sz="2800" i="1"/>
              <a:t>				Robert Hill, 1937</a:t>
            </a:r>
          </a:p>
        </p:txBody>
      </p:sp>
      <p:sp>
        <p:nvSpPr>
          <p:cNvPr id="8196" name="Text Box 4"/>
          <p:cNvSpPr txBox="1">
            <a:spLocks noChangeArrowheads="1"/>
          </p:cNvSpPr>
          <p:nvPr/>
        </p:nvSpPr>
        <p:spPr bwMode="auto">
          <a:xfrm>
            <a:off x="1600200" y="3276600"/>
            <a:ext cx="2209800" cy="519113"/>
          </a:xfrm>
          <a:prstGeom prst="rect">
            <a:avLst/>
          </a:prstGeom>
          <a:noFill/>
          <a:ln w="9525">
            <a:noFill/>
            <a:miter lim="800000"/>
            <a:headEnd/>
            <a:tailEnd/>
          </a:ln>
          <a:effectLst/>
        </p:spPr>
        <p:txBody>
          <a:bodyPr>
            <a:spAutoFit/>
          </a:bodyPr>
          <a:lstStyle/>
          <a:p>
            <a:r>
              <a:rPr lang="en-US" sz="2800"/>
              <a:t>2H</a:t>
            </a:r>
            <a:r>
              <a:rPr lang="en-US" sz="2800" baseline="-25000"/>
              <a:t>2</a:t>
            </a:r>
            <a:r>
              <a:rPr lang="en-US" sz="2800"/>
              <a:t>O  +  2A  </a:t>
            </a:r>
          </a:p>
        </p:txBody>
      </p:sp>
      <p:sp>
        <p:nvSpPr>
          <p:cNvPr id="8197" name="Text Box 5"/>
          <p:cNvSpPr txBox="1">
            <a:spLocks noChangeArrowheads="1"/>
          </p:cNvSpPr>
          <p:nvPr/>
        </p:nvSpPr>
        <p:spPr bwMode="auto">
          <a:xfrm>
            <a:off x="4800600" y="3276600"/>
            <a:ext cx="2286000" cy="519113"/>
          </a:xfrm>
          <a:prstGeom prst="rect">
            <a:avLst/>
          </a:prstGeom>
          <a:noFill/>
          <a:ln w="9525">
            <a:noFill/>
            <a:miter lim="800000"/>
            <a:headEnd/>
            <a:tailEnd/>
          </a:ln>
          <a:effectLst/>
        </p:spPr>
        <p:txBody>
          <a:bodyPr>
            <a:spAutoFit/>
          </a:bodyPr>
          <a:lstStyle/>
          <a:p>
            <a:r>
              <a:rPr lang="en-US" sz="2800"/>
              <a:t>2AH</a:t>
            </a:r>
            <a:r>
              <a:rPr lang="en-US" sz="2800" baseline="-25000"/>
              <a:t>2</a:t>
            </a:r>
            <a:r>
              <a:rPr lang="en-US" sz="2800"/>
              <a:t>  +  O</a:t>
            </a:r>
            <a:r>
              <a:rPr lang="en-US" sz="2800" baseline="-25000"/>
              <a:t>2</a:t>
            </a:r>
            <a:endParaRPr lang="en-US" sz="2800"/>
          </a:p>
        </p:txBody>
      </p:sp>
      <p:sp>
        <p:nvSpPr>
          <p:cNvPr id="8198" name="Line 6"/>
          <p:cNvSpPr>
            <a:spLocks noChangeShapeType="1"/>
          </p:cNvSpPr>
          <p:nvPr/>
        </p:nvSpPr>
        <p:spPr bwMode="auto">
          <a:xfrm>
            <a:off x="4114800" y="3581400"/>
            <a:ext cx="3810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8199" name="Text Box 7"/>
          <p:cNvSpPr txBox="1">
            <a:spLocks noChangeArrowheads="1"/>
          </p:cNvSpPr>
          <p:nvPr/>
        </p:nvSpPr>
        <p:spPr bwMode="auto">
          <a:xfrm>
            <a:off x="3962400" y="3048000"/>
            <a:ext cx="776288" cy="457200"/>
          </a:xfrm>
          <a:prstGeom prst="rect">
            <a:avLst/>
          </a:prstGeom>
          <a:noFill/>
          <a:ln w="9525">
            <a:noFill/>
            <a:miter lim="800000"/>
            <a:headEnd/>
            <a:tailEnd/>
          </a:ln>
          <a:effectLst/>
        </p:spPr>
        <p:txBody>
          <a:bodyPr wrap="none">
            <a:spAutoFit/>
          </a:bodyPr>
          <a:lstStyle/>
          <a:p>
            <a:r>
              <a:rPr lang="en-US"/>
              <a:t>light</a:t>
            </a:r>
          </a:p>
        </p:txBody>
      </p:sp>
      <p:sp>
        <p:nvSpPr>
          <p:cNvPr id="8200" name="Text Box 8"/>
          <p:cNvSpPr txBox="1">
            <a:spLocks noChangeArrowheads="1"/>
          </p:cNvSpPr>
          <p:nvPr/>
        </p:nvSpPr>
        <p:spPr bwMode="auto">
          <a:xfrm>
            <a:off x="1371600" y="3886200"/>
            <a:ext cx="6183313" cy="519113"/>
          </a:xfrm>
          <a:prstGeom prst="rect">
            <a:avLst/>
          </a:prstGeom>
          <a:noFill/>
          <a:ln w="9525">
            <a:noFill/>
            <a:miter lim="800000"/>
            <a:headEnd/>
            <a:tailEnd/>
          </a:ln>
          <a:effectLst/>
        </p:spPr>
        <p:txBody>
          <a:bodyPr wrap="none">
            <a:spAutoFit/>
          </a:bodyPr>
          <a:lstStyle/>
          <a:p>
            <a:r>
              <a:rPr lang="en-US" sz="2800"/>
              <a:t>Hill used 2,6-dichlorophenolindophenol</a:t>
            </a:r>
          </a:p>
        </p:txBody>
      </p:sp>
      <p:sp>
        <p:nvSpPr>
          <p:cNvPr id="8201" name="Text Box 9"/>
          <p:cNvSpPr txBox="1">
            <a:spLocks noChangeArrowheads="1"/>
          </p:cNvSpPr>
          <p:nvPr/>
        </p:nvSpPr>
        <p:spPr bwMode="auto">
          <a:xfrm>
            <a:off x="1295400" y="4572000"/>
            <a:ext cx="1560513" cy="457200"/>
          </a:xfrm>
          <a:prstGeom prst="rect">
            <a:avLst/>
          </a:prstGeom>
          <a:solidFill>
            <a:schemeClr val="accent2"/>
          </a:solidFill>
          <a:ln w="9525">
            <a:noFill/>
            <a:miter lim="800000"/>
            <a:headEnd/>
            <a:tailEnd/>
          </a:ln>
          <a:effectLst/>
        </p:spPr>
        <p:txBody>
          <a:bodyPr wrap="none">
            <a:spAutoFit/>
          </a:bodyPr>
          <a:lstStyle/>
          <a:p>
            <a:r>
              <a:rPr lang="en-US">
                <a:solidFill>
                  <a:srgbClr val="FFFF66"/>
                </a:solidFill>
              </a:rPr>
              <a:t>A = BLUE</a:t>
            </a:r>
            <a:endParaRPr lang="en-US"/>
          </a:p>
        </p:txBody>
      </p:sp>
      <p:sp>
        <p:nvSpPr>
          <p:cNvPr id="8202" name="Text Box 10"/>
          <p:cNvSpPr txBox="1">
            <a:spLocks noChangeArrowheads="1"/>
          </p:cNvSpPr>
          <p:nvPr/>
        </p:nvSpPr>
        <p:spPr bwMode="auto">
          <a:xfrm>
            <a:off x="4038600" y="4572000"/>
            <a:ext cx="3429000" cy="466725"/>
          </a:xfrm>
          <a:prstGeom prst="rect">
            <a:avLst/>
          </a:prstGeom>
          <a:noFill/>
          <a:ln w="9525">
            <a:solidFill>
              <a:schemeClr val="tx1"/>
            </a:solidFill>
            <a:miter lim="800000"/>
            <a:headEnd/>
            <a:tailEnd/>
          </a:ln>
          <a:effectLst/>
        </p:spPr>
        <p:txBody>
          <a:bodyPr>
            <a:spAutoFit/>
          </a:bodyPr>
          <a:lstStyle/>
          <a:p>
            <a:r>
              <a:rPr lang="en-US"/>
              <a:t>AH</a:t>
            </a:r>
            <a:r>
              <a:rPr lang="en-US" baseline="-25000"/>
              <a:t>2</a:t>
            </a:r>
            <a:r>
              <a:rPr lang="en-US"/>
              <a:t> = COLORLESS</a:t>
            </a:r>
          </a:p>
        </p:txBody>
      </p:sp>
      <p:sp>
        <p:nvSpPr>
          <p:cNvPr id="8203" name="Text Box 11"/>
          <p:cNvSpPr txBox="1">
            <a:spLocks noChangeArrowheads="1"/>
          </p:cNvSpPr>
          <p:nvPr/>
        </p:nvSpPr>
        <p:spPr bwMode="auto">
          <a:xfrm>
            <a:off x="990600" y="5105400"/>
            <a:ext cx="7315200" cy="519113"/>
          </a:xfrm>
          <a:prstGeom prst="rect">
            <a:avLst/>
          </a:prstGeom>
          <a:noFill/>
          <a:ln w="9525">
            <a:noFill/>
            <a:miter lim="800000"/>
            <a:headEnd/>
            <a:tailEnd/>
          </a:ln>
          <a:effectLst/>
        </p:spPr>
        <p:txBody>
          <a:bodyPr wrap="none">
            <a:spAutoFit/>
          </a:bodyPr>
          <a:lstStyle/>
          <a:p>
            <a:r>
              <a:rPr lang="en-US" sz="2800"/>
              <a:t>Hill separated the light from the dark reaction.</a:t>
            </a:r>
          </a:p>
        </p:txBody>
      </p:sp>
      <p:sp>
        <p:nvSpPr>
          <p:cNvPr id="8204" name="Text Box 12"/>
          <p:cNvSpPr txBox="1">
            <a:spLocks noChangeArrowheads="1"/>
          </p:cNvSpPr>
          <p:nvPr/>
        </p:nvSpPr>
        <p:spPr bwMode="auto">
          <a:xfrm>
            <a:off x="1066800" y="5638800"/>
            <a:ext cx="7200900" cy="946150"/>
          </a:xfrm>
          <a:prstGeom prst="rect">
            <a:avLst/>
          </a:prstGeom>
          <a:gradFill rotWithShape="0">
            <a:gsLst>
              <a:gs pos="0">
                <a:srgbClr val="FD2711"/>
              </a:gs>
              <a:gs pos="100000">
                <a:srgbClr val="FFFF66"/>
              </a:gs>
            </a:gsLst>
            <a:lin ang="5400000" scaled="1"/>
          </a:gradFill>
          <a:ln w="9525">
            <a:noFill/>
            <a:miter lim="800000"/>
            <a:headEnd/>
            <a:tailEnd/>
          </a:ln>
          <a:effectLst/>
        </p:spPr>
        <p:txBody>
          <a:bodyPr wrap="none">
            <a:spAutoFit/>
          </a:bodyPr>
          <a:lstStyle/>
          <a:p>
            <a:r>
              <a:rPr lang="en-US" sz="2800"/>
              <a:t>Hill showed that light induced an electon flow </a:t>
            </a:r>
          </a:p>
          <a:p>
            <a:r>
              <a:rPr lang="en-US" sz="2800"/>
              <a:t>that drove an unfavorable energy reaction.</a:t>
            </a:r>
          </a:p>
        </p:txBody>
      </p:sp>
      <p:sp>
        <p:nvSpPr>
          <p:cNvPr id="8205" name="Line 13"/>
          <p:cNvSpPr>
            <a:spLocks noChangeShapeType="1"/>
          </p:cNvSpPr>
          <p:nvPr/>
        </p:nvSpPr>
        <p:spPr bwMode="auto">
          <a:xfrm>
            <a:off x="3048000" y="4800600"/>
            <a:ext cx="7620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8206" name="Text Box 14"/>
          <p:cNvSpPr txBox="1">
            <a:spLocks noChangeArrowheads="1"/>
          </p:cNvSpPr>
          <p:nvPr/>
        </p:nvSpPr>
        <p:spPr bwMode="auto">
          <a:xfrm>
            <a:off x="3108325" y="4384675"/>
            <a:ext cx="776288" cy="457200"/>
          </a:xfrm>
          <a:prstGeom prst="rect">
            <a:avLst/>
          </a:prstGeom>
          <a:noFill/>
          <a:ln w="9525">
            <a:noFill/>
            <a:miter lim="800000"/>
            <a:headEnd/>
            <a:tailEnd/>
          </a:ln>
          <a:effectLst/>
        </p:spPr>
        <p:txBody>
          <a:bodyPr wrap="none">
            <a:spAutoFit/>
          </a:bodyPr>
          <a:lstStyle/>
          <a:p>
            <a:r>
              <a:rPr lang="en-US"/>
              <a:t>light</a:t>
            </a:r>
          </a:p>
        </p:txBody>
      </p:sp>
      <p:sp>
        <p:nvSpPr>
          <p:cNvPr id="8207" name="Line 15"/>
          <p:cNvSpPr>
            <a:spLocks noChangeShapeType="1"/>
          </p:cNvSpPr>
          <p:nvPr/>
        </p:nvSpPr>
        <p:spPr bwMode="auto">
          <a:xfrm flipH="1" flipV="1">
            <a:off x="3581400" y="3657600"/>
            <a:ext cx="609600" cy="304800"/>
          </a:xfrm>
          <a:prstGeom prst="line">
            <a:avLst/>
          </a:prstGeom>
          <a:noFill/>
          <a:ln w="38100">
            <a:solidFill>
              <a:schemeClr val="tx1"/>
            </a:solidFill>
            <a:round/>
            <a:headEnd/>
            <a:tailEnd type="triangle" w="med" len="med"/>
          </a:ln>
          <a:effectLst/>
        </p:spPr>
        <p:txBody>
          <a:bodyPr wrap="none" anchor="ctr"/>
          <a:lstStyle/>
          <a:p>
            <a:endParaRPr lang="en-US"/>
          </a:p>
        </p:txBody>
      </p:sp>
    </p:spTree>
  </p:cSld>
  <p:clrMapOvr>
    <a:masterClrMapping/>
  </p:clrMapOvr>
  <p:transition>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500" fill="hold"/>
                                        <p:tgtEl>
                                          <p:spTgt spid="8195"/>
                                        </p:tgtEl>
                                        <p:attrNameLst>
                                          <p:attrName>ppt_w</p:attrName>
                                        </p:attrNameLst>
                                      </p:cBhvr>
                                      <p:tavLst>
                                        <p:tav tm="0">
                                          <p:val>
                                            <p:fltVal val="0"/>
                                          </p:val>
                                        </p:tav>
                                        <p:tav tm="100000">
                                          <p:val>
                                            <p:strVal val="#ppt_w"/>
                                          </p:val>
                                        </p:tav>
                                      </p:tavLst>
                                    </p:anim>
                                    <p:anim calcmode="lin" valueType="num">
                                      <p:cBhvr>
                                        <p:cTn id="8" dur="500" fill="hold"/>
                                        <p:tgtEl>
                                          <p:spTgt spid="8195"/>
                                        </p:tgtEl>
                                        <p:attrNameLst>
                                          <p:attrName>ppt_h</p:attrName>
                                        </p:attrNameLst>
                                      </p:cBhvr>
                                      <p:tavLst>
                                        <p:tav tm="0">
                                          <p:val>
                                            <p:fltVal val="0"/>
                                          </p:val>
                                        </p:tav>
                                        <p:tav tm="100000">
                                          <p:val>
                                            <p:strVal val="#ppt_h"/>
                                          </p:val>
                                        </p:tav>
                                      </p:tavLst>
                                    </p:anim>
                                    <p:anim calcmode="lin" valueType="num">
                                      <p:cBhvr>
                                        <p:cTn id="9" dur="500" fill="hold"/>
                                        <p:tgtEl>
                                          <p:spTgt spid="8195"/>
                                        </p:tgtEl>
                                        <p:attrNameLst>
                                          <p:attrName>ppt_x</p:attrName>
                                        </p:attrNameLst>
                                      </p:cBhvr>
                                      <p:tavLst>
                                        <p:tav tm="0">
                                          <p:val>
                                            <p:fltVal val="0.5"/>
                                          </p:val>
                                        </p:tav>
                                        <p:tav tm="100000">
                                          <p:val>
                                            <p:strVal val="#ppt_x"/>
                                          </p:val>
                                        </p:tav>
                                      </p:tavLst>
                                    </p:anim>
                                    <p:anim calcmode="lin" valueType="num">
                                      <p:cBhvr>
                                        <p:cTn id="10" dur="500" fill="hold"/>
                                        <p:tgtEl>
                                          <p:spTgt spid="8195"/>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8196"/>
                                        </p:tgtEl>
                                        <p:attrNameLst>
                                          <p:attrName>style.visibility</p:attrName>
                                        </p:attrNameLst>
                                      </p:cBhvr>
                                      <p:to>
                                        <p:strVal val="visible"/>
                                      </p:to>
                                    </p:set>
                                    <p:anim calcmode="lin" valueType="num">
                                      <p:cBhvr additive="base">
                                        <p:cTn id="15" dur="500" fill="hold"/>
                                        <p:tgtEl>
                                          <p:spTgt spid="8196"/>
                                        </p:tgtEl>
                                        <p:attrNameLst>
                                          <p:attrName>ppt_x</p:attrName>
                                        </p:attrNameLst>
                                      </p:cBhvr>
                                      <p:tavLst>
                                        <p:tav tm="0">
                                          <p:val>
                                            <p:strVal val="0-#ppt_w/2"/>
                                          </p:val>
                                        </p:tav>
                                        <p:tav tm="100000">
                                          <p:val>
                                            <p:strVal val="#ppt_x"/>
                                          </p:val>
                                        </p:tav>
                                      </p:tavLst>
                                    </p:anim>
                                    <p:anim calcmode="lin" valueType="num">
                                      <p:cBhvr additive="base">
                                        <p:cTn id="16"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198"/>
                                        </p:tgtEl>
                                        <p:attrNameLst>
                                          <p:attrName>style.visibility</p:attrName>
                                        </p:attrNameLst>
                                      </p:cBhvr>
                                      <p:to>
                                        <p:strVal val="visible"/>
                                      </p:to>
                                    </p:set>
                                    <p:animEffect transition="in" filter="wipe(left)">
                                      <p:cBhvr>
                                        <p:cTn id="21" dur="500"/>
                                        <p:tgtEl>
                                          <p:spTgt spid="8198"/>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8199"/>
                                        </p:tgtEl>
                                        <p:attrNameLst>
                                          <p:attrName>style.visibility</p:attrName>
                                        </p:attrNameLst>
                                      </p:cBhvr>
                                      <p:to>
                                        <p:strVal val="visible"/>
                                      </p:to>
                                    </p:set>
                                    <p:anim calcmode="lin" valueType="num">
                                      <p:cBhvr>
                                        <p:cTn id="26" dur="500" fill="hold"/>
                                        <p:tgtEl>
                                          <p:spTgt spid="8199"/>
                                        </p:tgtEl>
                                        <p:attrNameLst>
                                          <p:attrName>ppt_w</p:attrName>
                                        </p:attrNameLst>
                                      </p:cBhvr>
                                      <p:tavLst>
                                        <p:tav tm="0">
                                          <p:val>
                                            <p:fltVal val="0"/>
                                          </p:val>
                                        </p:tav>
                                        <p:tav tm="100000">
                                          <p:val>
                                            <p:strVal val="#ppt_w"/>
                                          </p:val>
                                        </p:tav>
                                      </p:tavLst>
                                    </p:anim>
                                    <p:anim calcmode="lin" valueType="num">
                                      <p:cBhvr>
                                        <p:cTn id="27" dur="500" fill="hold"/>
                                        <p:tgtEl>
                                          <p:spTgt spid="8199"/>
                                        </p:tgtEl>
                                        <p:attrNameLst>
                                          <p:attrName>ppt_h</p:attrName>
                                        </p:attrNameLst>
                                      </p:cBhvr>
                                      <p:tavLst>
                                        <p:tav tm="0">
                                          <p:val>
                                            <p:fltVal val="0"/>
                                          </p:val>
                                        </p:tav>
                                        <p:tav tm="100000">
                                          <p:val>
                                            <p:strVal val="#ppt_h"/>
                                          </p:val>
                                        </p:tav>
                                      </p:tavLst>
                                    </p:anim>
                                    <p:anim calcmode="lin" valueType="num">
                                      <p:cBhvr>
                                        <p:cTn id="28" dur="500" fill="hold"/>
                                        <p:tgtEl>
                                          <p:spTgt spid="8199"/>
                                        </p:tgtEl>
                                        <p:attrNameLst>
                                          <p:attrName>ppt_x</p:attrName>
                                        </p:attrNameLst>
                                      </p:cBhvr>
                                      <p:tavLst>
                                        <p:tav tm="0">
                                          <p:val>
                                            <p:fltVal val="0.5"/>
                                          </p:val>
                                        </p:tav>
                                        <p:tav tm="100000">
                                          <p:val>
                                            <p:strVal val="#ppt_x"/>
                                          </p:val>
                                        </p:tav>
                                      </p:tavLst>
                                    </p:anim>
                                    <p:anim calcmode="lin" valueType="num">
                                      <p:cBhvr>
                                        <p:cTn id="29" dur="500" fill="hold"/>
                                        <p:tgtEl>
                                          <p:spTgt spid="8199"/>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197"/>
                                        </p:tgtEl>
                                        <p:attrNameLst>
                                          <p:attrName>style.visibility</p:attrName>
                                        </p:attrNameLst>
                                      </p:cBhvr>
                                      <p:to>
                                        <p:strVal val="visible"/>
                                      </p:to>
                                    </p:set>
                                    <p:animEffect transition="in" filter="wipe(left)">
                                      <p:cBhvr>
                                        <p:cTn id="34" dur="500"/>
                                        <p:tgtEl>
                                          <p:spTgt spid="819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42" fill="hold" grpId="0" nodeType="clickEffect">
                                  <p:stCondLst>
                                    <p:cond delay="0"/>
                                  </p:stCondLst>
                                  <p:childTnLst>
                                    <p:set>
                                      <p:cBhvr>
                                        <p:cTn id="38" dur="1" fill="hold">
                                          <p:stCondLst>
                                            <p:cond delay="0"/>
                                          </p:stCondLst>
                                        </p:cTn>
                                        <p:tgtEl>
                                          <p:spTgt spid="8200"/>
                                        </p:tgtEl>
                                        <p:attrNameLst>
                                          <p:attrName>style.visibility</p:attrName>
                                        </p:attrNameLst>
                                      </p:cBhvr>
                                      <p:to>
                                        <p:strVal val="visible"/>
                                      </p:to>
                                    </p:set>
                                    <p:animEffect transition="in" filter="barn(outHorizontal)">
                                      <p:cBhvr>
                                        <p:cTn id="39" dur="500"/>
                                        <p:tgtEl>
                                          <p:spTgt spid="820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8207"/>
                                        </p:tgtEl>
                                        <p:attrNameLst>
                                          <p:attrName>style.visibility</p:attrName>
                                        </p:attrNameLst>
                                      </p:cBhvr>
                                      <p:to>
                                        <p:strVal val="visible"/>
                                      </p:to>
                                    </p:set>
                                    <p:animEffect transition="in" filter="wipe(right)">
                                      <p:cBhvr>
                                        <p:cTn id="44" dur="500"/>
                                        <p:tgtEl>
                                          <p:spTgt spid="820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01"/>
                                        </p:tgtEl>
                                        <p:attrNameLst>
                                          <p:attrName>style.visibility</p:attrName>
                                        </p:attrNameLst>
                                      </p:cBhvr>
                                      <p:to>
                                        <p:strVal val="visible"/>
                                      </p:to>
                                    </p:set>
                                    <p:anim calcmode="lin" valueType="num">
                                      <p:cBhvr additive="base">
                                        <p:cTn id="49" dur="500" fill="hold"/>
                                        <p:tgtEl>
                                          <p:spTgt spid="8201"/>
                                        </p:tgtEl>
                                        <p:attrNameLst>
                                          <p:attrName>ppt_x</p:attrName>
                                        </p:attrNameLst>
                                      </p:cBhvr>
                                      <p:tavLst>
                                        <p:tav tm="0">
                                          <p:val>
                                            <p:strVal val="0-#ppt_w/2"/>
                                          </p:val>
                                        </p:tav>
                                        <p:tav tm="100000">
                                          <p:val>
                                            <p:strVal val="#ppt_x"/>
                                          </p:val>
                                        </p:tav>
                                      </p:tavLst>
                                    </p:anim>
                                    <p:anim calcmode="lin" valueType="num">
                                      <p:cBhvr additive="base">
                                        <p:cTn id="50" dur="500" fill="hold"/>
                                        <p:tgtEl>
                                          <p:spTgt spid="820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205"/>
                                        </p:tgtEl>
                                        <p:attrNameLst>
                                          <p:attrName>style.visibility</p:attrName>
                                        </p:attrNameLst>
                                      </p:cBhvr>
                                      <p:to>
                                        <p:strVal val="visible"/>
                                      </p:to>
                                    </p:set>
                                    <p:animEffect transition="in" filter="wipe(left)">
                                      <p:cBhvr>
                                        <p:cTn id="55" dur="500"/>
                                        <p:tgtEl>
                                          <p:spTgt spid="8205"/>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ntr" presetSubtype="528" fill="hold" grpId="0" nodeType="clickEffect">
                                  <p:stCondLst>
                                    <p:cond delay="0"/>
                                  </p:stCondLst>
                                  <p:childTnLst>
                                    <p:set>
                                      <p:cBhvr>
                                        <p:cTn id="59" dur="1" fill="hold">
                                          <p:stCondLst>
                                            <p:cond delay="0"/>
                                          </p:stCondLst>
                                        </p:cTn>
                                        <p:tgtEl>
                                          <p:spTgt spid="8206"/>
                                        </p:tgtEl>
                                        <p:attrNameLst>
                                          <p:attrName>style.visibility</p:attrName>
                                        </p:attrNameLst>
                                      </p:cBhvr>
                                      <p:to>
                                        <p:strVal val="visible"/>
                                      </p:to>
                                    </p:set>
                                    <p:anim calcmode="lin" valueType="num">
                                      <p:cBhvr>
                                        <p:cTn id="60" dur="500" fill="hold"/>
                                        <p:tgtEl>
                                          <p:spTgt spid="8206"/>
                                        </p:tgtEl>
                                        <p:attrNameLst>
                                          <p:attrName>ppt_w</p:attrName>
                                        </p:attrNameLst>
                                      </p:cBhvr>
                                      <p:tavLst>
                                        <p:tav tm="0">
                                          <p:val>
                                            <p:fltVal val="0"/>
                                          </p:val>
                                        </p:tav>
                                        <p:tav tm="100000">
                                          <p:val>
                                            <p:strVal val="#ppt_w"/>
                                          </p:val>
                                        </p:tav>
                                      </p:tavLst>
                                    </p:anim>
                                    <p:anim calcmode="lin" valueType="num">
                                      <p:cBhvr>
                                        <p:cTn id="61" dur="500" fill="hold"/>
                                        <p:tgtEl>
                                          <p:spTgt spid="8206"/>
                                        </p:tgtEl>
                                        <p:attrNameLst>
                                          <p:attrName>ppt_h</p:attrName>
                                        </p:attrNameLst>
                                      </p:cBhvr>
                                      <p:tavLst>
                                        <p:tav tm="0">
                                          <p:val>
                                            <p:fltVal val="0"/>
                                          </p:val>
                                        </p:tav>
                                        <p:tav tm="100000">
                                          <p:val>
                                            <p:strVal val="#ppt_h"/>
                                          </p:val>
                                        </p:tav>
                                      </p:tavLst>
                                    </p:anim>
                                    <p:anim calcmode="lin" valueType="num">
                                      <p:cBhvr>
                                        <p:cTn id="62" dur="500" fill="hold"/>
                                        <p:tgtEl>
                                          <p:spTgt spid="8206"/>
                                        </p:tgtEl>
                                        <p:attrNameLst>
                                          <p:attrName>ppt_x</p:attrName>
                                        </p:attrNameLst>
                                      </p:cBhvr>
                                      <p:tavLst>
                                        <p:tav tm="0">
                                          <p:val>
                                            <p:fltVal val="0.5"/>
                                          </p:val>
                                        </p:tav>
                                        <p:tav tm="100000">
                                          <p:val>
                                            <p:strVal val="#ppt_x"/>
                                          </p:val>
                                        </p:tav>
                                      </p:tavLst>
                                    </p:anim>
                                    <p:anim calcmode="lin" valueType="num">
                                      <p:cBhvr>
                                        <p:cTn id="63" dur="500" fill="hold"/>
                                        <p:tgtEl>
                                          <p:spTgt spid="8206"/>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8202"/>
                                        </p:tgtEl>
                                        <p:attrNameLst>
                                          <p:attrName>style.visibility</p:attrName>
                                        </p:attrNameLst>
                                      </p:cBhvr>
                                      <p:to>
                                        <p:strVal val="visible"/>
                                      </p:to>
                                    </p:set>
                                    <p:animEffect transition="in" filter="wipe(left)">
                                      <p:cBhvr>
                                        <p:cTn id="68" dur="500"/>
                                        <p:tgtEl>
                                          <p:spTgt spid="820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37" fill="hold" grpId="0" nodeType="clickEffect">
                                  <p:stCondLst>
                                    <p:cond delay="0"/>
                                  </p:stCondLst>
                                  <p:childTnLst>
                                    <p:set>
                                      <p:cBhvr>
                                        <p:cTn id="72" dur="1" fill="hold">
                                          <p:stCondLst>
                                            <p:cond delay="0"/>
                                          </p:stCondLst>
                                        </p:cTn>
                                        <p:tgtEl>
                                          <p:spTgt spid="8203"/>
                                        </p:tgtEl>
                                        <p:attrNameLst>
                                          <p:attrName>style.visibility</p:attrName>
                                        </p:attrNameLst>
                                      </p:cBhvr>
                                      <p:to>
                                        <p:strVal val="visible"/>
                                      </p:to>
                                    </p:set>
                                    <p:animEffect transition="in" filter="barn(outVertical)">
                                      <p:cBhvr>
                                        <p:cTn id="73" dur="500"/>
                                        <p:tgtEl>
                                          <p:spTgt spid="8203"/>
                                        </p:tgtEl>
                                      </p:cBhvr>
                                    </p:animEffect>
                                  </p:childTnLst>
                                </p:cTn>
                              </p:par>
                            </p:childTnLst>
                          </p:cTn>
                        </p:par>
                      </p:childTnLst>
                    </p:cTn>
                  </p:par>
                  <p:par>
                    <p:cTn id="74" fill="hold">
                      <p:stCondLst>
                        <p:cond delay="indefinite"/>
                      </p:stCondLst>
                      <p:childTnLst>
                        <p:par>
                          <p:cTn id="75" fill="hold">
                            <p:stCondLst>
                              <p:cond delay="0"/>
                            </p:stCondLst>
                            <p:childTnLst>
                              <p:par>
                                <p:cTn id="76" presetID="23" presetClass="entr" presetSubtype="272" fill="hold" grpId="0" nodeType="clickEffect">
                                  <p:stCondLst>
                                    <p:cond delay="0"/>
                                  </p:stCondLst>
                                  <p:childTnLst>
                                    <p:set>
                                      <p:cBhvr>
                                        <p:cTn id="77" dur="1" fill="hold">
                                          <p:stCondLst>
                                            <p:cond delay="0"/>
                                          </p:stCondLst>
                                        </p:cTn>
                                        <p:tgtEl>
                                          <p:spTgt spid="8204"/>
                                        </p:tgtEl>
                                        <p:attrNameLst>
                                          <p:attrName>style.visibility</p:attrName>
                                        </p:attrNameLst>
                                      </p:cBhvr>
                                      <p:to>
                                        <p:strVal val="visible"/>
                                      </p:to>
                                    </p:set>
                                    <p:anim calcmode="lin" valueType="num">
                                      <p:cBhvr>
                                        <p:cTn id="78" dur="500" fill="hold"/>
                                        <p:tgtEl>
                                          <p:spTgt spid="8204"/>
                                        </p:tgtEl>
                                        <p:attrNameLst>
                                          <p:attrName>ppt_w</p:attrName>
                                        </p:attrNameLst>
                                      </p:cBhvr>
                                      <p:tavLst>
                                        <p:tav tm="0">
                                          <p:val>
                                            <p:strVal val="2/3*#ppt_w"/>
                                          </p:val>
                                        </p:tav>
                                        <p:tav tm="100000">
                                          <p:val>
                                            <p:strVal val="#ppt_w"/>
                                          </p:val>
                                        </p:tav>
                                      </p:tavLst>
                                    </p:anim>
                                    <p:anim calcmode="lin" valueType="num">
                                      <p:cBhvr>
                                        <p:cTn id="79" dur="500" fill="hold"/>
                                        <p:tgtEl>
                                          <p:spTgt spid="820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autoUpdateAnimBg="0"/>
      <p:bldP spid="8196" grpId="0" autoUpdateAnimBg="0"/>
      <p:bldP spid="8197" grpId="0" autoUpdateAnimBg="0"/>
      <p:bldP spid="8198" grpId="0" animBg="1"/>
      <p:bldP spid="8199" grpId="0" autoUpdateAnimBg="0"/>
      <p:bldP spid="8200" grpId="0" autoUpdateAnimBg="0"/>
      <p:bldP spid="8201" grpId="0" animBg="1" autoUpdateAnimBg="0"/>
      <p:bldP spid="8202" grpId="0" animBg="1" autoUpdateAnimBg="0"/>
      <p:bldP spid="8203" grpId="0" autoUpdateAnimBg="0"/>
      <p:bldP spid="8204" grpId="0" animBg="1" autoUpdateAnimBg="0"/>
      <p:bldP spid="8205" grpId="0" animBg="1"/>
      <p:bldP spid="8206" grpId="0" autoUpdateAnimBg="0"/>
      <p:bldP spid="820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p:cNvPicPr>
            <a:picLocks noChangeAspect="1" noChangeArrowheads="1"/>
          </p:cNvPicPr>
          <p:nvPr/>
        </p:nvPicPr>
        <p:blipFill>
          <a:blip r:embed="rId2"/>
          <a:srcRect/>
          <a:stretch>
            <a:fillRect/>
          </a:stretch>
        </p:blipFill>
        <p:spPr bwMode="auto">
          <a:xfrm>
            <a:off x="447675" y="1539875"/>
            <a:ext cx="8247063" cy="3778250"/>
          </a:xfrm>
          <a:prstGeom prst="rect">
            <a:avLst/>
          </a:prstGeom>
          <a:noFill/>
          <a:ln w="9525">
            <a:noFill/>
            <a:miter lim="800000"/>
            <a:headEnd/>
            <a:tailEnd/>
          </a:ln>
          <a:effectLst/>
        </p:spPr>
      </p:pic>
      <p:pic>
        <p:nvPicPr>
          <p:cNvPr id="17415" name="Picture 7"/>
          <p:cNvPicPr>
            <a:picLocks noChangeAspect="1" noChangeArrowheads="1"/>
          </p:cNvPicPr>
          <p:nvPr/>
        </p:nvPicPr>
        <p:blipFill>
          <a:blip r:embed="rId3"/>
          <a:srcRect/>
          <a:stretch>
            <a:fillRect/>
          </a:stretch>
        </p:blipFill>
        <p:spPr bwMode="auto">
          <a:xfrm>
            <a:off x="304800" y="1287463"/>
            <a:ext cx="1044575" cy="1227137"/>
          </a:xfrm>
          <a:prstGeom prst="rect">
            <a:avLst/>
          </a:prstGeom>
          <a:noFill/>
          <a:ln w="9525">
            <a:noFill/>
            <a:miter lim="800000"/>
            <a:headEnd/>
            <a:tailEnd/>
          </a:ln>
          <a:effectLst/>
        </p:spPr>
      </p:pic>
      <p:pic>
        <p:nvPicPr>
          <p:cNvPr id="17416" name="Picture 8"/>
          <p:cNvPicPr>
            <a:picLocks noChangeAspect="1" noChangeArrowheads="1"/>
          </p:cNvPicPr>
          <p:nvPr/>
        </p:nvPicPr>
        <p:blipFill>
          <a:blip r:embed="rId3"/>
          <a:srcRect/>
          <a:stretch>
            <a:fillRect/>
          </a:stretch>
        </p:blipFill>
        <p:spPr bwMode="auto">
          <a:xfrm>
            <a:off x="2971800" y="677863"/>
            <a:ext cx="1044575" cy="1227137"/>
          </a:xfrm>
          <a:prstGeom prst="rect">
            <a:avLst/>
          </a:prstGeom>
          <a:noFill/>
          <a:ln w="9525">
            <a:noFill/>
            <a:miter lim="800000"/>
            <a:headEnd/>
            <a:tailEnd/>
          </a:ln>
          <a:effectLst/>
        </p:spPr>
      </p:pic>
      <p:grpSp>
        <p:nvGrpSpPr>
          <p:cNvPr id="2" name="Group 11"/>
          <p:cNvGrpSpPr>
            <a:grpSpLocks/>
          </p:cNvGrpSpPr>
          <p:nvPr/>
        </p:nvGrpSpPr>
        <p:grpSpPr bwMode="auto">
          <a:xfrm>
            <a:off x="7467600" y="685800"/>
            <a:ext cx="228600" cy="4953000"/>
            <a:chOff x="4704" y="432"/>
            <a:chExt cx="144" cy="3120"/>
          </a:xfrm>
        </p:grpSpPr>
        <p:sp>
          <p:nvSpPr>
            <p:cNvPr id="17417" name="Line 9"/>
            <p:cNvSpPr>
              <a:spLocks noChangeShapeType="1"/>
            </p:cNvSpPr>
            <p:nvPr/>
          </p:nvSpPr>
          <p:spPr bwMode="auto">
            <a:xfrm flipV="1">
              <a:off x="4704" y="528"/>
              <a:ext cx="0" cy="3024"/>
            </a:xfrm>
            <a:prstGeom prst="line">
              <a:avLst/>
            </a:prstGeom>
            <a:noFill/>
            <a:ln w="57150">
              <a:solidFill>
                <a:srgbClr val="FD2711"/>
              </a:solidFill>
              <a:prstDash val="dash"/>
              <a:round/>
              <a:headEnd/>
              <a:tailEnd/>
            </a:ln>
            <a:effectLst/>
          </p:spPr>
          <p:txBody>
            <a:bodyPr/>
            <a:lstStyle/>
            <a:p>
              <a:endParaRPr lang="en-US"/>
            </a:p>
          </p:txBody>
        </p:sp>
        <p:sp>
          <p:nvSpPr>
            <p:cNvPr id="17418" name="Line 10"/>
            <p:cNvSpPr>
              <a:spLocks noChangeShapeType="1"/>
            </p:cNvSpPr>
            <p:nvPr/>
          </p:nvSpPr>
          <p:spPr bwMode="auto">
            <a:xfrm flipV="1">
              <a:off x="4704" y="432"/>
              <a:ext cx="144" cy="96"/>
            </a:xfrm>
            <a:prstGeom prst="line">
              <a:avLst/>
            </a:prstGeom>
            <a:noFill/>
            <a:ln w="57150">
              <a:solidFill>
                <a:srgbClr val="FD2711"/>
              </a:solidFill>
              <a:prstDash val="dash"/>
              <a:round/>
              <a:headEnd/>
              <a:tailEnd type="triangle" w="med" len="med"/>
            </a:ln>
            <a:effectLst/>
          </p:spPr>
          <p:txBody>
            <a:bodyPr/>
            <a:lstStyle/>
            <a:p>
              <a:endParaRPr lang="en-US"/>
            </a:p>
          </p:txBody>
        </p:sp>
      </p:grpSp>
      <p:sp>
        <p:nvSpPr>
          <p:cNvPr id="17420" name="Text Box 12"/>
          <p:cNvSpPr txBox="1">
            <a:spLocks noChangeArrowheads="1"/>
          </p:cNvSpPr>
          <p:nvPr/>
        </p:nvSpPr>
        <p:spPr bwMode="auto">
          <a:xfrm>
            <a:off x="7162800" y="5616575"/>
            <a:ext cx="855663" cy="579438"/>
          </a:xfrm>
          <a:prstGeom prst="rect">
            <a:avLst/>
          </a:prstGeom>
          <a:noFill/>
          <a:ln w="9525">
            <a:noFill/>
            <a:miter lim="800000"/>
            <a:headEnd/>
            <a:tailEnd/>
          </a:ln>
          <a:effectLst/>
        </p:spPr>
        <p:txBody>
          <a:bodyPr wrap="none">
            <a:spAutoFit/>
          </a:bodyPr>
          <a:lstStyle/>
          <a:p>
            <a:r>
              <a:rPr lang="en-US" sz="3200">
                <a:solidFill>
                  <a:srgbClr val="FD2711"/>
                </a:solidFill>
              </a:rPr>
              <a:t>3H</a:t>
            </a:r>
            <a:r>
              <a:rPr lang="en-US" sz="3200" baseline="30000">
                <a:solidFill>
                  <a:srgbClr val="FD2711"/>
                </a:solidFill>
              </a:rPr>
              <a:t>+</a:t>
            </a:r>
          </a:p>
        </p:txBody>
      </p:sp>
      <p:sp>
        <p:nvSpPr>
          <p:cNvPr id="17421" name="Text Box 13"/>
          <p:cNvSpPr txBox="1">
            <a:spLocks noChangeArrowheads="1"/>
          </p:cNvSpPr>
          <p:nvPr/>
        </p:nvSpPr>
        <p:spPr bwMode="auto">
          <a:xfrm>
            <a:off x="7696200" y="206375"/>
            <a:ext cx="855663" cy="579438"/>
          </a:xfrm>
          <a:prstGeom prst="rect">
            <a:avLst/>
          </a:prstGeom>
          <a:noFill/>
          <a:ln w="9525">
            <a:noFill/>
            <a:miter lim="800000"/>
            <a:headEnd/>
            <a:tailEnd/>
          </a:ln>
          <a:effectLst/>
        </p:spPr>
        <p:txBody>
          <a:bodyPr wrap="none">
            <a:spAutoFit/>
          </a:bodyPr>
          <a:lstStyle/>
          <a:p>
            <a:r>
              <a:rPr lang="en-US" sz="3200">
                <a:solidFill>
                  <a:srgbClr val="FD2711"/>
                </a:solidFill>
              </a:rPr>
              <a:t>3H</a:t>
            </a:r>
            <a:r>
              <a:rPr lang="en-US" sz="3200" baseline="30000">
                <a:solidFill>
                  <a:srgbClr val="FD2711"/>
                </a:solidFill>
              </a:rPr>
              <a:t>+</a:t>
            </a:r>
          </a:p>
        </p:txBody>
      </p:sp>
      <p:sp>
        <p:nvSpPr>
          <p:cNvPr id="17422" name="Text Box 14"/>
          <p:cNvSpPr txBox="1">
            <a:spLocks noChangeArrowheads="1"/>
          </p:cNvSpPr>
          <p:nvPr/>
        </p:nvSpPr>
        <p:spPr bwMode="auto">
          <a:xfrm>
            <a:off x="914400" y="5657850"/>
            <a:ext cx="3106738" cy="579438"/>
          </a:xfrm>
          <a:prstGeom prst="rect">
            <a:avLst/>
          </a:prstGeom>
          <a:noFill/>
          <a:ln w="9525">
            <a:noFill/>
            <a:miter lim="800000"/>
            <a:headEnd/>
            <a:tailEnd/>
          </a:ln>
          <a:effectLst/>
        </p:spPr>
        <p:txBody>
          <a:bodyPr wrap="none">
            <a:spAutoFit/>
          </a:bodyPr>
          <a:lstStyle/>
          <a:p>
            <a:r>
              <a:rPr lang="en-US" sz="3200"/>
              <a:t>Thylacoid lumen</a:t>
            </a:r>
          </a:p>
        </p:txBody>
      </p:sp>
      <p:sp>
        <p:nvSpPr>
          <p:cNvPr id="17423" name="Text Box 15"/>
          <p:cNvSpPr txBox="1">
            <a:spLocks noChangeArrowheads="1"/>
          </p:cNvSpPr>
          <p:nvPr/>
        </p:nvSpPr>
        <p:spPr bwMode="auto">
          <a:xfrm>
            <a:off x="4724400" y="381000"/>
            <a:ext cx="1470025" cy="579438"/>
          </a:xfrm>
          <a:prstGeom prst="rect">
            <a:avLst/>
          </a:prstGeom>
          <a:noFill/>
          <a:ln w="9525">
            <a:noFill/>
            <a:miter lim="800000"/>
            <a:headEnd/>
            <a:tailEnd/>
          </a:ln>
          <a:effectLst/>
        </p:spPr>
        <p:txBody>
          <a:bodyPr wrap="none">
            <a:spAutoFit/>
          </a:bodyPr>
          <a:lstStyle/>
          <a:p>
            <a:r>
              <a:rPr lang="en-US" sz="3200"/>
              <a:t>Stroma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dissolve">
                                      <p:cBhvr>
                                        <p:cTn id="7" dur="500"/>
                                        <p:tgtEl>
                                          <p:spTgt spid="174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7422"/>
                                        </p:tgtEl>
                                        <p:attrNameLst>
                                          <p:attrName>style.visibility</p:attrName>
                                        </p:attrNameLst>
                                      </p:cBhvr>
                                      <p:to>
                                        <p:strVal val="visible"/>
                                      </p:to>
                                    </p:set>
                                    <p:animEffect transition="in" filter="box(out)">
                                      <p:cBhvr>
                                        <p:cTn id="12" dur="500"/>
                                        <p:tgtEl>
                                          <p:spTgt spid="1742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7423"/>
                                        </p:tgtEl>
                                        <p:attrNameLst>
                                          <p:attrName>style.visibility</p:attrName>
                                        </p:attrNameLst>
                                      </p:cBhvr>
                                      <p:to>
                                        <p:strVal val="visible"/>
                                      </p:to>
                                    </p:set>
                                    <p:animEffect transition="in" filter="box(out)">
                                      <p:cBhvr>
                                        <p:cTn id="17" dur="500"/>
                                        <p:tgtEl>
                                          <p:spTgt spid="174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415"/>
                                        </p:tgtEl>
                                        <p:attrNameLst>
                                          <p:attrName>style.visibility</p:attrName>
                                        </p:attrNameLst>
                                      </p:cBhvr>
                                      <p:to>
                                        <p:strVal val="visible"/>
                                      </p:to>
                                    </p:set>
                                    <p:animEffect transition="in" filter="wipe(up)">
                                      <p:cBhvr>
                                        <p:cTn id="22" dur="500"/>
                                        <p:tgtEl>
                                          <p:spTgt spid="174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416"/>
                                        </p:tgtEl>
                                        <p:attrNameLst>
                                          <p:attrName>style.visibility</p:attrName>
                                        </p:attrNameLst>
                                      </p:cBhvr>
                                      <p:to>
                                        <p:strVal val="visible"/>
                                      </p:to>
                                    </p:set>
                                    <p:animEffect transition="in" filter="wipe(up)">
                                      <p:cBhvr>
                                        <p:cTn id="27" dur="500"/>
                                        <p:tgtEl>
                                          <p:spTgt spid="1741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1742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17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0" grpId="0" autoUpdateAnimBg="0"/>
      <p:bldP spid="17421" grpId="0" autoUpdateAnimBg="0"/>
      <p:bldP spid="17422" grpId="0" autoUpdateAnimBg="0"/>
      <p:bldP spid="17423"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438150" y="1585913"/>
            <a:ext cx="8124825" cy="4605337"/>
          </a:xfrm>
          <a:prstGeom prst="rect">
            <a:avLst/>
          </a:prstGeom>
          <a:noFill/>
          <a:ln w="9525">
            <a:noFill/>
            <a:miter lim="800000"/>
            <a:headEnd/>
            <a:tailEnd/>
          </a:ln>
          <a:effectLst/>
        </p:spPr>
      </p:pic>
      <p:sp>
        <p:nvSpPr>
          <p:cNvPr id="18435" name="Text Box 3"/>
          <p:cNvSpPr txBox="1">
            <a:spLocks noChangeArrowheads="1"/>
          </p:cNvSpPr>
          <p:nvPr/>
        </p:nvSpPr>
        <p:spPr bwMode="auto">
          <a:xfrm>
            <a:off x="898525" y="5657850"/>
            <a:ext cx="3106738" cy="579438"/>
          </a:xfrm>
          <a:prstGeom prst="rect">
            <a:avLst/>
          </a:prstGeom>
          <a:noFill/>
          <a:ln w="9525">
            <a:noFill/>
            <a:miter lim="800000"/>
            <a:headEnd/>
            <a:tailEnd/>
          </a:ln>
          <a:effectLst/>
        </p:spPr>
        <p:txBody>
          <a:bodyPr wrap="none">
            <a:spAutoFit/>
          </a:bodyPr>
          <a:lstStyle/>
          <a:p>
            <a:r>
              <a:rPr lang="en-US" sz="3200"/>
              <a:t>Thylacoid lumen</a:t>
            </a:r>
          </a:p>
        </p:txBody>
      </p:sp>
      <p:sp>
        <p:nvSpPr>
          <p:cNvPr id="18436" name="Text Box 4"/>
          <p:cNvSpPr txBox="1">
            <a:spLocks noChangeArrowheads="1"/>
          </p:cNvSpPr>
          <p:nvPr/>
        </p:nvSpPr>
        <p:spPr bwMode="auto">
          <a:xfrm>
            <a:off x="4724400" y="381000"/>
            <a:ext cx="1470025" cy="579438"/>
          </a:xfrm>
          <a:prstGeom prst="rect">
            <a:avLst/>
          </a:prstGeom>
          <a:noFill/>
          <a:ln w="9525">
            <a:noFill/>
            <a:miter lim="800000"/>
            <a:headEnd/>
            <a:tailEnd/>
          </a:ln>
          <a:effectLst/>
        </p:spPr>
        <p:txBody>
          <a:bodyPr wrap="none">
            <a:spAutoFit/>
          </a:bodyPr>
          <a:lstStyle/>
          <a:p>
            <a:r>
              <a:rPr lang="en-US" sz="3200"/>
              <a:t>Stroma</a:t>
            </a:r>
          </a:p>
        </p:txBody>
      </p:sp>
      <p:pic>
        <p:nvPicPr>
          <p:cNvPr id="18437" name="Picture 5"/>
          <p:cNvPicPr>
            <a:picLocks noChangeAspect="1" noChangeArrowheads="1"/>
          </p:cNvPicPr>
          <p:nvPr/>
        </p:nvPicPr>
        <p:blipFill>
          <a:blip r:embed="rId3"/>
          <a:srcRect/>
          <a:stretch>
            <a:fillRect/>
          </a:stretch>
        </p:blipFill>
        <p:spPr bwMode="auto">
          <a:xfrm>
            <a:off x="304800" y="1287463"/>
            <a:ext cx="1044575" cy="1227137"/>
          </a:xfrm>
          <a:prstGeom prst="rect">
            <a:avLst/>
          </a:prstGeom>
          <a:noFill/>
          <a:ln w="9525">
            <a:noFill/>
            <a:miter lim="800000"/>
            <a:headEnd/>
            <a:tailEnd/>
          </a:ln>
          <a:effectLst/>
        </p:spPr>
      </p:pic>
      <p:pic>
        <p:nvPicPr>
          <p:cNvPr id="18438" name="Picture 6"/>
          <p:cNvPicPr>
            <a:picLocks noChangeAspect="1" noChangeArrowheads="1"/>
          </p:cNvPicPr>
          <p:nvPr/>
        </p:nvPicPr>
        <p:blipFill>
          <a:blip r:embed="rId3"/>
          <a:srcRect/>
          <a:stretch>
            <a:fillRect/>
          </a:stretch>
        </p:blipFill>
        <p:spPr bwMode="auto">
          <a:xfrm>
            <a:off x="2971800" y="677863"/>
            <a:ext cx="1044575" cy="1227137"/>
          </a:xfrm>
          <a:prstGeom prst="rect">
            <a:avLst/>
          </a:prstGeom>
          <a:noFill/>
          <a:ln w="9525">
            <a:noFill/>
            <a:miter lim="800000"/>
            <a:headEnd/>
            <a:tailEnd/>
          </a:ln>
          <a:effectLst/>
        </p:spPr>
      </p:pic>
      <p:grpSp>
        <p:nvGrpSpPr>
          <p:cNvPr id="2" name="Group 9"/>
          <p:cNvGrpSpPr>
            <a:grpSpLocks/>
          </p:cNvGrpSpPr>
          <p:nvPr/>
        </p:nvGrpSpPr>
        <p:grpSpPr bwMode="auto">
          <a:xfrm>
            <a:off x="7391400" y="1447800"/>
            <a:ext cx="304800" cy="4876800"/>
            <a:chOff x="4656" y="912"/>
            <a:chExt cx="192" cy="3072"/>
          </a:xfrm>
        </p:grpSpPr>
        <p:sp>
          <p:nvSpPr>
            <p:cNvPr id="18439" name="Line 7"/>
            <p:cNvSpPr>
              <a:spLocks noChangeShapeType="1"/>
            </p:cNvSpPr>
            <p:nvPr/>
          </p:nvSpPr>
          <p:spPr bwMode="auto">
            <a:xfrm>
              <a:off x="4656" y="912"/>
              <a:ext cx="0" cy="2928"/>
            </a:xfrm>
            <a:prstGeom prst="line">
              <a:avLst/>
            </a:prstGeom>
            <a:noFill/>
            <a:ln w="57150">
              <a:solidFill>
                <a:srgbClr val="FD2711"/>
              </a:solidFill>
              <a:prstDash val="dash"/>
              <a:round/>
              <a:headEnd/>
              <a:tailEnd/>
            </a:ln>
            <a:effectLst/>
          </p:spPr>
          <p:txBody>
            <a:bodyPr/>
            <a:lstStyle/>
            <a:p>
              <a:endParaRPr lang="en-US"/>
            </a:p>
          </p:txBody>
        </p:sp>
        <p:sp>
          <p:nvSpPr>
            <p:cNvPr id="18440" name="Line 8"/>
            <p:cNvSpPr>
              <a:spLocks noChangeShapeType="1"/>
            </p:cNvSpPr>
            <p:nvPr/>
          </p:nvSpPr>
          <p:spPr bwMode="auto">
            <a:xfrm>
              <a:off x="4656" y="3840"/>
              <a:ext cx="192" cy="144"/>
            </a:xfrm>
            <a:prstGeom prst="line">
              <a:avLst/>
            </a:prstGeom>
            <a:noFill/>
            <a:ln w="57150">
              <a:solidFill>
                <a:srgbClr val="FD2711"/>
              </a:solidFill>
              <a:prstDash val="dash"/>
              <a:round/>
              <a:headEnd/>
              <a:tailEnd type="triangle" w="med" len="med"/>
            </a:ln>
            <a:effectLst/>
          </p:spPr>
          <p:txBody>
            <a:bodyPr/>
            <a:lstStyle/>
            <a:p>
              <a:endParaRPr lang="en-US"/>
            </a:p>
          </p:txBody>
        </p:sp>
      </p:grpSp>
      <p:sp>
        <p:nvSpPr>
          <p:cNvPr id="18442" name="Text Box 10"/>
          <p:cNvSpPr txBox="1">
            <a:spLocks noChangeArrowheads="1"/>
          </p:cNvSpPr>
          <p:nvPr/>
        </p:nvSpPr>
        <p:spPr bwMode="auto">
          <a:xfrm>
            <a:off x="7620000" y="6126163"/>
            <a:ext cx="855663" cy="579437"/>
          </a:xfrm>
          <a:prstGeom prst="rect">
            <a:avLst/>
          </a:prstGeom>
          <a:noFill/>
          <a:ln w="9525">
            <a:noFill/>
            <a:miter lim="800000"/>
            <a:headEnd/>
            <a:tailEnd/>
          </a:ln>
          <a:effectLst/>
        </p:spPr>
        <p:txBody>
          <a:bodyPr wrap="none">
            <a:spAutoFit/>
          </a:bodyPr>
          <a:lstStyle/>
          <a:p>
            <a:r>
              <a:rPr lang="en-US" sz="3200">
                <a:solidFill>
                  <a:srgbClr val="FD2711"/>
                </a:solidFill>
              </a:rPr>
              <a:t>3H</a:t>
            </a:r>
            <a:r>
              <a:rPr lang="en-US" sz="3200" baseline="30000">
                <a:solidFill>
                  <a:srgbClr val="FD2711"/>
                </a:solidFill>
              </a:rPr>
              <a:t>+</a:t>
            </a:r>
          </a:p>
        </p:txBody>
      </p:sp>
      <p:sp>
        <p:nvSpPr>
          <p:cNvPr id="18443" name="Text Box 11"/>
          <p:cNvSpPr txBox="1">
            <a:spLocks noChangeArrowheads="1"/>
          </p:cNvSpPr>
          <p:nvPr/>
        </p:nvSpPr>
        <p:spPr bwMode="auto">
          <a:xfrm>
            <a:off x="7239000" y="762000"/>
            <a:ext cx="855663" cy="579438"/>
          </a:xfrm>
          <a:prstGeom prst="rect">
            <a:avLst/>
          </a:prstGeom>
          <a:noFill/>
          <a:ln w="9525">
            <a:noFill/>
            <a:miter lim="800000"/>
            <a:headEnd/>
            <a:tailEnd/>
          </a:ln>
          <a:effectLst/>
        </p:spPr>
        <p:txBody>
          <a:bodyPr wrap="none">
            <a:spAutoFit/>
          </a:bodyPr>
          <a:lstStyle/>
          <a:p>
            <a:r>
              <a:rPr lang="en-US" sz="3200">
                <a:solidFill>
                  <a:srgbClr val="FD2711"/>
                </a:solidFill>
              </a:rPr>
              <a:t>3H</a:t>
            </a:r>
            <a:r>
              <a:rPr lang="en-US" sz="3200" baseline="30000">
                <a:solidFill>
                  <a:srgbClr val="FD2711"/>
                </a:solidFill>
              </a:rPr>
              <a:t>+</a:t>
            </a:r>
          </a:p>
        </p:txBody>
      </p:sp>
      <p:grpSp>
        <p:nvGrpSpPr>
          <p:cNvPr id="3" name="Group 14"/>
          <p:cNvGrpSpPr>
            <a:grpSpLocks/>
          </p:cNvGrpSpPr>
          <p:nvPr/>
        </p:nvGrpSpPr>
        <p:grpSpPr bwMode="auto">
          <a:xfrm>
            <a:off x="3810000" y="304800"/>
            <a:ext cx="2971800" cy="685800"/>
            <a:chOff x="624" y="144"/>
            <a:chExt cx="1872" cy="432"/>
          </a:xfrm>
        </p:grpSpPr>
        <p:sp>
          <p:nvSpPr>
            <p:cNvPr id="18444" name="Rectangle 12"/>
            <p:cNvSpPr>
              <a:spLocks noChangeArrowheads="1"/>
            </p:cNvSpPr>
            <p:nvPr/>
          </p:nvSpPr>
          <p:spPr bwMode="auto">
            <a:xfrm>
              <a:off x="624" y="144"/>
              <a:ext cx="1872" cy="432"/>
            </a:xfrm>
            <a:prstGeom prst="rect">
              <a:avLst/>
            </a:prstGeom>
            <a:solidFill>
              <a:schemeClr val="bg1"/>
            </a:solidFill>
            <a:ln w="9525">
              <a:noFill/>
              <a:miter lim="800000"/>
              <a:headEnd/>
              <a:tailEnd/>
            </a:ln>
            <a:effectLst/>
          </p:spPr>
          <p:txBody>
            <a:bodyPr wrap="none" anchor="ctr"/>
            <a:lstStyle/>
            <a:p>
              <a:endParaRPr lang="en-US"/>
            </a:p>
          </p:txBody>
        </p:sp>
        <p:sp>
          <p:nvSpPr>
            <p:cNvPr id="18445" name="Text Box 13"/>
            <p:cNvSpPr txBox="1">
              <a:spLocks noChangeArrowheads="1"/>
            </p:cNvSpPr>
            <p:nvPr/>
          </p:nvSpPr>
          <p:spPr bwMode="auto">
            <a:xfrm>
              <a:off x="672" y="208"/>
              <a:ext cx="1764" cy="327"/>
            </a:xfrm>
            <a:prstGeom prst="rect">
              <a:avLst/>
            </a:prstGeom>
            <a:solidFill>
              <a:schemeClr val="bg1"/>
            </a:solidFill>
            <a:ln w="9525">
              <a:noFill/>
              <a:miter lim="800000"/>
              <a:headEnd/>
              <a:tailEnd/>
            </a:ln>
            <a:effectLst/>
          </p:spPr>
          <p:txBody>
            <a:bodyPr wrap="none">
              <a:spAutoFit/>
            </a:bodyPr>
            <a:lstStyle/>
            <a:p>
              <a:r>
                <a:rPr lang="en-US" sz="2800"/>
                <a:t>Inner Membrane</a:t>
              </a:r>
            </a:p>
          </p:txBody>
        </p:sp>
      </p:grpSp>
      <p:sp>
        <p:nvSpPr>
          <p:cNvPr id="18447" name="Rectangle 15"/>
          <p:cNvSpPr>
            <a:spLocks noChangeArrowheads="1"/>
          </p:cNvSpPr>
          <p:nvPr/>
        </p:nvSpPr>
        <p:spPr bwMode="auto">
          <a:xfrm>
            <a:off x="762000" y="5562600"/>
            <a:ext cx="3276600" cy="685800"/>
          </a:xfrm>
          <a:prstGeom prst="rect">
            <a:avLst/>
          </a:prstGeom>
          <a:solidFill>
            <a:schemeClr val="bg1"/>
          </a:solidFill>
          <a:ln w="9525">
            <a:noFill/>
            <a:miter lim="800000"/>
            <a:headEnd/>
            <a:tailEnd/>
          </a:ln>
          <a:effectLst/>
        </p:spPr>
        <p:txBody>
          <a:bodyPr wrap="none" anchor="ctr"/>
          <a:lstStyle/>
          <a:p>
            <a:r>
              <a:rPr lang="en-US"/>
              <a:t>              </a:t>
            </a:r>
            <a:r>
              <a:rPr lang="en-US" sz="3200"/>
              <a:t>Matrix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844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447"/>
                                        </p:tgtEl>
                                        <p:attrNameLst>
                                          <p:attrName>style.visibility</p:attrName>
                                        </p:attrNameLst>
                                      </p:cBhvr>
                                      <p:to>
                                        <p:strVal val="visible"/>
                                      </p:to>
                                    </p:set>
                                    <p:animEffect transition="in" filter="dissolve">
                                      <p:cBhvr>
                                        <p:cTn id="25" dur="500"/>
                                        <p:tgtEl>
                                          <p:spTgt spid="18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autoUpdateAnimBg="0"/>
      <p:bldP spid="18443" grpId="0" autoUpdateAnimBg="0"/>
      <p:bldP spid="18447"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b="1">
                <a:solidFill>
                  <a:schemeClr val="hlink"/>
                </a:solidFill>
                <a:effectLst>
                  <a:outerShdw blurRad="38100" dist="38100" dir="2700000" algn="tl">
                    <a:srgbClr val="000000"/>
                  </a:outerShdw>
                </a:effectLst>
              </a:rPr>
              <a:t>Question:</a:t>
            </a:r>
          </a:p>
        </p:txBody>
      </p:sp>
      <p:sp>
        <p:nvSpPr>
          <p:cNvPr id="45059" name="Rectangle 3"/>
          <p:cNvSpPr>
            <a:spLocks noGrp="1" noChangeArrowheads="1"/>
          </p:cNvSpPr>
          <p:nvPr>
            <p:ph type="body" idx="1"/>
          </p:nvPr>
        </p:nvSpPr>
        <p:spPr/>
        <p:txBody>
          <a:bodyPr/>
          <a:lstStyle/>
          <a:p>
            <a:r>
              <a:rPr lang="en-US" sz="2800" b="1">
                <a:solidFill>
                  <a:srgbClr val="0000CC"/>
                </a:solidFill>
                <a:effectLst>
                  <a:outerShdw blurRad="38100" dist="38100" dir="2700000" algn="tl">
                    <a:srgbClr val="000000"/>
                  </a:outerShdw>
                </a:effectLst>
              </a:rPr>
              <a:t>During the fall, what causes the leaves to change colors?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058">
                                            <p:txEl>
                                              <p:pRg st="0" end="0"/>
                                            </p:txEl>
                                          </p:spTgt>
                                        </p:tgtEl>
                                        <p:attrNameLst>
                                          <p:attrName>style.visibility</p:attrName>
                                        </p:attrNameLst>
                                      </p:cBhvr>
                                      <p:to>
                                        <p:strVal val="visible"/>
                                      </p:to>
                                    </p:set>
                                    <p:animEffect transition="in" filter="wipe(left)">
                                      <p:cBhvr>
                                        <p:cTn id="7" dur="500"/>
                                        <p:tgtEl>
                                          <p:spTgt spid="45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059">
                                            <p:txEl>
                                              <p:pRg st="0" end="0"/>
                                            </p:txEl>
                                          </p:spTgt>
                                        </p:tgtEl>
                                        <p:attrNameLst>
                                          <p:attrName>style.visibility</p:attrName>
                                        </p:attrNameLst>
                                      </p:cBhvr>
                                      <p:to>
                                        <p:strVal val="visible"/>
                                      </p:to>
                                    </p:set>
                                    <p:animEffect transition="in" filter="wipe(left)">
                                      <p:cBhvr>
                                        <p:cTn id="12" dur="500"/>
                                        <p:tgtEl>
                                          <p:spTgt spid="450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p:bldP spid="45059"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noFill/>
          <a:ln/>
        </p:spPr>
        <p:txBody>
          <a:bodyPr/>
          <a:lstStyle/>
          <a:p>
            <a:r>
              <a:rPr lang="en-US" b="1">
                <a:solidFill>
                  <a:srgbClr val="0000CC"/>
                </a:solidFill>
                <a:effectLst>
                  <a:outerShdw blurRad="38100" dist="38100" dir="2700000" algn="tl">
                    <a:srgbClr val="000000"/>
                  </a:outerShdw>
                </a:effectLst>
              </a:rPr>
              <a:t>Fall Colors</a:t>
            </a:r>
            <a:endParaRPr lang="en-US" b="1"/>
          </a:p>
        </p:txBody>
      </p:sp>
      <p:sp>
        <p:nvSpPr>
          <p:cNvPr id="16387" name="Rectangle 3"/>
          <p:cNvSpPr>
            <a:spLocks noGrp="1" noChangeArrowheads="1"/>
          </p:cNvSpPr>
          <p:nvPr>
            <p:ph type="body" idx="1"/>
          </p:nvPr>
        </p:nvSpPr>
        <p:spPr>
          <a:xfrm>
            <a:off x="457200" y="1981200"/>
            <a:ext cx="8229600" cy="4114800"/>
          </a:xfrm>
          <a:noFill/>
          <a:ln/>
        </p:spPr>
        <p:txBody>
          <a:bodyPr/>
          <a:lstStyle/>
          <a:p>
            <a:r>
              <a:rPr lang="en-US" sz="2800"/>
              <a:t>In addition to the chlorophyll pigments, there are other </a:t>
            </a:r>
            <a:r>
              <a:rPr lang="en-US" sz="2800" b="1">
                <a:solidFill>
                  <a:srgbClr val="0000CC"/>
                </a:solidFill>
                <a:effectLst>
                  <a:outerShdw blurRad="38100" dist="38100" dir="2700000" algn="tl">
                    <a:srgbClr val="000000"/>
                  </a:outerShdw>
                </a:effectLst>
              </a:rPr>
              <a:t>pigments</a:t>
            </a:r>
            <a:r>
              <a:rPr lang="en-US" sz="2800"/>
              <a:t> present.</a:t>
            </a:r>
          </a:p>
          <a:p>
            <a:pPr>
              <a:buFontTx/>
              <a:buNone/>
            </a:pPr>
            <a:endParaRPr lang="en-US" sz="2000"/>
          </a:p>
          <a:p>
            <a:r>
              <a:rPr lang="en-US" sz="2800"/>
              <a:t>During the fall, the </a:t>
            </a:r>
            <a:r>
              <a:rPr lang="en-US" sz="2800" b="1">
                <a:solidFill>
                  <a:srgbClr val="008000"/>
                </a:solidFill>
                <a:effectLst>
                  <a:outerShdw blurRad="38100" dist="38100" dir="2700000" algn="tl">
                    <a:srgbClr val="000000"/>
                  </a:outerShdw>
                </a:effectLst>
              </a:rPr>
              <a:t>green chlorophyll</a:t>
            </a:r>
            <a:r>
              <a:rPr lang="en-US" sz="2800"/>
              <a:t> pigments are </a:t>
            </a:r>
            <a:r>
              <a:rPr lang="en-US" sz="2800" b="1">
                <a:solidFill>
                  <a:schemeClr val="hlink"/>
                </a:solidFill>
                <a:effectLst>
                  <a:outerShdw blurRad="38100" dist="38100" dir="2700000" algn="tl">
                    <a:srgbClr val="000000"/>
                  </a:outerShdw>
                </a:effectLst>
              </a:rPr>
              <a:t>greatly reduced</a:t>
            </a:r>
            <a:r>
              <a:rPr lang="en-US" sz="2800" b="1"/>
              <a:t> </a:t>
            </a:r>
            <a:r>
              <a:rPr lang="en-US" sz="2800"/>
              <a:t>revealing the other </a:t>
            </a:r>
            <a:r>
              <a:rPr lang="en-US" sz="2800" b="1">
                <a:solidFill>
                  <a:srgbClr val="0000CC"/>
                </a:solidFill>
                <a:effectLst>
                  <a:outerShdw blurRad="38100" dist="38100" dir="2700000" algn="tl">
                    <a:srgbClr val="000000"/>
                  </a:outerShdw>
                </a:effectLst>
              </a:rPr>
              <a:t>pigments</a:t>
            </a:r>
            <a:r>
              <a:rPr lang="en-US" sz="2800"/>
              <a:t>.</a:t>
            </a:r>
          </a:p>
          <a:p>
            <a:pPr>
              <a:buFontTx/>
              <a:buNone/>
            </a:pPr>
            <a:endParaRPr lang="en-US" sz="2000"/>
          </a:p>
          <a:p>
            <a:r>
              <a:rPr lang="en-US" sz="2800" b="1">
                <a:solidFill>
                  <a:schemeClr val="hlink"/>
                </a:solidFill>
                <a:effectLst>
                  <a:outerShdw blurRad="38100" dist="38100" dir="2700000" algn="tl">
                    <a:srgbClr val="000000"/>
                  </a:outerShdw>
                </a:effectLst>
              </a:rPr>
              <a:t>Carotenoids</a:t>
            </a:r>
            <a:r>
              <a:rPr lang="en-US" sz="2800"/>
              <a:t> are pigments that are either </a:t>
            </a:r>
            <a:r>
              <a:rPr lang="en-US" sz="2800" b="1">
                <a:solidFill>
                  <a:schemeClr val="hlink"/>
                </a:solidFill>
                <a:effectLst>
                  <a:outerShdw blurRad="38100" dist="38100" dir="2700000" algn="tl">
                    <a:srgbClr val="000000"/>
                  </a:outerShdw>
                </a:effectLst>
              </a:rPr>
              <a:t>red</a:t>
            </a:r>
            <a:r>
              <a:rPr lang="en-US" sz="2800" b="1"/>
              <a:t> or </a:t>
            </a:r>
            <a:r>
              <a:rPr lang="en-US" sz="2800" b="1">
                <a:solidFill>
                  <a:srgbClr val="FAFD00"/>
                </a:solidFill>
                <a:effectLst>
                  <a:outerShdw blurRad="38100" dist="38100" dir="2700000" algn="tl">
                    <a:srgbClr val="000000"/>
                  </a:outerShdw>
                </a:effectLst>
              </a:rPr>
              <a:t>yellow</a:t>
            </a:r>
            <a:r>
              <a:rPr lang="en-US" sz="280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wipe(left)">
                                      <p:cBhvr>
                                        <p:cTn id="7" dur="500"/>
                                        <p:tgtEl>
                                          <p:spTgt spid="163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wipe(left)">
                                      <p:cBhvr>
                                        <p:cTn id="12" dur="500"/>
                                        <p:tgtEl>
                                          <p:spTgt spid="163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wipe(left)">
                                      <p:cBhvr>
                                        <p:cTn id="17" dur="500"/>
                                        <p:tgtEl>
                                          <p:spTgt spid="16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387">
                                            <p:txEl>
                                              <p:pRg st="4" end="4"/>
                                            </p:txEl>
                                          </p:spTgt>
                                        </p:tgtEl>
                                        <p:attrNameLst>
                                          <p:attrName>style.visibility</p:attrName>
                                        </p:attrNameLst>
                                      </p:cBhvr>
                                      <p:to>
                                        <p:strVal val="visible"/>
                                      </p:to>
                                    </p:set>
                                    <p:animEffect transition="in" filter="wipe(left)">
                                      <p:cBhvr>
                                        <p:cTn id="22" dur="500"/>
                                        <p:tgtEl>
                                          <p:spTgt spid="16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utoUpdateAnimBg="0"/>
      <p:bldP spid="1638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381000"/>
            <a:ext cx="7772400" cy="685800"/>
          </a:xfrm>
        </p:spPr>
        <p:txBody>
          <a:bodyPr>
            <a:normAutofit fontScale="90000"/>
          </a:bodyPr>
          <a:lstStyle/>
          <a:p>
            <a:pPr algn="ctr" eaLnBrk="1" hangingPunct="1"/>
            <a:r>
              <a:rPr lang="en-US" smtClean="0"/>
              <a:t>PHOTOSYNTHESIS</a:t>
            </a:r>
          </a:p>
        </p:txBody>
      </p:sp>
      <p:sp>
        <p:nvSpPr>
          <p:cNvPr id="29699" name="Rectangle 3"/>
          <p:cNvSpPr>
            <a:spLocks noGrp="1" noChangeArrowheads="1"/>
          </p:cNvSpPr>
          <p:nvPr>
            <p:ph type="body" idx="1"/>
          </p:nvPr>
        </p:nvSpPr>
        <p:spPr>
          <a:xfrm>
            <a:off x="457200" y="1295400"/>
            <a:ext cx="8382000" cy="5257800"/>
          </a:xfrm>
        </p:spPr>
        <p:txBody>
          <a:bodyPr/>
          <a:lstStyle/>
          <a:p>
            <a:pPr eaLnBrk="1" hangingPunct="1">
              <a:lnSpc>
                <a:spcPct val="90000"/>
              </a:lnSpc>
            </a:pPr>
            <a:r>
              <a:rPr lang="en-US" smtClean="0"/>
              <a:t>2 Phases</a:t>
            </a:r>
          </a:p>
          <a:p>
            <a:pPr lvl="1" eaLnBrk="1" hangingPunct="1">
              <a:lnSpc>
                <a:spcPct val="90000"/>
              </a:lnSpc>
            </a:pPr>
            <a:r>
              <a:rPr lang="en-US" smtClean="0"/>
              <a:t>Light-dependent reaction</a:t>
            </a:r>
          </a:p>
          <a:p>
            <a:pPr lvl="1" eaLnBrk="1" hangingPunct="1">
              <a:lnSpc>
                <a:spcPct val="90000"/>
              </a:lnSpc>
            </a:pPr>
            <a:r>
              <a:rPr lang="en-US" smtClean="0"/>
              <a:t>Light-independent reaction</a:t>
            </a:r>
          </a:p>
          <a:p>
            <a:pPr eaLnBrk="1" hangingPunct="1">
              <a:lnSpc>
                <a:spcPct val="90000"/>
              </a:lnSpc>
            </a:pPr>
            <a:endParaRPr lang="en-US" smtClean="0"/>
          </a:p>
          <a:p>
            <a:pPr eaLnBrk="1" hangingPunct="1">
              <a:lnSpc>
                <a:spcPct val="90000"/>
              </a:lnSpc>
            </a:pPr>
            <a:r>
              <a:rPr lang="en-US" smtClean="0"/>
              <a:t>Light-dependent:  converts light energy into chemical energy; produces ATP molecules to be used to fuel light-independent reaction</a:t>
            </a:r>
          </a:p>
          <a:p>
            <a:pPr eaLnBrk="1" hangingPunct="1">
              <a:lnSpc>
                <a:spcPct val="90000"/>
              </a:lnSpc>
            </a:pPr>
            <a:endParaRPr lang="en-US" smtClean="0"/>
          </a:p>
          <a:p>
            <a:pPr eaLnBrk="1" hangingPunct="1">
              <a:lnSpc>
                <a:spcPct val="90000"/>
              </a:lnSpc>
            </a:pPr>
            <a:r>
              <a:rPr lang="en-US" smtClean="0"/>
              <a:t>Light-independent:  uses ATP produced to make simple sugars.</a:t>
            </a:r>
          </a:p>
          <a:p>
            <a:pPr eaLnBrk="1" hangingPunct="1">
              <a:lnSpc>
                <a:spcPct val="90000"/>
              </a:lnSpc>
            </a:pPr>
            <a:endParaRPr lang="en-US"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381000"/>
            <a:ext cx="7772400" cy="685800"/>
          </a:xfrm>
        </p:spPr>
        <p:txBody>
          <a:bodyPr>
            <a:normAutofit fontScale="90000"/>
          </a:bodyPr>
          <a:lstStyle/>
          <a:p>
            <a:pPr algn="ctr" eaLnBrk="1" hangingPunct="1"/>
            <a:r>
              <a:rPr lang="en-US" smtClean="0"/>
              <a:t>PHOTOSYNTHESIS</a:t>
            </a:r>
          </a:p>
        </p:txBody>
      </p:sp>
      <p:sp>
        <p:nvSpPr>
          <p:cNvPr id="30723" name="Rectangle 3"/>
          <p:cNvSpPr>
            <a:spLocks noGrp="1" noChangeArrowheads="1"/>
          </p:cNvSpPr>
          <p:nvPr>
            <p:ph type="body" idx="1"/>
          </p:nvPr>
        </p:nvSpPr>
        <p:spPr>
          <a:xfrm>
            <a:off x="457200" y="1295400"/>
            <a:ext cx="8382000" cy="5257800"/>
          </a:xfrm>
        </p:spPr>
        <p:txBody>
          <a:bodyPr/>
          <a:lstStyle/>
          <a:p>
            <a:pPr eaLnBrk="1" hangingPunct="1"/>
            <a:r>
              <a:rPr lang="en-US" smtClean="0"/>
              <a:t>Light-dependent reaction (LIGHT Reaction)</a:t>
            </a:r>
          </a:p>
          <a:p>
            <a:pPr lvl="1" eaLnBrk="1" hangingPunct="1"/>
            <a:r>
              <a:rPr lang="en-US" smtClean="0"/>
              <a:t>Requires light</a:t>
            </a:r>
          </a:p>
          <a:p>
            <a:pPr lvl="1" eaLnBrk="1" hangingPunct="1"/>
            <a:r>
              <a:rPr lang="en-US" smtClean="0"/>
              <a:t>Occurs in chloroplast (in thylakoids)</a:t>
            </a:r>
          </a:p>
          <a:p>
            <a:pPr lvl="1" eaLnBrk="1" hangingPunct="1"/>
            <a:r>
              <a:rPr lang="en-US" smtClean="0"/>
              <a:t>Chlorophyll (thylakoid) traps energy from light</a:t>
            </a:r>
          </a:p>
          <a:p>
            <a:pPr lvl="1" eaLnBrk="1" hangingPunct="1"/>
            <a:r>
              <a:rPr lang="en-US" smtClean="0"/>
              <a:t>Light excites electron (e-)</a:t>
            </a:r>
          </a:p>
          <a:p>
            <a:pPr lvl="2" eaLnBrk="1" hangingPunct="1"/>
            <a:r>
              <a:rPr lang="en-US" smtClean="0"/>
              <a:t>Kicks e- out of chlorophyll to an electron transport chain</a:t>
            </a:r>
          </a:p>
          <a:p>
            <a:pPr lvl="2" eaLnBrk="1" hangingPunct="1"/>
            <a:r>
              <a:rPr lang="en-US" smtClean="0"/>
              <a:t>Electron transport chain:  series of proteins in thylakoid membrane</a:t>
            </a:r>
          </a:p>
          <a:p>
            <a:pPr lvl="3" eaLnBrk="1" hangingPunct="1"/>
            <a:r>
              <a:rPr lang="en-US" smtClean="0"/>
              <a:t>Bucket brigade</a:t>
            </a:r>
          </a:p>
          <a:p>
            <a:pPr lvl="1" eaLnBrk="1" hangingPunct="1"/>
            <a:endParaRPr lang="en-US" smtClean="0"/>
          </a:p>
          <a:p>
            <a:pPr eaLnBrk="1" hangingPunct="1"/>
            <a:endParaRPr lang="en-US"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928688"/>
            <a:ext cx="9144000" cy="0"/>
          </a:xfrm>
          <a:prstGeom prst="rect">
            <a:avLst/>
          </a:prstGeom>
          <a:noFill/>
          <a:ln w="9525">
            <a:noFill/>
            <a:miter lim="800000"/>
            <a:headEnd/>
            <a:tailEnd/>
          </a:ln>
          <a:effectLst/>
        </p:spPr>
        <p:txBody>
          <a:bodyPr>
            <a:spAutoFit/>
          </a:bodyPr>
          <a:lstStyle/>
          <a:p>
            <a:endParaRPr lang="en-US"/>
          </a:p>
        </p:txBody>
      </p:sp>
      <p:sp>
        <p:nvSpPr>
          <p:cNvPr id="6153" name="Rectangle 9"/>
          <p:cNvSpPr>
            <a:spLocks noChangeArrowheads="1"/>
          </p:cNvSpPr>
          <p:nvPr/>
        </p:nvSpPr>
        <p:spPr bwMode="auto">
          <a:xfrm>
            <a:off x="0" y="5240338"/>
            <a:ext cx="9144000" cy="701675"/>
          </a:xfrm>
          <a:prstGeom prst="rect">
            <a:avLst/>
          </a:prstGeom>
          <a:noFill/>
          <a:ln w="9525">
            <a:noFill/>
            <a:miter lim="800000"/>
            <a:headEnd/>
            <a:tailEnd/>
          </a:ln>
          <a:effectLst/>
        </p:spPr>
        <p:txBody>
          <a:bodyPr>
            <a:spAutoFit/>
          </a:bodyPr>
          <a:lstStyle/>
          <a:p>
            <a:endParaRPr lang="en-US" sz="1600"/>
          </a:p>
          <a:p>
            <a:pPr eaLnBrk="0" hangingPunct="0"/>
            <a:endParaRPr lang="en-US"/>
          </a:p>
        </p:txBody>
      </p:sp>
      <p:pic>
        <p:nvPicPr>
          <p:cNvPr id="6155" name="Picture 11" descr="greg2"/>
          <p:cNvPicPr>
            <a:picLocks noChangeAspect="1" noChangeArrowheads="1"/>
          </p:cNvPicPr>
          <p:nvPr/>
        </p:nvPicPr>
        <p:blipFill>
          <a:blip r:embed="rId2"/>
          <a:srcRect t="12404" b="25581"/>
          <a:stretch>
            <a:fillRect/>
          </a:stretch>
        </p:blipFill>
        <p:spPr bwMode="auto">
          <a:xfrm>
            <a:off x="457200" y="1981200"/>
            <a:ext cx="6553200" cy="3048000"/>
          </a:xfrm>
          <a:prstGeom prst="rect">
            <a:avLst/>
          </a:prstGeom>
          <a:noFill/>
        </p:spPr>
      </p:pic>
      <p:sp>
        <p:nvSpPr>
          <p:cNvPr id="6156" name="Text Box 12"/>
          <p:cNvSpPr txBox="1">
            <a:spLocks noChangeArrowheads="1"/>
          </p:cNvSpPr>
          <p:nvPr/>
        </p:nvSpPr>
        <p:spPr bwMode="auto">
          <a:xfrm>
            <a:off x="381000" y="1371600"/>
            <a:ext cx="8382000" cy="1004888"/>
          </a:xfrm>
          <a:prstGeom prst="rect">
            <a:avLst/>
          </a:prstGeom>
          <a:noFill/>
          <a:ln w="9525">
            <a:noFill/>
            <a:miter lim="800000"/>
            <a:headEnd/>
            <a:tailEnd/>
          </a:ln>
          <a:effectLst/>
        </p:spPr>
        <p:txBody>
          <a:bodyPr>
            <a:spAutoFit/>
          </a:bodyPr>
          <a:lstStyle/>
          <a:p>
            <a:pPr>
              <a:spcBef>
                <a:spcPct val="50000"/>
              </a:spcBef>
            </a:pPr>
            <a:r>
              <a:rPr lang="en-US" b="1"/>
              <a:t>Phosphofructokinase (PFK)</a:t>
            </a:r>
          </a:p>
          <a:p>
            <a:pPr>
              <a:spcBef>
                <a:spcPct val="50000"/>
              </a:spcBef>
            </a:pPr>
            <a:endParaRPr lang="en-US" b="1"/>
          </a:p>
        </p:txBody>
      </p:sp>
      <p:sp>
        <p:nvSpPr>
          <p:cNvPr id="6157" name="Text Box 13"/>
          <p:cNvSpPr txBox="1">
            <a:spLocks noChangeArrowheads="1"/>
          </p:cNvSpPr>
          <p:nvPr/>
        </p:nvSpPr>
        <p:spPr bwMode="auto">
          <a:xfrm>
            <a:off x="4495800" y="3657600"/>
            <a:ext cx="838200" cy="457200"/>
          </a:xfrm>
          <a:prstGeom prst="rect">
            <a:avLst/>
          </a:prstGeom>
          <a:noFill/>
          <a:ln w="9525">
            <a:noFill/>
            <a:miter lim="800000"/>
            <a:headEnd/>
            <a:tailEnd/>
          </a:ln>
          <a:effectLst/>
        </p:spPr>
        <p:txBody>
          <a:bodyPr>
            <a:spAutoFit/>
          </a:bodyPr>
          <a:lstStyle/>
          <a:p>
            <a:pPr>
              <a:spcBef>
                <a:spcPct val="50000"/>
              </a:spcBef>
            </a:pPr>
            <a:r>
              <a:rPr lang="en-US"/>
              <a:t>(-)</a:t>
            </a:r>
          </a:p>
        </p:txBody>
      </p:sp>
      <p:sp>
        <p:nvSpPr>
          <p:cNvPr id="6158" name="Text Box 14"/>
          <p:cNvSpPr txBox="1">
            <a:spLocks noChangeArrowheads="1"/>
          </p:cNvSpPr>
          <p:nvPr/>
        </p:nvSpPr>
        <p:spPr bwMode="auto">
          <a:xfrm>
            <a:off x="4495800" y="2895600"/>
            <a:ext cx="457200" cy="336550"/>
          </a:xfrm>
          <a:prstGeom prst="rect">
            <a:avLst/>
          </a:prstGeom>
          <a:noFill/>
          <a:ln w="9525">
            <a:noFill/>
            <a:miter lim="800000"/>
            <a:headEnd/>
            <a:tailEnd/>
          </a:ln>
          <a:effectLst/>
        </p:spPr>
        <p:txBody>
          <a:bodyPr>
            <a:spAutoFit/>
          </a:bodyPr>
          <a:lstStyle/>
          <a:p>
            <a:pPr>
              <a:spcBef>
                <a:spcPct val="50000"/>
              </a:spcBef>
            </a:pPr>
            <a:r>
              <a:rPr lang="en-US" sz="1600"/>
              <a:t>(+)</a:t>
            </a:r>
          </a:p>
        </p:txBody>
      </p:sp>
      <p:sp>
        <p:nvSpPr>
          <p:cNvPr id="6159" name="Text Box 15"/>
          <p:cNvSpPr txBox="1">
            <a:spLocks noChangeArrowheads="1"/>
          </p:cNvSpPr>
          <p:nvPr/>
        </p:nvSpPr>
        <p:spPr bwMode="auto">
          <a:xfrm>
            <a:off x="381000" y="533400"/>
            <a:ext cx="8534400" cy="822325"/>
          </a:xfrm>
          <a:prstGeom prst="rect">
            <a:avLst/>
          </a:prstGeom>
          <a:noFill/>
          <a:ln w="9525">
            <a:noFill/>
            <a:miter lim="800000"/>
            <a:headEnd/>
            <a:tailEnd/>
          </a:ln>
          <a:effectLst/>
        </p:spPr>
        <p:txBody>
          <a:bodyPr>
            <a:spAutoFit/>
          </a:bodyPr>
          <a:lstStyle/>
          <a:p>
            <a:pPr>
              <a:spcBef>
                <a:spcPct val="50000"/>
              </a:spcBef>
            </a:pPr>
            <a:r>
              <a:rPr lang="en-US" b="1"/>
              <a:t>Hexokinase</a:t>
            </a:r>
            <a:r>
              <a:rPr lang="en-US"/>
              <a:t> inhibited by glucose –6-phosphate; also there are several isoforms; lowest Km in liver</a:t>
            </a:r>
          </a:p>
        </p:txBody>
      </p:sp>
      <p:sp>
        <p:nvSpPr>
          <p:cNvPr id="6160" name="Text Box 16"/>
          <p:cNvSpPr txBox="1">
            <a:spLocks noChangeArrowheads="1"/>
          </p:cNvSpPr>
          <p:nvPr/>
        </p:nvSpPr>
        <p:spPr bwMode="auto">
          <a:xfrm>
            <a:off x="457200" y="5410200"/>
            <a:ext cx="7086600" cy="822325"/>
          </a:xfrm>
          <a:prstGeom prst="rect">
            <a:avLst/>
          </a:prstGeom>
          <a:noFill/>
          <a:ln w="9525">
            <a:noFill/>
            <a:miter lim="800000"/>
            <a:headEnd/>
            <a:tailEnd/>
          </a:ln>
          <a:effectLst/>
        </p:spPr>
        <p:txBody>
          <a:bodyPr>
            <a:spAutoFit/>
          </a:bodyPr>
          <a:lstStyle/>
          <a:p>
            <a:pPr>
              <a:spcBef>
                <a:spcPct val="50000"/>
              </a:spcBef>
            </a:pPr>
            <a:r>
              <a:rPr lang="en-US" b="1"/>
              <a:t>Pyruvate kinase </a:t>
            </a:r>
            <a:r>
              <a:rPr lang="en-US"/>
              <a:t>inhibited by ATP and acetylCoA; activated by fructose 1,6 bisphosphate</a:t>
            </a:r>
            <a:endParaRPr lang="en-US"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381000"/>
            <a:ext cx="7772400" cy="685800"/>
          </a:xfrm>
        </p:spPr>
        <p:txBody>
          <a:bodyPr>
            <a:normAutofit fontScale="90000"/>
          </a:bodyPr>
          <a:lstStyle/>
          <a:p>
            <a:pPr algn="ctr" eaLnBrk="1" hangingPunct="1"/>
            <a:r>
              <a:rPr lang="en-US" smtClean="0"/>
              <a:t>PHOTOSYNTHESIS</a:t>
            </a:r>
          </a:p>
        </p:txBody>
      </p:sp>
      <p:sp>
        <p:nvSpPr>
          <p:cNvPr id="31747" name="Rectangle 3"/>
          <p:cNvSpPr>
            <a:spLocks noGrp="1" noChangeArrowheads="1"/>
          </p:cNvSpPr>
          <p:nvPr>
            <p:ph type="body" idx="1"/>
          </p:nvPr>
        </p:nvSpPr>
        <p:spPr>
          <a:xfrm>
            <a:off x="457200" y="1295400"/>
            <a:ext cx="8382000" cy="5257800"/>
          </a:xfrm>
        </p:spPr>
        <p:txBody>
          <a:bodyPr/>
          <a:lstStyle/>
          <a:p>
            <a:pPr eaLnBrk="1" hangingPunct="1"/>
            <a:r>
              <a:rPr lang="en-US" smtClean="0"/>
              <a:t>Light-dependent reaction (LIGHT Reaction)</a:t>
            </a:r>
          </a:p>
          <a:p>
            <a:pPr lvl="1" eaLnBrk="1" hangingPunct="1"/>
            <a:r>
              <a:rPr lang="en-US" smtClean="0"/>
              <a:t>Energy lost along electron transport chain</a:t>
            </a:r>
          </a:p>
          <a:p>
            <a:pPr lvl="1" eaLnBrk="1" hangingPunct="1"/>
            <a:r>
              <a:rPr lang="en-US" smtClean="0"/>
              <a:t>Lost energy used to recharge ATP from ADP</a:t>
            </a:r>
          </a:p>
          <a:p>
            <a:pPr lvl="1" eaLnBrk="1" hangingPunct="1"/>
            <a:endParaRPr lang="en-US" smtClean="0"/>
          </a:p>
          <a:p>
            <a:pPr lvl="1" eaLnBrk="1" hangingPunct="1"/>
            <a:r>
              <a:rPr lang="en-US" smtClean="0"/>
              <a:t>NADPH produced from e- transport chain</a:t>
            </a:r>
          </a:p>
          <a:p>
            <a:pPr lvl="2" eaLnBrk="1" hangingPunct="1"/>
            <a:r>
              <a:rPr lang="en-US" smtClean="0"/>
              <a:t>Stores energy until transfer to stroma</a:t>
            </a:r>
          </a:p>
          <a:p>
            <a:pPr lvl="2" eaLnBrk="1" hangingPunct="1"/>
            <a:r>
              <a:rPr lang="en-US" smtClean="0"/>
              <a:t>Plays important role in light-independent reaction</a:t>
            </a:r>
          </a:p>
          <a:p>
            <a:pPr lvl="2" eaLnBrk="1" hangingPunct="1"/>
            <a:endParaRPr lang="en-US" smtClean="0"/>
          </a:p>
          <a:p>
            <a:pPr lvl="1" eaLnBrk="1" hangingPunct="1"/>
            <a:r>
              <a:rPr lang="en-US" smtClean="0"/>
              <a:t>Total byproducts:  ATP, NADP, O</a:t>
            </a:r>
            <a:r>
              <a:rPr lang="en-US" baseline="-25000" smtClean="0"/>
              <a:t>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381000"/>
            <a:ext cx="7772400" cy="685800"/>
          </a:xfrm>
        </p:spPr>
        <p:txBody>
          <a:bodyPr>
            <a:normAutofit fontScale="90000"/>
          </a:bodyPr>
          <a:lstStyle/>
          <a:p>
            <a:pPr algn="ctr" eaLnBrk="1" hangingPunct="1"/>
            <a:r>
              <a:rPr lang="en-US" smtClean="0"/>
              <a:t>PHOTOSYNTHESIS</a:t>
            </a:r>
          </a:p>
        </p:txBody>
      </p:sp>
      <p:sp>
        <p:nvSpPr>
          <p:cNvPr id="32771" name="Rectangle 3"/>
          <p:cNvSpPr>
            <a:spLocks noGrp="1" noChangeArrowheads="1"/>
          </p:cNvSpPr>
          <p:nvPr>
            <p:ph type="body" idx="1"/>
          </p:nvPr>
        </p:nvSpPr>
        <p:spPr>
          <a:xfrm>
            <a:off x="457200" y="1295400"/>
            <a:ext cx="8382000" cy="5257800"/>
          </a:xfrm>
        </p:spPr>
        <p:txBody>
          <a:bodyPr/>
          <a:lstStyle/>
          <a:p>
            <a:pPr eaLnBrk="1" hangingPunct="1"/>
            <a:r>
              <a:rPr lang="en-US" smtClean="0"/>
              <a:t>How did we get O</a:t>
            </a:r>
            <a:r>
              <a:rPr lang="en-US" baseline="-25000" smtClean="0"/>
              <a:t>2 </a:t>
            </a:r>
            <a:r>
              <a:rPr lang="en-US" smtClean="0"/>
              <a:t>as a byproduct?!</a:t>
            </a:r>
          </a:p>
          <a:p>
            <a:pPr lvl="1" eaLnBrk="1" hangingPunct="1"/>
            <a:r>
              <a:rPr lang="en-US" smtClean="0"/>
              <a:t>Photolysis:  replaces lost electrons by splitting water</a:t>
            </a:r>
          </a:p>
        </p:txBody>
      </p:sp>
      <p:pic>
        <p:nvPicPr>
          <p:cNvPr id="32772" name="Picture 5" descr="untitled"/>
          <p:cNvPicPr>
            <a:picLocks noChangeAspect="1" noChangeArrowheads="1"/>
          </p:cNvPicPr>
          <p:nvPr/>
        </p:nvPicPr>
        <p:blipFill>
          <a:blip r:embed="rId2"/>
          <a:srcRect/>
          <a:stretch>
            <a:fillRect/>
          </a:stretch>
        </p:blipFill>
        <p:spPr bwMode="auto">
          <a:xfrm>
            <a:off x="2133600" y="2743200"/>
            <a:ext cx="5181600" cy="38766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3" descr="Fig"/>
          <p:cNvPicPr>
            <a:picLocks noChangeAspect="1" noChangeArrowheads="1"/>
          </p:cNvPicPr>
          <p:nvPr/>
        </p:nvPicPr>
        <p:blipFill>
          <a:blip r:embed="rId2"/>
          <a:srcRect/>
          <a:stretch>
            <a:fillRect/>
          </a:stretch>
        </p:blipFill>
        <p:spPr bwMode="auto">
          <a:xfrm>
            <a:off x="2978150" y="228600"/>
            <a:ext cx="2917825" cy="6400800"/>
          </a:xfrm>
          <a:prstGeom prst="rect">
            <a:avLst/>
          </a:prstGeom>
          <a:noFill/>
          <a:ln w="9525">
            <a:noFill/>
            <a:miter lim="800000"/>
            <a:headEnd/>
            <a:tailEnd/>
          </a:ln>
        </p:spPr>
      </p:pic>
      <p:sp>
        <p:nvSpPr>
          <p:cNvPr id="33795" name="Text Box 14"/>
          <p:cNvSpPr txBox="1">
            <a:spLocks noChangeArrowheads="1"/>
          </p:cNvSpPr>
          <p:nvPr/>
        </p:nvSpPr>
        <p:spPr bwMode="auto">
          <a:xfrm>
            <a:off x="4114800" y="381000"/>
            <a:ext cx="436563" cy="257175"/>
          </a:xfrm>
          <a:prstGeom prst="rect">
            <a:avLst/>
          </a:prstGeom>
          <a:noFill/>
          <a:ln w="9525">
            <a:noFill/>
            <a:miter lim="800000"/>
            <a:headEnd/>
            <a:tailEnd/>
          </a:ln>
        </p:spPr>
        <p:txBody>
          <a:bodyPr wrap="none">
            <a:spAutoFit/>
          </a:bodyPr>
          <a:lstStyle/>
          <a:p>
            <a:pPr algn="ctr">
              <a:lnSpc>
                <a:spcPct val="90000"/>
              </a:lnSpc>
              <a:spcBef>
                <a:spcPct val="20000"/>
              </a:spcBef>
              <a:spcAft>
                <a:spcPct val="20000"/>
              </a:spcAft>
            </a:pPr>
            <a:r>
              <a:rPr lang="en-US" sz="1200" b="1">
                <a:solidFill>
                  <a:schemeClr val="bg2"/>
                </a:solidFill>
                <a:latin typeface="Times" pitchFamily="1" charset="0"/>
              </a:rPr>
              <a:t>Sun</a:t>
            </a:r>
          </a:p>
        </p:txBody>
      </p:sp>
      <p:sp>
        <p:nvSpPr>
          <p:cNvPr id="33796" name="Text Box 15"/>
          <p:cNvSpPr txBox="1">
            <a:spLocks noChangeArrowheads="1"/>
          </p:cNvSpPr>
          <p:nvPr/>
        </p:nvSpPr>
        <p:spPr bwMode="auto">
          <a:xfrm>
            <a:off x="2743200" y="2667000"/>
            <a:ext cx="3429000" cy="422275"/>
          </a:xfrm>
          <a:prstGeom prst="rect">
            <a:avLst/>
          </a:prstGeom>
          <a:noFill/>
          <a:ln w="9525">
            <a:noFill/>
            <a:miter lim="800000"/>
            <a:headEnd/>
            <a:tailEnd/>
          </a:ln>
        </p:spPr>
        <p:txBody>
          <a:bodyPr>
            <a:spAutoFit/>
          </a:bodyPr>
          <a:lstStyle/>
          <a:p>
            <a:pPr algn="ctr">
              <a:lnSpc>
                <a:spcPct val="90000"/>
              </a:lnSpc>
              <a:spcBef>
                <a:spcPct val="20000"/>
              </a:spcBef>
              <a:spcAft>
                <a:spcPct val="20000"/>
              </a:spcAft>
            </a:pPr>
            <a:r>
              <a:rPr lang="en-US" sz="1200" b="1">
                <a:solidFill>
                  <a:srgbClr val="FFFFFF"/>
                </a:solidFill>
                <a:latin typeface="Times" pitchFamily="1" charset="0"/>
              </a:rPr>
              <a:t>Chlorophyll passes energy down through the electron transport chain.</a:t>
            </a:r>
          </a:p>
        </p:txBody>
      </p:sp>
      <p:sp>
        <p:nvSpPr>
          <p:cNvPr id="33797" name="Text Box 16"/>
          <p:cNvSpPr txBox="1">
            <a:spLocks noChangeArrowheads="1"/>
          </p:cNvSpPr>
          <p:nvPr/>
        </p:nvSpPr>
        <p:spPr bwMode="auto">
          <a:xfrm>
            <a:off x="3200400" y="6248400"/>
            <a:ext cx="2133600" cy="365125"/>
          </a:xfrm>
          <a:prstGeom prst="rect">
            <a:avLst/>
          </a:prstGeom>
          <a:noFill/>
          <a:ln w="9525">
            <a:noFill/>
            <a:miter lim="800000"/>
            <a:headEnd/>
            <a:tailEnd/>
          </a:ln>
        </p:spPr>
        <p:txBody>
          <a:bodyPr>
            <a:spAutoFit/>
          </a:bodyPr>
          <a:lstStyle/>
          <a:p>
            <a:pPr algn="ctr">
              <a:lnSpc>
                <a:spcPct val="75000"/>
              </a:lnSpc>
              <a:spcBef>
                <a:spcPct val="20000"/>
              </a:spcBef>
              <a:spcAft>
                <a:spcPct val="20000"/>
              </a:spcAft>
            </a:pPr>
            <a:r>
              <a:rPr lang="en-US" sz="1200" b="1">
                <a:solidFill>
                  <a:srgbClr val="FFFFFF"/>
                </a:solidFill>
                <a:latin typeface="Times" pitchFamily="1" charset="0"/>
              </a:rPr>
              <a:t>  for the use in                         light-independent reactions</a:t>
            </a:r>
          </a:p>
        </p:txBody>
      </p:sp>
      <p:sp>
        <p:nvSpPr>
          <p:cNvPr id="33798" name="Text Box 17"/>
          <p:cNvSpPr txBox="1">
            <a:spLocks noChangeArrowheads="1"/>
          </p:cNvSpPr>
          <p:nvPr/>
        </p:nvSpPr>
        <p:spPr bwMode="auto">
          <a:xfrm>
            <a:off x="4800600" y="4724400"/>
            <a:ext cx="571500" cy="257175"/>
          </a:xfrm>
          <a:prstGeom prst="rect">
            <a:avLst/>
          </a:prstGeom>
          <a:noFill/>
          <a:ln w="9525">
            <a:noFill/>
            <a:miter lim="800000"/>
            <a:headEnd/>
            <a:tailEnd/>
          </a:ln>
        </p:spPr>
        <p:txBody>
          <a:bodyPr wrap="none">
            <a:spAutoFit/>
          </a:bodyPr>
          <a:lstStyle/>
          <a:p>
            <a:pPr algn="ctr">
              <a:lnSpc>
                <a:spcPct val="90000"/>
              </a:lnSpc>
              <a:spcBef>
                <a:spcPct val="20000"/>
              </a:spcBef>
              <a:spcAft>
                <a:spcPct val="20000"/>
              </a:spcAft>
            </a:pPr>
            <a:r>
              <a:rPr lang="en-US" sz="1200" b="1">
                <a:solidFill>
                  <a:srgbClr val="FFFFFF"/>
                </a:solidFill>
                <a:latin typeface="Times" pitchFamily="1" charset="0"/>
              </a:rPr>
              <a:t>bonds</a:t>
            </a:r>
          </a:p>
        </p:txBody>
      </p:sp>
      <p:sp>
        <p:nvSpPr>
          <p:cNvPr id="33799" name="Text Box 18"/>
          <p:cNvSpPr txBox="1">
            <a:spLocks noChangeArrowheads="1"/>
          </p:cNvSpPr>
          <p:nvPr/>
        </p:nvSpPr>
        <p:spPr bwMode="auto">
          <a:xfrm>
            <a:off x="5257800" y="4724400"/>
            <a:ext cx="268288" cy="257175"/>
          </a:xfrm>
          <a:prstGeom prst="rect">
            <a:avLst/>
          </a:prstGeom>
          <a:noFill/>
          <a:ln w="9525">
            <a:noFill/>
            <a:miter lim="800000"/>
            <a:headEnd/>
            <a:tailEnd/>
          </a:ln>
        </p:spPr>
        <p:txBody>
          <a:bodyPr wrap="none">
            <a:spAutoFit/>
          </a:bodyPr>
          <a:lstStyle/>
          <a:p>
            <a:pPr algn="ctr">
              <a:lnSpc>
                <a:spcPct val="90000"/>
              </a:lnSpc>
              <a:spcBef>
                <a:spcPct val="20000"/>
              </a:spcBef>
              <a:spcAft>
                <a:spcPct val="20000"/>
              </a:spcAft>
            </a:pPr>
            <a:r>
              <a:rPr lang="en-US" sz="1200">
                <a:solidFill>
                  <a:schemeClr val="tx2"/>
                </a:solidFill>
                <a:latin typeface="Times" pitchFamily="1" charset="0"/>
              </a:rPr>
              <a:t>P</a:t>
            </a:r>
          </a:p>
        </p:txBody>
      </p:sp>
      <p:sp>
        <p:nvSpPr>
          <p:cNvPr id="33800" name="Text Box 19"/>
          <p:cNvSpPr txBox="1">
            <a:spLocks noChangeArrowheads="1"/>
          </p:cNvSpPr>
          <p:nvPr/>
        </p:nvSpPr>
        <p:spPr bwMode="auto">
          <a:xfrm>
            <a:off x="5257800" y="4572000"/>
            <a:ext cx="661988" cy="257175"/>
          </a:xfrm>
          <a:prstGeom prst="rect">
            <a:avLst/>
          </a:prstGeom>
          <a:noFill/>
          <a:ln w="9525">
            <a:noFill/>
            <a:miter lim="800000"/>
            <a:headEnd/>
            <a:tailEnd/>
          </a:ln>
        </p:spPr>
        <p:txBody>
          <a:bodyPr wrap="none">
            <a:spAutoFit/>
          </a:bodyPr>
          <a:lstStyle/>
          <a:p>
            <a:pPr algn="ctr">
              <a:lnSpc>
                <a:spcPct val="90000"/>
              </a:lnSpc>
              <a:spcBef>
                <a:spcPct val="20000"/>
              </a:spcBef>
              <a:spcAft>
                <a:spcPct val="20000"/>
              </a:spcAft>
            </a:pPr>
            <a:r>
              <a:rPr lang="en-US" sz="1200" b="1">
                <a:solidFill>
                  <a:srgbClr val="FFFFFF"/>
                </a:solidFill>
                <a:latin typeface="Times" pitchFamily="1" charset="0"/>
              </a:rPr>
              <a:t>to ADP</a:t>
            </a:r>
          </a:p>
        </p:txBody>
      </p:sp>
      <p:sp>
        <p:nvSpPr>
          <p:cNvPr id="33801" name="Text Box 20"/>
          <p:cNvSpPr txBox="1">
            <a:spLocks noChangeArrowheads="1"/>
          </p:cNvSpPr>
          <p:nvPr/>
        </p:nvSpPr>
        <p:spPr bwMode="auto">
          <a:xfrm>
            <a:off x="5105400" y="4953000"/>
            <a:ext cx="712788" cy="422275"/>
          </a:xfrm>
          <a:prstGeom prst="rect">
            <a:avLst/>
          </a:prstGeom>
          <a:noFill/>
          <a:ln w="9525">
            <a:noFill/>
            <a:miter lim="800000"/>
            <a:headEnd/>
            <a:tailEnd/>
          </a:ln>
        </p:spPr>
        <p:txBody>
          <a:bodyPr>
            <a:spAutoFit/>
          </a:bodyPr>
          <a:lstStyle/>
          <a:p>
            <a:pPr algn="ctr">
              <a:lnSpc>
                <a:spcPct val="90000"/>
              </a:lnSpc>
              <a:spcBef>
                <a:spcPct val="20000"/>
              </a:spcBef>
              <a:spcAft>
                <a:spcPct val="20000"/>
              </a:spcAft>
            </a:pPr>
            <a:r>
              <a:rPr lang="en-US" sz="1200" b="1">
                <a:solidFill>
                  <a:srgbClr val="FFFFFF"/>
                </a:solidFill>
                <a:latin typeface="Times" pitchFamily="1" charset="0"/>
              </a:rPr>
              <a:t>forming ATP</a:t>
            </a:r>
          </a:p>
        </p:txBody>
      </p:sp>
      <p:sp>
        <p:nvSpPr>
          <p:cNvPr id="33802" name="Text Box 21"/>
          <p:cNvSpPr txBox="1">
            <a:spLocks noChangeArrowheads="1"/>
          </p:cNvSpPr>
          <p:nvPr/>
        </p:nvSpPr>
        <p:spPr bwMode="auto">
          <a:xfrm>
            <a:off x="4114800" y="5257800"/>
            <a:ext cx="719138" cy="422275"/>
          </a:xfrm>
          <a:prstGeom prst="rect">
            <a:avLst/>
          </a:prstGeom>
          <a:noFill/>
          <a:ln w="9525">
            <a:noFill/>
            <a:miter lim="800000"/>
            <a:headEnd/>
            <a:tailEnd/>
          </a:ln>
        </p:spPr>
        <p:txBody>
          <a:bodyPr wrap="none">
            <a:spAutoFit/>
          </a:bodyPr>
          <a:lstStyle/>
          <a:p>
            <a:pPr algn="ctr">
              <a:lnSpc>
                <a:spcPct val="90000"/>
              </a:lnSpc>
              <a:spcBef>
                <a:spcPct val="20000"/>
              </a:spcBef>
              <a:spcAft>
                <a:spcPct val="20000"/>
              </a:spcAft>
            </a:pPr>
            <a:r>
              <a:rPr lang="en-US" sz="1200" b="1">
                <a:solidFill>
                  <a:srgbClr val="FFFFFF"/>
                </a:solidFill>
                <a:latin typeface="Times" pitchFamily="1" charset="0"/>
              </a:rPr>
              <a:t>oxygen</a:t>
            </a:r>
          </a:p>
          <a:p>
            <a:pPr algn="ctr">
              <a:lnSpc>
                <a:spcPct val="50000"/>
              </a:lnSpc>
              <a:spcBef>
                <a:spcPct val="20000"/>
              </a:spcBef>
              <a:spcAft>
                <a:spcPct val="20000"/>
              </a:spcAft>
            </a:pPr>
            <a:r>
              <a:rPr lang="en-US" sz="1200" b="1">
                <a:solidFill>
                  <a:srgbClr val="FFFFFF"/>
                </a:solidFill>
                <a:latin typeface="Times" pitchFamily="1" charset="0"/>
              </a:rPr>
              <a:t>released</a:t>
            </a:r>
          </a:p>
        </p:txBody>
      </p:sp>
      <p:sp>
        <p:nvSpPr>
          <p:cNvPr id="33803" name="Text Box 22"/>
          <p:cNvSpPr txBox="1">
            <a:spLocks noChangeArrowheads="1"/>
          </p:cNvSpPr>
          <p:nvPr/>
        </p:nvSpPr>
        <p:spPr bwMode="auto">
          <a:xfrm>
            <a:off x="3352800" y="4648200"/>
            <a:ext cx="522288" cy="439738"/>
          </a:xfrm>
          <a:prstGeom prst="rect">
            <a:avLst/>
          </a:prstGeom>
          <a:noFill/>
          <a:ln w="9525">
            <a:noFill/>
            <a:miter lim="800000"/>
            <a:headEnd/>
            <a:tailEnd/>
          </a:ln>
        </p:spPr>
        <p:txBody>
          <a:bodyPr wrap="none">
            <a:spAutoFit/>
          </a:bodyPr>
          <a:lstStyle/>
          <a:p>
            <a:pPr algn="ctr">
              <a:lnSpc>
                <a:spcPct val="90000"/>
              </a:lnSpc>
              <a:spcBef>
                <a:spcPct val="20000"/>
              </a:spcBef>
              <a:spcAft>
                <a:spcPct val="20000"/>
              </a:spcAft>
            </a:pPr>
            <a:r>
              <a:rPr lang="en-US" sz="1200" b="1">
                <a:solidFill>
                  <a:srgbClr val="FFFFFF"/>
                </a:solidFill>
                <a:latin typeface="Times" pitchFamily="1" charset="0"/>
              </a:rPr>
              <a:t>splits</a:t>
            </a:r>
          </a:p>
          <a:p>
            <a:pPr algn="ctr">
              <a:lnSpc>
                <a:spcPct val="60000"/>
              </a:lnSpc>
              <a:spcBef>
                <a:spcPct val="20000"/>
              </a:spcBef>
              <a:spcAft>
                <a:spcPct val="20000"/>
              </a:spcAft>
            </a:pPr>
            <a:r>
              <a:rPr lang="en-US" sz="1200" b="1">
                <a:solidFill>
                  <a:srgbClr val="FFFFFF"/>
                </a:solidFill>
                <a:latin typeface="Times" pitchFamily="1" charset="0"/>
              </a:rPr>
              <a:t>H</a:t>
            </a:r>
            <a:r>
              <a:rPr lang="en-US" sz="1200" b="1" baseline="-25000">
                <a:solidFill>
                  <a:srgbClr val="FFFFFF"/>
                </a:solidFill>
                <a:latin typeface="Times" pitchFamily="1" charset="0"/>
              </a:rPr>
              <a:t>2</a:t>
            </a:r>
            <a:r>
              <a:rPr lang="en-US" sz="1200" b="1">
                <a:solidFill>
                  <a:srgbClr val="FFFFFF"/>
                </a:solidFill>
                <a:latin typeface="Times" pitchFamily="1" charset="0"/>
              </a:rPr>
              <a:t>O</a:t>
            </a:r>
          </a:p>
        </p:txBody>
      </p:sp>
      <p:sp>
        <p:nvSpPr>
          <p:cNvPr id="33804" name="Text Box 23"/>
          <p:cNvSpPr txBox="1">
            <a:spLocks noChangeArrowheads="1"/>
          </p:cNvSpPr>
          <p:nvPr/>
        </p:nvSpPr>
        <p:spPr bwMode="auto">
          <a:xfrm>
            <a:off x="3048000" y="5181600"/>
            <a:ext cx="360363" cy="257175"/>
          </a:xfrm>
          <a:prstGeom prst="rect">
            <a:avLst/>
          </a:prstGeom>
          <a:noFill/>
          <a:ln w="9525">
            <a:noFill/>
            <a:miter lim="800000"/>
            <a:headEnd/>
            <a:tailEnd/>
          </a:ln>
        </p:spPr>
        <p:txBody>
          <a:bodyPr wrap="none">
            <a:spAutoFit/>
          </a:bodyPr>
          <a:lstStyle/>
          <a:p>
            <a:pPr algn="ctr">
              <a:lnSpc>
                <a:spcPct val="90000"/>
              </a:lnSpc>
              <a:spcBef>
                <a:spcPct val="20000"/>
              </a:spcBef>
              <a:spcAft>
                <a:spcPct val="20000"/>
              </a:spcAft>
            </a:pPr>
            <a:r>
              <a:rPr lang="en-US" sz="1200" b="1">
                <a:solidFill>
                  <a:srgbClr val="FFFFFF"/>
                </a:solidFill>
                <a:latin typeface="Times" pitchFamily="1" charset="0"/>
              </a:rPr>
              <a:t>H</a:t>
            </a:r>
            <a:r>
              <a:rPr lang="en-US" sz="1200" b="1" baseline="30000">
                <a:solidFill>
                  <a:srgbClr val="FFFFFF"/>
                </a:solidFill>
                <a:latin typeface="Times" pitchFamily="1" charset="0"/>
              </a:rPr>
              <a:t>+</a:t>
            </a:r>
          </a:p>
        </p:txBody>
      </p:sp>
      <p:sp>
        <p:nvSpPr>
          <p:cNvPr id="33805" name="Text Box 24"/>
          <p:cNvSpPr txBox="1">
            <a:spLocks noChangeArrowheads="1"/>
          </p:cNvSpPr>
          <p:nvPr/>
        </p:nvSpPr>
        <p:spPr bwMode="auto">
          <a:xfrm>
            <a:off x="3276600" y="5257800"/>
            <a:ext cx="663575" cy="257175"/>
          </a:xfrm>
          <a:prstGeom prst="rect">
            <a:avLst/>
          </a:prstGeom>
          <a:noFill/>
          <a:ln w="9525">
            <a:noFill/>
            <a:miter lim="800000"/>
            <a:headEnd/>
            <a:tailEnd/>
          </a:ln>
        </p:spPr>
        <p:txBody>
          <a:bodyPr wrap="none">
            <a:spAutoFit/>
          </a:bodyPr>
          <a:lstStyle/>
          <a:p>
            <a:pPr algn="ctr">
              <a:lnSpc>
                <a:spcPct val="90000"/>
              </a:lnSpc>
              <a:spcBef>
                <a:spcPct val="20000"/>
              </a:spcBef>
              <a:spcAft>
                <a:spcPct val="20000"/>
              </a:spcAft>
            </a:pPr>
            <a:r>
              <a:rPr lang="en-US" sz="1200" b="1">
                <a:solidFill>
                  <a:srgbClr val="FFFFFF"/>
                </a:solidFill>
                <a:latin typeface="Times" pitchFamily="1" charset="0"/>
              </a:rPr>
              <a:t>NADP</a:t>
            </a:r>
            <a:r>
              <a:rPr lang="en-US" sz="1200" b="1" baseline="30000">
                <a:solidFill>
                  <a:srgbClr val="FFFFFF"/>
                </a:solidFill>
                <a:latin typeface="Times" pitchFamily="1" charset="0"/>
              </a:rPr>
              <a:t>+</a:t>
            </a:r>
          </a:p>
        </p:txBody>
      </p:sp>
      <p:sp>
        <p:nvSpPr>
          <p:cNvPr id="33806" name="Text Box 25"/>
          <p:cNvSpPr txBox="1">
            <a:spLocks noChangeArrowheads="1"/>
          </p:cNvSpPr>
          <p:nvPr/>
        </p:nvSpPr>
        <p:spPr bwMode="auto">
          <a:xfrm>
            <a:off x="2971800" y="5638800"/>
            <a:ext cx="725488" cy="257175"/>
          </a:xfrm>
          <a:prstGeom prst="rect">
            <a:avLst/>
          </a:prstGeom>
          <a:noFill/>
          <a:ln w="9525">
            <a:noFill/>
            <a:miter lim="800000"/>
            <a:headEnd/>
            <a:tailEnd/>
          </a:ln>
        </p:spPr>
        <p:txBody>
          <a:bodyPr wrap="none">
            <a:spAutoFit/>
          </a:bodyPr>
          <a:lstStyle/>
          <a:p>
            <a:pPr algn="ctr">
              <a:lnSpc>
                <a:spcPct val="90000"/>
              </a:lnSpc>
              <a:spcBef>
                <a:spcPct val="20000"/>
              </a:spcBef>
              <a:spcAft>
                <a:spcPct val="20000"/>
              </a:spcAft>
            </a:pPr>
            <a:r>
              <a:rPr lang="en-US" sz="1200" b="1">
                <a:solidFill>
                  <a:srgbClr val="FFFFFF"/>
                </a:solidFill>
                <a:latin typeface="Times" pitchFamily="1" charset="0"/>
              </a:rPr>
              <a:t>NADPH</a:t>
            </a:r>
          </a:p>
        </p:txBody>
      </p:sp>
      <p:sp>
        <p:nvSpPr>
          <p:cNvPr id="33807" name="Rectangle 26"/>
          <p:cNvSpPr>
            <a:spLocks noChangeArrowheads="1"/>
          </p:cNvSpPr>
          <p:nvPr/>
        </p:nvSpPr>
        <p:spPr bwMode="auto">
          <a:xfrm>
            <a:off x="3124200" y="838200"/>
            <a:ext cx="2630488" cy="211138"/>
          </a:xfrm>
          <a:prstGeom prst="rect">
            <a:avLst/>
          </a:prstGeom>
          <a:noFill/>
          <a:ln w="9525">
            <a:noFill/>
            <a:miter lim="800000"/>
            <a:headEnd/>
            <a:tailEnd/>
          </a:ln>
        </p:spPr>
        <p:txBody>
          <a:bodyPr wrap="none">
            <a:spAutoFit/>
          </a:bodyPr>
          <a:lstStyle/>
          <a:p>
            <a:pPr algn="ctr">
              <a:lnSpc>
                <a:spcPct val="65000"/>
              </a:lnSpc>
              <a:spcBef>
                <a:spcPct val="20000"/>
              </a:spcBef>
              <a:spcAft>
                <a:spcPct val="20000"/>
              </a:spcAft>
            </a:pPr>
            <a:r>
              <a:rPr lang="en-US" sz="1200" b="1">
                <a:solidFill>
                  <a:srgbClr val="FFFFFF"/>
                </a:solidFill>
                <a:latin typeface="Times" pitchFamily="1" charset="0"/>
              </a:rPr>
              <a:t>Light energy transfers to chlorophyll.</a:t>
            </a:r>
          </a:p>
        </p:txBody>
      </p:sp>
      <p:sp>
        <p:nvSpPr>
          <p:cNvPr id="33808" name="Text Box 27"/>
          <p:cNvSpPr txBox="1">
            <a:spLocks noChangeArrowheads="1"/>
          </p:cNvSpPr>
          <p:nvPr/>
        </p:nvSpPr>
        <p:spPr bwMode="auto">
          <a:xfrm>
            <a:off x="2971800" y="4191000"/>
            <a:ext cx="2786063" cy="228600"/>
          </a:xfrm>
          <a:prstGeom prst="rect">
            <a:avLst/>
          </a:prstGeom>
          <a:noFill/>
          <a:ln w="9525">
            <a:noFill/>
            <a:miter lim="800000"/>
            <a:headEnd/>
            <a:tailEnd/>
          </a:ln>
        </p:spPr>
        <p:txBody>
          <a:bodyPr wrap="none">
            <a:spAutoFit/>
          </a:bodyPr>
          <a:lstStyle/>
          <a:p>
            <a:pPr algn="ctr">
              <a:lnSpc>
                <a:spcPct val="75000"/>
              </a:lnSpc>
              <a:spcBef>
                <a:spcPct val="20000"/>
              </a:spcBef>
              <a:spcAft>
                <a:spcPct val="20000"/>
              </a:spcAft>
            </a:pPr>
            <a:r>
              <a:rPr lang="en-US" sz="1200" b="1">
                <a:solidFill>
                  <a:srgbClr val="FFFFFF"/>
                </a:solidFill>
                <a:latin typeface="Times" pitchFamily="1" charset="0"/>
              </a:rPr>
              <a:t>Energized electrons provide energy that</a:t>
            </a:r>
          </a:p>
        </p:txBody>
      </p:sp>
      <p:sp>
        <p:nvSpPr>
          <p:cNvPr id="33809" name="Rectangle 30"/>
          <p:cNvSpPr>
            <a:spLocks noChangeArrowheads="1"/>
          </p:cNvSpPr>
          <p:nvPr/>
        </p:nvSpPr>
        <p:spPr bwMode="auto">
          <a:xfrm>
            <a:off x="0" y="1828800"/>
            <a:ext cx="2895600" cy="2012950"/>
          </a:xfrm>
          <a:prstGeom prst="rect">
            <a:avLst/>
          </a:prstGeom>
          <a:noFill/>
          <a:ln w="9525">
            <a:noFill/>
            <a:miter lim="800000"/>
            <a:headEnd/>
            <a:tailEnd/>
          </a:ln>
        </p:spPr>
        <p:txBody>
          <a:bodyPr>
            <a:spAutoFit/>
          </a:bodyPr>
          <a:lstStyle/>
          <a:p>
            <a:pPr marL="342900" indent="-342900">
              <a:lnSpc>
                <a:spcPct val="90000"/>
              </a:lnSpc>
              <a:spcBef>
                <a:spcPct val="20000"/>
              </a:spcBef>
              <a:spcAft>
                <a:spcPct val="20000"/>
              </a:spcAft>
              <a:buClr>
                <a:srgbClr val="FFFFCC"/>
              </a:buClr>
              <a:buFontTx/>
              <a:buChar char="•"/>
            </a:pPr>
            <a:r>
              <a:rPr kumimoji="1" lang="en-US" sz="2800"/>
              <a:t>At each step along the transport chain, the electrons lose energy.</a:t>
            </a:r>
          </a:p>
        </p:txBody>
      </p:sp>
    </p:spTree>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381000"/>
            <a:ext cx="7772400" cy="685800"/>
          </a:xfrm>
        </p:spPr>
        <p:txBody>
          <a:bodyPr>
            <a:normAutofit fontScale="90000"/>
          </a:bodyPr>
          <a:lstStyle/>
          <a:p>
            <a:pPr algn="ctr" eaLnBrk="1" hangingPunct="1"/>
            <a:r>
              <a:rPr lang="en-US" smtClean="0"/>
              <a:t>PHOTOSYNTHESIS</a:t>
            </a:r>
          </a:p>
        </p:txBody>
      </p:sp>
      <p:sp>
        <p:nvSpPr>
          <p:cNvPr id="34819" name="Rectangle 3"/>
          <p:cNvSpPr>
            <a:spLocks noGrp="1" noChangeArrowheads="1"/>
          </p:cNvSpPr>
          <p:nvPr>
            <p:ph type="body" idx="1"/>
          </p:nvPr>
        </p:nvSpPr>
        <p:spPr>
          <a:xfrm>
            <a:off x="457200" y="1295400"/>
            <a:ext cx="8382000" cy="5257800"/>
          </a:xfrm>
        </p:spPr>
        <p:txBody>
          <a:bodyPr/>
          <a:lstStyle/>
          <a:p>
            <a:pPr eaLnBrk="1" hangingPunct="1"/>
            <a:r>
              <a:rPr lang="en-US" smtClean="0"/>
              <a:t>Light-independent reaction (Dark Reaction)</a:t>
            </a:r>
          </a:p>
          <a:p>
            <a:pPr lvl="1" eaLnBrk="1" hangingPunct="1"/>
            <a:r>
              <a:rPr lang="en-US" smtClean="0"/>
              <a:t>Does not require light</a:t>
            </a:r>
          </a:p>
          <a:p>
            <a:pPr lvl="1" eaLnBrk="1" hangingPunct="1"/>
            <a:r>
              <a:rPr lang="en-US" smtClean="0"/>
              <a:t>Calvin Cycle</a:t>
            </a:r>
          </a:p>
          <a:p>
            <a:pPr lvl="2" eaLnBrk="1" hangingPunct="1"/>
            <a:r>
              <a:rPr lang="en-US" smtClean="0"/>
              <a:t>Occurs in stroma of chloroplast</a:t>
            </a:r>
          </a:p>
          <a:p>
            <a:pPr lvl="2" eaLnBrk="1" hangingPunct="1"/>
            <a:r>
              <a:rPr lang="en-US" smtClean="0"/>
              <a:t>Requires CO</a:t>
            </a:r>
            <a:r>
              <a:rPr lang="en-US" baseline="-25000" smtClean="0"/>
              <a:t>2</a:t>
            </a:r>
            <a:endParaRPr lang="en-US" smtClean="0"/>
          </a:p>
          <a:p>
            <a:pPr lvl="2" eaLnBrk="1" hangingPunct="1"/>
            <a:r>
              <a:rPr lang="en-US" smtClean="0"/>
              <a:t>Uses ATP and NADPH as fuel to run</a:t>
            </a:r>
          </a:p>
          <a:p>
            <a:pPr lvl="2" eaLnBrk="1" hangingPunct="1"/>
            <a:r>
              <a:rPr lang="en-US" smtClean="0"/>
              <a:t>Makes glucose sugar from CO</a:t>
            </a:r>
            <a:r>
              <a:rPr lang="en-US" baseline="-25000" smtClean="0"/>
              <a:t>2</a:t>
            </a:r>
            <a:r>
              <a:rPr lang="en-US" smtClean="0"/>
              <a:t> and Hydrogen</a:t>
            </a:r>
            <a:endParaRPr lang="en-US" baseline="-25000" smtClean="0"/>
          </a:p>
          <a:p>
            <a:pPr lvl="2" eaLnBrk="1" hangingPunct="1"/>
            <a:endParaRPr lang="en-US"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Calvin-Cycle%20illustration"/>
          <p:cNvPicPr>
            <a:picLocks noChangeAspect="1" noChangeArrowheads="1"/>
          </p:cNvPicPr>
          <p:nvPr/>
        </p:nvPicPr>
        <p:blipFill>
          <a:blip r:embed="rId2"/>
          <a:srcRect/>
          <a:stretch>
            <a:fillRect/>
          </a:stretch>
        </p:blipFill>
        <p:spPr bwMode="auto">
          <a:xfrm>
            <a:off x="1524000" y="381000"/>
            <a:ext cx="6172200" cy="61722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381000"/>
            <a:ext cx="7772400" cy="685800"/>
          </a:xfrm>
        </p:spPr>
        <p:txBody>
          <a:bodyPr>
            <a:normAutofit fontScale="90000"/>
          </a:bodyPr>
          <a:lstStyle/>
          <a:p>
            <a:pPr algn="ctr" eaLnBrk="1" hangingPunct="1"/>
            <a:r>
              <a:rPr lang="en-US" smtClean="0"/>
              <a:t>PHOTOSYNTHESIS</a:t>
            </a:r>
          </a:p>
        </p:txBody>
      </p:sp>
      <p:sp>
        <p:nvSpPr>
          <p:cNvPr id="36867" name="Rectangle 3"/>
          <p:cNvSpPr>
            <a:spLocks noGrp="1" noChangeArrowheads="1"/>
          </p:cNvSpPr>
          <p:nvPr>
            <p:ph type="body" idx="1"/>
          </p:nvPr>
        </p:nvSpPr>
        <p:spPr>
          <a:xfrm>
            <a:off x="457200" y="1295400"/>
            <a:ext cx="8382000" cy="5257800"/>
          </a:xfrm>
        </p:spPr>
        <p:txBody>
          <a:bodyPr/>
          <a:lstStyle/>
          <a:p>
            <a:pPr eaLnBrk="1" hangingPunct="1"/>
            <a:r>
              <a:rPr lang="en-US" smtClean="0"/>
              <a:t>What affects photosynthesis?</a:t>
            </a:r>
          </a:p>
          <a:p>
            <a:pPr lvl="1" eaLnBrk="1" hangingPunct="1"/>
            <a:r>
              <a:rPr lang="en-US" smtClean="0"/>
              <a:t>Light intensity:  as light increases, rate of photosynthesis increases </a:t>
            </a:r>
          </a:p>
          <a:p>
            <a:pPr lvl="1" eaLnBrk="1" hangingPunct="1">
              <a:buFontTx/>
              <a:buNone/>
            </a:pPr>
            <a:endParaRPr lang="en-US" smtClean="0"/>
          </a:p>
          <a:p>
            <a:pPr lvl="2" eaLnBrk="1" hangingPunct="1"/>
            <a:endParaRPr lang="en-US" smtClean="0"/>
          </a:p>
        </p:txBody>
      </p:sp>
      <p:pic>
        <p:nvPicPr>
          <p:cNvPr id="36868" name="Picture 4" descr="light intensity"/>
          <p:cNvPicPr>
            <a:picLocks noChangeAspect="1" noChangeArrowheads="1"/>
          </p:cNvPicPr>
          <p:nvPr/>
        </p:nvPicPr>
        <p:blipFill>
          <a:blip r:embed="rId2"/>
          <a:srcRect/>
          <a:stretch>
            <a:fillRect/>
          </a:stretch>
        </p:blipFill>
        <p:spPr bwMode="auto">
          <a:xfrm>
            <a:off x="2133600" y="2971800"/>
            <a:ext cx="4572000" cy="3551238"/>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381000"/>
            <a:ext cx="7772400" cy="685800"/>
          </a:xfrm>
        </p:spPr>
        <p:txBody>
          <a:bodyPr>
            <a:normAutofit fontScale="90000"/>
          </a:bodyPr>
          <a:lstStyle/>
          <a:p>
            <a:pPr algn="ctr" eaLnBrk="1" hangingPunct="1"/>
            <a:r>
              <a:rPr lang="en-US" smtClean="0"/>
              <a:t>PHOTOSYNTHESIS</a:t>
            </a:r>
          </a:p>
        </p:txBody>
      </p:sp>
      <p:sp>
        <p:nvSpPr>
          <p:cNvPr id="37891" name="Rectangle 3"/>
          <p:cNvSpPr>
            <a:spLocks noGrp="1" noChangeArrowheads="1"/>
          </p:cNvSpPr>
          <p:nvPr>
            <p:ph type="body" idx="1"/>
          </p:nvPr>
        </p:nvSpPr>
        <p:spPr>
          <a:xfrm>
            <a:off x="457200" y="1295400"/>
            <a:ext cx="8382000" cy="5257800"/>
          </a:xfrm>
        </p:spPr>
        <p:txBody>
          <a:bodyPr/>
          <a:lstStyle/>
          <a:p>
            <a:pPr eaLnBrk="1" hangingPunct="1"/>
            <a:r>
              <a:rPr lang="en-US" smtClean="0"/>
              <a:t>What affects photosynthesis?</a:t>
            </a:r>
          </a:p>
          <a:p>
            <a:pPr lvl="1" eaLnBrk="1" hangingPunct="1"/>
            <a:r>
              <a:rPr lang="en-US" smtClean="0"/>
              <a:t>Carbon Dioxide:  As CO</a:t>
            </a:r>
            <a:r>
              <a:rPr lang="en-US" baseline="-25000" smtClean="0"/>
              <a:t>2</a:t>
            </a:r>
            <a:r>
              <a:rPr lang="en-US" smtClean="0"/>
              <a:t> increases, rate of photosynthesis increases</a:t>
            </a:r>
          </a:p>
          <a:p>
            <a:pPr lvl="2" eaLnBrk="1" hangingPunct="1"/>
            <a:endParaRPr lang="en-US" smtClean="0"/>
          </a:p>
        </p:txBody>
      </p:sp>
      <p:pic>
        <p:nvPicPr>
          <p:cNvPr id="37892" name="Picture 5" descr="carbon dioxide"/>
          <p:cNvPicPr>
            <a:picLocks noChangeAspect="1" noChangeArrowheads="1"/>
          </p:cNvPicPr>
          <p:nvPr/>
        </p:nvPicPr>
        <p:blipFill>
          <a:blip r:embed="rId2"/>
          <a:srcRect/>
          <a:stretch>
            <a:fillRect/>
          </a:stretch>
        </p:blipFill>
        <p:spPr bwMode="auto">
          <a:xfrm>
            <a:off x="1981200" y="2819400"/>
            <a:ext cx="5029200" cy="371157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381000"/>
            <a:ext cx="7772400" cy="685800"/>
          </a:xfrm>
        </p:spPr>
        <p:txBody>
          <a:bodyPr>
            <a:normAutofit fontScale="90000"/>
          </a:bodyPr>
          <a:lstStyle/>
          <a:p>
            <a:pPr algn="ctr" eaLnBrk="1" hangingPunct="1"/>
            <a:r>
              <a:rPr lang="en-US" smtClean="0"/>
              <a:t>PHOTOSYNTHESIS</a:t>
            </a:r>
          </a:p>
        </p:txBody>
      </p:sp>
      <p:sp>
        <p:nvSpPr>
          <p:cNvPr id="38915" name="Rectangle 3"/>
          <p:cNvSpPr>
            <a:spLocks noGrp="1" noChangeArrowheads="1"/>
          </p:cNvSpPr>
          <p:nvPr>
            <p:ph type="body" idx="1"/>
          </p:nvPr>
        </p:nvSpPr>
        <p:spPr>
          <a:xfrm>
            <a:off x="457200" y="1295400"/>
            <a:ext cx="8382000" cy="5257800"/>
          </a:xfrm>
        </p:spPr>
        <p:txBody>
          <a:bodyPr/>
          <a:lstStyle/>
          <a:p>
            <a:pPr eaLnBrk="1" hangingPunct="1"/>
            <a:r>
              <a:rPr lang="en-US" smtClean="0"/>
              <a:t>What affects photosynthesis?</a:t>
            </a:r>
          </a:p>
          <a:p>
            <a:pPr lvl="1" eaLnBrk="1" hangingPunct="1"/>
            <a:r>
              <a:rPr lang="en-US" smtClean="0"/>
              <a:t>Temperature:  </a:t>
            </a:r>
          </a:p>
          <a:p>
            <a:pPr lvl="2" eaLnBrk="1" hangingPunct="1"/>
            <a:r>
              <a:rPr lang="en-US" smtClean="0"/>
              <a:t>Temperature Low = Rate of photosynthesis low</a:t>
            </a:r>
          </a:p>
          <a:p>
            <a:pPr lvl="2" eaLnBrk="1" hangingPunct="1"/>
            <a:r>
              <a:rPr lang="en-US" smtClean="0"/>
              <a:t>Temperature Increases = Rate of photosynthesis increases</a:t>
            </a:r>
          </a:p>
          <a:p>
            <a:pPr lvl="2" eaLnBrk="1" hangingPunct="1"/>
            <a:r>
              <a:rPr lang="en-US" smtClean="0"/>
              <a:t>If temperature too hot, rate drops</a:t>
            </a:r>
          </a:p>
          <a:p>
            <a:pPr lvl="2" eaLnBrk="1" hangingPunct="1"/>
            <a:endParaRPr lang="en-US" smtClean="0"/>
          </a:p>
        </p:txBody>
      </p:sp>
      <p:pic>
        <p:nvPicPr>
          <p:cNvPr id="38916" name="Picture 5" descr="temperature"/>
          <p:cNvPicPr>
            <a:picLocks noChangeAspect="1" noChangeArrowheads="1"/>
          </p:cNvPicPr>
          <p:nvPr/>
        </p:nvPicPr>
        <p:blipFill>
          <a:blip r:embed="rId2"/>
          <a:srcRect/>
          <a:stretch>
            <a:fillRect/>
          </a:stretch>
        </p:blipFill>
        <p:spPr bwMode="auto">
          <a:xfrm>
            <a:off x="2362200" y="3795713"/>
            <a:ext cx="4191000" cy="3062287"/>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a:xfrm>
            <a:off x="457200" y="381000"/>
            <a:ext cx="8229600" cy="820738"/>
          </a:xfrm>
        </p:spPr>
        <p:txBody>
          <a:bodyPr/>
          <a:lstStyle/>
          <a:p>
            <a:r>
              <a:rPr lang="en-US">
                <a:solidFill>
                  <a:srgbClr val="000000"/>
                </a:solidFill>
              </a:rPr>
              <a:t>A Photosynthesis Road Map</a:t>
            </a:r>
          </a:p>
        </p:txBody>
      </p:sp>
      <p:pic>
        <p:nvPicPr>
          <p:cNvPr id="152580" name="Picture 4"/>
          <p:cNvPicPr>
            <a:picLocks noChangeAspect="1" noChangeArrowheads="1"/>
          </p:cNvPicPr>
          <p:nvPr/>
        </p:nvPicPr>
        <p:blipFill>
          <a:blip r:embed="rId3"/>
          <a:srcRect l="14000" t="9267" r="1250" b="3761"/>
          <a:stretch>
            <a:fillRect/>
          </a:stretch>
        </p:blipFill>
        <p:spPr bwMode="auto">
          <a:xfrm>
            <a:off x="1738313" y="1604963"/>
            <a:ext cx="6600825" cy="4613275"/>
          </a:xfrm>
          <a:prstGeom prst="rect">
            <a:avLst/>
          </a:prstGeom>
          <a:noFill/>
        </p:spPr>
      </p:pic>
      <p:sp>
        <p:nvSpPr>
          <p:cNvPr id="152581" name="Rectangle 5"/>
          <p:cNvSpPr>
            <a:spLocks noChangeArrowheads="1"/>
          </p:cNvSpPr>
          <p:nvPr/>
        </p:nvSpPr>
        <p:spPr bwMode="auto">
          <a:xfrm>
            <a:off x="2898775" y="1531938"/>
            <a:ext cx="1168400" cy="284162"/>
          </a:xfrm>
          <a:prstGeom prst="rect">
            <a:avLst/>
          </a:prstGeom>
          <a:noFill/>
          <a:ln w="9525">
            <a:noFill/>
            <a:miter lim="800000"/>
            <a:headEnd/>
            <a:tailEnd/>
          </a:ln>
          <a:effectLst/>
        </p:spPr>
        <p:txBody>
          <a:bodyPr wrap="none">
            <a:spAutoFit/>
          </a:bodyPr>
          <a:lstStyle/>
          <a:p>
            <a:pPr eaLnBrk="0" hangingPunct="0">
              <a:lnSpc>
                <a:spcPct val="90000"/>
              </a:lnSpc>
            </a:pPr>
            <a:r>
              <a:rPr lang="en-US" sz="1400" b="1"/>
              <a:t>Chloroplast</a:t>
            </a:r>
          </a:p>
        </p:txBody>
      </p:sp>
      <p:sp>
        <p:nvSpPr>
          <p:cNvPr id="152582" name="Rectangle 6"/>
          <p:cNvSpPr>
            <a:spLocks noChangeArrowheads="1"/>
          </p:cNvSpPr>
          <p:nvPr/>
        </p:nvSpPr>
        <p:spPr bwMode="auto">
          <a:xfrm>
            <a:off x="1452563" y="1893888"/>
            <a:ext cx="615950" cy="284162"/>
          </a:xfrm>
          <a:prstGeom prst="rect">
            <a:avLst/>
          </a:prstGeom>
          <a:noFill/>
          <a:ln w="9525">
            <a:noFill/>
            <a:miter lim="800000"/>
            <a:headEnd/>
            <a:tailEnd/>
          </a:ln>
          <a:effectLst/>
        </p:spPr>
        <p:txBody>
          <a:bodyPr wrap="none">
            <a:spAutoFit/>
          </a:bodyPr>
          <a:lstStyle/>
          <a:p>
            <a:pPr eaLnBrk="0" hangingPunct="0">
              <a:lnSpc>
                <a:spcPct val="90000"/>
              </a:lnSpc>
            </a:pPr>
            <a:r>
              <a:rPr lang="en-US" sz="1400" b="1"/>
              <a:t>Light</a:t>
            </a:r>
            <a:endParaRPr lang="en-US" sz="1400" b="1" baseline="-25000"/>
          </a:p>
        </p:txBody>
      </p:sp>
      <p:sp>
        <p:nvSpPr>
          <p:cNvPr id="152583" name="Rectangle 7"/>
          <p:cNvSpPr>
            <a:spLocks noChangeArrowheads="1"/>
          </p:cNvSpPr>
          <p:nvPr/>
        </p:nvSpPr>
        <p:spPr bwMode="auto">
          <a:xfrm>
            <a:off x="606425" y="2630488"/>
            <a:ext cx="1058863" cy="476250"/>
          </a:xfrm>
          <a:prstGeom prst="rect">
            <a:avLst/>
          </a:prstGeom>
          <a:noFill/>
          <a:ln w="9525">
            <a:noFill/>
            <a:miter lim="800000"/>
            <a:headEnd/>
            <a:tailEnd/>
          </a:ln>
          <a:effectLst/>
        </p:spPr>
        <p:txBody>
          <a:bodyPr wrap="none">
            <a:spAutoFit/>
          </a:bodyPr>
          <a:lstStyle/>
          <a:p>
            <a:pPr eaLnBrk="0" hangingPunct="0">
              <a:lnSpc>
                <a:spcPct val="90000"/>
              </a:lnSpc>
            </a:pPr>
            <a:r>
              <a:rPr lang="en-US" sz="1400" b="1" dirty="0"/>
              <a:t>Stack of</a:t>
            </a:r>
          </a:p>
          <a:p>
            <a:pPr eaLnBrk="0" hangingPunct="0">
              <a:lnSpc>
                <a:spcPct val="90000"/>
              </a:lnSpc>
            </a:pPr>
            <a:r>
              <a:rPr lang="en-US" sz="1400" b="1" dirty="0" err="1"/>
              <a:t>thylakoids</a:t>
            </a:r>
            <a:endParaRPr lang="en-US" sz="1400" b="1" dirty="0"/>
          </a:p>
        </p:txBody>
      </p:sp>
      <p:sp>
        <p:nvSpPr>
          <p:cNvPr id="152584" name="Rectangle 8"/>
          <p:cNvSpPr>
            <a:spLocks noChangeArrowheads="1"/>
          </p:cNvSpPr>
          <p:nvPr/>
        </p:nvSpPr>
        <p:spPr bwMode="auto">
          <a:xfrm>
            <a:off x="3260725" y="2836863"/>
            <a:ext cx="560388" cy="476250"/>
          </a:xfrm>
          <a:prstGeom prst="rect">
            <a:avLst/>
          </a:prstGeom>
          <a:noFill/>
          <a:ln w="9525">
            <a:noFill/>
            <a:miter lim="800000"/>
            <a:headEnd/>
            <a:tailEnd/>
          </a:ln>
          <a:effectLst/>
        </p:spPr>
        <p:txBody>
          <a:bodyPr wrap="none">
            <a:spAutoFit/>
          </a:bodyPr>
          <a:lstStyle/>
          <a:p>
            <a:pPr eaLnBrk="0" hangingPunct="0">
              <a:lnSpc>
                <a:spcPct val="90000"/>
              </a:lnSpc>
            </a:pPr>
            <a:r>
              <a:rPr lang="en-US" sz="1400" b="1" dirty="0"/>
              <a:t>ADP</a:t>
            </a:r>
          </a:p>
          <a:p>
            <a:pPr eaLnBrk="0" hangingPunct="0">
              <a:lnSpc>
                <a:spcPct val="90000"/>
              </a:lnSpc>
            </a:pPr>
            <a:r>
              <a:rPr lang="en-US" sz="1400" b="1" dirty="0"/>
              <a:t>+ P</a:t>
            </a:r>
            <a:endParaRPr lang="en-US" sz="1400" b="1" baseline="-25000" dirty="0"/>
          </a:p>
        </p:txBody>
      </p:sp>
      <p:sp>
        <p:nvSpPr>
          <p:cNvPr id="152585" name="Rectangle 9"/>
          <p:cNvSpPr>
            <a:spLocks noChangeArrowheads="1"/>
          </p:cNvSpPr>
          <p:nvPr/>
        </p:nvSpPr>
        <p:spPr bwMode="auto">
          <a:xfrm>
            <a:off x="3116263" y="2547938"/>
            <a:ext cx="752475" cy="284162"/>
          </a:xfrm>
          <a:prstGeom prst="rect">
            <a:avLst/>
          </a:prstGeom>
          <a:noFill/>
          <a:ln w="9525">
            <a:noFill/>
            <a:miter lim="800000"/>
            <a:headEnd/>
            <a:tailEnd/>
          </a:ln>
          <a:effectLst/>
        </p:spPr>
        <p:txBody>
          <a:bodyPr wrap="none">
            <a:spAutoFit/>
          </a:bodyPr>
          <a:lstStyle/>
          <a:p>
            <a:pPr eaLnBrk="0" hangingPunct="0">
              <a:lnSpc>
                <a:spcPct val="90000"/>
              </a:lnSpc>
            </a:pPr>
            <a:r>
              <a:rPr lang="en-US" sz="1400" b="1"/>
              <a:t>NADP</a:t>
            </a:r>
            <a:r>
              <a:rPr lang="en-US" sz="1400" b="1" baseline="30000">
                <a:sym typeface="Symbol" charset="2"/>
              </a:rPr>
              <a:t></a:t>
            </a:r>
            <a:endParaRPr lang="en-US" sz="1400" b="1" i="1"/>
          </a:p>
        </p:txBody>
      </p:sp>
      <p:sp>
        <p:nvSpPr>
          <p:cNvPr id="152586" name="Rectangle 10"/>
          <p:cNvSpPr>
            <a:spLocks noChangeArrowheads="1"/>
          </p:cNvSpPr>
          <p:nvPr/>
        </p:nvSpPr>
        <p:spPr bwMode="auto">
          <a:xfrm>
            <a:off x="5108575" y="2144713"/>
            <a:ext cx="796925" cy="284162"/>
          </a:xfrm>
          <a:prstGeom prst="rect">
            <a:avLst/>
          </a:prstGeom>
          <a:noFill/>
          <a:ln w="9525">
            <a:noFill/>
            <a:miter lim="800000"/>
            <a:headEnd/>
            <a:tailEnd/>
          </a:ln>
          <a:effectLst/>
        </p:spPr>
        <p:txBody>
          <a:bodyPr wrap="none">
            <a:spAutoFit/>
          </a:bodyPr>
          <a:lstStyle/>
          <a:p>
            <a:pPr eaLnBrk="0" hangingPunct="0">
              <a:lnSpc>
                <a:spcPct val="90000"/>
              </a:lnSpc>
            </a:pPr>
            <a:r>
              <a:rPr lang="en-US" sz="1400" b="1"/>
              <a:t>Stroma</a:t>
            </a:r>
            <a:endParaRPr lang="en-US" sz="1400" b="1" i="1"/>
          </a:p>
        </p:txBody>
      </p:sp>
      <p:sp>
        <p:nvSpPr>
          <p:cNvPr id="152587" name="Rectangle 11"/>
          <p:cNvSpPr>
            <a:spLocks noChangeArrowheads="1"/>
          </p:cNvSpPr>
          <p:nvPr/>
        </p:nvSpPr>
        <p:spPr bwMode="auto">
          <a:xfrm>
            <a:off x="2060575" y="3273425"/>
            <a:ext cx="971550" cy="476250"/>
          </a:xfrm>
          <a:prstGeom prst="rect">
            <a:avLst/>
          </a:prstGeom>
          <a:noFill/>
          <a:ln w="9525">
            <a:noFill/>
            <a:miter lim="800000"/>
            <a:headEnd/>
            <a:tailEnd/>
          </a:ln>
          <a:effectLst/>
        </p:spPr>
        <p:txBody>
          <a:bodyPr wrap="none">
            <a:spAutoFit/>
          </a:bodyPr>
          <a:lstStyle/>
          <a:p>
            <a:pPr algn="ctr" eaLnBrk="0" hangingPunct="0">
              <a:lnSpc>
                <a:spcPct val="90000"/>
              </a:lnSpc>
            </a:pPr>
            <a:r>
              <a:rPr lang="en-US" sz="1400" b="1">
                <a:solidFill>
                  <a:schemeClr val="bg1"/>
                </a:solidFill>
              </a:rPr>
              <a:t>Light</a:t>
            </a:r>
          </a:p>
          <a:p>
            <a:pPr algn="ctr" eaLnBrk="0" hangingPunct="0">
              <a:lnSpc>
                <a:spcPct val="90000"/>
              </a:lnSpc>
            </a:pPr>
            <a:r>
              <a:rPr lang="en-US" sz="1400" b="1">
                <a:solidFill>
                  <a:schemeClr val="bg1"/>
                </a:solidFill>
              </a:rPr>
              <a:t>reactions</a:t>
            </a:r>
            <a:endParaRPr lang="en-US" sz="1400" b="1" i="1">
              <a:solidFill>
                <a:schemeClr val="bg1"/>
              </a:solidFill>
            </a:endParaRPr>
          </a:p>
        </p:txBody>
      </p:sp>
      <p:sp>
        <p:nvSpPr>
          <p:cNvPr id="152588" name="Rectangle 12"/>
          <p:cNvSpPr>
            <a:spLocks noChangeArrowheads="1"/>
          </p:cNvSpPr>
          <p:nvPr/>
        </p:nvSpPr>
        <p:spPr bwMode="auto">
          <a:xfrm>
            <a:off x="4151313" y="3273425"/>
            <a:ext cx="715962" cy="476250"/>
          </a:xfrm>
          <a:prstGeom prst="rect">
            <a:avLst/>
          </a:prstGeom>
          <a:noFill/>
          <a:ln w="9525">
            <a:noFill/>
            <a:miter lim="800000"/>
            <a:headEnd/>
            <a:tailEnd/>
          </a:ln>
          <a:effectLst/>
        </p:spPr>
        <p:txBody>
          <a:bodyPr wrap="none">
            <a:spAutoFit/>
          </a:bodyPr>
          <a:lstStyle/>
          <a:p>
            <a:pPr algn="ctr" eaLnBrk="0" hangingPunct="0">
              <a:lnSpc>
                <a:spcPct val="90000"/>
              </a:lnSpc>
            </a:pPr>
            <a:r>
              <a:rPr lang="en-US" sz="1400" b="1">
                <a:solidFill>
                  <a:schemeClr val="bg1"/>
                </a:solidFill>
              </a:rPr>
              <a:t>Calvin</a:t>
            </a:r>
          </a:p>
          <a:p>
            <a:pPr algn="ctr" eaLnBrk="0" hangingPunct="0">
              <a:lnSpc>
                <a:spcPct val="90000"/>
              </a:lnSpc>
            </a:pPr>
            <a:r>
              <a:rPr lang="en-US" sz="1400" b="1">
                <a:solidFill>
                  <a:schemeClr val="bg1"/>
                </a:solidFill>
              </a:rPr>
              <a:t>cycle</a:t>
            </a:r>
            <a:endParaRPr lang="en-US" sz="1400" b="1" i="1">
              <a:solidFill>
                <a:schemeClr val="bg1"/>
              </a:solidFill>
            </a:endParaRPr>
          </a:p>
        </p:txBody>
      </p:sp>
      <p:sp>
        <p:nvSpPr>
          <p:cNvPr id="152589" name="Rectangle 13"/>
          <p:cNvSpPr>
            <a:spLocks noChangeArrowheads="1"/>
          </p:cNvSpPr>
          <p:nvPr/>
        </p:nvSpPr>
        <p:spPr bwMode="auto">
          <a:xfrm>
            <a:off x="5583238" y="4724400"/>
            <a:ext cx="1435100" cy="284163"/>
          </a:xfrm>
          <a:prstGeom prst="rect">
            <a:avLst/>
          </a:prstGeom>
          <a:noFill/>
          <a:ln w="9525">
            <a:noFill/>
            <a:miter lim="800000"/>
            <a:headEnd/>
            <a:tailEnd/>
          </a:ln>
          <a:effectLst/>
        </p:spPr>
        <p:txBody>
          <a:bodyPr wrap="none">
            <a:spAutoFit/>
          </a:bodyPr>
          <a:lstStyle/>
          <a:p>
            <a:pPr eaLnBrk="0" hangingPunct="0">
              <a:lnSpc>
                <a:spcPct val="90000"/>
              </a:lnSpc>
            </a:pPr>
            <a:r>
              <a:rPr lang="en-US" sz="1400" b="1"/>
              <a:t>Sugar used for</a:t>
            </a:r>
          </a:p>
        </p:txBody>
      </p:sp>
      <p:sp>
        <p:nvSpPr>
          <p:cNvPr id="152590" name="Rectangle 14"/>
          <p:cNvSpPr>
            <a:spLocks noChangeArrowheads="1"/>
          </p:cNvSpPr>
          <p:nvPr/>
        </p:nvSpPr>
        <p:spPr bwMode="auto">
          <a:xfrm>
            <a:off x="5583238" y="5056188"/>
            <a:ext cx="1931987" cy="284162"/>
          </a:xfrm>
          <a:prstGeom prst="rect">
            <a:avLst/>
          </a:prstGeom>
          <a:noFill/>
          <a:ln w="9525">
            <a:noFill/>
            <a:miter lim="800000"/>
            <a:headEnd/>
            <a:tailEnd/>
          </a:ln>
          <a:effectLst/>
        </p:spPr>
        <p:txBody>
          <a:bodyPr wrap="none">
            <a:spAutoFit/>
          </a:bodyPr>
          <a:lstStyle/>
          <a:p>
            <a:pPr eaLnBrk="0" hangingPunct="0">
              <a:lnSpc>
                <a:spcPct val="90000"/>
              </a:lnSpc>
            </a:pPr>
            <a:r>
              <a:rPr lang="en-US" sz="1400" b="1">
                <a:sym typeface="Symbol" charset="2"/>
              </a:rPr>
              <a:t> </a:t>
            </a:r>
            <a:r>
              <a:rPr lang="en-US" sz="1400" b="1"/>
              <a:t>Cellular respiration</a:t>
            </a:r>
            <a:endParaRPr lang="en-US" sz="1400" b="1" baseline="-25000"/>
          </a:p>
        </p:txBody>
      </p:sp>
      <p:sp>
        <p:nvSpPr>
          <p:cNvPr id="152591" name="Rectangle 15"/>
          <p:cNvSpPr>
            <a:spLocks noChangeArrowheads="1"/>
          </p:cNvSpPr>
          <p:nvPr/>
        </p:nvSpPr>
        <p:spPr bwMode="auto">
          <a:xfrm>
            <a:off x="5583238" y="5303838"/>
            <a:ext cx="1103312" cy="284162"/>
          </a:xfrm>
          <a:prstGeom prst="rect">
            <a:avLst/>
          </a:prstGeom>
          <a:noFill/>
          <a:ln w="9525">
            <a:noFill/>
            <a:miter lim="800000"/>
            <a:headEnd/>
            <a:tailEnd/>
          </a:ln>
          <a:effectLst/>
        </p:spPr>
        <p:txBody>
          <a:bodyPr wrap="none">
            <a:spAutoFit/>
          </a:bodyPr>
          <a:lstStyle/>
          <a:p>
            <a:pPr eaLnBrk="0" hangingPunct="0">
              <a:lnSpc>
                <a:spcPct val="90000"/>
              </a:lnSpc>
            </a:pPr>
            <a:r>
              <a:rPr lang="en-US" sz="1400" b="1">
                <a:sym typeface="Symbol" charset="2"/>
              </a:rPr>
              <a:t> Cellulose</a:t>
            </a:r>
          </a:p>
        </p:txBody>
      </p:sp>
      <p:sp>
        <p:nvSpPr>
          <p:cNvPr id="152592" name="Rectangle 16"/>
          <p:cNvSpPr>
            <a:spLocks noChangeArrowheads="1"/>
          </p:cNvSpPr>
          <p:nvPr/>
        </p:nvSpPr>
        <p:spPr bwMode="auto">
          <a:xfrm>
            <a:off x="5583238" y="5554663"/>
            <a:ext cx="868362" cy="284162"/>
          </a:xfrm>
          <a:prstGeom prst="rect">
            <a:avLst/>
          </a:prstGeom>
          <a:noFill/>
          <a:ln w="9525">
            <a:noFill/>
            <a:miter lim="800000"/>
            <a:headEnd/>
            <a:tailEnd/>
          </a:ln>
          <a:effectLst/>
        </p:spPr>
        <p:txBody>
          <a:bodyPr wrap="none">
            <a:spAutoFit/>
          </a:bodyPr>
          <a:lstStyle/>
          <a:p>
            <a:pPr eaLnBrk="0" hangingPunct="0">
              <a:lnSpc>
                <a:spcPct val="90000"/>
              </a:lnSpc>
            </a:pPr>
            <a:r>
              <a:rPr lang="en-US" sz="1400" b="1">
                <a:sym typeface="Symbol" charset="2"/>
              </a:rPr>
              <a:t> Starch</a:t>
            </a:r>
          </a:p>
        </p:txBody>
      </p:sp>
      <p:sp>
        <p:nvSpPr>
          <p:cNvPr id="152593" name="Rectangle 17"/>
          <p:cNvSpPr>
            <a:spLocks noChangeArrowheads="1"/>
          </p:cNvSpPr>
          <p:nvPr/>
        </p:nvSpPr>
        <p:spPr bwMode="auto">
          <a:xfrm>
            <a:off x="5583238" y="5781675"/>
            <a:ext cx="2530475" cy="304800"/>
          </a:xfrm>
          <a:prstGeom prst="rect">
            <a:avLst/>
          </a:prstGeom>
          <a:noFill/>
          <a:ln w="9525">
            <a:noFill/>
            <a:miter lim="800000"/>
            <a:headEnd/>
            <a:tailEnd/>
          </a:ln>
          <a:effectLst/>
        </p:spPr>
        <p:txBody>
          <a:bodyPr wrap="none">
            <a:spAutoFit/>
          </a:bodyPr>
          <a:lstStyle/>
          <a:p>
            <a:pPr eaLnBrk="0" hangingPunct="0"/>
            <a:r>
              <a:rPr lang="en-US" sz="1400" b="1">
                <a:sym typeface="Symbol" charset="2"/>
              </a:rPr>
              <a:t> Other organic compounds</a:t>
            </a:r>
          </a:p>
        </p:txBody>
      </p:sp>
      <p:sp>
        <p:nvSpPr>
          <p:cNvPr id="152594" name="Line 18"/>
          <p:cNvSpPr>
            <a:spLocks noChangeShapeType="1"/>
          </p:cNvSpPr>
          <p:nvPr/>
        </p:nvSpPr>
        <p:spPr bwMode="auto">
          <a:xfrm flipV="1">
            <a:off x="4929188" y="2401888"/>
            <a:ext cx="290512" cy="434975"/>
          </a:xfrm>
          <a:prstGeom prst="line">
            <a:avLst/>
          </a:prstGeom>
          <a:noFill/>
          <a:ln w="15875">
            <a:solidFill>
              <a:schemeClr val="tx1"/>
            </a:solidFill>
            <a:round/>
            <a:headEnd/>
            <a:tailEnd/>
          </a:ln>
          <a:effectLst/>
        </p:spPr>
        <p:txBody>
          <a:bodyPr wrap="none" anchor="ctr"/>
          <a:lstStyle/>
          <a:p>
            <a:endParaRPr lang="en-US"/>
          </a:p>
        </p:txBody>
      </p:sp>
      <p:sp>
        <p:nvSpPr>
          <p:cNvPr id="152595" name="Line 19"/>
          <p:cNvSpPr>
            <a:spLocks noChangeShapeType="1"/>
          </p:cNvSpPr>
          <p:nvPr/>
        </p:nvSpPr>
        <p:spPr bwMode="auto">
          <a:xfrm flipH="1" flipV="1">
            <a:off x="1447800" y="3127375"/>
            <a:ext cx="652463" cy="290513"/>
          </a:xfrm>
          <a:prstGeom prst="line">
            <a:avLst/>
          </a:prstGeom>
          <a:noFill/>
          <a:ln w="1587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258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5258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52578">
                                            <p:txEl>
                                              <p:pRg st="0" end="0"/>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5259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52595"/>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52582"/>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152590"/>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152591"/>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152592"/>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152583"/>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152593"/>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grpId="0" nodeType="afterEffect">
                                  <p:stCondLst>
                                    <p:cond delay="0"/>
                                  </p:stCondLst>
                                  <p:childTnLst>
                                    <p:set>
                                      <p:cBhvr>
                                        <p:cTn id="39" dur="1" fill="hold">
                                          <p:stCondLst>
                                            <p:cond delay="499"/>
                                          </p:stCondLst>
                                        </p:cTn>
                                        <p:tgtEl>
                                          <p:spTgt spid="152585"/>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499"/>
                                          </p:stCondLst>
                                        </p:cTn>
                                        <p:tgtEl>
                                          <p:spTgt spid="152584"/>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499"/>
                                          </p:stCondLst>
                                        </p:cTn>
                                        <p:tgtEl>
                                          <p:spTgt spid="152586"/>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499"/>
                                          </p:stCondLst>
                                        </p:cTn>
                                        <p:tgtEl>
                                          <p:spTgt spid="152587"/>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grpId="0" nodeType="afterEffect">
                                  <p:stCondLst>
                                    <p:cond delay="0"/>
                                  </p:stCondLst>
                                  <p:childTnLst>
                                    <p:set>
                                      <p:cBhvr>
                                        <p:cTn id="51" dur="1" fill="hold">
                                          <p:stCondLst>
                                            <p:cond delay="499"/>
                                          </p:stCondLst>
                                        </p:cTn>
                                        <p:tgtEl>
                                          <p:spTgt spid="152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autoUpdateAnimBg="0" advAuto="0"/>
      <p:bldP spid="152581" grpId="0" autoUpdateAnimBg="0"/>
      <p:bldP spid="152582" grpId="0" autoUpdateAnimBg="0"/>
      <p:bldP spid="152583" grpId="0" autoUpdateAnimBg="0"/>
      <p:bldP spid="152584" grpId="0" autoUpdateAnimBg="0"/>
      <p:bldP spid="152585" grpId="0" autoUpdateAnimBg="0"/>
      <p:bldP spid="152586" grpId="0" autoUpdateAnimBg="0"/>
      <p:bldP spid="152587" grpId="0" autoUpdateAnimBg="0"/>
      <p:bldP spid="152588" grpId="0" autoUpdateAnimBg="0"/>
      <p:bldP spid="152589" grpId="0" autoUpdateAnimBg="0"/>
      <p:bldP spid="152590" grpId="0" autoUpdateAnimBg="0"/>
      <p:bldP spid="152591" grpId="0" autoUpdateAnimBg="0"/>
      <p:bldP spid="152592" grpId="0" autoUpdateAnimBg="0"/>
      <p:bldP spid="152593" grpId="0" autoUpdateAnimBg="0"/>
      <p:bldP spid="152594" grpId="0" animBg="1"/>
      <p:bldP spid="15259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noFill/>
          <a:ln/>
        </p:spPr>
        <p:txBody>
          <a:bodyPr/>
          <a:lstStyle/>
          <a:p>
            <a:r>
              <a:rPr lang="en-US" sz="3800" b="1">
                <a:solidFill>
                  <a:srgbClr val="0000CC"/>
                </a:solidFill>
                <a:effectLst>
                  <a:outerShdw blurRad="38100" dist="38100" dir="2700000" algn="tl">
                    <a:srgbClr val="000000"/>
                  </a:outerShdw>
                </a:effectLst>
              </a:rPr>
              <a:t>1. Light Reaction (Electron Flow)</a:t>
            </a:r>
            <a:endParaRPr lang="en-US" sz="3800" b="1"/>
          </a:p>
        </p:txBody>
      </p:sp>
      <p:sp>
        <p:nvSpPr>
          <p:cNvPr id="22531" name="Rectangle 3"/>
          <p:cNvSpPr>
            <a:spLocks noGrp="1" noChangeArrowheads="1"/>
          </p:cNvSpPr>
          <p:nvPr>
            <p:ph type="body" idx="1"/>
          </p:nvPr>
        </p:nvSpPr>
        <p:spPr>
          <a:noFill/>
          <a:ln/>
        </p:spPr>
        <p:txBody>
          <a:bodyPr/>
          <a:lstStyle/>
          <a:p>
            <a:r>
              <a:rPr lang="en-US" sz="2800"/>
              <a:t>Occurs in the </a:t>
            </a:r>
            <a:r>
              <a:rPr lang="en-US" sz="2800" b="1">
                <a:solidFill>
                  <a:srgbClr val="008000"/>
                </a:solidFill>
                <a:effectLst>
                  <a:outerShdw blurRad="38100" dist="38100" dir="2700000" algn="tl">
                    <a:srgbClr val="000000"/>
                  </a:outerShdw>
                </a:effectLst>
              </a:rPr>
              <a:t>Thylakoid membranes</a:t>
            </a:r>
          </a:p>
          <a:p>
            <a:pPr>
              <a:buFontTx/>
              <a:buNone/>
            </a:pPr>
            <a:endParaRPr lang="en-US" sz="1200"/>
          </a:p>
          <a:p>
            <a:r>
              <a:rPr lang="en-US" sz="2800"/>
              <a:t>During the </a:t>
            </a:r>
            <a:r>
              <a:rPr lang="en-US" sz="2800" b="1">
                <a:solidFill>
                  <a:srgbClr val="008000"/>
                </a:solidFill>
                <a:effectLst>
                  <a:outerShdw blurRad="38100" dist="38100" dir="2700000" algn="tl">
                    <a:srgbClr val="000000"/>
                  </a:outerShdw>
                </a:effectLst>
              </a:rPr>
              <a:t>light reaction</a:t>
            </a:r>
            <a:r>
              <a:rPr lang="en-US" sz="2800"/>
              <a:t>, there are </a:t>
            </a:r>
            <a:r>
              <a:rPr lang="en-US" sz="2800" b="1">
                <a:solidFill>
                  <a:schemeClr val="hlink"/>
                </a:solidFill>
                <a:effectLst>
                  <a:outerShdw blurRad="38100" dist="38100" dir="2700000" algn="tl">
                    <a:srgbClr val="000000"/>
                  </a:outerShdw>
                </a:effectLst>
              </a:rPr>
              <a:t>two possible</a:t>
            </a:r>
            <a:r>
              <a:rPr lang="en-US" sz="2800" b="1"/>
              <a:t> </a:t>
            </a:r>
            <a:r>
              <a:rPr lang="en-US" sz="2800"/>
              <a:t>routes for </a:t>
            </a:r>
            <a:r>
              <a:rPr lang="en-US" sz="2800" b="1">
                <a:solidFill>
                  <a:srgbClr val="0000CC"/>
                </a:solidFill>
                <a:effectLst>
                  <a:outerShdw blurRad="38100" dist="38100" dir="2700000" algn="tl">
                    <a:srgbClr val="000000"/>
                  </a:outerShdw>
                </a:effectLst>
              </a:rPr>
              <a:t>electron flow</a:t>
            </a:r>
            <a:r>
              <a:rPr lang="en-US" sz="2800"/>
              <a:t>.</a:t>
            </a:r>
          </a:p>
          <a:p>
            <a:pPr>
              <a:buFontTx/>
              <a:buNone/>
            </a:pPr>
            <a:endParaRPr lang="en-US" sz="1800"/>
          </a:p>
          <a:p>
            <a:pPr>
              <a:buFontTx/>
              <a:buNone/>
            </a:pPr>
            <a:r>
              <a:rPr lang="en-US" sz="2800" b="1">
                <a:solidFill>
                  <a:srgbClr val="0000CC"/>
                </a:solidFill>
                <a:effectLst>
                  <a:outerShdw blurRad="38100" dist="38100" dir="2700000" algn="tl">
                    <a:srgbClr val="000000"/>
                  </a:outerShdw>
                </a:effectLst>
              </a:rPr>
              <a:t>	A.	Cyclic Electron Flow</a:t>
            </a:r>
          </a:p>
          <a:p>
            <a:pPr>
              <a:lnSpc>
                <a:spcPct val="10000"/>
              </a:lnSpc>
              <a:buFontTx/>
              <a:buNone/>
            </a:pPr>
            <a:endParaRPr lang="en-US" sz="2800">
              <a:solidFill>
                <a:srgbClr val="0000CC"/>
              </a:solidFill>
            </a:endParaRPr>
          </a:p>
          <a:p>
            <a:pPr>
              <a:buFontTx/>
              <a:buNone/>
            </a:pPr>
            <a:r>
              <a:rPr lang="en-US" sz="2800" b="1">
                <a:solidFill>
                  <a:srgbClr val="0000CC"/>
                </a:solidFill>
                <a:effectLst>
                  <a:outerShdw blurRad="38100" dist="38100" dir="2700000" algn="tl">
                    <a:srgbClr val="000000"/>
                  </a:outerShdw>
                </a:effectLst>
              </a:rPr>
              <a:t>	B.	Noncyclic Electron Flow</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1">
                                            <p:txEl>
                                              <p:pRg st="0" end="0"/>
                                            </p:txEl>
                                          </p:spTgt>
                                        </p:tgtEl>
                                        <p:attrNameLst>
                                          <p:attrName>style.visibility</p:attrName>
                                        </p:attrNameLst>
                                      </p:cBhvr>
                                      <p:to>
                                        <p:strVal val="visible"/>
                                      </p:to>
                                    </p:set>
                                    <p:animEffect transition="in" filter="wipe(left)">
                                      <p:cBhvr>
                                        <p:cTn id="12" dur="500"/>
                                        <p:tgtEl>
                                          <p:spTgt spid="225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wipe(left)">
                                      <p:cBhvr>
                                        <p:cTn id="17" dur="500"/>
                                        <p:tgtEl>
                                          <p:spTgt spid="22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531">
                                            <p:txEl>
                                              <p:pRg st="4" end="4"/>
                                            </p:txEl>
                                          </p:spTgt>
                                        </p:tgtEl>
                                        <p:attrNameLst>
                                          <p:attrName>style.visibility</p:attrName>
                                        </p:attrNameLst>
                                      </p:cBhvr>
                                      <p:to>
                                        <p:strVal val="visible"/>
                                      </p:to>
                                    </p:set>
                                    <p:animEffect transition="in" filter="wipe(left)">
                                      <p:cBhvr>
                                        <p:cTn id="22" dur="500"/>
                                        <p:tgtEl>
                                          <p:spTgt spid="2253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531">
                                            <p:txEl>
                                              <p:pRg st="6" end="6"/>
                                            </p:txEl>
                                          </p:spTgt>
                                        </p:tgtEl>
                                        <p:attrNameLst>
                                          <p:attrName>style.visibility</p:attrName>
                                        </p:attrNameLst>
                                      </p:cBhvr>
                                      <p:to>
                                        <p:strVal val="visible"/>
                                      </p:to>
                                    </p:set>
                                    <p:animEffect transition="in" filter="wipe(left)">
                                      <p:cBhvr>
                                        <p:cTn id="27" dur="500"/>
                                        <p:tgtEl>
                                          <p:spTgt spid="22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P spid="2253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457200" y="381000"/>
            <a:ext cx="7239000" cy="457200"/>
          </a:xfrm>
          <a:prstGeom prst="rect">
            <a:avLst/>
          </a:prstGeom>
          <a:noFill/>
          <a:ln w="9525">
            <a:noFill/>
            <a:miter lim="800000"/>
            <a:headEnd/>
            <a:tailEnd/>
          </a:ln>
          <a:effectLst/>
        </p:spPr>
        <p:txBody>
          <a:bodyPr>
            <a:spAutoFit/>
          </a:bodyPr>
          <a:lstStyle/>
          <a:p>
            <a:pPr>
              <a:spcBef>
                <a:spcPct val="50000"/>
              </a:spcBef>
            </a:pPr>
            <a:r>
              <a:rPr lang="en-US"/>
              <a:t>Where do the intermediates in glycolysis go?</a:t>
            </a:r>
          </a:p>
        </p:txBody>
      </p:sp>
      <p:sp>
        <p:nvSpPr>
          <p:cNvPr id="4099" name="Rectangle 3"/>
          <p:cNvSpPr>
            <a:spLocks noChangeArrowheads="1"/>
          </p:cNvSpPr>
          <p:nvPr/>
        </p:nvSpPr>
        <p:spPr bwMode="auto">
          <a:xfrm>
            <a:off x="0" y="827088"/>
            <a:ext cx="9144000" cy="5264150"/>
          </a:xfrm>
          <a:prstGeom prst="rect">
            <a:avLst/>
          </a:prstGeom>
          <a:noFill/>
          <a:ln w="9525">
            <a:noFill/>
            <a:miter lim="800000"/>
            <a:headEnd/>
            <a:tailEnd/>
          </a:ln>
          <a:effectLst/>
        </p:spPr>
        <p:txBody>
          <a:bodyPr>
            <a:spAutoFit/>
          </a:bodyPr>
          <a:lstStyle/>
          <a:p>
            <a:endParaRPr lang="en-US"/>
          </a:p>
          <a:p>
            <a:pPr marL="796925" lvl="1" indent="-398463" eaLnBrk="0" hangingPunct="0">
              <a:buFontTx/>
              <a:buChar char="•"/>
            </a:pPr>
            <a:r>
              <a:rPr lang="en-US"/>
              <a:t>G-6-P goes off to make the ribose for nucleotides </a:t>
            </a:r>
          </a:p>
          <a:p>
            <a:pPr marL="796925" lvl="1" indent="-398463" eaLnBrk="0" hangingPunct="0">
              <a:buFontTx/>
              <a:buChar char="•"/>
            </a:pPr>
            <a:r>
              <a:rPr lang="en-US"/>
              <a:t>F-6-P -amino sugars-glycolipids and glycoproteins </a:t>
            </a:r>
          </a:p>
          <a:p>
            <a:pPr marL="796925" lvl="1" indent="-398463" eaLnBrk="0" hangingPunct="0">
              <a:buFontTx/>
              <a:buChar char="•"/>
            </a:pPr>
            <a:r>
              <a:rPr lang="en-US"/>
              <a:t>G-3-P/DHAP-lipids </a:t>
            </a:r>
          </a:p>
          <a:p>
            <a:pPr marL="796925" lvl="1" indent="-398463" eaLnBrk="0" hangingPunct="0">
              <a:buFontTx/>
              <a:buChar char="•"/>
            </a:pPr>
            <a:r>
              <a:rPr lang="en-US"/>
              <a:t>3PG-serine </a:t>
            </a:r>
          </a:p>
          <a:p>
            <a:pPr marL="796925" lvl="1" indent="-398463" eaLnBrk="0" hangingPunct="0">
              <a:buFontTx/>
              <a:buChar char="•"/>
            </a:pPr>
            <a:r>
              <a:rPr lang="en-US"/>
              <a:t>PEP-aromatic amino acids, pyrimidines, asp and asn </a:t>
            </a:r>
          </a:p>
          <a:p>
            <a:pPr marL="796925" lvl="1" indent="-398463" eaLnBrk="0" hangingPunct="0">
              <a:buFontTx/>
              <a:buChar char="•"/>
            </a:pPr>
            <a:r>
              <a:rPr lang="en-US"/>
              <a:t>Pyruvate-alanine</a:t>
            </a:r>
          </a:p>
          <a:p>
            <a:pPr marL="796925" lvl="1" indent="-398463" eaLnBrk="0" hangingPunct="0">
              <a:buFontTx/>
              <a:buChar char="•"/>
            </a:pPr>
            <a:endParaRPr lang="en-US"/>
          </a:p>
          <a:p>
            <a:pPr marL="796925" lvl="1" indent="-398463" eaLnBrk="0" hangingPunct="0"/>
            <a:r>
              <a:rPr lang="en-US"/>
              <a:t>This pathway not only important in glucose metabolism--generates intermediates for other important building blocks</a:t>
            </a:r>
            <a:br>
              <a:rPr lang="en-US"/>
            </a:br>
            <a:r>
              <a:rPr lang="en-US"/>
              <a:t/>
            </a:r>
            <a:br>
              <a:rPr lang="en-US"/>
            </a:br>
            <a:r>
              <a:rPr lang="en-US"/>
              <a:t/>
            </a:r>
            <a:br>
              <a:rPr lang="en-US"/>
            </a:br>
            <a:r>
              <a:rPr lang="en-US" sz="1400"/>
              <a:t>G-6-P = glucose 6 phosphate, F-6-P = fructose 6 phosphate, G-3-P = glyceraldehyde 3 phosphate, DHAP = dihydryoxacetonephosphate, 3PG = phosphoglyceraldehyde, Pyr = pyruvate</a:t>
            </a:r>
            <a:endParaRPr lang="en-US"/>
          </a:p>
          <a:p>
            <a:pPr eaLnBrk="0" hangingPunct="0"/>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GB" sz="3600" b="1" smtClean="0">
                <a:solidFill>
                  <a:srgbClr val="008000"/>
                </a:solidFill>
              </a:rPr>
              <a:t>The photosystems</a:t>
            </a:r>
            <a:endParaRPr lang="en-GB" smtClean="0"/>
          </a:p>
        </p:txBody>
      </p:sp>
      <p:sp>
        <p:nvSpPr>
          <p:cNvPr id="11267" name="Rectangle 3"/>
          <p:cNvSpPr>
            <a:spLocks noGrp="1" noChangeArrowheads="1"/>
          </p:cNvSpPr>
          <p:nvPr>
            <p:ph type="body" idx="1"/>
          </p:nvPr>
        </p:nvSpPr>
        <p:spPr/>
        <p:txBody>
          <a:bodyPr/>
          <a:lstStyle/>
          <a:p>
            <a:pPr eaLnBrk="1" hangingPunct="1">
              <a:buFont typeface="Wingdings" pitchFamily="2" charset="2"/>
              <a:buNone/>
            </a:pPr>
            <a:r>
              <a:rPr lang="en-GB" smtClean="0"/>
              <a:t>Two types of </a:t>
            </a:r>
            <a:r>
              <a:rPr lang="en-GB" b="1" smtClean="0"/>
              <a:t>pigment systems</a:t>
            </a:r>
            <a:r>
              <a:rPr lang="en-GB" smtClean="0"/>
              <a:t> have been found</a:t>
            </a:r>
          </a:p>
          <a:p>
            <a:pPr eaLnBrk="1" hangingPunct="1"/>
            <a:r>
              <a:rPr lang="en-GB" b="1" smtClean="0"/>
              <a:t>PHOTOSYSTEM I</a:t>
            </a:r>
            <a:r>
              <a:rPr lang="en-GB" smtClean="0"/>
              <a:t> Mainly chlorophyll a</a:t>
            </a:r>
          </a:p>
          <a:p>
            <a:pPr eaLnBrk="1" hangingPunct="1"/>
            <a:r>
              <a:rPr lang="en-GB" b="1" smtClean="0"/>
              <a:t>PHOTOSYSTEM II</a:t>
            </a:r>
            <a:r>
              <a:rPr lang="en-GB" smtClean="0"/>
              <a:t> Chlorophyll b, some chlorophyll a plus other pigments</a:t>
            </a:r>
          </a:p>
        </p:txBody>
      </p:sp>
      <p:sp>
        <p:nvSpPr>
          <p:cNvPr id="23556" name="Text Box 4"/>
          <p:cNvSpPr txBox="1">
            <a:spLocks noChangeArrowheads="1"/>
          </p:cNvSpPr>
          <p:nvPr/>
        </p:nvSpPr>
        <p:spPr bwMode="auto">
          <a:xfrm>
            <a:off x="265113" y="6569075"/>
            <a:ext cx="2171700" cy="274638"/>
          </a:xfrm>
          <a:prstGeom prst="rect">
            <a:avLst/>
          </a:prstGeom>
          <a:noFill/>
          <a:ln w="9525">
            <a:noFill/>
            <a:miter lim="800000"/>
            <a:headEnd/>
            <a:tailEnd/>
          </a:ln>
        </p:spPr>
        <p:txBody>
          <a:bodyPr>
            <a:spAutoFit/>
          </a:bodyPr>
          <a:lstStyle/>
          <a:p>
            <a:pPr>
              <a:spcBef>
                <a:spcPct val="50000"/>
              </a:spcBef>
            </a:pPr>
            <a:r>
              <a:rPr lang="en-US" sz="1200">
                <a:cs typeface="Arial" charset="0"/>
              </a:rPr>
              <a:t>© 2010 Paul Billiet </a:t>
            </a:r>
            <a:r>
              <a:rPr lang="en-US" sz="1200">
                <a:cs typeface="Arial" charset="0"/>
                <a:hlinkClick r:id="rId2"/>
              </a:rPr>
              <a:t>ODWS</a:t>
            </a:r>
            <a:endParaRPr lang="en-US" sz="120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97160" presetClass="entr" presetSubtype="61672364" fill="hold" grpId="0" nodeType="clickEffect">
                                  <p:stCondLst>
                                    <p:cond delay="0"/>
                                  </p:stCondLst>
                                  <p:childTnLst>
                                    <p:set>
                                      <p:cBhvr>
                                        <p:cTn id="6" dur="1" fill="hold">
                                          <p:stCondLst>
                                            <p:cond delay="499"/>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97160" presetClass="entr" presetSubtype="61672364" fill="hold" grpId="0" nodeType="clickEffect">
                                  <p:stCondLst>
                                    <p:cond delay="0"/>
                                  </p:stCondLst>
                                  <p:childTnLst>
                                    <p:set>
                                      <p:cBhvr>
                                        <p:cTn id="10" dur="1" fill="hold">
                                          <p:stCondLst>
                                            <p:cond delay="499"/>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97160" presetClass="entr" presetSubtype="61672364" fill="hold" grpId="0" nodeType="clickEffect">
                                  <p:stCondLst>
                                    <p:cond delay="0"/>
                                  </p:stCondLst>
                                  <p:childTnLst>
                                    <p:set>
                                      <p:cBhvr>
                                        <p:cTn id="14" dur="1" fill="hold">
                                          <p:stCondLst>
                                            <p:cond delay="499"/>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GB" sz="3600" b="1" smtClean="0">
                <a:solidFill>
                  <a:srgbClr val="008000"/>
                </a:solidFill>
              </a:rPr>
              <a:t>The photosystems</a:t>
            </a:r>
          </a:p>
        </p:txBody>
      </p:sp>
      <p:sp>
        <p:nvSpPr>
          <p:cNvPr id="19459" name="Rectangle 3"/>
          <p:cNvSpPr>
            <a:spLocks noGrp="1" noChangeArrowheads="1"/>
          </p:cNvSpPr>
          <p:nvPr>
            <p:ph type="body" idx="1"/>
          </p:nvPr>
        </p:nvSpPr>
        <p:spPr/>
        <p:txBody>
          <a:bodyPr/>
          <a:lstStyle/>
          <a:p>
            <a:pPr eaLnBrk="1" hangingPunct="1">
              <a:lnSpc>
                <a:spcPct val="90000"/>
              </a:lnSpc>
              <a:buFont typeface="Wingdings" pitchFamily="2" charset="2"/>
              <a:buNone/>
            </a:pPr>
            <a:r>
              <a:rPr lang="en-GB" sz="2800" smtClean="0"/>
              <a:t>These photosystems bring about </a:t>
            </a:r>
            <a:r>
              <a:rPr lang="en-GB" sz="2800" b="1" smtClean="0">
                <a:solidFill>
                  <a:srgbClr val="CC0000"/>
                </a:solidFill>
              </a:rPr>
              <a:t>three reactions</a:t>
            </a:r>
            <a:r>
              <a:rPr lang="en-GB" sz="2800" b="1" smtClean="0"/>
              <a:t>:</a:t>
            </a:r>
          </a:p>
          <a:p>
            <a:pPr eaLnBrk="1" hangingPunct="1">
              <a:lnSpc>
                <a:spcPct val="90000"/>
              </a:lnSpc>
            </a:pPr>
            <a:r>
              <a:rPr lang="en-GB" sz="2800" b="1" smtClean="0">
                <a:solidFill>
                  <a:srgbClr val="0000FF"/>
                </a:solidFill>
              </a:rPr>
              <a:t>Photolysis of water</a:t>
            </a:r>
            <a:r>
              <a:rPr lang="en-GB" sz="2800" smtClean="0"/>
              <a:t> to provide electrons (e</a:t>
            </a:r>
            <a:r>
              <a:rPr lang="en-GB" sz="2800" baseline="30000" smtClean="0"/>
              <a:t>-</a:t>
            </a:r>
            <a:r>
              <a:rPr lang="en-GB" sz="2800" smtClean="0"/>
              <a:t>) and protons (H</a:t>
            </a:r>
            <a:r>
              <a:rPr lang="en-GB" sz="2800" baseline="30000" smtClean="0"/>
              <a:t>+</a:t>
            </a:r>
            <a:r>
              <a:rPr lang="en-GB" sz="2800" smtClean="0"/>
              <a:t>)</a:t>
            </a:r>
            <a:endParaRPr lang="en-GB" sz="2800" b="1" smtClean="0"/>
          </a:p>
          <a:p>
            <a:pPr eaLnBrk="1" hangingPunct="1">
              <a:lnSpc>
                <a:spcPct val="90000"/>
              </a:lnSpc>
            </a:pPr>
            <a:r>
              <a:rPr lang="en-GB" sz="2800" b="1" smtClean="0">
                <a:solidFill>
                  <a:srgbClr val="0000FF"/>
                </a:solidFill>
              </a:rPr>
              <a:t>Photophosphorylation to produce ATP</a:t>
            </a:r>
            <a:r>
              <a:rPr lang="en-GB" sz="2800" smtClean="0"/>
              <a:t> from coupled redox reactions in an electron transport chain</a:t>
            </a:r>
            <a:endParaRPr lang="en-GB" sz="2800" b="1" smtClean="0"/>
          </a:p>
          <a:p>
            <a:pPr eaLnBrk="1" hangingPunct="1">
              <a:lnSpc>
                <a:spcPct val="90000"/>
              </a:lnSpc>
            </a:pPr>
            <a:r>
              <a:rPr lang="en-GB" sz="2800" b="1" smtClean="0">
                <a:solidFill>
                  <a:srgbClr val="0000FF"/>
                </a:solidFill>
              </a:rPr>
              <a:t>Reduction of NADP</a:t>
            </a:r>
            <a:r>
              <a:rPr lang="en-GB" sz="2800" smtClean="0"/>
              <a:t> to NADPH + H</a:t>
            </a:r>
            <a:r>
              <a:rPr lang="en-GB" sz="2800" baseline="30000" smtClean="0"/>
              <a:t>+</a:t>
            </a:r>
            <a:r>
              <a:rPr lang="en-GB" sz="2800" smtClean="0"/>
              <a:t> (NADP is therefore the final electron acceptor)</a:t>
            </a:r>
          </a:p>
        </p:txBody>
      </p:sp>
      <p:sp>
        <p:nvSpPr>
          <p:cNvPr id="24580" name="Text Box 4"/>
          <p:cNvSpPr txBox="1">
            <a:spLocks noChangeArrowheads="1"/>
          </p:cNvSpPr>
          <p:nvPr/>
        </p:nvSpPr>
        <p:spPr bwMode="auto">
          <a:xfrm>
            <a:off x="265113" y="6569075"/>
            <a:ext cx="2171700" cy="274638"/>
          </a:xfrm>
          <a:prstGeom prst="rect">
            <a:avLst/>
          </a:prstGeom>
          <a:noFill/>
          <a:ln w="9525">
            <a:noFill/>
            <a:miter lim="800000"/>
            <a:headEnd/>
            <a:tailEnd/>
          </a:ln>
        </p:spPr>
        <p:txBody>
          <a:bodyPr>
            <a:spAutoFit/>
          </a:bodyPr>
          <a:lstStyle/>
          <a:p>
            <a:pPr>
              <a:spcBef>
                <a:spcPct val="50000"/>
              </a:spcBef>
            </a:pPr>
            <a:r>
              <a:rPr lang="en-US" sz="1200">
                <a:cs typeface="Arial" charset="0"/>
              </a:rPr>
              <a:t>© 2010 Paul Billiet </a:t>
            </a:r>
            <a:r>
              <a:rPr lang="en-US" sz="1200">
                <a:cs typeface="Arial" charset="0"/>
                <a:hlinkClick r:id="rId2"/>
              </a:rPr>
              <a:t>ODWS</a:t>
            </a:r>
            <a:endParaRPr lang="en-US" sz="120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686336" presetClass="entr" presetSubtype="61684156" fill="hold" grpId="0" nodeType="clickEffect">
                                  <p:stCondLst>
                                    <p:cond delay="0"/>
                                  </p:stCondLst>
                                  <p:childTnLst>
                                    <p:set>
                                      <p:cBhvr>
                                        <p:cTn id="6" dur="1" fill="hold">
                                          <p:stCondLst>
                                            <p:cond delay="499"/>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0686336" presetClass="entr" presetSubtype="61684156" fill="hold" grpId="0" nodeType="clickEffect">
                                  <p:stCondLst>
                                    <p:cond delay="0"/>
                                  </p:stCondLst>
                                  <p:childTnLst>
                                    <p:set>
                                      <p:cBhvr>
                                        <p:cTn id="10" dur="1" fill="hold">
                                          <p:stCondLst>
                                            <p:cond delay="499"/>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0686336" presetClass="entr" presetSubtype="61684156" fill="hold" grpId="0" nodeType="clickEffect">
                                  <p:stCondLst>
                                    <p:cond delay="0"/>
                                  </p:stCondLst>
                                  <p:childTnLst>
                                    <p:set>
                                      <p:cBhvr>
                                        <p:cTn id="14" dur="1" fill="hold">
                                          <p:stCondLst>
                                            <p:cond delay="499"/>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0686336" presetClass="entr" presetSubtype="61684156" fill="hold" grpId="0" nodeType="clickEffect">
                                  <p:stCondLst>
                                    <p:cond delay="0"/>
                                  </p:stCondLst>
                                  <p:childTnLst>
                                    <p:set>
                                      <p:cBhvr>
                                        <p:cTn id="18" dur="1" fill="hold">
                                          <p:stCondLst>
                                            <p:cond delay="499"/>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84138" y="508000"/>
            <a:ext cx="9051925" cy="5694363"/>
            <a:chOff x="53" y="320"/>
            <a:chExt cx="5702" cy="3587"/>
          </a:xfrm>
        </p:grpSpPr>
        <p:sp>
          <p:nvSpPr>
            <p:cNvPr id="25642" name="Line 8"/>
            <p:cNvSpPr>
              <a:spLocks noChangeShapeType="1"/>
            </p:cNvSpPr>
            <p:nvPr/>
          </p:nvSpPr>
          <p:spPr bwMode="auto">
            <a:xfrm flipH="1" flipV="1">
              <a:off x="284" y="320"/>
              <a:ext cx="0" cy="3393"/>
            </a:xfrm>
            <a:prstGeom prst="line">
              <a:avLst/>
            </a:prstGeom>
            <a:noFill/>
            <a:ln w="38100">
              <a:solidFill>
                <a:srgbClr val="000000"/>
              </a:solidFill>
              <a:round/>
              <a:headEnd/>
              <a:tailEnd type="triangle" w="med" len="med"/>
            </a:ln>
          </p:spPr>
          <p:txBody>
            <a:bodyPr/>
            <a:lstStyle/>
            <a:p>
              <a:endParaRPr lang="en-US"/>
            </a:p>
          </p:txBody>
        </p:sp>
        <p:sp>
          <p:nvSpPr>
            <p:cNvPr id="25643" name="Line 9"/>
            <p:cNvSpPr>
              <a:spLocks noChangeShapeType="1"/>
            </p:cNvSpPr>
            <p:nvPr/>
          </p:nvSpPr>
          <p:spPr bwMode="auto">
            <a:xfrm rot="-5400000">
              <a:off x="3007" y="974"/>
              <a:ext cx="10" cy="5487"/>
            </a:xfrm>
            <a:prstGeom prst="line">
              <a:avLst/>
            </a:prstGeom>
            <a:noFill/>
            <a:ln w="38100">
              <a:solidFill>
                <a:srgbClr val="000000"/>
              </a:solidFill>
              <a:round/>
              <a:headEnd/>
              <a:tailEnd type="triangle" w="med" len="med"/>
            </a:ln>
          </p:spPr>
          <p:txBody>
            <a:bodyPr/>
            <a:lstStyle/>
            <a:p>
              <a:endParaRPr lang="en-US"/>
            </a:p>
          </p:txBody>
        </p:sp>
        <p:sp>
          <p:nvSpPr>
            <p:cNvPr id="25644" name="Text Box 10"/>
            <p:cNvSpPr txBox="1">
              <a:spLocks noChangeArrowheads="1"/>
            </p:cNvSpPr>
            <p:nvPr/>
          </p:nvSpPr>
          <p:spPr bwMode="auto">
            <a:xfrm>
              <a:off x="2233" y="3701"/>
              <a:ext cx="1832" cy="206"/>
            </a:xfrm>
            <a:prstGeom prst="rect">
              <a:avLst/>
            </a:prstGeom>
            <a:noFill/>
            <a:ln w="9525">
              <a:noFill/>
              <a:miter lim="800000"/>
              <a:headEnd/>
              <a:tailEnd/>
            </a:ln>
          </p:spPr>
          <p:txBody>
            <a:bodyPr/>
            <a:lstStyle/>
            <a:p>
              <a:pPr algn="ctr" eaLnBrk="0" hangingPunct="0"/>
              <a:r>
                <a:rPr lang="fr-FR" sz="2000" b="1"/>
                <a:t>REACTION PATHWAY</a:t>
              </a:r>
            </a:p>
          </p:txBody>
        </p:sp>
        <p:sp>
          <p:nvSpPr>
            <p:cNvPr id="25645" name="Text Box 11"/>
            <p:cNvSpPr txBox="1">
              <a:spLocks noChangeArrowheads="1"/>
            </p:cNvSpPr>
            <p:nvPr/>
          </p:nvSpPr>
          <p:spPr bwMode="auto">
            <a:xfrm>
              <a:off x="53" y="324"/>
              <a:ext cx="248" cy="3450"/>
            </a:xfrm>
            <a:prstGeom prst="rect">
              <a:avLst/>
            </a:prstGeom>
            <a:noFill/>
            <a:ln w="9525">
              <a:noFill/>
              <a:miter lim="800000"/>
              <a:headEnd/>
              <a:tailEnd/>
            </a:ln>
          </p:spPr>
          <p:txBody>
            <a:bodyPr vert="eaVert"/>
            <a:lstStyle/>
            <a:p>
              <a:pPr marL="190500" lvl="1" algn="ctr" eaLnBrk="0" hangingPunct="0"/>
              <a:r>
                <a:rPr lang="fr-FR" sz="1400" b="1"/>
                <a:t>More +ve 	REDOX POTENTIAL	 	More -ve</a:t>
              </a:r>
            </a:p>
          </p:txBody>
        </p:sp>
      </p:grpSp>
      <p:grpSp>
        <p:nvGrpSpPr>
          <p:cNvPr id="3" name="Group 12"/>
          <p:cNvGrpSpPr>
            <a:grpSpLocks/>
          </p:cNvGrpSpPr>
          <p:nvPr/>
        </p:nvGrpSpPr>
        <p:grpSpPr bwMode="auto">
          <a:xfrm>
            <a:off x="2927350" y="1368425"/>
            <a:ext cx="4133850" cy="3348038"/>
            <a:chOff x="6042" y="3540"/>
            <a:chExt cx="6509" cy="5274"/>
          </a:xfrm>
        </p:grpSpPr>
        <p:sp>
          <p:nvSpPr>
            <p:cNvPr id="25638" name="Freeform 13"/>
            <p:cNvSpPr>
              <a:spLocks/>
            </p:cNvSpPr>
            <p:nvPr/>
          </p:nvSpPr>
          <p:spPr bwMode="auto">
            <a:xfrm>
              <a:off x="6705" y="3540"/>
              <a:ext cx="5846" cy="1470"/>
            </a:xfrm>
            <a:custGeom>
              <a:avLst/>
              <a:gdLst>
                <a:gd name="T0" fmla="*/ 5846 w 3360"/>
                <a:gd name="T1" fmla="*/ 30 h 1470"/>
                <a:gd name="T2" fmla="*/ 3654 w 3360"/>
                <a:gd name="T3" fmla="*/ 50 h 1470"/>
                <a:gd name="T4" fmla="*/ 1983 w 3360"/>
                <a:gd name="T5" fmla="*/ 330 h 1470"/>
                <a:gd name="T6" fmla="*/ 522 w 3360"/>
                <a:gd name="T7" fmla="*/ 970 h 1470"/>
                <a:gd name="T8" fmla="*/ 0 w 3360"/>
                <a:gd name="T9" fmla="*/ 1470 h 1470"/>
                <a:gd name="T10" fmla="*/ 0 60000 65536"/>
                <a:gd name="T11" fmla="*/ 0 60000 65536"/>
                <a:gd name="T12" fmla="*/ 0 60000 65536"/>
                <a:gd name="T13" fmla="*/ 0 60000 65536"/>
                <a:gd name="T14" fmla="*/ 0 60000 65536"/>
                <a:gd name="T15" fmla="*/ 0 w 3360"/>
                <a:gd name="T16" fmla="*/ 0 h 1470"/>
                <a:gd name="T17" fmla="*/ 3360 w 3360"/>
                <a:gd name="T18" fmla="*/ 1470 h 1470"/>
              </a:gdLst>
              <a:ahLst/>
              <a:cxnLst>
                <a:cxn ang="T10">
                  <a:pos x="T0" y="T1"/>
                </a:cxn>
                <a:cxn ang="T11">
                  <a:pos x="T2" y="T3"/>
                </a:cxn>
                <a:cxn ang="T12">
                  <a:pos x="T4" y="T5"/>
                </a:cxn>
                <a:cxn ang="T13">
                  <a:pos x="T6" y="T7"/>
                </a:cxn>
                <a:cxn ang="T14">
                  <a:pos x="T8" y="T9"/>
                </a:cxn>
              </a:cxnLst>
              <a:rect l="T15" t="T16" r="T17" b="T18"/>
              <a:pathLst>
                <a:path w="3360" h="1470">
                  <a:moveTo>
                    <a:pt x="3360" y="30"/>
                  </a:moveTo>
                  <a:cubicBezTo>
                    <a:pt x="2915" y="15"/>
                    <a:pt x="2470" y="0"/>
                    <a:pt x="2100" y="50"/>
                  </a:cubicBezTo>
                  <a:cubicBezTo>
                    <a:pt x="1730" y="100"/>
                    <a:pt x="1440" y="177"/>
                    <a:pt x="1140" y="330"/>
                  </a:cubicBezTo>
                  <a:cubicBezTo>
                    <a:pt x="840" y="483"/>
                    <a:pt x="490" y="780"/>
                    <a:pt x="300" y="970"/>
                  </a:cubicBezTo>
                  <a:cubicBezTo>
                    <a:pt x="110" y="1160"/>
                    <a:pt x="55" y="1315"/>
                    <a:pt x="0" y="1470"/>
                  </a:cubicBezTo>
                </a:path>
              </a:pathLst>
            </a:custGeom>
            <a:noFill/>
            <a:ln w="76200" cap="flat" cmpd="sng">
              <a:solidFill>
                <a:schemeClr val="folHlink"/>
              </a:solidFill>
              <a:prstDash val="sysDot"/>
              <a:round/>
              <a:headEnd type="none" w="med" len="med"/>
              <a:tailEnd type="triangle" w="med" len="med"/>
            </a:ln>
          </p:spPr>
          <p:txBody>
            <a:bodyPr/>
            <a:lstStyle/>
            <a:p>
              <a:endParaRPr lang="en-US"/>
            </a:p>
          </p:txBody>
        </p:sp>
        <p:sp>
          <p:nvSpPr>
            <p:cNvPr id="25639" name="Freeform 14"/>
            <p:cNvSpPr>
              <a:spLocks/>
            </p:cNvSpPr>
            <p:nvPr/>
          </p:nvSpPr>
          <p:spPr bwMode="auto">
            <a:xfrm>
              <a:off x="6042" y="5356"/>
              <a:ext cx="350" cy="652"/>
            </a:xfrm>
            <a:custGeom>
              <a:avLst/>
              <a:gdLst>
                <a:gd name="T0" fmla="*/ 350 w 117"/>
                <a:gd name="T1" fmla="*/ 0 h 420"/>
                <a:gd name="T2" fmla="*/ 51 w 117"/>
                <a:gd name="T3" fmla="*/ 342 h 420"/>
                <a:gd name="T4" fmla="*/ 51 w 117"/>
                <a:gd name="T5" fmla="*/ 652 h 420"/>
                <a:gd name="T6" fmla="*/ 0 60000 65536"/>
                <a:gd name="T7" fmla="*/ 0 60000 65536"/>
                <a:gd name="T8" fmla="*/ 0 60000 65536"/>
                <a:gd name="T9" fmla="*/ 0 w 117"/>
                <a:gd name="T10" fmla="*/ 0 h 420"/>
                <a:gd name="T11" fmla="*/ 117 w 117"/>
                <a:gd name="T12" fmla="*/ 420 h 420"/>
              </a:gdLst>
              <a:ahLst/>
              <a:cxnLst>
                <a:cxn ang="T6">
                  <a:pos x="T0" y="T1"/>
                </a:cxn>
                <a:cxn ang="T7">
                  <a:pos x="T2" y="T3"/>
                </a:cxn>
                <a:cxn ang="T8">
                  <a:pos x="T4" y="T5"/>
                </a:cxn>
              </a:cxnLst>
              <a:rect l="T9" t="T10" r="T11" b="T12"/>
              <a:pathLst>
                <a:path w="117" h="420">
                  <a:moveTo>
                    <a:pt x="117" y="0"/>
                  </a:moveTo>
                  <a:cubicBezTo>
                    <a:pt x="75" y="75"/>
                    <a:pt x="34" y="150"/>
                    <a:pt x="17" y="220"/>
                  </a:cubicBezTo>
                  <a:cubicBezTo>
                    <a:pt x="0" y="290"/>
                    <a:pt x="8" y="355"/>
                    <a:pt x="17" y="420"/>
                  </a:cubicBezTo>
                </a:path>
              </a:pathLst>
            </a:custGeom>
            <a:noFill/>
            <a:ln w="76200" cap="flat" cmpd="sng">
              <a:solidFill>
                <a:schemeClr val="folHlink"/>
              </a:solidFill>
              <a:prstDash val="sysDot"/>
              <a:round/>
              <a:headEnd type="none" w="med" len="med"/>
              <a:tailEnd type="triangle" w="med" len="med"/>
            </a:ln>
          </p:spPr>
          <p:txBody>
            <a:bodyPr/>
            <a:lstStyle/>
            <a:p>
              <a:endParaRPr lang="en-US"/>
            </a:p>
          </p:txBody>
        </p:sp>
        <p:sp>
          <p:nvSpPr>
            <p:cNvPr id="25640" name="Line 15"/>
            <p:cNvSpPr>
              <a:spLocks noChangeShapeType="1"/>
            </p:cNvSpPr>
            <p:nvPr/>
          </p:nvSpPr>
          <p:spPr bwMode="auto">
            <a:xfrm>
              <a:off x="7242" y="6590"/>
              <a:ext cx="1060" cy="1400"/>
            </a:xfrm>
            <a:prstGeom prst="line">
              <a:avLst/>
            </a:prstGeom>
            <a:noFill/>
            <a:ln w="76200">
              <a:solidFill>
                <a:schemeClr val="folHlink"/>
              </a:solidFill>
              <a:prstDash val="sysDot"/>
              <a:round/>
              <a:headEnd/>
              <a:tailEnd type="triangle" w="med" len="med"/>
            </a:ln>
          </p:spPr>
          <p:txBody>
            <a:bodyPr/>
            <a:lstStyle/>
            <a:p>
              <a:endParaRPr lang="en-US"/>
            </a:p>
          </p:txBody>
        </p:sp>
        <p:sp>
          <p:nvSpPr>
            <p:cNvPr id="25641" name="Line 16"/>
            <p:cNvSpPr>
              <a:spLocks noChangeShapeType="1"/>
            </p:cNvSpPr>
            <p:nvPr/>
          </p:nvSpPr>
          <p:spPr bwMode="auto">
            <a:xfrm>
              <a:off x="9034" y="8487"/>
              <a:ext cx="1407" cy="327"/>
            </a:xfrm>
            <a:prstGeom prst="line">
              <a:avLst/>
            </a:prstGeom>
            <a:noFill/>
            <a:ln w="76200">
              <a:solidFill>
                <a:schemeClr val="folHlink"/>
              </a:solidFill>
              <a:prstDash val="sysDot"/>
              <a:round/>
              <a:headEnd/>
              <a:tailEnd type="triangle" w="med" len="med"/>
            </a:ln>
          </p:spPr>
          <p:txBody>
            <a:bodyPr/>
            <a:lstStyle/>
            <a:p>
              <a:endParaRPr lang="en-US"/>
            </a:p>
          </p:txBody>
        </p:sp>
      </p:grpSp>
      <p:sp>
        <p:nvSpPr>
          <p:cNvPr id="8216" name="Text Box 24"/>
          <p:cNvSpPr txBox="1">
            <a:spLocks noChangeArrowheads="1"/>
          </p:cNvSpPr>
          <p:nvPr/>
        </p:nvSpPr>
        <p:spPr bwMode="auto">
          <a:xfrm>
            <a:off x="7913688" y="2849563"/>
            <a:ext cx="1147762" cy="790575"/>
          </a:xfrm>
          <a:prstGeom prst="rect">
            <a:avLst/>
          </a:prstGeom>
          <a:solidFill>
            <a:srgbClr val="C0C0C0"/>
          </a:solidFill>
          <a:ln w="9525">
            <a:solidFill>
              <a:srgbClr val="000000"/>
            </a:solidFill>
            <a:miter lim="800000"/>
            <a:headEnd/>
            <a:tailEnd/>
          </a:ln>
        </p:spPr>
        <p:txBody>
          <a:bodyPr/>
          <a:lstStyle/>
          <a:p>
            <a:pPr algn="ctr" eaLnBrk="0" hangingPunct="0"/>
            <a:r>
              <a:rPr lang="fr-FR" sz="2000" b="1"/>
              <a:t>NADPH + H</a:t>
            </a:r>
            <a:r>
              <a:rPr lang="fr-FR" sz="2000" b="1" baseline="30000"/>
              <a:t>+</a:t>
            </a:r>
            <a:endParaRPr lang="fr-FR" sz="2000" b="1"/>
          </a:p>
        </p:txBody>
      </p:sp>
      <p:sp>
        <p:nvSpPr>
          <p:cNvPr id="8217" name="Text Box 25"/>
          <p:cNvSpPr txBox="1">
            <a:spLocks noChangeArrowheads="1"/>
          </p:cNvSpPr>
          <p:nvPr/>
        </p:nvSpPr>
        <p:spPr bwMode="auto">
          <a:xfrm>
            <a:off x="3030538" y="3968750"/>
            <a:ext cx="762000" cy="360363"/>
          </a:xfrm>
          <a:prstGeom prst="rect">
            <a:avLst/>
          </a:prstGeom>
          <a:solidFill>
            <a:srgbClr val="FFCC99"/>
          </a:solidFill>
          <a:ln w="9525">
            <a:solidFill>
              <a:srgbClr val="000000"/>
            </a:solidFill>
            <a:miter lim="800000"/>
            <a:headEnd/>
            <a:tailEnd/>
          </a:ln>
        </p:spPr>
        <p:txBody>
          <a:bodyPr/>
          <a:lstStyle/>
          <a:p>
            <a:pPr algn="ctr" eaLnBrk="0" hangingPunct="0"/>
            <a:r>
              <a:rPr lang="fr-FR" sz="2000" b="1"/>
              <a:t>ATP</a:t>
            </a:r>
          </a:p>
        </p:txBody>
      </p:sp>
      <p:sp>
        <p:nvSpPr>
          <p:cNvPr id="8218" name="Text Box 26"/>
          <p:cNvSpPr txBox="1">
            <a:spLocks noChangeArrowheads="1"/>
          </p:cNvSpPr>
          <p:nvPr/>
        </p:nvSpPr>
        <p:spPr bwMode="auto">
          <a:xfrm>
            <a:off x="2027238" y="3968750"/>
            <a:ext cx="763587" cy="360363"/>
          </a:xfrm>
          <a:prstGeom prst="rect">
            <a:avLst/>
          </a:prstGeom>
          <a:solidFill>
            <a:srgbClr val="FFCC99"/>
          </a:solidFill>
          <a:ln w="9525">
            <a:solidFill>
              <a:srgbClr val="000000"/>
            </a:solidFill>
            <a:miter lim="800000"/>
            <a:headEnd/>
            <a:tailEnd/>
          </a:ln>
        </p:spPr>
        <p:txBody>
          <a:bodyPr/>
          <a:lstStyle/>
          <a:p>
            <a:pPr algn="ctr" eaLnBrk="0" hangingPunct="0"/>
            <a:r>
              <a:rPr lang="fr-FR" sz="2000" b="1"/>
              <a:t>ADP</a:t>
            </a:r>
            <a:endParaRPr lang="fr-FR" sz="1400" b="1"/>
          </a:p>
        </p:txBody>
      </p:sp>
      <p:sp>
        <p:nvSpPr>
          <p:cNvPr id="8219" name="Line 27"/>
          <p:cNvSpPr>
            <a:spLocks noChangeShapeType="1"/>
          </p:cNvSpPr>
          <p:nvPr/>
        </p:nvSpPr>
        <p:spPr bwMode="auto">
          <a:xfrm flipH="1" flipV="1">
            <a:off x="1870075" y="1727200"/>
            <a:ext cx="1588" cy="3343275"/>
          </a:xfrm>
          <a:prstGeom prst="line">
            <a:avLst/>
          </a:prstGeom>
          <a:noFill/>
          <a:ln w="57150">
            <a:solidFill>
              <a:srgbClr val="008000"/>
            </a:solidFill>
            <a:prstDash val="dash"/>
            <a:round/>
            <a:headEnd/>
            <a:tailEnd type="triangle" w="med" len="med"/>
          </a:ln>
        </p:spPr>
        <p:txBody>
          <a:bodyPr/>
          <a:lstStyle/>
          <a:p>
            <a:endParaRPr lang="en-US"/>
          </a:p>
        </p:txBody>
      </p:sp>
      <p:sp>
        <p:nvSpPr>
          <p:cNvPr id="8221" name="Text Box 29"/>
          <p:cNvSpPr txBox="1">
            <a:spLocks noChangeArrowheads="1"/>
          </p:cNvSpPr>
          <p:nvPr/>
        </p:nvSpPr>
        <p:spPr bwMode="auto">
          <a:xfrm>
            <a:off x="1674813" y="1465263"/>
            <a:ext cx="444500" cy="292100"/>
          </a:xfrm>
          <a:prstGeom prst="rect">
            <a:avLst/>
          </a:prstGeom>
          <a:noFill/>
          <a:ln w="9525">
            <a:noFill/>
            <a:miter lim="800000"/>
            <a:headEnd/>
            <a:tailEnd/>
          </a:ln>
        </p:spPr>
        <p:txBody>
          <a:bodyPr/>
          <a:lstStyle/>
          <a:p>
            <a:pPr algn="ctr" eaLnBrk="0" hangingPunct="0"/>
            <a:r>
              <a:rPr lang="fr-FR" sz="2000" b="1"/>
              <a:t>e</a:t>
            </a:r>
            <a:r>
              <a:rPr lang="fr-FR" sz="2000" b="1" baseline="30000"/>
              <a:t>-</a:t>
            </a:r>
            <a:endParaRPr lang="fr-FR" sz="2000" b="1"/>
          </a:p>
        </p:txBody>
      </p:sp>
      <p:sp>
        <p:nvSpPr>
          <p:cNvPr id="8223" name="Line 31"/>
          <p:cNvSpPr>
            <a:spLocks noChangeShapeType="1"/>
          </p:cNvSpPr>
          <p:nvPr/>
        </p:nvSpPr>
        <p:spPr bwMode="auto">
          <a:xfrm flipH="1" flipV="1">
            <a:off x="6124575" y="873125"/>
            <a:ext cx="12700" cy="3854450"/>
          </a:xfrm>
          <a:prstGeom prst="line">
            <a:avLst/>
          </a:prstGeom>
          <a:noFill/>
          <a:ln w="57150">
            <a:solidFill>
              <a:srgbClr val="008000"/>
            </a:solidFill>
            <a:prstDash val="dash"/>
            <a:round/>
            <a:headEnd/>
            <a:tailEnd type="triangle" w="med" len="med"/>
          </a:ln>
        </p:spPr>
        <p:txBody>
          <a:bodyPr/>
          <a:lstStyle/>
          <a:p>
            <a:endParaRPr lang="en-US"/>
          </a:p>
        </p:txBody>
      </p:sp>
      <p:sp>
        <p:nvSpPr>
          <p:cNvPr id="8225" name="Text Box 33"/>
          <p:cNvSpPr txBox="1">
            <a:spLocks noChangeArrowheads="1"/>
          </p:cNvSpPr>
          <p:nvPr/>
        </p:nvSpPr>
        <p:spPr bwMode="auto">
          <a:xfrm>
            <a:off x="5919788" y="549275"/>
            <a:ext cx="444500" cy="292100"/>
          </a:xfrm>
          <a:prstGeom prst="rect">
            <a:avLst/>
          </a:prstGeom>
          <a:noFill/>
          <a:ln w="9525">
            <a:noFill/>
            <a:miter lim="800000"/>
            <a:headEnd/>
            <a:tailEnd/>
          </a:ln>
        </p:spPr>
        <p:txBody>
          <a:bodyPr/>
          <a:lstStyle/>
          <a:p>
            <a:pPr algn="ctr" eaLnBrk="0" hangingPunct="0"/>
            <a:r>
              <a:rPr lang="fr-FR" sz="2000" b="1"/>
              <a:t>e</a:t>
            </a:r>
            <a:r>
              <a:rPr lang="fr-FR" sz="2000" b="1" baseline="30000"/>
              <a:t>-</a:t>
            </a:r>
            <a:endParaRPr lang="fr-FR" sz="2000" b="1"/>
          </a:p>
        </p:txBody>
      </p:sp>
      <p:sp>
        <p:nvSpPr>
          <p:cNvPr id="8229" name="Text Box 37"/>
          <p:cNvSpPr txBox="1">
            <a:spLocks noChangeArrowheads="1"/>
          </p:cNvSpPr>
          <p:nvPr/>
        </p:nvSpPr>
        <p:spPr bwMode="auto">
          <a:xfrm>
            <a:off x="6611938" y="2860675"/>
            <a:ext cx="1092200" cy="455613"/>
          </a:xfrm>
          <a:prstGeom prst="rect">
            <a:avLst/>
          </a:prstGeom>
          <a:solidFill>
            <a:srgbClr val="C0C0C0"/>
          </a:solidFill>
          <a:ln w="9525">
            <a:solidFill>
              <a:srgbClr val="000000"/>
            </a:solidFill>
            <a:miter lim="800000"/>
            <a:headEnd/>
            <a:tailEnd/>
          </a:ln>
        </p:spPr>
        <p:txBody>
          <a:bodyPr/>
          <a:lstStyle/>
          <a:p>
            <a:pPr algn="ctr" eaLnBrk="0" hangingPunct="0"/>
            <a:r>
              <a:rPr lang="fr-FR" sz="2000" b="1"/>
              <a:t>NADP</a:t>
            </a:r>
            <a:endParaRPr lang="fr-FR" sz="1400" b="1"/>
          </a:p>
        </p:txBody>
      </p:sp>
      <p:grpSp>
        <p:nvGrpSpPr>
          <p:cNvPr id="4" name="Group 45"/>
          <p:cNvGrpSpPr>
            <a:grpSpLocks/>
          </p:cNvGrpSpPr>
          <p:nvPr/>
        </p:nvGrpSpPr>
        <p:grpSpPr bwMode="auto">
          <a:xfrm>
            <a:off x="6367463" y="768350"/>
            <a:ext cx="2506662" cy="1762125"/>
            <a:chOff x="4011" y="484"/>
            <a:chExt cx="1579" cy="1110"/>
          </a:xfrm>
        </p:grpSpPr>
        <p:sp>
          <p:nvSpPr>
            <p:cNvPr id="25634" name="Line 5"/>
            <p:cNvSpPr>
              <a:spLocks noChangeShapeType="1"/>
            </p:cNvSpPr>
            <p:nvPr/>
          </p:nvSpPr>
          <p:spPr bwMode="auto">
            <a:xfrm>
              <a:off x="4940" y="921"/>
              <a:ext cx="53" cy="673"/>
            </a:xfrm>
            <a:prstGeom prst="line">
              <a:avLst/>
            </a:prstGeom>
            <a:noFill/>
            <a:ln w="57150">
              <a:solidFill>
                <a:srgbClr val="008000"/>
              </a:solidFill>
              <a:prstDash val="dash"/>
              <a:round/>
              <a:headEnd/>
              <a:tailEnd type="triangle" w="med" len="med"/>
            </a:ln>
          </p:spPr>
          <p:txBody>
            <a:bodyPr/>
            <a:lstStyle/>
            <a:p>
              <a:endParaRPr lang="en-US"/>
            </a:p>
          </p:txBody>
        </p:sp>
        <p:sp>
          <p:nvSpPr>
            <p:cNvPr id="25635" name="Text Box 23"/>
            <p:cNvSpPr txBox="1">
              <a:spLocks noChangeArrowheads="1"/>
            </p:cNvSpPr>
            <p:nvPr/>
          </p:nvSpPr>
          <p:spPr bwMode="auto">
            <a:xfrm>
              <a:off x="4458" y="700"/>
              <a:ext cx="1132" cy="247"/>
            </a:xfrm>
            <a:prstGeom prst="rect">
              <a:avLst/>
            </a:prstGeom>
            <a:noFill/>
            <a:ln w="9525">
              <a:noFill/>
              <a:miter lim="800000"/>
              <a:headEnd/>
              <a:tailEnd/>
            </a:ln>
          </p:spPr>
          <p:txBody>
            <a:bodyPr/>
            <a:lstStyle/>
            <a:p>
              <a:pPr algn="ctr" eaLnBrk="0" hangingPunct="0"/>
              <a:r>
                <a:rPr lang="fr-FR" sz="2000" b="1"/>
                <a:t>Ferredoxin</a:t>
              </a:r>
            </a:p>
          </p:txBody>
        </p:sp>
        <p:sp>
          <p:nvSpPr>
            <p:cNvPr id="25636" name="Line 32"/>
            <p:cNvSpPr>
              <a:spLocks noChangeShapeType="1"/>
            </p:cNvSpPr>
            <p:nvPr/>
          </p:nvSpPr>
          <p:spPr bwMode="auto">
            <a:xfrm>
              <a:off x="4011" y="484"/>
              <a:ext cx="667" cy="246"/>
            </a:xfrm>
            <a:prstGeom prst="line">
              <a:avLst/>
            </a:prstGeom>
            <a:noFill/>
            <a:ln w="57150">
              <a:solidFill>
                <a:srgbClr val="008000"/>
              </a:solidFill>
              <a:prstDash val="dash"/>
              <a:round/>
              <a:headEnd/>
              <a:tailEnd type="triangle" w="med" len="med"/>
            </a:ln>
          </p:spPr>
          <p:txBody>
            <a:bodyPr/>
            <a:lstStyle/>
            <a:p>
              <a:endParaRPr lang="en-US"/>
            </a:p>
          </p:txBody>
        </p:sp>
        <p:sp>
          <p:nvSpPr>
            <p:cNvPr id="25637" name="Text Box 38"/>
            <p:cNvSpPr txBox="1">
              <a:spLocks noChangeArrowheads="1"/>
            </p:cNvSpPr>
            <p:nvPr/>
          </p:nvSpPr>
          <p:spPr bwMode="auto">
            <a:xfrm>
              <a:off x="4409" y="984"/>
              <a:ext cx="911" cy="437"/>
            </a:xfrm>
            <a:prstGeom prst="rect">
              <a:avLst/>
            </a:prstGeom>
            <a:solidFill>
              <a:srgbClr val="FFFFFF"/>
            </a:solidFill>
            <a:ln w="9525">
              <a:solidFill>
                <a:srgbClr val="000000"/>
              </a:solidFill>
              <a:miter lim="800000"/>
              <a:headEnd/>
              <a:tailEnd/>
            </a:ln>
          </p:spPr>
          <p:txBody>
            <a:bodyPr/>
            <a:lstStyle/>
            <a:p>
              <a:pPr algn="ctr" eaLnBrk="0" hangingPunct="0"/>
              <a:r>
                <a:rPr lang="fr-FR" sz="2000"/>
                <a:t>NADPH reductase</a:t>
              </a:r>
            </a:p>
          </p:txBody>
        </p:sp>
      </p:grpSp>
      <p:sp>
        <p:nvSpPr>
          <p:cNvPr id="8231" name="AutoShape 39"/>
          <p:cNvSpPr>
            <a:spLocks/>
          </p:cNvSpPr>
          <p:nvPr/>
        </p:nvSpPr>
        <p:spPr bwMode="auto">
          <a:xfrm rot="-5400000">
            <a:off x="7804944" y="2148682"/>
            <a:ext cx="338137" cy="1104900"/>
          </a:xfrm>
          <a:prstGeom prst="rightBracket">
            <a:avLst>
              <a:gd name="adj" fmla="val 27230"/>
            </a:avLst>
          </a:prstGeom>
          <a:noFill/>
          <a:ln w="57150">
            <a:solidFill>
              <a:srgbClr val="0000FF"/>
            </a:solidFill>
            <a:round/>
            <a:headEnd/>
            <a:tailEnd type="triangle" w="med" len="med"/>
          </a:ln>
        </p:spPr>
        <p:txBody>
          <a:bodyPr/>
          <a:lstStyle/>
          <a:p>
            <a:endParaRPr lang="en-US"/>
          </a:p>
        </p:txBody>
      </p:sp>
      <p:grpSp>
        <p:nvGrpSpPr>
          <p:cNvPr id="5" name="Group 44"/>
          <p:cNvGrpSpPr>
            <a:grpSpLocks/>
          </p:cNvGrpSpPr>
          <p:nvPr/>
        </p:nvGrpSpPr>
        <p:grpSpPr bwMode="auto">
          <a:xfrm>
            <a:off x="1985963" y="1733550"/>
            <a:ext cx="3560762" cy="3006725"/>
            <a:chOff x="1251" y="1092"/>
            <a:chExt cx="2243" cy="1894"/>
          </a:xfrm>
        </p:grpSpPr>
        <p:sp>
          <p:nvSpPr>
            <p:cNvPr id="25627" name="Text Box 20"/>
            <p:cNvSpPr txBox="1">
              <a:spLocks noChangeArrowheads="1"/>
            </p:cNvSpPr>
            <p:nvPr/>
          </p:nvSpPr>
          <p:spPr bwMode="auto">
            <a:xfrm>
              <a:off x="1251" y="1395"/>
              <a:ext cx="1221" cy="216"/>
            </a:xfrm>
            <a:prstGeom prst="rect">
              <a:avLst/>
            </a:prstGeom>
            <a:noFill/>
            <a:ln w="9525">
              <a:noFill/>
              <a:miter lim="800000"/>
              <a:headEnd/>
              <a:tailEnd/>
            </a:ln>
          </p:spPr>
          <p:txBody>
            <a:bodyPr/>
            <a:lstStyle/>
            <a:p>
              <a:pPr algn="ctr" eaLnBrk="0" hangingPunct="0"/>
              <a:r>
                <a:rPr lang="fr-FR" sz="2000" b="1">
                  <a:latin typeface="Times" charset="0"/>
                </a:rPr>
                <a:t>Plastoquinone</a:t>
              </a:r>
            </a:p>
          </p:txBody>
        </p:sp>
        <p:sp>
          <p:nvSpPr>
            <p:cNvPr id="25628" name="Text Box 21"/>
            <p:cNvSpPr txBox="1">
              <a:spLocks noChangeArrowheads="1"/>
            </p:cNvSpPr>
            <p:nvPr/>
          </p:nvSpPr>
          <p:spPr bwMode="auto">
            <a:xfrm>
              <a:off x="2356" y="2583"/>
              <a:ext cx="1138" cy="263"/>
            </a:xfrm>
            <a:prstGeom prst="rect">
              <a:avLst/>
            </a:prstGeom>
            <a:noFill/>
            <a:ln w="9525">
              <a:noFill/>
              <a:miter lim="800000"/>
              <a:headEnd/>
              <a:tailEnd/>
            </a:ln>
          </p:spPr>
          <p:txBody>
            <a:bodyPr/>
            <a:lstStyle/>
            <a:p>
              <a:pPr algn="ctr" eaLnBrk="0" hangingPunct="0"/>
              <a:r>
                <a:rPr lang="fr-FR" sz="2000" b="1"/>
                <a:t>Plastocyanin</a:t>
              </a:r>
            </a:p>
          </p:txBody>
        </p:sp>
        <p:sp>
          <p:nvSpPr>
            <p:cNvPr id="25629" name="Line 28"/>
            <p:cNvSpPr>
              <a:spLocks noChangeShapeType="1"/>
            </p:cNvSpPr>
            <p:nvPr/>
          </p:nvSpPr>
          <p:spPr bwMode="auto">
            <a:xfrm>
              <a:off x="1290" y="1092"/>
              <a:ext cx="307" cy="366"/>
            </a:xfrm>
            <a:prstGeom prst="line">
              <a:avLst/>
            </a:prstGeom>
            <a:noFill/>
            <a:ln w="57150">
              <a:solidFill>
                <a:srgbClr val="008000"/>
              </a:solidFill>
              <a:prstDash val="dash"/>
              <a:round/>
              <a:headEnd/>
              <a:tailEnd type="triangle" w="med" len="med"/>
            </a:ln>
          </p:spPr>
          <p:txBody>
            <a:bodyPr/>
            <a:lstStyle/>
            <a:p>
              <a:endParaRPr lang="en-US"/>
            </a:p>
          </p:txBody>
        </p:sp>
        <p:sp>
          <p:nvSpPr>
            <p:cNvPr id="25630" name="Line 30"/>
            <p:cNvSpPr>
              <a:spLocks noChangeShapeType="1"/>
            </p:cNvSpPr>
            <p:nvPr/>
          </p:nvSpPr>
          <p:spPr bwMode="auto">
            <a:xfrm>
              <a:off x="1651" y="1602"/>
              <a:ext cx="152" cy="240"/>
            </a:xfrm>
            <a:prstGeom prst="line">
              <a:avLst/>
            </a:prstGeom>
            <a:noFill/>
            <a:ln w="57150">
              <a:solidFill>
                <a:srgbClr val="008000"/>
              </a:solidFill>
              <a:prstDash val="dash"/>
              <a:round/>
              <a:headEnd/>
              <a:tailEnd type="triangle" w="med" len="med"/>
            </a:ln>
          </p:spPr>
          <p:txBody>
            <a:bodyPr/>
            <a:lstStyle/>
            <a:p>
              <a:endParaRPr lang="en-US"/>
            </a:p>
          </p:txBody>
        </p:sp>
        <p:sp>
          <p:nvSpPr>
            <p:cNvPr id="25631" name="Line 34"/>
            <p:cNvSpPr>
              <a:spLocks noChangeShapeType="1"/>
            </p:cNvSpPr>
            <p:nvPr/>
          </p:nvSpPr>
          <p:spPr bwMode="auto">
            <a:xfrm>
              <a:off x="2240" y="2090"/>
              <a:ext cx="408" cy="576"/>
            </a:xfrm>
            <a:prstGeom prst="line">
              <a:avLst/>
            </a:prstGeom>
            <a:noFill/>
            <a:ln w="57150">
              <a:solidFill>
                <a:srgbClr val="008000"/>
              </a:solidFill>
              <a:prstDash val="dash"/>
              <a:round/>
              <a:headEnd/>
              <a:tailEnd type="triangle" w="med" len="med"/>
            </a:ln>
          </p:spPr>
          <p:txBody>
            <a:bodyPr/>
            <a:lstStyle/>
            <a:p>
              <a:endParaRPr lang="en-US"/>
            </a:p>
          </p:txBody>
        </p:sp>
        <p:sp>
          <p:nvSpPr>
            <p:cNvPr id="25632" name="Line 35"/>
            <p:cNvSpPr>
              <a:spLocks noChangeShapeType="1"/>
            </p:cNvSpPr>
            <p:nvPr/>
          </p:nvSpPr>
          <p:spPr bwMode="auto">
            <a:xfrm>
              <a:off x="2796" y="2826"/>
              <a:ext cx="589" cy="160"/>
            </a:xfrm>
            <a:prstGeom prst="line">
              <a:avLst/>
            </a:prstGeom>
            <a:noFill/>
            <a:ln w="57150">
              <a:solidFill>
                <a:srgbClr val="008000"/>
              </a:solidFill>
              <a:prstDash val="dash"/>
              <a:round/>
              <a:headEnd/>
              <a:tailEnd type="triangle" w="med" len="med"/>
            </a:ln>
          </p:spPr>
          <p:txBody>
            <a:bodyPr/>
            <a:lstStyle/>
            <a:p>
              <a:endParaRPr lang="en-US"/>
            </a:p>
          </p:txBody>
        </p:sp>
        <p:sp>
          <p:nvSpPr>
            <p:cNvPr id="25633" name="Text Box 40"/>
            <p:cNvSpPr txBox="1">
              <a:spLocks noChangeArrowheads="1"/>
            </p:cNvSpPr>
            <p:nvPr/>
          </p:nvSpPr>
          <p:spPr bwMode="auto">
            <a:xfrm>
              <a:off x="1350" y="1834"/>
              <a:ext cx="1485" cy="413"/>
            </a:xfrm>
            <a:prstGeom prst="rect">
              <a:avLst/>
            </a:prstGeom>
            <a:solidFill>
              <a:srgbClr val="FFFFFF"/>
            </a:solidFill>
            <a:ln w="9525">
              <a:solidFill>
                <a:srgbClr val="000000"/>
              </a:solidFill>
              <a:miter lim="800000"/>
              <a:headEnd/>
              <a:tailEnd/>
            </a:ln>
          </p:spPr>
          <p:txBody>
            <a:bodyPr/>
            <a:lstStyle/>
            <a:p>
              <a:pPr algn="ctr" eaLnBrk="0" hangingPunct="0"/>
              <a:r>
                <a:rPr lang="fr-FR" sz="2000" b="1">
                  <a:latin typeface="Times" charset="0"/>
                </a:rPr>
                <a:t>Cytochrome b</a:t>
              </a:r>
              <a:r>
                <a:rPr lang="fr-FR" sz="2000" b="1" baseline="-25000">
                  <a:latin typeface="Times" charset="0"/>
                </a:rPr>
                <a:t>6</a:t>
              </a:r>
              <a:r>
                <a:rPr lang="fr-FR" sz="2000" b="1">
                  <a:latin typeface="Times" charset="0"/>
                </a:rPr>
                <a:t> – f complex</a:t>
              </a:r>
            </a:p>
          </p:txBody>
        </p:sp>
      </p:grpSp>
      <p:sp>
        <p:nvSpPr>
          <p:cNvPr id="8233" name="AutoShape 41"/>
          <p:cNvSpPr>
            <a:spLocks/>
          </p:cNvSpPr>
          <p:nvPr/>
        </p:nvSpPr>
        <p:spPr bwMode="auto">
          <a:xfrm rot="-5400000">
            <a:off x="2662238" y="3287713"/>
            <a:ext cx="368300" cy="1016000"/>
          </a:xfrm>
          <a:prstGeom prst="rightBracket">
            <a:avLst>
              <a:gd name="adj" fmla="val 22989"/>
            </a:avLst>
          </a:prstGeom>
          <a:noFill/>
          <a:ln w="57150">
            <a:solidFill>
              <a:srgbClr val="FF0000"/>
            </a:solidFill>
            <a:round/>
            <a:headEnd/>
            <a:tailEnd type="triangle" w="med" len="med"/>
          </a:ln>
        </p:spPr>
        <p:txBody>
          <a:bodyPr/>
          <a:lstStyle/>
          <a:p>
            <a:endParaRPr lang="en-US"/>
          </a:p>
        </p:txBody>
      </p:sp>
      <p:grpSp>
        <p:nvGrpSpPr>
          <p:cNvPr id="6" name="Group 43"/>
          <p:cNvGrpSpPr>
            <a:grpSpLocks/>
          </p:cNvGrpSpPr>
          <p:nvPr/>
        </p:nvGrpSpPr>
        <p:grpSpPr bwMode="auto">
          <a:xfrm>
            <a:off x="671513" y="4760913"/>
            <a:ext cx="7059612" cy="619125"/>
            <a:chOff x="423" y="2999"/>
            <a:chExt cx="4447" cy="390"/>
          </a:xfrm>
        </p:grpSpPr>
        <p:sp>
          <p:nvSpPr>
            <p:cNvPr id="25625" name="Text Box 22"/>
            <p:cNvSpPr txBox="1">
              <a:spLocks noChangeArrowheads="1"/>
            </p:cNvSpPr>
            <p:nvPr/>
          </p:nvSpPr>
          <p:spPr bwMode="auto">
            <a:xfrm>
              <a:off x="3326" y="2999"/>
              <a:ext cx="1544" cy="270"/>
            </a:xfrm>
            <a:prstGeom prst="rect">
              <a:avLst/>
            </a:prstGeom>
            <a:solidFill>
              <a:srgbClr val="CCFFCC"/>
            </a:solidFill>
            <a:ln w="9525">
              <a:solidFill>
                <a:srgbClr val="000000"/>
              </a:solidFill>
              <a:miter lim="800000"/>
              <a:headEnd/>
              <a:tailEnd/>
            </a:ln>
          </p:spPr>
          <p:txBody>
            <a:bodyPr/>
            <a:lstStyle/>
            <a:p>
              <a:pPr algn="ctr" eaLnBrk="0" hangingPunct="0"/>
              <a:r>
                <a:rPr lang="fr-FR" sz="2000" b="1"/>
                <a:t>PHOTOSYSTEM I</a:t>
              </a:r>
            </a:p>
          </p:txBody>
        </p:sp>
        <p:sp>
          <p:nvSpPr>
            <p:cNvPr id="25626" name="Text Box 18"/>
            <p:cNvSpPr txBox="1">
              <a:spLocks noChangeArrowheads="1"/>
            </p:cNvSpPr>
            <p:nvPr/>
          </p:nvSpPr>
          <p:spPr bwMode="auto">
            <a:xfrm>
              <a:off x="423" y="3129"/>
              <a:ext cx="1501" cy="260"/>
            </a:xfrm>
            <a:prstGeom prst="rect">
              <a:avLst/>
            </a:prstGeom>
            <a:solidFill>
              <a:srgbClr val="CCFFCC"/>
            </a:solidFill>
            <a:ln w="9525">
              <a:solidFill>
                <a:srgbClr val="000000"/>
              </a:solidFill>
              <a:miter lim="800000"/>
              <a:headEnd/>
              <a:tailEnd/>
            </a:ln>
          </p:spPr>
          <p:txBody>
            <a:bodyPr/>
            <a:lstStyle/>
            <a:p>
              <a:pPr algn="ctr" eaLnBrk="0" hangingPunct="0"/>
              <a:r>
                <a:rPr lang="fr-FR" sz="2000" b="1"/>
                <a:t>PHOTOSYSTEM II</a:t>
              </a:r>
            </a:p>
          </p:txBody>
        </p:sp>
      </p:grpSp>
      <p:grpSp>
        <p:nvGrpSpPr>
          <p:cNvPr id="7" name="Group 48"/>
          <p:cNvGrpSpPr>
            <a:grpSpLocks/>
          </p:cNvGrpSpPr>
          <p:nvPr/>
        </p:nvGrpSpPr>
        <p:grpSpPr bwMode="auto">
          <a:xfrm>
            <a:off x="927100" y="5375275"/>
            <a:ext cx="2687638" cy="488950"/>
            <a:chOff x="584" y="3386"/>
            <a:chExt cx="1693" cy="308"/>
          </a:xfrm>
        </p:grpSpPr>
        <p:sp>
          <p:nvSpPr>
            <p:cNvPr id="25623" name="Text Box 19"/>
            <p:cNvSpPr txBox="1">
              <a:spLocks noChangeArrowheads="1"/>
            </p:cNvSpPr>
            <p:nvPr/>
          </p:nvSpPr>
          <p:spPr bwMode="auto">
            <a:xfrm>
              <a:off x="584" y="3486"/>
              <a:ext cx="1693" cy="208"/>
            </a:xfrm>
            <a:prstGeom prst="rect">
              <a:avLst/>
            </a:prstGeom>
            <a:noFill/>
            <a:ln w="9525">
              <a:noFill/>
              <a:miter lim="800000"/>
              <a:headEnd/>
              <a:tailEnd/>
            </a:ln>
          </p:spPr>
          <p:txBody>
            <a:bodyPr/>
            <a:lstStyle/>
            <a:p>
              <a:pPr algn="ctr" eaLnBrk="0" hangingPunct="0"/>
              <a:r>
                <a:rPr lang="fr-FR" sz="2000" b="1"/>
                <a:t>H</a:t>
              </a:r>
              <a:r>
                <a:rPr lang="fr-FR" sz="2000" b="1" baseline="-25000"/>
                <a:t>2</a:t>
              </a:r>
              <a:r>
                <a:rPr lang="fr-FR" sz="2000" b="1"/>
                <a:t>O          O</a:t>
              </a:r>
              <a:r>
                <a:rPr lang="fr-FR" sz="2000" b="1" baseline="-25000"/>
                <a:t>2</a:t>
              </a:r>
              <a:r>
                <a:rPr lang="fr-FR" sz="2000" b="1"/>
                <a:t> + 4H</a:t>
              </a:r>
              <a:r>
                <a:rPr lang="fr-FR" sz="2000" b="1" baseline="30000"/>
                <a:t>+</a:t>
              </a:r>
              <a:endParaRPr lang="fr-FR" sz="2000" b="1"/>
            </a:p>
          </p:txBody>
        </p:sp>
        <p:sp>
          <p:nvSpPr>
            <p:cNvPr id="25624" name="AutoShape 36"/>
            <p:cNvSpPr>
              <a:spLocks/>
            </p:cNvSpPr>
            <p:nvPr/>
          </p:nvSpPr>
          <p:spPr bwMode="auto">
            <a:xfrm rot="-5400000">
              <a:off x="1108" y="3146"/>
              <a:ext cx="160" cy="640"/>
            </a:xfrm>
            <a:prstGeom prst="rightBracket">
              <a:avLst>
                <a:gd name="adj" fmla="val 33333"/>
              </a:avLst>
            </a:prstGeom>
            <a:noFill/>
            <a:ln w="38100">
              <a:solidFill>
                <a:srgbClr val="0000FF"/>
              </a:solidFill>
              <a:round/>
              <a:headEnd/>
              <a:tailEnd type="triangle" w="med" len="med"/>
            </a:ln>
          </p:spPr>
          <p:txBody>
            <a:bodyPr/>
            <a:lstStyle/>
            <a:p>
              <a:endParaRPr lang="en-US"/>
            </a:p>
          </p:txBody>
        </p:sp>
      </p:grpSp>
      <p:sp>
        <p:nvSpPr>
          <p:cNvPr id="8238" name="AutoShape 46"/>
          <p:cNvSpPr>
            <a:spLocks noChangeArrowheads="1"/>
          </p:cNvSpPr>
          <p:nvPr/>
        </p:nvSpPr>
        <p:spPr bwMode="auto">
          <a:xfrm>
            <a:off x="862013" y="3590925"/>
            <a:ext cx="893762" cy="1363663"/>
          </a:xfrm>
          <a:prstGeom prst="lightningBolt">
            <a:avLst/>
          </a:prstGeom>
          <a:solidFill>
            <a:srgbClr val="FFFF00"/>
          </a:solidFill>
          <a:ln w="9525">
            <a:solidFill>
              <a:schemeClr val="tx1"/>
            </a:solidFill>
            <a:miter lim="800000"/>
            <a:headEnd/>
            <a:tailEnd/>
          </a:ln>
        </p:spPr>
        <p:txBody>
          <a:bodyPr wrap="none" anchor="ctr"/>
          <a:lstStyle/>
          <a:p>
            <a:endParaRPr lang="en-US"/>
          </a:p>
        </p:txBody>
      </p:sp>
      <p:sp>
        <p:nvSpPr>
          <p:cNvPr id="8239" name="AutoShape 47"/>
          <p:cNvSpPr>
            <a:spLocks noChangeArrowheads="1"/>
          </p:cNvSpPr>
          <p:nvPr/>
        </p:nvSpPr>
        <p:spPr bwMode="auto">
          <a:xfrm>
            <a:off x="5264150" y="3444875"/>
            <a:ext cx="798513" cy="1317625"/>
          </a:xfrm>
          <a:prstGeom prst="lightningBolt">
            <a:avLst/>
          </a:prstGeom>
          <a:solidFill>
            <a:srgbClr val="FFFF00"/>
          </a:solidFill>
          <a:ln w="9525">
            <a:solidFill>
              <a:schemeClr val="tx1"/>
            </a:solidFill>
            <a:miter lim="800000"/>
            <a:headEnd/>
            <a:tailEnd/>
          </a:ln>
        </p:spPr>
        <p:txBody>
          <a:bodyPr wrap="none" anchor="ctr"/>
          <a:lstStyle/>
          <a:p>
            <a:endParaRPr lang="en-US"/>
          </a:p>
        </p:txBody>
      </p:sp>
      <p:sp>
        <p:nvSpPr>
          <p:cNvPr id="8241" name="Text Box 49"/>
          <p:cNvSpPr txBox="1">
            <a:spLocks noChangeArrowheads="1"/>
          </p:cNvSpPr>
          <p:nvPr/>
        </p:nvSpPr>
        <p:spPr bwMode="auto">
          <a:xfrm>
            <a:off x="6502400" y="3824288"/>
            <a:ext cx="2451100" cy="641350"/>
          </a:xfrm>
          <a:prstGeom prst="rect">
            <a:avLst/>
          </a:prstGeom>
          <a:noFill/>
          <a:ln w="9525">
            <a:noFill/>
            <a:miter lim="800000"/>
            <a:headEnd/>
            <a:tailEnd/>
          </a:ln>
        </p:spPr>
        <p:txBody>
          <a:bodyPr>
            <a:spAutoFit/>
          </a:bodyPr>
          <a:lstStyle/>
          <a:p>
            <a:pPr algn="ctr"/>
            <a:r>
              <a:rPr lang="en-GB"/>
              <a:t>Non-cyclic </a:t>
            </a:r>
          </a:p>
          <a:p>
            <a:pPr algn="ctr"/>
            <a:r>
              <a:rPr lang="en-GB"/>
              <a:t>photophosphorylation</a:t>
            </a:r>
          </a:p>
        </p:txBody>
      </p:sp>
      <p:sp>
        <p:nvSpPr>
          <p:cNvPr id="8242" name="Text Box 50"/>
          <p:cNvSpPr txBox="1">
            <a:spLocks noChangeArrowheads="1"/>
          </p:cNvSpPr>
          <p:nvPr/>
        </p:nvSpPr>
        <p:spPr bwMode="auto">
          <a:xfrm>
            <a:off x="2917825" y="812800"/>
            <a:ext cx="2368550" cy="641350"/>
          </a:xfrm>
          <a:prstGeom prst="rect">
            <a:avLst/>
          </a:prstGeom>
          <a:noFill/>
          <a:ln w="9525">
            <a:noFill/>
            <a:miter lim="800000"/>
            <a:headEnd/>
            <a:tailEnd/>
          </a:ln>
        </p:spPr>
        <p:txBody>
          <a:bodyPr wrap="none">
            <a:spAutoFit/>
          </a:bodyPr>
          <a:lstStyle/>
          <a:p>
            <a:pPr algn="ctr"/>
            <a:r>
              <a:rPr lang="en-GB"/>
              <a:t>Cyclic </a:t>
            </a:r>
          </a:p>
          <a:p>
            <a:pPr algn="ctr"/>
            <a:r>
              <a:rPr lang="en-GB"/>
              <a:t>photophosphorylation</a:t>
            </a:r>
          </a:p>
        </p:txBody>
      </p:sp>
      <p:sp>
        <p:nvSpPr>
          <p:cNvPr id="25622" name="Text Box 4"/>
          <p:cNvSpPr txBox="1">
            <a:spLocks noChangeArrowheads="1"/>
          </p:cNvSpPr>
          <p:nvPr/>
        </p:nvSpPr>
        <p:spPr bwMode="auto">
          <a:xfrm>
            <a:off x="265113" y="6569075"/>
            <a:ext cx="2171700" cy="274638"/>
          </a:xfrm>
          <a:prstGeom prst="rect">
            <a:avLst/>
          </a:prstGeom>
          <a:noFill/>
          <a:ln w="9525">
            <a:noFill/>
            <a:miter lim="800000"/>
            <a:headEnd/>
            <a:tailEnd/>
          </a:ln>
        </p:spPr>
        <p:txBody>
          <a:bodyPr>
            <a:spAutoFit/>
          </a:bodyPr>
          <a:lstStyle/>
          <a:p>
            <a:pPr>
              <a:spcBef>
                <a:spcPct val="50000"/>
              </a:spcBef>
            </a:pPr>
            <a:r>
              <a:rPr lang="en-US" sz="1200">
                <a:cs typeface="Arial" charset="0"/>
              </a:rPr>
              <a:t>© 2010 Paul Billiet </a:t>
            </a:r>
            <a:r>
              <a:rPr lang="en-US" sz="1200">
                <a:cs typeface="Arial" charset="0"/>
                <a:hlinkClick r:id="rId2"/>
              </a:rPr>
              <a:t>ODWS</a:t>
            </a:r>
            <a:endParaRPr lang="en-US" sz="120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4" presetClass="entr" presetSubtype="60697148"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219"/>
                                        </p:tgtEl>
                                        <p:attrNameLst>
                                          <p:attrName>style.visibility</p:attrName>
                                        </p:attrNameLst>
                                      </p:cBhvr>
                                      <p:to>
                                        <p:strVal val="visible"/>
                                      </p:to>
                                    </p:set>
                                    <p:animEffect transition="in" filter="wipe(down)">
                                      <p:cBhvr>
                                        <p:cTn id="15" dur="500"/>
                                        <p:tgtEl>
                                          <p:spTgt spid="82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82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strips(downRigh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entr" presetSubtype="60717056" fill="hold" grpId="0" nodeType="clickEffect">
                                  <p:stCondLst>
                                    <p:cond delay="0"/>
                                  </p:stCondLst>
                                  <p:childTnLst>
                                    <p:set>
                                      <p:cBhvr>
                                        <p:cTn id="33" dur="1" fill="hold">
                                          <p:stCondLst>
                                            <p:cond delay="499"/>
                                          </p:stCondLst>
                                        </p:cTn>
                                        <p:tgtEl>
                                          <p:spTgt spid="82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233"/>
                                        </p:tgtEl>
                                        <p:attrNameLst>
                                          <p:attrName>style.visibility</p:attrName>
                                        </p:attrNameLst>
                                      </p:cBhvr>
                                      <p:to>
                                        <p:strVal val="visible"/>
                                      </p:to>
                                    </p:set>
                                    <p:animEffect transition="in" filter="wipe(left)">
                                      <p:cBhvr>
                                        <p:cTn id="38" dur="500"/>
                                        <p:tgtEl>
                                          <p:spTgt spid="823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entr" presetSubtype="60702496" fill="hold" grpId="0" nodeType="clickEffect">
                                  <p:stCondLst>
                                    <p:cond delay="0"/>
                                  </p:stCondLst>
                                  <p:childTnLst>
                                    <p:set>
                                      <p:cBhvr>
                                        <p:cTn id="42" dur="1" fill="hold">
                                          <p:stCondLst>
                                            <p:cond delay="499"/>
                                          </p:stCondLst>
                                        </p:cTn>
                                        <p:tgtEl>
                                          <p:spTgt spid="82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82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8223"/>
                                        </p:tgtEl>
                                        <p:attrNameLst>
                                          <p:attrName>style.visibility</p:attrName>
                                        </p:attrNameLst>
                                      </p:cBhvr>
                                      <p:to>
                                        <p:strVal val="visible"/>
                                      </p:to>
                                    </p:set>
                                    <p:animEffect transition="in" filter="wipe(down)">
                                      <p:cBhvr>
                                        <p:cTn id="51" dur="500"/>
                                        <p:tgtEl>
                                          <p:spTgt spid="822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822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8" presetClass="entr" presetSubtype="6"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strips(downRight)">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0" presetClass="entr" presetSubtype="60689760" fill="hold" grpId="0" nodeType="clickEffect">
                                  <p:stCondLst>
                                    <p:cond delay="0"/>
                                  </p:stCondLst>
                                  <p:childTnLst>
                                    <p:set>
                                      <p:cBhvr>
                                        <p:cTn id="64" dur="1" fill="hold">
                                          <p:stCondLst>
                                            <p:cond delay="499"/>
                                          </p:stCondLst>
                                        </p:cTn>
                                        <p:tgtEl>
                                          <p:spTgt spid="82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8231"/>
                                        </p:tgtEl>
                                        <p:attrNameLst>
                                          <p:attrName>style.visibility</p:attrName>
                                        </p:attrNameLst>
                                      </p:cBhvr>
                                      <p:to>
                                        <p:strVal val="visible"/>
                                      </p:to>
                                    </p:set>
                                    <p:animEffect transition="in" filter="wipe(left)">
                                      <p:cBhvr>
                                        <p:cTn id="69" dur="500"/>
                                        <p:tgtEl>
                                          <p:spTgt spid="8231"/>
                                        </p:tgtEl>
                                      </p:cBhvr>
                                    </p:animEffect>
                                  </p:childTnLst>
                                </p:cTn>
                              </p:par>
                            </p:childTnLst>
                          </p:cTn>
                        </p:par>
                      </p:childTnLst>
                    </p:cTn>
                  </p:par>
                  <p:par>
                    <p:cTn id="70" fill="hold">
                      <p:stCondLst>
                        <p:cond delay="indefinite"/>
                      </p:stCondLst>
                      <p:childTnLst>
                        <p:par>
                          <p:cTn id="71" fill="hold">
                            <p:stCondLst>
                              <p:cond delay="0"/>
                            </p:stCondLst>
                            <p:childTnLst>
                              <p:par>
                                <p:cTn id="72" presetID="0" presetClass="entr" presetSubtype="60717360" fill="hold" grpId="0" nodeType="clickEffect">
                                  <p:stCondLst>
                                    <p:cond delay="0"/>
                                  </p:stCondLst>
                                  <p:childTnLst>
                                    <p:set>
                                      <p:cBhvr>
                                        <p:cTn id="73" dur="1" fill="hold">
                                          <p:stCondLst>
                                            <p:cond delay="499"/>
                                          </p:stCondLst>
                                        </p:cTn>
                                        <p:tgtEl>
                                          <p:spTgt spid="821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0" presetClass="entr" presetSubtype="60701428" fill="hold" nodeType="clickEffect">
                                  <p:stCondLst>
                                    <p:cond delay="0"/>
                                  </p:stCondLst>
                                  <p:childTnLst>
                                    <p:set>
                                      <p:cBhvr>
                                        <p:cTn id="77" dur="1" fill="hold">
                                          <p:stCondLst>
                                            <p:cond delay="499"/>
                                          </p:stCondLst>
                                        </p:cTn>
                                        <p:tgtEl>
                                          <p:spTgt spid="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0" presetClass="entr" presetSubtype="60721752" fill="hold" grpId="0" nodeType="clickEffect">
                                  <p:stCondLst>
                                    <p:cond delay="0"/>
                                  </p:stCondLst>
                                  <p:childTnLst>
                                    <p:set>
                                      <p:cBhvr>
                                        <p:cTn id="81" dur="1" fill="hold">
                                          <p:stCondLst>
                                            <p:cond delay="499"/>
                                          </p:stCondLst>
                                        </p:cTn>
                                        <p:tgtEl>
                                          <p:spTgt spid="824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0" presetClass="entr" presetSubtype="60722196" fill="hold" grpId="0" nodeType="clickEffect">
                                  <p:stCondLst>
                                    <p:cond delay="0"/>
                                  </p:stCondLst>
                                  <p:childTnLst>
                                    <p:set>
                                      <p:cBhvr>
                                        <p:cTn id="85" dur="1" fill="hold">
                                          <p:stCondLst>
                                            <p:cond delay="499"/>
                                          </p:stCondLst>
                                        </p:cTn>
                                        <p:tgtEl>
                                          <p:spTgt spid="8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6" grpId="0" animBg="1" autoUpdateAnimBg="0"/>
      <p:bldP spid="8217" grpId="0" animBg="1" autoUpdateAnimBg="0"/>
      <p:bldP spid="8218" grpId="0" animBg="1" autoUpdateAnimBg="0"/>
      <p:bldP spid="8219" grpId="0" animBg="1"/>
      <p:bldP spid="8221" grpId="0" autoUpdateAnimBg="0"/>
      <p:bldP spid="8223" grpId="0" animBg="1"/>
      <p:bldP spid="8225" grpId="0" autoUpdateAnimBg="0"/>
      <p:bldP spid="8229" grpId="0" animBg="1" autoUpdateAnimBg="0"/>
      <p:bldP spid="8231" grpId="0" animBg="1"/>
      <p:bldP spid="8233" grpId="0" animBg="1"/>
      <p:bldP spid="8238" grpId="0" animBg="1"/>
      <p:bldP spid="8239" grpId="0" animBg="1"/>
      <p:bldP spid="8241" grpId="0" autoUpdateAnimBg="0"/>
      <p:bldP spid="8242"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a:ln/>
        </p:spPr>
        <p:txBody>
          <a:bodyPr/>
          <a:lstStyle/>
          <a:p>
            <a:r>
              <a:rPr lang="en-US" b="1">
                <a:solidFill>
                  <a:srgbClr val="0000CC"/>
                </a:solidFill>
                <a:effectLst>
                  <a:outerShdw blurRad="38100" dist="38100" dir="2700000" algn="tl">
                    <a:srgbClr val="000000"/>
                  </a:outerShdw>
                </a:effectLst>
              </a:rPr>
              <a:t>A. Cyclic Electron Flow</a:t>
            </a:r>
            <a:endParaRPr lang="en-US" b="1"/>
          </a:p>
        </p:txBody>
      </p:sp>
      <p:sp>
        <p:nvSpPr>
          <p:cNvPr id="23555" name="Rectangle 3"/>
          <p:cNvSpPr>
            <a:spLocks noGrp="1" noChangeArrowheads="1"/>
          </p:cNvSpPr>
          <p:nvPr>
            <p:ph type="body" idx="1"/>
          </p:nvPr>
        </p:nvSpPr>
        <p:spPr>
          <a:xfrm>
            <a:off x="609600" y="2057400"/>
            <a:ext cx="7772400" cy="4114800"/>
          </a:xfrm>
          <a:noFill/>
          <a:ln/>
        </p:spPr>
        <p:txBody>
          <a:bodyPr/>
          <a:lstStyle/>
          <a:p>
            <a:r>
              <a:rPr lang="en-US" sz="2800" b="1"/>
              <a:t>Occurs in the </a:t>
            </a:r>
            <a:r>
              <a:rPr lang="en-US" sz="2800" b="1">
                <a:solidFill>
                  <a:srgbClr val="008000"/>
                </a:solidFill>
                <a:effectLst>
                  <a:outerShdw blurRad="38100" dist="38100" dir="2700000" algn="tl">
                    <a:srgbClr val="000000"/>
                  </a:outerShdw>
                </a:effectLst>
              </a:rPr>
              <a:t>thylakoid membrane</a:t>
            </a:r>
            <a:r>
              <a:rPr lang="en-US" sz="2800" b="1"/>
              <a:t>.</a:t>
            </a:r>
          </a:p>
          <a:p>
            <a:r>
              <a:rPr lang="en-US" sz="2800" b="1"/>
              <a:t>Uses </a:t>
            </a:r>
            <a:r>
              <a:rPr lang="en-US" sz="2800" b="1">
                <a:solidFill>
                  <a:srgbClr val="0000CC"/>
                </a:solidFill>
                <a:effectLst>
                  <a:outerShdw blurRad="38100" dist="38100" dir="2700000" algn="tl">
                    <a:srgbClr val="000000"/>
                  </a:outerShdw>
                </a:effectLst>
              </a:rPr>
              <a:t>Photosystem I only</a:t>
            </a:r>
            <a:endParaRPr lang="en-US" sz="2800" b="1"/>
          </a:p>
          <a:p>
            <a:r>
              <a:rPr lang="en-US" sz="2800" b="1"/>
              <a:t>P700 reaction center- chlorophyll a </a:t>
            </a:r>
          </a:p>
          <a:p>
            <a:r>
              <a:rPr lang="en-US" sz="2800" b="1"/>
              <a:t>Uses </a:t>
            </a:r>
            <a:r>
              <a:rPr lang="en-US" sz="2800" b="1">
                <a:solidFill>
                  <a:srgbClr val="0000CC"/>
                </a:solidFill>
                <a:effectLst>
                  <a:outerShdw blurRad="38100" dist="38100" dir="2700000" algn="tl">
                    <a:srgbClr val="000000"/>
                  </a:outerShdw>
                </a:effectLst>
              </a:rPr>
              <a:t>Electron Transport Chain (ETC)</a:t>
            </a:r>
            <a:endParaRPr lang="en-US" sz="2800" b="1"/>
          </a:p>
          <a:p>
            <a:r>
              <a:rPr lang="en-US" sz="2800" b="1">
                <a:solidFill>
                  <a:schemeClr val="hlink"/>
                </a:solidFill>
              </a:rPr>
              <a:t>Generates ATP only</a:t>
            </a:r>
            <a:endParaRPr lang="en-US" sz="2800" b="1"/>
          </a:p>
          <a:p>
            <a:pPr>
              <a:lnSpc>
                <a:spcPct val="50000"/>
              </a:lnSpc>
              <a:buFontTx/>
              <a:buNone/>
            </a:pPr>
            <a:endParaRPr lang="en-US" sz="2800" b="1"/>
          </a:p>
          <a:p>
            <a:pPr>
              <a:buFontTx/>
              <a:buNone/>
            </a:pPr>
            <a:r>
              <a:rPr lang="en-US" sz="2800" b="1"/>
              <a:t>		ADP + 		     </a:t>
            </a:r>
            <a:r>
              <a:rPr lang="en-US" sz="2800" b="1">
                <a:solidFill>
                  <a:schemeClr val="hlink"/>
                </a:solidFill>
                <a:effectLst>
                  <a:outerShdw blurRad="38100" dist="38100" dir="2700000" algn="tl">
                    <a:srgbClr val="000000"/>
                  </a:outerShdw>
                </a:effectLst>
              </a:rPr>
              <a:t>ATP</a:t>
            </a:r>
            <a:endParaRPr lang="en-US" sz="2800" b="1"/>
          </a:p>
        </p:txBody>
      </p:sp>
      <p:grpSp>
        <p:nvGrpSpPr>
          <p:cNvPr id="2" name="Group 7"/>
          <p:cNvGrpSpPr>
            <a:grpSpLocks/>
          </p:cNvGrpSpPr>
          <p:nvPr/>
        </p:nvGrpSpPr>
        <p:grpSpPr bwMode="auto">
          <a:xfrm>
            <a:off x="3068638" y="4835525"/>
            <a:ext cx="1720850" cy="617538"/>
            <a:chOff x="1933" y="3046"/>
            <a:chExt cx="1084" cy="389"/>
          </a:xfrm>
        </p:grpSpPr>
        <p:sp>
          <p:nvSpPr>
            <p:cNvPr id="23556" name="Oval 4"/>
            <p:cNvSpPr>
              <a:spLocks noChangeArrowheads="1"/>
            </p:cNvSpPr>
            <p:nvPr/>
          </p:nvSpPr>
          <p:spPr bwMode="auto">
            <a:xfrm>
              <a:off x="1933" y="3046"/>
              <a:ext cx="376" cy="376"/>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3557" name="Rectangle 5"/>
            <p:cNvSpPr>
              <a:spLocks noChangeArrowheads="1"/>
            </p:cNvSpPr>
            <p:nvPr/>
          </p:nvSpPr>
          <p:spPr bwMode="auto">
            <a:xfrm>
              <a:off x="1968" y="3072"/>
              <a:ext cx="285" cy="363"/>
            </a:xfrm>
            <a:prstGeom prst="rect">
              <a:avLst/>
            </a:prstGeom>
            <a:noFill/>
            <a:ln w="12700">
              <a:noFill/>
              <a:miter lim="800000"/>
              <a:headEnd/>
              <a:tailEnd/>
            </a:ln>
            <a:effectLst/>
          </p:spPr>
          <p:txBody>
            <a:bodyPr wrap="none" lIns="90488" tIns="44450" rIns="90488" bIns="44450">
              <a:spAutoFit/>
            </a:bodyPr>
            <a:lstStyle/>
            <a:p>
              <a:r>
                <a:rPr lang="en-US" sz="3200" b="1"/>
                <a:t>P</a:t>
              </a:r>
            </a:p>
          </p:txBody>
        </p:sp>
        <p:sp>
          <p:nvSpPr>
            <p:cNvPr id="23558" name="Line 6"/>
            <p:cNvSpPr>
              <a:spLocks noChangeShapeType="1"/>
            </p:cNvSpPr>
            <p:nvPr/>
          </p:nvSpPr>
          <p:spPr bwMode="auto">
            <a:xfrm>
              <a:off x="2473" y="3234"/>
              <a:ext cx="544" cy="0"/>
            </a:xfrm>
            <a:prstGeom prst="line">
              <a:avLst/>
            </a:prstGeom>
            <a:noFill/>
            <a:ln w="50800">
              <a:solidFill>
                <a:schemeClr val="tx1"/>
              </a:solidFill>
              <a:round/>
              <a:headEnd/>
              <a:tailEnd type="triangle" w="med" len="med"/>
            </a:ln>
            <a:effec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wipe(left)">
                                      <p:cBhvr>
                                        <p:cTn id="7" dur="500"/>
                                        <p:tgtEl>
                                          <p:spTgt spid="235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Effect transition="in" filter="wipe(left)">
                                      <p:cBhvr>
                                        <p:cTn id="12" dur="500"/>
                                        <p:tgtEl>
                                          <p:spTgt spid="235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555">
                                            <p:txEl>
                                              <p:pRg st="1" end="1"/>
                                            </p:txEl>
                                          </p:spTgt>
                                        </p:tgtEl>
                                        <p:attrNameLst>
                                          <p:attrName>style.visibility</p:attrName>
                                        </p:attrNameLst>
                                      </p:cBhvr>
                                      <p:to>
                                        <p:strVal val="visible"/>
                                      </p:to>
                                    </p:set>
                                    <p:animEffect transition="in" filter="wipe(left)">
                                      <p:cBhvr>
                                        <p:cTn id="17" dur="500"/>
                                        <p:tgtEl>
                                          <p:spTgt spid="2355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555">
                                            <p:txEl>
                                              <p:pRg st="2" end="2"/>
                                            </p:txEl>
                                          </p:spTgt>
                                        </p:tgtEl>
                                        <p:attrNameLst>
                                          <p:attrName>style.visibility</p:attrName>
                                        </p:attrNameLst>
                                      </p:cBhvr>
                                      <p:to>
                                        <p:strVal val="visible"/>
                                      </p:to>
                                    </p:set>
                                    <p:animEffect transition="in" filter="wipe(left)">
                                      <p:cBhvr>
                                        <p:cTn id="22" dur="500"/>
                                        <p:tgtEl>
                                          <p:spTgt spid="2355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555">
                                            <p:txEl>
                                              <p:pRg st="3" end="3"/>
                                            </p:txEl>
                                          </p:spTgt>
                                        </p:tgtEl>
                                        <p:attrNameLst>
                                          <p:attrName>style.visibility</p:attrName>
                                        </p:attrNameLst>
                                      </p:cBhvr>
                                      <p:to>
                                        <p:strVal val="visible"/>
                                      </p:to>
                                    </p:set>
                                    <p:animEffect transition="in" filter="wipe(left)">
                                      <p:cBhvr>
                                        <p:cTn id="27" dur="500"/>
                                        <p:tgtEl>
                                          <p:spTgt spid="2355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555">
                                            <p:txEl>
                                              <p:pRg st="4" end="4"/>
                                            </p:txEl>
                                          </p:spTgt>
                                        </p:tgtEl>
                                        <p:attrNameLst>
                                          <p:attrName>style.visibility</p:attrName>
                                        </p:attrNameLst>
                                      </p:cBhvr>
                                      <p:to>
                                        <p:strVal val="visible"/>
                                      </p:to>
                                    </p:set>
                                    <p:animEffect transition="in" filter="wipe(left)">
                                      <p:cBhvr>
                                        <p:cTn id="32" dur="500"/>
                                        <p:tgtEl>
                                          <p:spTgt spid="2355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555">
                                            <p:txEl>
                                              <p:pRg st="6" end="6"/>
                                            </p:txEl>
                                          </p:spTgt>
                                        </p:tgtEl>
                                        <p:attrNameLst>
                                          <p:attrName>style.visibility</p:attrName>
                                        </p:attrNameLst>
                                      </p:cBhvr>
                                      <p:to>
                                        <p:strVal val="visible"/>
                                      </p:to>
                                    </p:set>
                                    <p:animEffect transition="in" filter="wipe(left)">
                                      <p:cBhvr>
                                        <p:cTn id="37" dur="500"/>
                                        <p:tgtEl>
                                          <p:spTgt spid="2355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autoUpdateAnimBg="0"/>
      <p:bldP spid="23555"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noFill/>
          <a:ln/>
        </p:spPr>
        <p:txBody>
          <a:bodyPr/>
          <a:lstStyle/>
          <a:p>
            <a:r>
              <a:rPr lang="en-US" b="1">
                <a:solidFill>
                  <a:srgbClr val="0000CC"/>
                </a:solidFill>
                <a:effectLst>
                  <a:outerShdw blurRad="38100" dist="38100" dir="2700000" algn="tl">
                    <a:srgbClr val="000000"/>
                  </a:outerShdw>
                </a:effectLst>
              </a:rPr>
              <a:t>A. Cyclic Electron Flow</a:t>
            </a:r>
            <a:endParaRPr lang="en-US" b="1"/>
          </a:p>
        </p:txBody>
      </p:sp>
      <p:sp>
        <p:nvSpPr>
          <p:cNvPr id="24579" name="Rectangle 3"/>
          <p:cNvSpPr>
            <a:spLocks noGrp="1" noChangeArrowheads="1"/>
          </p:cNvSpPr>
          <p:nvPr>
            <p:ph type="body" idx="1"/>
          </p:nvPr>
        </p:nvSpPr>
        <p:spPr>
          <a:noFill/>
          <a:ln/>
        </p:spPr>
        <p:txBody>
          <a:bodyPr/>
          <a:lstStyle/>
          <a:p>
            <a:pPr>
              <a:spcBef>
                <a:spcPct val="0"/>
              </a:spcBef>
              <a:buFontTx/>
              <a:buNone/>
            </a:pPr>
            <a:r>
              <a:rPr lang="en-US" sz="2400" b="1"/>
              <a:t> </a:t>
            </a:r>
          </a:p>
        </p:txBody>
      </p:sp>
      <p:grpSp>
        <p:nvGrpSpPr>
          <p:cNvPr id="2" name="Group 40"/>
          <p:cNvGrpSpPr>
            <a:grpSpLocks/>
          </p:cNvGrpSpPr>
          <p:nvPr/>
        </p:nvGrpSpPr>
        <p:grpSpPr bwMode="auto">
          <a:xfrm>
            <a:off x="615950" y="2063750"/>
            <a:ext cx="8482013" cy="4090988"/>
            <a:chOff x="388" y="1300"/>
            <a:chExt cx="5343" cy="2577"/>
          </a:xfrm>
        </p:grpSpPr>
        <p:sp>
          <p:nvSpPr>
            <p:cNvPr id="24580" name="Oval 4"/>
            <p:cNvSpPr>
              <a:spLocks noChangeArrowheads="1"/>
            </p:cNvSpPr>
            <p:nvPr/>
          </p:nvSpPr>
          <p:spPr bwMode="auto">
            <a:xfrm>
              <a:off x="2500" y="2884"/>
              <a:ext cx="472" cy="280"/>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4581" name="Rectangle 5"/>
            <p:cNvSpPr>
              <a:spLocks noChangeArrowheads="1"/>
            </p:cNvSpPr>
            <p:nvPr/>
          </p:nvSpPr>
          <p:spPr bwMode="auto">
            <a:xfrm>
              <a:off x="2535" y="2914"/>
              <a:ext cx="450" cy="229"/>
            </a:xfrm>
            <a:prstGeom prst="rect">
              <a:avLst/>
            </a:prstGeom>
            <a:noFill/>
            <a:ln w="12700">
              <a:noFill/>
              <a:miter lim="800000"/>
              <a:headEnd/>
              <a:tailEnd/>
            </a:ln>
            <a:effectLst/>
          </p:spPr>
          <p:txBody>
            <a:bodyPr wrap="none" lIns="90488" tIns="44450" rIns="90488" bIns="44450">
              <a:spAutoFit/>
            </a:bodyPr>
            <a:lstStyle/>
            <a:p>
              <a:r>
                <a:rPr lang="en-US" sz="1800" b="1"/>
                <a:t>P700</a:t>
              </a:r>
            </a:p>
          </p:txBody>
        </p:sp>
        <p:sp>
          <p:nvSpPr>
            <p:cNvPr id="24582" name="Oval 6"/>
            <p:cNvSpPr>
              <a:spLocks noChangeArrowheads="1"/>
            </p:cNvSpPr>
            <p:nvPr/>
          </p:nvSpPr>
          <p:spPr bwMode="auto">
            <a:xfrm>
              <a:off x="2020" y="2836"/>
              <a:ext cx="328"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4583" name="Oval 7"/>
            <p:cNvSpPr>
              <a:spLocks noChangeArrowheads="1"/>
            </p:cNvSpPr>
            <p:nvPr/>
          </p:nvSpPr>
          <p:spPr bwMode="auto">
            <a:xfrm>
              <a:off x="2020" y="3028"/>
              <a:ext cx="328"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4584" name="Oval 8"/>
            <p:cNvSpPr>
              <a:spLocks noChangeArrowheads="1"/>
            </p:cNvSpPr>
            <p:nvPr/>
          </p:nvSpPr>
          <p:spPr bwMode="auto">
            <a:xfrm>
              <a:off x="2260" y="3268"/>
              <a:ext cx="280" cy="184"/>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4585" name="Oval 9"/>
            <p:cNvSpPr>
              <a:spLocks noChangeArrowheads="1"/>
            </p:cNvSpPr>
            <p:nvPr/>
          </p:nvSpPr>
          <p:spPr bwMode="auto">
            <a:xfrm>
              <a:off x="2884" y="3268"/>
              <a:ext cx="280"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4586" name="Oval 10"/>
            <p:cNvSpPr>
              <a:spLocks noChangeArrowheads="1"/>
            </p:cNvSpPr>
            <p:nvPr/>
          </p:nvSpPr>
          <p:spPr bwMode="auto">
            <a:xfrm>
              <a:off x="3124" y="3028"/>
              <a:ext cx="328" cy="184"/>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4587" name="Oval 11"/>
            <p:cNvSpPr>
              <a:spLocks noChangeArrowheads="1"/>
            </p:cNvSpPr>
            <p:nvPr/>
          </p:nvSpPr>
          <p:spPr bwMode="auto">
            <a:xfrm>
              <a:off x="3028" y="2788"/>
              <a:ext cx="328"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4588" name="Oval 12"/>
            <p:cNvSpPr>
              <a:spLocks noChangeArrowheads="1"/>
            </p:cNvSpPr>
            <p:nvPr/>
          </p:nvSpPr>
          <p:spPr bwMode="auto">
            <a:xfrm>
              <a:off x="2356" y="2692"/>
              <a:ext cx="232"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4589" name="Oval 13"/>
            <p:cNvSpPr>
              <a:spLocks noChangeArrowheads="1"/>
            </p:cNvSpPr>
            <p:nvPr/>
          </p:nvSpPr>
          <p:spPr bwMode="auto">
            <a:xfrm>
              <a:off x="3268" y="3316"/>
              <a:ext cx="280"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4590" name="Oval 14"/>
            <p:cNvSpPr>
              <a:spLocks noChangeArrowheads="1"/>
            </p:cNvSpPr>
            <p:nvPr/>
          </p:nvSpPr>
          <p:spPr bwMode="auto">
            <a:xfrm>
              <a:off x="1924" y="3316"/>
              <a:ext cx="280"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4591" name="Oval 15"/>
            <p:cNvSpPr>
              <a:spLocks noChangeArrowheads="1"/>
            </p:cNvSpPr>
            <p:nvPr/>
          </p:nvSpPr>
          <p:spPr bwMode="auto">
            <a:xfrm>
              <a:off x="2644" y="3364"/>
              <a:ext cx="232"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4592" name="Line 16"/>
            <p:cNvSpPr>
              <a:spLocks noChangeShapeType="1"/>
            </p:cNvSpPr>
            <p:nvPr/>
          </p:nvSpPr>
          <p:spPr bwMode="auto">
            <a:xfrm flipV="1">
              <a:off x="2736" y="1952"/>
              <a:ext cx="0" cy="896"/>
            </a:xfrm>
            <a:prstGeom prst="line">
              <a:avLst/>
            </a:prstGeom>
            <a:noFill/>
            <a:ln w="50800">
              <a:solidFill>
                <a:schemeClr val="tx1"/>
              </a:solidFill>
              <a:round/>
              <a:headEnd/>
              <a:tailEnd type="triangle" w="med" len="med"/>
            </a:ln>
            <a:effectLst/>
          </p:spPr>
          <p:txBody>
            <a:bodyPr wrap="none" anchor="ctr"/>
            <a:lstStyle/>
            <a:p>
              <a:endParaRPr lang="en-US"/>
            </a:p>
          </p:txBody>
        </p:sp>
        <p:sp>
          <p:nvSpPr>
            <p:cNvPr id="24593" name="Oval 17"/>
            <p:cNvSpPr>
              <a:spLocks noChangeArrowheads="1"/>
            </p:cNvSpPr>
            <p:nvPr/>
          </p:nvSpPr>
          <p:spPr bwMode="auto">
            <a:xfrm>
              <a:off x="2368" y="1504"/>
              <a:ext cx="784" cy="448"/>
            </a:xfrm>
            <a:prstGeom prst="ellipse">
              <a:avLst/>
            </a:prstGeom>
            <a:solidFill>
              <a:schemeClr val="accent1"/>
            </a:solidFill>
            <a:ln w="50800">
              <a:solidFill>
                <a:schemeClr val="tx1"/>
              </a:solidFill>
              <a:round/>
              <a:headEnd/>
              <a:tailEnd/>
            </a:ln>
            <a:effectLst/>
          </p:spPr>
          <p:txBody>
            <a:bodyPr wrap="none" anchor="ctr"/>
            <a:lstStyle/>
            <a:p>
              <a:endParaRPr lang="en-US"/>
            </a:p>
          </p:txBody>
        </p:sp>
        <p:sp>
          <p:nvSpPr>
            <p:cNvPr id="24594" name="Rectangle 18"/>
            <p:cNvSpPr>
              <a:spLocks noChangeArrowheads="1"/>
            </p:cNvSpPr>
            <p:nvPr/>
          </p:nvSpPr>
          <p:spPr bwMode="auto">
            <a:xfrm>
              <a:off x="2487" y="1503"/>
              <a:ext cx="598" cy="458"/>
            </a:xfrm>
            <a:prstGeom prst="rect">
              <a:avLst/>
            </a:prstGeom>
            <a:noFill/>
            <a:ln w="12700">
              <a:noFill/>
              <a:miter lim="800000"/>
              <a:headEnd/>
              <a:tailEnd/>
            </a:ln>
            <a:effectLst/>
          </p:spPr>
          <p:txBody>
            <a:bodyPr wrap="none" lIns="90488" tIns="44450" rIns="90488" bIns="44450">
              <a:spAutoFit/>
            </a:bodyPr>
            <a:lstStyle/>
            <a:p>
              <a:r>
                <a:rPr lang="en-US" sz="1400" b="1"/>
                <a:t>Primary</a:t>
              </a:r>
            </a:p>
            <a:p>
              <a:r>
                <a:rPr lang="en-US" sz="1400" b="1"/>
                <a:t>Electron</a:t>
              </a:r>
            </a:p>
            <a:p>
              <a:r>
                <a:rPr lang="en-US" sz="1400" b="1"/>
                <a:t>Acceptor</a:t>
              </a:r>
            </a:p>
          </p:txBody>
        </p:sp>
        <p:sp>
          <p:nvSpPr>
            <p:cNvPr id="24595" name="Oval 19"/>
            <p:cNvSpPr>
              <a:spLocks noChangeArrowheads="1"/>
            </p:cNvSpPr>
            <p:nvPr/>
          </p:nvSpPr>
          <p:spPr bwMode="auto">
            <a:xfrm>
              <a:off x="3508" y="1828"/>
              <a:ext cx="328" cy="232"/>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24596" name="Oval 20"/>
            <p:cNvSpPr>
              <a:spLocks noChangeArrowheads="1"/>
            </p:cNvSpPr>
            <p:nvPr/>
          </p:nvSpPr>
          <p:spPr bwMode="auto">
            <a:xfrm>
              <a:off x="4036" y="2308"/>
              <a:ext cx="328" cy="280"/>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24597" name="Oval 21"/>
            <p:cNvSpPr>
              <a:spLocks noChangeArrowheads="1"/>
            </p:cNvSpPr>
            <p:nvPr/>
          </p:nvSpPr>
          <p:spPr bwMode="auto">
            <a:xfrm>
              <a:off x="3796" y="2932"/>
              <a:ext cx="376" cy="232"/>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24598" name="Line 22"/>
            <p:cNvSpPr>
              <a:spLocks noChangeShapeType="1"/>
            </p:cNvSpPr>
            <p:nvPr/>
          </p:nvSpPr>
          <p:spPr bwMode="auto">
            <a:xfrm>
              <a:off x="3232" y="1744"/>
              <a:ext cx="256" cy="112"/>
            </a:xfrm>
            <a:prstGeom prst="line">
              <a:avLst/>
            </a:prstGeom>
            <a:noFill/>
            <a:ln w="50800">
              <a:solidFill>
                <a:schemeClr val="tx1"/>
              </a:solidFill>
              <a:round/>
              <a:headEnd/>
              <a:tailEnd type="triangle" w="med" len="med"/>
            </a:ln>
            <a:effectLst/>
          </p:spPr>
          <p:txBody>
            <a:bodyPr wrap="none" anchor="ctr"/>
            <a:lstStyle/>
            <a:p>
              <a:endParaRPr lang="en-US"/>
            </a:p>
          </p:txBody>
        </p:sp>
        <p:sp>
          <p:nvSpPr>
            <p:cNvPr id="24599" name="Line 23"/>
            <p:cNvSpPr>
              <a:spLocks noChangeShapeType="1"/>
            </p:cNvSpPr>
            <p:nvPr/>
          </p:nvSpPr>
          <p:spPr bwMode="auto">
            <a:xfrm>
              <a:off x="3904" y="2032"/>
              <a:ext cx="208" cy="208"/>
            </a:xfrm>
            <a:prstGeom prst="line">
              <a:avLst/>
            </a:prstGeom>
            <a:noFill/>
            <a:ln w="50800">
              <a:solidFill>
                <a:schemeClr val="tx1"/>
              </a:solidFill>
              <a:round/>
              <a:headEnd/>
              <a:tailEnd type="triangle" w="med" len="med"/>
            </a:ln>
            <a:effectLst/>
          </p:spPr>
          <p:txBody>
            <a:bodyPr wrap="none" anchor="ctr"/>
            <a:lstStyle/>
            <a:p>
              <a:endParaRPr lang="en-US"/>
            </a:p>
          </p:txBody>
        </p:sp>
        <p:sp>
          <p:nvSpPr>
            <p:cNvPr id="24600" name="Line 24"/>
            <p:cNvSpPr>
              <a:spLocks noChangeShapeType="1"/>
            </p:cNvSpPr>
            <p:nvPr/>
          </p:nvSpPr>
          <p:spPr bwMode="auto">
            <a:xfrm flipH="1">
              <a:off x="4064" y="2656"/>
              <a:ext cx="176" cy="208"/>
            </a:xfrm>
            <a:prstGeom prst="line">
              <a:avLst/>
            </a:prstGeom>
            <a:noFill/>
            <a:ln w="50800">
              <a:solidFill>
                <a:schemeClr val="tx1"/>
              </a:solidFill>
              <a:round/>
              <a:headEnd/>
              <a:tailEnd type="triangle" w="med" len="med"/>
            </a:ln>
            <a:effectLst/>
          </p:spPr>
          <p:txBody>
            <a:bodyPr wrap="none" anchor="ctr"/>
            <a:lstStyle/>
            <a:p>
              <a:endParaRPr lang="en-US"/>
            </a:p>
          </p:txBody>
        </p:sp>
        <p:sp>
          <p:nvSpPr>
            <p:cNvPr id="24601" name="Line 25"/>
            <p:cNvSpPr>
              <a:spLocks noChangeShapeType="1"/>
            </p:cNvSpPr>
            <p:nvPr/>
          </p:nvSpPr>
          <p:spPr bwMode="auto">
            <a:xfrm flipH="1">
              <a:off x="3056" y="3072"/>
              <a:ext cx="656"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4602" name="Rectangle 26"/>
            <p:cNvSpPr>
              <a:spLocks noChangeArrowheads="1"/>
            </p:cNvSpPr>
            <p:nvPr/>
          </p:nvSpPr>
          <p:spPr bwMode="auto">
            <a:xfrm>
              <a:off x="2343" y="2199"/>
              <a:ext cx="264" cy="286"/>
            </a:xfrm>
            <a:prstGeom prst="rect">
              <a:avLst/>
            </a:prstGeom>
            <a:noFill/>
            <a:ln w="12700">
              <a:noFill/>
              <a:miter lim="800000"/>
              <a:headEnd/>
              <a:tailEnd/>
            </a:ln>
            <a:effectLst/>
          </p:spPr>
          <p:txBody>
            <a:bodyPr wrap="none" lIns="90488" tIns="44450" rIns="90488" bIns="44450">
              <a:spAutoFit/>
            </a:bodyPr>
            <a:lstStyle/>
            <a:p>
              <a:r>
                <a:rPr lang="en-US" b="1"/>
                <a:t>e</a:t>
              </a:r>
              <a:r>
                <a:rPr lang="en-US" b="1" baseline="30000"/>
                <a:t>-</a:t>
              </a:r>
            </a:p>
          </p:txBody>
        </p:sp>
        <p:sp>
          <p:nvSpPr>
            <p:cNvPr id="24603" name="Rectangle 27"/>
            <p:cNvSpPr>
              <a:spLocks noChangeArrowheads="1"/>
            </p:cNvSpPr>
            <p:nvPr/>
          </p:nvSpPr>
          <p:spPr bwMode="auto">
            <a:xfrm>
              <a:off x="3447" y="1479"/>
              <a:ext cx="264" cy="286"/>
            </a:xfrm>
            <a:prstGeom prst="rect">
              <a:avLst/>
            </a:prstGeom>
            <a:noFill/>
            <a:ln w="12700">
              <a:noFill/>
              <a:miter lim="800000"/>
              <a:headEnd/>
              <a:tailEnd/>
            </a:ln>
            <a:effectLst/>
          </p:spPr>
          <p:txBody>
            <a:bodyPr wrap="none" lIns="90488" tIns="44450" rIns="90488" bIns="44450">
              <a:spAutoFit/>
            </a:bodyPr>
            <a:lstStyle/>
            <a:p>
              <a:r>
                <a:rPr lang="en-US" b="1"/>
                <a:t>e</a:t>
              </a:r>
              <a:r>
                <a:rPr lang="en-US" b="1" baseline="30000"/>
                <a:t>-</a:t>
              </a:r>
            </a:p>
          </p:txBody>
        </p:sp>
        <p:sp>
          <p:nvSpPr>
            <p:cNvPr id="24604" name="Rectangle 28"/>
            <p:cNvSpPr>
              <a:spLocks noChangeArrowheads="1"/>
            </p:cNvSpPr>
            <p:nvPr/>
          </p:nvSpPr>
          <p:spPr bwMode="auto">
            <a:xfrm>
              <a:off x="3687" y="2151"/>
              <a:ext cx="264" cy="286"/>
            </a:xfrm>
            <a:prstGeom prst="rect">
              <a:avLst/>
            </a:prstGeom>
            <a:noFill/>
            <a:ln w="12700">
              <a:noFill/>
              <a:miter lim="800000"/>
              <a:headEnd/>
              <a:tailEnd/>
            </a:ln>
            <a:effectLst/>
          </p:spPr>
          <p:txBody>
            <a:bodyPr wrap="none" lIns="90488" tIns="44450" rIns="90488" bIns="44450">
              <a:spAutoFit/>
            </a:bodyPr>
            <a:lstStyle/>
            <a:p>
              <a:r>
                <a:rPr lang="en-US" b="1"/>
                <a:t>e</a:t>
              </a:r>
              <a:r>
                <a:rPr lang="en-US" b="1" baseline="30000"/>
                <a:t>-</a:t>
              </a:r>
            </a:p>
          </p:txBody>
        </p:sp>
        <p:sp>
          <p:nvSpPr>
            <p:cNvPr id="24605" name="Rectangle 29"/>
            <p:cNvSpPr>
              <a:spLocks noChangeArrowheads="1"/>
            </p:cNvSpPr>
            <p:nvPr/>
          </p:nvSpPr>
          <p:spPr bwMode="auto">
            <a:xfrm>
              <a:off x="3447" y="2775"/>
              <a:ext cx="264" cy="286"/>
            </a:xfrm>
            <a:prstGeom prst="rect">
              <a:avLst/>
            </a:prstGeom>
            <a:noFill/>
            <a:ln w="12700">
              <a:noFill/>
              <a:miter lim="800000"/>
              <a:headEnd/>
              <a:tailEnd/>
            </a:ln>
            <a:effectLst/>
          </p:spPr>
          <p:txBody>
            <a:bodyPr wrap="none" lIns="90488" tIns="44450" rIns="90488" bIns="44450">
              <a:spAutoFit/>
            </a:bodyPr>
            <a:lstStyle/>
            <a:p>
              <a:r>
                <a:rPr lang="en-US" b="1"/>
                <a:t>e</a:t>
              </a:r>
              <a:r>
                <a:rPr lang="en-US" b="1" baseline="30000"/>
                <a:t>-</a:t>
              </a:r>
            </a:p>
          </p:txBody>
        </p:sp>
        <p:sp>
          <p:nvSpPr>
            <p:cNvPr id="24606" name="Rectangle 30"/>
            <p:cNvSpPr>
              <a:spLocks noChangeArrowheads="1"/>
            </p:cNvSpPr>
            <p:nvPr/>
          </p:nvSpPr>
          <p:spPr bwMode="auto">
            <a:xfrm>
              <a:off x="4743" y="2151"/>
              <a:ext cx="988" cy="746"/>
            </a:xfrm>
            <a:prstGeom prst="rect">
              <a:avLst/>
            </a:prstGeom>
            <a:noFill/>
            <a:ln w="12700">
              <a:noFill/>
              <a:miter lim="800000"/>
              <a:headEnd/>
              <a:tailEnd/>
            </a:ln>
            <a:effectLst/>
          </p:spPr>
          <p:txBody>
            <a:bodyPr wrap="none" lIns="90488" tIns="44450" rIns="90488" bIns="44450">
              <a:spAutoFit/>
            </a:bodyPr>
            <a:lstStyle/>
            <a:p>
              <a:r>
                <a:rPr lang="en-US" b="1">
                  <a:effectLst>
                    <a:outerShdw blurRad="38100" dist="38100" dir="2700000" algn="tl">
                      <a:srgbClr val="FFFFFF"/>
                    </a:outerShdw>
                  </a:effectLst>
                </a:rPr>
                <a:t>ATP</a:t>
              </a:r>
              <a:endParaRPr lang="en-US" b="1"/>
            </a:p>
            <a:p>
              <a:r>
                <a:rPr lang="en-US" b="1"/>
                <a:t>produced</a:t>
              </a:r>
            </a:p>
            <a:p>
              <a:r>
                <a:rPr lang="en-US" b="1"/>
                <a:t>by ETC</a:t>
              </a:r>
            </a:p>
          </p:txBody>
        </p:sp>
        <p:sp>
          <p:nvSpPr>
            <p:cNvPr id="24607" name="Rectangle 31"/>
            <p:cNvSpPr>
              <a:spLocks noChangeArrowheads="1"/>
            </p:cNvSpPr>
            <p:nvPr/>
          </p:nvSpPr>
          <p:spPr bwMode="auto">
            <a:xfrm>
              <a:off x="2055" y="3591"/>
              <a:ext cx="1426" cy="286"/>
            </a:xfrm>
            <a:prstGeom prst="rect">
              <a:avLst/>
            </a:prstGeom>
            <a:noFill/>
            <a:ln w="12700">
              <a:noFill/>
              <a:miter lim="800000"/>
              <a:headEnd/>
              <a:tailEnd/>
            </a:ln>
            <a:effectLst/>
          </p:spPr>
          <p:txBody>
            <a:bodyPr wrap="none" lIns="90488" tIns="44450" rIns="90488" bIns="44450">
              <a:spAutoFit/>
            </a:bodyPr>
            <a:lstStyle/>
            <a:p>
              <a:r>
                <a:rPr lang="en-US" b="1"/>
                <a:t>Photosystem I</a:t>
              </a:r>
            </a:p>
          </p:txBody>
        </p:sp>
        <p:sp>
          <p:nvSpPr>
            <p:cNvPr id="24608" name="Rectangle 32"/>
            <p:cNvSpPr>
              <a:spLocks noChangeArrowheads="1"/>
            </p:cNvSpPr>
            <p:nvPr/>
          </p:nvSpPr>
          <p:spPr bwMode="auto">
            <a:xfrm>
              <a:off x="807" y="3202"/>
              <a:ext cx="842" cy="402"/>
            </a:xfrm>
            <a:prstGeom prst="rect">
              <a:avLst/>
            </a:prstGeom>
            <a:noFill/>
            <a:ln w="12700">
              <a:noFill/>
              <a:miter lim="800000"/>
              <a:headEnd/>
              <a:tailEnd/>
            </a:ln>
            <a:effectLst/>
          </p:spPr>
          <p:txBody>
            <a:bodyPr wrap="none" lIns="90488" tIns="44450" rIns="90488" bIns="44450">
              <a:spAutoFit/>
            </a:bodyPr>
            <a:lstStyle/>
            <a:p>
              <a:r>
                <a:rPr lang="en-US" sz="1800" b="1"/>
                <a:t>Accessory</a:t>
              </a:r>
            </a:p>
            <a:p>
              <a:r>
                <a:rPr lang="en-US" sz="1800" b="1"/>
                <a:t>Pigments</a:t>
              </a:r>
            </a:p>
          </p:txBody>
        </p:sp>
        <p:sp>
          <p:nvSpPr>
            <p:cNvPr id="24609" name="Line 33"/>
            <p:cNvSpPr>
              <a:spLocks noChangeShapeType="1"/>
            </p:cNvSpPr>
            <p:nvPr/>
          </p:nvSpPr>
          <p:spPr bwMode="auto">
            <a:xfrm>
              <a:off x="1552" y="3408"/>
              <a:ext cx="304"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4610" name="Oval 34"/>
            <p:cNvSpPr>
              <a:spLocks noChangeArrowheads="1"/>
            </p:cNvSpPr>
            <p:nvPr/>
          </p:nvSpPr>
          <p:spPr bwMode="auto">
            <a:xfrm>
              <a:off x="388" y="1300"/>
              <a:ext cx="904" cy="856"/>
            </a:xfrm>
            <a:prstGeom prst="ellipse">
              <a:avLst/>
            </a:prstGeom>
            <a:solidFill>
              <a:srgbClr val="FE9B03"/>
            </a:solidFill>
            <a:ln w="12700">
              <a:solidFill>
                <a:schemeClr val="tx1"/>
              </a:solidFill>
              <a:round/>
              <a:headEnd/>
              <a:tailEnd/>
            </a:ln>
            <a:effectLst/>
          </p:spPr>
          <p:txBody>
            <a:bodyPr wrap="none" anchor="ctr"/>
            <a:lstStyle/>
            <a:p>
              <a:endParaRPr lang="en-US"/>
            </a:p>
          </p:txBody>
        </p:sp>
        <p:sp>
          <p:nvSpPr>
            <p:cNvPr id="24611" name="Rectangle 35"/>
            <p:cNvSpPr>
              <a:spLocks noChangeArrowheads="1"/>
            </p:cNvSpPr>
            <p:nvPr/>
          </p:nvSpPr>
          <p:spPr bwMode="auto">
            <a:xfrm>
              <a:off x="567" y="1575"/>
              <a:ext cx="520" cy="286"/>
            </a:xfrm>
            <a:prstGeom prst="rect">
              <a:avLst/>
            </a:prstGeom>
            <a:noFill/>
            <a:ln w="12700">
              <a:noFill/>
              <a:miter lim="800000"/>
              <a:headEnd/>
              <a:tailEnd/>
            </a:ln>
            <a:effectLst/>
          </p:spPr>
          <p:txBody>
            <a:bodyPr wrap="none" lIns="90488" tIns="44450" rIns="90488" bIns="44450">
              <a:spAutoFit/>
            </a:bodyPr>
            <a:lstStyle/>
            <a:p>
              <a:r>
                <a:rPr lang="en-US" b="1"/>
                <a:t>SUN</a:t>
              </a:r>
            </a:p>
          </p:txBody>
        </p:sp>
        <p:sp>
          <p:nvSpPr>
            <p:cNvPr id="24612" name="Freeform 36"/>
            <p:cNvSpPr>
              <a:spLocks/>
            </p:cNvSpPr>
            <p:nvPr/>
          </p:nvSpPr>
          <p:spPr bwMode="auto">
            <a:xfrm>
              <a:off x="1248" y="2016"/>
              <a:ext cx="469" cy="481"/>
            </a:xfrm>
            <a:custGeom>
              <a:avLst/>
              <a:gdLst/>
              <a:ahLst/>
              <a:cxnLst>
                <a:cxn ang="0">
                  <a:pos x="0" y="0"/>
                </a:cxn>
                <a:cxn ang="0">
                  <a:pos x="24" y="36"/>
                </a:cxn>
                <a:cxn ang="0">
                  <a:pos x="24" y="72"/>
                </a:cxn>
                <a:cxn ang="0">
                  <a:pos x="36" y="108"/>
                </a:cxn>
                <a:cxn ang="0">
                  <a:pos x="72" y="108"/>
                </a:cxn>
                <a:cxn ang="0">
                  <a:pos x="108" y="108"/>
                </a:cxn>
                <a:cxn ang="0">
                  <a:pos x="144" y="108"/>
                </a:cxn>
                <a:cxn ang="0">
                  <a:pos x="144" y="144"/>
                </a:cxn>
                <a:cxn ang="0">
                  <a:pos x="144" y="180"/>
                </a:cxn>
                <a:cxn ang="0">
                  <a:pos x="144" y="216"/>
                </a:cxn>
                <a:cxn ang="0">
                  <a:pos x="180" y="216"/>
                </a:cxn>
                <a:cxn ang="0">
                  <a:pos x="216" y="216"/>
                </a:cxn>
                <a:cxn ang="0">
                  <a:pos x="252" y="216"/>
                </a:cxn>
                <a:cxn ang="0">
                  <a:pos x="264" y="252"/>
                </a:cxn>
                <a:cxn ang="0">
                  <a:pos x="264" y="288"/>
                </a:cxn>
                <a:cxn ang="0">
                  <a:pos x="264" y="324"/>
                </a:cxn>
                <a:cxn ang="0">
                  <a:pos x="300" y="348"/>
                </a:cxn>
                <a:cxn ang="0">
                  <a:pos x="336" y="348"/>
                </a:cxn>
                <a:cxn ang="0">
                  <a:pos x="372" y="348"/>
                </a:cxn>
                <a:cxn ang="0">
                  <a:pos x="408" y="372"/>
                </a:cxn>
                <a:cxn ang="0">
                  <a:pos x="420" y="408"/>
                </a:cxn>
                <a:cxn ang="0">
                  <a:pos x="444" y="444"/>
                </a:cxn>
                <a:cxn ang="0">
                  <a:pos x="468" y="480"/>
                </a:cxn>
              </a:cxnLst>
              <a:rect l="0" t="0" r="r" b="b"/>
              <a:pathLst>
                <a:path w="469" h="481">
                  <a:moveTo>
                    <a:pt x="0" y="0"/>
                  </a:moveTo>
                  <a:lnTo>
                    <a:pt x="24" y="36"/>
                  </a:lnTo>
                  <a:lnTo>
                    <a:pt x="24" y="72"/>
                  </a:lnTo>
                  <a:lnTo>
                    <a:pt x="36" y="108"/>
                  </a:lnTo>
                  <a:lnTo>
                    <a:pt x="72" y="108"/>
                  </a:lnTo>
                  <a:lnTo>
                    <a:pt x="108" y="108"/>
                  </a:lnTo>
                  <a:lnTo>
                    <a:pt x="144" y="108"/>
                  </a:lnTo>
                  <a:lnTo>
                    <a:pt x="144" y="144"/>
                  </a:lnTo>
                  <a:lnTo>
                    <a:pt x="144" y="180"/>
                  </a:lnTo>
                  <a:lnTo>
                    <a:pt x="144" y="216"/>
                  </a:lnTo>
                  <a:lnTo>
                    <a:pt x="180" y="216"/>
                  </a:lnTo>
                  <a:lnTo>
                    <a:pt x="216" y="216"/>
                  </a:lnTo>
                  <a:lnTo>
                    <a:pt x="252" y="216"/>
                  </a:lnTo>
                  <a:lnTo>
                    <a:pt x="264" y="252"/>
                  </a:lnTo>
                  <a:lnTo>
                    <a:pt x="264" y="288"/>
                  </a:lnTo>
                  <a:lnTo>
                    <a:pt x="264" y="324"/>
                  </a:lnTo>
                  <a:lnTo>
                    <a:pt x="300" y="348"/>
                  </a:lnTo>
                  <a:lnTo>
                    <a:pt x="336" y="348"/>
                  </a:lnTo>
                  <a:lnTo>
                    <a:pt x="372" y="348"/>
                  </a:lnTo>
                  <a:lnTo>
                    <a:pt x="408" y="372"/>
                  </a:lnTo>
                  <a:lnTo>
                    <a:pt x="420" y="408"/>
                  </a:lnTo>
                  <a:lnTo>
                    <a:pt x="444" y="444"/>
                  </a:lnTo>
                  <a:lnTo>
                    <a:pt x="468" y="480"/>
                  </a:lnTo>
                </a:path>
              </a:pathLst>
            </a:custGeom>
            <a:noFill/>
            <a:ln w="50800" cap="rnd" cmpd="sng">
              <a:solidFill>
                <a:schemeClr val="tx1"/>
              </a:solidFill>
              <a:prstDash val="solid"/>
              <a:round/>
              <a:headEnd type="none" w="med" len="med"/>
              <a:tailEnd type="triangle" w="med" len="med"/>
            </a:ln>
            <a:effectLst/>
          </p:spPr>
          <p:txBody>
            <a:bodyPr/>
            <a:lstStyle/>
            <a:p>
              <a:endParaRPr lang="en-US"/>
            </a:p>
          </p:txBody>
        </p:sp>
        <p:sp>
          <p:nvSpPr>
            <p:cNvPr id="24613" name="Rectangle 37"/>
            <p:cNvSpPr>
              <a:spLocks noChangeArrowheads="1"/>
            </p:cNvSpPr>
            <p:nvPr/>
          </p:nvSpPr>
          <p:spPr bwMode="auto">
            <a:xfrm>
              <a:off x="1191" y="2535"/>
              <a:ext cx="881" cy="286"/>
            </a:xfrm>
            <a:prstGeom prst="rect">
              <a:avLst/>
            </a:prstGeom>
            <a:noFill/>
            <a:ln w="12700">
              <a:noFill/>
              <a:miter lim="800000"/>
              <a:headEnd/>
              <a:tailEnd/>
            </a:ln>
            <a:effectLst/>
          </p:spPr>
          <p:txBody>
            <a:bodyPr wrap="none" lIns="90488" tIns="44450" rIns="90488" bIns="44450">
              <a:spAutoFit/>
            </a:bodyPr>
            <a:lstStyle/>
            <a:p>
              <a:r>
                <a:rPr lang="en-US" b="1"/>
                <a:t>Photons</a:t>
              </a:r>
            </a:p>
          </p:txBody>
        </p:sp>
        <p:sp>
          <p:nvSpPr>
            <p:cNvPr id="24614" name="Freeform 38"/>
            <p:cNvSpPr>
              <a:spLocks/>
            </p:cNvSpPr>
            <p:nvPr/>
          </p:nvSpPr>
          <p:spPr bwMode="auto">
            <a:xfrm>
              <a:off x="2016" y="2784"/>
              <a:ext cx="601" cy="601"/>
            </a:xfrm>
            <a:custGeom>
              <a:avLst/>
              <a:gdLst/>
              <a:ahLst/>
              <a:cxnLst>
                <a:cxn ang="0">
                  <a:pos x="0" y="0"/>
                </a:cxn>
                <a:cxn ang="0">
                  <a:pos x="36" y="12"/>
                </a:cxn>
                <a:cxn ang="0">
                  <a:pos x="60" y="48"/>
                </a:cxn>
                <a:cxn ang="0">
                  <a:pos x="84" y="84"/>
                </a:cxn>
                <a:cxn ang="0">
                  <a:pos x="120" y="96"/>
                </a:cxn>
                <a:cxn ang="0">
                  <a:pos x="132" y="132"/>
                </a:cxn>
                <a:cxn ang="0">
                  <a:pos x="144" y="168"/>
                </a:cxn>
                <a:cxn ang="0">
                  <a:pos x="144" y="204"/>
                </a:cxn>
                <a:cxn ang="0">
                  <a:pos x="144" y="240"/>
                </a:cxn>
                <a:cxn ang="0">
                  <a:pos x="132" y="276"/>
                </a:cxn>
                <a:cxn ang="0">
                  <a:pos x="132" y="312"/>
                </a:cxn>
                <a:cxn ang="0">
                  <a:pos x="144" y="348"/>
                </a:cxn>
                <a:cxn ang="0">
                  <a:pos x="180" y="372"/>
                </a:cxn>
                <a:cxn ang="0">
                  <a:pos x="216" y="396"/>
                </a:cxn>
                <a:cxn ang="0">
                  <a:pos x="240" y="432"/>
                </a:cxn>
                <a:cxn ang="0">
                  <a:pos x="276" y="456"/>
                </a:cxn>
                <a:cxn ang="0">
                  <a:pos x="312" y="480"/>
                </a:cxn>
                <a:cxn ang="0">
                  <a:pos x="324" y="516"/>
                </a:cxn>
                <a:cxn ang="0">
                  <a:pos x="360" y="540"/>
                </a:cxn>
                <a:cxn ang="0">
                  <a:pos x="372" y="576"/>
                </a:cxn>
                <a:cxn ang="0">
                  <a:pos x="408" y="600"/>
                </a:cxn>
                <a:cxn ang="0">
                  <a:pos x="420" y="564"/>
                </a:cxn>
                <a:cxn ang="0">
                  <a:pos x="444" y="528"/>
                </a:cxn>
                <a:cxn ang="0">
                  <a:pos x="480" y="504"/>
                </a:cxn>
                <a:cxn ang="0">
                  <a:pos x="504" y="468"/>
                </a:cxn>
                <a:cxn ang="0">
                  <a:pos x="540" y="444"/>
                </a:cxn>
                <a:cxn ang="0">
                  <a:pos x="564" y="408"/>
                </a:cxn>
                <a:cxn ang="0">
                  <a:pos x="600" y="384"/>
                </a:cxn>
              </a:cxnLst>
              <a:rect l="0" t="0" r="r" b="b"/>
              <a:pathLst>
                <a:path w="601" h="601">
                  <a:moveTo>
                    <a:pt x="0" y="0"/>
                  </a:moveTo>
                  <a:lnTo>
                    <a:pt x="36" y="12"/>
                  </a:lnTo>
                  <a:lnTo>
                    <a:pt x="60" y="48"/>
                  </a:lnTo>
                  <a:lnTo>
                    <a:pt x="84" y="84"/>
                  </a:lnTo>
                  <a:lnTo>
                    <a:pt x="120" y="96"/>
                  </a:lnTo>
                  <a:lnTo>
                    <a:pt x="132" y="132"/>
                  </a:lnTo>
                  <a:lnTo>
                    <a:pt x="144" y="168"/>
                  </a:lnTo>
                  <a:lnTo>
                    <a:pt x="144" y="204"/>
                  </a:lnTo>
                  <a:lnTo>
                    <a:pt x="144" y="240"/>
                  </a:lnTo>
                  <a:lnTo>
                    <a:pt x="132" y="276"/>
                  </a:lnTo>
                  <a:lnTo>
                    <a:pt x="132" y="312"/>
                  </a:lnTo>
                  <a:lnTo>
                    <a:pt x="144" y="348"/>
                  </a:lnTo>
                  <a:lnTo>
                    <a:pt x="180" y="372"/>
                  </a:lnTo>
                  <a:lnTo>
                    <a:pt x="216" y="396"/>
                  </a:lnTo>
                  <a:lnTo>
                    <a:pt x="240" y="432"/>
                  </a:lnTo>
                  <a:lnTo>
                    <a:pt x="276" y="456"/>
                  </a:lnTo>
                  <a:lnTo>
                    <a:pt x="312" y="480"/>
                  </a:lnTo>
                  <a:lnTo>
                    <a:pt x="324" y="516"/>
                  </a:lnTo>
                  <a:lnTo>
                    <a:pt x="360" y="540"/>
                  </a:lnTo>
                  <a:lnTo>
                    <a:pt x="372" y="576"/>
                  </a:lnTo>
                  <a:lnTo>
                    <a:pt x="408" y="600"/>
                  </a:lnTo>
                  <a:lnTo>
                    <a:pt x="420" y="564"/>
                  </a:lnTo>
                  <a:lnTo>
                    <a:pt x="444" y="528"/>
                  </a:lnTo>
                  <a:lnTo>
                    <a:pt x="480" y="504"/>
                  </a:lnTo>
                  <a:lnTo>
                    <a:pt x="504" y="468"/>
                  </a:lnTo>
                  <a:lnTo>
                    <a:pt x="540" y="444"/>
                  </a:lnTo>
                  <a:lnTo>
                    <a:pt x="564" y="408"/>
                  </a:lnTo>
                  <a:lnTo>
                    <a:pt x="600" y="384"/>
                  </a:lnTo>
                </a:path>
              </a:pathLst>
            </a:custGeom>
            <a:noFill/>
            <a:ln w="25400" cap="rnd" cmpd="sng">
              <a:solidFill>
                <a:schemeClr val="tx1"/>
              </a:solidFill>
              <a:prstDash val="solid"/>
              <a:round/>
              <a:headEnd type="none" w="med" len="med"/>
              <a:tailEnd type="triangle" w="med" len="med"/>
            </a:ln>
            <a:effectLst/>
          </p:spPr>
          <p:txBody>
            <a:bodyPr/>
            <a:lstStyle/>
            <a:p>
              <a:endParaRPr lang="en-US"/>
            </a:p>
          </p:txBody>
        </p:sp>
        <p:sp>
          <p:nvSpPr>
            <p:cNvPr id="24615" name="AutoShape 39"/>
            <p:cNvSpPr>
              <a:spLocks noChangeArrowheads="1"/>
            </p:cNvSpPr>
            <p:nvPr/>
          </p:nvSpPr>
          <p:spPr bwMode="auto">
            <a:xfrm>
              <a:off x="4468" y="2212"/>
              <a:ext cx="280" cy="664"/>
            </a:xfrm>
            <a:prstGeom prst="rightArrow">
              <a:avLst>
                <a:gd name="adj1" fmla="val 50000"/>
                <a:gd name="adj2" fmla="val 50005"/>
              </a:avLst>
            </a:prstGeom>
            <a:solidFill>
              <a:srgbClr val="F35B1B"/>
            </a:solidFill>
            <a:ln w="12700">
              <a:solidFill>
                <a:schemeClr val="tx1"/>
              </a:solidFill>
              <a:miter lim="800000"/>
              <a:headEnd/>
              <a:tailEnd/>
            </a:ln>
            <a:effec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Effect transition="in" filter="wipe(left)">
                                      <p:cBhvr>
                                        <p:cTn id="7" dur="500"/>
                                        <p:tgtEl>
                                          <p:spTgt spid="24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a:ln/>
        </p:spPr>
        <p:txBody>
          <a:bodyPr/>
          <a:lstStyle/>
          <a:p>
            <a:r>
              <a:rPr lang="en-US" b="1">
                <a:solidFill>
                  <a:srgbClr val="0000CC"/>
                </a:solidFill>
                <a:effectLst>
                  <a:outerShdw blurRad="38100" dist="38100" dir="2700000" algn="tl">
                    <a:srgbClr val="000000"/>
                  </a:outerShdw>
                </a:effectLst>
              </a:rPr>
              <a:t>B. Noncyclic Electron Flow</a:t>
            </a:r>
            <a:endParaRPr lang="en-US" b="1">
              <a:solidFill>
                <a:schemeClr val="tx1"/>
              </a:solidFill>
            </a:endParaRPr>
          </a:p>
        </p:txBody>
      </p:sp>
      <p:sp>
        <p:nvSpPr>
          <p:cNvPr id="25603" name="Rectangle 3"/>
          <p:cNvSpPr>
            <a:spLocks noGrp="1" noChangeArrowheads="1"/>
          </p:cNvSpPr>
          <p:nvPr>
            <p:ph type="body" idx="1"/>
          </p:nvPr>
        </p:nvSpPr>
        <p:spPr>
          <a:noFill/>
          <a:ln/>
        </p:spPr>
        <p:txBody>
          <a:bodyPr/>
          <a:lstStyle/>
          <a:p>
            <a:r>
              <a:rPr lang="en-US" sz="2800" b="1"/>
              <a:t>Occurs in the </a:t>
            </a:r>
            <a:r>
              <a:rPr lang="en-US" sz="2800" b="1">
                <a:solidFill>
                  <a:srgbClr val="008000"/>
                </a:solidFill>
                <a:effectLst>
                  <a:outerShdw blurRad="38100" dist="38100" dir="2700000" algn="tl">
                    <a:srgbClr val="000000"/>
                  </a:outerShdw>
                </a:effectLst>
              </a:rPr>
              <a:t>thylakoid membrane</a:t>
            </a:r>
          </a:p>
          <a:p>
            <a:pPr>
              <a:lnSpc>
                <a:spcPct val="40000"/>
              </a:lnSpc>
              <a:buFontTx/>
              <a:buNone/>
            </a:pPr>
            <a:endParaRPr lang="en-US" sz="2800" b="1"/>
          </a:p>
          <a:p>
            <a:r>
              <a:rPr lang="en-US" sz="2800" b="1"/>
              <a:t>Uses </a:t>
            </a:r>
            <a:r>
              <a:rPr lang="en-US" sz="2800" b="1">
                <a:solidFill>
                  <a:srgbClr val="008000"/>
                </a:solidFill>
                <a:effectLst>
                  <a:outerShdw blurRad="38100" dist="38100" dir="2700000" algn="tl">
                    <a:srgbClr val="000000"/>
                  </a:outerShdw>
                </a:effectLst>
              </a:rPr>
              <a:t>PS II</a:t>
            </a:r>
            <a:r>
              <a:rPr lang="en-US" sz="2800" b="1"/>
              <a:t> and </a:t>
            </a:r>
            <a:r>
              <a:rPr lang="en-US" sz="2800" b="1">
                <a:solidFill>
                  <a:srgbClr val="008000"/>
                </a:solidFill>
                <a:effectLst>
                  <a:outerShdw blurRad="38100" dist="38100" dir="2700000" algn="tl">
                    <a:srgbClr val="000000"/>
                  </a:outerShdw>
                </a:effectLst>
              </a:rPr>
              <a:t>PS I</a:t>
            </a:r>
          </a:p>
          <a:p>
            <a:pPr>
              <a:lnSpc>
                <a:spcPct val="40000"/>
              </a:lnSpc>
              <a:buFontTx/>
              <a:buNone/>
            </a:pPr>
            <a:endParaRPr lang="en-US" sz="2800" b="1"/>
          </a:p>
          <a:p>
            <a:r>
              <a:rPr lang="en-US" sz="2800" b="1"/>
              <a:t>P680 rxn center (PSII) - chlorophyll a</a:t>
            </a:r>
          </a:p>
          <a:p>
            <a:pPr>
              <a:lnSpc>
                <a:spcPct val="30000"/>
              </a:lnSpc>
              <a:buFontTx/>
              <a:buNone/>
            </a:pPr>
            <a:endParaRPr lang="en-US" sz="2800" b="1"/>
          </a:p>
          <a:p>
            <a:r>
              <a:rPr lang="en-US" sz="2800" b="1"/>
              <a:t>P700 rxn center (PS I) - chlorophyll a</a:t>
            </a:r>
          </a:p>
          <a:p>
            <a:pPr>
              <a:lnSpc>
                <a:spcPct val="30000"/>
              </a:lnSpc>
              <a:buFontTx/>
              <a:buNone/>
            </a:pPr>
            <a:endParaRPr lang="en-US" sz="2800" b="1"/>
          </a:p>
          <a:p>
            <a:r>
              <a:rPr lang="en-US" sz="2800" b="1"/>
              <a:t>Uses </a:t>
            </a:r>
            <a:r>
              <a:rPr lang="en-US" sz="2800" b="1">
                <a:solidFill>
                  <a:srgbClr val="0000CC"/>
                </a:solidFill>
                <a:effectLst>
                  <a:outerShdw blurRad="38100" dist="38100" dir="2700000" algn="tl">
                    <a:srgbClr val="000000"/>
                  </a:outerShdw>
                </a:effectLst>
              </a:rPr>
              <a:t>Electron Transport Chain (ETC)</a:t>
            </a:r>
          </a:p>
          <a:p>
            <a:pPr>
              <a:lnSpc>
                <a:spcPct val="40000"/>
              </a:lnSpc>
              <a:buFontTx/>
              <a:buNone/>
            </a:pPr>
            <a:endParaRPr lang="en-US" sz="2800" b="1">
              <a:solidFill>
                <a:srgbClr val="0000CC"/>
              </a:solidFill>
            </a:endParaRPr>
          </a:p>
          <a:p>
            <a:r>
              <a:rPr lang="en-US" sz="2800" b="1">
                <a:solidFill>
                  <a:schemeClr val="hlink"/>
                </a:solidFill>
                <a:effectLst>
                  <a:outerShdw blurRad="38100" dist="38100" dir="2700000" algn="tl">
                    <a:srgbClr val="000000"/>
                  </a:outerShdw>
                </a:effectLst>
              </a:rPr>
              <a:t>Generates O</a:t>
            </a:r>
            <a:r>
              <a:rPr lang="en-US" sz="2800" b="1" baseline="-25000">
                <a:solidFill>
                  <a:schemeClr val="hlink"/>
                </a:solidFill>
                <a:effectLst>
                  <a:outerShdw blurRad="38100" dist="38100" dir="2700000" algn="tl">
                    <a:srgbClr val="000000"/>
                  </a:outerShdw>
                </a:effectLst>
              </a:rPr>
              <a:t>2</a:t>
            </a:r>
            <a:r>
              <a:rPr lang="en-US" sz="2800" b="1">
                <a:solidFill>
                  <a:schemeClr val="hlink"/>
                </a:solidFill>
                <a:effectLst>
                  <a:outerShdw blurRad="38100" dist="38100" dir="2700000" algn="tl">
                    <a:srgbClr val="000000"/>
                  </a:outerShdw>
                </a:effectLst>
              </a:rPr>
              <a:t>, ATP and NADPH</a:t>
            </a:r>
            <a:endParaRPr lang="en-US" sz="28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animEffect transition="in" filter="wipe(left)">
                                      <p:cBhvr>
                                        <p:cTn id="7" dur="500"/>
                                        <p:tgtEl>
                                          <p:spTgt spid="256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3">
                                            <p:txEl>
                                              <p:pRg st="0" end="0"/>
                                            </p:txEl>
                                          </p:spTgt>
                                        </p:tgtEl>
                                        <p:attrNameLst>
                                          <p:attrName>style.visibility</p:attrName>
                                        </p:attrNameLst>
                                      </p:cBhvr>
                                      <p:to>
                                        <p:strVal val="visible"/>
                                      </p:to>
                                    </p:set>
                                    <p:animEffect transition="in" filter="wipe(left)">
                                      <p:cBhvr>
                                        <p:cTn id="12" dur="500"/>
                                        <p:tgtEl>
                                          <p:spTgt spid="256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wipe(left)">
                                      <p:cBhvr>
                                        <p:cTn id="17" dur="500"/>
                                        <p:tgtEl>
                                          <p:spTgt spid="256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3">
                                            <p:txEl>
                                              <p:pRg st="4" end="4"/>
                                            </p:txEl>
                                          </p:spTgt>
                                        </p:tgtEl>
                                        <p:attrNameLst>
                                          <p:attrName>style.visibility</p:attrName>
                                        </p:attrNameLst>
                                      </p:cBhvr>
                                      <p:to>
                                        <p:strVal val="visible"/>
                                      </p:to>
                                    </p:set>
                                    <p:animEffect transition="in" filter="wipe(left)">
                                      <p:cBhvr>
                                        <p:cTn id="22" dur="500"/>
                                        <p:tgtEl>
                                          <p:spTgt spid="2560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603">
                                            <p:txEl>
                                              <p:pRg st="6" end="6"/>
                                            </p:txEl>
                                          </p:spTgt>
                                        </p:tgtEl>
                                        <p:attrNameLst>
                                          <p:attrName>style.visibility</p:attrName>
                                        </p:attrNameLst>
                                      </p:cBhvr>
                                      <p:to>
                                        <p:strVal val="visible"/>
                                      </p:to>
                                    </p:set>
                                    <p:animEffect transition="in" filter="wipe(left)">
                                      <p:cBhvr>
                                        <p:cTn id="27" dur="500"/>
                                        <p:tgtEl>
                                          <p:spTgt spid="2560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603">
                                            <p:txEl>
                                              <p:pRg st="8" end="8"/>
                                            </p:txEl>
                                          </p:spTgt>
                                        </p:tgtEl>
                                        <p:attrNameLst>
                                          <p:attrName>style.visibility</p:attrName>
                                        </p:attrNameLst>
                                      </p:cBhvr>
                                      <p:to>
                                        <p:strVal val="visible"/>
                                      </p:to>
                                    </p:set>
                                    <p:animEffect transition="in" filter="wipe(left)">
                                      <p:cBhvr>
                                        <p:cTn id="32" dur="500"/>
                                        <p:tgtEl>
                                          <p:spTgt spid="2560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603">
                                            <p:txEl>
                                              <p:pRg st="10" end="10"/>
                                            </p:txEl>
                                          </p:spTgt>
                                        </p:tgtEl>
                                        <p:attrNameLst>
                                          <p:attrName>style.visibility</p:attrName>
                                        </p:attrNameLst>
                                      </p:cBhvr>
                                      <p:to>
                                        <p:strVal val="visible"/>
                                      </p:to>
                                    </p:set>
                                    <p:animEffect transition="in" filter="wipe(left)">
                                      <p:cBhvr>
                                        <p:cTn id="37" dur="500"/>
                                        <p:tgtEl>
                                          <p:spTgt spid="256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P spid="25603"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noFill/>
          <a:ln/>
        </p:spPr>
        <p:txBody>
          <a:bodyPr/>
          <a:lstStyle/>
          <a:p>
            <a:r>
              <a:rPr lang="en-US" b="1">
                <a:solidFill>
                  <a:srgbClr val="0000CC"/>
                </a:solidFill>
                <a:effectLst>
                  <a:outerShdw blurRad="38100" dist="38100" dir="2700000" algn="tl">
                    <a:srgbClr val="000000"/>
                  </a:outerShdw>
                </a:effectLst>
              </a:rPr>
              <a:t>B. Noncyclic Electron Flow</a:t>
            </a:r>
            <a:endParaRPr lang="en-US" b="1">
              <a:solidFill>
                <a:schemeClr val="tx1"/>
              </a:solidFill>
            </a:endParaRPr>
          </a:p>
        </p:txBody>
      </p:sp>
      <p:grpSp>
        <p:nvGrpSpPr>
          <p:cNvPr id="2" name="Group 64"/>
          <p:cNvGrpSpPr>
            <a:grpSpLocks/>
          </p:cNvGrpSpPr>
          <p:nvPr/>
        </p:nvGrpSpPr>
        <p:grpSpPr bwMode="auto">
          <a:xfrm>
            <a:off x="0" y="1219200"/>
            <a:ext cx="8963025" cy="4575175"/>
            <a:chOff x="39" y="1167"/>
            <a:chExt cx="5646" cy="2882"/>
          </a:xfrm>
        </p:grpSpPr>
        <p:sp>
          <p:nvSpPr>
            <p:cNvPr id="26628" name="Oval 4"/>
            <p:cNvSpPr>
              <a:spLocks noChangeArrowheads="1"/>
            </p:cNvSpPr>
            <p:nvPr/>
          </p:nvSpPr>
          <p:spPr bwMode="auto">
            <a:xfrm>
              <a:off x="3700" y="2644"/>
              <a:ext cx="472" cy="280"/>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6629" name="Rectangle 5"/>
            <p:cNvSpPr>
              <a:spLocks noChangeArrowheads="1"/>
            </p:cNvSpPr>
            <p:nvPr/>
          </p:nvSpPr>
          <p:spPr bwMode="auto">
            <a:xfrm>
              <a:off x="3735" y="2674"/>
              <a:ext cx="450" cy="229"/>
            </a:xfrm>
            <a:prstGeom prst="rect">
              <a:avLst/>
            </a:prstGeom>
            <a:noFill/>
            <a:ln w="12700">
              <a:noFill/>
              <a:miter lim="800000"/>
              <a:headEnd/>
              <a:tailEnd/>
            </a:ln>
            <a:effectLst/>
          </p:spPr>
          <p:txBody>
            <a:bodyPr wrap="none" lIns="90488" tIns="44450" rIns="90488" bIns="44450">
              <a:spAutoFit/>
            </a:bodyPr>
            <a:lstStyle/>
            <a:p>
              <a:r>
                <a:rPr lang="en-US" sz="1800" b="1"/>
                <a:t>P700</a:t>
              </a:r>
            </a:p>
          </p:txBody>
        </p:sp>
        <p:sp>
          <p:nvSpPr>
            <p:cNvPr id="26630" name="Oval 6"/>
            <p:cNvSpPr>
              <a:spLocks noChangeArrowheads="1"/>
            </p:cNvSpPr>
            <p:nvPr/>
          </p:nvSpPr>
          <p:spPr bwMode="auto">
            <a:xfrm>
              <a:off x="1396" y="2980"/>
              <a:ext cx="328"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31" name="Oval 7"/>
            <p:cNvSpPr>
              <a:spLocks noChangeArrowheads="1"/>
            </p:cNvSpPr>
            <p:nvPr/>
          </p:nvSpPr>
          <p:spPr bwMode="auto">
            <a:xfrm>
              <a:off x="3460" y="3028"/>
              <a:ext cx="280" cy="184"/>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32" name="Oval 8"/>
            <p:cNvSpPr>
              <a:spLocks noChangeArrowheads="1"/>
            </p:cNvSpPr>
            <p:nvPr/>
          </p:nvSpPr>
          <p:spPr bwMode="auto">
            <a:xfrm>
              <a:off x="4084" y="3028"/>
              <a:ext cx="280"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33" name="Oval 9"/>
            <p:cNvSpPr>
              <a:spLocks noChangeArrowheads="1"/>
            </p:cNvSpPr>
            <p:nvPr/>
          </p:nvSpPr>
          <p:spPr bwMode="auto">
            <a:xfrm>
              <a:off x="4324" y="2788"/>
              <a:ext cx="328" cy="184"/>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34" name="Oval 10"/>
            <p:cNvSpPr>
              <a:spLocks noChangeArrowheads="1"/>
            </p:cNvSpPr>
            <p:nvPr/>
          </p:nvSpPr>
          <p:spPr bwMode="auto">
            <a:xfrm>
              <a:off x="4228" y="2548"/>
              <a:ext cx="328"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35" name="Oval 11"/>
            <p:cNvSpPr>
              <a:spLocks noChangeArrowheads="1"/>
            </p:cNvSpPr>
            <p:nvPr/>
          </p:nvSpPr>
          <p:spPr bwMode="auto">
            <a:xfrm>
              <a:off x="3556" y="2452"/>
              <a:ext cx="232"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36" name="Oval 12"/>
            <p:cNvSpPr>
              <a:spLocks noChangeArrowheads="1"/>
            </p:cNvSpPr>
            <p:nvPr/>
          </p:nvSpPr>
          <p:spPr bwMode="auto">
            <a:xfrm>
              <a:off x="3988" y="2404"/>
              <a:ext cx="280"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37" name="Oval 13"/>
            <p:cNvSpPr>
              <a:spLocks noChangeArrowheads="1"/>
            </p:cNvSpPr>
            <p:nvPr/>
          </p:nvSpPr>
          <p:spPr bwMode="auto">
            <a:xfrm>
              <a:off x="3844" y="3124"/>
              <a:ext cx="232"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38" name="Rectangle 14"/>
            <p:cNvSpPr>
              <a:spLocks noChangeArrowheads="1"/>
            </p:cNvSpPr>
            <p:nvPr/>
          </p:nvSpPr>
          <p:spPr bwMode="auto">
            <a:xfrm>
              <a:off x="4646" y="2534"/>
              <a:ext cx="266" cy="288"/>
            </a:xfrm>
            <a:prstGeom prst="rect">
              <a:avLst/>
            </a:prstGeom>
            <a:noFill/>
            <a:ln w="12700">
              <a:noFill/>
              <a:miter lim="800000"/>
              <a:headEnd/>
              <a:tailEnd/>
            </a:ln>
            <a:effectLst/>
          </p:spPr>
          <p:txBody>
            <a:bodyPr wrap="none" anchor="ctr"/>
            <a:lstStyle/>
            <a:p>
              <a:endParaRPr lang="en-US"/>
            </a:p>
          </p:txBody>
        </p:sp>
        <p:sp>
          <p:nvSpPr>
            <p:cNvPr id="26639" name="Rectangle 15"/>
            <p:cNvSpPr>
              <a:spLocks noChangeArrowheads="1"/>
            </p:cNvSpPr>
            <p:nvPr/>
          </p:nvSpPr>
          <p:spPr bwMode="auto">
            <a:xfrm>
              <a:off x="3927" y="3351"/>
              <a:ext cx="1426" cy="286"/>
            </a:xfrm>
            <a:prstGeom prst="rect">
              <a:avLst/>
            </a:prstGeom>
            <a:noFill/>
            <a:ln w="12700">
              <a:noFill/>
              <a:miter lim="800000"/>
              <a:headEnd/>
              <a:tailEnd/>
            </a:ln>
            <a:effectLst/>
          </p:spPr>
          <p:txBody>
            <a:bodyPr wrap="none" lIns="90488" tIns="44450" rIns="90488" bIns="44450">
              <a:spAutoFit/>
            </a:bodyPr>
            <a:lstStyle/>
            <a:p>
              <a:r>
                <a:rPr lang="en-US" b="1"/>
                <a:t>Photosystem I</a:t>
              </a:r>
            </a:p>
          </p:txBody>
        </p:sp>
        <p:sp>
          <p:nvSpPr>
            <p:cNvPr id="26640" name="Oval 16"/>
            <p:cNvSpPr>
              <a:spLocks noChangeArrowheads="1"/>
            </p:cNvSpPr>
            <p:nvPr/>
          </p:nvSpPr>
          <p:spPr bwMode="auto">
            <a:xfrm>
              <a:off x="1060" y="3172"/>
              <a:ext cx="472" cy="280"/>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6641" name="Rectangle 17"/>
            <p:cNvSpPr>
              <a:spLocks noChangeArrowheads="1"/>
            </p:cNvSpPr>
            <p:nvPr/>
          </p:nvSpPr>
          <p:spPr bwMode="auto">
            <a:xfrm>
              <a:off x="1095" y="3202"/>
              <a:ext cx="450" cy="229"/>
            </a:xfrm>
            <a:prstGeom prst="rect">
              <a:avLst/>
            </a:prstGeom>
            <a:noFill/>
            <a:ln w="12700">
              <a:noFill/>
              <a:miter lim="800000"/>
              <a:headEnd/>
              <a:tailEnd/>
            </a:ln>
            <a:effectLst/>
          </p:spPr>
          <p:txBody>
            <a:bodyPr wrap="none" lIns="90488" tIns="44450" rIns="90488" bIns="44450">
              <a:spAutoFit/>
            </a:bodyPr>
            <a:lstStyle/>
            <a:p>
              <a:r>
                <a:rPr lang="en-US" sz="1800" b="1"/>
                <a:t>P680</a:t>
              </a:r>
            </a:p>
          </p:txBody>
        </p:sp>
        <p:sp>
          <p:nvSpPr>
            <p:cNvPr id="26642" name="Oval 18"/>
            <p:cNvSpPr>
              <a:spLocks noChangeArrowheads="1"/>
            </p:cNvSpPr>
            <p:nvPr/>
          </p:nvSpPr>
          <p:spPr bwMode="auto">
            <a:xfrm>
              <a:off x="580" y="3124"/>
              <a:ext cx="328"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43" name="Oval 19"/>
            <p:cNvSpPr>
              <a:spLocks noChangeArrowheads="1"/>
            </p:cNvSpPr>
            <p:nvPr/>
          </p:nvSpPr>
          <p:spPr bwMode="auto">
            <a:xfrm>
              <a:off x="580" y="3316"/>
              <a:ext cx="328"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44" name="Oval 20"/>
            <p:cNvSpPr>
              <a:spLocks noChangeArrowheads="1"/>
            </p:cNvSpPr>
            <p:nvPr/>
          </p:nvSpPr>
          <p:spPr bwMode="auto">
            <a:xfrm>
              <a:off x="820" y="3556"/>
              <a:ext cx="280" cy="184"/>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45" name="Oval 21"/>
            <p:cNvSpPr>
              <a:spLocks noChangeArrowheads="1"/>
            </p:cNvSpPr>
            <p:nvPr/>
          </p:nvSpPr>
          <p:spPr bwMode="auto">
            <a:xfrm>
              <a:off x="1396" y="3508"/>
              <a:ext cx="280"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46" name="Oval 22"/>
            <p:cNvSpPr>
              <a:spLocks noChangeArrowheads="1"/>
            </p:cNvSpPr>
            <p:nvPr/>
          </p:nvSpPr>
          <p:spPr bwMode="auto">
            <a:xfrm>
              <a:off x="1588" y="3220"/>
              <a:ext cx="328" cy="184"/>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47" name="Oval 23"/>
            <p:cNvSpPr>
              <a:spLocks noChangeArrowheads="1"/>
            </p:cNvSpPr>
            <p:nvPr/>
          </p:nvSpPr>
          <p:spPr bwMode="auto">
            <a:xfrm>
              <a:off x="3268" y="2836"/>
              <a:ext cx="328"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48" name="Oval 24"/>
            <p:cNvSpPr>
              <a:spLocks noChangeArrowheads="1"/>
            </p:cNvSpPr>
            <p:nvPr/>
          </p:nvSpPr>
          <p:spPr bwMode="auto">
            <a:xfrm>
              <a:off x="916" y="2980"/>
              <a:ext cx="232"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49" name="Oval 25"/>
            <p:cNvSpPr>
              <a:spLocks noChangeArrowheads="1"/>
            </p:cNvSpPr>
            <p:nvPr/>
          </p:nvSpPr>
          <p:spPr bwMode="auto">
            <a:xfrm>
              <a:off x="1732" y="3460"/>
              <a:ext cx="280"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50" name="Oval 26"/>
            <p:cNvSpPr>
              <a:spLocks noChangeArrowheads="1"/>
            </p:cNvSpPr>
            <p:nvPr/>
          </p:nvSpPr>
          <p:spPr bwMode="auto">
            <a:xfrm>
              <a:off x="1156" y="3652"/>
              <a:ext cx="232" cy="136"/>
            </a:xfrm>
            <a:prstGeom prst="ellipse">
              <a:avLst/>
            </a:prstGeom>
            <a:solidFill>
              <a:srgbClr val="7FFF00"/>
            </a:solidFill>
            <a:ln w="12700">
              <a:solidFill>
                <a:schemeClr val="tx1"/>
              </a:solidFill>
              <a:round/>
              <a:headEnd/>
              <a:tailEnd/>
            </a:ln>
            <a:effectLst/>
          </p:spPr>
          <p:txBody>
            <a:bodyPr wrap="none" anchor="ctr"/>
            <a:lstStyle/>
            <a:p>
              <a:endParaRPr lang="en-US"/>
            </a:p>
          </p:txBody>
        </p:sp>
        <p:sp>
          <p:nvSpPr>
            <p:cNvPr id="26651" name="Rectangle 27"/>
            <p:cNvSpPr>
              <a:spLocks noChangeArrowheads="1"/>
            </p:cNvSpPr>
            <p:nvPr/>
          </p:nvSpPr>
          <p:spPr bwMode="auto">
            <a:xfrm>
              <a:off x="1383" y="3687"/>
              <a:ext cx="1479" cy="286"/>
            </a:xfrm>
            <a:prstGeom prst="rect">
              <a:avLst/>
            </a:prstGeom>
            <a:noFill/>
            <a:ln w="12700">
              <a:noFill/>
              <a:miter lim="800000"/>
              <a:headEnd/>
              <a:tailEnd/>
            </a:ln>
            <a:effectLst/>
          </p:spPr>
          <p:txBody>
            <a:bodyPr wrap="none" lIns="90488" tIns="44450" rIns="90488" bIns="44450">
              <a:spAutoFit/>
            </a:bodyPr>
            <a:lstStyle/>
            <a:p>
              <a:r>
                <a:rPr lang="en-US" b="1"/>
                <a:t>Photosystem II</a:t>
              </a:r>
            </a:p>
          </p:txBody>
        </p:sp>
        <p:sp>
          <p:nvSpPr>
            <p:cNvPr id="26652" name="Freeform 28"/>
            <p:cNvSpPr>
              <a:spLocks/>
            </p:cNvSpPr>
            <p:nvPr/>
          </p:nvSpPr>
          <p:spPr bwMode="auto">
            <a:xfrm>
              <a:off x="576" y="3072"/>
              <a:ext cx="601" cy="601"/>
            </a:xfrm>
            <a:custGeom>
              <a:avLst/>
              <a:gdLst/>
              <a:ahLst/>
              <a:cxnLst>
                <a:cxn ang="0">
                  <a:pos x="0" y="0"/>
                </a:cxn>
                <a:cxn ang="0">
                  <a:pos x="36" y="12"/>
                </a:cxn>
                <a:cxn ang="0">
                  <a:pos x="60" y="48"/>
                </a:cxn>
                <a:cxn ang="0">
                  <a:pos x="84" y="84"/>
                </a:cxn>
                <a:cxn ang="0">
                  <a:pos x="120" y="96"/>
                </a:cxn>
                <a:cxn ang="0">
                  <a:pos x="132" y="132"/>
                </a:cxn>
                <a:cxn ang="0">
                  <a:pos x="144" y="168"/>
                </a:cxn>
                <a:cxn ang="0">
                  <a:pos x="144" y="204"/>
                </a:cxn>
                <a:cxn ang="0">
                  <a:pos x="144" y="240"/>
                </a:cxn>
                <a:cxn ang="0">
                  <a:pos x="132" y="276"/>
                </a:cxn>
                <a:cxn ang="0">
                  <a:pos x="132" y="312"/>
                </a:cxn>
                <a:cxn ang="0">
                  <a:pos x="144" y="348"/>
                </a:cxn>
                <a:cxn ang="0">
                  <a:pos x="180" y="372"/>
                </a:cxn>
                <a:cxn ang="0">
                  <a:pos x="216" y="396"/>
                </a:cxn>
                <a:cxn ang="0">
                  <a:pos x="240" y="432"/>
                </a:cxn>
                <a:cxn ang="0">
                  <a:pos x="276" y="456"/>
                </a:cxn>
                <a:cxn ang="0">
                  <a:pos x="312" y="480"/>
                </a:cxn>
                <a:cxn ang="0">
                  <a:pos x="324" y="516"/>
                </a:cxn>
                <a:cxn ang="0">
                  <a:pos x="360" y="540"/>
                </a:cxn>
                <a:cxn ang="0">
                  <a:pos x="372" y="576"/>
                </a:cxn>
                <a:cxn ang="0">
                  <a:pos x="408" y="600"/>
                </a:cxn>
                <a:cxn ang="0">
                  <a:pos x="420" y="564"/>
                </a:cxn>
                <a:cxn ang="0">
                  <a:pos x="444" y="528"/>
                </a:cxn>
                <a:cxn ang="0">
                  <a:pos x="480" y="504"/>
                </a:cxn>
                <a:cxn ang="0">
                  <a:pos x="504" y="468"/>
                </a:cxn>
                <a:cxn ang="0">
                  <a:pos x="540" y="444"/>
                </a:cxn>
                <a:cxn ang="0">
                  <a:pos x="564" y="408"/>
                </a:cxn>
                <a:cxn ang="0">
                  <a:pos x="600" y="384"/>
                </a:cxn>
              </a:cxnLst>
              <a:rect l="0" t="0" r="r" b="b"/>
              <a:pathLst>
                <a:path w="601" h="601">
                  <a:moveTo>
                    <a:pt x="0" y="0"/>
                  </a:moveTo>
                  <a:lnTo>
                    <a:pt x="36" y="12"/>
                  </a:lnTo>
                  <a:lnTo>
                    <a:pt x="60" y="48"/>
                  </a:lnTo>
                  <a:lnTo>
                    <a:pt x="84" y="84"/>
                  </a:lnTo>
                  <a:lnTo>
                    <a:pt x="120" y="96"/>
                  </a:lnTo>
                  <a:lnTo>
                    <a:pt x="132" y="132"/>
                  </a:lnTo>
                  <a:lnTo>
                    <a:pt x="144" y="168"/>
                  </a:lnTo>
                  <a:lnTo>
                    <a:pt x="144" y="204"/>
                  </a:lnTo>
                  <a:lnTo>
                    <a:pt x="144" y="240"/>
                  </a:lnTo>
                  <a:lnTo>
                    <a:pt x="132" y="276"/>
                  </a:lnTo>
                  <a:lnTo>
                    <a:pt x="132" y="312"/>
                  </a:lnTo>
                  <a:lnTo>
                    <a:pt x="144" y="348"/>
                  </a:lnTo>
                  <a:lnTo>
                    <a:pt x="180" y="372"/>
                  </a:lnTo>
                  <a:lnTo>
                    <a:pt x="216" y="396"/>
                  </a:lnTo>
                  <a:lnTo>
                    <a:pt x="240" y="432"/>
                  </a:lnTo>
                  <a:lnTo>
                    <a:pt x="276" y="456"/>
                  </a:lnTo>
                  <a:lnTo>
                    <a:pt x="312" y="480"/>
                  </a:lnTo>
                  <a:lnTo>
                    <a:pt x="324" y="516"/>
                  </a:lnTo>
                  <a:lnTo>
                    <a:pt x="360" y="540"/>
                  </a:lnTo>
                  <a:lnTo>
                    <a:pt x="372" y="576"/>
                  </a:lnTo>
                  <a:lnTo>
                    <a:pt x="408" y="600"/>
                  </a:lnTo>
                  <a:lnTo>
                    <a:pt x="420" y="564"/>
                  </a:lnTo>
                  <a:lnTo>
                    <a:pt x="444" y="528"/>
                  </a:lnTo>
                  <a:lnTo>
                    <a:pt x="480" y="504"/>
                  </a:lnTo>
                  <a:lnTo>
                    <a:pt x="504" y="468"/>
                  </a:lnTo>
                  <a:lnTo>
                    <a:pt x="540" y="444"/>
                  </a:lnTo>
                  <a:lnTo>
                    <a:pt x="564" y="408"/>
                  </a:lnTo>
                  <a:lnTo>
                    <a:pt x="600" y="384"/>
                  </a:lnTo>
                </a:path>
              </a:pathLst>
            </a:custGeom>
            <a:noFill/>
            <a:ln w="25400" cap="rnd" cmpd="sng">
              <a:solidFill>
                <a:schemeClr val="tx1"/>
              </a:solidFill>
              <a:prstDash val="solid"/>
              <a:round/>
              <a:headEnd type="none" w="med" len="med"/>
              <a:tailEnd type="triangle" w="med" len="med"/>
            </a:ln>
            <a:effectLst/>
          </p:spPr>
          <p:txBody>
            <a:bodyPr/>
            <a:lstStyle/>
            <a:p>
              <a:endParaRPr lang="en-US"/>
            </a:p>
          </p:txBody>
        </p:sp>
        <p:sp>
          <p:nvSpPr>
            <p:cNvPr id="26653" name="Oval 29"/>
            <p:cNvSpPr>
              <a:spLocks noChangeArrowheads="1"/>
            </p:cNvSpPr>
            <p:nvPr/>
          </p:nvSpPr>
          <p:spPr bwMode="auto">
            <a:xfrm>
              <a:off x="928" y="1696"/>
              <a:ext cx="784" cy="448"/>
            </a:xfrm>
            <a:prstGeom prst="ellipse">
              <a:avLst/>
            </a:prstGeom>
            <a:solidFill>
              <a:schemeClr val="accent1"/>
            </a:solidFill>
            <a:ln w="50800">
              <a:solidFill>
                <a:schemeClr val="tx1"/>
              </a:solidFill>
              <a:round/>
              <a:headEnd/>
              <a:tailEnd/>
            </a:ln>
            <a:effectLst/>
          </p:spPr>
          <p:txBody>
            <a:bodyPr wrap="none" anchor="ctr"/>
            <a:lstStyle/>
            <a:p>
              <a:endParaRPr lang="en-US"/>
            </a:p>
          </p:txBody>
        </p:sp>
        <p:sp>
          <p:nvSpPr>
            <p:cNvPr id="26654" name="Rectangle 30"/>
            <p:cNvSpPr>
              <a:spLocks noChangeArrowheads="1"/>
            </p:cNvSpPr>
            <p:nvPr/>
          </p:nvSpPr>
          <p:spPr bwMode="auto">
            <a:xfrm>
              <a:off x="1047" y="1695"/>
              <a:ext cx="598" cy="458"/>
            </a:xfrm>
            <a:prstGeom prst="rect">
              <a:avLst/>
            </a:prstGeom>
            <a:noFill/>
            <a:ln w="12700">
              <a:noFill/>
              <a:miter lim="800000"/>
              <a:headEnd/>
              <a:tailEnd/>
            </a:ln>
            <a:effectLst/>
          </p:spPr>
          <p:txBody>
            <a:bodyPr wrap="none" lIns="90488" tIns="44450" rIns="90488" bIns="44450">
              <a:spAutoFit/>
            </a:bodyPr>
            <a:lstStyle/>
            <a:p>
              <a:r>
                <a:rPr lang="en-US" sz="1400" b="1"/>
                <a:t>Primary</a:t>
              </a:r>
            </a:p>
            <a:p>
              <a:r>
                <a:rPr lang="en-US" sz="1400" b="1"/>
                <a:t>Electron</a:t>
              </a:r>
            </a:p>
            <a:p>
              <a:r>
                <a:rPr lang="en-US" sz="1400" b="1"/>
                <a:t>Acceptor</a:t>
              </a:r>
            </a:p>
          </p:txBody>
        </p:sp>
        <p:sp>
          <p:nvSpPr>
            <p:cNvPr id="26655" name="Oval 31"/>
            <p:cNvSpPr>
              <a:spLocks noChangeArrowheads="1"/>
            </p:cNvSpPr>
            <p:nvPr/>
          </p:nvSpPr>
          <p:spPr bwMode="auto">
            <a:xfrm>
              <a:off x="3520" y="1168"/>
              <a:ext cx="784" cy="448"/>
            </a:xfrm>
            <a:prstGeom prst="ellipse">
              <a:avLst/>
            </a:prstGeom>
            <a:solidFill>
              <a:schemeClr val="accent1"/>
            </a:solidFill>
            <a:ln w="50800">
              <a:solidFill>
                <a:schemeClr val="tx1"/>
              </a:solidFill>
              <a:round/>
              <a:headEnd/>
              <a:tailEnd/>
            </a:ln>
            <a:effectLst/>
          </p:spPr>
          <p:txBody>
            <a:bodyPr wrap="none" anchor="ctr"/>
            <a:lstStyle/>
            <a:p>
              <a:endParaRPr lang="en-US"/>
            </a:p>
          </p:txBody>
        </p:sp>
        <p:sp>
          <p:nvSpPr>
            <p:cNvPr id="26656" name="Rectangle 32"/>
            <p:cNvSpPr>
              <a:spLocks noChangeArrowheads="1"/>
            </p:cNvSpPr>
            <p:nvPr/>
          </p:nvSpPr>
          <p:spPr bwMode="auto">
            <a:xfrm>
              <a:off x="3639" y="1167"/>
              <a:ext cx="598" cy="458"/>
            </a:xfrm>
            <a:prstGeom prst="rect">
              <a:avLst/>
            </a:prstGeom>
            <a:noFill/>
            <a:ln w="12700">
              <a:noFill/>
              <a:miter lim="800000"/>
              <a:headEnd/>
              <a:tailEnd/>
            </a:ln>
            <a:effectLst/>
          </p:spPr>
          <p:txBody>
            <a:bodyPr wrap="none" lIns="90488" tIns="44450" rIns="90488" bIns="44450">
              <a:spAutoFit/>
            </a:bodyPr>
            <a:lstStyle/>
            <a:p>
              <a:r>
                <a:rPr lang="en-US" sz="1400" b="1"/>
                <a:t>Primary</a:t>
              </a:r>
            </a:p>
            <a:p>
              <a:r>
                <a:rPr lang="en-US" sz="1400" b="1"/>
                <a:t>Electron</a:t>
              </a:r>
            </a:p>
            <a:p>
              <a:r>
                <a:rPr lang="en-US" sz="1400" b="1"/>
                <a:t>Acceptor</a:t>
              </a:r>
            </a:p>
          </p:txBody>
        </p:sp>
        <p:sp>
          <p:nvSpPr>
            <p:cNvPr id="26657" name="Line 33"/>
            <p:cNvSpPr>
              <a:spLocks noChangeShapeType="1"/>
            </p:cNvSpPr>
            <p:nvPr/>
          </p:nvSpPr>
          <p:spPr bwMode="auto">
            <a:xfrm flipV="1">
              <a:off x="1296" y="2192"/>
              <a:ext cx="0" cy="896"/>
            </a:xfrm>
            <a:prstGeom prst="line">
              <a:avLst/>
            </a:prstGeom>
            <a:noFill/>
            <a:ln w="50800">
              <a:solidFill>
                <a:schemeClr val="tx1"/>
              </a:solidFill>
              <a:round/>
              <a:headEnd/>
              <a:tailEnd type="triangle" w="med" len="med"/>
            </a:ln>
            <a:effectLst/>
          </p:spPr>
          <p:txBody>
            <a:bodyPr wrap="none" anchor="ctr"/>
            <a:lstStyle/>
            <a:p>
              <a:endParaRPr lang="en-US"/>
            </a:p>
          </p:txBody>
        </p:sp>
        <p:sp>
          <p:nvSpPr>
            <p:cNvPr id="26658" name="Line 34"/>
            <p:cNvSpPr>
              <a:spLocks noChangeShapeType="1"/>
            </p:cNvSpPr>
            <p:nvPr/>
          </p:nvSpPr>
          <p:spPr bwMode="auto">
            <a:xfrm flipV="1">
              <a:off x="3936" y="1712"/>
              <a:ext cx="0" cy="896"/>
            </a:xfrm>
            <a:prstGeom prst="line">
              <a:avLst/>
            </a:prstGeom>
            <a:noFill/>
            <a:ln w="50800">
              <a:solidFill>
                <a:schemeClr val="tx1"/>
              </a:solidFill>
              <a:round/>
              <a:headEnd/>
              <a:tailEnd type="triangle" w="med" len="med"/>
            </a:ln>
            <a:effectLst/>
          </p:spPr>
          <p:txBody>
            <a:bodyPr wrap="none" anchor="ctr"/>
            <a:lstStyle/>
            <a:p>
              <a:endParaRPr lang="en-US"/>
            </a:p>
          </p:txBody>
        </p:sp>
        <p:sp>
          <p:nvSpPr>
            <p:cNvPr id="26659" name="Oval 35"/>
            <p:cNvSpPr>
              <a:spLocks noChangeArrowheads="1"/>
            </p:cNvSpPr>
            <p:nvPr/>
          </p:nvSpPr>
          <p:spPr bwMode="auto">
            <a:xfrm>
              <a:off x="1780" y="1972"/>
              <a:ext cx="232" cy="184"/>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26660" name="Oval 36"/>
            <p:cNvSpPr>
              <a:spLocks noChangeArrowheads="1"/>
            </p:cNvSpPr>
            <p:nvPr/>
          </p:nvSpPr>
          <p:spPr bwMode="auto">
            <a:xfrm>
              <a:off x="2116" y="2116"/>
              <a:ext cx="232" cy="184"/>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26661" name="Oval 37"/>
            <p:cNvSpPr>
              <a:spLocks noChangeArrowheads="1"/>
            </p:cNvSpPr>
            <p:nvPr/>
          </p:nvSpPr>
          <p:spPr bwMode="auto">
            <a:xfrm>
              <a:off x="2452" y="2260"/>
              <a:ext cx="232" cy="184"/>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26662" name="Oval 38"/>
            <p:cNvSpPr>
              <a:spLocks noChangeArrowheads="1"/>
            </p:cNvSpPr>
            <p:nvPr/>
          </p:nvSpPr>
          <p:spPr bwMode="auto">
            <a:xfrm>
              <a:off x="4324" y="1540"/>
              <a:ext cx="232" cy="184"/>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26663" name="Oval 39"/>
            <p:cNvSpPr>
              <a:spLocks noChangeArrowheads="1"/>
            </p:cNvSpPr>
            <p:nvPr/>
          </p:nvSpPr>
          <p:spPr bwMode="auto">
            <a:xfrm>
              <a:off x="4708" y="1684"/>
              <a:ext cx="232" cy="184"/>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26664" name="Oval 40"/>
            <p:cNvSpPr>
              <a:spLocks noChangeArrowheads="1"/>
            </p:cNvSpPr>
            <p:nvPr/>
          </p:nvSpPr>
          <p:spPr bwMode="auto">
            <a:xfrm>
              <a:off x="5092" y="1828"/>
              <a:ext cx="232" cy="184"/>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26665" name="Rectangle 41"/>
            <p:cNvSpPr>
              <a:spLocks noChangeArrowheads="1"/>
            </p:cNvSpPr>
            <p:nvPr/>
          </p:nvSpPr>
          <p:spPr bwMode="auto">
            <a:xfrm>
              <a:off x="2487" y="2007"/>
              <a:ext cx="498" cy="286"/>
            </a:xfrm>
            <a:prstGeom prst="rect">
              <a:avLst/>
            </a:prstGeom>
            <a:noFill/>
            <a:ln w="12700">
              <a:noFill/>
              <a:miter lim="800000"/>
              <a:headEnd/>
              <a:tailEnd/>
            </a:ln>
            <a:effectLst/>
          </p:spPr>
          <p:txBody>
            <a:bodyPr wrap="none" lIns="90488" tIns="44450" rIns="90488" bIns="44450">
              <a:spAutoFit/>
            </a:bodyPr>
            <a:lstStyle/>
            <a:p>
              <a:r>
                <a:rPr lang="en-US" b="1"/>
                <a:t>ETC</a:t>
              </a:r>
            </a:p>
          </p:txBody>
        </p:sp>
        <p:sp>
          <p:nvSpPr>
            <p:cNvPr id="26666" name="Rectangle 42"/>
            <p:cNvSpPr>
              <a:spLocks noChangeArrowheads="1"/>
            </p:cNvSpPr>
            <p:nvPr/>
          </p:nvSpPr>
          <p:spPr bwMode="auto">
            <a:xfrm>
              <a:off x="4983" y="1527"/>
              <a:ext cx="585" cy="324"/>
            </a:xfrm>
            <a:prstGeom prst="rect">
              <a:avLst/>
            </a:prstGeom>
            <a:noFill/>
            <a:ln w="12700">
              <a:noFill/>
              <a:miter lim="800000"/>
              <a:headEnd/>
              <a:tailEnd/>
            </a:ln>
            <a:effectLst/>
          </p:spPr>
          <p:txBody>
            <a:bodyPr wrap="none" lIns="90488" tIns="44450" rIns="90488" bIns="44450">
              <a:spAutoFit/>
            </a:bodyPr>
            <a:lstStyle/>
            <a:p>
              <a:r>
                <a:rPr lang="en-US" sz="1400" b="1"/>
                <a:t>Enzyme</a:t>
              </a:r>
            </a:p>
            <a:p>
              <a:r>
                <a:rPr lang="en-US" sz="1400" b="1"/>
                <a:t>Reaction</a:t>
              </a:r>
            </a:p>
          </p:txBody>
        </p:sp>
        <p:sp>
          <p:nvSpPr>
            <p:cNvPr id="26667" name="Rectangle 43"/>
            <p:cNvSpPr>
              <a:spLocks noChangeArrowheads="1"/>
            </p:cNvSpPr>
            <p:nvPr/>
          </p:nvSpPr>
          <p:spPr bwMode="auto">
            <a:xfrm>
              <a:off x="39" y="3303"/>
              <a:ext cx="1140" cy="746"/>
            </a:xfrm>
            <a:prstGeom prst="rect">
              <a:avLst/>
            </a:prstGeom>
            <a:noFill/>
            <a:ln w="12700">
              <a:noFill/>
              <a:miter lim="800000"/>
              <a:headEnd/>
              <a:tailEnd/>
            </a:ln>
            <a:effectLst/>
          </p:spPr>
          <p:txBody>
            <a:bodyPr wrap="none" lIns="90488" tIns="44450" rIns="90488" bIns="44450">
              <a:spAutoFit/>
            </a:bodyPr>
            <a:lstStyle/>
            <a:p>
              <a:r>
                <a:rPr lang="en-US" b="1"/>
                <a:t> H</a:t>
              </a:r>
              <a:r>
                <a:rPr lang="en-US" b="1" baseline="-25000"/>
                <a:t>2</a:t>
              </a:r>
              <a:r>
                <a:rPr lang="en-US" b="1"/>
                <a:t>O</a:t>
              </a:r>
            </a:p>
            <a:p>
              <a:endParaRPr lang="en-US" b="1"/>
            </a:p>
            <a:p>
              <a:r>
                <a:rPr lang="en-US" b="1">
                  <a:effectLst>
                    <a:outerShdw blurRad="38100" dist="38100" dir="2700000" algn="tl">
                      <a:srgbClr val="FFFFFF"/>
                    </a:outerShdw>
                  </a:effectLst>
                </a:rPr>
                <a:t>1/2O</a:t>
              </a:r>
              <a:r>
                <a:rPr lang="en-US" b="1" baseline="-25000">
                  <a:effectLst>
                    <a:outerShdw blurRad="38100" dist="38100" dir="2700000" algn="tl">
                      <a:srgbClr val="FFFFFF"/>
                    </a:outerShdw>
                  </a:effectLst>
                </a:rPr>
                <a:t>2</a:t>
              </a:r>
              <a:r>
                <a:rPr lang="en-US" b="1">
                  <a:effectLst>
                    <a:outerShdw blurRad="38100" dist="38100" dir="2700000" algn="tl">
                      <a:srgbClr val="FFFFFF"/>
                    </a:outerShdw>
                  </a:effectLst>
                </a:rPr>
                <a:t> </a:t>
              </a:r>
              <a:r>
                <a:rPr lang="en-US" b="1"/>
                <a:t>+ 2H</a:t>
              </a:r>
              <a:r>
                <a:rPr lang="en-US" b="1" baseline="30000"/>
                <a:t>+</a:t>
              </a:r>
            </a:p>
          </p:txBody>
        </p:sp>
        <p:sp>
          <p:nvSpPr>
            <p:cNvPr id="26668" name="AutoShape 44"/>
            <p:cNvSpPr>
              <a:spLocks noChangeArrowheads="1"/>
            </p:cNvSpPr>
            <p:nvPr/>
          </p:nvSpPr>
          <p:spPr bwMode="auto">
            <a:xfrm rot="16200000" flipH="1">
              <a:off x="2236" y="2476"/>
              <a:ext cx="376" cy="424"/>
            </a:xfrm>
            <a:prstGeom prst="rightArrow">
              <a:avLst>
                <a:gd name="adj1" fmla="val 50000"/>
                <a:gd name="adj2" fmla="val 50005"/>
              </a:avLst>
            </a:prstGeom>
            <a:solidFill>
              <a:srgbClr val="F35B1B"/>
            </a:solidFill>
            <a:ln w="12700">
              <a:solidFill>
                <a:schemeClr val="tx1"/>
              </a:solidFill>
              <a:miter lim="800000"/>
              <a:headEnd/>
              <a:tailEnd/>
            </a:ln>
            <a:effectLst/>
          </p:spPr>
          <p:txBody>
            <a:bodyPr wrap="none" anchor="ctr"/>
            <a:lstStyle/>
            <a:p>
              <a:endParaRPr lang="en-US"/>
            </a:p>
          </p:txBody>
        </p:sp>
        <p:sp>
          <p:nvSpPr>
            <p:cNvPr id="26669" name="Rectangle 45"/>
            <p:cNvSpPr>
              <a:spLocks noChangeArrowheads="1"/>
            </p:cNvSpPr>
            <p:nvPr/>
          </p:nvSpPr>
          <p:spPr bwMode="auto">
            <a:xfrm>
              <a:off x="2199" y="2919"/>
              <a:ext cx="498" cy="286"/>
            </a:xfrm>
            <a:prstGeom prst="rect">
              <a:avLst/>
            </a:prstGeom>
            <a:noFill/>
            <a:ln w="12700">
              <a:noFill/>
              <a:miter lim="800000"/>
              <a:headEnd/>
              <a:tailEnd/>
            </a:ln>
            <a:effectLst/>
          </p:spPr>
          <p:txBody>
            <a:bodyPr wrap="none" lIns="90488" tIns="44450" rIns="90488" bIns="44450">
              <a:spAutoFit/>
            </a:bodyPr>
            <a:lstStyle/>
            <a:p>
              <a:r>
                <a:rPr lang="en-US" b="1">
                  <a:effectLst>
                    <a:outerShdw blurRad="38100" dist="38100" dir="2700000" algn="tl">
                      <a:srgbClr val="FFFFFF"/>
                    </a:outerShdw>
                  </a:effectLst>
                </a:rPr>
                <a:t>ATP</a:t>
              </a:r>
            </a:p>
          </p:txBody>
        </p:sp>
        <p:sp>
          <p:nvSpPr>
            <p:cNvPr id="26670" name="AutoShape 46"/>
            <p:cNvSpPr>
              <a:spLocks noChangeArrowheads="1"/>
            </p:cNvSpPr>
            <p:nvPr/>
          </p:nvSpPr>
          <p:spPr bwMode="auto">
            <a:xfrm rot="16200000" flipH="1">
              <a:off x="5092" y="2164"/>
              <a:ext cx="376" cy="376"/>
            </a:xfrm>
            <a:prstGeom prst="rightArrow">
              <a:avLst>
                <a:gd name="adj1" fmla="val 50000"/>
                <a:gd name="adj2" fmla="val 50005"/>
              </a:avLst>
            </a:prstGeom>
            <a:solidFill>
              <a:srgbClr val="F35B1B"/>
            </a:solidFill>
            <a:ln w="12700">
              <a:solidFill>
                <a:schemeClr val="tx1"/>
              </a:solidFill>
              <a:miter lim="800000"/>
              <a:headEnd/>
              <a:tailEnd/>
            </a:ln>
            <a:effectLst/>
          </p:spPr>
          <p:txBody>
            <a:bodyPr wrap="none" anchor="ctr"/>
            <a:lstStyle/>
            <a:p>
              <a:endParaRPr lang="en-US"/>
            </a:p>
          </p:txBody>
        </p:sp>
        <p:sp>
          <p:nvSpPr>
            <p:cNvPr id="26671" name="Rectangle 47"/>
            <p:cNvSpPr>
              <a:spLocks noChangeArrowheads="1"/>
            </p:cNvSpPr>
            <p:nvPr/>
          </p:nvSpPr>
          <p:spPr bwMode="auto">
            <a:xfrm>
              <a:off x="4887" y="2583"/>
              <a:ext cx="798" cy="286"/>
            </a:xfrm>
            <a:prstGeom prst="rect">
              <a:avLst/>
            </a:prstGeom>
            <a:noFill/>
            <a:ln w="12700">
              <a:noFill/>
              <a:miter lim="800000"/>
              <a:headEnd/>
              <a:tailEnd/>
            </a:ln>
            <a:effectLst/>
          </p:spPr>
          <p:txBody>
            <a:bodyPr wrap="none" lIns="90488" tIns="44450" rIns="90488" bIns="44450">
              <a:spAutoFit/>
            </a:bodyPr>
            <a:lstStyle/>
            <a:p>
              <a:r>
                <a:rPr lang="en-US" b="1">
                  <a:effectLst>
                    <a:outerShdw blurRad="38100" dist="38100" dir="2700000" algn="tl">
                      <a:srgbClr val="FFFFFF"/>
                    </a:outerShdw>
                  </a:effectLst>
                </a:rPr>
                <a:t>NADPH</a:t>
              </a:r>
            </a:p>
          </p:txBody>
        </p:sp>
        <p:sp>
          <p:nvSpPr>
            <p:cNvPr id="26672" name="Rectangle 48"/>
            <p:cNvSpPr>
              <a:spLocks noChangeArrowheads="1"/>
            </p:cNvSpPr>
            <p:nvPr/>
          </p:nvSpPr>
          <p:spPr bwMode="auto">
            <a:xfrm>
              <a:off x="39" y="2866"/>
              <a:ext cx="610" cy="229"/>
            </a:xfrm>
            <a:prstGeom prst="rect">
              <a:avLst/>
            </a:prstGeom>
            <a:noFill/>
            <a:ln w="12700">
              <a:noFill/>
              <a:miter lim="800000"/>
              <a:headEnd/>
              <a:tailEnd/>
            </a:ln>
            <a:effectLst/>
          </p:spPr>
          <p:txBody>
            <a:bodyPr wrap="none" lIns="90488" tIns="44450" rIns="90488" bIns="44450">
              <a:spAutoFit/>
            </a:bodyPr>
            <a:lstStyle/>
            <a:p>
              <a:r>
                <a:rPr lang="en-US" sz="1800" b="1"/>
                <a:t>Photon</a:t>
              </a:r>
            </a:p>
          </p:txBody>
        </p:sp>
        <p:sp>
          <p:nvSpPr>
            <p:cNvPr id="26673" name="AutoShape 49"/>
            <p:cNvSpPr>
              <a:spLocks noChangeArrowheads="1"/>
            </p:cNvSpPr>
            <p:nvPr/>
          </p:nvSpPr>
          <p:spPr bwMode="auto">
            <a:xfrm rot="16200000" flipH="1">
              <a:off x="244" y="3604"/>
              <a:ext cx="136" cy="136"/>
            </a:xfrm>
            <a:prstGeom prst="rightArrow">
              <a:avLst>
                <a:gd name="adj1" fmla="val 50000"/>
                <a:gd name="adj2" fmla="val 50005"/>
              </a:avLst>
            </a:prstGeom>
            <a:solidFill>
              <a:schemeClr val="accent1"/>
            </a:solidFill>
            <a:ln w="12700">
              <a:solidFill>
                <a:schemeClr val="tx1"/>
              </a:solidFill>
              <a:miter lim="800000"/>
              <a:headEnd/>
              <a:tailEnd/>
            </a:ln>
            <a:effectLst/>
          </p:spPr>
          <p:txBody>
            <a:bodyPr wrap="none" anchor="ctr"/>
            <a:lstStyle/>
            <a:p>
              <a:endParaRPr lang="en-US"/>
            </a:p>
          </p:txBody>
        </p:sp>
        <p:sp>
          <p:nvSpPr>
            <p:cNvPr id="26674" name="Oval 50"/>
            <p:cNvSpPr>
              <a:spLocks noChangeArrowheads="1"/>
            </p:cNvSpPr>
            <p:nvPr/>
          </p:nvSpPr>
          <p:spPr bwMode="auto">
            <a:xfrm>
              <a:off x="2788" y="2404"/>
              <a:ext cx="232" cy="184"/>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26675" name="Oval 51"/>
            <p:cNvSpPr>
              <a:spLocks noChangeArrowheads="1"/>
            </p:cNvSpPr>
            <p:nvPr/>
          </p:nvSpPr>
          <p:spPr bwMode="auto">
            <a:xfrm>
              <a:off x="3124" y="2548"/>
              <a:ext cx="232" cy="184"/>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26676" name="Line 52"/>
            <p:cNvSpPr>
              <a:spLocks noChangeShapeType="1"/>
            </p:cNvSpPr>
            <p:nvPr/>
          </p:nvSpPr>
          <p:spPr bwMode="auto">
            <a:xfrm>
              <a:off x="1736" y="1976"/>
              <a:ext cx="1664" cy="704"/>
            </a:xfrm>
            <a:prstGeom prst="line">
              <a:avLst/>
            </a:prstGeom>
            <a:noFill/>
            <a:ln w="25400">
              <a:solidFill>
                <a:schemeClr val="tx1"/>
              </a:solidFill>
              <a:round/>
              <a:headEnd/>
              <a:tailEnd type="triangle" w="med" len="med"/>
            </a:ln>
            <a:effectLst/>
          </p:spPr>
          <p:txBody>
            <a:bodyPr wrap="none" anchor="ctr"/>
            <a:lstStyle/>
            <a:p>
              <a:endParaRPr lang="en-US"/>
            </a:p>
          </p:txBody>
        </p:sp>
        <p:sp>
          <p:nvSpPr>
            <p:cNvPr id="26677" name="Line 53"/>
            <p:cNvSpPr>
              <a:spLocks noChangeShapeType="1"/>
            </p:cNvSpPr>
            <p:nvPr/>
          </p:nvSpPr>
          <p:spPr bwMode="auto">
            <a:xfrm>
              <a:off x="4328" y="1544"/>
              <a:ext cx="1088" cy="464"/>
            </a:xfrm>
            <a:prstGeom prst="line">
              <a:avLst/>
            </a:prstGeom>
            <a:noFill/>
            <a:ln w="25400">
              <a:solidFill>
                <a:schemeClr val="tx1"/>
              </a:solidFill>
              <a:round/>
              <a:headEnd/>
              <a:tailEnd type="triangle" w="med" len="med"/>
            </a:ln>
            <a:effectLst/>
          </p:spPr>
          <p:txBody>
            <a:bodyPr wrap="none" anchor="ctr"/>
            <a:lstStyle/>
            <a:p>
              <a:endParaRPr lang="en-US"/>
            </a:p>
          </p:txBody>
        </p:sp>
        <p:sp>
          <p:nvSpPr>
            <p:cNvPr id="26678" name="Rectangle 54"/>
            <p:cNvSpPr>
              <a:spLocks noChangeArrowheads="1"/>
            </p:cNvSpPr>
            <p:nvPr/>
          </p:nvSpPr>
          <p:spPr bwMode="auto">
            <a:xfrm>
              <a:off x="951" y="2439"/>
              <a:ext cx="371" cy="286"/>
            </a:xfrm>
            <a:prstGeom prst="rect">
              <a:avLst/>
            </a:prstGeom>
            <a:noFill/>
            <a:ln w="12700">
              <a:noFill/>
              <a:miter lim="800000"/>
              <a:headEnd/>
              <a:tailEnd/>
            </a:ln>
            <a:effectLst/>
          </p:spPr>
          <p:txBody>
            <a:bodyPr wrap="none" lIns="90488" tIns="44450" rIns="90488" bIns="44450">
              <a:spAutoFit/>
            </a:bodyPr>
            <a:lstStyle/>
            <a:p>
              <a:r>
                <a:rPr lang="en-US" b="1"/>
                <a:t>2e</a:t>
              </a:r>
              <a:r>
                <a:rPr lang="en-US" b="1" baseline="30000"/>
                <a:t>-</a:t>
              </a:r>
            </a:p>
          </p:txBody>
        </p:sp>
        <p:sp>
          <p:nvSpPr>
            <p:cNvPr id="26679" name="Rectangle 55"/>
            <p:cNvSpPr>
              <a:spLocks noChangeArrowheads="1"/>
            </p:cNvSpPr>
            <p:nvPr/>
          </p:nvSpPr>
          <p:spPr bwMode="auto">
            <a:xfrm>
              <a:off x="1815" y="1719"/>
              <a:ext cx="371" cy="286"/>
            </a:xfrm>
            <a:prstGeom prst="rect">
              <a:avLst/>
            </a:prstGeom>
            <a:noFill/>
            <a:ln w="12700">
              <a:noFill/>
              <a:miter lim="800000"/>
              <a:headEnd/>
              <a:tailEnd/>
            </a:ln>
            <a:effectLst/>
          </p:spPr>
          <p:txBody>
            <a:bodyPr wrap="none" lIns="90488" tIns="44450" rIns="90488" bIns="44450">
              <a:spAutoFit/>
            </a:bodyPr>
            <a:lstStyle/>
            <a:p>
              <a:r>
                <a:rPr lang="en-US" b="1"/>
                <a:t>2e</a:t>
              </a:r>
              <a:r>
                <a:rPr lang="en-US" b="1" baseline="30000"/>
                <a:t>-</a:t>
              </a:r>
            </a:p>
          </p:txBody>
        </p:sp>
        <p:sp>
          <p:nvSpPr>
            <p:cNvPr id="26680" name="Rectangle 56"/>
            <p:cNvSpPr>
              <a:spLocks noChangeArrowheads="1"/>
            </p:cNvSpPr>
            <p:nvPr/>
          </p:nvSpPr>
          <p:spPr bwMode="auto">
            <a:xfrm>
              <a:off x="3591" y="1863"/>
              <a:ext cx="371" cy="286"/>
            </a:xfrm>
            <a:prstGeom prst="rect">
              <a:avLst/>
            </a:prstGeom>
            <a:noFill/>
            <a:ln w="12700">
              <a:noFill/>
              <a:miter lim="800000"/>
              <a:headEnd/>
              <a:tailEnd/>
            </a:ln>
            <a:effectLst/>
          </p:spPr>
          <p:txBody>
            <a:bodyPr wrap="none" lIns="90488" tIns="44450" rIns="90488" bIns="44450">
              <a:spAutoFit/>
            </a:bodyPr>
            <a:lstStyle/>
            <a:p>
              <a:r>
                <a:rPr lang="en-US" b="1"/>
                <a:t>2e</a:t>
              </a:r>
              <a:r>
                <a:rPr lang="en-US" b="1" baseline="30000"/>
                <a:t>-</a:t>
              </a:r>
            </a:p>
          </p:txBody>
        </p:sp>
        <p:sp>
          <p:nvSpPr>
            <p:cNvPr id="26681" name="Rectangle 57"/>
            <p:cNvSpPr>
              <a:spLocks noChangeArrowheads="1"/>
            </p:cNvSpPr>
            <p:nvPr/>
          </p:nvSpPr>
          <p:spPr bwMode="auto">
            <a:xfrm>
              <a:off x="3399" y="2583"/>
              <a:ext cx="371" cy="286"/>
            </a:xfrm>
            <a:prstGeom prst="rect">
              <a:avLst/>
            </a:prstGeom>
            <a:noFill/>
            <a:ln w="12700">
              <a:noFill/>
              <a:miter lim="800000"/>
              <a:headEnd/>
              <a:tailEnd/>
            </a:ln>
            <a:effectLst/>
          </p:spPr>
          <p:txBody>
            <a:bodyPr wrap="none" lIns="90488" tIns="44450" rIns="90488" bIns="44450">
              <a:spAutoFit/>
            </a:bodyPr>
            <a:lstStyle/>
            <a:p>
              <a:r>
                <a:rPr lang="en-US" b="1"/>
                <a:t>2e</a:t>
              </a:r>
              <a:r>
                <a:rPr lang="en-US" b="1" baseline="30000"/>
                <a:t>-</a:t>
              </a:r>
            </a:p>
          </p:txBody>
        </p:sp>
        <p:sp>
          <p:nvSpPr>
            <p:cNvPr id="26682" name="Rectangle 58"/>
            <p:cNvSpPr>
              <a:spLocks noChangeArrowheads="1"/>
            </p:cNvSpPr>
            <p:nvPr/>
          </p:nvSpPr>
          <p:spPr bwMode="auto">
            <a:xfrm>
              <a:off x="4359" y="1287"/>
              <a:ext cx="371" cy="286"/>
            </a:xfrm>
            <a:prstGeom prst="rect">
              <a:avLst/>
            </a:prstGeom>
            <a:noFill/>
            <a:ln w="12700">
              <a:noFill/>
              <a:miter lim="800000"/>
              <a:headEnd/>
              <a:tailEnd/>
            </a:ln>
            <a:effectLst/>
          </p:spPr>
          <p:txBody>
            <a:bodyPr wrap="none" lIns="90488" tIns="44450" rIns="90488" bIns="44450">
              <a:spAutoFit/>
            </a:bodyPr>
            <a:lstStyle/>
            <a:p>
              <a:r>
                <a:rPr lang="en-US" b="1"/>
                <a:t>2e</a:t>
              </a:r>
              <a:r>
                <a:rPr lang="en-US" b="1" baseline="30000"/>
                <a:t>-</a:t>
              </a:r>
            </a:p>
          </p:txBody>
        </p:sp>
        <p:sp>
          <p:nvSpPr>
            <p:cNvPr id="26683" name="Oval 59"/>
            <p:cNvSpPr>
              <a:spLocks noChangeArrowheads="1"/>
            </p:cNvSpPr>
            <p:nvPr/>
          </p:nvSpPr>
          <p:spPr bwMode="auto">
            <a:xfrm>
              <a:off x="100" y="2308"/>
              <a:ext cx="664" cy="568"/>
            </a:xfrm>
            <a:prstGeom prst="ellipse">
              <a:avLst/>
            </a:prstGeom>
            <a:solidFill>
              <a:srgbClr val="FE9B03"/>
            </a:solidFill>
            <a:ln w="12700">
              <a:solidFill>
                <a:schemeClr val="tx1"/>
              </a:solidFill>
              <a:round/>
              <a:headEnd/>
              <a:tailEnd/>
            </a:ln>
            <a:effectLst/>
          </p:spPr>
          <p:txBody>
            <a:bodyPr wrap="none" anchor="ctr"/>
            <a:lstStyle/>
            <a:p>
              <a:endParaRPr lang="en-US"/>
            </a:p>
          </p:txBody>
        </p:sp>
        <p:sp>
          <p:nvSpPr>
            <p:cNvPr id="26684" name="Rectangle 60"/>
            <p:cNvSpPr>
              <a:spLocks noChangeArrowheads="1"/>
            </p:cNvSpPr>
            <p:nvPr/>
          </p:nvSpPr>
          <p:spPr bwMode="auto">
            <a:xfrm>
              <a:off x="135" y="2487"/>
              <a:ext cx="520" cy="286"/>
            </a:xfrm>
            <a:prstGeom prst="rect">
              <a:avLst/>
            </a:prstGeom>
            <a:noFill/>
            <a:ln w="12700">
              <a:noFill/>
              <a:miter lim="800000"/>
              <a:headEnd/>
              <a:tailEnd/>
            </a:ln>
            <a:effectLst/>
          </p:spPr>
          <p:txBody>
            <a:bodyPr wrap="none" lIns="90488" tIns="44450" rIns="90488" bIns="44450">
              <a:spAutoFit/>
            </a:bodyPr>
            <a:lstStyle/>
            <a:p>
              <a:r>
                <a:rPr lang="en-US" b="1"/>
                <a:t>SUN</a:t>
              </a:r>
            </a:p>
          </p:txBody>
        </p:sp>
        <p:sp>
          <p:nvSpPr>
            <p:cNvPr id="26685" name="Freeform 61"/>
            <p:cNvSpPr>
              <a:spLocks/>
            </p:cNvSpPr>
            <p:nvPr/>
          </p:nvSpPr>
          <p:spPr bwMode="auto">
            <a:xfrm>
              <a:off x="3312" y="2856"/>
              <a:ext cx="1129" cy="409"/>
            </a:xfrm>
            <a:custGeom>
              <a:avLst/>
              <a:gdLst/>
              <a:ahLst/>
              <a:cxnLst>
                <a:cxn ang="0">
                  <a:pos x="0" y="408"/>
                </a:cxn>
                <a:cxn ang="0">
                  <a:pos x="36" y="372"/>
                </a:cxn>
                <a:cxn ang="0">
                  <a:pos x="72" y="372"/>
                </a:cxn>
                <a:cxn ang="0">
                  <a:pos x="108" y="348"/>
                </a:cxn>
                <a:cxn ang="0">
                  <a:pos x="144" y="336"/>
                </a:cxn>
                <a:cxn ang="0">
                  <a:pos x="180" y="324"/>
                </a:cxn>
                <a:cxn ang="0">
                  <a:pos x="216" y="300"/>
                </a:cxn>
                <a:cxn ang="0">
                  <a:pos x="252" y="300"/>
                </a:cxn>
                <a:cxn ang="0">
                  <a:pos x="300" y="300"/>
                </a:cxn>
                <a:cxn ang="0">
                  <a:pos x="336" y="300"/>
                </a:cxn>
                <a:cxn ang="0">
                  <a:pos x="372" y="300"/>
                </a:cxn>
                <a:cxn ang="0">
                  <a:pos x="408" y="300"/>
                </a:cxn>
                <a:cxn ang="0">
                  <a:pos x="456" y="324"/>
                </a:cxn>
                <a:cxn ang="0">
                  <a:pos x="492" y="324"/>
                </a:cxn>
                <a:cxn ang="0">
                  <a:pos x="528" y="336"/>
                </a:cxn>
                <a:cxn ang="0">
                  <a:pos x="564" y="336"/>
                </a:cxn>
                <a:cxn ang="0">
                  <a:pos x="600" y="348"/>
                </a:cxn>
                <a:cxn ang="0">
                  <a:pos x="636" y="348"/>
                </a:cxn>
                <a:cxn ang="0">
                  <a:pos x="672" y="348"/>
                </a:cxn>
                <a:cxn ang="0">
                  <a:pos x="708" y="348"/>
                </a:cxn>
                <a:cxn ang="0">
                  <a:pos x="744" y="348"/>
                </a:cxn>
                <a:cxn ang="0">
                  <a:pos x="780" y="348"/>
                </a:cxn>
                <a:cxn ang="0">
                  <a:pos x="816" y="324"/>
                </a:cxn>
                <a:cxn ang="0">
                  <a:pos x="852" y="300"/>
                </a:cxn>
                <a:cxn ang="0">
                  <a:pos x="864" y="264"/>
                </a:cxn>
                <a:cxn ang="0">
                  <a:pos x="900" y="240"/>
                </a:cxn>
                <a:cxn ang="0">
                  <a:pos x="936" y="204"/>
                </a:cxn>
                <a:cxn ang="0">
                  <a:pos x="972" y="168"/>
                </a:cxn>
                <a:cxn ang="0">
                  <a:pos x="1008" y="144"/>
                </a:cxn>
                <a:cxn ang="0">
                  <a:pos x="1044" y="120"/>
                </a:cxn>
                <a:cxn ang="0">
                  <a:pos x="1080" y="96"/>
                </a:cxn>
                <a:cxn ang="0">
                  <a:pos x="1116" y="72"/>
                </a:cxn>
                <a:cxn ang="0">
                  <a:pos x="1128" y="36"/>
                </a:cxn>
                <a:cxn ang="0">
                  <a:pos x="1092" y="12"/>
                </a:cxn>
                <a:cxn ang="0">
                  <a:pos x="1056" y="12"/>
                </a:cxn>
                <a:cxn ang="0">
                  <a:pos x="1020" y="12"/>
                </a:cxn>
                <a:cxn ang="0">
                  <a:pos x="984" y="12"/>
                </a:cxn>
                <a:cxn ang="0">
                  <a:pos x="948" y="0"/>
                </a:cxn>
                <a:cxn ang="0">
                  <a:pos x="912" y="0"/>
                </a:cxn>
                <a:cxn ang="0">
                  <a:pos x="876" y="0"/>
                </a:cxn>
              </a:cxnLst>
              <a:rect l="0" t="0" r="r" b="b"/>
              <a:pathLst>
                <a:path w="1129" h="409">
                  <a:moveTo>
                    <a:pt x="0" y="408"/>
                  </a:moveTo>
                  <a:lnTo>
                    <a:pt x="36" y="372"/>
                  </a:lnTo>
                  <a:lnTo>
                    <a:pt x="72" y="372"/>
                  </a:lnTo>
                  <a:lnTo>
                    <a:pt x="108" y="348"/>
                  </a:lnTo>
                  <a:lnTo>
                    <a:pt x="144" y="336"/>
                  </a:lnTo>
                  <a:lnTo>
                    <a:pt x="180" y="324"/>
                  </a:lnTo>
                  <a:lnTo>
                    <a:pt x="216" y="300"/>
                  </a:lnTo>
                  <a:lnTo>
                    <a:pt x="252" y="300"/>
                  </a:lnTo>
                  <a:lnTo>
                    <a:pt x="300" y="300"/>
                  </a:lnTo>
                  <a:lnTo>
                    <a:pt x="336" y="300"/>
                  </a:lnTo>
                  <a:lnTo>
                    <a:pt x="372" y="300"/>
                  </a:lnTo>
                  <a:lnTo>
                    <a:pt x="408" y="300"/>
                  </a:lnTo>
                  <a:lnTo>
                    <a:pt x="456" y="324"/>
                  </a:lnTo>
                  <a:lnTo>
                    <a:pt x="492" y="324"/>
                  </a:lnTo>
                  <a:lnTo>
                    <a:pt x="528" y="336"/>
                  </a:lnTo>
                  <a:lnTo>
                    <a:pt x="564" y="336"/>
                  </a:lnTo>
                  <a:lnTo>
                    <a:pt x="600" y="348"/>
                  </a:lnTo>
                  <a:lnTo>
                    <a:pt x="636" y="348"/>
                  </a:lnTo>
                  <a:lnTo>
                    <a:pt x="672" y="348"/>
                  </a:lnTo>
                  <a:lnTo>
                    <a:pt x="708" y="348"/>
                  </a:lnTo>
                  <a:lnTo>
                    <a:pt x="744" y="348"/>
                  </a:lnTo>
                  <a:lnTo>
                    <a:pt x="780" y="348"/>
                  </a:lnTo>
                  <a:lnTo>
                    <a:pt x="816" y="324"/>
                  </a:lnTo>
                  <a:lnTo>
                    <a:pt x="852" y="300"/>
                  </a:lnTo>
                  <a:lnTo>
                    <a:pt x="864" y="264"/>
                  </a:lnTo>
                  <a:lnTo>
                    <a:pt x="900" y="240"/>
                  </a:lnTo>
                  <a:lnTo>
                    <a:pt x="936" y="204"/>
                  </a:lnTo>
                  <a:lnTo>
                    <a:pt x="972" y="168"/>
                  </a:lnTo>
                  <a:lnTo>
                    <a:pt x="1008" y="144"/>
                  </a:lnTo>
                  <a:lnTo>
                    <a:pt x="1044" y="120"/>
                  </a:lnTo>
                  <a:lnTo>
                    <a:pt x="1080" y="96"/>
                  </a:lnTo>
                  <a:lnTo>
                    <a:pt x="1116" y="72"/>
                  </a:lnTo>
                  <a:lnTo>
                    <a:pt x="1128" y="36"/>
                  </a:lnTo>
                  <a:lnTo>
                    <a:pt x="1092" y="12"/>
                  </a:lnTo>
                  <a:lnTo>
                    <a:pt x="1056" y="12"/>
                  </a:lnTo>
                  <a:lnTo>
                    <a:pt x="1020" y="12"/>
                  </a:lnTo>
                  <a:lnTo>
                    <a:pt x="984" y="12"/>
                  </a:lnTo>
                  <a:lnTo>
                    <a:pt x="948" y="0"/>
                  </a:lnTo>
                  <a:lnTo>
                    <a:pt x="912" y="0"/>
                  </a:lnTo>
                  <a:lnTo>
                    <a:pt x="876" y="0"/>
                  </a:lnTo>
                </a:path>
              </a:pathLst>
            </a:custGeom>
            <a:noFill/>
            <a:ln w="12700" cap="rnd" cmpd="sng">
              <a:solidFill>
                <a:schemeClr val="tx1"/>
              </a:solidFill>
              <a:prstDash val="solid"/>
              <a:round/>
              <a:headEnd type="none" w="med" len="med"/>
              <a:tailEnd type="triangle" w="med" len="med"/>
            </a:ln>
            <a:effectLst/>
          </p:spPr>
          <p:txBody>
            <a:bodyPr/>
            <a:lstStyle/>
            <a:p>
              <a:endParaRPr lang="en-US"/>
            </a:p>
          </p:txBody>
        </p:sp>
        <p:sp>
          <p:nvSpPr>
            <p:cNvPr id="26686" name="Rectangle 62"/>
            <p:cNvSpPr>
              <a:spLocks noChangeArrowheads="1"/>
            </p:cNvSpPr>
            <p:nvPr/>
          </p:nvSpPr>
          <p:spPr bwMode="auto">
            <a:xfrm>
              <a:off x="2919" y="3250"/>
              <a:ext cx="610" cy="229"/>
            </a:xfrm>
            <a:prstGeom prst="rect">
              <a:avLst/>
            </a:prstGeom>
            <a:noFill/>
            <a:ln w="12700">
              <a:noFill/>
              <a:miter lim="800000"/>
              <a:headEnd/>
              <a:tailEnd/>
            </a:ln>
            <a:effectLst/>
          </p:spPr>
          <p:txBody>
            <a:bodyPr wrap="none" lIns="90488" tIns="44450" rIns="90488" bIns="44450">
              <a:spAutoFit/>
            </a:bodyPr>
            <a:lstStyle/>
            <a:p>
              <a:r>
                <a:rPr lang="en-US" sz="1800" b="1"/>
                <a:t>Photon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Effect transition="in" filter="wipe(left)">
                                      <p:cBhvr>
                                        <p:cTn id="7" dur="500"/>
                                        <p:tgtEl>
                                          <p:spTgt spid="26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noFill/>
          <a:ln/>
        </p:spPr>
        <p:txBody>
          <a:bodyPr/>
          <a:lstStyle/>
          <a:p>
            <a:r>
              <a:rPr lang="en-US" b="1">
                <a:solidFill>
                  <a:srgbClr val="0000CC"/>
                </a:solidFill>
                <a:effectLst>
                  <a:outerShdw blurRad="38100" dist="38100" dir="2700000" algn="tl">
                    <a:srgbClr val="000000"/>
                  </a:outerShdw>
                </a:effectLst>
              </a:rPr>
              <a:t>B. Noncyclic Electron Flow</a:t>
            </a:r>
            <a:endParaRPr lang="en-US" b="1">
              <a:solidFill>
                <a:schemeClr val="tx1"/>
              </a:solidFill>
            </a:endParaRPr>
          </a:p>
        </p:txBody>
      </p:sp>
      <p:sp>
        <p:nvSpPr>
          <p:cNvPr id="27651" name="Rectangle 3"/>
          <p:cNvSpPr>
            <a:spLocks noGrp="1" noChangeArrowheads="1"/>
          </p:cNvSpPr>
          <p:nvPr>
            <p:ph type="body" idx="1"/>
          </p:nvPr>
        </p:nvSpPr>
        <p:spPr>
          <a:noFill/>
          <a:ln/>
        </p:spPr>
        <p:txBody>
          <a:bodyPr/>
          <a:lstStyle/>
          <a:p>
            <a:r>
              <a:rPr lang="en-US" b="1"/>
              <a:t>ADP +		</a:t>
            </a:r>
            <a:r>
              <a:rPr lang="en-US" b="1">
                <a:sym typeface="Symbol" charset="2"/>
              </a:rPr>
              <a:t></a:t>
            </a:r>
            <a:r>
              <a:rPr lang="en-US" b="1"/>
              <a:t>     </a:t>
            </a:r>
            <a:r>
              <a:rPr lang="en-US" b="1">
                <a:solidFill>
                  <a:schemeClr val="hlink"/>
                </a:solidFill>
                <a:effectLst>
                  <a:outerShdw blurRad="38100" dist="38100" dir="2700000" algn="tl">
                    <a:srgbClr val="000000"/>
                  </a:outerShdw>
                </a:effectLst>
              </a:rPr>
              <a:t>ATP</a:t>
            </a:r>
            <a:endParaRPr lang="en-US" b="1"/>
          </a:p>
          <a:p>
            <a:pPr>
              <a:buFontTx/>
              <a:buNone/>
            </a:pPr>
            <a:endParaRPr lang="en-US" b="1"/>
          </a:p>
          <a:p>
            <a:r>
              <a:rPr lang="en-US" b="1"/>
              <a:t>NADP</a:t>
            </a:r>
            <a:r>
              <a:rPr lang="en-US" b="1" baseline="30000"/>
              <a:t>+</a:t>
            </a:r>
            <a:r>
              <a:rPr lang="en-US" b="1"/>
              <a:t> +  H 	  </a:t>
            </a:r>
            <a:r>
              <a:rPr lang="en-US" b="1">
                <a:sym typeface="Symbol" charset="2"/>
              </a:rPr>
              <a:t></a:t>
            </a:r>
            <a:r>
              <a:rPr lang="en-US" b="1"/>
              <a:t>     </a:t>
            </a:r>
            <a:r>
              <a:rPr lang="en-US" b="1">
                <a:solidFill>
                  <a:schemeClr val="hlink"/>
                </a:solidFill>
                <a:effectLst>
                  <a:outerShdw blurRad="38100" dist="38100" dir="2700000" algn="tl">
                    <a:srgbClr val="000000"/>
                  </a:outerShdw>
                </a:effectLst>
              </a:rPr>
              <a:t>NADPH</a:t>
            </a:r>
            <a:endParaRPr lang="en-US" b="1"/>
          </a:p>
          <a:p>
            <a:pPr>
              <a:buFontTx/>
              <a:buNone/>
            </a:pPr>
            <a:endParaRPr lang="en-US" b="1"/>
          </a:p>
          <a:p>
            <a:r>
              <a:rPr lang="en-US" b="1">
                <a:solidFill>
                  <a:schemeClr val="hlink"/>
                </a:solidFill>
                <a:effectLst>
                  <a:outerShdw blurRad="38100" dist="38100" dir="2700000" algn="tl">
                    <a:srgbClr val="000000"/>
                  </a:outerShdw>
                </a:effectLst>
              </a:rPr>
              <a:t>Oxygen comes from the splitting of </a:t>
            </a:r>
            <a:r>
              <a:rPr lang="en-US" b="1">
                <a:solidFill>
                  <a:srgbClr val="0000CC"/>
                </a:solidFill>
                <a:effectLst>
                  <a:outerShdw blurRad="38100" dist="38100" dir="2700000" algn="tl">
                    <a:srgbClr val="000000"/>
                  </a:outerShdw>
                </a:effectLst>
              </a:rPr>
              <a:t>H</a:t>
            </a:r>
            <a:r>
              <a:rPr lang="en-US" b="1" baseline="-25000">
                <a:solidFill>
                  <a:srgbClr val="0000CC"/>
                </a:solidFill>
                <a:effectLst>
                  <a:outerShdw blurRad="38100" dist="38100" dir="2700000" algn="tl">
                    <a:srgbClr val="000000"/>
                  </a:outerShdw>
                </a:effectLst>
              </a:rPr>
              <a:t>2</a:t>
            </a:r>
            <a:r>
              <a:rPr lang="en-US" b="1">
                <a:solidFill>
                  <a:srgbClr val="0000CC"/>
                </a:solidFill>
                <a:effectLst>
                  <a:outerShdw blurRad="38100" dist="38100" dir="2700000" algn="tl">
                    <a:srgbClr val="000000"/>
                  </a:outerShdw>
                </a:effectLst>
              </a:rPr>
              <a:t>O</a:t>
            </a:r>
            <a:r>
              <a:rPr lang="en-US" b="1">
                <a:solidFill>
                  <a:schemeClr val="hlink"/>
                </a:solidFill>
                <a:effectLst>
                  <a:outerShdw blurRad="38100" dist="38100" dir="2700000" algn="tl">
                    <a:srgbClr val="000000"/>
                  </a:outerShdw>
                </a:effectLst>
              </a:rPr>
              <a:t>, not </a:t>
            </a:r>
            <a:r>
              <a:rPr lang="en-US" b="1">
                <a:solidFill>
                  <a:srgbClr val="0000CC"/>
                </a:solidFill>
                <a:effectLst>
                  <a:outerShdw blurRad="38100" dist="38100" dir="2700000" algn="tl">
                    <a:srgbClr val="000000"/>
                  </a:outerShdw>
                </a:effectLst>
              </a:rPr>
              <a:t>CO</a:t>
            </a:r>
            <a:r>
              <a:rPr lang="en-US" b="1" baseline="-25000">
                <a:solidFill>
                  <a:srgbClr val="0000CC"/>
                </a:solidFill>
                <a:effectLst>
                  <a:outerShdw blurRad="38100" dist="38100" dir="2700000" algn="tl">
                    <a:srgbClr val="000000"/>
                  </a:outerShdw>
                </a:effectLst>
              </a:rPr>
              <a:t>2</a:t>
            </a:r>
          </a:p>
          <a:p>
            <a:pPr>
              <a:buFontTx/>
              <a:buNone/>
            </a:pPr>
            <a:endParaRPr lang="en-US" sz="1800" b="1" baseline="-25000"/>
          </a:p>
          <a:p>
            <a:pPr>
              <a:buFontTx/>
              <a:buNone/>
            </a:pPr>
            <a:r>
              <a:rPr lang="en-US" b="1" baseline="-25000"/>
              <a:t>			 </a:t>
            </a:r>
            <a:r>
              <a:rPr lang="en-US" b="1">
                <a:solidFill>
                  <a:srgbClr val="0000CC"/>
                </a:solidFill>
                <a:effectLst>
                  <a:outerShdw blurRad="38100" dist="38100" dir="2700000" algn="tl">
                    <a:srgbClr val="000000"/>
                  </a:outerShdw>
                </a:effectLst>
              </a:rPr>
              <a:t>H</a:t>
            </a:r>
            <a:r>
              <a:rPr lang="en-US" b="1" baseline="-25000">
                <a:solidFill>
                  <a:srgbClr val="0000CC"/>
                </a:solidFill>
                <a:effectLst>
                  <a:outerShdw blurRad="38100" dist="38100" dir="2700000" algn="tl">
                    <a:srgbClr val="000000"/>
                  </a:outerShdw>
                </a:effectLst>
              </a:rPr>
              <a:t>2</a:t>
            </a:r>
            <a:r>
              <a:rPr lang="en-US" b="1">
                <a:solidFill>
                  <a:srgbClr val="0000CC"/>
                </a:solidFill>
                <a:effectLst>
                  <a:outerShdw blurRad="38100" dist="38100" dir="2700000" algn="tl">
                    <a:srgbClr val="000000"/>
                  </a:outerShdw>
                </a:effectLst>
              </a:rPr>
              <a:t>O </a:t>
            </a:r>
            <a:r>
              <a:rPr lang="en-US" b="1"/>
              <a:t>  </a:t>
            </a:r>
            <a:r>
              <a:rPr lang="en-US" b="1">
                <a:sym typeface="Symbol" charset="2"/>
              </a:rPr>
              <a:t></a:t>
            </a:r>
            <a:r>
              <a:rPr lang="en-US" b="1"/>
              <a:t>      1/2 O</a:t>
            </a:r>
            <a:r>
              <a:rPr lang="en-US" b="1" baseline="-25000"/>
              <a:t>2</a:t>
            </a:r>
            <a:r>
              <a:rPr lang="en-US" b="1"/>
              <a:t> + 2H</a:t>
            </a:r>
            <a:r>
              <a:rPr lang="en-US" b="1" baseline="30000"/>
              <a:t>+</a:t>
            </a:r>
          </a:p>
        </p:txBody>
      </p:sp>
      <p:sp>
        <p:nvSpPr>
          <p:cNvPr id="27657" name="Rectangle 9"/>
          <p:cNvSpPr>
            <a:spLocks noChangeArrowheads="1"/>
          </p:cNvSpPr>
          <p:nvPr/>
        </p:nvSpPr>
        <p:spPr bwMode="auto">
          <a:xfrm>
            <a:off x="838200" y="2819400"/>
            <a:ext cx="1298575" cy="363538"/>
          </a:xfrm>
          <a:prstGeom prst="rect">
            <a:avLst/>
          </a:prstGeom>
          <a:noFill/>
          <a:ln w="12700">
            <a:noFill/>
            <a:miter lim="800000"/>
            <a:headEnd/>
            <a:tailEnd/>
          </a:ln>
          <a:effectLst/>
        </p:spPr>
        <p:txBody>
          <a:bodyPr wrap="none" lIns="90488" tIns="44450" rIns="90488" bIns="44450">
            <a:spAutoFit/>
          </a:bodyPr>
          <a:lstStyle/>
          <a:p>
            <a:r>
              <a:rPr lang="en-US" sz="1800" b="1" dirty="0"/>
              <a:t>(Reduced)</a:t>
            </a:r>
          </a:p>
        </p:txBody>
      </p:sp>
      <p:grpSp>
        <p:nvGrpSpPr>
          <p:cNvPr id="2" name="Group 12"/>
          <p:cNvGrpSpPr>
            <a:grpSpLocks/>
          </p:cNvGrpSpPr>
          <p:nvPr/>
        </p:nvGrpSpPr>
        <p:grpSpPr bwMode="auto">
          <a:xfrm>
            <a:off x="762000" y="1447800"/>
            <a:ext cx="1989137" cy="868363"/>
            <a:chOff x="663" y="1252"/>
            <a:chExt cx="1253" cy="547"/>
          </a:xfrm>
        </p:grpSpPr>
        <p:sp>
          <p:nvSpPr>
            <p:cNvPr id="27652" name="Oval 4"/>
            <p:cNvSpPr>
              <a:spLocks noChangeArrowheads="1"/>
            </p:cNvSpPr>
            <p:nvPr/>
          </p:nvSpPr>
          <p:spPr bwMode="auto">
            <a:xfrm>
              <a:off x="1540" y="1252"/>
              <a:ext cx="376" cy="376"/>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7653" name="Rectangle 5"/>
            <p:cNvSpPr>
              <a:spLocks noChangeArrowheads="1"/>
            </p:cNvSpPr>
            <p:nvPr/>
          </p:nvSpPr>
          <p:spPr bwMode="auto">
            <a:xfrm>
              <a:off x="1575" y="1278"/>
              <a:ext cx="285" cy="363"/>
            </a:xfrm>
            <a:prstGeom prst="rect">
              <a:avLst/>
            </a:prstGeom>
            <a:noFill/>
            <a:ln w="12700">
              <a:noFill/>
              <a:miter lim="800000"/>
              <a:headEnd/>
              <a:tailEnd/>
            </a:ln>
            <a:effectLst/>
          </p:spPr>
          <p:txBody>
            <a:bodyPr wrap="none" lIns="90488" tIns="44450" rIns="90488" bIns="44450">
              <a:spAutoFit/>
            </a:bodyPr>
            <a:lstStyle/>
            <a:p>
              <a:r>
                <a:rPr lang="en-US" sz="3200" b="1"/>
                <a:t>P</a:t>
              </a:r>
            </a:p>
          </p:txBody>
        </p:sp>
        <p:sp>
          <p:nvSpPr>
            <p:cNvPr id="27658" name="Rectangle 10"/>
            <p:cNvSpPr>
              <a:spLocks noChangeArrowheads="1"/>
            </p:cNvSpPr>
            <p:nvPr/>
          </p:nvSpPr>
          <p:spPr bwMode="auto">
            <a:xfrm>
              <a:off x="663" y="1570"/>
              <a:ext cx="818" cy="229"/>
            </a:xfrm>
            <a:prstGeom prst="rect">
              <a:avLst/>
            </a:prstGeom>
            <a:noFill/>
            <a:ln w="12700">
              <a:noFill/>
              <a:miter lim="800000"/>
              <a:headEnd/>
              <a:tailEnd/>
            </a:ln>
            <a:effectLst/>
          </p:spPr>
          <p:txBody>
            <a:bodyPr lIns="90488" tIns="44450" rIns="90488" bIns="44450">
              <a:spAutoFit/>
            </a:bodyPr>
            <a:lstStyle/>
            <a:p>
              <a:r>
                <a:rPr lang="en-US" sz="1800" b="1" dirty="0"/>
                <a:t>(Reduced)</a:t>
              </a:r>
            </a:p>
          </p:txBody>
        </p:sp>
      </p:grpSp>
      <p:sp>
        <p:nvSpPr>
          <p:cNvPr id="27659" name="Rectangle 11"/>
          <p:cNvSpPr>
            <a:spLocks noChangeArrowheads="1"/>
          </p:cNvSpPr>
          <p:nvPr/>
        </p:nvSpPr>
        <p:spPr bwMode="auto">
          <a:xfrm>
            <a:off x="2209800" y="5029200"/>
            <a:ext cx="1285875" cy="363538"/>
          </a:xfrm>
          <a:prstGeom prst="rect">
            <a:avLst/>
          </a:prstGeom>
          <a:noFill/>
          <a:ln w="12700">
            <a:noFill/>
            <a:miter lim="800000"/>
            <a:headEnd/>
            <a:tailEnd/>
          </a:ln>
          <a:effectLst/>
        </p:spPr>
        <p:txBody>
          <a:bodyPr wrap="none" lIns="90488" tIns="44450" rIns="90488" bIns="44450">
            <a:spAutoFit/>
          </a:bodyPr>
          <a:lstStyle/>
          <a:p>
            <a:r>
              <a:rPr lang="en-US" sz="1800" b="1" dirty="0"/>
              <a:t>(Oxidized)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wipe(left)">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651">
                                            <p:txEl>
                                              <p:pRg st="0" end="0"/>
                                            </p:txEl>
                                          </p:spTgt>
                                        </p:tgtEl>
                                        <p:attrNameLst>
                                          <p:attrName>style.visibility</p:attrName>
                                        </p:attrNameLst>
                                      </p:cBhvr>
                                      <p:to>
                                        <p:strVal val="visible"/>
                                      </p:to>
                                    </p:set>
                                    <p:animEffect transition="in" filter="wipe(left)">
                                      <p:cBhvr>
                                        <p:cTn id="12" dur="500"/>
                                        <p:tgtEl>
                                          <p:spTgt spid="276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wipe(left)">
                                      <p:cBhvr>
                                        <p:cTn id="17" dur="500"/>
                                        <p:tgtEl>
                                          <p:spTgt spid="276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651">
                                            <p:txEl>
                                              <p:pRg st="4" end="4"/>
                                            </p:txEl>
                                          </p:spTgt>
                                        </p:tgtEl>
                                        <p:attrNameLst>
                                          <p:attrName>style.visibility</p:attrName>
                                        </p:attrNameLst>
                                      </p:cBhvr>
                                      <p:to>
                                        <p:strVal val="visible"/>
                                      </p:to>
                                    </p:set>
                                    <p:animEffect transition="in" filter="wipe(left)">
                                      <p:cBhvr>
                                        <p:cTn id="22" dur="500"/>
                                        <p:tgtEl>
                                          <p:spTgt spid="2765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651">
                                            <p:txEl>
                                              <p:pRg st="6" end="6"/>
                                            </p:txEl>
                                          </p:spTgt>
                                        </p:tgtEl>
                                        <p:attrNameLst>
                                          <p:attrName>style.visibility</p:attrName>
                                        </p:attrNameLst>
                                      </p:cBhvr>
                                      <p:to>
                                        <p:strVal val="visible"/>
                                      </p:to>
                                    </p:set>
                                    <p:animEffect transition="in" filter="wipe(left)">
                                      <p:cBhvr>
                                        <p:cTn id="27" dur="500"/>
                                        <p:tgtEl>
                                          <p:spTgt spid="2765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657">
                                            <p:txEl>
                                              <p:pRg st="0" end="0"/>
                                            </p:txEl>
                                          </p:spTgt>
                                        </p:tgtEl>
                                        <p:attrNameLst>
                                          <p:attrName>style.visibility</p:attrName>
                                        </p:attrNameLst>
                                      </p:cBhvr>
                                      <p:to>
                                        <p:strVal val="visible"/>
                                      </p:to>
                                    </p:set>
                                    <p:animEffect transition="in" filter="wipe(left)">
                                      <p:cBhvr>
                                        <p:cTn id="37" dur="500"/>
                                        <p:tgtEl>
                                          <p:spTgt spid="2765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27659">
                                            <p:txEl>
                                              <p:pRg st="0" end="0"/>
                                            </p:txEl>
                                          </p:spTgt>
                                        </p:tgtEl>
                                        <p:attrNameLst>
                                          <p:attrName>style.visibility</p:attrName>
                                        </p:attrNameLst>
                                      </p:cBhvr>
                                      <p:to>
                                        <p:strVal val="visible"/>
                                      </p:to>
                                    </p:set>
                                    <p:anim calcmode="lin" valueType="num">
                                      <p:cBhvr additive="base">
                                        <p:cTn id="42" dur="500" fill="hold"/>
                                        <p:tgtEl>
                                          <p:spTgt spid="27659">
                                            <p:txEl>
                                              <p:pRg st="0" end="0"/>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276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p:bldP spid="27651" grpId="0" build="p" autoUpdateAnimBg="0"/>
      <p:bldP spid="27657" grpId="0" build="p" autoUpdateAnimBg="0"/>
      <p:bldP spid="27659"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 name="Rectangle 40"/>
          <p:cNvSpPr>
            <a:spLocks noChangeArrowheads="1"/>
          </p:cNvSpPr>
          <p:nvPr/>
        </p:nvSpPr>
        <p:spPr bwMode="auto">
          <a:xfrm>
            <a:off x="1066800" y="5562600"/>
            <a:ext cx="609600" cy="533400"/>
          </a:xfrm>
          <a:prstGeom prst="rect">
            <a:avLst/>
          </a:prstGeom>
          <a:gradFill rotWithShape="0">
            <a:gsLst>
              <a:gs pos="0">
                <a:srgbClr val="33CCFF"/>
              </a:gs>
              <a:gs pos="100000">
                <a:srgbClr val="33CCFF">
                  <a:gamma/>
                  <a:shade val="46275"/>
                  <a:invGamma/>
                </a:srgbClr>
              </a:gs>
            </a:gsLst>
            <a:lin ang="5400000" scaled="1"/>
          </a:gradFill>
          <a:ln w="9525">
            <a:solidFill>
              <a:schemeClr val="tx1"/>
            </a:solidFill>
            <a:miter lim="800000"/>
            <a:headEnd/>
            <a:tailEnd/>
          </a:ln>
          <a:effectLst>
            <a:outerShdw dist="107763" dir="2700000" algn="ctr" rotWithShape="0">
              <a:schemeClr val="bg2"/>
            </a:outerShdw>
          </a:effectLst>
        </p:spPr>
        <p:txBody>
          <a:bodyPr wrap="none" anchor="ctr"/>
          <a:lstStyle/>
          <a:p>
            <a:endParaRPr lang="en-US"/>
          </a:p>
        </p:txBody>
      </p:sp>
      <p:sp>
        <p:nvSpPr>
          <p:cNvPr id="6155" name="Rectangle 11"/>
          <p:cNvSpPr>
            <a:spLocks noChangeArrowheads="1"/>
          </p:cNvSpPr>
          <p:nvPr/>
        </p:nvSpPr>
        <p:spPr bwMode="auto">
          <a:xfrm>
            <a:off x="1371600" y="5791200"/>
            <a:ext cx="76200" cy="76200"/>
          </a:xfrm>
          <a:prstGeom prst="rect">
            <a:avLst/>
          </a:prstGeom>
          <a:solidFill>
            <a:srgbClr val="FD2711"/>
          </a:solidFill>
          <a:ln w="9525">
            <a:solidFill>
              <a:schemeClr val="tx1"/>
            </a:solidFill>
            <a:miter lim="800000"/>
            <a:headEnd/>
            <a:tailEnd/>
          </a:ln>
          <a:effectLst/>
        </p:spPr>
        <p:txBody>
          <a:bodyPr wrap="none" anchor="ctr"/>
          <a:lstStyle/>
          <a:p>
            <a:endParaRPr lang="en-US"/>
          </a:p>
        </p:txBody>
      </p:sp>
      <p:sp>
        <p:nvSpPr>
          <p:cNvPr id="6157" name="AutoShape 13"/>
          <p:cNvSpPr>
            <a:spLocks noChangeArrowheads="1"/>
          </p:cNvSpPr>
          <p:nvPr/>
        </p:nvSpPr>
        <p:spPr bwMode="auto">
          <a:xfrm>
            <a:off x="0" y="4572000"/>
            <a:ext cx="1219200" cy="914400"/>
          </a:xfrm>
          <a:prstGeom prst="lightningBolt">
            <a:avLst/>
          </a:prstGeom>
          <a:solidFill>
            <a:srgbClr val="FFFF00"/>
          </a:solidFill>
          <a:ln w="9525">
            <a:solidFill>
              <a:schemeClr val="tx1"/>
            </a:solidFill>
            <a:miter lim="800000"/>
            <a:headEnd/>
            <a:tailEnd/>
          </a:ln>
          <a:effectLst/>
        </p:spPr>
        <p:txBody>
          <a:bodyPr wrap="none" anchor="ctr"/>
          <a:lstStyle/>
          <a:p>
            <a:endParaRPr lang="en-US"/>
          </a:p>
        </p:txBody>
      </p:sp>
      <p:sp>
        <p:nvSpPr>
          <p:cNvPr id="6161" name="Rectangle 17"/>
          <p:cNvSpPr>
            <a:spLocks noChangeArrowheads="1"/>
          </p:cNvSpPr>
          <p:nvPr/>
        </p:nvSpPr>
        <p:spPr bwMode="auto">
          <a:xfrm>
            <a:off x="4267200" y="457200"/>
            <a:ext cx="76200" cy="76200"/>
          </a:xfrm>
          <a:prstGeom prst="rect">
            <a:avLst/>
          </a:prstGeom>
          <a:solidFill>
            <a:srgbClr val="FD2711"/>
          </a:solidFill>
          <a:ln w="9525">
            <a:solidFill>
              <a:schemeClr val="tx1"/>
            </a:solidFill>
            <a:miter lim="800000"/>
            <a:headEnd/>
            <a:tailEnd/>
          </a:ln>
          <a:effectLst/>
        </p:spPr>
        <p:txBody>
          <a:bodyPr wrap="none" anchor="ctr"/>
          <a:lstStyle/>
          <a:p>
            <a:endParaRPr lang="en-US"/>
          </a:p>
        </p:txBody>
      </p:sp>
      <p:sp>
        <p:nvSpPr>
          <p:cNvPr id="6174" name="Line 30"/>
          <p:cNvSpPr>
            <a:spLocks noChangeShapeType="1"/>
          </p:cNvSpPr>
          <p:nvPr/>
        </p:nvSpPr>
        <p:spPr bwMode="auto">
          <a:xfrm flipV="1">
            <a:off x="1371600" y="1828800"/>
            <a:ext cx="0" cy="35052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6175" name="Rectangle 31"/>
          <p:cNvSpPr>
            <a:spLocks noChangeArrowheads="1"/>
          </p:cNvSpPr>
          <p:nvPr/>
        </p:nvSpPr>
        <p:spPr bwMode="auto">
          <a:xfrm>
            <a:off x="1295400" y="1676400"/>
            <a:ext cx="76200" cy="76200"/>
          </a:xfrm>
          <a:prstGeom prst="rect">
            <a:avLst/>
          </a:prstGeom>
          <a:solidFill>
            <a:srgbClr val="FD2711"/>
          </a:solidFill>
          <a:ln w="9525">
            <a:solidFill>
              <a:schemeClr val="tx1"/>
            </a:solidFill>
            <a:miter lim="800000"/>
            <a:headEnd/>
            <a:tailEnd/>
          </a:ln>
          <a:effectLst/>
        </p:spPr>
        <p:txBody>
          <a:bodyPr wrap="none" anchor="ctr"/>
          <a:lstStyle/>
          <a:p>
            <a:endParaRPr lang="en-US"/>
          </a:p>
        </p:txBody>
      </p:sp>
      <p:sp>
        <p:nvSpPr>
          <p:cNvPr id="6181" name="Rectangle 37"/>
          <p:cNvSpPr>
            <a:spLocks noChangeArrowheads="1"/>
          </p:cNvSpPr>
          <p:nvPr/>
        </p:nvSpPr>
        <p:spPr bwMode="auto">
          <a:xfrm>
            <a:off x="3886200" y="3810000"/>
            <a:ext cx="762000" cy="685800"/>
          </a:xfrm>
          <a:prstGeom prst="rect">
            <a:avLst/>
          </a:prstGeom>
          <a:gradFill rotWithShape="0">
            <a:gsLst>
              <a:gs pos="0">
                <a:srgbClr val="669900"/>
              </a:gs>
              <a:gs pos="100000">
                <a:srgbClr val="669900">
                  <a:gamma/>
                  <a:shade val="46275"/>
                  <a:invGamma/>
                </a:srgbClr>
              </a:gs>
            </a:gsLst>
            <a:lin ang="5400000" scaled="1"/>
          </a:gradFill>
          <a:ln w="9525">
            <a:solidFill>
              <a:schemeClr val="tx1"/>
            </a:solidFill>
            <a:miter lim="800000"/>
            <a:headEnd/>
            <a:tailEnd/>
          </a:ln>
          <a:effectLst>
            <a:outerShdw dist="107763" dir="2700000" algn="ctr" rotWithShape="0">
              <a:schemeClr val="bg2"/>
            </a:outerShdw>
          </a:effectLst>
        </p:spPr>
        <p:txBody>
          <a:bodyPr wrap="none" anchor="ctr"/>
          <a:lstStyle/>
          <a:p>
            <a:endParaRPr lang="en-US"/>
          </a:p>
        </p:txBody>
      </p:sp>
      <p:sp>
        <p:nvSpPr>
          <p:cNvPr id="6182" name="AutoShape 38"/>
          <p:cNvSpPr>
            <a:spLocks noChangeArrowheads="1"/>
          </p:cNvSpPr>
          <p:nvPr/>
        </p:nvSpPr>
        <p:spPr bwMode="auto">
          <a:xfrm>
            <a:off x="2514600" y="3429000"/>
            <a:ext cx="1219200" cy="914400"/>
          </a:xfrm>
          <a:prstGeom prst="lightningBolt">
            <a:avLst/>
          </a:prstGeom>
          <a:solidFill>
            <a:srgbClr val="FFFF00"/>
          </a:solidFill>
          <a:ln w="9525">
            <a:solidFill>
              <a:schemeClr val="tx1"/>
            </a:solidFill>
            <a:miter lim="800000"/>
            <a:headEnd/>
            <a:tailEnd/>
          </a:ln>
          <a:effectLst/>
        </p:spPr>
        <p:txBody>
          <a:bodyPr wrap="none" anchor="ctr"/>
          <a:lstStyle/>
          <a:p>
            <a:endParaRPr lang="en-US"/>
          </a:p>
        </p:txBody>
      </p:sp>
      <p:sp>
        <p:nvSpPr>
          <p:cNvPr id="6183" name="Line 39"/>
          <p:cNvSpPr>
            <a:spLocks noChangeShapeType="1"/>
          </p:cNvSpPr>
          <p:nvPr/>
        </p:nvSpPr>
        <p:spPr bwMode="auto">
          <a:xfrm flipV="1">
            <a:off x="4267200" y="838200"/>
            <a:ext cx="0" cy="28194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6186" name="Text Box 42"/>
          <p:cNvSpPr txBox="1">
            <a:spLocks noChangeArrowheads="1"/>
          </p:cNvSpPr>
          <p:nvPr/>
        </p:nvSpPr>
        <p:spPr bwMode="auto">
          <a:xfrm>
            <a:off x="6629400" y="2590800"/>
            <a:ext cx="1268413" cy="457200"/>
          </a:xfrm>
          <a:prstGeom prst="rect">
            <a:avLst/>
          </a:prstGeom>
          <a:noFill/>
          <a:ln w="9525">
            <a:noFill/>
            <a:miter lim="800000"/>
            <a:headEnd/>
            <a:tailEnd/>
          </a:ln>
          <a:effectLst/>
        </p:spPr>
        <p:txBody>
          <a:bodyPr wrap="none">
            <a:spAutoFit/>
          </a:bodyPr>
          <a:lstStyle/>
          <a:p>
            <a:r>
              <a:rPr lang="en-US"/>
              <a:t>NADPH</a:t>
            </a:r>
          </a:p>
        </p:txBody>
      </p:sp>
      <p:sp>
        <p:nvSpPr>
          <p:cNvPr id="6187" name="Text Box 43"/>
          <p:cNvSpPr txBox="1">
            <a:spLocks noChangeArrowheads="1"/>
          </p:cNvSpPr>
          <p:nvPr/>
        </p:nvSpPr>
        <p:spPr bwMode="auto">
          <a:xfrm>
            <a:off x="2819400" y="5311775"/>
            <a:ext cx="5724525" cy="701675"/>
          </a:xfrm>
          <a:prstGeom prst="rect">
            <a:avLst/>
          </a:prstGeom>
          <a:noFill/>
          <a:ln w="9525">
            <a:noFill/>
            <a:miter lim="800000"/>
            <a:headEnd/>
            <a:tailEnd/>
          </a:ln>
          <a:effectLst/>
        </p:spPr>
        <p:txBody>
          <a:bodyPr wrap="none">
            <a:spAutoFit/>
          </a:bodyPr>
          <a:lstStyle/>
          <a:p>
            <a:r>
              <a:rPr lang="en-US" sz="4000"/>
              <a:t>Z</a:t>
            </a:r>
            <a:r>
              <a:rPr lang="en-US" sz="3200"/>
              <a:t> Scheme of the Light Reaction</a:t>
            </a:r>
          </a:p>
        </p:txBody>
      </p:sp>
      <p:sp>
        <p:nvSpPr>
          <p:cNvPr id="6188" name="Text Box 44"/>
          <p:cNvSpPr txBox="1">
            <a:spLocks noChangeArrowheads="1"/>
          </p:cNvSpPr>
          <p:nvPr/>
        </p:nvSpPr>
        <p:spPr bwMode="auto">
          <a:xfrm>
            <a:off x="914400" y="6096000"/>
            <a:ext cx="879475" cy="457200"/>
          </a:xfrm>
          <a:prstGeom prst="rect">
            <a:avLst/>
          </a:prstGeom>
          <a:noFill/>
          <a:ln w="9525">
            <a:noFill/>
            <a:miter lim="800000"/>
            <a:headEnd/>
            <a:tailEnd/>
          </a:ln>
          <a:effectLst/>
        </p:spPr>
        <p:txBody>
          <a:bodyPr wrap="none">
            <a:spAutoFit/>
          </a:bodyPr>
          <a:lstStyle/>
          <a:p>
            <a:r>
              <a:rPr lang="en-US"/>
              <a:t>PS-II</a:t>
            </a:r>
          </a:p>
        </p:txBody>
      </p:sp>
      <p:sp>
        <p:nvSpPr>
          <p:cNvPr id="6189" name="Text Box 45"/>
          <p:cNvSpPr txBox="1">
            <a:spLocks noChangeArrowheads="1"/>
          </p:cNvSpPr>
          <p:nvPr/>
        </p:nvSpPr>
        <p:spPr bwMode="auto">
          <a:xfrm>
            <a:off x="4098925" y="4613275"/>
            <a:ext cx="760413" cy="457200"/>
          </a:xfrm>
          <a:prstGeom prst="rect">
            <a:avLst/>
          </a:prstGeom>
          <a:noFill/>
          <a:ln w="9525">
            <a:noFill/>
            <a:miter lim="800000"/>
            <a:headEnd/>
            <a:tailEnd/>
          </a:ln>
          <a:effectLst/>
        </p:spPr>
        <p:txBody>
          <a:bodyPr wrap="none">
            <a:spAutoFit/>
          </a:bodyPr>
          <a:lstStyle/>
          <a:p>
            <a:r>
              <a:rPr lang="en-US"/>
              <a:t>PS-I</a:t>
            </a:r>
          </a:p>
        </p:txBody>
      </p:sp>
      <p:sp>
        <p:nvSpPr>
          <p:cNvPr id="6190" name="Text Box 46"/>
          <p:cNvSpPr txBox="1">
            <a:spLocks noChangeArrowheads="1"/>
          </p:cNvSpPr>
          <p:nvPr/>
        </p:nvSpPr>
        <p:spPr bwMode="auto">
          <a:xfrm>
            <a:off x="6629400" y="1752600"/>
            <a:ext cx="1147763" cy="457200"/>
          </a:xfrm>
          <a:prstGeom prst="rect">
            <a:avLst/>
          </a:prstGeom>
          <a:noFill/>
          <a:ln w="9525">
            <a:noFill/>
            <a:miter lim="800000"/>
            <a:headEnd/>
            <a:tailEnd/>
          </a:ln>
          <a:effectLst/>
        </p:spPr>
        <p:txBody>
          <a:bodyPr wrap="none">
            <a:spAutoFit/>
          </a:bodyPr>
          <a:lstStyle/>
          <a:p>
            <a:r>
              <a:rPr lang="en-US"/>
              <a:t>NADP</a:t>
            </a:r>
            <a:r>
              <a:rPr lang="en-US" baseline="30000"/>
              <a:t>+</a:t>
            </a:r>
            <a:endParaRPr lang="en-US"/>
          </a:p>
        </p:txBody>
      </p:sp>
      <p:sp>
        <p:nvSpPr>
          <p:cNvPr id="6191" name="Line 47"/>
          <p:cNvSpPr>
            <a:spLocks noChangeShapeType="1"/>
          </p:cNvSpPr>
          <p:nvPr/>
        </p:nvSpPr>
        <p:spPr bwMode="auto">
          <a:xfrm>
            <a:off x="7162800" y="2209800"/>
            <a:ext cx="0" cy="381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192" name="Line 48"/>
          <p:cNvSpPr>
            <a:spLocks noChangeShapeType="1"/>
          </p:cNvSpPr>
          <p:nvPr/>
        </p:nvSpPr>
        <p:spPr bwMode="auto">
          <a:xfrm>
            <a:off x="1447800" y="1905000"/>
            <a:ext cx="2362200" cy="18288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6193" name="Line 49"/>
          <p:cNvSpPr>
            <a:spLocks noChangeShapeType="1"/>
          </p:cNvSpPr>
          <p:nvPr/>
        </p:nvSpPr>
        <p:spPr bwMode="auto">
          <a:xfrm>
            <a:off x="4495800" y="609600"/>
            <a:ext cx="1981200" cy="12192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6194" name="Rectangle 50"/>
          <p:cNvSpPr>
            <a:spLocks noChangeArrowheads="1"/>
          </p:cNvSpPr>
          <p:nvPr/>
        </p:nvSpPr>
        <p:spPr bwMode="auto">
          <a:xfrm>
            <a:off x="4191000" y="4114800"/>
            <a:ext cx="76200" cy="76200"/>
          </a:xfrm>
          <a:prstGeom prst="rect">
            <a:avLst/>
          </a:prstGeom>
          <a:solidFill>
            <a:srgbClr val="FD2711"/>
          </a:solidFill>
          <a:ln w="9525">
            <a:solidFill>
              <a:schemeClr val="tx1"/>
            </a:solidFill>
            <a:miter lim="800000"/>
            <a:headEnd/>
            <a:tailEnd/>
          </a:ln>
          <a:effectLst/>
        </p:spPr>
        <p:txBody>
          <a:bodyPr wrap="none" anchor="ctr"/>
          <a:lstStyle/>
          <a:p>
            <a:endParaRPr lang="en-US"/>
          </a:p>
        </p:txBody>
      </p:sp>
      <p:sp>
        <p:nvSpPr>
          <p:cNvPr id="6195" name="Rectangle 51"/>
          <p:cNvSpPr>
            <a:spLocks noChangeArrowheads="1"/>
          </p:cNvSpPr>
          <p:nvPr/>
        </p:nvSpPr>
        <p:spPr bwMode="auto">
          <a:xfrm>
            <a:off x="6553200" y="1828800"/>
            <a:ext cx="76200" cy="76200"/>
          </a:xfrm>
          <a:prstGeom prst="rect">
            <a:avLst/>
          </a:prstGeom>
          <a:solidFill>
            <a:srgbClr val="FD2711"/>
          </a:solidFill>
          <a:ln w="9525">
            <a:solidFill>
              <a:schemeClr val="tx1"/>
            </a:solidFill>
            <a:miter lim="800000"/>
            <a:headEnd/>
            <a:tailEnd/>
          </a:ln>
          <a:effectLst/>
        </p:spPr>
        <p:txBody>
          <a:bodyPr wrap="none" anchor="ctr"/>
          <a:lstStyle/>
          <a:p>
            <a:endParaRPr lang="en-US"/>
          </a:p>
        </p:txBody>
      </p:sp>
      <p:grpSp>
        <p:nvGrpSpPr>
          <p:cNvPr id="2" name="Group 54"/>
          <p:cNvGrpSpPr>
            <a:grpSpLocks/>
          </p:cNvGrpSpPr>
          <p:nvPr/>
        </p:nvGrpSpPr>
        <p:grpSpPr bwMode="auto">
          <a:xfrm>
            <a:off x="2193925" y="1184275"/>
            <a:ext cx="793750" cy="1406525"/>
            <a:chOff x="1382" y="746"/>
            <a:chExt cx="500" cy="886"/>
          </a:xfrm>
        </p:grpSpPr>
        <p:sp>
          <p:nvSpPr>
            <p:cNvPr id="6196" name="Line 52"/>
            <p:cNvSpPr>
              <a:spLocks noChangeShapeType="1"/>
            </p:cNvSpPr>
            <p:nvPr/>
          </p:nvSpPr>
          <p:spPr bwMode="auto">
            <a:xfrm flipV="1">
              <a:off x="1632" y="1152"/>
              <a:ext cx="0" cy="480"/>
            </a:xfrm>
            <a:prstGeom prst="line">
              <a:avLst/>
            </a:prstGeom>
            <a:noFill/>
            <a:ln w="9525">
              <a:solidFill>
                <a:schemeClr val="tx1"/>
              </a:solidFill>
              <a:round/>
              <a:headEnd/>
              <a:tailEnd type="triangle" w="med" len="med"/>
            </a:ln>
            <a:effectLst/>
          </p:spPr>
          <p:txBody>
            <a:bodyPr wrap="none" anchor="ctr"/>
            <a:lstStyle/>
            <a:p>
              <a:endParaRPr lang="en-US"/>
            </a:p>
          </p:txBody>
        </p:sp>
        <p:sp>
          <p:nvSpPr>
            <p:cNvPr id="6197" name="Text Box 53"/>
            <p:cNvSpPr txBox="1">
              <a:spLocks noChangeArrowheads="1"/>
            </p:cNvSpPr>
            <p:nvPr/>
          </p:nvSpPr>
          <p:spPr bwMode="auto">
            <a:xfrm>
              <a:off x="1382" y="746"/>
              <a:ext cx="500" cy="288"/>
            </a:xfrm>
            <a:prstGeom prst="rect">
              <a:avLst/>
            </a:prstGeom>
            <a:noFill/>
            <a:ln w="9525">
              <a:noFill/>
              <a:miter lim="800000"/>
              <a:headEnd/>
              <a:tailEnd/>
            </a:ln>
            <a:effectLst/>
          </p:spPr>
          <p:txBody>
            <a:bodyPr wrap="none">
              <a:spAutoFit/>
            </a:bodyPr>
            <a:lstStyle/>
            <a:p>
              <a:r>
                <a:rPr lang="en-US"/>
                <a:t>ATP</a:t>
              </a:r>
            </a:p>
          </p:txBody>
        </p:sp>
      </p:grpSp>
      <p:sp>
        <p:nvSpPr>
          <p:cNvPr id="6199" name="Text Box 55"/>
          <p:cNvSpPr txBox="1">
            <a:spLocks noChangeArrowheads="1"/>
          </p:cNvSpPr>
          <p:nvPr/>
        </p:nvSpPr>
        <p:spPr bwMode="auto">
          <a:xfrm>
            <a:off x="1812925" y="5984875"/>
            <a:ext cx="1030288" cy="457200"/>
          </a:xfrm>
          <a:prstGeom prst="rect">
            <a:avLst/>
          </a:prstGeom>
          <a:noFill/>
          <a:ln w="9525">
            <a:noFill/>
            <a:miter lim="800000"/>
            <a:headEnd/>
            <a:tailEnd/>
          </a:ln>
          <a:effectLst/>
        </p:spPr>
        <p:txBody>
          <a:bodyPr wrap="none">
            <a:spAutoFit/>
          </a:bodyPr>
          <a:lstStyle/>
          <a:p>
            <a:r>
              <a:rPr lang="en-US"/>
              <a:t>(P680)</a:t>
            </a:r>
          </a:p>
        </p:txBody>
      </p:sp>
      <p:sp>
        <p:nvSpPr>
          <p:cNvPr id="6200" name="Text Box 56"/>
          <p:cNvSpPr txBox="1">
            <a:spLocks noChangeArrowheads="1"/>
          </p:cNvSpPr>
          <p:nvPr/>
        </p:nvSpPr>
        <p:spPr bwMode="auto">
          <a:xfrm>
            <a:off x="4860925" y="4537075"/>
            <a:ext cx="1030288" cy="457200"/>
          </a:xfrm>
          <a:prstGeom prst="rect">
            <a:avLst/>
          </a:prstGeom>
          <a:noFill/>
          <a:ln w="9525">
            <a:noFill/>
            <a:miter lim="800000"/>
            <a:headEnd/>
            <a:tailEnd/>
          </a:ln>
          <a:effectLst/>
        </p:spPr>
        <p:txBody>
          <a:bodyPr wrap="none">
            <a:spAutoFit/>
          </a:bodyPr>
          <a:lstStyle/>
          <a:p>
            <a:r>
              <a:rPr lang="en-US"/>
              <a:t>(P700)</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75">
                                          <p:stCondLst>
                                            <p:cond delay="0"/>
                                          </p:stCondLst>
                                        </p:cTn>
                                        <p:tgtEl>
                                          <p:spTgt spid="6157"/>
                                        </p:tgtEl>
                                        <p:attrNameLst>
                                          <p:attrName>style.visibility</p:attrName>
                                        </p:attrNameLst>
                                      </p:cBhvr>
                                      <p:to>
                                        <p:strVal val="visible"/>
                                      </p:to>
                                    </p:set>
                                  </p:childTnLst>
                                </p:cTn>
                              </p:par>
                            </p:childTnLst>
                          </p:cTn>
                        </p:par>
                        <p:par>
                          <p:cTn id="7" fill="hold">
                            <p:stCondLst>
                              <p:cond delay="75"/>
                            </p:stCondLst>
                            <p:childTnLst>
                              <p:par>
                                <p:cTn id="8" presetID="11" presetClass="entr" presetSubtype="0" fill="hold" grpId="0" nodeType="afterEffect">
                                  <p:stCondLst>
                                    <p:cond delay="0"/>
                                  </p:stCondLst>
                                  <p:childTnLst>
                                    <p:set>
                                      <p:cBhvr>
                                        <p:cTn id="9" dur="1000">
                                          <p:stCondLst>
                                            <p:cond delay="0"/>
                                          </p:stCondLst>
                                        </p:cTn>
                                        <p:tgtEl>
                                          <p:spTgt spid="6155"/>
                                        </p:tgtEl>
                                        <p:attrNameLst>
                                          <p:attrName>style.visibility</p:attrName>
                                        </p:attrNameLst>
                                      </p:cBhvr>
                                      <p:to>
                                        <p:strVal val="visible"/>
                                      </p:to>
                                    </p:set>
                                  </p:childTnLst>
                                </p:cTn>
                              </p:par>
                            </p:childTnLst>
                          </p:cTn>
                        </p:par>
                        <p:par>
                          <p:cTn id="10" fill="hold">
                            <p:stCondLst>
                              <p:cond delay="1075"/>
                            </p:stCondLst>
                            <p:childTnLst>
                              <p:par>
                                <p:cTn id="11" presetID="22" presetClass="entr" presetSubtype="4" fill="hold" grpId="0" nodeType="afterEffect">
                                  <p:stCondLst>
                                    <p:cond delay="0"/>
                                  </p:stCondLst>
                                  <p:childTnLst>
                                    <p:set>
                                      <p:cBhvr>
                                        <p:cTn id="12" dur="1" fill="hold">
                                          <p:stCondLst>
                                            <p:cond delay="0"/>
                                          </p:stCondLst>
                                        </p:cTn>
                                        <p:tgtEl>
                                          <p:spTgt spid="6174"/>
                                        </p:tgtEl>
                                        <p:attrNameLst>
                                          <p:attrName>style.visibility</p:attrName>
                                        </p:attrNameLst>
                                      </p:cBhvr>
                                      <p:to>
                                        <p:strVal val="visible"/>
                                      </p:to>
                                    </p:set>
                                    <p:animEffect transition="in" filter="wipe(down)">
                                      <p:cBhvr>
                                        <p:cTn id="13" dur="500"/>
                                        <p:tgtEl>
                                          <p:spTgt spid="6174"/>
                                        </p:tgtEl>
                                      </p:cBhvr>
                                    </p:animEffect>
                                  </p:childTnLst>
                                </p:cTn>
                              </p:par>
                            </p:childTnLst>
                          </p:cTn>
                        </p:par>
                        <p:par>
                          <p:cTn id="14" fill="hold">
                            <p:stCondLst>
                              <p:cond delay="1575"/>
                            </p:stCondLst>
                            <p:childTnLst>
                              <p:par>
                                <p:cTn id="15" presetID="1" presetClass="entr" presetSubtype="0" fill="hold" grpId="0" nodeType="afterEffect">
                                  <p:stCondLst>
                                    <p:cond delay="0"/>
                                  </p:stCondLst>
                                  <p:childTnLst>
                                    <p:set>
                                      <p:cBhvr>
                                        <p:cTn id="16" dur="1" fill="hold">
                                          <p:stCondLst>
                                            <p:cond delay="499"/>
                                          </p:stCondLst>
                                        </p:cTn>
                                        <p:tgtEl>
                                          <p:spTgt spid="6175"/>
                                        </p:tgtEl>
                                        <p:attrNameLst>
                                          <p:attrName>style.visibility</p:attrName>
                                        </p:attrNameLst>
                                      </p:cBhvr>
                                      <p:to>
                                        <p:strVal val="visible"/>
                                      </p:to>
                                    </p:set>
                                  </p:childTnLst>
                                  <p:subTnLst>
                                    <p:set>
                                      <p:cBhvr override="childStyle">
                                        <p:cTn dur="1" fill="hold" display="0" masterRel="sameClick" afterEffect="1">
                                          <p:stCondLst>
                                            <p:cond evt="end" delay="0">
                                              <p:tn val="15"/>
                                            </p:cond>
                                          </p:stCondLst>
                                        </p:cTn>
                                        <p:tgtEl>
                                          <p:spTgt spid="6175"/>
                                        </p:tgtEl>
                                        <p:attrNameLst>
                                          <p:attrName>style.visibility</p:attrName>
                                        </p:attrNameLst>
                                      </p:cBhvr>
                                      <p:to>
                                        <p:strVal val="hidden"/>
                                      </p:to>
                                    </p:set>
                                  </p:subTnLst>
                                </p:cTn>
                              </p:par>
                            </p:childTnLst>
                          </p:cTn>
                        </p:par>
                        <p:par>
                          <p:cTn id="17" fill="hold">
                            <p:stCondLst>
                              <p:cond delay="2075"/>
                            </p:stCondLst>
                            <p:childTnLst>
                              <p:par>
                                <p:cTn id="18" presetID="22" presetClass="entr" presetSubtype="1" fill="hold" grpId="0" nodeType="afterEffect">
                                  <p:stCondLst>
                                    <p:cond delay="0"/>
                                  </p:stCondLst>
                                  <p:childTnLst>
                                    <p:set>
                                      <p:cBhvr>
                                        <p:cTn id="19" dur="1" fill="hold">
                                          <p:stCondLst>
                                            <p:cond delay="0"/>
                                          </p:stCondLst>
                                        </p:cTn>
                                        <p:tgtEl>
                                          <p:spTgt spid="6192"/>
                                        </p:tgtEl>
                                        <p:attrNameLst>
                                          <p:attrName>style.visibility</p:attrName>
                                        </p:attrNameLst>
                                      </p:cBhvr>
                                      <p:to>
                                        <p:strVal val="visible"/>
                                      </p:to>
                                    </p:set>
                                    <p:animEffect transition="in" filter="wipe(up)">
                                      <p:cBhvr>
                                        <p:cTn id="20" dur="500"/>
                                        <p:tgtEl>
                                          <p:spTgt spid="6192"/>
                                        </p:tgtEl>
                                      </p:cBhvr>
                                    </p:animEffect>
                                  </p:childTnLst>
                                </p:cTn>
                              </p:par>
                            </p:childTnLst>
                          </p:cTn>
                        </p:par>
                        <p:par>
                          <p:cTn id="21" fill="hold">
                            <p:stCondLst>
                              <p:cond delay="2575"/>
                            </p:stCondLst>
                            <p:childTnLst>
                              <p:par>
                                <p:cTn id="22" presetID="11" presetClass="entr" presetSubtype="0" fill="hold" grpId="0" nodeType="afterEffect">
                                  <p:stCondLst>
                                    <p:cond delay="1000"/>
                                  </p:stCondLst>
                                  <p:childTnLst>
                                    <p:set>
                                      <p:cBhvr>
                                        <p:cTn id="23" dur="75">
                                          <p:stCondLst>
                                            <p:cond delay="0"/>
                                          </p:stCondLst>
                                        </p:cTn>
                                        <p:tgtEl>
                                          <p:spTgt spid="6182"/>
                                        </p:tgtEl>
                                        <p:attrNameLst>
                                          <p:attrName>style.visibility</p:attrName>
                                        </p:attrNameLst>
                                      </p:cBhvr>
                                      <p:to>
                                        <p:strVal val="visible"/>
                                      </p:to>
                                    </p:set>
                                  </p:childTnLst>
                                </p:cTn>
                              </p:par>
                            </p:childTnLst>
                          </p:cTn>
                        </p:par>
                        <p:par>
                          <p:cTn id="24" fill="hold">
                            <p:stCondLst>
                              <p:cond delay="3650"/>
                            </p:stCondLst>
                            <p:childTnLst>
                              <p:par>
                                <p:cTn id="25" presetID="1" presetClass="entr" presetSubtype="0" fill="hold" grpId="0" nodeType="afterEffect">
                                  <p:stCondLst>
                                    <p:cond delay="0"/>
                                  </p:stCondLst>
                                  <p:childTnLst>
                                    <p:set>
                                      <p:cBhvr>
                                        <p:cTn id="26" dur="1" fill="hold">
                                          <p:stCondLst>
                                            <p:cond delay="499"/>
                                          </p:stCondLst>
                                        </p:cTn>
                                        <p:tgtEl>
                                          <p:spTgt spid="6194"/>
                                        </p:tgtEl>
                                        <p:attrNameLst>
                                          <p:attrName>style.visibility</p:attrName>
                                        </p:attrNameLst>
                                      </p:cBhvr>
                                      <p:to>
                                        <p:strVal val="visible"/>
                                      </p:to>
                                    </p:set>
                                  </p:childTnLst>
                                  <p:subTnLst>
                                    <p:set>
                                      <p:cBhvr override="childStyle">
                                        <p:cTn dur="1" fill="hold" display="0" masterRel="sameClick" afterEffect="1">
                                          <p:stCondLst>
                                            <p:cond evt="end" delay="0">
                                              <p:tn val="25"/>
                                            </p:cond>
                                          </p:stCondLst>
                                        </p:cTn>
                                        <p:tgtEl>
                                          <p:spTgt spid="6194"/>
                                        </p:tgtEl>
                                        <p:attrNameLst>
                                          <p:attrName>style.visibility</p:attrName>
                                        </p:attrNameLst>
                                      </p:cBhvr>
                                      <p:to>
                                        <p:strVal val="hidden"/>
                                      </p:to>
                                    </p:set>
                                  </p:subTnLst>
                                </p:cTn>
                              </p:par>
                            </p:childTnLst>
                          </p:cTn>
                        </p:par>
                        <p:par>
                          <p:cTn id="27" fill="hold">
                            <p:stCondLst>
                              <p:cond delay="4150"/>
                            </p:stCondLst>
                            <p:childTnLst>
                              <p:par>
                                <p:cTn id="28" presetID="22" presetClass="entr" presetSubtype="4" fill="hold" grpId="0" nodeType="afterEffect">
                                  <p:stCondLst>
                                    <p:cond delay="0"/>
                                  </p:stCondLst>
                                  <p:childTnLst>
                                    <p:set>
                                      <p:cBhvr>
                                        <p:cTn id="29" dur="1" fill="hold">
                                          <p:stCondLst>
                                            <p:cond delay="0"/>
                                          </p:stCondLst>
                                        </p:cTn>
                                        <p:tgtEl>
                                          <p:spTgt spid="6183"/>
                                        </p:tgtEl>
                                        <p:attrNameLst>
                                          <p:attrName>style.visibility</p:attrName>
                                        </p:attrNameLst>
                                      </p:cBhvr>
                                      <p:to>
                                        <p:strVal val="visible"/>
                                      </p:to>
                                    </p:set>
                                    <p:animEffect transition="in" filter="wipe(down)">
                                      <p:cBhvr>
                                        <p:cTn id="30" dur="500"/>
                                        <p:tgtEl>
                                          <p:spTgt spid="6183"/>
                                        </p:tgtEl>
                                      </p:cBhvr>
                                    </p:animEffect>
                                  </p:childTnLst>
                                </p:cTn>
                              </p:par>
                            </p:childTnLst>
                          </p:cTn>
                        </p:par>
                        <p:par>
                          <p:cTn id="31" fill="hold">
                            <p:stCondLst>
                              <p:cond delay="4650"/>
                            </p:stCondLst>
                            <p:childTnLst>
                              <p:par>
                                <p:cTn id="32" presetID="11" presetClass="entr" presetSubtype="0" fill="hold" grpId="0" nodeType="afterEffect">
                                  <p:stCondLst>
                                    <p:cond delay="0"/>
                                  </p:stCondLst>
                                  <p:childTnLst>
                                    <p:set>
                                      <p:cBhvr>
                                        <p:cTn id="33" dur="500">
                                          <p:stCondLst>
                                            <p:cond delay="0"/>
                                          </p:stCondLst>
                                        </p:cTn>
                                        <p:tgtEl>
                                          <p:spTgt spid="6161"/>
                                        </p:tgtEl>
                                        <p:attrNameLst>
                                          <p:attrName>style.visibility</p:attrName>
                                        </p:attrNameLst>
                                      </p:cBhvr>
                                      <p:to>
                                        <p:strVal val="visible"/>
                                      </p:to>
                                    </p:set>
                                  </p:childTnLst>
                                </p:cTn>
                              </p:par>
                            </p:childTnLst>
                          </p:cTn>
                        </p:par>
                        <p:par>
                          <p:cTn id="34" fill="hold">
                            <p:stCondLst>
                              <p:cond delay="5150"/>
                            </p:stCondLst>
                            <p:childTnLst>
                              <p:par>
                                <p:cTn id="35" presetID="22" presetClass="entr" presetSubtype="8" fill="hold" grpId="0" nodeType="afterEffect">
                                  <p:stCondLst>
                                    <p:cond delay="0"/>
                                  </p:stCondLst>
                                  <p:childTnLst>
                                    <p:set>
                                      <p:cBhvr>
                                        <p:cTn id="36" dur="1" fill="hold">
                                          <p:stCondLst>
                                            <p:cond delay="0"/>
                                          </p:stCondLst>
                                        </p:cTn>
                                        <p:tgtEl>
                                          <p:spTgt spid="6193"/>
                                        </p:tgtEl>
                                        <p:attrNameLst>
                                          <p:attrName>style.visibility</p:attrName>
                                        </p:attrNameLst>
                                      </p:cBhvr>
                                      <p:to>
                                        <p:strVal val="visible"/>
                                      </p:to>
                                    </p:set>
                                    <p:animEffect transition="in" filter="wipe(left)">
                                      <p:cBhvr>
                                        <p:cTn id="37" dur="500"/>
                                        <p:tgtEl>
                                          <p:spTgt spid="6193"/>
                                        </p:tgtEl>
                                      </p:cBhvr>
                                    </p:animEffect>
                                  </p:childTnLst>
                                </p:cTn>
                              </p:par>
                            </p:childTnLst>
                          </p:cTn>
                        </p:par>
                        <p:par>
                          <p:cTn id="38" fill="hold">
                            <p:stCondLst>
                              <p:cond delay="5650"/>
                            </p:stCondLst>
                            <p:childTnLst>
                              <p:par>
                                <p:cTn id="39" presetID="1" presetClass="entr" presetSubtype="0" fill="hold" grpId="0" nodeType="afterEffect">
                                  <p:stCondLst>
                                    <p:cond delay="0"/>
                                  </p:stCondLst>
                                  <p:childTnLst>
                                    <p:set>
                                      <p:cBhvr>
                                        <p:cTn id="40" dur="1" fill="hold">
                                          <p:stCondLst>
                                            <p:cond delay="499"/>
                                          </p:stCondLst>
                                        </p:cTn>
                                        <p:tgtEl>
                                          <p:spTgt spid="6195"/>
                                        </p:tgtEl>
                                        <p:attrNameLst>
                                          <p:attrName>style.visibility</p:attrName>
                                        </p:attrNameLst>
                                      </p:cBhvr>
                                      <p:to>
                                        <p:strVal val="visible"/>
                                      </p:to>
                                    </p:set>
                                  </p:childTnLst>
                                </p:cTn>
                              </p:par>
                            </p:childTnLst>
                          </p:cTn>
                        </p:par>
                        <p:par>
                          <p:cTn id="41" fill="hold">
                            <p:stCondLst>
                              <p:cond delay="6150"/>
                            </p:stCondLst>
                            <p:childTnLst>
                              <p:par>
                                <p:cTn id="42" presetID="15" presetClass="entr" presetSubtype="0" fill="hold" grpId="0" nodeType="afterEffect">
                                  <p:stCondLst>
                                    <p:cond delay="0"/>
                                  </p:stCondLst>
                                  <p:childTnLst>
                                    <p:set>
                                      <p:cBhvr>
                                        <p:cTn id="43" dur="1" fill="hold">
                                          <p:stCondLst>
                                            <p:cond delay="0"/>
                                          </p:stCondLst>
                                        </p:cTn>
                                        <p:tgtEl>
                                          <p:spTgt spid="6190"/>
                                        </p:tgtEl>
                                        <p:attrNameLst>
                                          <p:attrName>style.visibility</p:attrName>
                                        </p:attrNameLst>
                                      </p:cBhvr>
                                      <p:to>
                                        <p:strVal val="visible"/>
                                      </p:to>
                                    </p:set>
                                    <p:anim calcmode="lin" valueType="num">
                                      <p:cBhvr>
                                        <p:cTn id="44" dur="1000" fill="hold"/>
                                        <p:tgtEl>
                                          <p:spTgt spid="6190"/>
                                        </p:tgtEl>
                                        <p:attrNameLst>
                                          <p:attrName>ppt_w</p:attrName>
                                        </p:attrNameLst>
                                      </p:cBhvr>
                                      <p:tavLst>
                                        <p:tav tm="0">
                                          <p:val>
                                            <p:fltVal val="0"/>
                                          </p:val>
                                        </p:tav>
                                        <p:tav tm="100000">
                                          <p:val>
                                            <p:strVal val="#ppt_w"/>
                                          </p:val>
                                        </p:tav>
                                      </p:tavLst>
                                    </p:anim>
                                    <p:anim calcmode="lin" valueType="num">
                                      <p:cBhvr>
                                        <p:cTn id="45" dur="1000" fill="hold"/>
                                        <p:tgtEl>
                                          <p:spTgt spid="6190"/>
                                        </p:tgtEl>
                                        <p:attrNameLst>
                                          <p:attrName>ppt_h</p:attrName>
                                        </p:attrNameLst>
                                      </p:cBhvr>
                                      <p:tavLst>
                                        <p:tav tm="0">
                                          <p:val>
                                            <p:fltVal val="0"/>
                                          </p:val>
                                        </p:tav>
                                        <p:tav tm="100000">
                                          <p:val>
                                            <p:strVal val="#ppt_h"/>
                                          </p:val>
                                        </p:tav>
                                      </p:tavLst>
                                    </p:anim>
                                    <p:anim calcmode="lin" valueType="num">
                                      <p:cBhvr>
                                        <p:cTn id="46" dur="1000" fill="hold"/>
                                        <p:tgtEl>
                                          <p:spTgt spid="6190"/>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6190"/>
                                        </p:tgtEl>
                                        <p:attrNameLst>
                                          <p:attrName>ppt_y</p:attrName>
                                        </p:attrNameLst>
                                      </p:cBhvr>
                                      <p:tavLst>
                                        <p:tav tm="0" fmla="#ppt_y+(sin(-2*pi*(1-$))*-#ppt_x+cos(-2*pi*(1-$))*(1-#ppt_y))*(1-$)">
                                          <p:val>
                                            <p:fltVal val="0"/>
                                          </p:val>
                                        </p:tav>
                                        <p:tav tm="100000">
                                          <p:val>
                                            <p:fltVal val="1"/>
                                          </p:val>
                                        </p:tav>
                                      </p:tavLst>
                                    </p:anim>
                                  </p:childTnLst>
                                </p:cTn>
                              </p:par>
                            </p:childTnLst>
                          </p:cTn>
                        </p:par>
                        <p:par>
                          <p:cTn id="48" fill="hold">
                            <p:stCondLst>
                              <p:cond delay="7150"/>
                            </p:stCondLst>
                            <p:childTnLst>
                              <p:par>
                                <p:cTn id="49" presetID="22" presetClass="entr" presetSubtype="1" fill="hold" grpId="0" nodeType="afterEffect">
                                  <p:stCondLst>
                                    <p:cond delay="0"/>
                                  </p:stCondLst>
                                  <p:childTnLst>
                                    <p:set>
                                      <p:cBhvr>
                                        <p:cTn id="50" dur="1" fill="hold">
                                          <p:stCondLst>
                                            <p:cond delay="0"/>
                                          </p:stCondLst>
                                        </p:cTn>
                                        <p:tgtEl>
                                          <p:spTgt spid="6191"/>
                                        </p:tgtEl>
                                        <p:attrNameLst>
                                          <p:attrName>style.visibility</p:attrName>
                                        </p:attrNameLst>
                                      </p:cBhvr>
                                      <p:to>
                                        <p:strVal val="visible"/>
                                      </p:to>
                                    </p:set>
                                    <p:animEffect transition="in" filter="wipe(up)">
                                      <p:cBhvr>
                                        <p:cTn id="51" dur="500"/>
                                        <p:tgtEl>
                                          <p:spTgt spid="6191"/>
                                        </p:tgtEl>
                                      </p:cBhvr>
                                    </p:animEffect>
                                  </p:childTnLst>
                                </p:cTn>
                              </p:par>
                            </p:childTnLst>
                          </p:cTn>
                        </p:par>
                        <p:par>
                          <p:cTn id="52" fill="hold">
                            <p:stCondLst>
                              <p:cond delay="7650"/>
                            </p:stCondLst>
                            <p:childTnLst>
                              <p:par>
                                <p:cTn id="53" presetID="4" presetClass="entr" presetSubtype="32" fill="hold" grpId="0" nodeType="afterEffect">
                                  <p:stCondLst>
                                    <p:cond delay="0"/>
                                  </p:stCondLst>
                                  <p:childTnLst>
                                    <p:set>
                                      <p:cBhvr>
                                        <p:cTn id="54" dur="1" fill="hold">
                                          <p:stCondLst>
                                            <p:cond delay="0"/>
                                          </p:stCondLst>
                                        </p:cTn>
                                        <p:tgtEl>
                                          <p:spTgt spid="6186"/>
                                        </p:tgtEl>
                                        <p:attrNameLst>
                                          <p:attrName>style.visibility</p:attrName>
                                        </p:attrNameLst>
                                      </p:cBhvr>
                                      <p:to>
                                        <p:strVal val="visible"/>
                                      </p:to>
                                    </p:set>
                                    <p:animEffect transition="in" filter="box(out)">
                                      <p:cBhvr>
                                        <p:cTn id="55" dur="500"/>
                                        <p:tgtEl>
                                          <p:spTgt spid="6186"/>
                                        </p:tgtEl>
                                      </p:cBhvr>
                                    </p:animEffect>
                                  </p:childTnLst>
                                </p:cTn>
                              </p:par>
                            </p:childTnLst>
                          </p:cTn>
                        </p:par>
                        <p:par>
                          <p:cTn id="56" fill="hold">
                            <p:stCondLst>
                              <p:cond delay="8150"/>
                            </p:stCondLst>
                            <p:childTnLst>
                              <p:par>
                                <p:cTn id="57" presetID="22" presetClass="entr" presetSubtype="4"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down)">
                                      <p:cBhvr>
                                        <p:cTn id="59" dur="500"/>
                                        <p:tgtEl>
                                          <p:spTgt spid="2"/>
                                        </p:tgtEl>
                                      </p:cBhvr>
                                    </p:animEffect>
                                  </p:childTnLst>
                                </p:cTn>
                              </p:par>
                            </p:childTnLst>
                          </p:cTn>
                        </p:par>
                        <p:par>
                          <p:cTn id="60" fill="hold">
                            <p:stCondLst>
                              <p:cond delay="8650"/>
                            </p:stCondLst>
                            <p:childTnLst>
                              <p:par>
                                <p:cTn id="61" presetID="16" presetClass="entr" presetSubtype="42" fill="hold" grpId="0" nodeType="afterEffect">
                                  <p:stCondLst>
                                    <p:cond delay="2000"/>
                                  </p:stCondLst>
                                  <p:childTnLst>
                                    <p:set>
                                      <p:cBhvr>
                                        <p:cTn id="62" dur="1" fill="hold">
                                          <p:stCondLst>
                                            <p:cond delay="0"/>
                                          </p:stCondLst>
                                        </p:cTn>
                                        <p:tgtEl>
                                          <p:spTgt spid="6187"/>
                                        </p:tgtEl>
                                        <p:attrNameLst>
                                          <p:attrName>style.visibility</p:attrName>
                                        </p:attrNameLst>
                                      </p:cBhvr>
                                      <p:to>
                                        <p:strVal val="visible"/>
                                      </p:to>
                                    </p:set>
                                    <p:animEffect transition="in" filter="barn(outHorizontal)">
                                      <p:cBhvr>
                                        <p:cTn id="63" dur="500"/>
                                        <p:tgtEl>
                                          <p:spTgt spid="6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animBg="1"/>
      <p:bldP spid="6157" grpId="0" animBg="1"/>
      <p:bldP spid="6161" grpId="0" animBg="1"/>
      <p:bldP spid="6174" grpId="0" animBg="1"/>
      <p:bldP spid="6175" grpId="0" animBg="1"/>
      <p:bldP spid="6182" grpId="0" animBg="1"/>
      <p:bldP spid="6183" grpId="0" animBg="1"/>
      <p:bldP spid="6186" grpId="0" autoUpdateAnimBg="0"/>
      <p:bldP spid="6187" grpId="0" autoUpdateAnimBg="0"/>
      <p:bldP spid="6190" grpId="0" autoUpdateAnimBg="0"/>
      <p:bldP spid="6191" grpId="0" animBg="1"/>
      <p:bldP spid="6192" grpId="0" animBg="1"/>
      <p:bldP spid="6193" grpId="0" animBg="1"/>
      <p:bldP spid="6194" grpId="0" animBg="1"/>
      <p:bldP spid="619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7239000" cy="792162"/>
          </a:xfrm>
          <a:noFill/>
          <a:ln/>
        </p:spPr>
        <p:txBody>
          <a:bodyPr>
            <a:normAutofit/>
          </a:bodyPr>
          <a:lstStyle/>
          <a:p>
            <a:r>
              <a:rPr lang="en-US" sz="3600" b="1" dirty="0">
                <a:solidFill>
                  <a:srgbClr val="0000CC"/>
                </a:solidFill>
                <a:effectLst>
                  <a:outerShdw blurRad="38100" dist="38100" dir="2700000" algn="tl">
                    <a:srgbClr val="000000"/>
                  </a:outerShdw>
                </a:effectLst>
              </a:rPr>
              <a:t>Calvin Cycle (C</a:t>
            </a:r>
            <a:r>
              <a:rPr lang="en-US" sz="3600" b="1" baseline="-25000" dirty="0">
                <a:solidFill>
                  <a:srgbClr val="0000CC"/>
                </a:solidFill>
                <a:effectLst>
                  <a:outerShdw blurRad="38100" dist="38100" dir="2700000" algn="tl">
                    <a:srgbClr val="000000"/>
                  </a:outerShdw>
                </a:effectLst>
              </a:rPr>
              <a:t>3</a:t>
            </a:r>
            <a:r>
              <a:rPr lang="en-US" sz="3600" b="1" dirty="0">
                <a:solidFill>
                  <a:srgbClr val="0000CC"/>
                </a:solidFill>
                <a:effectLst>
                  <a:outerShdw blurRad="38100" dist="38100" dir="2700000" algn="tl">
                    <a:srgbClr val="000000"/>
                  </a:outerShdw>
                </a:effectLst>
              </a:rPr>
              <a:t> fixation)</a:t>
            </a:r>
            <a:endParaRPr lang="en-US" sz="3600" b="1" dirty="0"/>
          </a:p>
        </p:txBody>
      </p:sp>
      <p:grpSp>
        <p:nvGrpSpPr>
          <p:cNvPr id="2" name="Group 49"/>
          <p:cNvGrpSpPr>
            <a:grpSpLocks/>
          </p:cNvGrpSpPr>
          <p:nvPr/>
        </p:nvGrpSpPr>
        <p:grpSpPr bwMode="auto">
          <a:xfrm>
            <a:off x="381000" y="1295400"/>
            <a:ext cx="8091487" cy="4281487"/>
            <a:chOff x="231" y="1047"/>
            <a:chExt cx="5539" cy="3200"/>
          </a:xfrm>
        </p:grpSpPr>
        <p:sp>
          <p:nvSpPr>
            <p:cNvPr id="32772" name="Rectangle 4"/>
            <p:cNvSpPr>
              <a:spLocks noChangeArrowheads="1"/>
            </p:cNvSpPr>
            <p:nvPr/>
          </p:nvSpPr>
          <p:spPr bwMode="auto">
            <a:xfrm>
              <a:off x="231" y="1527"/>
              <a:ext cx="580" cy="286"/>
            </a:xfrm>
            <a:prstGeom prst="rect">
              <a:avLst/>
            </a:prstGeom>
            <a:noFill/>
            <a:ln w="12700">
              <a:noFill/>
              <a:miter lim="800000"/>
              <a:headEnd/>
              <a:tailEnd/>
            </a:ln>
            <a:effectLst/>
          </p:spPr>
          <p:txBody>
            <a:bodyPr wrap="none" lIns="90488" tIns="44450" rIns="90488" bIns="44450">
              <a:spAutoFit/>
            </a:bodyPr>
            <a:lstStyle/>
            <a:p>
              <a:r>
                <a:rPr lang="en-US" b="1">
                  <a:solidFill>
                    <a:schemeClr val="accent1"/>
                  </a:solidFill>
                </a:rPr>
                <a:t>6</a:t>
              </a:r>
              <a:r>
                <a:rPr lang="en-US" b="1"/>
                <a:t>CO</a:t>
              </a:r>
              <a:r>
                <a:rPr lang="en-US" b="1" baseline="-25000"/>
                <a:t>2</a:t>
              </a:r>
            </a:p>
          </p:txBody>
        </p:sp>
        <p:sp>
          <p:nvSpPr>
            <p:cNvPr id="32773" name="Rectangle 5"/>
            <p:cNvSpPr>
              <a:spLocks noChangeArrowheads="1"/>
            </p:cNvSpPr>
            <p:nvPr/>
          </p:nvSpPr>
          <p:spPr bwMode="auto">
            <a:xfrm>
              <a:off x="1383" y="1287"/>
              <a:ext cx="1375" cy="286"/>
            </a:xfrm>
            <a:prstGeom prst="rect">
              <a:avLst/>
            </a:prstGeom>
            <a:noFill/>
            <a:ln w="12700">
              <a:noFill/>
              <a:miter lim="800000"/>
              <a:headEnd/>
              <a:tailEnd/>
            </a:ln>
            <a:effectLst/>
          </p:spPr>
          <p:txBody>
            <a:bodyPr wrap="none" lIns="90488" tIns="44450" rIns="90488" bIns="44450">
              <a:spAutoFit/>
            </a:bodyPr>
            <a:lstStyle/>
            <a:p>
              <a:r>
                <a:rPr lang="en-US" b="1">
                  <a:solidFill>
                    <a:schemeClr val="accent1"/>
                  </a:solidFill>
                </a:rPr>
                <a:t>6</a:t>
              </a:r>
              <a:r>
                <a:rPr lang="en-US" b="1"/>
                <a:t>C-C-C-C-C-C</a:t>
              </a:r>
            </a:p>
          </p:txBody>
        </p:sp>
        <p:sp>
          <p:nvSpPr>
            <p:cNvPr id="32774" name="Rectangle 6"/>
            <p:cNvSpPr>
              <a:spLocks noChangeArrowheads="1"/>
            </p:cNvSpPr>
            <p:nvPr/>
          </p:nvSpPr>
          <p:spPr bwMode="auto">
            <a:xfrm>
              <a:off x="3351" y="1623"/>
              <a:ext cx="766" cy="286"/>
            </a:xfrm>
            <a:prstGeom prst="rect">
              <a:avLst/>
            </a:prstGeom>
            <a:noFill/>
            <a:ln w="12700">
              <a:noFill/>
              <a:miter lim="800000"/>
              <a:headEnd/>
              <a:tailEnd/>
            </a:ln>
            <a:effectLst/>
          </p:spPr>
          <p:txBody>
            <a:bodyPr wrap="none" lIns="90488" tIns="44450" rIns="90488" bIns="44450">
              <a:spAutoFit/>
            </a:bodyPr>
            <a:lstStyle/>
            <a:p>
              <a:r>
                <a:rPr lang="en-US" b="1">
                  <a:solidFill>
                    <a:schemeClr val="accent1"/>
                  </a:solidFill>
                </a:rPr>
                <a:t>6</a:t>
              </a:r>
              <a:r>
                <a:rPr lang="en-US" b="1"/>
                <a:t>C-C-C</a:t>
              </a:r>
            </a:p>
          </p:txBody>
        </p:sp>
        <p:sp>
          <p:nvSpPr>
            <p:cNvPr id="32775" name="Rectangle 7"/>
            <p:cNvSpPr>
              <a:spLocks noChangeArrowheads="1"/>
            </p:cNvSpPr>
            <p:nvPr/>
          </p:nvSpPr>
          <p:spPr bwMode="auto">
            <a:xfrm>
              <a:off x="4359" y="1623"/>
              <a:ext cx="766" cy="286"/>
            </a:xfrm>
            <a:prstGeom prst="rect">
              <a:avLst/>
            </a:prstGeom>
            <a:noFill/>
            <a:ln w="12700">
              <a:noFill/>
              <a:miter lim="800000"/>
              <a:headEnd/>
              <a:tailEnd/>
            </a:ln>
            <a:effectLst/>
          </p:spPr>
          <p:txBody>
            <a:bodyPr wrap="none" lIns="90488" tIns="44450" rIns="90488" bIns="44450">
              <a:spAutoFit/>
            </a:bodyPr>
            <a:lstStyle/>
            <a:p>
              <a:r>
                <a:rPr lang="en-US" b="1">
                  <a:solidFill>
                    <a:schemeClr val="accent1"/>
                  </a:solidFill>
                </a:rPr>
                <a:t>6</a:t>
              </a:r>
              <a:r>
                <a:rPr lang="en-US" b="1"/>
                <a:t>C-C-C</a:t>
              </a:r>
            </a:p>
          </p:txBody>
        </p:sp>
        <p:sp>
          <p:nvSpPr>
            <p:cNvPr id="32776" name="Rectangle 8"/>
            <p:cNvSpPr>
              <a:spLocks noChangeArrowheads="1"/>
            </p:cNvSpPr>
            <p:nvPr/>
          </p:nvSpPr>
          <p:spPr bwMode="auto">
            <a:xfrm>
              <a:off x="375" y="2487"/>
              <a:ext cx="1172" cy="286"/>
            </a:xfrm>
            <a:prstGeom prst="rect">
              <a:avLst/>
            </a:prstGeom>
            <a:noFill/>
            <a:ln w="12700">
              <a:noFill/>
              <a:miter lim="800000"/>
              <a:headEnd/>
              <a:tailEnd/>
            </a:ln>
            <a:effectLst/>
          </p:spPr>
          <p:txBody>
            <a:bodyPr wrap="none" lIns="90488" tIns="44450" rIns="90488" bIns="44450">
              <a:spAutoFit/>
            </a:bodyPr>
            <a:lstStyle/>
            <a:p>
              <a:r>
                <a:rPr lang="en-US" b="1">
                  <a:solidFill>
                    <a:schemeClr val="accent1"/>
                  </a:solidFill>
                </a:rPr>
                <a:t>6</a:t>
              </a:r>
              <a:r>
                <a:rPr lang="en-US" b="1"/>
                <a:t>C-C-C-C-C</a:t>
              </a:r>
            </a:p>
          </p:txBody>
        </p:sp>
        <p:sp>
          <p:nvSpPr>
            <p:cNvPr id="32777" name="Freeform 9"/>
            <p:cNvSpPr>
              <a:spLocks/>
            </p:cNvSpPr>
            <p:nvPr/>
          </p:nvSpPr>
          <p:spPr bwMode="auto">
            <a:xfrm>
              <a:off x="864" y="1380"/>
              <a:ext cx="481" cy="973"/>
            </a:xfrm>
            <a:custGeom>
              <a:avLst/>
              <a:gdLst/>
              <a:ahLst/>
              <a:cxnLst>
                <a:cxn ang="0">
                  <a:pos x="0" y="972"/>
                </a:cxn>
                <a:cxn ang="0">
                  <a:pos x="24" y="936"/>
                </a:cxn>
                <a:cxn ang="0">
                  <a:pos x="48" y="900"/>
                </a:cxn>
                <a:cxn ang="0">
                  <a:pos x="48" y="864"/>
                </a:cxn>
                <a:cxn ang="0">
                  <a:pos x="48" y="828"/>
                </a:cxn>
                <a:cxn ang="0">
                  <a:pos x="48" y="792"/>
                </a:cxn>
                <a:cxn ang="0">
                  <a:pos x="60" y="756"/>
                </a:cxn>
                <a:cxn ang="0">
                  <a:pos x="60" y="720"/>
                </a:cxn>
                <a:cxn ang="0">
                  <a:pos x="72" y="684"/>
                </a:cxn>
                <a:cxn ang="0">
                  <a:pos x="72" y="648"/>
                </a:cxn>
                <a:cxn ang="0">
                  <a:pos x="72" y="612"/>
                </a:cxn>
                <a:cxn ang="0">
                  <a:pos x="84" y="576"/>
                </a:cxn>
                <a:cxn ang="0">
                  <a:pos x="84" y="528"/>
                </a:cxn>
                <a:cxn ang="0">
                  <a:pos x="96" y="492"/>
                </a:cxn>
                <a:cxn ang="0">
                  <a:pos x="96" y="456"/>
                </a:cxn>
                <a:cxn ang="0">
                  <a:pos x="108" y="420"/>
                </a:cxn>
                <a:cxn ang="0">
                  <a:pos x="120" y="384"/>
                </a:cxn>
                <a:cxn ang="0">
                  <a:pos x="132" y="348"/>
                </a:cxn>
                <a:cxn ang="0">
                  <a:pos x="144" y="312"/>
                </a:cxn>
                <a:cxn ang="0">
                  <a:pos x="168" y="264"/>
                </a:cxn>
                <a:cxn ang="0">
                  <a:pos x="180" y="228"/>
                </a:cxn>
                <a:cxn ang="0">
                  <a:pos x="192" y="192"/>
                </a:cxn>
                <a:cxn ang="0">
                  <a:pos x="216" y="156"/>
                </a:cxn>
                <a:cxn ang="0">
                  <a:pos x="240" y="120"/>
                </a:cxn>
                <a:cxn ang="0">
                  <a:pos x="276" y="84"/>
                </a:cxn>
                <a:cxn ang="0">
                  <a:pos x="300" y="48"/>
                </a:cxn>
                <a:cxn ang="0">
                  <a:pos x="336" y="24"/>
                </a:cxn>
                <a:cxn ang="0">
                  <a:pos x="372" y="12"/>
                </a:cxn>
                <a:cxn ang="0">
                  <a:pos x="408" y="12"/>
                </a:cxn>
                <a:cxn ang="0">
                  <a:pos x="444" y="0"/>
                </a:cxn>
                <a:cxn ang="0">
                  <a:pos x="480" y="0"/>
                </a:cxn>
              </a:cxnLst>
              <a:rect l="0" t="0" r="r" b="b"/>
              <a:pathLst>
                <a:path w="481" h="973">
                  <a:moveTo>
                    <a:pt x="0" y="972"/>
                  </a:moveTo>
                  <a:lnTo>
                    <a:pt x="24" y="936"/>
                  </a:lnTo>
                  <a:lnTo>
                    <a:pt x="48" y="900"/>
                  </a:lnTo>
                  <a:lnTo>
                    <a:pt x="48" y="864"/>
                  </a:lnTo>
                  <a:lnTo>
                    <a:pt x="48" y="828"/>
                  </a:lnTo>
                  <a:lnTo>
                    <a:pt x="48" y="792"/>
                  </a:lnTo>
                  <a:lnTo>
                    <a:pt x="60" y="756"/>
                  </a:lnTo>
                  <a:lnTo>
                    <a:pt x="60" y="720"/>
                  </a:lnTo>
                  <a:lnTo>
                    <a:pt x="72" y="684"/>
                  </a:lnTo>
                  <a:lnTo>
                    <a:pt x="72" y="648"/>
                  </a:lnTo>
                  <a:lnTo>
                    <a:pt x="72" y="612"/>
                  </a:lnTo>
                  <a:lnTo>
                    <a:pt x="84" y="576"/>
                  </a:lnTo>
                  <a:lnTo>
                    <a:pt x="84" y="528"/>
                  </a:lnTo>
                  <a:lnTo>
                    <a:pt x="96" y="492"/>
                  </a:lnTo>
                  <a:lnTo>
                    <a:pt x="96" y="456"/>
                  </a:lnTo>
                  <a:lnTo>
                    <a:pt x="108" y="420"/>
                  </a:lnTo>
                  <a:lnTo>
                    <a:pt x="120" y="384"/>
                  </a:lnTo>
                  <a:lnTo>
                    <a:pt x="132" y="348"/>
                  </a:lnTo>
                  <a:lnTo>
                    <a:pt x="144" y="312"/>
                  </a:lnTo>
                  <a:lnTo>
                    <a:pt x="168" y="264"/>
                  </a:lnTo>
                  <a:lnTo>
                    <a:pt x="180" y="228"/>
                  </a:lnTo>
                  <a:lnTo>
                    <a:pt x="192" y="192"/>
                  </a:lnTo>
                  <a:lnTo>
                    <a:pt x="216" y="156"/>
                  </a:lnTo>
                  <a:lnTo>
                    <a:pt x="240" y="120"/>
                  </a:lnTo>
                  <a:lnTo>
                    <a:pt x="276" y="84"/>
                  </a:lnTo>
                  <a:lnTo>
                    <a:pt x="300" y="48"/>
                  </a:lnTo>
                  <a:lnTo>
                    <a:pt x="336" y="24"/>
                  </a:lnTo>
                  <a:lnTo>
                    <a:pt x="372" y="12"/>
                  </a:lnTo>
                  <a:lnTo>
                    <a:pt x="408" y="12"/>
                  </a:lnTo>
                  <a:lnTo>
                    <a:pt x="444" y="0"/>
                  </a:lnTo>
                  <a:lnTo>
                    <a:pt x="480" y="0"/>
                  </a:lnTo>
                </a:path>
              </a:pathLst>
            </a:custGeom>
            <a:noFill/>
            <a:ln w="38100" cap="rnd" cmpd="sng">
              <a:solidFill>
                <a:schemeClr val="tx1"/>
              </a:solidFill>
              <a:prstDash val="solid"/>
              <a:round/>
              <a:headEnd type="none" w="med" len="med"/>
              <a:tailEnd type="triangle" w="med" len="med"/>
            </a:ln>
            <a:effectLst/>
          </p:spPr>
          <p:txBody>
            <a:bodyPr/>
            <a:lstStyle/>
            <a:p>
              <a:endParaRPr lang="en-US"/>
            </a:p>
          </p:txBody>
        </p:sp>
        <p:sp>
          <p:nvSpPr>
            <p:cNvPr id="32778" name="Freeform 10"/>
            <p:cNvSpPr>
              <a:spLocks/>
            </p:cNvSpPr>
            <p:nvPr/>
          </p:nvSpPr>
          <p:spPr bwMode="auto">
            <a:xfrm>
              <a:off x="816" y="1656"/>
              <a:ext cx="217" cy="25"/>
            </a:xfrm>
            <a:custGeom>
              <a:avLst/>
              <a:gdLst/>
              <a:ahLst/>
              <a:cxnLst>
                <a:cxn ang="0">
                  <a:pos x="0" y="24"/>
                </a:cxn>
                <a:cxn ang="0">
                  <a:pos x="36" y="24"/>
                </a:cxn>
                <a:cxn ang="0">
                  <a:pos x="72" y="24"/>
                </a:cxn>
                <a:cxn ang="0">
                  <a:pos x="108" y="24"/>
                </a:cxn>
                <a:cxn ang="0">
                  <a:pos x="144" y="24"/>
                </a:cxn>
                <a:cxn ang="0">
                  <a:pos x="180" y="12"/>
                </a:cxn>
                <a:cxn ang="0">
                  <a:pos x="216" y="0"/>
                </a:cxn>
              </a:cxnLst>
              <a:rect l="0" t="0" r="r" b="b"/>
              <a:pathLst>
                <a:path w="217" h="25">
                  <a:moveTo>
                    <a:pt x="0" y="24"/>
                  </a:moveTo>
                  <a:lnTo>
                    <a:pt x="36" y="24"/>
                  </a:lnTo>
                  <a:lnTo>
                    <a:pt x="72" y="24"/>
                  </a:lnTo>
                  <a:lnTo>
                    <a:pt x="108" y="24"/>
                  </a:lnTo>
                  <a:lnTo>
                    <a:pt x="144" y="24"/>
                  </a:lnTo>
                  <a:lnTo>
                    <a:pt x="180" y="12"/>
                  </a:lnTo>
                  <a:lnTo>
                    <a:pt x="216" y="0"/>
                  </a:lnTo>
                </a:path>
              </a:pathLst>
            </a:custGeom>
            <a:noFill/>
            <a:ln w="38100" cap="rnd" cmpd="sng">
              <a:solidFill>
                <a:schemeClr val="tx1"/>
              </a:solidFill>
              <a:prstDash val="solid"/>
              <a:round/>
              <a:headEnd type="none" w="med" len="med"/>
              <a:tailEnd type="none" w="med" len="med"/>
            </a:ln>
            <a:effectLst/>
          </p:spPr>
          <p:txBody>
            <a:bodyPr/>
            <a:lstStyle/>
            <a:p>
              <a:endParaRPr lang="en-US"/>
            </a:p>
          </p:txBody>
        </p:sp>
        <p:sp>
          <p:nvSpPr>
            <p:cNvPr id="32779" name="Line 11"/>
            <p:cNvSpPr>
              <a:spLocks noChangeShapeType="1"/>
            </p:cNvSpPr>
            <p:nvPr/>
          </p:nvSpPr>
          <p:spPr bwMode="auto">
            <a:xfrm>
              <a:off x="3696" y="1928"/>
              <a:ext cx="0" cy="1184"/>
            </a:xfrm>
            <a:prstGeom prst="line">
              <a:avLst/>
            </a:prstGeom>
            <a:noFill/>
            <a:ln w="38100">
              <a:solidFill>
                <a:schemeClr val="tx1"/>
              </a:solidFill>
              <a:round/>
              <a:headEnd/>
              <a:tailEnd type="triangle" w="med" len="med"/>
            </a:ln>
            <a:effectLst/>
          </p:spPr>
          <p:txBody>
            <a:bodyPr wrap="none" anchor="ctr"/>
            <a:lstStyle/>
            <a:p>
              <a:endParaRPr lang="en-US"/>
            </a:p>
          </p:txBody>
        </p:sp>
        <p:sp>
          <p:nvSpPr>
            <p:cNvPr id="32780" name="Line 12"/>
            <p:cNvSpPr>
              <a:spLocks noChangeShapeType="1"/>
            </p:cNvSpPr>
            <p:nvPr/>
          </p:nvSpPr>
          <p:spPr bwMode="auto">
            <a:xfrm>
              <a:off x="4704" y="1880"/>
              <a:ext cx="0" cy="1184"/>
            </a:xfrm>
            <a:prstGeom prst="line">
              <a:avLst/>
            </a:prstGeom>
            <a:noFill/>
            <a:ln w="38100">
              <a:solidFill>
                <a:schemeClr val="tx1"/>
              </a:solidFill>
              <a:round/>
              <a:headEnd/>
              <a:tailEnd type="triangle" w="med" len="med"/>
            </a:ln>
            <a:effectLst/>
          </p:spPr>
          <p:txBody>
            <a:bodyPr wrap="none" anchor="ctr"/>
            <a:lstStyle/>
            <a:p>
              <a:endParaRPr lang="en-US"/>
            </a:p>
          </p:txBody>
        </p:sp>
        <p:sp>
          <p:nvSpPr>
            <p:cNvPr id="32781" name="Rectangle 13"/>
            <p:cNvSpPr>
              <a:spLocks noChangeArrowheads="1"/>
            </p:cNvSpPr>
            <p:nvPr/>
          </p:nvSpPr>
          <p:spPr bwMode="auto">
            <a:xfrm>
              <a:off x="5127" y="1652"/>
              <a:ext cx="639" cy="248"/>
            </a:xfrm>
            <a:prstGeom prst="rect">
              <a:avLst/>
            </a:prstGeom>
            <a:noFill/>
            <a:ln w="12700">
              <a:noFill/>
              <a:miter lim="800000"/>
              <a:headEnd/>
              <a:tailEnd/>
            </a:ln>
            <a:effectLst/>
          </p:spPr>
          <p:txBody>
            <a:bodyPr wrap="none" lIns="90488" tIns="44450" rIns="90488" bIns="44450">
              <a:spAutoFit/>
            </a:bodyPr>
            <a:lstStyle/>
            <a:p>
              <a:r>
                <a:rPr lang="en-US" sz="2000" b="1"/>
                <a:t>12PGA</a:t>
              </a:r>
            </a:p>
          </p:txBody>
        </p:sp>
        <p:sp>
          <p:nvSpPr>
            <p:cNvPr id="32782" name="Freeform 14"/>
            <p:cNvSpPr>
              <a:spLocks/>
            </p:cNvSpPr>
            <p:nvPr/>
          </p:nvSpPr>
          <p:spPr bwMode="auto">
            <a:xfrm>
              <a:off x="2784" y="1392"/>
              <a:ext cx="1969" cy="229"/>
            </a:xfrm>
            <a:custGeom>
              <a:avLst/>
              <a:gdLst/>
              <a:ahLst/>
              <a:cxnLst>
                <a:cxn ang="0">
                  <a:pos x="0" y="0"/>
                </a:cxn>
                <a:cxn ang="0">
                  <a:pos x="36" y="0"/>
                </a:cxn>
                <a:cxn ang="0">
                  <a:pos x="72" y="0"/>
                </a:cxn>
                <a:cxn ang="0">
                  <a:pos x="108" y="0"/>
                </a:cxn>
                <a:cxn ang="0">
                  <a:pos x="144" y="0"/>
                </a:cxn>
                <a:cxn ang="0">
                  <a:pos x="180" y="0"/>
                </a:cxn>
                <a:cxn ang="0">
                  <a:pos x="216" y="0"/>
                </a:cxn>
                <a:cxn ang="0">
                  <a:pos x="252" y="0"/>
                </a:cxn>
                <a:cxn ang="0">
                  <a:pos x="288" y="0"/>
                </a:cxn>
                <a:cxn ang="0">
                  <a:pos x="324" y="0"/>
                </a:cxn>
                <a:cxn ang="0">
                  <a:pos x="372" y="0"/>
                </a:cxn>
                <a:cxn ang="0">
                  <a:pos x="408" y="0"/>
                </a:cxn>
                <a:cxn ang="0">
                  <a:pos x="444" y="0"/>
                </a:cxn>
                <a:cxn ang="0">
                  <a:pos x="480" y="0"/>
                </a:cxn>
                <a:cxn ang="0">
                  <a:pos x="516" y="0"/>
                </a:cxn>
                <a:cxn ang="0">
                  <a:pos x="552" y="0"/>
                </a:cxn>
                <a:cxn ang="0">
                  <a:pos x="588" y="0"/>
                </a:cxn>
                <a:cxn ang="0">
                  <a:pos x="624" y="0"/>
                </a:cxn>
                <a:cxn ang="0">
                  <a:pos x="660" y="0"/>
                </a:cxn>
                <a:cxn ang="0">
                  <a:pos x="696" y="0"/>
                </a:cxn>
                <a:cxn ang="0">
                  <a:pos x="732" y="0"/>
                </a:cxn>
                <a:cxn ang="0">
                  <a:pos x="780" y="0"/>
                </a:cxn>
                <a:cxn ang="0">
                  <a:pos x="852" y="0"/>
                </a:cxn>
                <a:cxn ang="0">
                  <a:pos x="888" y="0"/>
                </a:cxn>
                <a:cxn ang="0">
                  <a:pos x="936" y="0"/>
                </a:cxn>
                <a:cxn ang="0">
                  <a:pos x="972" y="0"/>
                </a:cxn>
                <a:cxn ang="0">
                  <a:pos x="1008" y="0"/>
                </a:cxn>
                <a:cxn ang="0">
                  <a:pos x="1044" y="0"/>
                </a:cxn>
                <a:cxn ang="0">
                  <a:pos x="1116" y="0"/>
                </a:cxn>
                <a:cxn ang="0">
                  <a:pos x="1164" y="0"/>
                </a:cxn>
                <a:cxn ang="0">
                  <a:pos x="1200" y="0"/>
                </a:cxn>
                <a:cxn ang="0">
                  <a:pos x="1236" y="0"/>
                </a:cxn>
                <a:cxn ang="0">
                  <a:pos x="1272" y="0"/>
                </a:cxn>
                <a:cxn ang="0">
                  <a:pos x="1308" y="0"/>
                </a:cxn>
                <a:cxn ang="0">
                  <a:pos x="1392" y="0"/>
                </a:cxn>
                <a:cxn ang="0">
                  <a:pos x="1428" y="0"/>
                </a:cxn>
                <a:cxn ang="0">
                  <a:pos x="1464" y="0"/>
                </a:cxn>
                <a:cxn ang="0">
                  <a:pos x="1500" y="0"/>
                </a:cxn>
                <a:cxn ang="0">
                  <a:pos x="1548" y="0"/>
                </a:cxn>
                <a:cxn ang="0">
                  <a:pos x="1584" y="0"/>
                </a:cxn>
                <a:cxn ang="0">
                  <a:pos x="1620" y="0"/>
                </a:cxn>
                <a:cxn ang="0">
                  <a:pos x="1656" y="0"/>
                </a:cxn>
                <a:cxn ang="0">
                  <a:pos x="1692" y="0"/>
                </a:cxn>
                <a:cxn ang="0">
                  <a:pos x="1728" y="0"/>
                </a:cxn>
                <a:cxn ang="0">
                  <a:pos x="1764" y="0"/>
                </a:cxn>
                <a:cxn ang="0">
                  <a:pos x="1800" y="0"/>
                </a:cxn>
                <a:cxn ang="0">
                  <a:pos x="1836" y="0"/>
                </a:cxn>
                <a:cxn ang="0">
                  <a:pos x="1872" y="12"/>
                </a:cxn>
                <a:cxn ang="0">
                  <a:pos x="1908" y="12"/>
                </a:cxn>
                <a:cxn ang="0">
                  <a:pos x="1944" y="48"/>
                </a:cxn>
                <a:cxn ang="0">
                  <a:pos x="1956" y="84"/>
                </a:cxn>
                <a:cxn ang="0">
                  <a:pos x="1968" y="120"/>
                </a:cxn>
                <a:cxn ang="0">
                  <a:pos x="1968" y="156"/>
                </a:cxn>
                <a:cxn ang="0">
                  <a:pos x="1956" y="192"/>
                </a:cxn>
                <a:cxn ang="0">
                  <a:pos x="1956" y="228"/>
                </a:cxn>
              </a:cxnLst>
              <a:rect l="0" t="0" r="r" b="b"/>
              <a:pathLst>
                <a:path w="1969" h="229">
                  <a:moveTo>
                    <a:pt x="0" y="0"/>
                  </a:moveTo>
                  <a:lnTo>
                    <a:pt x="36" y="0"/>
                  </a:lnTo>
                  <a:lnTo>
                    <a:pt x="72" y="0"/>
                  </a:lnTo>
                  <a:lnTo>
                    <a:pt x="108" y="0"/>
                  </a:lnTo>
                  <a:lnTo>
                    <a:pt x="144" y="0"/>
                  </a:lnTo>
                  <a:lnTo>
                    <a:pt x="180" y="0"/>
                  </a:lnTo>
                  <a:lnTo>
                    <a:pt x="216" y="0"/>
                  </a:lnTo>
                  <a:lnTo>
                    <a:pt x="252" y="0"/>
                  </a:lnTo>
                  <a:lnTo>
                    <a:pt x="288" y="0"/>
                  </a:lnTo>
                  <a:lnTo>
                    <a:pt x="324" y="0"/>
                  </a:lnTo>
                  <a:lnTo>
                    <a:pt x="372" y="0"/>
                  </a:lnTo>
                  <a:lnTo>
                    <a:pt x="408" y="0"/>
                  </a:lnTo>
                  <a:lnTo>
                    <a:pt x="444" y="0"/>
                  </a:lnTo>
                  <a:lnTo>
                    <a:pt x="480" y="0"/>
                  </a:lnTo>
                  <a:lnTo>
                    <a:pt x="516" y="0"/>
                  </a:lnTo>
                  <a:lnTo>
                    <a:pt x="552" y="0"/>
                  </a:lnTo>
                  <a:lnTo>
                    <a:pt x="588" y="0"/>
                  </a:lnTo>
                  <a:lnTo>
                    <a:pt x="624" y="0"/>
                  </a:lnTo>
                  <a:lnTo>
                    <a:pt x="660" y="0"/>
                  </a:lnTo>
                  <a:lnTo>
                    <a:pt x="696" y="0"/>
                  </a:lnTo>
                  <a:lnTo>
                    <a:pt x="732" y="0"/>
                  </a:lnTo>
                  <a:lnTo>
                    <a:pt x="780" y="0"/>
                  </a:lnTo>
                  <a:lnTo>
                    <a:pt x="852" y="0"/>
                  </a:lnTo>
                  <a:lnTo>
                    <a:pt x="888" y="0"/>
                  </a:lnTo>
                  <a:lnTo>
                    <a:pt x="936" y="0"/>
                  </a:lnTo>
                  <a:lnTo>
                    <a:pt x="972" y="0"/>
                  </a:lnTo>
                  <a:lnTo>
                    <a:pt x="1008" y="0"/>
                  </a:lnTo>
                  <a:lnTo>
                    <a:pt x="1044" y="0"/>
                  </a:lnTo>
                  <a:lnTo>
                    <a:pt x="1116" y="0"/>
                  </a:lnTo>
                  <a:lnTo>
                    <a:pt x="1164" y="0"/>
                  </a:lnTo>
                  <a:lnTo>
                    <a:pt x="1200" y="0"/>
                  </a:lnTo>
                  <a:lnTo>
                    <a:pt x="1236" y="0"/>
                  </a:lnTo>
                  <a:lnTo>
                    <a:pt x="1272" y="0"/>
                  </a:lnTo>
                  <a:lnTo>
                    <a:pt x="1308" y="0"/>
                  </a:lnTo>
                  <a:lnTo>
                    <a:pt x="1392" y="0"/>
                  </a:lnTo>
                  <a:lnTo>
                    <a:pt x="1428" y="0"/>
                  </a:lnTo>
                  <a:lnTo>
                    <a:pt x="1464" y="0"/>
                  </a:lnTo>
                  <a:lnTo>
                    <a:pt x="1500" y="0"/>
                  </a:lnTo>
                  <a:lnTo>
                    <a:pt x="1548" y="0"/>
                  </a:lnTo>
                  <a:lnTo>
                    <a:pt x="1584" y="0"/>
                  </a:lnTo>
                  <a:lnTo>
                    <a:pt x="1620" y="0"/>
                  </a:lnTo>
                  <a:lnTo>
                    <a:pt x="1656" y="0"/>
                  </a:lnTo>
                  <a:lnTo>
                    <a:pt x="1692" y="0"/>
                  </a:lnTo>
                  <a:lnTo>
                    <a:pt x="1728" y="0"/>
                  </a:lnTo>
                  <a:lnTo>
                    <a:pt x="1764" y="0"/>
                  </a:lnTo>
                  <a:lnTo>
                    <a:pt x="1800" y="0"/>
                  </a:lnTo>
                  <a:lnTo>
                    <a:pt x="1836" y="0"/>
                  </a:lnTo>
                  <a:lnTo>
                    <a:pt x="1872" y="12"/>
                  </a:lnTo>
                  <a:lnTo>
                    <a:pt x="1908" y="12"/>
                  </a:lnTo>
                  <a:lnTo>
                    <a:pt x="1944" y="48"/>
                  </a:lnTo>
                  <a:lnTo>
                    <a:pt x="1956" y="84"/>
                  </a:lnTo>
                  <a:lnTo>
                    <a:pt x="1968" y="120"/>
                  </a:lnTo>
                  <a:lnTo>
                    <a:pt x="1968" y="156"/>
                  </a:lnTo>
                  <a:lnTo>
                    <a:pt x="1956" y="192"/>
                  </a:lnTo>
                  <a:lnTo>
                    <a:pt x="1956" y="228"/>
                  </a:lnTo>
                </a:path>
              </a:pathLst>
            </a:custGeom>
            <a:noFill/>
            <a:ln w="38100" cap="rnd" cmpd="sng">
              <a:solidFill>
                <a:schemeClr val="tx1"/>
              </a:solidFill>
              <a:prstDash val="solid"/>
              <a:round/>
              <a:headEnd type="none" w="med" len="med"/>
              <a:tailEnd type="triangle" w="med" len="med"/>
            </a:ln>
            <a:effectLst/>
          </p:spPr>
          <p:txBody>
            <a:bodyPr/>
            <a:lstStyle/>
            <a:p>
              <a:endParaRPr lang="en-US"/>
            </a:p>
          </p:txBody>
        </p:sp>
        <p:sp>
          <p:nvSpPr>
            <p:cNvPr id="32783" name="Freeform 15"/>
            <p:cNvSpPr>
              <a:spLocks/>
            </p:cNvSpPr>
            <p:nvPr/>
          </p:nvSpPr>
          <p:spPr bwMode="auto">
            <a:xfrm>
              <a:off x="3504" y="1392"/>
              <a:ext cx="193" cy="229"/>
            </a:xfrm>
            <a:custGeom>
              <a:avLst/>
              <a:gdLst/>
              <a:ahLst/>
              <a:cxnLst>
                <a:cxn ang="0">
                  <a:pos x="0" y="0"/>
                </a:cxn>
                <a:cxn ang="0">
                  <a:pos x="36" y="0"/>
                </a:cxn>
                <a:cxn ang="0">
                  <a:pos x="72" y="0"/>
                </a:cxn>
                <a:cxn ang="0">
                  <a:pos x="108" y="24"/>
                </a:cxn>
                <a:cxn ang="0">
                  <a:pos x="144" y="48"/>
                </a:cxn>
                <a:cxn ang="0">
                  <a:pos x="168" y="84"/>
                </a:cxn>
                <a:cxn ang="0">
                  <a:pos x="180" y="120"/>
                </a:cxn>
                <a:cxn ang="0">
                  <a:pos x="192" y="156"/>
                </a:cxn>
                <a:cxn ang="0">
                  <a:pos x="192" y="192"/>
                </a:cxn>
                <a:cxn ang="0">
                  <a:pos x="192" y="228"/>
                </a:cxn>
              </a:cxnLst>
              <a:rect l="0" t="0" r="r" b="b"/>
              <a:pathLst>
                <a:path w="193" h="229">
                  <a:moveTo>
                    <a:pt x="0" y="0"/>
                  </a:moveTo>
                  <a:lnTo>
                    <a:pt x="36" y="0"/>
                  </a:lnTo>
                  <a:lnTo>
                    <a:pt x="72" y="0"/>
                  </a:lnTo>
                  <a:lnTo>
                    <a:pt x="108" y="24"/>
                  </a:lnTo>
                  <a:lnTo>
                    <a:pt x="144" y="48"/>
                  </a:lnTo>
                  <a:lnTo>
                    <a:pt x="168" y="84"/>
                  </a:lnTo>
                  <a:lnTo>
                    <a:pt x="180" y="120"/>
                  </a:lnTo>
                  <a:lnTo>
                    <a:pt x="192" y="156"/>
                  </a:lnTo>
                  <a:lnTo>
                    <a:pt x="192" y="192"/>
                  </a:lnTo>
                  <a:lnTo>
                    <a:pt x="192" y="228"/>
                  </a:lnTo>
                </a:path>
              </a:pathLst>
            </a:custGeom>
            <a:noFill/>
            <a:ln w="38100" cap="rnd" cmpd="sng">
              <a:solidFill>
                <a:schemeClr val="tx1"/>
              </a:solidFill>
              <a:prstDash val="solid"/>
              <a:round/>
              <a:headEnd type="none" w="med" len="med"/>
              <a:tailEnd type="triangle" w="med" len="med"/>
            </a:ln>
            <a:effectLst/>
          </p:spPr>
          <p:txBody>
            <a:bodyPr/>
            <a:lstStyle/>
            <a:p>
              <a:endParaRPr lang="en-US"/>
            </a:p>
          </p:txBody>
        </p:sp>
        <p:sp>
          <p:nvSpPr>
            <p:cNvPr id="32784" name="Freeform 16"/>
            <p:cNvSpPr>
              <a:spLocks/>
            </p:cNvSpPr>
            <p:nvPr/>
          </p:nvSpPr>
          <p:spPr bwMode="auto">
            <a:xfrm>
              <a:off x="900" y="2832"/>
              <a:ext cx="3853" cy="1045"/>
            </a:xfrm>
            <a:custGeom>
              <a:avLst/>
              <a:gdLst/>
              <a:ahLst/>
              <a:cxnLst>
                <a:cxn ang="0">
                  <a:pos x="3828" y="612"/>
                </a:cxn>
                <a:cxn ang="0">
                  <a:pos x="3816" y="684"/>
                </a:cxn>
                <a:cxn ang="0">
                  <a:pos x="3780" y="756"/>
                </a:cxn>
                <a:cxn ang="0">
                  <a:pos x="3744" y="828"/>
                </a:cxn>
                <a:cxn ang="0">
                  <a:pos x="3672" y="900"/>
                </a:cxn>
                <a:cxn ang="0">
                  <a:pos x="3588" y="948"/>
                </a:cxn>
                <a:cxn ang="0">
                  <a:pos x="3504" y="984"/>
                </a:cxn>
                <a:cxn ang="0">
                  <a:pos x="3384" y="996"/>
                </a:cxn>
                <a:cxn ang="0">
                  <a:pos x="3300" y="1020"/>
                </a:cxn>
                <a:cxn ang="0">
                  <a:pos x="3168" y="1020"/>
                </a:cxn>
                <a:cxn ang="0">
                  <a:pos x="2976" y="1044"/>
                </a:cxn>
                <a:cxn ang="0">
                  <a:pos x="2856" y="1044"/>
                </a:cxn>
                <a:cxn ang="0">
                  <a:pos x="2760" y="1044"/>
                </a:cxn>
                <a:cxn ang="0">
                  <a:pos x="2676" y="1044"/>
                </a:cxn>
                <a:cxn ang="0">
                  <a:pos x="2592" y="1044"/>
                </a:cxn>
                <a:cxn ang="0">
                  <a:pos x="2508" y="1044"/>
                </a:cxn>
                <a:cxn ang="0">
                  <a:pos x="2352" y="1044"/>
                </a:cxn>
                <a:cxn ang="0">
                  <a:pos x="2244" y="1032"/>
                </a:cxn>
                <a:cxn ang="0">
                  <a:pos x="2160" y="1020"/>
                </a:cxn>
                <a:cxn ang="0">
                  <a:pos x="2028" y="1020"/>
                </a:cxn>
                <a:cxn ang="0">
                  <a:pos x="1884" y="1020"/>
                </a:cxn>
                <a:cxn ang="0">
                  <a:pos x="1800" y="1008"/>
                </a:cxn>
                <a:cxn ang="0">
                  <a:pos x="1680" y="1008"/>
                </a:cxn>
                <a:cxn ang="0">
                  <a:pos x="1560" y="996"/>
                </a:cxn>
                <a:cxn ang="0">
                  <a:pos x="1452" y="996"/>
                </a:cxn>
                <a:cxn ang="0">
                  <a:pos x="1332" y="984"/>
                </a:cxn>
                <a:cxn ang="0">
                  <a:pos x="1212" y="984"/>
                </a:cxn>
                <a:cxn ang="0">
                  <a:pos x="1140" y="984"/>
                </a:cxn>
                <a:cxn ang="0">
                  <a:pos x="1032" y="972"/>
                </a:cxn>
                <a:cxn ang="0">
                  <a:pos x="900" y="972"/>
                </a:cxn>
                <a:cxn ang="0">
                  <a:pos x="768" y="948"/>
                </a:cxn>
                <a:cxn ang="0">
                  <a:pos x="648" y="936"/>
                </a:cxn>
                <a:cxn ang="0">
                  <a:pos x="564" y="912"/>
                </a:cxn>
                <a:cxn ang="0">
                  <a:pos x="480" y="876"/>
                </a:cxn>
                <a:cxn ang="0">
                  <a:pos x="384" y="804"/>
                </a:cxn>
                <a:cxn ang="0">
                  <a:pos x="264" y="708"/>
                </a:cxn>
                <a:cxn ang="0">
                  <a:pos x="192" y="624"/>
                </a:cxn>
                <a:cxn ang="0">
                  <a:pos x="132" y="552"/>
                </a:cxn>
                <a:cxn ang="0">
                  <a:pos x="96" y="480"/>
                </a:cxn>
                <a:cxn ang="0">
                  <a:pos x="60" y="408"/>
                </a:cxn>
                <a:cxn ang="0">
                  <a:pos x="36" y="336"/>
                </a:cxn>
                <a:cxn ang="0">
                  <a:pos x="24" y="252"/>
                </a:cxn>
                <a:cxn ang="0">
                  <a:pos x="24" y="180"/>
                </a:cxn>
                <a:cxn ang="0">
                  <a:pos x="12" y="108"/>
                </a:cxn>
                <a:cxn ang="0">
                  <a:pos x="0" y="36"/>
                </a:cxn>
              </a:cxnLst>
              <a:rect l="0" t="0" r="r" b="b"/>
              <a:pathLst>
                <a:path w="3853" h="1045">
                  <a:moveTo>
                    <a:pt x="3852" y="576"/>
                  </a:moveTo>
                  <a:lnTo>
                    <a:pt x="3828" y="612"/>
                  </a:lnTo>
                  <a:lnTo>
                    <a:pt x="3828" y="648"/>
                  </a:lnTo>
                  <a:lnTo>
                    <a:pt x="3816" y="684"/>
                  </a:lnTo>
                  <a:lnTo>
                    <a:pt x="3804" y="720"/>
                  </a:lnTo>
                  <a:lnTo>
                    <a:pt x="3780" y="756"/>
                  </a:lnTo>
                  <a:lnTo>
                    <a:pt x="3768" y="792"/>
                  </a:lnTo>
                  <a:lnTo>
                    <a:pt x="3744" y="828"/>
                  </a:lnTo>
                  <a:lnTo>
                    <a:pt x="3708" y="876"/>
                  </a:lnTo>
                  <a:lnTo>
                    <a:pt x="3672" y="900"/>
                  </a:lnTo>
                  <a:lnTo>
                    <a:pt x="3636" y="924"/>
                  </a:lnTo>
                  <a:lnTo>
                    <a:pt x="3588" y="948"/>
                  </a:lnTo>
                  <a:lnTo>
                    <a:pt x="3540" y="972"/>
                  </a:lnTo>
                  <a:lnTo>
                    <a:pt x="3504" y="984"/>
                  </a:lnTo>
                  <a:lnTo>
                    <a:pt x="3456" y="996"/>
                  </a:lnTo>
                  <a:lnTo>
                    <a:pt x="3384" y="996"/>
                  </a:lnTo>
                  <a:lnTo>
                    <a:pt x="3336" y="1008"/>
                  </a:lnTo>
                  <a:lnTo>
                    <a:pt x="3300" y="1020"/>
                  </a:lnTo>
                  <a:lnTo>
                    <a:pt x="3264" y="1020"/>
                  </a:lnTo>
                  <a:lnTo>
                    <a:pt x="3168" y="1020"/>
                  </a:lnTo>
                  <a:lnTo>
                    <a:pt x="3072" y="1032"/>
                  </a:lnTo>
                  <a:lnTo>
                    <a:pt x="2976" y="1044"/>
                  </a:lnTo>
                  <a:lnTo>
                    <a:pt x="2904" y="1044"/>
                  </a:lnTo>
                  <a:lnTo>
                    <a:pt x="2856" y="1044"/>
                  </a:lnTo>
                  <a:lnTo>
                    <a:pt x="2808" y="1044"/>
                  </a:lnTo>
                  <a:lnTo>
                    <a:pt x="2760" y="1044"/>
                  </a:lnTo>
                  <a:lnTo>
                    <a:pt x="2712" y="1044"/>
                  </a:lnTo>
                  <a:lnTo>
                    <a:pt x="2676" y="1044"/>
                  </a:lnTo>
                  <a:lnTo>
                    <a:pt x="2640" y="1044"/>
                  </a:lnTo>
                  <a:lnTo>
                    <a:pt x="2592" y="1044"/>
                  </a:lnTo>
                  <a:lnTo>
                    <a:pt x="2544" y="1044"/>
                  </a:lnTo>
                  <a:lnTo>
                    <a:pt x="2508" y="1044"/>
                  </a:lnTo>
                  <a:lnTo>
                    <a:pt x="2424" y="1044"/>
                  </a:lnTo>
                  <a:lnTo>
                    <a:pt x="2352" y="1044"/>
                  </a:lnTo>
                  <a:lnTo>
                    <a:pt x="2280" y="1032"/>
                  </a:lnTo>
                  <a:lnTo>
                    <a:pt x="2244" y="1032"/>
                  </a:lnTo>
                  <a:lnTo>
                    <a:pt x="2208" y="1032"/>
                  </a:lnTo>
                  <a:lnTo>
                    <a:pt x="2160" y="1020"/>
                  </a:lnTo>
                  <a:lnTo>
                    <a:pt x="2124" y="1020"/>
                  </a:lnTo>
                  <a:lnTo>
                    <a:pt x="2028" y="1020"/>
                  </a:lnTo>
                  <a:lnTo>
                    <a:pt x="1956" y="1020"/>
                  </a:lnTo>
                  <a:lnTo>
                    <a:pt x="1884" y="1020"/>
                  </a:lnTo>
                  <a:lnTo>
                    <a:pt x="1836" y="1020"/>
                  </a:lnTo>
                  <a:lnTo>
                    <a:pt x="1800" y="1008"/>
                  </a:lnTo>
                  <a:lnTo>
                    <a:pt x="1752" y="1008"/>
                  </a:lnTo>
                  <a:lnTo>
                    <a:pt x="1680" y="1008"/>
                  </a:lnTo>
                  <a:lnTo>
                    <a:pt x="1644" y="996"/>
                  </a:lnTo>
                  <a:lnTo>
                    <a:pt x="1560" y="996"/>
                  </a:lnTo>
                  <a:lnTo>
                    <a:pt x="1488" y="996"/>
                  </a:lnTo>
                  <a:lnTo>
                    <a:pt x="1452" y="996"/>
                  </a:lnTo>
                  <a:lnTo>
                    <a:pt x="1380" y="996"/>
                  </a:lnTo>
                  <a:lnTo>
                    <a:pt x="1332" y="984"/>
                  </a:lnTo>
                  <a:lnTo>
                    <a:pt x="1284" y="984"/>
                  </a:lnTo>
                  <a:lnTo>
                    <a:pt x="1212" y="984"/>
                  </a:lnTo>
                  <a:lnTo>
                    <a:pt x="1176" y="984"/>
                  </a:lnTo>
                  <a:lnTo>
                    <a:pt x="1140" y="984"/>
                  </a:lnTo>
                  <a:lnTo>
                    <a:pt x="1104" y="984"/>
                  </a:lnTo>
                  <a:lnTo>
                    <a:pt x="1032" y="972"/>
                  </a:lnTo>
                  <a:lnTo>
                    <a:pt x="948" y="972"/>
                  </a:lnTo>
                  <a:lnTo>
                    <a:pt x="900" y="972"/>
                  </a:lnTo>
                  <a:lnTo>
                    <a:pt x="864" y="960"/>
                  </a:lnTo>
                  <a:lnTo>
                    <a:pt x="768" y="948"/>
                  </a:lnTo>
                  <a:lnTo>
                    <a:pt x="720" y="948"/>
                  </a:lnTo>
                  <a:lnTo>
                    <a:pt x="648" y="936"/>
                  </a:lnTo>
                  <a:lnTo>
                    <a:pt x="612" y="936"/>
                  </a:lnTo>
                  <a:lnTo>
                    <a:pt x="564" y="912"/>
                  </a:lnTo>
                  <a:lnTo>
                    <a:pt x="516" y="900"/>
                  </a:lnTo>
                  <a:lnTo>
                    <a:pt x="480" y="876"/>
                  </a:lnTo>
                  <a:lnTo>
                    <a:pt x="432" y="840"/>
                  </a:lnTo>
                  <a:lnTo>
                    <a:pt x="384" y="804"/>
                  </a:lnTo>
                  <a:lnTo>
                    <a:pt x="300" y="756"/>
                  </a:lnTo>
                  <a:lnTo>
                    <a:pt x="264" y="708"/>
                  </a:lnTo>
                  <a:lnTo>
                    <a:pt x="228" y="660"/>
                  </a:lnTo>
                  <a:lnTo>
                    <a:pt x="192" y="624"/>
                  </a:lnTo>
                  <a:lnTo>
                    <a:pt x="168" y="588"/>
                  </a:lnTo>
                  <a:lnTo>
                    <a:pt x="132" y="552"/>
                  </a:lnTo>
                  <a:lnTo>
                    <a:pt x="108" y="516"/>
                  </a:lnTo>
                  <a:lnTo>
                    <a:pt x="96" y="480"/>
                  </a:lnTo>
                  <a:lnTo>
                    <a:pt x="72" y="444"/>
                  </a:lnTo>
                  <a:lnTo>
                    <a:pt x="60" y="408"/>
                  </a:lnTo>
                  <a:lnTo>
                    <a:pt x="48" y="372"/>
                  </a:lnTo>
                  <a:lnTo>
                    <a:pt x="36" y="336"/>
                  </a:lnTo>
                  <a:lnTo>
                    <a:pt x="36" y="288"/>
                  </a:lnTo>
                  <a:lnTo>
                    <a:pt x="24" y="252"/>
                  </a:lnTo>
                  <a:lnTo>
                    <a:pt x="24" y="216"/>
                  </a:lnTo>
                  <a:lnTo>
                    <a:pt x="24" y="180"/>
                  </a:lnTo>
                  <a:lnTo>
                    <a:pt x="24" y="144"/>
                  </a:lnTo>
                  <a:lnTo>
                    <a:pt x="12" y="108"/>
                  </a:lnTo>
                  <a:lnTo>
                    <a:pt x="12" y="72"/>
                  </a:lnTo>
                  <a:lnTo>
                    <a:pt x="0" y="36"/>
                  </a:lnTo>
                  <a:lnTo>
                    <a:pt x="0" y="0"/>
                  </a:lnTo>
                </a:path>
              </a:pathLst>
            </a:custGeom>
            <a:noFill/>
            <a:ln w="38100" cap="rnd" cmpd="sng">
              <a:solidFill>
                <a:schemeClr val="tx1"/>
              </a:solidFill>
              <a:prstDash val="solid"/>
              <a:round/>
              <a:headEnd type="none" w="med" len="med"/>
              <a:tailEnd type="triangle" w="med" len="med"/>
            </a:ln>
            <a:effectLst/>
          </p:spPr>
          <p:txBody>
            <a:bodyPr/>
            <a:lstStyle/>
            <a:p>
              <a:endParaRPr lang="en-US"/>
            </a:p>
          </p:txBody>
        </p:sp>
        <p:sp>
          <p:nvSpPr>
            <p:cNvPr id="32785" name="Freeform 17"/>
            <p:cNvSpPr>
              <a:spLocks/>
            </p:cNvSpPr>
            <p:nvPr/>
          </p:nvSpPr>
          <p:spPr bwMode="auto">
            <a:xfrm>
              <a:off x="2724" y="3360"/>
              <a:ext cx="973" cy="505"/>
            </a:xfrm>
            <a:custGeom>
              <a:avLst/>
              <a:gdLst/>
              <a:ahLst/>
              <a:cxnLst>
                <a:cxn ang="0">
                  <a:pos x="972" y="0"/>
                </a:cxn>
                <a:cxn ang="0">
                  <a:pos x="972" y="36"/>
                </a:cxn>
                <a:cxn ang="0">
                  <a:pos x="960" y="84"/>
                </a:cxn>
                <a:cxn ang="0">
                  <a:pos x="948" y="120"/>
                </a:cxn>
                <a:cxn ang="0">
                  <a:pos x="924" y="156"/>
                </a:cxn>
                <a:cxn ang="0">
                  <a:pos x="900" y="192"/>
                </a:cxn>
                <a:cxn ang="0">
                  <a:pos x="864" y="216"/>
                </a:cxn>
                <a:cxn ang="0">
                  <a:pos x="828" y="240"/>
                </a:cxn>
                <a:cxn ang="0">
                  <a:pos x="792" y="252"/>
                </a:cxn>
                <a:cxn ang="0">
                  <a:pos x="756" y="264"/>
                </a:cxn>
                <a:cxn ang="0">
                  <a:pos x="720" y="276"/>
                </a:cxn>
                <a:cxn ang="0">
                  <a:pos x="684" y="288"/>
                </a:cxn>
                <a:cxn ang="0">
                  <a:pos x="648" y="300"/>
                </a:cxn>
                <a:cxn ang="0">
                  <a:pos x="612" y="312"/>
                </a:cxn>
                <a:cxn ang="0">
                  <a:pos x="576" y="336"/>
                </a:cxn>
                <a:cxn ang="0">
                  <a:pos x="540" y="348"/>
                </a:cxn>
                <a:cxn ang="0">
                  <a:pos x="504" y="348"/>
                </a:cxn>
                <a:cxn ang="0">
                  <a:pos x="468" y="372"/>
                </a:cxn>
                <a:cxn ang="0">
                  <a:pos x="432" y="384"/>
                </a:cxn>
                <a:cxn ang="0">
                  <a:pos x="396" y="396"/>
                </a:cxn>
                <a:cxn ang="0">
                  <a:pos x="360" y="396"/>
                </a:cxn>
                <a:cxn ang="0">
                  <a:pos x="324" y="408"/>
                </a:cxn>
                <a:cxn ang="0">
                  <a:pos x="288" y="408"/>
                </a:cxn>
                <a:cxn ang="0">
                  <a:pos x="252" y="420"/>
                </a:cxn>
                <a:cxn ang="0">
                  <a:pos x="216" y="432"/>
                </a:cxn>
                <a:cxn ang="0">
                  <a:pos x="180" y="432"/>
                </a:cxn>
                <a:cxn ang="0">
                  <a:pos x="144" y="432"/>
                </a:cxn>
                <a:cxn ang="0">
                  <a:pos x="108" y="432"/>
                </a:cxn>
                <a:cxn ang="0">
                  <a:pos x="72" y="444"/>
                </a:cxn>
                <a:cxn ang="0">
                  <a:pos x="36" y="468"/>
                </a:cxn>
                <a:cxn ang="0">
                  <a:pos x="0" y="504"/>
                </a:cxn>
              </a:cxnLst>
              <a:rect l="0" t="0" r="r" b="b"/>
              <a:pathLst>
                <a:path w="973" h="505">
                  <a:moveTo>
                    <a:pt x="972" y="0"/>
                  </a:moveTo>
                  <a:lnTo>
                    <a:pt x="972" y="36"/>
                  </a:lnTo>
                  <a:lnTo>
                    <a:pt x="960" y="84"/>
                  </a:lnTo>
                  <a:lnTo>
                    <a:pt x="948" y="120"/>
                  </a:lnTo>
                  <a:lnTo>
                    <a:pt x="924" y="156"/>
                  </a:lnTo>
                  <a:lnTo>
                    <a:pt x="900" y="192"/>
                  </a:lnTo>
                  <a:lnTo>
                    <a:pt x="864" y="216"/>
                  </a:lnTo>
                  <a:lnTo>
                    <a:pt x="828" y="240"/>
                  </a:lnTo>
                  <a:lnTo>
                    <a:pt x="792" y="252"/>
                  </a:lnTo>
                  <a:lnTo>
                    <a:pt x="756" y="264"/>
                  </a:lnTo>
                  <a:lnTo>
                    <a:pt x="720" y="276"/>
                  </a:lnTo>
                  <a:lnTo>
                    <a:pt x="684" y="288"/>
                  </a:lnTo>
                  <a:lnTo>
                    <a:pt x="648" y="300"/>
                  </a:lnTo>
                  <a:lnTo>
                    <a:pt x="612" y="312"/>
                  </a:lnTo>
                  <a:lnTo>
                    <a:pt x="576" y="336"/>
                  </a:lnTo>
                  <a:lnTo>
                    <a:pt x="540" y="348"/>
                  </a:lnTo>
                  <a:lnTo>
                    <a:pt x="504" y="348"/>
                  </a:lnTo>
                  <a:lnTo>
                    <a:pt x="468" y="372"/>
                  </a:lnTo>
                  <a:lnTo>
                    <a:pt x="432" y="384"/>
                  </a:lnTo>
                  <a:lnTo>
                    <a:pt x="396" y="396"/>
                  </a:lnTo>
                  <a:lnTo>
                    <a:pt x="360" y="396"/>
                  </a:lnTo>
                  <a:lnTo>
                    <a:pt x="324" y="408"/>
                  </a:lnTo>
                  <a:lnTo>
                    <a:pt x="288" y="408"/>
                  </a:lnTo>
                  <a:lnTo>
                    <a:pt x="252" y="420"/>
                  </a:lnTo>
                  <a:lnTo>
                    <a:pt x="216" y="432"/>
                  </a:lnTo>
                  <a:lnTo>
                    <a:pt x="180" y="432"/>
                  </a:lnTo>
                  <a:lnTo>
                    <a:pt x="144" y="432"/>
                  </a:lnTo>
                  <a:lnTo>
                    <a:pt x="108" y="432"/>
                  </a:lnTo>
                  <a:lnTo>
                    <a:pt x="72" y="444"/>
                  </a:lnTo>
                  <a:lnTo>
                    <a:pt x="36" y="468"/>
                  </a:lnTo>
                  <a:lnTo>
                    <a:pt x="0" y="504"/>
                  </a:lnTo>
                </a:path>
              </a:pathLst>
            </a:custGeom>
            <a:noFill/>
            <a:ln w="38100" cap="rnd" cmpd="sng">
              <a:solidFill>
                <a:schemeClr val="tx1"/>
              </a:solidFill>
              <a:prstDash val="solid"/>
              <a:round/>
              <a:headEnd type="none" w="med" len="med"/>
              <a:tailEnd type="none" w="med" len="med"/>
            </a:ln>
            <a:effectLst/>
          </p:spPr>
          <p:txBody>
            <a:bodyPr/>
            <a:lstStyle/>
            <a:p>
              <a:endParaRPr lang="en-US"/>
            </a:p>
          </p:txBody>
        </p:sp>
        <p:sp>
          <p:nvSpPr>
            <p:cNvPr id="32786" name="Freeform 18"/>
            <p:cNvSpPr>
              <a:spLocks/>
            </p:cNvSpPr>
            <p:nvPr/>
          </p:nvSpPr>
          <p:spPr bwMode="auto">
            <a:xfrm>
              <a:off x="3696" y="3408"/>
              <a:ext cx="1093" cy="721"/>
            </a:xfrm>
            <a:custGeom>
              <a:avLst/>
              <a:gdLst/>
              <a:ahLst/>
              <a:cxnLst>
                <a:cxn ang="0">
                  <a:pos x="0" y="0"/>
                </a:cxn>
                <a:cxn ang="0">
                  <a:pos x="0" y="36"/>
                </a:cxn>
                <a:cxn ang="0">
                  <a:pos x="12" y="72"/>
                </a:cxn>
                <a:cxn ang="0">
                  <a:pos x="24" y="108"/>
                </a:cxn>
                <a:cxn ang="0">
                  <a:pos x="24" y="144"/>
                </a:cxn>
                <a:cxn ang="0">
                  <a:pos x="48" y="180"/>
                </a:cxn>
                <a:cxn ang="0">
                  <a:pos x="84" y="204"/>
                </a:cxn>
                <a:cxn ang="0">
                  <a:pos x="120" y="228"/>
                </a:cxn>
                <a:cxn ang="0">
                  <a:pos x="156" y="252"/>
                </a:cxn>
                <a:cxn ang="0">
                  <a:pos x="192" y="276"/>
                </a:cxn>
                <a:cxn ang="0">
                  <a:pos x="228" y="300"/>
                </a:cxn>
                <a:cxn ang="0">
                  <a:pos x="276" y="324"/>
                </a:cxn>
                <a:cxn ang="0">
                  <a:pos x="324" y="348"/>
                </a:cxn>
                <a:cxn ang="0">
                  <a:pos x="360" y="372"/>
                </a:cxn>
                <a:cxn ang="0">
                  <a:pos x="408" y="408"/>
                </a:cxn>
                <a:cxn ang="0">
                  <a:pos x="456" y="432"/>
                </a:cxn>
                <a:cxn ang="0">
                  <a:pos x="528" y="444"/>
                </a:cxn>
                <a:cxn ang="0">
                  <a:pos x="564" y="468"/>
                </a:cxn>
                <a:cxn ang="0">
                  <a:pos x="600" y="480"/>
                </a:cxn>
                <a:cxn ang="0">
                  <a:pos x="648" y="504"/>
                </a:cxn>
                <a:cxn ang="0">
                  <a:pos x="684" y="528"/>
                </a:cxn>
                <a:cxn ang="0">
                  <a:pos x="756" y="540"/>
                </a:cxn>
                <a:cxn ang="0">
                  <a:pos x="792" y="552"/>
                </a:cxn>
                <a:cxn ang="0">
                  <a:pos x="828" y="588"/>
                </a:cxn>
                <a:cxn ang="0">
                  <a:pos x="876" y="612"/>
                </a:cxn>
                <a:cxn ang="0">
                  <a:pos x="912" y="624"/>
                </a:cxn>
                <a:cxn ang="0">
                  <a:pos x="948" y="636"/>
                </a:cxn>
                <a:cxn ang="0">
                  <a:pos x="984" y="660"/>
                </a:cxn>
                <a:cxn ang="0">
                  <a:pos x="1020" y="684"/>
                </a:cxn>
                <a:cxn ang="0">
                  <a:pos x="1056" y="696"/>
                </a:cxn>
                <a:cxn ang="0">
                  <a:pos x="1092" y="720"/>
                </a:cxn>
              </a:cxnLst>
              <a:rect l="0" t="0" r="r" b="b"/>
              <a:pathLst>
                <a:path w="1093" h="721">
                  <a:moveTo>
                    <a:pt x="0" y="0"/>
                  </a:moveTo>
                  <a:lnTo>
                    <a:pt x="0" y="36"/>
                  </a:lnTo>
                  <a:lnTo>
                    <a:pt x="12" y="72"/>
                  </a:lnTo>
                  <a:lnTo>
                    <a:pt x="24" y="108"/>
                  </a:lnTo>
                  <a:lnTo>
                    <a:pt x="24" y="144"/>
                  </a:lnTo>
                  <a:lnTo>
                    <a:pt x="48" y="180"/>
                  </a:lnTo>
                  <a:lnTo>
                    <a:pt x="84" y="204"/>
                  </a:lnTo>
                  <a:lnTo>
                    <a:pt x="120" y="228"/>
                  </a:lnTo>
                  <a:lnTo>
                    <a:pt x="156" y="252"/>
                  </a:lnTo>
                  <a:lnTo>
                    <a:pt x="192" y="276"/>
                  </a:lnTo>
                  <a:lnTo>
                    <a:pt x="228" y="300"/>
                  </a:lnTo>
                  <a:lnTo>
                    <a:pt x="276" y="324"/>
                  </a:lnTo>
                  <a:lnTo>
                    <a:pt x="324" y="348"/>
                  </a:lnTo>
                  <a:lnTo>
                    <a:pt x="360" y="372"/>
                  </a:lnTo>
                  <a:lnTo>
                    <a:pt x="408" y="408"/>
                  </a:lnTo>
                  <a:lnTo>
                    <a:pt x="456" y="432"/>
                  </a:lnTo>
                  <a:lnTo>
                    <a:pt x="528" y="444"/>
                  </a:lnTo>
                  <a:lnTo>
                    <a:pt x="564" y="468"/>
                  </a:lnTo>
                  <a:lnTo>
                    <a:pt x="600" y="480"/>
                  </a:lnTo>
                  <a:lnTo>
                    <a:pt x="648" y="504"/>
                  </a:lnTo>
                  <a:lnTo>
                    <a:pt x="684" y="528"/>
                  </a:lnTo>
                  <a:lnTo>
                    <a:pt x="756" y="540"/>
                  </a:lnTo>
                  <a:lnTo>
                    <a:pt x="792" y="552"/>
                  </a:lnTo>
                  <a:lnTo>
                    <a:pt x="828" y="588"/>
                  </a:lnTo>
                  <a:lnTo>
                    <a:pt x="876" y="612"/>
                  </a:lnTo>
                  <a:lnTo>
                    <a:pt x="912" y="624"/>
                  </a:lnTo>
                  <a:lnTo>
                    <a:pt x="948" y="636"/>
                  </a:lnTo>
                  <a:lnTo>
                    <a:pt x="984" y="660"/>
                  </a:lnTo>
                  <a:lnTo>
                    <a:pt x="1020" y="684"/>
                  </a:lnTo>
                  <a:lnTo>
                    <a:pt x="1056" y="696"/>
                  </a:lnTo>
                  <a:lnTo>
                    <a:pt x="1092" y="720"/>
                  </a:lnTo>
                </a:path>
              </a:pathLst>
            </a:custGeom>
            <a:noFill/>
            <a:ln w="25400" cap="rnd" cmpd="sng">
              <a:solidFill>
                <a:schemeClr val="tx1"/>
              </a:solidFill>
              <a:prstDash val="solid"/>
              <a:round/>
              <a:headEnd type="none" w="med" len="med"/>
              <a:tailEnd type="triangle" w="med" len="med"/>
            </a:ln>
            <a:effectLst/>
          </p:spPr>
          <p:txBody>
            <a:bodyPr/>
            <a:lstStyle/>
            <a:p>
              <a:endParaRPr lang="en-US"/>
            </a:p>
          </p:txBody>
        </p:sp>
        <p:sp>
          <p:nvSpPr>
            <p:cNvPr id="32787" name="Rectangle 19"/>
            <p:cNvSpPr>
              <a:spLocks noChangeArrowheads="1"/>
            </p:cNvSpPr>
            <p:nvPr/>
          </p:nvSpPr>
          <p:spPr bwMode="auto">
            <a:xfrm>
              <a:off x="231" y="2727"/>
              <a:ext cx="637" cy="286"/>
            </a:xfrm>
            <a:prstGeom prst="rect">
              <a:avLst/>
            </a:prstGeom>
            <a:noFill/>
            <a:ln w="12700">
              <a:noFill/>
              <a:miter lim="800000"/>
              <a:headEnd/>
              <a:tailEnd/>
            </a:ln>
            <a:effectLst/>
          </p:spPr>
          <p:txBody>
            <a:bodyPr wrap="none" lIns="90488" tIns="44450" rIns="90488" bIns="44450">
              <a:spAutoFit/>
            </a:bodyPr>
            <a:lstStyle/>
            <a:p>
              <a:r>
                <a:rPr lang="en-US" b="1"/>
                <a:t>RuBP</a:t>
              </a:r>
            </a:p>
          </p:txBody>
        </p:sp>
        <p:sp>
          <p:nvSpPr>
            <p:cNvPr id="32788" name="Rectangle 20"/>
            <p:cNvSpPr>
              <a:spLocks noChangeArrowheads="1"/>
            </p:cNvSpPr>
            <p:nvPr/>
          </p:nvSpPr>
          <p:spPr bwMode="auto">
            <a:xfrm>
              <a:off x="5127" y="3188"/>
              <a:ext cx="581" cy="248"/>
            </a:xfrm>
            <a:prstGeom prst="rect">
              <a:avLst/>
            </a:prstGeom>
            <a:noFill/>
            <a:ln w="12700">
              <a:noFill/>
              <a:miter lim="800000"/>
              <a:headEnd/>
              <a:tailEnd/>
            </a:ln>
            <a:effectLst/>
          </p:spPr>
          <p:txBody>
            <a:bodyPr wrap="none" lIns="90488" tIns="44450" rIns="90488" bIns="44450">
              <a:spAutoFit/>
            </a:bodyPr>
            <a:lstStyle/>
            <a:p>
              <a:r>
                <a:rPr lang="en-US" sz="2000" b="1"/>
                <a:t>12G</a:t>
              </a:r>
              <a:r>
                <a:rPr lang="en-US" sz="2000" b="1" baseline="-25000"/>
                <a:t>3</a:t>
              </a:r>
              <a:r>
                <a:rPr lang="en-US" sz="2000" b="1"/>
                <a:t>P</a:t>
              </a:r>
            </a:p>
          </p:txBody>
        </p:sp>
        <p:sp>
          <p:nvSpPr>
            <p:cNvPr id="32789" name="Rectangle 21"/>
            <p:cNvSpPr>
              <a:spLocks noChangeArrowheads="1"/>
            </p:cNvSpPr>
            <p:nvPr/>
          </p:nvSpPr>
          <p:spPr bwMode="auto">
            <a:xfrm>
              <a:off x="1623" y="1522"/>
              <a:ext cx="802" cy="229"/>
            </a:xfrm>
            <a:prstGeom prst="rect">
              <a:avLst/>
            </a:prstGeom>
            <a:noFill/>
            <a:ln w="12700">
              <a:noFill/>
              <a:miter lim="800000"/>
              <a:headEnd/>
              <a:tailEnd/>
            </a:ln>
            <a:effectLst/>
          </p:spPr>
          <p:txBody>
            <a:bodyPr wrap="none" lIns="90488" tIns="44450" rIns="90488" bIns="44450">
              <a:spAutoFit/>
            </a:bodyPr>
            <a:lstStyle/>
            <a:p>
              <a:r>
                <a:rPr lang="en-US" sz="1800" b="1"/>
                <a:t>(unstable)</a:t>
              </a:r>
            </a:p>
          </p:txBody>
        </p:sp>
        <p:sp>
          <p:nvSpPr>
            <p:cNvPr id="32790" name="Oval 22"/>
            <p:cNvSpPr>
              <a:spLocks noChangeArrowheads="1"/>
            </p:cNvSpPr>
            <p:nvPr/>
          </p:nvSpPr>
          <p:spPr bwMode="auto">
            <a:xfrm>
              <a:off x="3320" y="2504"/>
              <a:ext cx="800" cy="368"/>
            </a:xfrm>
            <a:prstGeom prst="ellipse">
              <a:avLst/>
            </a:prstGeom>
            <a:solidFill>
              <a:schemeClr val="hlink"/>
            </a:solidFill>
            <a:ln w="25400">
              <a:solidFill>
                <a:schemeClr val="hlink"/>
              </a:solidFill>
              <a:round/>
              <a:headEnd/>
              <a:tailEnd/>
            </a:ln>
            <a:effectLst/>
          </p:spPr>
          <p:txBody>
            <a:bodyPr wrap="none" lIns="90488" tIns="44450" rIns="90488" bIns="44450" anchor="ctr"/>
            <a:lstStyle/>
            <a:p>
              <a:pPr algn="ctr"/>
              <a:r>
                <a:rPr lang="en-US" sz="2000" b="1" dirty="0"/>
                <a:t>6NADPH</a:t>
              </a:r>
            </a:p>
          </p:txBody>
        </p:sp>
        <p:sp>
          <p:nvSpPr>
            <p:cNvPr id="32791" name="Oval 23"/>
            <p:cNvSpPr>
              <a:spLocks noChangeArrowheads="1"/>
            </p:cNvSpPr>
            <p:nvPr/>
          </p:nvSpPr>
          <p:spPr bwMode="auto">
            <a:xfrm>
              <a:off x="4328" y="2504"/>
              <a:ext cx="800" cy="368"/>
            </a:xfrm>
            <a:prstGeom prst="ellipse">
              <a:avLst/>
            </a:prstGeom>
            <a:solidFill>
              <a:schemeClr val="hlink"/>
            </a:solidFill>
            <a:ln w="25400">
              <a:solidFill>
                <a:schemeClr val="hlink"/>
              </a:solidFill>
              <a:round/>
              <a:headEnd/>
              <a:tailEnd/>
            </a:ln>
            <a:effectLst/>
          </p:spPr>
          <p:txBody>
            <a:bodyPr wrap="none" lIns="90488" tIns="44450" rIns="90488" bIns="44450" anchor="ctr"/>
            <a:lstStyle/>
            <a:p>
              <a:pPr algn="ctr"/>
              <a:r>
                <a:rPr lang="en-US" sz="2000" b="1"/>
                <a:t>6NADPH</a:t>
              </a:r>
            </a:p>
          </p:txBody>
        </p:sp>
        <p:sp>
          <p:nvSpPr>
            <p:cNvPr id="32792" name="Oval 24"/>
            <p:cNvSpPr>
              <a:spLocks noChangeArrowheads="1"/>
            </p:cNvSpPr>
            <p:nvPr/>
          </p:nvSpPr>
          <p:spPr bwMode="auto">
            <a:xfrm>
              <a:off x="3368" y="1976"/>
              <a:ext cx="704" cy="368"/>
            </a:xfrm>
            <a:prstGeom prst="ellipse">
              <a:avLst/>
            </a:prstGeom>
            <a:solidFill>
              <a:schemeClr val="hlink"/>
            </a:solidFill>
            <a:ln w="25400">
              <a:solidFill>
                <a:schemeClr val="hlink"/>
              </a:solidFill>
              <a:round/>
              <a:headEnd/>
              <a:tailEnd/>
            </a:ln>
            <a:effectLst/>
          </p:spPr>
          <p:txBody>
            <a:bodyPr wrap="none" lIns="90488" tIns="44450" rIns="90488" bIns="44450" anchor="ctr"/>
            <a:lstStyle/>
            <a:p>
              <a:pPr algn="ctr"/>
              <a:r>
                <a:rPr lang="en-US" sz="2000" b="1"/>
                <a:t>6ATP</a:t>
              </a:r>
            </a:p>
          </p:txBody>
        </p:sp>
        <p:sp>
          <p:nvSpPr>
            <p:cNvPr id="32793" name="Oval 25"/>
            <p:cNvSpPr>
              <a:spLocks noChangeArrowheads="1"/>
            </p:cNvSpPr>
            <p:nvPr/>
          </p:nvSpPr>
          <p:spPr bwMode="auto">
            <a:xfrm>
              <a:off x="4376" y="1976"/>
              <a:ext cx="704" cy="368"/>
            </a:xfrm>
            <a:prstGeom prst="ellipse">
              <a:avLst/>
            </a:prstGeom>
            <a:solidFill>
              <a:schemeClr val="hlink"/>
            </a:solidFill>
            <a:ln w="25400">
              <a:solidFill>
                <a:schemeClr val="hlink"/>
              </a:solidFill>
              <a:round/>
              <a:headEnd/>
              <a:tailEnd/>
            </a:ln>
            <a:effectLst/>
          </p:spPr>
          <p:txBody>
            <a:bodyPr wrap="none" lIns="90488" tIns="44450" rIns="90488" bIns="44450" anchor="ctr"/>
            <a:lstStyle/>
            <a:p>
              <a:pPr algn="ctr"/>
              <a:r>
                <a:rPr lang="en-US" sz="2000" b="1"/>
                <a:t>6ATP</a:t>
              </a:r>
            </a:p>
          </p:txBody>
        </p:sp>
        <p:sp>
          <p:nvSpPr>
            <p:cNvPr id="32794" name="Oval 26"/>
            <p:cNvSpPr>
              <a:spLocks noChangeArrowheads="1"/>
            </p:cNvSpPr>
            <p:nvPr/>
          </p:nvSpPr>
          <p:spPr bwMode="auto">
            <a:xfrm>
              <a:off x="632" y="3128"/>
              <a:ext cx="704" cy="368"/>
            </a:xfrm>
            <a:prstGeom prst="ellipse">
              <a:avLst/>
            </a:prstGeom>
            <a:solidFill>
              <a:schemeClr val="hlink"/>
            </a:solidFill>
            <a:ln w="25400">
              <a:solidFill>
                <a:schemeClr val="hlink"/>
              </a:solidFill>
              <a:round/>
              <a:headEnd/>
              <a:tailEnd/>
            </a:ln>
            <a:effectLst/>
          </p:spPr>
          <p:txBody>
            <a:bodyPr wrap="none" lIns="90488" tIns="44450" rIns="90488" bIns="44450" anchor="ctr"/>
            <a:lstStyle/>
            <a:p>
              <a:pPr algn="ctr"/>
              <a:r>
                <a:rPr lang="en-US" sz="2000" b="1"/>
                <a:t>6ATP</a:t>
              </a:r>
            </a:p>
          </p:txBody>
        </p:sp>
        <p:sp>
          <p:nvSpPr>
            <p:cNvPr id="32795" name="Rectangle 27"/>
            <p:cNvSpPr>
              <a:spLocks noChangeArrowheads="1"/>
            </p:cNvSpPr>
            <p:nvPr/>
          </p:nvSpPr>
          <p:spPr bwMode="auto">
            <a:xfrm>
              <a:off x="4760" y="3896"/>
              <a:ext cx="896" cy="320"/>
            </a:xfrm>
            <a:prstGeom prst="rect">
              <a:avLst/>
            </a:prstGeom>
            <a:solidFill>
              <a:schemeClr val="bg1"/>
            </a:solidFill>
            <a:ln w="25400">
              <a:solidFill>
                <a:schemeClr val="hlink"/>
              </a:solidFill>
              <a:miter lim="800000"/>
              <a:headEnd/>
              <a:tailEnd/>
            </a:ln>
            <a:effectLst/>
          </p:spPr>
          <p:txBody>
            <a:bodyPr wrap="none" anchor="ctr"/>
            <a:lstStyle/>
            <a:p>
              <a:endParaRPr lang="en-US"/>
            </a:p>
          </p:txBody>
        </p:sp>
        <p:sp>
          <p:nvSpPr>
            <p:cNvPr id="32796" name="Rectangle 28"/>
            <p:cNvSpPr>
              <a:spLocks noChangeArrowheads="1"/>
            </p:cNvSpPr>
            <p:nvPr/>
          </p:nvSpPr>
          <p:spPr bwMode="auto">
            <a:xfrm>
              <a:off x="4743" y="3874"/>
              <a:ext cx="978" cy="229"/>
            </a:xfrm>
            <a:prstGeom prst="rect">
              <a:avLst/>
            </a:prstGeom>
            <a:noFill/>
            <a:ln w="12700">
              <a:noFill/>
              <a:miter lim="800000"/>
              <a:headEnd/>
              <a:tailEnd/>
            </a:ln>
            <a:effectLst/>
          </p:spPr>
          <p:txBody>
            <a:bodyPr wrap="none" lIns="90488" tIns="44450" rIns="90488" bIns="44450">
              <a:spAutoFit/>
            </a:bodyPr>
            <a:lstStyle/>
            <a:p>
              <a:r>
                <a:rPr lang="en-US" sz="1800" b="1">
                  <a:solidFill>
                    <a:schemeClr val="hlink"/>
                  </a:solidFill>
                </a:rPr>
                <a:t>C-C-C-C-C-C</a:t>
              </a:r>
            </a:p>
          </p:txBody>
        </p:sp>
        <p:sp>
          <p:nvSpPr>
            <p:cNvPr id="32797" name="Rectangle 29"/>
            <p:cNvSpPr>
              <a:spLocks noChangeArrowheads="1"/>
            </p:cNvSpPr>
            <p:nvPr/>
          </p:nvSpPr>
          <p:spPr bwMode="auto">
            <a:xfrm>
              <a:off x="4887" y="4018"/>
              <a:ext cx="682" cy="229"/>
            </a:xfrm>
            <a:prstGeom prst="rect">
              <a:avLst/>
            </a:prstGeom>
            <a:noFill/>
            <a:ln w="12700">
              <a:noFill/>
              <a:miter lim="800000"/>
              <a:headEnd/>
              <a:tailEnd/>
            </a:ln>
            <a:effectLst/>
          </p:spPr>
          <p:txBody>
            <a:bodyPr wrap="none" lIns="90488" tIns="44450" rIns="90488" bIns="44450">
              <a:spAutoFit/>
            </a:bodyPr>
            <a:lstStyle/>
            <a:p>
              <a:r>
                <a:rPr lang="en-US" sz="1800" b="1">
                  <a:solidFill>
                    <a:schemeClr val="hlink"/>
                  </a:solidFill>
                </a:rPr>
                <a:t>Glucose</a:t>
              </a:r>
            </a:p>
          </p:txBody>
        </p:sp>
        <p:sp>
          <p:nvSpPr>
            <p:cNvPr id="32798" name="Freeform 30"/>
            <p:cNvSpPr>
              <a:spLocks/>
            </p:cNvSpPr>
            <p:nvPr/>
          </p:nvSpPr>
          <p:spPr bwMode="auto">
            <a:xfrm>
              <a:off x="4596" y="3576"/>
              <a:ext cx="109" cy="505"/>
            </a:xfrm>
            <a:custGeom>
              <a:avLst/>
              <a:gdLst/>
              <a:ahLst/>
              <a:cxnLst>
                <a:cxn ang="0">
                  <a:pos x="108" y="504"/>
                </a:cxn>
                <a:cxn ang="0">
                  <a:pos x="72" y="504"/>
                </a:cxn>
                <a:cxn ang="0">
                  <a:pos x="48" y="468"/>
                </a:cxn>
                <a:cxn ang="0">
                  <a:pos x="36" y="432"/>
                </a:cxn>
                <a:cxn ang="0">
                  <a:pos x="12" y="396"/>
                </a:cxn>
                <a:cxn ang="0">
                  <a:pos x="0" y="360"/>
                </a:cxn>
                <a:cxn ang="0">
                  <a:pos x="0" y="324"/>
                </a:cxn>
                <a:cxn ang="0">
                  <a:pos x="0" y="288"/>
                </a:cxn>
                <a:cxn ang="0">
                  <a:pos x="0" y="252"/>
                </a:cxn>
                <a:cxn ang="0">
                  <a:pos x="0" y="216"/>
                </a:cxn>
                <a:cxn ang="0">
                  <a:pos x="24" y="180"/>
                </a:cxn>
                <a:cxn ang="0">
                  <a:pos x="48" y="144"/>
                </a:cxn>
                <a:cxn ang="0">
                  <a:pos x="60" y="108"/>
                </a:cxn>
                <a:cxn ang="0">
                  <a:pos x="84" y="72"/>
                </a:cxn>
                <a:cxn ang="0">
                  <a:pos x="84" y="36"/>
                </a:cxn>
                <a:cxn ang="0">
                  <a:pos x="108" y="0"/>
                </a:cxn>
              </a:cxnLst>
              <a:rect l="0" t="0" r="r" b="b"/>
              <a:pathLst>
                <a:path w="109" h="505">
                  <a:moveTo>
                    <a:pt x="108" y="504"/>
                  </a:moveTo>
                  <a:lnTo>
                    <a:pt x="72" y="504"/>
                  </a:lnTo>
                  <a:lnTo>
                    <a:pt x="48" y="468"/>
                  </a:lnTo>
                  <a:lnTo>
                    <a:pt x="36" y="432"/>
                  </a:lnTo>
                  <a:lnTo>
                    <a:pt x="12" y="396"/>
                  </a:lnTo>
                  <a:lnTo>
                    <a:pt x="0" y="360"/>
                  </a:lnTo>
                  <a:lnTo>
                    <a:pt x="0" y="324"/>
                  </a:lnTo>
                  <a:lnTo>
                    <a:pt x="0" y="288"/>
                  </a:lnTo>
                  <a:lnTo>
                    <a:pt x="0" y="252"/>
                  </a:lnTo>
                  <a:lnTo>
                    <a:pt x="0" y="216"/>
                  </a:lnTo>
                  <a:lnTo>
                    <a:pt x="24" y="180"/>
                  </a:lnTo>
                  <a:lnTo>
                    <a:pt x="48" y="144"/>
                  </a:lnTo>
                  <a:lnTo>
                    <a:pt x="60" y="108"/>
                  </a:lnTo>
                  <a:lnTo>
                    <a:pt x="84" y="72"/>
                  </a:lnTo>
                  <a:lnTo>
                    <a:pt x="84" y="36"/>
                  </a:lnTo>
                  <a:lnTo>
                    <a:pt x="108" y="0"/>
                  </a:lnTo>
                </a:path>
              </a:pathLst>
            </a:custGeom>
            <a:noFill/>
            <a:ln w="38100" cap="rnd" cmpd="sng">
              <a:solidFill>
                <a:schemeClr val="tx1"/>
              </a:solidFill>
              <a:prstDash val="solid"/>
              <a:round/>
              <a:headEnd type="none" w="med" len="med"/>
              <a:tailEnd type="none" w="med" len="med"/>
            </a:ln>
            <a:effectLst/>
          </p:spPr>
          <p:txBody>
            <a:bodyPr/>
            <a:lstStyle/>
            <a:p>
              <a:endParaRPr lang="en-US"/>
            </a:p>
          </p:txBody>
        </p:sp>
        <p:sp>
          <p:nvSpPr>
            <p:cNvPr id="32799" name="Rectangle 31"/>
            <p:cNvSpPr>
              <a:spLocks noChangeArrowheads="1"/>
            </p:cNvSpPr>
            <p:nvPr/>
          </p:nvSpPr>
          <p:spPr bwMode="auto">
            <a:xfrm>
              <a:off x="279" y="1287"/>
              <a:ext cx="488" cy="286"/>
            </a:xfrm>
            <a:prstGeom prst="rect">
              <a:avLst/>
            </a:prstGeom>
            <a:noFill/>
            <a:ln w="12700">
              <a:noFill/>
              <a:miter lim="800000"/>
              <a:headEnd/>
              <a:tailEnd/>
            </a:ln>
            <a:effectLst/>
          </p:spPr>
          <p:txBody>
            <a:bodyPr wrap="none" lIns="90488" tIns="44450" rIns="90488" bIns="44450">
              <a:spAutoFit/>
            </a:bodyPr>
            <a:lstStyle/>
            <a:p>
              <a:r>
                <a:rPr lang="en-US" b="1">
                  <a:solidFill>
                    <a:schemeClr val="hlink"/>
                  </a:solidFill>
                </a:rPr>
                <a:t>(6C)</a:t>
              </a:r>
            </a:p>
          </p:txBody>
        </p:sp>
        <p:sp>
          <p:nvSpPr>
            <p:cNvPr id="32800" name="Rectangle 32"/>
            <p:cNvSpPr>
              <a:spLocks noChangeArrowheads="1"/>
            </p:cNvSpPr>
            <p:nvPr/>
          </p:nvSpPr>
          <p:spPr bwMode="auto">
            <a:xfrm>
              <a:off x="1767" y="1047"/>
              <a:ext cx="595" cy="286"/>
            </a:xfrm>
            <a:prstGeom prst="rect">
              <a:avLst/>
            </a:prstGeom>
            <a:noFill/>
            <a:ln w="12700">
              <a:noFill/>
              <a:miter lim="800000"/>
              <a:headEnd/>
              <a:tailEnd/>
            </a:ln>
            <a:effectLst/>
          </p:spPr>
          <p:txBody>
            <a:bodyPr wrap="none" lIns="90488" tIns="44450" rIns="90488" bIns="44450">
              <a:spAutoFit/>
            </a:bodyPr>
            <a:lstStyle/>
            <a:p>
              <a:r>
                <a:rPr lang="en-US" b="1">
                  <a:solidFill>
                    <a:schemeClr val="hlink"/>
                  </a:solidFill>
                </a:rPr>
                <a:t>(36C)</a:t>
              </a:r>
            </a:p>
          </p:txBody>
        </p:sp>
        <p:sp>
          <p:nvSpPr>
            <p:cNvPr id="32801" name="Rectangle 33"/>
            <p:cNvSpPr>
              <a:spLocks noChangeArrowheads="1"/>
            </p:cNvSpPr>
            <p:nvPr/>
          </p:nvSpPr>
          <p:spPr bwMode="auto">
            <a:xfrm>
              <a:off x="5175" y="1815"/>
              <a:ext cx="595" cy="286"/>
            </a:xfrm>
            <a:prstGeom prst="rect">
              <a:avLst/>
            </a:prstGeom>
            <a:noFill/>
            <a:ln w="12700">
              <a:noFill/>
              <a:miter lim="800000"/>
              <a:headEnd/>
              <a:tailEnd/>
            </a:ln>
            <a:effectLst/>
          </p:spPr>
          <p:txBody>
            <a:bodyPr wrap="none" lIns="90488" tIns="44450" rIns="90488" bIns="44450">
              <a:spAutoFit/>
            </a:bodyPr>
            <a:lstStyle/>
            <a:p>
              <a:r>
                <a:rPr lang="en-US" b="1">
                  <a:solidFill>
                    <a:schemeClr val="hlink"/>
                  </a:solidFill>
                </a:rPr>
                <a:t>(36C)</a:t>
              </a:r>
            </a:p>
          </p:txBody>
        </p:sp>
        <p:sp>
          <p:nvSpPr>
            <p:cNvPr id="32802" name="Rectangle 34"/>
            <p:cNvSpPr>
              <a:spLocks noChangeArrowheads="1"/>
            </p:cNvSpPr>
            <p:nvPr/>
          </p:nvSpPr>
          <p:spPr bwMode="auto">
            <a:xfrm>
              <a:off x="5127" y="2967"/>
              <a:ext cx="595" cy="286"/>
            </a:xfrm>
            <a:prstGeom prst="rect">
              <a:avLst/>
            </a:prstGeom>
            <a:noFill/>
            <a:ln w="12700">
              <a:noFill/>
              <a:miter lim="800000"/>
              <a:headEnd/>
              <a:tailEnd/>
            </a:ln>
            <a:effectLst/>
          </p:spPr>
          <p:txBody>
            <a:bodyPr wrap="none" lIns="90488" tIns="44450" rIns="90488" bIns="44450">
              <a:spAutoFit/>
            </a:bodyPr>
            <a:lstStyle/>
            <a:p>
              <a:r>
                <a:rPr lang="en-US" b="1">
                  <a:solidFill>
                    <a:schemeClr val="hlink"/>
                  </a:solidFill>
                </a:rPr>
                <a:t>(36C)</a:t>
              </a:r>
            </a:p>
          </p:txBody>
        </p:sp>
        <p:sp>
          <p:nvSpPr>
            <p:cNvPr id="32803" name="Rectangle 35"/>
            <p:cNvSpPr>
              <a:spLocks noChangeArrowheads="1"/>
            </p:cNvSpPr>
            <p:nvPr/>
          </p:nvSpPr>
          <p:spPr bwMode="auto">
            <a:xfrm>
              <a:off x="2295" y="3543"/>
              <a:ext cx="595" cy="286"/>
            </a:xfrm>
            <a:prstGeom prst="rect">
              <a:avLst/>
            </a:prstGeom>
            <a:noFill/>
            <a:ln w="12700">
              <a:noFill/>
              <a:miter lim="800000"/>
              <a:headEnd/>
              <a:tailEnd/>
            </a:ln>
            <a:effectLst/>
          </p:spPr>
          <p:txBody>
            <a:bodyPr wrap="none" lIns="90488" tIns="44450" rIns="90488" bIns="44450">
              <a:spAutoFit/>
            </a:bodyPr>
            <a:lstStyle/>
            <a:p>
              <a:r>
                <a:rPr lang="en-US" b="1">
                  <a:solidFill>
                    <a:schemeClr val="hlink"/>
                  </a:solidFill>
                </a:rPr>
                <a:t>(30C)</a:t>
              </a:r>
            </a:p>
          </p:txBody>
        </p:sp>
        <p:sp>
          <p:nvSpPr>
            <p:cNvPr id="32804" name="Line 36"/>
            <p:cNvSpPr>
              <a:spLocks noChangeShapeType="1"/>
            </p:cNvSpPr>
            <p:nvPr/>
          </p:nvSpPr>
          <p:spPr bwMode="auto">
            <a:xfrm flipH="1">
              <a:off x="1816" y="3696"/>
              <a:ext cx="496" cy="0"/>
            </a:xfrm>
            <a:prstGeom prst="line">
              <a:avLst/>
            </a:prstGeom>
            <a:noFill/>
            <a:ln w="25400">
              <a:solidFill>
                <a:schemeClr val="hlink"/>
              </a:solidFill>
              <a:round/>
              <a:headEnd/>
              <a:tailEnd type="triangle" w="med" len="med"/>
            </a:ln>
            <a:effectLst/>
          </p:spPr>
          <p:txBody>
            <a:bodyPr wrap="none" anchor="ctr"/>
            <a:lstStyle/>
            <a:p>
              <a:endParaRPr lang="en-US"/>
            </a:p>
          </p:txBody>
        </p:sp>
        <p:sp>
          <p:nvSpPr>
            <p:cNvPr id="32805" name="Rectangle 37"/>
            <p:cNvSpPr>
              <a:spLocks noChangeArrowheads="1"/>
            </p:cNvSpPr>
            <p:nvPr/>
          </p:nvSpPr>
          <p:spPr bwMode="auto">
            <a:xfrm>
              <a:off x="951" y="2247"/>
              <a:ext cx="595" cy="286"/>
            </a:xfrm>
            <a:prstGeom prst="rect">
              <a:avLst/>
            </a:prstGeom>
            <a:noFill/>
            <a:ln w="12700">
              <a:noFill/>
              <a:miter lim="800000"/>
              <a:headEnd/>
              <a:tailEnd/>
            </a:ln>
            <a:effectLst/>
          </p:spPr>
          <p:txBody>
            <a:bodyPr wrap="none" lIns="90488" tIns="44450" rIns="90488" bIns="44450">
              <a:spAutoFit/>
            </a:bodyPr>
            <a:lstStyle/>
            <a:p>
              <a:r>
                <a:rPr lang="en-US" b="1">
                  <a:solidFill>
                    <a:schemeClr val="hlink"/>
                  </a:solidFill>
                </a:rPr>
                <a:t>(30C)</a:t>
              </a:r>
            </a:p>
          </p:txBody>
        </p:sp>
        <p:sp>
          <p:nvSpPr>
            <p:cNvPr id="32806" name="Rectangle 38"/>
            <p:cNvSpPr>
              <a:spLocks noChangeArrowheads="1"/>
            </p:cNvSpPr>
            <p:nvPr/>
          </p:nvSpPr>
          <p:spPr bwMode="auto">
            <a:xfrm>
              <a:off x="4983" y="3639"/>
              <a:ext cx="488" cy="286"/>
            </a:xfrm>
            <a:prstGeom prst="rect">
              <a:avLst/>
            </a:prstGeom>
            <a:noFill/>
            <a:ln w="12700">
              <a:noFill/>
              <a:miter lim="800000"/>
              <a:headEnd/>
              <a:tailEnd/>
            </a:ln>
            <a:effectLst/>
          </p:spPr>
          <p:txBody>
            <a:bodyPr wrap="none" lIns="90488" tIns="44450" rIns="90488" bIns="44450">
              <a:spAutoFit/>
            </a:bodyPr>
            <a:lstStyle/>
            <a:p>
              <a:r>
                <a:rPr lang="en-US" b="1">
                  <a:solidFill>
                    <a:schemeClr val="hlink"/>
                  </a:solidFill>
                </a:rPr>
                <a:t>(6C)</a:t>
              </a:r>
            </a:p>
          </p:txBody>
        </p:sp>
        <p:sp>
          <p:nvSpPr>
            <p:cNvPr id="32807" name="Rectangle 39"/>
            <p:cNvSpPr>
              <a:spLocks noChangeArrowheads="1"/>
            </p:cNvSpPr>
            <p:nvPr/>
          </p:nvSpPr>
          <p:spPr bwMode="auto">
            <a:xfrm>
              <a:off x="3399" y="3111"/>
              <a:ext cx="766" cy="286"/>
            </a:xfrm>
            <a:prstGeom prst="rect">
              <a:avLst/>
            </a:prstGeom>
            <a:noFill/>
            <a:ln w="12700">
              <a:noFill/>
              <a:miter lim="800000"/>
              <a:headEnd/>
              <a:tailEnd/>
            </a:ln>
            <a:effectLst/>
          </p:spPr>
          <p:txBody>
            <a:bodyPr wrap="none" lIns="90488" tIns="44450" rIns="90488" bIns="44450">
              <a:spAutoFit/>
            </a:bodyPr>
            <a:lstStyle/>
            <a:p>
              <a:r>
                <a:rPr lang="en-US" b="1">
                  <a:solidFill>
                    <a:schemeClr val="hlink"/>
                  </a:solidFill>
                </a:rPr>
                <a:t>6C-C-C</a:t>
              </a:r>
            </a:p>
          </p:txBody>
        </p:sp>
        <p:sp>
          <p:nvSpPr>
            <p:cNvPr id="32808" name="Rectangle 40"/>
            <p:cNvSpPr>
              <a:spLocks noChangeArrowheads="1"/>
            </p:cNvSpPr>
            <p:nvPr/>
          </p:nvSpPr>
          <p:spPr bwMode="auto">
            <a:xfrm>
              <a:off x="4359" y="3111"/>
              <a:ext cx="766" cy="286"/>
            </a:xfrm>
            <a:prstGeom prst="rect">
              <a:avLst/>
            </a:prstGeom>
            <a:noFill/>
            <a:ln w="12700">
              <a:noFill/>
              <a:miter lim="800000"/>
              <a:headEnd/>
              <a:tailEnd/>
            </a:ln>
            <a:effectLst/>
          </p:spPr>
          <p:txBody>
            <a:bodyPr wrap="none" lIns="90488" tIns="44450" rIns="90488" bIns="44450">
              <a:spAutoFit/>
            </a:bodyPr>
            <a:lstStyle/>
            <a:p>
              <a:r>
                <a:rPr lang="en-US" b="1">
                  <a:solidFill>
                    <a:schemeClr val="hlink"/>
                  </a:solidFill>
                </a:rPr>
                <a:t>6C-C-C</a:t>
              </a:r>
            </a:p>
          </p:txBody>
        </p:sp>
      </p:grpSp>
      <p:grpSp>
        <p:nvGrpSpPr>
          <p:cNvPr id="3" name="Group 47"/>
          <p:cNvGrpSpPr>
            <a:grpSpLocks/>
          </p:cNvGrpSpPr>
          <p:nvPr/>
        </p:nvGrpSpPr>
        <p:grpSpPr bwMode="auto">
          <a:xfrm>
            <a:off x="1219200" y="4876800"/>
            <a:ext cx="1771650" cy="885825"/>
            <a:chOff x="288" y="3732"/>
            <a:chExt cx="1116" cy="558"/>
          </a:xfrm>
        </p:grpSpPr>
        <p:sp>
          <p:nvSpPr>
            <p:cNvPr id="32809" name="Rectangle 41"/>
            <p:cNvSpPr>
              <a:spLocks noChangeArrowheads="1"/>
            </p:cNvSpPr>
            <p:nvPr/>
          </p:nvSpPr>
          <p:spPr bwMode="auto">
            <a:xfrm>
              <a:off x="423" y="3783"/>
              <a:ext cx="324" cy="286"/>
            </a:xfrm>
            <a:prstGeom prst="rect">
              <a:avLst/>
            </a:prstGeom>
            <a:noFill/>
            <a:ln w="12700">
              <a:noFill/>
              <a:miter lim="800000"/>
              <a:headEnd/>
              <a:tailEnd/>
            </a:ln>
            <a:effectLst/>
          </p:spPr>
          <p:txBody>
            <a:bodyPr wrap="none" lIns="90488" tIns="44450" rIns="90488" bIns="44450">
              <a:spAutoFit/>
            </a:bodyPr>
            <a:lstStyle/>
            <a:p>
              <a:r>
                <a:rPr lang="en-US" b="1"/>
                <a:t>C</a:t>
              </a:r>
              <a:r>
                <a:rPr lang="en-US" b="1" baseline="-25000"/>
                <a:t>3</a:t>
              </a:r>
            </a:p>
          </p:txBody>
        </p:sp>
        <p:sp>
          <p:nvSpPr>
            <p:cNvPr id="32810" name="Freeform 42"/>
            <p:cNvSpPr>
              <a:spLocks/>
            </p:cNvSpPr>
            <p:nvPr/>
          </p:nvSpPr>
          <p:spPr bwMode="auto">
            <a:xfrm>
              <a:off x="288" y="3756"/>
              <a:ext cx="289" cy="97"/>
            </a:xfrm>
            <a:custGeom>
              <a:avLst/>
              <a:gdLst/>
              <a:ahLst/>
              <a:cxnLst>
                <a:cxn ang="0">
                  <a:pos x="0" y="84"/>
                </a:cxn>
                <a:cxn ang="0">
                  <a:pos x="36" y="96"/>
                </a:cxn>
                <a:cxn ang="0">
                  <a:pos x="72" y="96"/>
                </a:cxn>
                <a:cxn ang="0">
                  <a:pos x="108" y="72"/>
                </a:cxn>
                <a:cxn ang="0">
                  <a:pos x="144" y="36"/>
                </a:cxn>
                <a:cxn ang="0">
                  <a:pos x="180" y="12"/>
                </a:cxn>
                <a:cxn ang="0">
                  <a:pos x="216" y="0"/>
                </a:cxn>
                <a:cxn ang="0">
                  <a:pos x="252" y="0"/>
                </a:cxn>
                <a:cxn ang="0">
                  <a:pos x="288" y="0"/>
                </a:cxn>
              </a:cxnLst>
              <a:rect l="0" t="0" r="r" b="b"/>
              <a:pathLst>
                <a:path w="289" h="97">
                  <a:moveTo>
                    <a:pt x="0" y="84"/>
                  </a:moveTo>
                  <a:lnTo>
                    <a:pt x="36" y="96"/>
                  </a:lnTo>
                  <a:lnTo>
                    <a:pt x="72" y="96"/>
                  </a:lnTo>
                  <a:lnTo>
                    <a:pt x="108" y="72"/>
                  </a:lnTo>
                  <a:lnTo>
                    <a:pt x="144" y="36"/>
                  </a:lnTo>
                  <a:lnTo>
                    <a:pt x="180" y="12"/>
                  </a:lnTo>
                  <a:lnTo>
                    <a:pt x="216" y="0"/>
                  </a:lnTo>
                  <a:lnTo>
                    <a:pt x="252" y="0"/>
                  </a:lnTo>
                  <a:lnTo>
                    <a:pt x="288" y="0"/>
                  </a:lnTo>
                </a:path>
              </a:pathLst>
            </a:custGeom>
            <a:noFill/>
            <a:ln w="12700" cap="rnd" cmpd="sng">
              <a:solidFill>
                <a:schemeClr val="tx1"/>
              </a:solidFill>
              <a:prstDash val="solid"/>
              <a:round/>
              <a:headEnd type="none" w="med" len="med"/>
              <a:tailEnd type="triangle" w="med" len="med"/>
            </a:ln>
            <a:effectLst/>
          </p:spPr>
          <p:txBody>
            <a:bodyPr/>
            <a:lstStyle/>
            <a:p>
              <a:endParaRPr lang="en-US"/>
            </a:p>
          </p:txBody>
        </p:sp>
        <p:sp>
          <p:nvSpPr>
            <p:cNvPr id="32811" name="Freeform 43"/>
            <p:cNvSpPr>
              <a:spLocks/>
            </p:cNvSpPr>
            <p:nvPr/>
          </p:nvSpPr>
          <p:spPr bwMode="auto">
            <a:xfrm>
              <a:off x="624" y="3732"/>
              <a:ext cx="181" cy="349"/>
            </a:xfrm>
            <a:custGeom>
              <a:avLst/>
              <a:gdLst/>
              <a:ahLst/>
              <a:cxnLst>
                <a:cxn ang="0">
                  <a:pos x="0" y="12"/>
                </a:cxn>
                <a:cxn ang="0">
                  <a:pos x="36" y="0"/>
                </a:cxn>
                <a:cxn ang="0">
                  <a:pos x="72" y="12"/>
                </a:cxn>
                <a:cxn ang="0">
                  <a:pos x="108" y="24"/>
                </a:cxn>
                <a:cxn ang="0">
                  <a:pos x="144" y="48"/>
                </a:cxn>
                <a:cxn ang="0">
                  <a:pos x="156" y="84"/>
                </a:cxn>
                <a:cxn ang="0">
                  <a:pos x="168" y="120"/>
                </a:cxn>
                <a:cxn ang="0">
                  <a:pos x="180" y="156"/>
                </a:cxn>
                <a:cxn ang="0">
                  <a:pos x="180" y="192"/>
                </a:cxn>
                <a:cxn ang="0">
                  <a:pos x="180" y="228"/>
                </a:cxn>
                <a:cxn ang="0">
                  <a:pos x="168" y="264"/>
                </a:cxn>
                <a:cxn ang="0">
                  <a:pos x="156" y="300"/>
                </a:cxn>
                <a:cxn ang="0">
                  <a:pos x="132" y="336"/>
                </a:cxn>
                <a:cxn ang="0">
                  <a:pos x="144" y="348"/>
                </a:cxn>
              </a:cxnLst>
              <a:rect l="0" t="0" r="r" b="b"/>
              <a:pathLst>
                <a:path w="181" h="349">
                  <a:moveTo>
                    <a:pt x="0" y="12"/>
                  </a:moveTo>
                  <a:lnTo>
                    <a:pt x="36" y="0"/>
                  </a:lnTo>
                  <a:lnTo>
                    <a:pt x="72" y="12"/>
                  </a:lnTo>
                  <a:lnTo>
                    <a:pt x="108" y="24"/>
                  </a:lnTo>
                  <a:lnTo>
                    <a:pt x="144" y="48"/>
                  </a:lnTo>
                  <a:lnTo>
                    <a:pt x="156" y="84"/>
                  </a:lnTo>
                  <a:lnTo>
                    <a:pt x="168" y="120"/>
                  </a:lnTo>
                  <a:lnTo>
                    <a:pt x="180" y="156"/>
                  </a:lnTo>
                  <a:lnTo>
                    <a:pt x="180" y="192"/>
                  </a:lnTo>
                  <a:lnTo>
                    <a:pt x="180" y="228"/>
                  </a:lnTo>
                  <a:lnTo>
                    <a:pt x="168" y="264"/>
                  </a:lnTo>
                  <a:lnTo>
                    <a:pt x="156" y="300"/>
                  </a:lnTo>
                  <a:lnTo>
                    <a:pt x="132" y="336"/>
                  </a:lnTo>
                  <a:lnTo>
                    <a:pt x="144" y="348"/>
                  </a:lnTo>
                </a:path>
              </a:pathLst>
            </a:custGeom>
            <a:noFill/>
            <a:ln w="12700" cap="rnd" cmpd="sng">
              <a:solidFill>
                <a:schemeClr val="tx1"/>
              </a:solidFill>
              <a:prstDash val="solid"/>
              <a:round/>
              <a:headEnd type="none" w="med" len="med"/>
              <a:tailEnd type="triangle" w="med" len="med"/>
            </a:ln>
            <a:effectLst/>
          </p:spPr>
          <p:txBody>
            <a:bodyPr/>
            <a:lstStyle/>
            <a:p>
              <a:endParaRPr lang="en-US"/>
            </a:p>
          </p:txBody>
        </p:sp>
        <p:sp>
          <p:nvSpPr>
            <p:cNvPr id="32812" name="Freeform 44"/>
            <p:cNvSpPr>
              <a:spLocks/>
            </p:cNvSpPr>
            <p:nvPr/>
          </p:nvSpPr>
          <p:spPr bwMode="auto">
            <a:xfrm>
              <a:off x="336" y="3960"/>
              <a:ext cx="385" cy="205"/>
            </a:xfrm>
            <a:custGeom>
              <a:avLst/>
              <a:gdLst/>
              <a:ahLst/>
              <a:cxnLst>
                <a:cxn ang="0">
                  <a:pos x="384" y="168"/>
                </a:cxn>
                <a:cxn ang="0">
                  <a:pos x="384" y="204"/>
                </a:cxn>
                <a:cxn ang="0">
                  <a:pos x="348" y="204"/>
                </a:cxn>
                <a:cxn ang="0">
                  <a:pos x="312" y="204"/>
                </a:cxn>
                <a:cxn ang="0">
                  <a:pos x="276" y="204"/>
                </a:cxn>
                <a:cxn ang="0">
                  <a:pos x="240" y="204"/>
                </a:cxn>
                <a:cxn ang="0">
                  <a:pos x="204" y="204"/>
                </a:cxn>
                <a:cxn ang="0">
                  <a:pos x="168" y="192"/>
                </a:cxn>
                <a:cxn ang="0">
                  <a:pos x="132" y="180"/>
                </a:cxn>
                <a:cxn ang="0">
                  <a:pos x="96" y="156"/>
                </a:cxn>
                <a:cxn ang="0">
                  <a:pos x="72" y="120"/>
                </a:cxn>
                <a:cxn ang="0">
                  <a:pos x="36" y="108"/>
                </a:cxn>
                <a:cxn ang="0">
                  <a:pos x="24" y="72"/>
                </a:cxn>
                <a:cxn ang="0">
                  <a:pos x="0" y="36"/>
                </a:cxn>
                <a:cxn ang="0">
                  <a:pos x="0" y="0"/>
                </a:cxn>
              </a:cxnLst>
              <a:rect l="0" t="0" r="r" b="b"/>
              <a:pathLst>
                <a:path w="385" h="205">
                  <a:moveTo>
                    <a:pt x="384" y="168"/>
                  </a:moveTo>
                  <a:lnTo>
                    <a:pt x="384" y="204"/>
                  </a:lnTo>
                  <a:lnTo>
                    <a:pt x="348" y="204"/>
                  </a:lnTo>
                  <a:lnTo>
                    <a:pt x="312" y="204"/>
                  </a:lnTo>
                  <a:lnTo>
                    <a:pt x="276" y="204"/>
                  </a:lnTo>
                  <a:lnTo>
                    <a:pt x="240" y="204"/>
                  </a:lnTo>
                  <a:lnTo>
                    <a:pt x="204" y="204"/>
                  </a:lnTo>
                  <a:lnTo>
                    <a:pt x="168" y="192"/>
                  </a:lnTo>
                  <a:lnTo>
                    <a:pt x="132" y="180"/>
                  </a:lnTo>
                  <a:lnTo>
                    <a:pt x="96" y="156"/>
                  </a:lnTo>
                  <a:lnTo>
                    <a:pt x="72" y="120"/>
                  </a:lnTo>
                  <a:lnTo>
                    <a:pt x="36" y="108"/>
                  </a:lnTo>
                  <a:lnTo>
                    <a:pt x="24" y="72"/>
                  </a:lnTo>
                  <a:lnTo>
                    <a:pt x="0" y="36"/>
                  </a:lnTo>
                  <a:lnTo>
                    <a:pt x="0" y="0"/>
                  </a:lnTo>
                </a:path>
              </a:pathLst>
            </a:custGeom>
            <a:noFill/>
            <a:ln w="12700" cap="rnd" cmpd="sng">
              <a:solidFill>
                <a:schemeClr val="tx1"/>
              </a:solidFill>
              <a:prstDash val="solid"/>
              <a:round/>
              <a:headEnd type="none" w="med" len="med"/>
              <a:tailEnd type="triangle" w="med" len="med"/>
            </a:ln>
            <a:effectLst/>
          </p:spPr>
          <p:txBody>
            <a:bodyPr/>
            <a:lstStyle/>
            <a:p>
              <a:endParaRPr lang="en-US"/>
            </a:p>
          </p:txBody>
        </p:sp>
        <p:sp>
          <p:nvSpPr>
            <p:cNvPr id="32813" name="Freeform 45"/>
            <p:cNvSpPr>
              <a:spLocks/>
            </p:cNvSpPr>
            <p:nvPr/>
          </p:nvSpPr>
          <p:spPr bwMode="auto">
            <a:xfrm>
              <a:off x="720" y="4128"/>
              <a:ext cx="109" cy="109"/>
            </a:xfrm>
            <a:custGeom>
              <a:avLst/>
              <a:gdLst/>
              <a:ahLst/>
              <a:cxnLst>
                <a:cxn ang="0">
                  <a:pos x="0" y="0"/>
                </a:cxn>
                <a:cxn ang="0">
                  <a:pos x="0" y="36"/>
                </a:cxn>
                <a:cxn ang="0">
                  <a:pos x="0" y="72"/>
                </a:cxn>
                <a:cxn ang="0">
                  <a:pos x="0" y="108"/>
                </a:cxn>
                <a:cxn ang="0">
                  <a:pos x="36" y="108"/>
                </a:cxn>
                <a:cxn ang="0">
                  <a:pos x="72" y="108"/>
                </a:cxn>
                <a:cxn ang="0">
                  <a:pos x="108" y="108"/>
                </a:cxn>
              </a:cxnLst>
              <a:rect l="0" t="0" r="r" b="b"/>
              <a:pathLst>
                <a:path w="109" h="109">
                  <a:moveTo>
                    <a:pt x="0" y="0"/>
                  </a:moveTo>
                  <a:lnTo>
                    <a:pt x="0" y="36"/>
                  </a:lnTo>
                  <a:lnTo>
                    <a:pt x="0" y="72"/>
                  </a:lnTo>
                  <a:lnTo>
                    <a:pt x="0" y="108"/>
                  </a:lnTo>
                  <a:lnTo>
                    <a:pt x="36" y="108"/>
                  </a:lnTo>
                  <a:lnTo>
                    <a:pt x="72" y="108"/>
                  </a:lnTo>
                  <a:lnTo>
                    <a:pt x="108" y="108"/>
                  </a:lnTo>
                </a:path>
              </a:pathLst>
            </a:custGeom>
            <a:noFill/>
            <a:ln w="12700" cap="rnd" cmpd="sng">
              <a:solidFill>
                <a:schemeClr val="tx1"/>
              </a:solidFill>
              <a:prstDash val="solid"/>
              <a:round/>
              <a:headEnd type="none" w="med" len="med"/>
              <a:tailEnd type="triangle" w="med" len="med"/>
            </a:ln>
            <a:effectLst/>
          </p:spPr>
          <p:txBody>
            <a:bodyPr/>
            <a:lstStyle/>
            <a:p>
              <a:endParaRPr lang="en-US"/>
            </a:p>
          </p:txBody>
        </p:sp>
        <p:sp>
          <p:nvSpPr>
            <p:cNvPr id="32814" name="Rectangle 46"/>
            <p:cNvSpPr>
              <a:spLocks noChangeArrowheads="1"/>
            </p:cNvSpPr>
            <p:nvPr/>
          </p:nvSpPr>
          <p:spPr bwMode="auto">
            <a:xfrm>
              <a:off x="807" y="4080"/>
              <a:ext cx="597" cy="210"/>
            </a:xfrm>
            <a:prstGeom prst="rect">
              <a:avLst/>
            </a:prstGeom>
            <a:noFill/>
            <a:ln w="12700">
              <a:noFill/>
              <a:miter lim="800000"/>
              <a:headEnd/>
              <a:tailEnd/>
            </a:ln>
            <a:effectLst/>
          </p:spPr>
          <p:txBody>
            <a:bodyPr wrap="none" lIns="90488" tIns="44450" rIns="90488" bIns="44450">
              <a:spAutoFit/>
            </a:bodyPr>
            <a:lstStyle/>
            <a:p>
              <a:r>
                <a:rPr lang="en-US" sz="1600" b="1"/>
                <a:t>glucose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animEffect transition="in" filter="wipe(left)">
                                      <p:cBhvr>
                                        <p:cTn id="7" dur="500"/>
                                        <p:tgtEl>
                                          <p:spTgt spid="327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81000" y="1066800"/>
            <a:ext cx="8077200" cy="519113"/>
          </a:xfrm>
          <a:prstGeom prst="rect">
            <a:avLst/>
          </a:prstGeom>
          <a:noFill/>
          <a:ln w="9525">
            <a:noFill/>
            <a:miter lim="800000"/>
            <a:headEnd/>
            <a:tailEnd/>
          </a:ln>
          <a:effectLst/>
        </p:spPr>
        <p:txBody>
          <a:bodyPr>
            <a:spAutoFit/>
          </a:bodyPr>
          <a:lstStyle/>
          <a:p>
            <a:pPr>
              <a:spcBef>
                <a:spcPct val="50000"/>
              </a:spcBef>
            </a:pPr>
            <a:r>
              <a:rPr lang="en-US" sz="2800"/>
              <a:t>What are the possible fates of pyruvate</a:t>
            </a:r>
            <a:r>
              <a:rPr lang="en-US"/>
              <a:t>?</a:t>
            </a:r>
          </a:p>
        </p:txBody>
      </p:sp>
      <p:sp>
        <p:nvSpPr>
          <p:cNvPr id="7171" name="Text Box 3"/>
          <p:cNvSpPr txBox="1">
            <a:spLocks noChangeArrowheads="1"/>
          </p:cNvSpPr>
          <p:nvPr/>
        </p:nvSpPr>
        <p:spPr bwMode="auto">
          <a:xfrm>
            <a:off x="762000" y="2209800"/>
            <a:ext cx="7848600" cy="3743325"/>
          </a:xfrm>
          <a:prstGeom prst="rect">
            <a:avLst/>
          </a:prstGeom>
          <a:noFill/>
          <a:ln w="9525">
            <a:noFill/>
            <a:miter lim="800000"/>
            <a:headEnd/>
            <a:tailEnd/>
          </a:ln>
          <a:effectLst/>
        </p:spPr>
        <p:txBody>
          <a:bodyPr>
            <a:spAutoFit/>
          </a:bodyPr>
          <a:lstStyle/>
          <a:p>
            <a:pPr>
              <a:spcBef>
                <a:spcPct val="50000"/>
              </a:spcBef>
              <a:buFontTx/>
              <a:buChar char="•"/>
            </a:pPr>
            <a:r>
              <a:rPr lang="en-US"/>
              <a:t>Ethanol (fermentation)</a:t>
            </a:r>
          </a:p>
          <a:p>
            <a:pPr>
              <a:spcBef>
                <a:spcPct val="50000"/>
              </a:spcBef>
              <a:buFontTx/>
              <a:buChar char="•"/>
            </a:pPr>
            <a:r>
              <a:rPr lang="en-US"/>
              <a:t>Acetyl coA (mammals and others)</a:t>
            </a:r>
          </a:p>
          <a:p>
            <a:pPr lvl="1">
              <a:spcBef>
                <a:spcPct val="50000"/>
              </a:spcBef>
              <a:buFontTx/>
              <a:buChar char="•"/>
            </a:pPr>
            <a:r>
              <a:rPr lang="en-US"/>
              <a:t>TCA/Krebs cycle</a:t>
            </a:r>
          </a:p>
          <a:p>
            <a:pPr>
              <a:spcBef>
                <a:spcPct val="50000"/>
              </a:spcBef>
              <a:buFontTx/>
              <a:buChar char="•"/>
            </a:pPr>
            <a:r>
              <a:rPr lang="en-US"/>
              <a:t>Oxaloacetate - gluconeogenesis</a:t>
            </a:r>
          </a:p>
          <a:p>
            <a:pPr>
              <a:spcBef>
                <a:spcPct val="50000"/>
              </a:spcBef>
              <a:buFontTx/>
              <a:buChar char="•"/>
            </a:pPr>
            <a:r>
              <a:rPr lang="en-US"/>
              <a:t>Lactate (mammals and others)</a:t>
            </a:r>
          </a:p>
          <a:p>
            <a:pPr lvl="1">
              <a:spcBef>
                <a:spcPct val="50000"/>
              </a:spcBef>
              <a:buFontTx/>
              <a:buChar char="•"/>
            </a:pPr>
            <a:r>
              <a:rPr lang="en-US"/>
              <a:t>End product of anaerobic glycolysis</a:t>
            </a:r>
          </a:p>
          <a:p>
            <a:pPr lvl="1">
              <a:spcBef>
                <a:spcPct val="50000"/>
              </a:spcBef>
              <a:buFontTx/>
              <a:buChar char="•"/>
            </a:pPr>
            <a:r>
              <a:rPr lang="en-US"/>
              <a:t>Gluconeogenesis in liver via the Cori cycle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noFill/>
          <a:ln/>
        </p:spPr>
        <p:txBody>
          <a:bodyPr/>
          <a:lstStyle/>
          <a:p>
            <a:r>
              <a:rPr lang="en-US" b="1">
                <a:solidFill>
                  <a:srgbClr val="0000CC"/>
                </a:solidFill>
                <a:effectLst>
                  <a:outerShdw blurRad="38100" dist="38100" dir="2700000" algn="tl">
                    <a:srgbClr val="000000"/>
                  </a:outerShdw>
                </a:effectLst>
              </a:rPr>
              <a:t>Calvin Cycle</a:t>
            </a:r>
            <a:endParaRPr lang="en-US" b="1"/>
          </a:p>
        </p:txBody>
      </p:sp>
      <p:sp>
        <p:nvSpPr>
          <p:cNvPr id="33795" name="Rectangle 3"/>
          <p:cNvSpPr>
            <a:spLocks noGrp="1" noChangeArrowheads="1"/>
          </p:cNvSpPr>
          <p:nvPr>
            <p:ph type="body" idx="1"/>
          </p:nvPr>
        </p:nvSpPr>
        <p:spPr>
          <a:noFill/>
          <a:ln/>
        </p:spPr>
        <p:txBody>
          <a:bodyPr/>
          <a:lstStyle/>
          <a:p>
            <a:r>
              <a:rPr lang="en-US" b="1">
                <a:solidFill>
                  <a:srgbClr val="0000CC"/>
                </a:solidFill>
                <a:effectLst>
                  <a:outerShdw blurRad="38100" dist="38100" dir="2700000" algn="tl">
                    <a:srgbClr val="000000"/>
                  </a:outerShdw>
                </a:effectLst>
              </a:rPr>
              <a:t>Remember:</a:t>
            </a:r>
            <a:r>
              <a:rPr lang="en-US">
                <a:solidFill>
                  <a:srgbClr val="0000CC"/>
                </a:solidFill>
              </a:rPr>
              <a:t>  </a:t>
            </a:r>
            <a:r>
              <a:rPr lang="en-US" b="1">
                <a:solidFill>
                  <a:srgbClr val="0000CC"/>
                </a:solidFill>
                <a:effectLst>
                  <a:outerShdw blurRad="38100" dist="38100" dir="2700000" algn="tl">
                    <a:srgbClr val="000000"/>
                  </a:outerShdw>
                </a:effectLst>
              </a:rPr>
              <a:t>C3 = Calvin Cycle</a:t>
            </a:r>
            <a:endParaRPr lang="en-US" b="1"/>
          </a:p>
        </p:txBody>
      </p:sp>
      <p:grpSp>
        <p:nvGrpSpPr>
          <p:cNvPr id="2" name="Group 12"/>
          <p:cNvGrpSpPr>
            <a:grpSpLocks/>
          </p:cNvGrpSpPr>
          <p:nvPr/>
        </p:nvGrpSpPr>
        <p:grpSpPr bwMode="auto">
          <a:xfrm>
            <a:off x="2514600" y="3276600"/>
            <a:ext cx="4379913" cy="2863850"/>
            <a:chOff x="1584" y="2064"/>
            <a:chExt cx="2759" cy="1804"/>
          </a:xfrm>
        </p:grpSpPr>
        <p:sp>
          <p:nvSpPr>
            <p:cNvPr id="33796" name="Rectangle 4"/>
            <p:cNvSpPr>
              <a:spLocks noChangeArrowheads="1"/>
            </p:cNvSpPr>
            <p:nvPr/>
          </p:nvSpPr>
          <p:spPr bwMode="auto">
            <a:xfrm>
              <a:off x="2199" y="2391"/>
              <a:ext cx="497" cy="478"/>
            </a:xfrm>
            <a:prstGeom prst="rect">
              <a:avLst/>
            </a:prstGeom>
            <a:noFill/>
            <a:ln w="12700">
              <a:noFill/>
              <a:miter lim="800000"/>
              <a:headEnd/>
              <a:tailEnd/>
            </a:ln>
            <a:effectLst/>
          </p:spPr>
          <p:txBody>
            <a:bodyPr wrap="none" lIns="90488" tIns="44450" rIns="90488" bIns="44450">
              <a:spAutoFit/>
            </a:bodyPr>
            <a:lstStyle/>
            <a:p>
              <a:r>
                <a:rPr lang="en-US" sz="4400" b="1"/>
                <a:t>C</a:t>
              </a:r>
              <a:r>
                <a:rPr lang="en-US" sz="4400" b="1" baseline="-25000"/>
                <a:t>3</a:t>
              </a:r>
            </a:p>
          </p:txBody>
        </p:sp>
        <p:sp>
          <p:nvSpPr>
            <p:cNvPr id="33797" name="Rectangle 5"/>
            <p:cNvSpPr>
              <a:spLocks noChangeArrowheads="1"/>
            </p:cNvSpPr>
            <p:nvPr/>
          </p:nvSpPr>
          <p:spPr bwMode="auto">
            <a:xfrm>
              <a:off x="2967" y="3428"/>
              <a:ext cx="1376" cy="440"/>
            </a:xfrm>
            <a:prstGeom prst="rect">
              <a:avLst/>
            </a:prstGeom>
            <a:noFill/>
            <a:ln w="12700">
              <a:noFill/>
              <a:miter lim="800000"/>
              <a:headEnd/>
              <a:tailEnd/>
            </a:ln>
            <a:effectLst/>
          </p:spPr>
          <p:txBody>
            <a:bodyPr wrap="none" lIns="90488" tIns="44450" rIns="90488" bIns="44450">
              <a:spAutoFit/>
            </a:bodyPr>
            <a:lstStyle/>
            <a:p>
              <a:r>
                <a:rPr lang="en-US" sz="4000" b="1">
                  <a:solidFill>
                    <a:schemeClr val="hlink"/>
                  </a:solidFill>
                </a:rPr>
                <a:t>Glucose</a:t>
              </a:r>
            </a:p>
          </p:txBody>
        </p:sp>
        <p:sp>
          <p:nvSpPr>
            <p:cNvPr id="33798" name="Freeform 6"/>
            <p:cNvSpPr>
              <a:spLocks/>
            </p:cNvSpPr>
            <p:nvPr/>
          </p:nvSpPr>
          <p:spPr bwMode="auto">
            <a:xfrm>
              <a:off x="1584" y="2100"/>
              <a:ext cx="781" cy="397"/>
            </a:xfrm>
            <a:custGeom>
              <a:avLst/>
              <a:gdLst/>
              <a:ahLst/>
              <a:cxnLst>
                <a:cxn ang="0">
                  <a:pos x="0" y="348"/>
                </a:cxn>
                <a:cxn ang="0">
                  <a:pos x="12" y="384"/>
                </a:cxn>
                <a:cxn ang="0">
                  <a:pos x="48" y="396"/>
                </a:cxn>
                <a:cxn ang="0">
                  <a:pos x="84" y="396"/>
                </a:cxn>
                <a:cxn ang="0">
                  <a:pos x="120" y="372"/>
                </a:cxn>
                <a:cxn ang="0">
                  <a:pos x="156" y="360"/>
                </a:cxn>
                <a:cxn ang="0">
                  <a:pos x="192" y="348"/>
                </a:cxn>
                <a:cxn ang="0">
                  <a:pos x="228" y="324"/>
                </a:cxn>
                <a:cxn ang="0">
                  <a:pos x="264" y="300"/>
                </a:cxn>
                <a:cxn ang="0">
                  <a:pos x="312" y="264"/>
                </a:cxn>
                <a:cxn ang="0">
                  <a:pos x="348" y="228"/>
                </a:cxn>
                <a:cxn ang="0">
                  <a:pos x="372" y="192"/>
                </a:cxn>
                <a:cxn ang="0">
                  <a:pos x="408" y="168"/>
                </a:cxn>
                <a:cxn ang="0">
                  <a:pos x="432" y="132"/>
                </a:cxn>
                <a:cxn ang="0">
                  <a:pos x="468" y="108"/>
                </a:cxn>
                <a:cxn ang="0">
                  <a:pos x="504" y="84"/>
                </a:cxn>
                <a:cxn ang="0">
                  <a:pos x="540" y="60"/>
                </a:cxn>
                <a:cxn ang="0">
                  <a:pos x="576" y="24"/>
                </a:cxn>
                <a:cxn ang="0">
                  <a:pos x="612" y="12"/>
                </a:cxn>
                <a:cxn ang="0">
                  <a:pos x="648" y="0"/>
                </a:cxn>
                <a:cxn ang="0">
                  <a:pos x="696" y="0"/>
                </a:cxn>
                <a:cxn ang="0">
                  <a:pos x="732" y="0"/>
                </a:cxn>
                <a:cxn ang="0">
                  <a:pos x="780" y="0"/>
                </a:cxn>
                <a:cxn ang="0">
                  <a:pos x="768" y="12"/>
                </a:cxn>
              </a:cxnLst>
              <a:rect l="0" t="0" r="r" b="b"/>
              <a:pathLst>
                <a:path w="781" h="397">
                  <a:moveTo>
                    <a:pt x="0" y="348"/>
                  </a:moveTo>
                  <a:lnTo>
                    <a:pt x="12" y="384"/>
                  </a:lnTo>
                  <a:lnTo>
                    <a:pt x="48" y="396"/>
                  </a:lnTo>
                  <a:lnTo>
                    <a:pt x="84" y="396"/>
                  </a:lnTo>
                  <a:lnTo>
                    <a:pt x="120" y="372"/>
                  </a:lnTo>
                  <a:lnTo>
                    <a:pt x="156" y="360"/>
                  </a:lnTo>
                  <a:lnTo>
                    <a:pt x="192" y="348"/>
                  </a:lnTo>
                  <a:lnTo>
                    <a:pt x="228" y="324"/>
                  </a:lnTo>
                  <a:lnTo>
                    <a:pt x="264" y="300"/>
                  </a:lnTo>
                  <a:lnTo>
                    <a:pt x="312" y="264"/>
                  </a:lnTo>
                  <a:lnTo>
                    <a:pt x="348" y="228"/>
                  </a:lnTo>
                  <a:lnTo>
                    <a:pt x="372" y="192"/>
                  </a:lnTo>
                  <a:lnTo>
                    <a:pt x="408" y="168"/>
                  </a:lnTo>
                  <a:lnTo>
                    <a:pt x="432" y="132"/>
                  </a:lnTo>
                  <a:lnTo>
                    <a:pt x="468" y="108"/>
                  </a:lnTo>
                  <a:lnTo>
                    <a:pt x="504" y="84"/>
                  </a:lnTo>
                  <a:lnTo>
                    <a:pt x="540" y="60"/>
                  </a:lnTo>
                  <a:lnTo>
                    <a:pt x="576" y="24"/>
                  </a:lnTo>
                  <a:lnTo>
                    <a:pt x="612" y="12"/>
                  </a:lnTo>
                  <a:lnTo>
                    <a:pt x="648" y="0"/>
                  </a:lnTo>
                  <a:lnTo>
                    <a:pt x="696" y="0"/>
                  </a:lnTo>
                  <a:lnTo>
                    <a:pt x="732" y="0"/>
                  </a:lnTo>
                  <a:lnTo>
                    <a:pt x="780" y="0"/>
                  </a:lnTo>
                  <a:lnTo>
                    <a:pt x="768" y="12"/>
                  </a:lnTo>
                </a:path>
              </a:pathLst>
            </a:custGeom>
            <a:noFill/>
            <a:ln w="50800" cap="rnd" cmpd="sng">
              <a:solidFill>
                <a:schemeClr val="tx1"/>
              </a:solidFill>
              <a:prstDash val="solid"/>
              <a:round/>
              <a:headEnd type="none" w="med" len="med"/>
              <a:tailEnd type="triangle" w="med" len="med"/>
            </a:ln>
            <a:effectLst/>
          </p:spPr>
          <p:txBody>
            <a:bodyPr/>
            <a:lstStyle/>
            <a:p>
              <a:endParaRPr lang="en-US"/>
            </a:p>
          </p:txBody>
        </p:sp>
        <p:sp>
          <p:nvSpPr>
            <p:cNvPr id="33800" name="Freeform 8"/>
            <p:cNvSpPr>
              <a:spLocks/>
            </p:cNvSpPr>
            <p:nvPr/>
          </p:nvSpPr>
          <p:spPr bwMode="auto">
            <a:xfrm>
              <a:off x="2892" y="3024"/>
              <a:ext cx="181" cy="421"/>
            </a:xfrm>
            <a:custGeom>
              <a:avLst/>
              <a:gdLst/>
              <a:ahLst/>
              <a:cxnLst>
                <a:cxn ang="0">
                  <a:pos x="180" y="0"/>
                </a:cxn>
                <a:cxn ang="0">
                  <a:pos x="144" y="12"/>
                </a:cxn>
                <a:cxn ang="0">
                  <a:pos x="108" y="36"/>
                </a:cxn>
                <a:cxn ang="0">
                  <a:pos x="72" y="72"/>
                </a:cxn>
                <a:cxn ang="0">
                  <a:pos x="48" y="108"/>
                </a:cxn>
                <a:cxn ang="0">
                  <a:pos x="24" y="156"/>
                </a:cxn>
                <a:cxn ang="0">
                  <a:pos x="0" y="192"/>
                </a:cxn>
                <a:cxn ang="0">
                  <a:pos x="0" y="228"/>
                </a:cxn>
                <a:cxn ang="0">
                  <a:pos x="0" y="264"/>
                </a:cxn>
                <a:cxn ang="0">
                  <a:pos x="24" y="300"/>
                </a:cxn>
                <a:cxn ang="0">
                  <a:pos x="60" y="324"/>
                </a:cxn>
                <a:cxn ang="0">
                  <a:pos x="96" y="348"/>
                </a:cxn>
                <a:cxn ang="0">
                  <a:pos x="132" y="384"/>
                </a:cxn>
                <a:cxn ang="0">
                  <a:pos x="168" y="420"/>
                </a:cxn>
              </a:cxnLst>
              <a:rect l="0" t="0" r="r" b="b"/>
              <a:pathLst>
                <a:path w="181" h="421">
                  <a:moveTo>
                    <a:pt x="180" y="0"/>
                  </a:moveTo>
                  <a:lnTo>
                    <a:pt x="144" y="12"/>
                  </a:lnTo>
                  <a:lnTo>
                    <a:pt x="108" y="36"/>
                  </a:lnTo>
                  <a:lnTo>
                    <a:pt x="72" y="72"/>
                  </a:lnTo>
                  <a:lnTo>
                    <a:pt x="48" y="108"/>
                  </a:lnTo>
                  <a:lnTo>
                    <a:pt x="24" y="156"/>
                  </a:lnTo>
                  <a:lnTo>
                    <a:pt x="0" y="192"/>
                  </a:lnTo>
                  <a:lnTo>
                    <a:pt x="0" y="228"/>
                  </a:lnTo>
                  <a:lnTo>
                    <a:pt x="0" y="264"/>
                  </a:lnTo>
                  <a:lnTo>
                    <a:pt x="24" y="300"/>
                  </a:lnTo>
                  <a:lnTo>
                    <a:pt x="60" y="324"/>
                  </a:lnTo>
                  <a:lnTo>
                    <a:pt x="96" y="348"/>
                  </a:lnTo>
                  <a:lnTo>
                    <a:pt x="132" y="384"/>
                  </a:lnTo>
                  <a:lnTo>
                    <a:pt x="168" y="420"/>
                  </a:lnTo>
                </a:path>
              </a:pathLst>
            </a:custGeom>
            <a:noFill/>
            <a:ln w="50800" cap="rnd" cmpd="sng">
              <a:solidFill>
                <a:schemeClr val="tx1"/>
              </a:solidFill>
              <a:prstDash val="solid"/>
              <a:round/>
              <a:headEnd type="none" w="med" len="med"/>
              <a:tailEnd type="triangle" w="med" len="med"/>
            </a:ln>
            <a:effectLst/>
          </p:spPr>
          <p:txBody>
            <a:bodyPr/>
            <a:lstStyle/>
            <a:p>
              <a:endParaRPr lang="en-US"/>
            </a:p>
          </p:txBody>
        </p:sp>
        <p:sp>
          <p:nvSpPr>
            <p:cNvPr id="33801" name="Freeform 9"/>
            <p:cNvSpPr>
              <a:spLocks/>
            </p:cNvSpPr>
            <p:nvPr/>
          </p:nvSpPr>
          <p:spPr bwMode="auto">
            <a:xfrm>
              <a:off x="1728" y="2688"/>
              <a:ext cx="1153" cy="589"/>
            </a:xfrm>
            <a:custGeom>
              <a:avLst/>
              <a:gdLst/>
              <a:ahLst/>
              <a:cxnLst>
                <a:cxn ang="0">
                  <a:pos x="1152" y="528"/>
                </a:cxn>
                <a:cxn ang="0">
                  <a:pos x="1116" y="540"/>
                </a:cxn>
                <a:cxn ang="0">
                  <a:pos x="1068" y="564"/>
                </a:cxn>
                <a:cxn ang="0">
                  <a:pos x="1032" y="576"/>
                </a:cxn>
                <a:cxn ang="0">
                  <a:pos x="984" y="576"/>
                </a:cxn>
                <a:cxn ang="0">
                  <a:pos x="948" y="576"/>
                </a:cxn>
                <a:cxn ang="0">
                  <a:pos x="900" y="588"/>
                </a:cxn>
                <a:cxn ang="0">
                  <a:pos x="864" y="588"/>
                </a:cxn>
                <a:cxn ang="0">
                  <a:pos x="792" y="588"/>
                </a:cxn>
                <a:cxn ang="0">
                  <a:pos x="696" y="588"/>
                </a:cxn>
                <a:cxn ang="0">
                  <a:pos x="600" y="588"/>
                </a:cxn>
                <a:cxn ang="0">
                  <a:pos x="528" y="588"/>
                </a:cxn>
                <a:cxn ang="0">
                  <a:pos x="456" y="576"/>
                </a:cxn>
                <a:cxn ang="0">
                  <a:pos x="360" y="564"/>
                </a:cxn>
                <a:cxn ang="0">
                  <a:pos x="264" y="540"/>
                </a:cxn>
                <a:cxn ang="0">
                  <a:pos x="192" y="528"/>
                </a:cxn>
                <a:cxn ang="0">
                  <a:pos x="144" y="504"/>
                </a:cxn>
                <a:cxn ang="0">
                  <a:pos x="96" y="468"/>
                </a:cxn>
                <a:cxn ang="0">
                  <a:pos x="60" y="432"/>
                </a:cxn>
                <a:cxn ang="0">
                  <a:pos x="24" y="384"/>
                </a:cxn>
                <a:cxn ang="0">
                  <a:pos x="0" y="288"/>
                </a:cxn>
                <a:cxn ang="0">
                  <a:pos x="0" y="192"/>
                </a:cxn>
                <a:cxn ang="0">
                  <a:pos x="0" y="144"/>
                </a:cxn>
                <a:cxn ang="0">
                  <a:pos x="0" y="108"/>
                </a:cxn>
                <a:cxn ang="0">
                  <a:pos x="0" y="72"/>
                </a:cxn>
                <a:cxn ang="0">
                  <a:pos x="12" y="36"/>
                </a:cxn>
                <a:cxn ang="0">
                  <a:pos x="36" y="0"/>
                </a:cxn>
              </a:cxnLst>
              <a:rect l="0" t="0" r="r" b="b"/>
              <a:pathLst>
                <a:path w="1153" h="589">
                  <a:moveTo>
                    <a:pt x="1152" y="528"/>
                  </a:moveTo>
                  <a:lnTo>
                    <a:pt x="1116" y="540"/>
                  </a:lnTo>
                  <a:lnTo>
                    <a:pt x="1068" y="564"/>
                  </a:lnTo>
                  <a:lnTo>
                    <a:pt x="1032" y="576"/>
                  </a:lnTo>
                  <a:lnTo>
                    <a:pt x="984" y="576"/>
                  </a:lnTo>
                  <a:lnTo>
                    <a:pt x="948" y="576"/>
                  </a:lnTo>
                  <a:lnTo>
                    <a:pt x="900" y="588"/>
                  </a:lnTo>
                  <a:lnTo>
                    <a:pt x="864" y="588"/>
                  </a:lnTo>
                  <a:lnTo>
                    <a:pt x="792" y="588"/>
                  </a:lnTo>
                  <a:lnTo>
                    <a:pt x="696" y="588"/>
                  </a:lnTo>
                  <a:lnTo>
                    <a:pt x="600" y="588"/>
                  </a:lnTo>
                  <a:lnTo>
                    <a:pt x="528" y="588"/>
                  </a:lnTo>
                  <a:lnTo>
                    <a:pt x="456" y="576"/>
                  </a:lnTo>
                  <a:lnTo>
                    <a:pt x="360" y="564"/>
                  </a:lnTo>
                  <a:lnTo>
                    <a:pt x="264" y="540"/>
                  </a:lnTo>
                  <a:lnTo>
                    <a:pt x="192" y="528"/>
                  </a:lnTo>
                  <a:lnTo>
                    <a:pt x="144" y="504"/>
                  </a:lnTo>
                  <a:lnTo>
                    <a:pt x="96" y="468"/>
                  </a:lnTo>
                  <a:lnTo>
                    <a:pt x="60" y="432"/>
                  </a:lnTo>
                  <a:lnTo>
                    <a:pt x="24" y="384"/>
                  </a:lnTo>
                  <a:lnTo>
                    <a:pt x="0" y="288"/>
                  </a:lnTo>
                  <a:lnTo>
                    <a:pt x="0" y="192"/>
                  </a:lnTo>
                  <a:lnTo>
                    <a:pt x="0" y="144"/>
                  </a:lnTo>
                  <a:lnTo>
                    <a:pt x="0" y="108"/>
                  </a:lnTo>
                  <a:lnTo>
                    <a:pt x="0" y="72"/>
                  </a:lnTo>
                  <a:lnTo>
                    <a:pt x="12" y="36"/>
                  </a:lnTo>
                  <a:lnTo>
                    <a:pt x="36" y="0"/>
                  </a:lnTo>
                </a:path>
              </a:pathLst>
            </a:custGeom>
            <a:noFill/>
            <a:ln w="50800" cap="rnd" cmpd="sng">
              <a:solidFill>
                <a:schemeClr val="tx1"/>
              </a:solidFill>
              <a:prstDash val="solid"/>
              <a:round/>
              <a:headEnd type="none" w="med" len="med"/>
              <a:tailEnd type="triangle" w="med" len="med"/>
            </a:ln>
            <a:effectLst/>
          </p:spPr>
          <p:txBody>
            <a:bodyPr/>
            <a:lstStyle/>
            <a:p>
              <a:endParaRPr lang="en-US"/>
            </a:p>
          </p:txBody>
        </p:sp>
        <p:sp>
          <p:nvSpPr>
            <p:cNvPr id="33803" name="Freeform 11"/>
            <p:cNvSpPr>
              <a:spLocks/>
            </p:cNvSpPr>
            <p:nvPr/>
          </p:nvSpPr>
          <p:spPr bwMode="auto">
            <a:xfrm>
              <a:off x="2508" y="2064"/>
              <a:ext cx="727" cy="913"/>
            </a:xfrm>
            <a:custGeom>
              <a:avLst/>
              <a:gdLst/>
              <a:ahLst/>
              <a:cxnLst>
                <a:cxn ang="0">
                  <a:pos x="0" y="12"/>
                </a:cxn>
                <a:cxn ang="0">
                  <a:pos x="132" y="0"/>
                </a:cxn>
                <a:cxn ang="0">
                  <a:pos x="336" y="48"/>
                </a:cxn>
                <a:cxn ang="0">
                  <a:pos x="516" y="168"/>
                </a:cxn>
                <a:cxn ang="0">
                  <a:pos x="576" y="240"/>
                </a:cxn>
                <a:cxn ang="0">
                  <a:pos x="636" y="312"/>
                </a:cxn>
                <a:cxn ang="0">
                  <a:pos x="660" y="384"/>
                </a:cxn>
                <a:cxn ang="0">
                  <a:pos x="684" y="420"/>
                </a:cxn>
                <a:cxn ang="0">
                  <a:pos x="708" y="492"/>
                </a:cxn>
                <a:cxn ang="0">
                  <a:pos x="720" y="528"/>
                </a:cxn>
                <a:cxn ang="0">
                  <a:pos x="684" y="816"/>
                </a:cxn>
                <a:cxn ang="0">
                  <a:pos x="636" y="864"/>
                </a:cxn>
              </a:cxnLst>
              <a:rect l="0" t="0" r="r" b="b"/>
              <a:pathLst>
                <a:path w="727" h="913">
                  <a:moveTo>
                    <a:pt x="0" y="12"/>
                  </a:moveTo>
                  <a:cubicBezTo>
                    <a:pt x="44" y="8"/>
                    <a:pt x="88" y="0"/>
                    <a:pt x="132" y="0"/>
                  </a:cubicBezTo>
                  <a:cubicBezTo>
                    <a:pt x="203" y="0"/>
                    <a:pt x="268" y="31"/>
                    <a:pt x="336" y="48"/>
                  </a:cubicBezTo>
                  <a:cubicBezTo>
                    <a:pt x="389" y="83"/>
                    <a:pt x="470" y="122"/>
                    <a:pt x="516" y="168"/>
                  </a:cubicBezTo>
                  <a:cubicBezTo>
                    <a:pt x="621" y="273"/>
                    <a:pt x="492" y="140"/>
                    <a:pt x="576" y="240"/>
                  </a:cubicBezTo>
                  <a:cubicBezTo>
                    <a:pt x="603" y="272"/>
                    <a:pt x="619" y="274"/>
                    <a:pt x="636" y="312"/>
                  </a:cubicBezTo>
                  <a:cubicBezTo>
                    <a:pt x="646" y="335"/>
                    <a:pt x="652" y="360"/>
                    <a:pt x="660" y="384"/>
                  </a:cubicBezTo>
                  <a:cubicBezTo>
                    <a:pt x="665" y="398"/>
                    <a:pt x="678" y="407"/>
                    <a:pt x="684" y="420"/>
                  </a:cubicBezTo>
                  <a:cubicBezTo>
                    <a:pt x="694" y="443"/>
                    <a:pt x="700" y="468"/>
                    <a:pt x="708" y="492"/>
                  </a:cubicBezTo>
                  <a:cubicBezTo>
                    <a:pt x="712" y="504"/>
                    <a:pt x="720" y="528"/>
                    <a:pt x="720" y="528"/>
                  </a:cubicBezTo>
                  <a:cubicBezTo>
                    <a:pt x="720" y="528"/>
                    <a:pt x="727" y="763"/>
                    <a:pt x="684" y="816"/>
                  </a:cubicBezTo>
                  <a:cubicBezTo>
                    <a:pt x="607" y="913"/>
                    <a:pt x="675" y="785"/>
                    <a:pt x="636" y="864"/>
                  </a:cubicBezTo>
                </a:path>
              </a:pathLst>
            </a:custGeom>
            <a:noFill/>
            <a:ln w="57150" cap="flat" cmpd="sng">
              <a:solidFill>
                <a:schemeClr val="tx1"/>
              </a:solidFill>
              <a:prstDash val="solid"/>
              <a:round/>
              <a:headEnd type="none" w="med" len="med"/>
              <a:tailEnd type="triangle" w="med" len="med"/>
            </a:ln>
            <a:effec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wipe(left)">
                                      <p:cBhvr>
                                        <p:cTn id="7" dur="500"/>
                                        <p:tgtEl>
                                          <p:spTgt spid="337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795">
                                            <p:txEl>
                                              <p:pRg st="0" end="0"/>
                                            </p:txEl>
                                          </p:spTgt>
                                        </p:tgtEl>
                                        <p:attrNameLst>
                                          <p:attrName>style.visibility</p:attrName>
                                        </p:attrNameLst>
                                      </p:cBhvr>
                                      <p:to>
                                        <p:strVal val="visible"/>
                                      </p:to>
                                    </p:set>
                                    <p:animEffect transition="in" filter="wipe(left)">
                                      <p:cBhvr>
                                        <p:cTn id="12" dur="500"/>
                                        <p:tgtEl>
                                          <p:spTgt spid="337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autoUpdateAnimBg="0"/>
      <p:bldP spid="33795"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noFill/>
          <a:ln/>
        </p:spPr>
        <p:txBody>
          <a:bodyPr/>
          <a:lstStyle/>
          <a:p>
            <a:r>
              <a:rPr lang="en-US" b="1">
                <a:solidFill>
                  <a:srgbClr val="800080"/>
                </a:solidFill>
                <a:effectLst>
                  <a:outerShdw blurRad="38100" dist="38100" dir="2700000" algn="tl">
                    <a:srgbClr val="000000"/>
                  </a:outerShdw>
                </a:effectLst>
              </a:rPr>
              <a:t>Photorespiration</a:t>
            </a:r>
            <a:endParaRPr lang="en-US" b="1"/>
          </a:p>
        </p:txBody>
      </p:sp>
      <p:sp>
        <p:nvSpPr>
          <p:cNvPr id="34819" name="Rectangle 3"/>
          <p:cNvSpPr>
            <a:spLocks noGrp="1" noChangeArrowheads="1"/>
          </p:cNvSpPr>
          <p:nvPr>
            <p:ph type="body" idx="1"/>
          </p:nvPr>
        </p:nvSpPr>
        <p:spPr>
          <a:noFill/>
          <a:ln/>
        </p:spPr>
        <p:txBody>
          <a:bodyPr/>
          <a:lstStyle/>
          <a:p>
            <a:r>
              <a:rPr lang="en-US" sz="2800"/>
              <a:t>Occurs on </a:t>
            </a:r>
            <a:r>
              <a:rPr lang="en-US" sz="2800" b="1">
                <a:solidFill>
                  <a:srgbClr val="800080"/>
                </a:solidFill>
                <a:effectLst>
                  <a:outerShdw blurRad="38100" dist="38100" dir="2700000" algn="tl">
                    <a:srgbClr val="000000"/>
                  </a:outerShdw>
                </a:effectLst>
              </a:rPr>
              <a:t>hot, dry, bright days</a:t>
            </a:r>
            <a:r>
              <a:rPr lang="en-US" sz="2800"/>
              <a:t>.</a:t>
            </a:r>
          </a:p>
          <a:p>
            <a:pPr>
              <a:lnSpc>
                <a:spcPct val="40000"/>
              </a:lnSpc>
              <a:buFontTx/>
              <a:buNone/>
            </a:pPr>
            <a:endParaRPr lang="en-US" sz="2800"/>
          </a:p>
          <a:p>
            <a:r>
              <a:rPr lang="en-US" sz="2800" b="1">
                <a:solidFill>
                  <a:srgbClr val="800080"/>
                </a:solidFill>
              </a:rPr>
              <a:t>Stomates close</a:t>
            </a:r>
            <a:r>
              <a:rPr lang="en-US" sz="2800" b="1"/>
              <a:t>.</a:t>
            </a:r>
          </a:p>
          <a:p>
            <a:pPr>
              <a:lnSpc>
                <a:spcPct val="30000"/>
              </a:lnSpc>
            </a:pPr>
            <a:endParaRPr lang="en-US" sz="2800"/>
          </a:p>
          <a:p>
            <a:r>
              <a:rPr lang="en-US" sz="2800"/>
              <a:t>Fixation of </a:t>
            </a:r>
            <a:r>
              <a:rPr lang="en-US" sz="2800" b="1">
                <a:solidFill>
                  <a:srgbClr val="800080"/>
                </a:solidFill>
              </a:rPr>
              <a:t>O</a:t>
            </a:r>
            <a:r>
              <a:rPr lang="en-US" sz="2800" b="1" baseline="-25000">
                <a:solidFill>
                  <a:srgbClr val="800080"/>
                </a:solidFill>
              </a:rPr>
              <a:t>2</a:t>
            </a:r>
            <a:r>
              <a:rPr lang="en-US" sz="2800" b="1">
                <a:solidFill>
                  <a:srgbClr val="800080"/>
                </a:solidFill>
              </a:rPr>
              <a:t> instead of CO</a:t>
            </a:r>
            <a:r>
              <a:rPr lang="en-US" sz="2800" b="1" baseline="-25000">
                <a:solidFill>
                  <a:srgbClr val="800080"/>
                </a:solidFill>
              </a:rPr>
              <a:t>2</a:t>
            </a:r>
            <a:r>
              <a:rPr lang="en-US" sz="2800"/>
              <a:t>.</a:t>
            </a:r>
          </a:p>
          <a:p>
            <a:pPr>
              <a:lnSpc>
                <a:spcPct val="40000"/>
              </a:lnSpc>
              <a:buFontTx/>
              <a:buNone/>
            </a:pPr>
            <a:endParaRPr lang="en-US" sz="2800"/>
          </a:p>
          <a:p>
            <a:r>
              <a:rPr lang="en-US" sz="2800"/>
              <a:t>Produces </a:t>
            </a:r>
            <a:r>
              <a:rPr lang="en-US" sz="2800" b="1">
                <a:solidFill>
                  <a:srgbClr val="800080"/>
                </a:solidFill>
                <a:effectLst>
                  <a:outerShdw blurRad="38100" dist="38100" dir="2700000" algn="tl">
                    <a:srgbClr val="000000"/>
                  </a:outerShdw>
                </a:effectLst>
              </a:rPr>
              <a:t>2-C molecules</a:t>
            </a:r>
            <a:r>
              <a:rPr lang="en-US" sz="2800"/>
              <a:t> instead of </a:t>
            </a:r>
            <a:r>
              <a:rPr lang="en-US" sz="2800" b="1">
                <a:effectLst>
                  <a:outerShdw blurRad="38100" dist="38100" dir="2700000" algn="tl">
                    <a:srgbClr val="FFFFFF"/>
                  </a:outerShdw>
                </a:effectLst>
              </a:rPr>
              <a:t>3-C sugar molecules</a:t>
            </a:r>
            <a:r>
              <a:rPr lang="en-US" sz="2800"/>
              <a:t>.</a:t>
            </a:r>
          </a:p>
          <a:p>
            <a:pPr>
              <a:lnSpc>
                <a:spcPct val="40000"/>
              </a:lnSpc>
              <a:buFontTx/>
              <a:buNone/>
            </a:pPr>
            <a:endParaRPr lang="en-US" sz="2800"/>
          </a:p>
          <a:p>
            <a:r>
              <a:rPr lang="en-US" sz="2800"/>
              <a:t>Produces </a:t>
            </a:r>
            <a:r>
              <a:rPr lang="en-US" sz="2800" b="1">
                <a:solidFill>
                  <a:srgbClr val="800080"/>
                </a:solidFill>
              </a:rPr>
              <a:t>no sugar molecules or no</a:t>
            </a:r>
            <a:r>
              <a:rPr lang="en-US" sz="2800" b="1"/>
              <a:t> </a:t>
            </a:r>
            <a:r>
              <a:rPr lang="en-US" sz="2800" b="1">
                <a:solidFill>
                  <a:schemeClr val="hlink"/>
                </a:solidFill>
              </a:rPr>
              <a:t>ATP</a:t>
            </a:r>
            <a:r>
              <a:rPr lang="en-US" sz="2800" b="1"/>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animEffect transition="in" filter="wipe(left)">
                                      <p:cBhvr>
                                        <p:cTn id="7" dur="500"/>
                                        <p:tgtEl>
                                          <p:spTgt spid="348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819">
                                            <p:txEl>
                                              <p:pRg st="0" end="0"/>
                                            </p:txEl>
                                          </p:spTgt>
                                        </p:tgtEl>
                                        <p:attrNameLst>
                                          <p:attrName>style.visibility</p:attrName>
                                        </p:attrNameLst>
                                      </p:cBhvr>
                                      <p:to>
                                        <p:strVal val="visible"/>
                                      </p:to>
                                    </p:set>
                                    <p:animEffect transition="in" filter="wipe(left)">
                                      <p:cBhvr>
                                        <p:cTn id="12" dur="500"/>
                                        <p:tgtEl>
                                          <p:spTgt spid="348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wipe(left)">
                                      <p:cBhvr>
                                        <p:cTn id="17" dur="500"/>
                                        <p:tgtEl>
                                          <p:spTgt spid="348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819">
                                            <p:txEl>
                                              <p:pRg st="4" end="4"/>
                                            </p:txEl>
                                          </p:spTgt>
                                        </p:tgtEl>
                                        <p:attrNameLst>
                                          <p:attrName>style.visibility</p:attrName>
                                        </p:attrNameLst>
                                      </p:cBhvr>
                                      <p:to>
                                        <p:strVal val="visible"/>
                                      </p:to>
                                    </p:set>
                                    <p:animEffect transition="in" filter="wipe(left)">
                                      <p:cBhvr>
                                        <p:cTn id="22" dur="500"/>
                                        <p:tgtEl>
                                          <p:spTgt spid="348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819">
                                            <p:txEl>
                                              <p:pRg st="6" end="6"/>
                                            </p:txEl>
                                          </p:spTgt>
                                        </p:tgtEl>
                                        <p:attrNameLst>
                                          <p:attrName>style.visibility</p:attrName>
                                        </p:attrNameLst>
                                      </p:cBhvr>
                                      <p:to>
                                        <p:strVal val="visible"/>
                                      </p:to>
                                    </p:set>
                                    <p:animEffect transition="in" filter="wipe(left)">
                                      <p:cBhvr>
                                        <p:cTn id="27" dur="500"/>
                                        <p:tgtEl>
                                          <p:spTgt spid="3481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819">
                                            <p:txEl>
                                              <p:pRg st="8" end="8"/>
                                            </p:txEl>
                                          </p:spTgt>
                                        </p:tgtEl>
                                        <p:attrNameLst>
                                          <p:attrName>style.visibility</p:attrName>
                                        </p:attrNameLst>
                                      </p:cBhvr>
                                      <p:to>
                                        <p:strVal val="visible"/>
                                      </p:to>
                                    </p:set>
                                    <p:animEffect transition="in" filter="wipe(left)">
                                      <p:cBhvr>
                                        <p:cTn id="32" dur="500"/>
                                        <p:tgtEl>
                                          <p:spTgt spid="348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P spid="34819"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noFill/>
          <a:ln/>
        </p:spPr>
        <p:txBody>
          <a:bodyPr/>
          <a:lstStyle/>
          <a:p>
            <a:r>
              <a:rPr lang="en-US" b="1">
                <a:solidFill>
                  <a:srgbClr val="800080"/>
                </a:solidFill>
                <a:effectLst>
                  <a:outerShdw blurRad="38100" dist="38100" dir="2700000" algn="tl">
                    <a:srgbClr val="000000"/>
                  </a:outerShdw>
                </a:effectLst>
              </a:rPr>
              <a:t>Photorespiration</a:t>
            </a:r>
            <a:endParaRPr lang="en-US" b="1"/>
          </a:p>
        </p:txBody>
      </p:sp>
      <p:sp>
        <p:nvSpPr>
          <p:cNvPr id="35843" name="Rectangle 3"/>
          <p:cNvSpPr>
            <a:spLocks noGrp="1" noChangeArrowheads="1"/>
          </p:cNvSpPr>
          <p:nvPr>
            <p:ph type="body" idx="1"/>
          </p:nvPr>
        </p:nvSpPr>
        <p:spPr>
          <a:noFill/>
          <a:ln/>
        </p:spPr>
        <p:txBody>
          <a:bodyPr/>
          <a:lstStyle/>
          <a:p>
            <a:r>
              <a:rPr lang="en-US" sz="2800" b="1">
                <a:solidFill>
                  <a:schemeClr val="hlink"/>
                </a:solidFill>
                <a:effectLst>
                  <a:outerShdw blurRad="38100" dist="38100" dir="2700000" algn="tl">
                    <a:srgbClr val="000000"/>
                  </a:outerShdw>
                </a:effectLst>
              </a:rPr>
              <a:t>Because of photorespiration</a:t>
            </a:r>
            <a:r>
              <a:rPr lang="en-US" sz="2800"/>
              <a:t>:  </a:t>
            </a:r>
            <a:r>
              <a:rPr lang="en-US" sz="2800" b="1">
                <a:solidFill>
                  <a:srgbClr val="008000"/>
                </a:solidFill>
                <a:effectLst>
                  <a:outerShdw blurRad="38100" dist="38100" dir="2700000" algn="tl">
                    <a:srgbClr val="000000"/>
                  </a:outerShdw>
                </a:effectLst>
              </a:rPr>
              <a:t>Plants</a:t>
            </a:r>
            <a:r>
              <a:rPr lang="en-US" sz="2800"/>
              <a:t> have </a:t>
            </a:r>
            <a:r>
              <a:rPr lang="en-US" sz="2800" b="1">
                <a:solidFill>
                  <a:srgbClr val="0000CC"/>
                </a:solidFill>
                <a:effectLst>
                  <a:outerShdw blurRad="38100" dist="38100" dir="2700000" algn="tl">
                    <a:srgbClr val="000000"/>
                  </a:outerShdw>
                </a:effectLst>
              </a:rPr>
              <a:t>special adaptations</a:t>
            </a:r>
            <a:r>
              <a:rPr lang="en-US" sz="2800"/>
              <a:t> to limit the effect of </a:t>
            </a:r>
            <a:r>
              <a:rPr lang="en-US" sz="2800" b="1">
                <a:solidFill>
                  <a:srgbClr val="800080"/>
                </a:solidFill>
                <a:effectLst>
                  <a:outerShdw blurRad="38100" dist="38100" dir="2700000" algn="tl">
                    <a:srgbClr val="000000"/>
                  </a:outerShdw>
                </a:effectLst>
              </a:rPr>
              <a:t>photorespiration</a:t>
            </a:r>
            <a:r>
              <a:rPr lang="en-US" sz="2800"/>
              <a:t>.</a:t>
            </a:r>
          </a:p>
          <a:p>
            <a:pPr>
              <a:buFontTx/>
              <a:buNone/>
            </a:pPr>
            <a:endParaRPr lang="en-US" sz="2800"/>
          </a:p>
          <a:p>
            <a:pPr>
              <a:buFontTx/>
              <a:buNone/>
            </a:pPr>
            <a:r>
              <a:rPr lang="en-US" sz="2800" b="1">
                <a:solidFill>
                  <a:srgbClr val="0000CC"/>
                </a:solidFill>
                <a:effectLst>
                  <a:outerShdw blurRad="38100" dist="38100" dir="2700000" algn="tl">
                    <a:srgbClr val="000000"/>
                  </a:outerShdw>
                </a:effectLst>
              </a:rPr>
              <a:t>	1.	C4 plants</a:t>
            </a:r>
          </a:p>
          <a:p>
            <a:pPr>
              <a:lnSpc>
                <a:spcPct val="10000"/>
              </a:lnSpc>
              <a:buFontTx/>
              <a:buNone/>
            </a:pPr>
            <a:endParaRPr lang="en-US" sz="2800" b="1">
              <a:solidFill>
                <a:srgbClr val="0000CC"/>
              </a:solidFill>
              <a:effectLst>
                <a:outerShdw blurRad="38100" dist="38100" dir="2700000" algn="tl">
                  <a:srgbClr val="000000"/>
                </a:outerShdw>
              </a:effectLst>
            </a:endParaRPr>
          </a:p>
          <a:p>
            <a:pPr>
              <a:buFontTx/>
              <a:buNone/>
            </a:pPr>
            <a:r>
              <a:rPr lang="en-US" sz="2800" b="1">
                <a:solidFill>
                  <a:srgbClr val="0000CC"/>
                </a:solidFill>
                <a:effectLst>
                  <a:outerShdw blurRad="38100" dist="38100" dir="2700000" algn="tl">
                    <a:srgbClr val="000000"/>
                  </a:outerShdw>
                </a:effectLst>
              </a:rPr>
              <a:t>	2.	CAM plants</a:t>
            </a:r>
            <a:endParaRPr 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wipe(left)">
                                      <p:cBhvr>
                                        <p:cTn id="7" dur="500"/>
                                        <p:tgtEl>
                                          <p:spTgt spid="358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843">
                                            <p:txEl>
                                              <p:pRg st="0" end="0"/>
                                            </p:txEl>
                                          </p:spTgt>
                                        </p:tgtEl>
                                        <p:attrNameLst>
                                          <p:attrName>style.visibility</p:attrName>
                                        </p:attrNameLst>
                                      </p:cBhvr>
                                      <p:to>
                                        <p:strVal val="visible"/>
                                      </p:to>
                                    </p:set>
                                    <p:animEffect transition="in" filter="wipe(left)">
                                      <p:cBhvr>
                                        <p:cTn id="12" dur="500"/>
                                        <p:tgtEl>
                                          <p:spTgt spid="358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wipe(left)">
                                      <p:cBhvr>
                                        <p:cTn id="17" dur="500"/>
                                        <p:tgtEl>
                                          <p:spTgt spid="358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843">
                                            <p:txEl>
                                              <p:pRg st="4" end="4"/>
                                            </p:txEl>
                                          </p:spTgt>
                                        </p:tgtEl>
                                        <p:attrNameLst>
                                          <p:attrName>style.visibility</p:attrName>
                                        </p:attrNameLst>
                                      </p:cBhvr>
                                      <p:to>
                                        <p:strVal val="visible"/>
                                      </p:to>
                                    </p:set>
                                    <p:animEffect transition="in" filter="wipe(left)">
                                      <p:cBhvr>
                                        <p:cTn id="22" dur="500"/>
                                        <p:tgtEl>
                                          <p:spTgt spid="358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P spid="35843"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noFill/>
          <a:ln/>
        </p:spPr>
        <p:txBody>
          <a:bodyPr/>
          <a:lstStyle/>
          <a:p>
            <a:r>
              <a:rPr lang="en-US" b="1">
                <a:solidFill>
                  <a:srgbClr val="0000CC"/>
                </a:solidFill>
                <a:effectLst>
                  <a:outerShdw blurRad="38100" dist="38100" dir="2700000" algn="tl">
                    <a:srgbClr val="000000"/>
                  </a:outerShdw>
                </a:effectLst>
              </a:rPr>
              <a:t>C4 Plants</a:t>
            </a:r>
            <a:endParaRPr lang="en-US" b="1"/>
          </a:p>
        </p:txBody>
      </p:sp>
      <p:sp>
        <p:nvSpPr>
          <p:cNvPr id="36867" name="Rectangle 3"/>
          <p:cNvSpPr>
            <a:spLocks noGrp="1" noChangeArrowheads="1"/>
          </p:cNvSpPr>
          <p:nvPr>
            <p:ph type="body" idx="1"/>
          </p:nvPr>
        </p:nvSpPr>
        <p:spPr>
          <a:noFill/>
          <a:ln/>
        </p:spPr>
        <p:txBody>
          <a:bodyPr/>
          <a:lstStyle/>
          <a:p>
            <a:r>
              <a:rPr lang="en-US" sz="2800" b="1">
                <a:solidFill>
                  <a:schemeClr val="hlink"/>
                </a:solidFill>
                <a:effectLst>
                  <a:outerShdw blurRad="38100" dist="38100" dir="2700000" algn="tl">
                    <a:srgbClr val="000000"/>
                  </a:outerShdw>
                </a:effectLst>
              </a:rPr>
              <a:t>Hot, moist environments</a:t>
            </a:r>
            <a:r>
              <a:rPr lang="en-US" sz="2800"/>
              <a:t>.</a:t>
            </a:r>
          </a:p>
          <a:p>
            <a:pPr>
              <a:lnSpc>
                <a:spcPct val="40000"/>
              </a:lnSpc>
              <a:buFontTx/>
              <a:buNone/>
            </a:pPr>
            <a:endParaRPr lang="en-US" sz="2800"/>
          </a:p>
          <a:p>
            <a:r>
              <a:rPr lang="en-US" sz="2800" b="1">
                <a:solidFill>
                  <a:srgbClr val="008000"/>
                </a:solidFill>
                <a:effectLst>
                  <a:outerShdw blurRad="38100" dist="38100" dir="2700000" algn="tl">
                    <a:srgbClr val="000000"/>
                  </a:outerShdw>
                </a:effectLst>
              </a:rPr>
              <a:t>15% of plants (grasses, corn, sugarcane).</a:t>
            </a:r>
            <a:endParaRPr lang="en-US" sz="2800"/>
          </a:p>
          <a:p>
            <a:pPr>
              <a:lnSpc>
                <a:spcPct val="40000"/>
              </a:lnSpc>
              <a:buFontTx/>
              <a:buNone/>
            </a:pPr>
            <a:endParaRPr lang="en-US" sz="2800"/>
          </a:p>
          <a:p>
            <a:r>
              <a:rPr lang="en-US" sz="2800" b="1">
                <a:solidFill>
                  <a:srgbClr val="0000CC"/>
                </a:solidFill>
                <a:effectLst>
                  <a:outerShdw blurRad="38100" dist="38100" dir="2700000" algn="tl">
                    <a:srgbClr val="000000"/>
                  </a:outerShdw>
                </a:effectLst>
              </a:rPr>
              <a:t>Divides photosynthesis spatially.</a:t>
            </a:r>
            <a:endParaRPr lang="en-US" sz="2800"/>
          </a:p>
          <a:p>
            <a:pPr>
              <a:lnSpc>
                <a:spcPct val="30000"/>
              </a:lnSpc>
              <a:buFontTx/>
              <a:buNone/>
            </a:pPr>
            <a:endParaRPr lang="en-US" sz="2800"/>
          </a:p>
          <a:p>
            <a:r>
              <a:rPr lang="en-US" sz="2800"/>
              <a:t>Light rxn - mesophyll cells.</a:t>
            </a:r>
          </a:p>
          <a:p>
            <a:pPr>
              <a:lnSpc>
                <a:spcPct val="30000"/>
              </a:lnSpc>
              <a:buFontTx/>
              <a:buNone/>
            </a:pPr>
            <a:endParaRPr lang="en-US" sz="2800"/>
          </a:p>
          <a:p>
            <a:r>
              <a:rPr lang="en-US" sz="2800"/>
              <a:t>Calvin cycle - bundle sheath cells.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wipe(left)">
                                      <p:cBhvr>
                                        <p:cTn id="7" dur="500"/>
                                        <p:tgtEl>
                                          <p:spTgt spid="368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867">
                                            <p:txEl>
                                              <p:pRg st="0" end="0"/>
                                            </p:txEl>
                                          </p:spTgt>
                                        </p:tgtEl>
                                        <p:attrNameLst>
                                          <p:attrName>style.visibility</p:attrName>
                                        </p:attrNameLst>
                                      </p:cBhvr>
                                      <p:to>
                                        <p:strVal val="visible"/>
                                      </p:to>
                                    </p:set>
                                    <p:animEffect transition="in" filter="wipe(left)">
                                      <p:cBhvr>
                                        <p:cTn id="12" dur="500"/>
                                        <p:tgtEl>
                                          <p:spTgt spid="368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wipe(left)">
                                      <p:cBhvr>
                                        <p:cTn id="17" dur="500"/>
                                        <p:tgtEl>
                                          <p:spTgt spid="36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867">
                                            <p:txEl>
                                              <p:pRg st="4" end="4"/>
                                            </p:txEl>
                                          </p:spTgt>
                                        </p:tgtEl>
                                        <p:attrNameLst>
                                          <p:attrName>style.visibility</p:attrName>
                                        </p:attrNameLst>
                                      </p:cBhvr>
                                      <p:to>
                                        <p:strVal val="visible"/>
                                      </p:to>
                                    </p:set>
                                    <p:animEffect transition="in" filter="wipe(left)">
                                      <p:cBhvr>
                                        <p:cTn id="22" dur="500"/>
                                        <p:tgtEl>
                                          <p:spTgt spid="3686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867">
                                            <p:txEl>
                                              <p:pRg st="6" end="6"/>
                                            </p:txEl>
                                          </p:spTgt>
                                        </p:tgtEl>
                                        <p:attrNameLst>
                                          <p:attrName>style.visibility</p:attrName>
                                        </p:attrNameLst>
                                      </p:cBhvr>
                                      <p:to>
                                        <p:strVal val="visible"/>
                                      </p:to>
                                    </p:set>
                                    <p:animEffect transition="in" filter="wipe(left)">
                                      <p:cBhvr>
                                        <p:cTn id="27" dur="500"/>
                                        <p:tgtEl>
                                          <p:spTgt spid="3686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6867">
                                            <p:txEl>
                                              <p:pRg st="8" end="8"/>
                                            </p:txEl>
                                          </p:spTgt>
                                        </p:tgtEl>
                                        <p:attrNameLst>
                                          <p:attrName>style.visibility</p:attrName>
                                        </p:attrNameLst>
                                      </p:cBhvr>
                                      <p:to>
                                        <p:strVal val="visible"/>
                                      </p:to>
                                    </p:set>
                                    <p:animEffect transition="in" filter="wipe(left)">
                                      <p:cBhvr>
                                        <p:cTn id="32" dur="500"/>
                                        <p:tgtEl>
                                          <p:spTgt spid="368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P spid="3686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a:ln/>
        </p:spPr>
        <p:txBody>
          <a:bodyPr/>
          <a:lstStyle/>
          <a:p>
            <a:r>
              <a:rPr lang="en-US" b="1">
                <a:solidFill>
                  <a:srgbClr val="0000CC"/>
                </a:solidFill>
                <a:effectLst>
                  <a:outerShdw blurRad="38100" dist="38100" dir="2700000" algn="tl">
                    <a:srgbClr val="000000"/>
                  </a:outerShdw>
                </a:effectLst>
              </a:rPr>
              <a:t>C4 Plants</a:t>
            </a:r>
            <a:endParaRPr lang="en-US" b="1"/>
          </a:p>
        </p:txBody>
      </p:sp>
      <p:grpSp>
        <p:nvGrpSpPr>
          <p:cNvPr id="2" name="Group 42"/>
          <p:cNvGrpSpPr>
            <a:grpSpLocks/>
          </p:cNvGrpSpPr>
          <p:nvPr/>
        </p:nvGrpSpPr>
        <p:grpSpPr bwMode="auto">
          <a:xfrm>
            <a:off x="1219200" y="1828800"/>
            <a:ext cx="2717800" cy="4465638"/>
            <a:chOff x="768" y="1152"/>
            <a:chExt cx="1712" cy="2813"/>
          </a:xfrm>
        </p:grpSpPr>
        <p:sp>
          <p:nvSpPr>
            <p:cNvPr id="37892" name="Rectangle 4"/>
            <p:cNvSpPr>
              <a:spLocks noChangeArrowheads="1"/>
            </p:cNvSpPr>
            <p:nvPr/>
          </p:nvSpPr>
          <p:spPr bwMode="auto">
            <a:xfrm>
              <a:off x="768" y="1152"/>
              <a:ext cx="1712" cy="2432"/>
            </a:xfrm>
            <a:prstGeom prst="rect">
              <a:avLst/>
            </a:prstGeom>
            <a:solidFill>
              <a:schemeClr val="bg1"/>
            </a:solidFill>
            <a:ln w="25400">
              <a:solidFill>
                <a:schemeClr val="tx1"/>
              </a:solidFill>
              <a:miter lim="800000"/>
              <a:headEnd/>
              <a:tailEnd/>
            </a:ln>
            <a:effectLst/>
          </p:spPr>
          <p:txBody>
            <a:bodyPr wrap="none" anchor="ctr"/>
            <a:lstStyle/>
            <a:p>
              <a:endParaRPr lang="en-US"/>
            </a:p>
          </p:txBody>
        </p:sp>
        <p:sp>
          <p:nvSpPr>
            <p:cNvPr id="37894" name="Rectangle 6"/>
            <p:cNvSpPr>
              <a:spLocks noChangeArrowheads="1"/>
            </p:cNvSpPr>
            <p:nvPr/>
          </p:nvSpPr>
          <p:spPr bwMode="auto">
            <a:xfrm>
              <a:off x="847" y="3679"/>
              <a:ext cx="1457" cy="286"/>
            </a:xfrm>
            <a:prstGeom prst="rect">
              <a:avLst/>
            </a:prstGeom>
            <a:noFill/>
            <a:ln w="12700">
              <a:noFill/>
              <a:miter lim="800000"/>
              <a:headEnd/>
              <a:tailEnd/>
            </a:ln>
            <a:effectLst/>
          </p:spPr>
          <p:txBody>
            <a:bodyPr wrap="none" lIns="90488" tIns="44450" rIns="90488" bIns="44450">
              <a:spAutoFit/>
            </a:bodyPr>
            <a:lstStyle/>
            <a:p>
              <a:r>
                <a:rPr lang="en-US" b="1">
                  <a:solidFill>
                    <a:schemeClr val="accent2"/>
                  </a:solidFill>
                  <a:effectLst>
                    <a:outerShdw blurRad="38100" dist="38100" dir="2700000" algn="tl">
                      <a:srgbClr val="000000"/>
                    </a:outerShdw>
                  </a:effectLst>
                </a:rPr>
                <a:t>Mesophyll Cell</a:t>
              </a:r>
            </a:p>
          </p:txBody>
        </p:sp>
        <p:sp>
          <p:nvSpPr>
            <p:cNvPr id="37896" name="Rectangle 8"/>
            <p:cNvSpPr>
              <a:spLocks noChangeArrowheads="1"/>
            </p:cNvSpPr>
            <p:nvPr/>
          </p:nvSpPr>
          <p:spPr bwMode="auto">
            <a:xfrm>
              <a:off x="799" y="1740"/>
              <a:ext cx="412" cy="248"/>
            </a:xfrm>
            <a:prstGeom prst="rect">
              <a:avLst/>
            </a:prstGeom>
            <a:noFill/>
            <a:ln w="12700">
              <a:noFill/>
              <a:miter lim="800000"/>
              <a:headEnd/>
              <a:tailEnd/>
            </a:ln>
            <a:effectLst/>
          </p:spPr>
          <p:txBody>
            <a:bodyPr wrap="none" lIns="90488" tIns="44450" rIns="90488" bIns="44450">
              <a:spAutoFit/>
            </a:bodyPr>
            <a:lstStyle/>
            <a:p>
              <a:r>
                <a:rPr lang="en-US" sz="2000" b="1">
                  <a:solidFill>
                    <a:schemeClr val="hlink"/>
                  </a:solidFill>
                </a:rPr>
                <a:t>CO</a:t>
              </a:r>
              <a:r>
                <a:rPr lang="en-US" sz="2000" b="1" baseline="-25000">
                  <a:solidFill>
                    <a:schemeClr val="hlink"/>
                  </a:solidFill>
                </a:rPr>
                <a:t>2</a:t>
              </a:r>
            </a:p>
          </p:txBody>
        </p:sp>
        <p:sp>
          <p:nvSpPr>
            <p:cNvPr id="37897" name="Rectangle 9"/>
            <p:cNvSpPr>
              <a:spLocks noChangeArrowheads="1"/>
            </p:cNvSpPr>
            <p:nvPr/>
          </p:nvSpPr>
          <p:spPr bwMode="auto">
            <a:xfrm>
              <a:off x="799" y="2604"/>
              <a:ext cx="568" cy="248"/>
            </a:xfrm>
            <a:prstGeom prst="rect">
              <a:avLst/>
            </a:prstGeom>
            <a:noFill/>
            <a:ln w="12700">
              <a:noFill/>
              <a:miter lim="800000"/>
              <a:headEnd/>
              <a:tailEnd/>
            </a:ln>
            <a:effectLst/>
          </p:spPr>
          <p:txBody>
            <a:bodyPr wrap="none" lIns="90488" tIns="44450" rIns="90488" bIns="44450">
              <a:spAutoFit/>
            </a:bodyPr>
            <a:lstStyle/>
            <a:p>
              <a:r>
                <a:rPr lang="en-US" sz="2000" b="1"/>
                <a:t>C-C-C</a:t>
              </a:r>
            </a:p>
          </p:txBody>
        </p:sp>
        <p:sp>
          <p:nvSpPr>
            <p:cNvPr id="37898" name="Rectangle 10"/>
            <p:cNvSpPr>
              <a:spLocks noChangeArrowheads="1"/>
            </p:cNvSpPr>
            <p:nvPr/>
          </p:nvSpPr>
          <p:spPr bwMode="auto">
            <a:xfrm>
              <a:off x="799" y="2844"/>
              <a:ext cx="435" cy="248"/>
            </a:xfrm>
            <a:prstGeom prst="rect">
              <a:avLst/>
            </a:prstGeom>
            <a:noFill/>
            <a:ln w="12700">
              <a:noFill/>
              <a:miter lim="800000"/>
              <a:headEnd/>
              <a:tailEnd/>
            </a:ln>
            <a:effectLst/>
          </p:spPr>
          <p:txBody>
            <a:bodyPr wrap="none" lIns="90488" tIns="44450" rIns="90488" bIns="44450">
              <a:spAutoFit/>
            </a:bodyPr>
            <a:lstStyle/>
            <a:p>
              <a:r>
                <a:rPr lang="en-US" sz="2000" b="1"/>
                <a:t>PEP</a:t>
              </a:r>
            </a:p>
          </p:txBody>
        </p:sp>
        <p:sp>
          <p:nvSpPr>
            <p:cNvPr id="37901" name="Rectangle 13"/>
            <p:cNvSpPr>
              <a:spLocks noChangeArrowheads="1"/>
            </p:cNvSpPr>
            <p:nvPr/>
          </p:nvSpPr>
          <p:spPr bwMode="auto">
            <a:xfrm>
              <a:off x="1423" y="1356"/>
              <a:ext cx="737" cy="248"/>
            </a:xfrm>
            <a:prstGeom prst="rect">
              <a:avLst/>
            </a:prstGeom>
            <a:noFill/>
            <a:ln w="12700">
              <a:noFill/>
              <a:miter lim="800000"/>
              <a:headEnd/>
              <a:tailEnd/>
            </a:ln>
            <a:effectLst/>
          </p:spPr>
          <p:txBody>
            <a:bodyPr wrap="none" lIns="90488" tIns="44450" rIns="90488" bIns="44450">
              <a:spAutoFit/>
            </a:bodyPr>
            <a:lstStyle/>
            <a:p>
              <a:r>
                <a:rPr lang="en-US" sz="2000" b="1"/>
                <a:t>C-C-C-</a:t>
              </a:r>
              <a:r>
                <a:rPr lang="en-US" sz="2000" b="1">
                  <a:solidFill>
                    <a:schemeClr val="hlink"/>
                  </a:solidFill>
                </a:rPr>
                <a:t>C</a:t>
              </a:r>
            </a:p>
          </p:txBody>
        </p:sp>
        <p:sp>
          <p:nvSpPr>
            <p:cNvPr id="37903" name="Rectangle 15"/>
            <p:cNvSpPr>
              <a:spLocks noChangeArrowheads="1"/>
            </p:cNvSpPr>
            <p:nvPr/>
          </p:nvSpPr>
          <p:spPr bwMode="auto">
            <a:xfrm>
              <a:off x="1519" y="1164"/>
              <a:ext cx="611" cy="248"/>
            </a:xfrm>
            <a:prstGeom prst="rect">
              <a:avLst/>
            </a:prstGeom>
            <a:noFill/>
            <a:ln w="12700">
              <a:noFill/>
              <a:miter lim="800000"/>
              <a:headEnd/>
              <a:tailEnd/>
            </a:ln>
            <a:effectLst/>
          </p:spPr>
          <p:txBody>
            <a:bodyPr wrap="none" lIns="90488" tIns="44450" rIns="90488" bIns="44450">
              <a:spAutoFit/>
            </a:bodyPr>
            <a:lstStyle/>
            <a:p>
              <a:r>
                <a:rPr lang="en-US" sz="2000" b="1"/>
                <a:t>Malate</a:t>
              </a:r>
            </a:p>
          </p:txBody>
        </p:sp>
        <p:sp>
          <p:nvSpPr>
            <p:cNvPr id="37913" name="Freeform 25"/>
            <p:cNvSpPr>
              <a:spLocks/>
            </p:cNvSpPr>
            <p:nvPr/>
          </p:nvSpPr>
          <p:spPr bwMode="auto">
            <a:xfrm>
              <a:off x="1240" y="1516"/>
              <a:ext cx="205" cy="1021"/>
            </a:xfrm>
            <a:custGeom>
              <a:avLst/>
              <a:gdLst/>
              <a:ahLst/>
              <a:cxnLst>
                <a:cxn ang="0">
                  <a:pos x="0" y="1020"/>
                </a:cxn>
                <a:cxn ang="0">
                  <a:pos x="0" y="984"/>
                </a:cxn>
                <a:cxn ang="0">
                  <a:pos x="12" y="948"/>
                </a:cxn>
                <a:cxn ang="0">
                  <a:pos x="12" y="912"/>
                </a:cxn>
                <a:cxn ang="0">
                  <a:pos x="12" y="876"/>
                </a:cxn>
                <a:cxn ang="0">
                  <a:pos x="24" y="840"/>
                </a:cxn>
                <a:cxn ang="0">
                  <a:pos x="36" y="804"/>
                </a:cxn>
                <a:cxn ang="0">
                  <a:pos x="36" y="768"/>
                </a:cxn>
                <a:cxn ang="0">
                  <a:pos x="36" y="732"/>
                </a:cxn>
                <a:cxn ang="0">
                  <a:pos x="36" y="696"/>
                </a:cxn>
                <a:cxn ang="0">
                  <a:pos x="48" y="660"/>
                </a:cxn>
                <a:cxn ang="0">
                  <a:pos x="48" y="624"/>
                </a:cxn>
                <a:cxn ang="0">
                  <a:pos x="48" y="588"/>
                </a:cxn>
                <a:cxn ang="0">
                  <a:pos x="48" y="552"/>
                </a:cxn>
                <a:cxn ang="0">
                  <a:pos x="48" y="516"/>
                </a:cxn>
                <a:cxn ang="0">
                  <a:pos x="60" y="480"/>
                </a:cxn>
                <a:cxn ang="0">
                  <a:pos x="60" y="444"/>
                </a:cxn>
                <a:cxn ang="0">
                  <a:pos x="60" y="408"/>
                </a:cxn>
                <a:cxn ang="0">
                  <a:pos x="60" y="372"/>
                </a:cxn>
                <a:cxn ang="0">
                  <a:pos x="60" y="336"/>
                </a:cxn>
                <a:cxn ang="0">
                  <a:pos x="60" y="300"/>
                </a:cxn>
                <a:cxn ang="0">
                  <a:pos x="72" y="264"/>
                </a:cxn>
                <a:cxn ang="0">
                  <a:pos x="72" y="228"/>
                </a:cxn>
                <a:cxn ang="0">
                  <a:pos x="72" y="192"/>
                </a:cxn>
                <a:cxn ang="0">
                  <a:pos x="84" y="156"/>
                </a:cxn>
                <a:cxn ang="0">
                  <a:pos x="84" y="120"/>
                </a:cxn>
                <a:cxn ang="0">
                  <a:pos x="96" y="84"/>
                </a:cxn>
                <a:cxn ang="0">
                  <a:pos x="108" y="48"/>
                </a:cxn>
                <a:cxn ang="0">
                  <a:pos x="132" y="12"/>
                </a:cxn>
                <a:cxn ang="0">
                  <a:pos x="168" y="0"/>
                </a:cxn>
                <a:cxn ang="0">
                  <a:pos x="204" y="0"/>
                </a:cxn>
              </a:cxnLst>
              <a:rect l="0" t="0" r="r" b="b"/>
              <a:pathLst>
                <a:path w="205" h="1021">
                  <a:moveTo>
                    <a:pt x="0" y="1020"/>
                  </a:moveTo>
                  <a:lnTo>
                    <a:pt x="0" y="984"/>
                  </a:lnTo>
                  <a:lnTo>
                    <a:pt x="12" y="948"/>
                  </a:lnTo>
                  <a:lnTo>
                    <a:pt x="12" y="912"/>
                  </a:lnTo>
                  <a:lnTo>
                    <a:pt x="12" y="876"/>
                  </a:lnTo>
                  <a:lnTo>
                    <a:pt x="24" y="840"/>
                  </a:lnTo>
                  <a:lnTo>
                    <a:pt x="36" y="804"/>
                  </a:lnTo>
                  <a:lnTo>
                    <a:pt x="36" y="768"/>
                  </a:lnTo>
                  <a:lnTo>
                    <a:pt x="36" y="732"/>
                  </a:lnTo>
                  <a:lnTo>
                    <a:pt x="36" y="696"/>
                  </a:lnTo>
                  <a:lnTo>
                    <a:pt x="48" y="660"/>
                  </a:lnTo>
                  <a:lnTo>
                    <a:pt x="48" y="624"/>
                  </a:lnTo>
                  <a:lnTo>
                    <a:pt x="48" y="588"/>
                  </a:lnTo>
                  <a:lnTo>
                    <a:pt x="48" y="552"/>
                  </a:lnTo>
                  <a:lnTo>
                    <a:pt x="48" y="516"/>
                  </a:lnTo>
                  <a:lnTo>
                    <a:pt x="60" y="480"/>
                  </a:lnTo>
                  <a:lnTo>
                    <a:pt x="60" y="444"/>
                  </a:lnTo>
                  <a:lnTo>
                    <a:pt x="60" y="408"/>
                  </a:lnTo>
                  <a:lnTo>
                    <a:pt x="60" y="372"/>
                  </a:lnTo>
                  <a:lnTo>
                    <a:pt x="60" y="336"/>
                  </a:lnTo>
                  <a:lnTo>
                    <a:pt x="60" y="300"/>
                  </a:lnTo>
                  <a:lnTo>
                    <a:pt x="72" y="264"/>
                  </a:lnTo>
                  <a:lnTo>
                    <a:pt x="72" y="228"/>
                  </a:lnTo>
                  <a:lnTo>
                    <a:pt x="72" y="192"/>
                  </a:lnTo>
                  <a:lnTo>
                    <a:pt x="84" y="156"/>
                  </a:lnTo>
                  <a:lnTo>
                    <a:pt x="84" y="120"/>
                  </a:lnTo>
                  <a:lnTo>
                    <a:pt x="96" y="84"/>
                  </a:lnTo>
                  <a:lnTo>
                    <a:pt x="108" y="48"/>
                  </a:lnTo>
                  <a:lnTo>
                    <a:pt x="132" y="12"/>
                  </a:lnTo>
                  <a:lnTo>
                    <a:pt x="168" y="0"/>
                  </a:lnTo>
                  <a:lnTo>
                    <a:pt x="204" y="0"/>
                  </a:lnTo>
                </a:path>
              </a:pathLst>
            </a:custGeom>
            <a:noFill/>
            <a:ln w="25400" cap="rnd" cmpd="sng">
              <a:solidFill>
                <a:schemeClr val="tx1"/>
              </a:solidFill>
              <a:prstDash val="solid"/>
              <a:round/>
              <a:headEnd type="none" w="med" len="med"/>
              <a:tailEnd type="triangle" w="med" len="med"/>
            </a:ln>
            <a:effectLst/>
          </p:spPr>
          <p:txBody>
            <a:bodyPr/>
            <a:lstStyle/>
            <a:p>
              <a:endParaRPr lang="en-US"/>
            </a:p>
          </p:txBody>
        </p:sp>
        <p:sp>
          <p:nvSpPr>
            <p:cNvPr id="37914" name="Freeform 26"/>
            <p:cNvSpPr>
              <a:spLocks/>
            </p:cNvSpPr>
            <p:nvPr/>
          </p:nvSpPr>
          <p:spPr bwMode="auto">
            <a:xfrm>
              <a:off x="1144" y="1648"/>
              <a:ext cx="181" cy="169"/>
            </a:xfrm>
            <a:custGeom>
              <a:avLst/>
              <a:gdLst/>
              <a:ahLst/>
              <a:cxnLst>
                <a:cxn ang="0">
                  <a:pos x="0" y="168"/>
                </a:cxn>
                <a:cxn ang="0">
                  <a:pos x="36" y="156"/>
                </a:cxn>
                <a:cxn ang="0">
                  <a:pos x="72" y="132"/>
                </a:cxn>
                <a:cxn ang="0">
                  <a:pos x="108" y="108"/>
                </a:cxn>
                <a:cxn ang="0">
                  <a:pos x="132" y="72"/>
                </a:cxn>
                <a:cxn ang="0">
                  <a:pos x="156" y="36"/>
                </a:cxn>
                <a:cxn ang="0">
                  <a:pos x="180" y="0"/>
                </a:cxn>
              </a:cxnLst>
              <a:rect l="0" t="0" r="r" b="b"/>
              <a:pathLst>
                <a:path w="181" h="169">
                  <a:moveTo>
                    <a:pt x="0" y="168"/>
                  </a:moveTo>
                  <a:lnTo>
                    <a:pt x="36" y="156"/>
                  </a:lnTo>
                  <a:lnTo>
                    <a:pt x="72" y="132"/>
                  </a:lnTo>
                  <a:lnTo>
                    <a:pt x="108" y="108"/>
                  </a:lnTo>
                  <a:lnTo>
                    <a:pt x="132" y="72"/>
                  </a:lnTo>
                  <a:lnTo>
                    <a:pt x="156" y="36"/>
                  </a:lnTo>
                  <a:lnTo>
                    <a:pt x="180" y="0"/>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37916" name="Oval 28"/>
            <p:cNvSpPr>
              <a:spLocks noChangeArrowheads="1"/>
            </p:cNvSpPr>
            <p:nvPr/>
          </p:nvSpPr>
          <p:spPr bwMode="auto">
            <a:xfrm>
              <a:off x="1632" y="2736"/>
              <a:ext cx="704" cy="368"/>
            </a:xfrm>
            <a:prstGeom prst="ellipse">
              <a:avLst/>
            </a:prstGeom>
            <a:solidFill>
              <a:schemeClr val="hlink"/>
            </a:solidFill>
            <a:ln w="25400">
              <a:solidFill>
                <a:schemeClr val="hlink"/>
              </a:solidFill>
              <a:round/>
              <a:headEnd/>
              <a:tailEnd/>
            </a:ln>
            <a:effectLst/>
          </p:spPr>
          <p:txBody>
            <a:bodyPr wrap="none" lIns="90488" tIns="44450" rIns="90488" bIns="44450" anchor="ctr"/>
            <a:lstStyle/>
            <a:p>
              <a:pPr algn="ctr"/>
              <a:r>
                <a:rPr lang="en-US" sz="2000" b="1"/>
                <a:t>ATP</a:t>
              </a:r>
            </a:p>
          </p:txBody>
        </p:sp>
      </p:grpSp>
      <p:grpSp>
        <p:nvGrpSpPr>
          <p:cNvPr id="3" name="Group 45"/>
          <p:cNvGrpSpPr>
            <a:grpSpLocks/>
          </p:cNvGrpSpPr>
          <p:nvPr/>
        </p:nvGrpSpPr>
        <p:grpSpPr bwMode="auto">
          <a:xfrm>
            <a:off x="3249613" y="1828800"/>
            <a:ext cx="5418137" cy="4465638"/>
            <a:chOff x="2047" y="1152"/>
            <a:chExt cx="3413" cy="2813"/>
          </a:xfrm>
        </p:grpSpPr>
        <p:sp>
          <p:nvSpPr>
            <p:cNvPr id="37893" name="Rectangle 5"/>
            <p:cNvSpPr>
              <a:spLocks noChangeArrowheads="1"/>
            </p:cNvSpPr>
            <p:nvPr/>
          </p:nvSpPr>
          <p:spPr bwMode="auto">
            <a:xfrm>
              <a:off x="2544" y="1152"/>
              <a:ext cx="2336" cy="2432"/>
            </a:xfrm>
            <a:prstGeom prst="rect">
              <a:avLst/>
            </a:prstGeom>
            <a:solidFill>
              <a:schemeClr val="bg1"/>
            </a:solidFill>
            <a:ln w="25400">
              <a:solidFill>
                <a:schemeClr val="tx1"/>
              </a:solidFill>
              <a:miter lim="800000"/>
              <a:headEnd/>
              <a:tailEnd/>
            </a:ln>
            <a:effectLst/>
          </p:spPr>
          <p:txBody>
            <a:bodyPr wrap="none" anchor="ctr"/>
            <a:lstStyle/>
            <a:p>
              <a:endParaRPr lang="en-US"/>
            </a:p>
          </p:txBody>
        </p:sp>
        <p:sp>
          <p:nvSpPr>
            <p:cNvPr id="37895" name="Rectangle 7"/>
            <p:cNvSpPr>
              <a:spLocks noChangeArrowheads="1"/>
            </p:cNvSpPr>
            <p:nvPr/>
          </p:nvSpPr>
          <p:spPr bwMode="auto">
            <a:xfrm>
              <a:off x="2767" y="3679"/>
              <a:ext cx="1862" cy="286"/>
            </a:xfrm>
            <a:prstGeom prst="rect">
              <a:avLst/>
            </a:prstGeom>
            <a:noFill/>
            <a:ln w="12700">
              <a:noFill/>
              <a:miter lim="800000"/>
              <a:headEnd/>
              <a:tailEnd/>
            </a:ln>
            <a:effectLst/>
          </p:spPr>
          <p:txBody>
            <a:bodyPr wrap="none" lIns="90488" tIns="44450" rIns="90488" bIns="44450">
              <a:spAutoFit/>
            </a:bodyPr>
            <a:lstStyle/>
            <a:p>
              <a:r>
                <a:rPr lang="en-US" b="1">
                  <a:solidFill>
                    <a:srgbClr val="B760F9"/>
                  </a:solidFill>
                  <a:effectLst>
                    <a:outerShdw blurRad="38100" dist="38100" dir="2700000" algn="tl">
                      <a:srgbClr val="000000"/>
                    </a:outerShdw>
                  </a:effectLst>
                </a:rPr>
                <a:t>Bundle Sheath Cell</a:t>
              </a:r>
            </a:p>
          </p:txBody>
        </p:sp>
        <p:sp>
          <p:nvSpPr>
            <p:cNvPr id="37899" name="Rectangle 11"/>
            <p:cNvSpPr>
              <a:spLocks noChangeArrowheads="1"/>
            </p:cNvSpPr>
            <p:nvPr/>
          </p:nvSpPr>
          <p:spPr bwMode="auto">
            <a:xfrm>
              <a:off x="2911" y="2940"/>
              <a:ext cx="568" cy="248"/>
            </a:xfrm>
            <a:prstGeom prst="rect">
              <a:avLst/>
            </a:prstGeom>
            <a:noFill/>
            <a:ln w="12700">
              <a:noFill/>
              <a:miter lim="800000"/>
              <a:headEnd/>
              <a:tailEnd/>
            </a:ln>
            <a:effectLst/>
          </p:spPr>
          <p:txBody>
            <a:bodyPr wrap="none" lIns="90488" tIns="44450" rIns="90488" bIns="44450">
              <a:spAutoFit/>
            </a:bodyPr>
            <a:lstStyle/>
            <a:p>
              <a:r>
                <a:rPr lang="en-US" sz="2000" b="1"/>
                <a:t>C-C-C</a:t>
              </a:r>
            </a:p>
          </p:txBody>
        </p:sp>
        <p:sp>
          <p:nvSpPr>
            <p:cNvPr id="37900" name="Rectangle 12"/>
            <p:cNvSpPr>
              <a:spLocks noChangeArrowheads="1"/>
            </p:cNvSpPr>
            <p:nvPr/>
          </p:nvSpPr>
          <p:spPr bwMode="auto">
            <a:xfrm>
              <a:off x="2671" y="3180"/>
              <a:ext cx="1083" cy="248"/>
            </a:xfrm>
            <a:prstGeom prst="rect">
              <a:avLst/>
            </a:prstGeom>
            <a:noFill/>
            <a:ln w="12700">
              <a:noFill/>
              <a:miter lim="800000"/>
              <a:headEnd/>
              <a:tailEnd/>
            </a:ln>
            <a:effectLst/>
          </p:spPr>
          <p:txBody>
            <a:bodyPr wrap="none" lIns="90488" tIns="44450" rIns="90488" bIns="44450">
              <a:spAutoFit/>
            </a:bodyPr>
            <a:lstStyle/>
            <a:p>
              <a:r>
                <a:rPr lang="en-US" sz="2000" b="1"/>
                <a:t>Pyruvic Acid</a:t>
              </a:r>
            </a:p>
          </p:txBody>
        </p:sp>
        <p:sp>
          <p:nvSpPr>
            <p:cNvPr id="37902" name="Rectangle 14"/>
            <p:cNvSpPr>
              <a:spLocks noChangeArrowheads="1"/>
            </p:cNvSpPr>
            <p:nvPr/>
          </p:nvSpPr>
          <p:spPr bwMode="auto">
            <a:xfrm>
              <a:off x="2767" y="1356"/>
              <a:ext cx="737" cy="248"/>
            </a:xfrm>
            <a:prstGeom prst="rect">
              <a:avLst/>
            </a:prstGeom>
            <a:noFill/>
            <a:ln w="12700">
              <a:noFill/>
              <a:miter lim="800000"/>
              <a:headEnd/>
              <a:tailEnd/>
            </a:ln>
            <a:effectLst/>
          </p:spPr>
          <p:txBody>
            <a:bodyPr wrap="none" lIns="90488" tIns="44450" rIns="90488" bIns="44450">
              <a:spAutoFit/>
            </a:bodyPr>
            <a:lstStyle/>
            <a:p>
              <a:r>
                <a:rPr lang="en-US" sz="2000" b="1"/>
                <a:t>C-C-C-</a:t>
              </a:r>
              <a:r>
                <a:rPr lang="en-US" sz="2000" b="1">
                  <a:solidFill>
                    <a:schemeClr val="hlink"/>
                  </a:solidFill>
                </a:rPr>
                <a:t>C</a:t>
              </a:r>
            </a:p>
          </p:txBody>
        </p:sp>
        <p:sp>
          <p:nvSpPr>
            <p:cNvPr id="37904" name="Rectangle 16"/>
            <p:cNvSpPr>
              <a:spLocks noChangeArrowheads="1"/>
            </p:cNvSpPr>
            <p:nvPr/>
          </p:nvSpPr>
          <p:spPr bwMode="auto">
            <a:xfrm>
              <a:off x="3631" y="1596"/>
              <a:ext cx="412" cy="248"/>
            </a:xfrm>
            <a:prstGeom prst="rect">
              <a:avLst/>
            </a:prstGeom>
            <a:noFill/>
            <a:ln w="12700">
              <a:noFill/>
              <a:miter lim="800000"/>
              <a:headEnd/>
              <a:tailEnd/>
            </a:ln>
            <a:effectLst/>
          </p:spPr>
          <p:txBody>
            <a:bodyPr wrap="none" lIns="90488" tIns="44450" rIns="90488" bIns="44450">
              <a:spAutoFit/>
            </a:bodyPr>
            <a:lstStyle/>
            <a:p>
              <a:r>
                <a:rPr lang="en-US" sz="2000" b="1">
                  <a:solidFill>
                    <a:schemeClr val="hlink"/>
                  </a:solidFill>
                </a:rPr>
                <a:t>CO</a:t>
              </a:r>
              <a:r>
                <a:rPr lang="en-US" sz="2000" b="1" baseline="-25000">
                  <a:solidFill>
                    <a:schemeClr val="hlink"/>
                  </a:solidFill>
                </a:rPr>
                <a:t>2</a:t>
              </a:r>
            </a:p>
          </p:txBody>
        </p:sp>
        <p:sp>
          <p:nvSpPr>
            <p:cNvPr id="37905" name="Rectangle 17"/>
            <p:cNvSpPr>
              <a:spLocks noChangeArrowheads="1"/>
            </p:cNvSpPr>
            <p:nvPr/>
          </p:nvSpPr>
          <p:spPr bwMode="auto">
            <a:xfrm>
              <a:off x="4111" y="1807"/>
              <a:ext cx="324" cy="286"/>
            </a:xfrm>
            <a:prstGeom prst="rect">
              <a:avLst/>
            </a:prstGeom>
            <a:noFill/>
            <a:ln w="12700">
              <a:noFill/>
              <a:miter lim="800000"/>
              <a:headEnd/>
              <a:tailEnd/>
            </a:ln>
            <a:effectLst/>
          </p:spPr>
          <p:txBody>
            <a:bodyPr wrap="none" lIns="90488" tIns="44450" rIns="90488" bIns="44450">
              <a:spAutoFit/>
            </a:bodyPr>
            <a:lstStyle/>
            <a:p>
              <a:r>
                <a:rPr lang="en-US" b="1"/>
                <a:t>C</a:t>
              </a:r>
              <a:r>
                <a:rPr lang="en-US" b="1" baseline="-25000"/>
                <a:t>3</a:t>
              </a:r>
            </a:p>
          </p:txBody>
        </p:sp>
        <p:sp>
          <p:nvSpPr>
            <p:cNvPr id="37906" name="Freeform 18"/>
            <p:cNvSpPr>
              <a:spLocks/>
            </p:cNvSpPr>
            <p:nvPr/>
          </p:nvSpPr>
          <p:spPr bwMode="auto">
            <a:xfrm>
              <a:off x="3976" y="1780"/>
              <a:ext cx="289" cy="97"/>
            </a:xfrm>
            <a:custGeom>
              <a:avLst/>
              <a:gdLst/>
              <a:ahLst/>
              <a:cxnLst>
                <a:cxn ang="0">
                  <a:pos x="0" y="84"/>
                </a:cxn>
                <a:cxn ang="0">
                  <a:pos x="36" y="96"/>
                </a:cxn>
                <a:cxn ang="0">
                  <a:pos x="72" y="96"/>
                </a:cxn>
                <a:cxn ang="0">
                  <a:pos x="108" y="72"/>
                </a:cxn>
                <a:cxn ang="0">
                  <a:pos x="144" y="36"/>
                </a:cxn>
                <a:cxn ang="0">
                  <a:pos x="180" y="12"/>
                </a:cxn>
                <a:cxn ang="0">
                  <a:pos x="216" y="0"/>
                </a:cxn>
                <a:cxn ang="0">
                  <a:pos x="252" y="0"/>
                </a:cxn>
                <a:cxn ang="0">
                  <a:pos x="288" y="0"/>
                </a:cxn>
              </a:cxnLst>
              <a:rect l="0" t="0" r="r" b="b"/>
              <a:pathLst>
                <a:path w="289" h="97">
                  <a:moveTo>
                    <a:pt x="0" y="84"/>
                  </a:moveTo>
                  <a:lnTo>
                    <a:pt x="36" y="96"/>
                  </a:lnTo>
                  <a:lnTo>
                    <a:pt x="72" y="96"/>
                  </a:lnTo>
                  <a:lnTo>
                    <a:pt x="108" y="72"/>
                  </a:lnTo>
                  <a:lnTo>
                    <a:pt x="144" y="36"/>
                  </a:lnTo>
                  <a:lnTo>
                    <a:pt x="180" y="12"/>
                  </a:lnTo>
                  <a:lnTo>
                    <a:pt x="216" y="0"/>
                  </a:lnTo>
                  <a:lnTo>
                    <a:pt x="252" y="0"/>
                  </a:lnTo>
                  <a:lnTo>
                    <a:pt x="288" y="0"/>
                  </a:lnTo>
                </a:path>
              </a:pathLst>
            </a:custGeom>
            <a:noFill/>
            <a:ln w="12700" cap="rnd" cmpd="sng">
              <a:solidFill>
                <a:schemeClr val="tx1"/>
              </a:solidFill>
              <a:prstDash val="solid"/>
              <a:round/>
              <a:headEnd type="none" w="med" len="med"/>
              <a:tailEnd type="triangle" w="med" len="med"/>
            </a:ln>
            <a:effectLst/>
          </p:spPr>
          <p:txBody>
            <a:bodyPr/>
            <a:lstStyle/>
            <a:p>
              <a:endParaRPr lang="en-US"/>
            </a:p>
          </p:txBody>
        </p:sp>
        <p:sp>
          <p:nvSpPr>
            <p:cNvPr id="37907" name="Freeform 19"/>
            <p:cNvSpPr>
              <a:spLocks/>
            </p:cNvSpPr>
            <p:nvPr/>
          </p:nvSpPr>
          <p:spPr bwMode="auto">
            <a:xfrm>
              <a:off x="4312" y="1756"/>
              <a:ext cx="181" cy="349"/>
            </a:xfrm>
            <a:custGeom>
              <a:avLst/>
              <a:gdLst/>
              <a:ahLst/>
              <a:cxnLst>
                <a:cxn ang="0">
                  <a:pos x="0" y="12"/>
                </a:cxn>
                <a:cxn ang="0">
                  <a:pos x="36" y="0"/>
                </a:cxn>
                <a:cxn ang="0">
                  <a:pos x="72" y="12"/>
                </a:cxn>
                <a:cxn ang="0">
                  <a:pos x="108" y="24"/>
                </a:cxn>
                <a:cxn ang="0">
                  <a:pos x="144" y="48"/>
                </a:cxn>
                <a:cxn ang="0">
                  <a:pos x="156" y="84"/>
                </a:cxn>
                <a:cxn ang="0">
                  <a:pos x="168" y="120"/>
                </a:cxn>
                <a:cxn ang="0">
                  <a:pos x="180" y="156"/>
                </a:cxn>
                <a:cxn ang="0">
                  <a:pos x="180" y="192"/>
                </a:cxn>
                <a:cxn ang="0">
                  <a:pos x="180" y="228"/>
                </a:cxn>
                <a:cxn ang="0">
                  <a:pos x="168" y="264"/>
                </a:cxn>
                <a:cxn ang="0">
                  <a:pos x="156" y="300"/>
                </a:cxn>
                <a:cxn ang="0">
                  <a:pos x="132" y="336"/>
                </a:cxn>
                <a:cxn ang="0">
                  <a:pos x="144" y="348"/>
                </a:cxn>
              </a:cxnLst>
              <a:rect l="0" t="0" r="r" b="b"/>
              <a:pathLst>
                <a:path w="181" h="349">
                  <a:moveTo>
                    <a:pt x="0" y="12"/>
                  </a:moveTo>
                  <a:lnTo>
                    <a:pt x="36" y="0"/>
                  </a:lnTo>
                  <a:lnTo>
                    <a:pt x="72" y="12"/>
                  </a:lnTo>
                  <a:lnTo>
                    <a:pt x="108" y="24"/>
                  </a:lnTo>
                  <a:lnTo>
                    <a:pt x="144" y="48"/>
                  </a:lnTo>
                  <a:lnTo>
                    <a:pt x="156" y="84"/>
                  </a:lnTo>
                  <a:lnTo>
                    <a:pt x="168" y="120"/>
                  </a:lnTo>
                  <a:lnTo>
                    <a:pt x="180" y="156"/>
                  </a:lnTo>
                  <a:lnTo>
                    <a:pt x="180" y="192"/>
                  </a:lnTo>
                  <a:lnTo>
                    <a:pt x="180" y="228"/>
                  </a:lnTo>
                  <a:lnTo>
                    <a:pt x="168" y="264"/>
                  </a:lnTo>
                  <a:lnTo>
                    <a:pt x="156" y="300"/>
                  </a:lnTo>
                  <a:lnTo>
                    <a:pt x="132" y="336"/>
                  </a:lnTo>
                  <a:lnTo>
                    <a:pt x="144" y="348"/>
                  </a:lnTo>
                </a:path>
              </a:pathLst>
            </a:custGeom>
            <a:noFill/>
            <a:ln w="12700" cap="rnd" cmpd="sng">
              <a:solidFill>
                <a:schemeClr val="tx1"/>
              </a:solidFill>
              <a:prstDash val="solid"/>
              <a:round/>
              <a:headEnd type="none" w="med" len="med"/>
              <a:tailEnd type="triangle" w="med" len="med"/>
            </a:ln>
            <a:effectLst/>
          </p:spPr>
          <p:txBody>
            <a:bodyPr/>
            <a:lstStyle/>
            <a:p>
              <a:endParaRPr lang="en-US"/>
            </a:p>
          </p:txBody>
        </p:sp>
        <p:sp>
          <p:nvSpPr>
            <p:cNvPr id="37908" name="Freeform 20"/>
            <p:cNvSpPr>
              <a:spLocks/>
            </p:cNvSpPr>
            <p:nvPr/>
          </p:nvSpPr>
          <p:spPr bwMode="auto">
            <a:xfrm>
              <a:off x="4024" y="1984"/>
              <a:ext cx="385" cy="205"/>
            </a:xfrm>
            <a:custGeom>
              <a:avLst/>
              <a:gdLst/>
              <a:ahLst/>
              <a:cxnLst>
                <a:cxn ang="0">
                  <a:pos x="384" y="168"/>
                </a:cxn>
                <a:cxn ang="0">
                  <a:pos x="384" y="204"/>
                </a:cxn>
                <a:cxn ang="0">
                  <a:pos x="348" y="204"/>
                </a:cxn>
                <a:cxn ang="0">
                  <a:pos x="312" y="204"/>
                </a:cxn>
                <a:cxn ang="0">
                  <a:pos x="276" y="204"/>
                </a:cxn>
                <a:cxn ang="0">
                  <a:pos x="240" y="204"/>
                </a:cxn>
                <a:cxn ang="0">
                  <a:pos x="204" y="204"/>
                </a:cxn>
                <a:cxn ang="0">
                  <a:pos x="168" y="192"/>
                </a:cxn>
                <a:cxn ang="0">
                  <a:pos x="132" y="180"/>
                </a:cxn>
                <a:cxn ang="0">
                  <a:pos x="96" y="156"/>
                </a:cxn>
                <a:cxn ang="0">
                  <a:pos x="72" y="120"/>
                </a:cxn>
                <a:cxn ang="0">
                  <a:pos x="36" y="108"/>
                </a:cxn>
                <a:cxn ang="0">
                  <a:pos x="24" y="72"/>
                </a:cxn>
                <a:cxn ang="0">
                  <a:pos x="0" y="36"/>
                </a:cxn>
                <a:cxn ang="0">
                  <a:pos x="0" y="0"/>
                </a:cxn>
              </a:cxnLst>
              <a:rect l="0" t="0" r="r" b="b"/>
              <a:pathLst>
                <a:path w="385" h="205">
                  <a:moveTo>
                    <a:pt x="384" y="168"/>
                  </a:moveTo>
                  <a:lnTo>
                    <a:pt x="384" y="204"/>
                  </a:lnTo>
                  <a:lnTo>
                    <a:pt x="348" y="204"/>
                  </a:lnTo>
                  <a:lnTo>
                    <a:pt x="312" y="204"/>
                  </a:lnTo>
                  <a:lnTo>
                    <a:pt x="276" y="204"/>
                  </a:lnTo>
                  <a:lnTo>
                    <a:pt x="240" y="204"/>
                  </a:lnTo>
                  <a:lnTo>
                    <a:pt x="204" y="204"/>
                  </a:lnTo>
                  <a:lnTo>
                    <a:pt x="168" y="192"/>
                  </a:lnTo>
                  <a:lnTo>
                    <a:pt x="132" y="180"/>
                  </a:lnTo>
                  <a:lnTo>
                    <a:pt x="96" y="156"/>
                  </a:lnTo>
                  <a:lnTo>
                    <a:pt x="72" y="120"/>
                  </a:lnTo>
                  <a:lnTo>
                    <a:pt x="36" y="108"/>
                  </a:lnTo>
                  <a:lnTo>
                    <a:pt x="24" y="72"/>
                  </a:lnTo>
                  <a:lnTo>
                    <a:pt x="0" y="36"/>
                  </a:lnTo>
                  <a:lnTo>
                    <a:pt x="0" y="0"/>
                  </a:lnTo>
                </a:path>
              </a:pathLst>
            </a:custGeom>
            <a:noFill/>
            <a:ln w="12700" cap="rnd" cmpd="sng">
              <a:solidFill>
                <a:schemeClr val="tx1"/>
              </a:solidFill>
              <a:prstDash val="solid"/>
              <a:round/>
              <a:headEnd type="none" w="med" len="med"/>
              <a:tailEnd type="triangle" w="med" len="med"/>
            </a:ln>
            <a:effectLst/>
          </p:spPr>
          <p:txBody>
            <a:bodyPr/>
            <a:lstStyle/>
            <a:p>
              <a:endParaRPr lang="en-US"/>
            </a:p>
          </p:txBody>
        </p:sp>
        <p:sp>
          <p:nvSpPr>
            <p:cNvPr id="37909" name="Freeform 21"/>
            <p:cNvSpPr>
              <a:spLocks/>
            </p:cNvSpPr>
            <p:nvPr/>
          </p:nvSpPr>
          <p:spPr bwMode="auto">
            <a:xfrm>
              <a:off x="4408" y="2200"/>
              <a:ext cx="109" cy="109"/>
            </a:xfrm>
            <a:custGeom>
              <a:avLst/>
              <a:gdLst/>
              <a:ahLst/>
              <a:cxnLst>
                <a:cxn ang="0">
                  <a:pos x="0" y="0"/>
                </a:cxn>
                <a:cxn ang="0">
                  <a:pos x="0" y="36"/>
                </a:cxn>
                <a:cxn ang="0">
                  <a:pos x="0" y="72"/>
                </a:cxn>
                <a:cxn ang="0">
                  <a:pos x="0" y="108"/>
                </a:cxn>
                <a:cxn ang="0">
                  <a:pos x="36" y="108"/>
                </a:cxn>
                <a:cxn ang="0">
                  <a:pos x="72" y="108"/>
                </a:cxn>
                <a:cxn ang="0">
                  <a:pos x="108" y="108"/>
                </a:cxn>
              </a:cxnLst>
              <a:rect l="0" t="0" r="r" b="b"/>
              <a:pathLst>
                <a:path w="109" h="109">
                  <a:moveTo>
                    <a:pt x="0" y="0"/>
                  </a:moveTo>
                  <a:lnTo>
                    <a:pt x="0" y="36"/>
                  </a:lnTo>
                  <a:lnTo>
                    <a:pt x="0" y="72"/>
                  </a:lnTo>
                  <a:lnTo>
                    <a:pt x="0" y="108"/>
                  </a:lnTo>
                  <a:lnTo>
                    <a:pt x="36" y="108"/>
                  </a:lnTo>
                  <a:lnTo>
                    <a:pt x="72" y="108"/>
                  </a:lnTo>
                  <a:lnTo>
                    <a:pt x="108" y="108"/>
                  </a:lnTo>
                </a:path>
              </a:pathLst>
            </a:custGeom>
            <a:noFill/>
            <a:ln w="12700" cap="rnd" cmpd="sng">
              <a:solidFill>
                <a:schemeClr val="tx1"/>
              </a:solidFill>
              <a:prstDash val="solid"/>
              <a:round/>
              <a:headEnd type="none" w="med" len="med"/>
              <a:tailEnd type="triangle" w="med" len="med"/>
            </a:ln>
            <a:effectLst/>
          </p:spPr>
          <p:txBody>
            <a:bodyPr/>
            <a:lstStyle/>
            <a:p>
              <a:endParaRPr lang="en-US"/>
            </a:p>
          </p:txBody>
        </p:sp>
        <p:sp>
          <p:nvSpPr>
            <p:cNvPr id="37910" name="Rectangle 22"/>
            <p:cNvSpPr>
              <a:spLocks noChangeArrowheads="1"/>
            </p:cNvSpPr>
            <p:nvPr/>
          </p:nvSpPr>
          <p:spPr bwMode="auto">
            <a:xfrm>
              <a:off x="2815" y="1164"/>
              <a:ext cx="611" cy="248"/>
            </a:xfrm>
            <a:prstGeom prst="rect">
              <a:avLst/>
            </a:prstGeom>
            <a:noFill/>
            <a:ln w="12700">
              <a:noFill/>
              <a:miter lim="800000"/>
              <a:headEnd/>
              <a:tailEnd/>
            </a:ln>
            <a:effectLst/>
          </p:spPr>
          <p:txBody>
            <a:bodyPr wrap="none" lIns="90488" tIns="44450" rIns="90488" bIns="44450">
              <a:spAutoFit/>
            </a:bodyPr>
            <a:lstStyle/>
            <a:p>
              <a:r>
                <a:rPr lang="en-US" sz="2000" b="1"/>
                <a:t>Malate</a:t>
              </a:r>
            </a:p>
          </p:txBody>
        </p:sp>
        <p:sp>
          <p:nvSpPr>
            <p:cNvPr id="37911" name="Line 23"/>
            <p:cNvSpPr>
              <a:spLocks noChangeShapeType="1"/>
            </p:cNvSpPr>
            <p:nvPr/>
          </p:nvSpPr>
          <p:spPr bwMode="auto">
            <a:xfrm>
              <a:off x="3208" y="1584"/>
              <a:ext cx="0" cy="1280"/>
            </a:xfrm>
            <a:prstGeom prst="line">
              <a:avLst/>
            </a:prstGeom>
            <a:noFill/>
            <a:ln w="25400">
              <a:solidFill>
                <a:schemeClr val="tx1"/>
              </a:solidFill>
              <a:round/>
              <a:headEnd/>
              <a:tailEnd type="triangle" w="med" len="med"/>
            </a:ln>
            <a:effectLst/>
          </p:spPr>
          <p:txBody>
            <a:bodyPr wrap="none" anchor="ctr"/>
            <a:lstStyle/>
            <a:p>
              <a:endParaRPr lang="en-US"/>
            </a:p>
          </p:txBody>
        </p:sp>
        <p:sp>
          <p:nvSpPr>
            <p:cNvPr id="37915" name="Line 27"/>
            <p:cNvSpPr>
              <a:spLocks noChangeShapeType="1"/>
            </p:cNvSpPr>
            <p:nvPr/>
          </p:nvSpPr>
          <p:spPr bwMode="auto">
            <a:xfrm>
              <a:off x="3452" y="1532"/>
              <a:ext cx="232" cy="136"/>
            </a:xfrm>
            <a:prstGeom prst="line">
              <a:avLst/>
            </a:prstGeom>
            <a:noFill/>
            <a:ln w="12700">
              <a:solidFill>
                <a:schemeClr val="tx1"/>
              </a:solidFill>
              <a:round/>
              <a:headEnd/>
              <a:tailEnd type="triangle" w="med" len="med"/>
            </a:ln>
            <a:effectLst/>
          </p:spPr>
          <p:txBody>
            <a:bodyPr wrap="none" anchor="ctr"/>
            <a:lstStyle/>
            <a:p>
              <a:endParaRPr lang="en-US"/>
            </a:p>
          </p:txBody>
        </p:sp>
        <p:sp>
          <p:nvSpPr>
            <p:cNvPr id="37917" name="Line 29"/>
            <p:cNvSpPr>
              <a:spLocks noChangeShapeType="1"/>
            </p:cNvSpPr>
            <p:nvPr/>
          </p:nvSpPr>
          <p:spPr bwMode="auto">
            <a:xfrm>
              <a:off x="2156" y="1480"/>
              <a:ext cx="616"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37918" name="Rectangle 30"/>
            <p:cNvSpPr>
              <a:spLocks noChangeArrowheads="1"/>
            </p:cNvSpPr>
            <p:nvPr/>
          </p:nvSpPr>
          <p:spPr bwMode="auto">
            <a:xfrm>
              <a:off x="2047" y="1562"/>
              <a:ext cx="954" cy="229"/>
            </a:xfrm>
            <a:prstGeom prst="rect">
              <a:avLst/>
            </a:prstGeom>
            <a:noFill/>
            <a:ln w="12700">
              <a:noFill/>
              <a:miter lim="800000"/>
              <a:headEnd/>
              <a:tailEnd/>
            </a:ln>
            <a:effectLst/>
          </p:spPr>
          <p:txBody>
            <a:bodyPr wrap="none" lIns="90488" tIns="44450" rIns="90488" bIns="44450">
              <a:spAutoFit/>
            </a:bodyPr>
            <a:lstStyle/>
            <a:p>
              <a:r>
                <a:rPr lang="en-US" sz="1800" b="1">
                  <a:solidFill>
                    <a:schemeClr val="hlink"/>
                  </a:solidFill>
                </a:rPr>
                <a:t>Transported</a:t>
              </a:r>
            </a:p>
          </p:txBody>
        </p:sp>
        <p:sp>
          <p:nvSpPr>
            <p:cNvPr id="37919" name="Rectangle 31"/>
            <p:cNvSpPr>
              <a:spLocks noChangeArrowheads="1"/>
            </p:cNvSpPr>
            <p:nvPr/>
          </p:nvSpPr>
          <p:spPr bwMode="auto">
            <a:xfrm>
              <a:off x="4080" y="2352"/>
              <a:ext cx="752" cy="224"/>
            </a:xfrm>
            <a:prstGeom prst="rect">
              <a:avLst/>
            </a:prstGeom>
            <a:solidFill>
              <a:schemeClr val="hlink"/>
            </a:solidFill>
            <a:ln w="25400">
              <a:solidFill>
                <a:schemeClr val="tx1"/>
              </a:solidFill>
              <a:miter lim="800000"/>
              <a:headEnd/>
              <a:tailEnd/>
            </a:ln>
            <a:effectLst/>
          </p:spPr>
          <p:txBody>
            <a:bodyPr wrap="none" anchor="ctr"/>
            <a:lstStyle/>
            <a:p>
              <a:endParaRPr lang="en-US"/>
            </a:p>
          </p:txBody>
        </p:sp>
        <p:sp>
          <p:nvSpPr>
            <p:cNvPr id="37920" name="Rectangle 32"/>
            <p:cNvSpPr>
              <a:spLocks noChangeArrowheads="1"/>
            </p:cNvSpPr>
            <p:nvPr/>
          </p:nvSpPr>
          <p:spPr bwMode="auto">
            <a:xfrm>
              <a:off x="4111" y="2364"/>
              <a:ext cx="719" cy="248"/>
            </a:xfrm>
            <a:prstGeom prst="rect">
              <a:avLst/>
            </a:prstGeom>
            <a:noFill/>
            <a:ln w="12700">
              <a:noFill/>
              <a:miter lim="800000"/>
              <a:headEnd/>
              <a:tailEnd/>
            </a:ln>
            <a:effectLst/>
          </p:spPr>
          <p:txBody>
            <a:bodyPr wrap="none" lIns="90488" tIns="44450" rIns="90488" bIns="44450">
              <a:spAutoFit/>
            </a:bodyPr>
            <a:lstStyle/>
            <a:p>
              <a:r>
                <a:rPr lang="en-US" sz="2000" b="1"/>
                <a:t>glucose</a:t>
              </a:r>
            </a:p>
          </p:txBody>
        </p:sp>
        <p:sp>
          <p:nvSpPr>
            <p:cNvPr id="37921" name="Oval 33"/>
            <p:cNvSpPr>
              <a:spLocks noChangeArrowheads="1"/>
            </p:cNvSpPr>
            <p:nvPr/>
          </p:nvSpPr>
          <p:spPr bwMode="auto">
            <a:xfrm>
              <a:off x="4892" y="2060"/>
              <a:ext cx="568" cy="80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37922" name="Rectangle 34"/>
            <p:cNvSpPr>
              <a:spLocks noChangeArrowheads="1"/>
            </p:cNvSpPr>
            <p:nvPr/>
          </p:nvSpPr>
          <p:spPr bwMode="auto">
            <a:xfrm>
              <a:off x="4879" y="2215"/>
              <a:ext cx="580" cy="324"/>
            </a:xfrm>
            <a:prstGeom prst="rect">
              <a:avLst/>
            </a:prstGeom>
            <a:noFill/>
            <a:ln w="12700">
              <a:noFill/>
              <a:miter lim="800000"/>
              <a:headEnd/>
              <a:tailEnd/>
            </a:ln>
            <a:effectLst/>
          </p:spPr>
          <p:txBody>
            <a:bodyPr wrap="none" lIns="90488" tIns="44450" rIns="90488" bIns="44450">
              <a:spAutoFit/>
            </a:bodyPr>
            <a:lstStyle/>
            <a:p>
              <a:r>
                <a:rPr lang="en-US" sz="1400" b="1"/>
                <a:t>Vascular</a:t>
              </a:r>
            </a:p>
            <a:p>
              <a:r>
                <a:rPr lang="en-US" sz="1400" b="1"/>
                <a:t>  Tissue</a:t>
              </a:r>
            </a:p>
          </p:txBody>
        </p:sp>
        <p:sp>
          <p:nvSpPr>
            <p:cNvPr id="37923" name="Freeform 35"/>
            <p:cNvSpPr>
              <a:spLocks/>
            </p:cNvSpPr>
            <p:nvPr/>
          </p:nvSpPr>
          <p:spPr bwMode="auto">
            <a:xfrm>
              <a:off x="4456" y="2632"/>
              <a:ext cx="637" cy="253"/>
            </a:xfrm>
            <a:custGeom>
              <a:avLst/>
              <a:gdLst/>
              <a:ahLst/>
              <a:cxnLst>
                <a:cxn ang="0">
                  <a:pos x="0" y="0"/>
                </a:cxn>
                <a:cxn ang="0">
                  <a:pos x="0" y="36"/>
                </a:cxn>
                <a:cxn ang="0">
                  <a:pos x="12" y="72"/>
                </a:cxn>
                <a:cxn ang="0">
                  <a:pos x="24" y="108"/>
                </a:cxn>
                <a:cxn ang="0">
                  <a:pos x="36" y="144"/>
                </a:cxn>
                <a:cxn ang="0">
                  <a:pos x="72" y="180"/>
                </a:cxn>
                <a:cxn ang="0">
                  <a:pos x="108" y="204"/>
                </a:cxn>
                <a:cxn ang="0">
                  <a:pos x="144" y="228"/>
                </a:cxn>
                <a:cxn ang="0">
                  <a:pos x="192" y="240"/>
                </a:cxn>
                <a:cxn ang="0">
                  <a:pos x="240" y="252"/>
                </a:cxn>
                <a:cxn ang="0">
                  <a:pos x="288" y="252"/>
                </a:cxn>
                <a:cxn ang="0">
                  <a:pos x="324" y="252"/>
                </a:cxn>
                <a:cxn ang="0">
                  <a:pos x="360" y="240"/>
                </a:cxn>
                <a:cxn ang="0">
                  <a:pos x="396" y="216"/>
                </a:cxn>
                <a:cxn ang="0">
                  <a:pos x="444" y="192"/>
                </a:cxn>
                <a:cxn ang="0">
                  <a:pos x="480" y="168"/>
                </a:cxn>
                <a:cxn ang="0">
                  <a:pos x="516" y="144"/>
                </a:cxn>
                <a:cxn ang="0">
                  <a:pos x="552" y="120"/>
                </a:cxn>
                <a:cxn ang="0">
                  <a:pos x="588" y="96"/>
                </a:cxn>
                <a:cxn ang="0">
                  <a:pos x="612" y="60"/>
                </a:cxn>
                <a:cxn ang="0">
                  <a:pos x="636" y="24"/>
                </a:cxn>
              </a:cxnLst>
              <a:rect l="0" t="0" r="r" b="b"/>
              <a:pathLst>
                <a:path w="637" h="253">
                  <a:moveTo>
                    <a:pt x="0" y="0"/>
                  </a:moveTo>
                  <a:lnTo>
                    <a:pt x="0" y="36"/>
                  </a:lnTo>
                  <a:lnTo>
                    <a:pt x="12" y="72"/>
                  </a:lnTo>
                  <a:lnTo>
                    <a:pt x="24" y="108"/>
                  </a:lnTo>
                  <a:lnTo>
                    <a:pt x="36" y="144"/>
                  </a:lnTo>
                  <a:lnTo>
                    <a:pt x="72" y="180"/>
                  </a:lnTo>
                  <a:lnTo>
                    <a:pt x="108" y="204"/>
                  </a:lnTo>
                  <a:lnTo>
                    <a:pt x="144" y="228"/>
                  </a:lnTo>
                  <a:lnTo>
                    <a:pt x="192" y="240"/>
                  </a:lnTo>
                  <a:lnTo>
                    <a:pt x="240" y="252"/>
                  </a:lnTo>
                  <a:lnTo>
                    <a:pt x="288" y="252"/>
                  </a:lnTo>
                  <a:lnTo>
                    <a:pt x="324" y="252"/>
                  </a:lnTo>
                  <a:lnTo>
                    <a:pt x="360" y="240"/>
                  </a:lnTo>
                  <a:lnTo>
                    <a:pt x="396" y="216"/>
                  </a:lnTo>
                  <a:lnTo>
                    <a:pt x="444" y="192"/>
                  </a:lnTo>
                  <a:lnTo>
                    <a:pt x="480" y="168"/>
                  </a:lnTo>
                  <a:lnTo>
                    <a:pt x="516" y="144"/>
                  </a:lnTo>
                  <a:lnTo>
                    <a:pt x="552" y="120"/>
                  </a:lnTo>
                  <a:lnTo>
                    <a:pt x="588" y="96"/>
                  </a:lnTo>
                  <a:lnTo>
                    <a:pt x="612" y="60"/>
                  </a:lnTo>
                  <a:lnTo>
                    <a:pt x="636" y="24"/>
                  </a:lnTo>
                </a:path>
              </a:pathLst>
            </a:custGeom>
            <a:noFill/>
            <a:ln w="25400" cap="rnd" cmpd="sng">
              <a:solidFill>
                <a:schemeClr val="tx1"/>
              </a:solidFill>
              <a:prstDash val="solid"/>
              <a:round/>
              <a:headEnd type="none" w="med" len="med"/>
              <a:tailEnd type="triangle" w="med" len="med"/>
            </a:ln>
            <a:effectLst/>
          </p:spPr>
          <p:txBody>
            <a:bodyPr/>
            <a:lstStyle/>
            <a:p>
              <a:endParaRPr lang="en-US"/>
            </a:p>
          </p:txBody>
        </p:sp>
      </p:grpSp>
      <p:sp>
        <p:nvSpPr>
          <p:cNvPr id="37934" name="Line 46"/>
          <p:cNvSpPr>
            <a:spLocks noChangeShapeType="1"/>
          </p:cNvSpPr>
          <p:nvPr/>
        </p:nvSpPr>
        <p:spPr bwMode="auto">
          <a:xfrm flipH="1" flipV="1">
            <a:off x="1905000" y="4800600"/>
            <a:ext cx="2362200" cy="457200"/>
          </a:xfrm>
          <a:prstGeom prst="line">
            <a:avLst/>
          </a:prstGeom>
          <a:noFill/>
          <a:ln w="28575">
            <a:solidFill>
              <a:schemeClr val="tx1"/>
            </a:solidFill>
            <a:round/>
            <a:headEnd/>
            <a:tailEnd type="triangle" w="med" len="me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wipe(left)">
                                      <p:cBhvr>
                                        <p:cTn id="7" dur="500"/>
                                        <p:tgtEl>
                                          <p:spTgt spid="378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7934"/>
                                        </p:tgtEl>
                                        <p:attrNameLst>
                                          <p:attrName>style.visibility</p:attrName>
                                        </p:attrNameLst>
                                      </p:cBhvr>
                                      <p:to>
                                        <p:strVal val="visible"/>
                                      </p:to>
                                    </p:set>
                                    <p:animEffect transition="in" filter="wipe(right)">
                                      <p:cBhvr>
                                        <p:cTn id="22" dur="500"/>
                                        <p:tgtEl>
                                          <p:spTgt spid="37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P spid="3793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noFill/>
          <a:ln/>
        </p:spPr>
        <p:txBody>
          <a:bodyPr/>
          <a:lstStyle/>
          <a:p>
            <a:r>
              <a:rPr lang="en-US" b="1">
                <a:solidFill>
                  <a:srgbClr val="0000CC"/>
                </a:solidFill>
                <a:effectLst>
                  <a:outerShdw blurRad="38100" dist="38100" dir="2700000" algn="tl">
                    <a:srgbClr val="000000"/>
                  </a:outerShdw>
                </a:effectLst>
              </a:rPr>
              <a:t>CAM Plants</a:t>
            </a:r>
            <a:endParaRPr lang="en-US" b="1"/>
          </a:p>
        </p:txBody>
      </p:sp>
      <p:sp>
        <p:nvSpPr>
          <p:cNvPr id="38915" name="Rectangle 3"/>
          <p:cNvSpPr>
            <a:spLocks noGrp="1" noChangeArrowheads="1"/>
          </p:cNvSpPr>
          <p:nvPr>
            <p:ph type="body" idx="1"/>
          </p:nvPr>
        </p:nvSpPr>
        <p:spPr>
          <a:xfrm>
            <a:off x="685800" y="1752600"/>
            <a:ext cx="7772400" cy="4114800"/>
          </a:xfrm>
          <a:noFill/>
          <a:ln/>
        </p:spPr>
        <p:txBody>
          <a:bodyPr>
            <a:normAutofit lnSpcReduction="10000"/>
          </a:bodyPr>
          <a:lstStyle/>
          <a:p>
            <a:r>
              <a:rPr lang="en-US" sz="2800" b="1">
                <a:solidFill>
                  <a:schemeClr val="hlink"/>
                </a:solidFill>
                <a:effectLst>
                  <a:outerShdw blurRad="38100" dist="38100" dir="2700000" algn="tl">
                    <a:srgbClr val="000000"/>
                  </a:outerShdw>
                </a:effectLst>
              </a:rPr>
              <a:t>Hot, dry environments</a:t>
            </a:r>
            <a:r>
              <a:rPr lang="en-US" sz="2800"/>
              <a:t>.</a:t>
            </a:r>
          </a:p>
          <a:p>
            <a:pPr>
              <a:lnSpc>
                <a:spcPct val="40000"/>
              </a:lnSpc>
              <a:buFontTx/>
              <a:buNone/>
            </a:pPr>
            <a:endParaRPr lang="en-US" sz="2800"/>
          </a:p>
          <a:p>
            <a:r>
              <a:rPr lang="en-US" sz="2800" b="1">
                <a:solidFill>
                  <a:srgbClr val="008000"/>
                </a:solidFill>
                <a:effectLst>
                  <a:outerShdw blurRad="38100" dist="38100" dir="2700000" algn="tl">
                    <a:srgbClr val="000000"/>
                  </a:outerShdw>
                </a:effectLst>
              </a:rPr>
              <a:t>5% of plants (cactus and ice plants).</a:t>
            </a:r>
          </a:p>
          <a:p>
            <a:pPr>
              <a:lnSpc>
                <a:spcPct val="40000"/>
              </a:lnSpc>
              <a:buFontTx/>
              <a:buNone/>
            </a:pPr>
            <a:endParaRPr lang="en-US" sz="2800" b="1">
              <a:solidFill>
                <a:srgbClr val="008000"/>
              </a:solidFill>
              <a:effectLst>
                <a:outerShdw blurRad="38100" dist="38100" dir="2700000" algn="tl">
                  <a:srgbClr val="000000"/>
                </a:outerShdw>
              </a:effectLst>
            </a:endParaRPr>
          </a:p>
          <a:p>
            <a:r>
              <a:rPr lang="en-US" sz="2800" b="1">
                <a:solidFill>
                  <a:srgbClr val="008000"/>
                </a:solidFill>
                <a:effectLst>
                  <a:outerShdw blurRad="38100" dist="38100" dir="2700000" algn="tl">
                    <a:srgbClr val="000000"/>
                  </a:outerShdw>
                </a:effectLst>
              </a:rPr>
              <a:t>Stomates </a:t>
            </a:r>
            <a:r>
              <a:rPr lang="en-US" sz="2800" b="1" u="sng">
                <a:solidFill>
                  <a:srgbClr val="008000"/>
                </a:solidFill>
                <a:effectLst>
                  <a:outerShdw blurRad="38100" dist="38100" dir="2700000" algn="tl">
                    <a:srgbClr val="000000"/>
                  </a:outerShdw>
                </a:effectLst>
              </a:rPr>
              <a:t>closed during day</a:t>
            </a:r>
            <a:r>
              <a:rPr lang="en-US" sz="2800" b="1">
                <a:solidFill>
                  <a:srgbClr val="008000"/>
                </a:solidFill>
                <a:effectLst>
                  <a:outerShdw blurRad="38100" dist="38100" dir="2700000" algn="tl">
                    <a:srgbClr val="000000"/>
                  </a:outerShdw>
                </a:effectLst>
              </a:rPr>
              <a:t>.</a:t>
            </a:r>
          </a:p>
          <a:p>
            <a:pPr>
              <a:lnSpc>
                <a:spcPct val="40000"/>
              </a:lnSpc>
              <a:buFontTx/>
              <a:buNone/>
            </a:pPr>
            <a:endParaRPr lang="en-US" sz="2800" b="1">
              <a:solidFill>
                <a:srgbClr val="008000"/>
              </a:solidFill>
              <a:effectLst>
                <a:outerShdw blurRad="38100" dist="38100" dir="2700000" algn="tl">
                  <a:srgbClr val="000000"/>
                </a:outerShdw>
              </a:effectLst>
            </a:endParaRPr>
          </a:p>
          <a:p>
            <a:r>
              <a:rPr lang="en-US" sz="2800" b="1">
                <a:solidFill>
                  <a:srgbClr val="008000"/>
                </a:solidFill>
                <a:effectLst>
                  <a:outerShdw blurRad="38100" dist="38100" dir="2700000" algn="tl">
                    <a:srgbClr val="000000"/>
                  </a:outerShdw>
                </a:effectLst>
              </a:rPr>
              <a:t>Stomates </a:t>
            </a:r>
            <a:r>
              <a:rPr lang="en-US" sz="2800" b="1" u="sng">
                <a:solidFill>
                  <a:srgbClr val="008000"/>
                </a:solidFill>
                <a:effectLst>
                  <a:outerShdw blurRad="38100" dist="38100" dir="2700000" algn="tl">
                    <a:srgbClr val="000000"/>
                  </a:outerShdw>
                </a:effectLst>
              </a:rPr>
              <a:t>open during the night</a:t>
            </a:r>
            <a:r>
              <a:rPr lang="en-US" sz="2800"/>
              <a:t>.</a:t>
            </a:r>
          </a:p>
          <a:p>
            <a:pPr>
              <a:lnSpc>
                <a:spcPct val="40000"/>
              </a:lnSpc>
              <a:buFontTx/>
              <a:buNone/>
            </a:pPr>
            <a:endParaRPr lang="en-US" sz="2800"/>
          </a:p>
          <a:p>
            <a:r>
              <a:rPr lang="en-US" sz="2800"/>
              <a:t>Light rxn - occurs during the </a:t>
            </a:r>
            <a:r>
              <a:rPr lang="en-US" sz="2800" b="1"/>
              <a:t>day</a:t>
            </a:r>
            <a:r>
              <a:rPr lang="en-US" sz="2800"/>
              <a:t>.</a:t>
            </a:r>
          </a:p>
          <a:p>
            <a:pPr>
              <a:lnSpc>
                <a:spcPct val="40000"/>
              </a:lnSpc>
              <a:buFontTx/>
              <a:buNone/>
            </a:pPr>
            <a:endParaRPr lang="en-US" sz="2800"/>
          </a:p>
          <a:p>
            <a:r>
              <a:rPr lang="en-US" sz="2800"/>
              <a:t>Calvin Cycle - occurs when CO</a:t>
            </a:r>
            <a:r>
              <a:rPr lang="en-US" sz="2800" baseline="-25000"/>
              <a:t>2</a:t>
            </a:r>
            <a:r>
              <a:rPr lang="en-US" sz="2800"/>
              <a:t> is present.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wipe(left)">
                                      <p:cBhvr>
                                        <p:cTn id="7" dur="500"/>
                                        <p:tgtEl>
                                          <p:spTgt spid="389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915">
                                            <p:txEl>
                                              <p:pRg st="0" end="0"/>
                                            </p:txEl>
                                          </p:spTgt>
                                        </p:tgtEl>
                                        <p:attrNameLst>
                                          <p:attrName>style.visibility</p:attrName>
                                        </p:attrNameLst>
                                      </p:cBhvr>
                                      <p:to>
                                        <p:strVal val="visible"/>
                                      </p:to>
                                    </p:set>
                                    <p:animEffect transition="in" filter="wipe(left)">
                                      <p:cBhvr>
                                        <p:cTn id="12" dur="500"/>
                                        <p:tgtEl>
                                          <p:spTgt spid="389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wipe(left)">
                                      <p:cBhvr>
                                        <p:cTn id="17" dur="500"/>
                                        <p:tgtEl>
                                          <p:spTgt spid="3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915">
                                            <p:txEl>
                                              <p:pRg st="4" end="4"/>
                                            </p:txEl>
                                          </p:spTgt>
                                        </p:tgtEl>
                                        <p:attrNameLst>
                                          <p:attrName>style.visibility</p:attrName>
                                        </p:attrNameLst>
                                      </p:cBhvr>
                                      <p:to>
                                        <p:strVal val="visible"/>
                                      </p:to>
                                    </p:set>
                                    <p:animEffect transition="in" filter="wipe(left)">
                                      <p:cBhvr>
                                        <p:cTn id="22" dur="500"/>
                                        <p:tgtEl>
                                          <p:spTgt spid="3891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8915">
                                            <p:txEl>
                                              <p:pRg st="6" end="6"/>
                                            </p:txEl>
                                          </p:spTgt>
                                        </p:tgtEl>
                                        <p:attrNameLst>
                                          <p:attrName>style.visibility</p:attrName>
                                        </p:attrNameLst>
                                      </p:cBhvr>
                                      <p:to>
                                        <p:strVal val="visible"/>
                                      </p:to>
                                    </p:set>
                                    <p:animEffect transition="in" filter="wipe(left)">
                                      <p:cBhvr>
                                        <p:cTn id="27" dur="500"/>
                                        <p:tgtEl>
                                          <p:spTgt spid="3891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8915">
                                            <p:txEl>
                                              <p:pRg st="8" end="8"/>
                                            </p:txEl>
                                          </p:spTgt>
                                        </p:tgtEl>
                                        <p:attrNameLst>
                                          <p:attrName>style.visibility</p:attrName>
                                        </p:attrNameLst>
                                      </p:cBhvr>
                                      <p:to>
                                        <p:strVal val="visible"/>
                                      </p:to>
                                    </p:set>
                                    <p:animEffect transition="in" filter="wipe(left)">
                                      <p:cBhvr>
                                        <p:cTn id="32" dur="500"/>
                                        <p:tgtEl>
                                          <p:spTgt spid="3891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8915">
                                            <p:txEl>
                                              <p:pRg st="10" end="10"/>
                                            </p:txEl>
                                          </p:spTgt>
                                        </p:tgtEl>
                                        <p:attrNameLst>
                                          <p:attrName>style.visibility</p:attrName>
                                        </p:attrNameLst>
                                      </p:cBhvr>
                                      <p:to>
                                        <p:strVal val="visible"/>
                                      </p:to>
                                    </p:set>
                                    <p:animEffect transition="in" filter="wipe(left)">
                                      <p:cBhvr>
                                        <p:cTn id="37" dur="500"/>
                                        <p:tgtEl>
                                          <p:spTgt spid="389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P spid="38915"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62000" y="457200"/>
            <a:ext cx="7772400" cy="1143000"/>
          </a:xfrm>
          <a:noFill/>
          <a:ln/>
        </p:spPr>
        <p:txBody>
          <a:bodyPr/>
          <a:lstStyle/>
          <a:p>
            <a:r>
              <a:rPr lang="en-US" b="1">
                <a:solidFill>
                  <a:srgbClr val="0000CC"/>
                </a:solidFill>
                <a:effectLst>
                  <a:outerShdw blurRad="38100" dist="38100" dir="2700000" algn="tl">
                    <a:srgbClr val="000000"/>
                  </a:outerShdw>
                </a:effectLst>
              </a:rPr>
              <a:t>CAM Plants</a:t>
            </a:r>
            <a:endParaRPr lang="en-US" b="1"/>
          </a:p>
        </p:txBody>
      </p:sp>
      <p:grpSp>
        <p:nvGrpSpPr>
          <p:cNvPr id="2" name="Group 40"/>
          <p:cNvGrpSpPr>
            <a:grpSpLocks/>
          </p:cNvGrpSpPr>
          <p:nvPr/>
        </p:nvGrpSpPr>
        <p:grpSpPr bwMode="auto">
          <a:xfrm>
            <a:off x="290513" y="1549400"/>
            <a:ext cx="8764587" cy="5062538"/>
            <a:chOff x="183" y="976"/>
            <a:chExt cx="5521" cy="3189"/>
          </a:xfrm>
        </p:grpSpPr>
        <p:sp>
          <p:nvSpPr>
            <p:cNvPr id="40964" name="Line 4"/>
            <p:cNvSpPr>
              <a:spLocks noChangeShapeType="1"/>
            </p:cNvSpPr>
            <p:nvPr/>
          </p:nvSpPr>
          <p:spPr bwMode="auto">
            <a:xfrm>
              <a:off x="448" y="1536"/>
              <a:ext cx="5056" cy="0"/>
            </a:xfrm>
            <a:prstGeom prst="line">
              <a:avLst/>
            </a:prstGeom>
            <a:noFill/>
            <a:ln w="50800">
              <a:solidFill>
                <a:schemeClr val="tx1"/>
              </a:solidFill>
              <a:round/>
              <a:headEnd/>
              <a:tailEnd/>
            </a:ln>
            <a:effectLst/>
          </p:spPr>
          <p:txBody>
            <a:bodyPr wrap="none" anchor="ctr"/>
            <a:lstStyle/>
            <a:p>
              <a:endParaRPr lang="en-US"/>
            </a:p>
          </p:txBody>
        </p:sp>
        <p:sp>
          <p:nvSpPr>
            <p:cNvPr id="40965" name="Line 5"/>
            <p:cNvSpPr>
              <a:spLocks noChangeShapeType="1"/>
            </p:cNvSpPr>
            <p:nvPr/>
          </p:nvSpPr>
          <p:spPr bwMode="auto">
            <a:xfrm>
              <a:off x="2784" y="976"/>
              <a:ext cx="0" cy="3088"/>
            </a:xfrm>
            <a:prstGeom prst="line">
              <a:avLst/>
            </a:prstGeom>
            <a:noFill/>
            <a:ln w="50800">
              <a:solidFill>
                <a:schemeClr val="tx1"/>
              </a:solidFill>
              <a:round/>
              <a:headEnd/>
              <a:tailEnd/>
            </a:ln>
            <a:effectLst/>
          </p:spPr>
          <p:txBody>
            <a:bodyPr wrap="none" anchor="ctr"/>
            <a:lstStyle/>
            <a:p>
              <a:endParaRPr lang="en-US"/>
            </a:p>
          </p:txBody>
        </p:sp>
        <p:sp>
          <p:nvSpPr>
            <p:cNvPr id="40966" name="Rectangle 6"/>
            <p:cNvSpPr>
              <a:spLocks noChangeArrowheads="1"/>
            </p:cNvSpPr>
            <p:nvPr/>
          </p:nvSpPr>
          <p:spPr bwMode="auto">
            <a:xfrm>
              <a:off x="423" y="1047"/>
              <a:ext cx="2193" cy="286"/>
            </a:xfrm>
            <a:prstGeom prst="rect">
              <a:avLst/>
            </a:prstGeom>
            <a:noFill/>
            <a:ln w="12700">
              <a:noFill/>
              <a:miter lim="800000"/>
              <a:headEnd/>
              <a:tailEnd/>
            </a:ln>
            <a:effectLst/>
          </p:spPr>
          <p:txBody>
            <a:bodyPr wrap="none" lIns="90488" tIns="44450" rIns="90488" bIns="44450">
              <a:spAutoFit/>
            </a:bodyPr>
            <a:lstStyle/>
            <a:p>
              <a:r>
                <a:rPr lang="en-US" b="1">
                  <a:solidFill>
                    <a:srgbClr val="DC0081"/>
                  </a:solidFill>
                </a:rPr>
                <a:t>Night (Stomates Open)</a:t>
              </a:r>
            </a:p>
          </p:txBody>
        </p:sp>
        <p:sp>
          <p:nvSpPr>
            <p:cNvPr id="40967" name="Rectangle 7"/>
            <p:cNvSpPr>
              <a:spLocks noChangeArrowheads="1"/>
            </p:cNvSpPr>
            <p:nvPr/>
          </p:nvSpPr>
          <p:spPr bwMode="auto">
            <a:xfrm>
              <a:off x="3015" y="1047"/>
              <a:ext cx="2206" cy="286"/>
            </a:xfrm>
            <a:prstGeom prst="rect">
              <a:avLst/>
            </a:prstGeom>
            <a:noFill/>
            <a:ln w="12700">
              <a:noFill/>
              <a:miter lim="800000"/>
              <a:headEnd/>
              <a:tailEnd/>
            </a:ln>
            <a:effectLst/>
          </p:spPr>
          <p:txBody>
            <a:bodyPr wrap="none" lIns="90488" tIns="44450" rIns="90488" bIns="44450">
              <a:spAutoFit/>
            </a:bodyPr>
            <a:lstStyle/>
            <a:p>
              <a:r>
                <a:rPr lang="en-US" b="1">
                  <a:solidFill>
                    <a:srgbClr val="DC0081"/>
                  </a:solidFill>
                </a:rPr>
                <a:t>Day (Stomates Closed)</a:t>
              </a:r>
            </a:p>
          </p:txBody>
        </p:sp>
        <p:sp>
          <p:nvSpPr>
            <p:cNvPr id="40968" name="Oval 8"/>
            <p:cNvSpPr>
              <a:spLocks noChangeArrowheads="1"/>
            </p:cNvSpPr>
            <p:nvPr/>
          </p:nvSpPr>
          <p:spPr bwMode="auto">
            <a:xfrm>
              <a:off x="1936" y="1792"/>
              <a:ext cx="1696" cy="1360"/>
            </a:xfrm>
            <a:prstGeom prst="ellipse">
              <a:avLst/>
            </a:prstGeom>
            <a:solidFill>
              <a:schemeClr val="accent1"/>
            </a:solidFill>
            <a:ln w="50800">
              <a:solidFill>
                <a:schemeClr val="tx1"/>
              </a:solidFill>
              <a:round/>
              <a:headEnd/>
              <a:tailEnd/>
            </a:ln>
            <a:effectLst/>
          </p:spPr>
          <p:txBody>
            <a:bodyPr wrap="none" anchor="ctr"/>
            <a:lstStyle/>
            <a:p>
              <a:endParaRPr lang="en-US"/>
            </a:p>
          </p:txBody>
        </p:sp>
        <p:sp>
          <p:nvSpPr>
            <p:cNvPr id="40969" name="Rectangle 9"/>
            <p:cNvSpPr>
              <a:spLocks noChangeArrowheads="1"/>
            </p:cNvSpPr>
            <p:nvPr/>
          </p:nvSpPr>
          <p:spPr bwMode="auto">
            <a:xfrm>
              <a:off x="2343" y="1911"/>
              <a:ext cx="850" cy="286"/>
            </a:xfrm>
            <a:prstGeom prst="rect">
              <a:avLst/>
            </a:prstGeom>
            <a:noFill/>
            <a:ln w="12700">
              <a:noFill/>
              <a:miter lim="800000"/>
              <a:headEnd/>
              <a:tailEnd/>
            </a:ln>
            <a:effectLst/>
          </p:spPr>
          <p:txBody>
            <a:bodyPr wrap="none" lIns="90488" tIns="44450" rIns="90488" bIns="44450">
              <a:spAutoFit/>
            </a:bodyPr>
            <a:lstStyle/>
            <a:p>
              <a:r>
                <a:rPr lang="en-US" b="1"/>
                <a:t>Vacuole</a:t>
              </a:r>
            </a:p>
          </p:txBody>
        </p:sp>
        <p:sp>
          <p:nvSpPr>
            <p:cNvPr id="40970" name="Rectangle 10"/>
            <p:cNvSpPr>
              <a:spLocks noChangeArrowheads="1"/>
            </p:cNvSpPr>
            <p:nvPr/>
          </p:nvSpPr>
          <p:spPr bwMode="auto">
            <a:xfrm>
              <a:off x="2343" y="2295"/>
              <a:ext cx="862" cy="286"/>
            </a:xfrm>
            <a:prstGeom prst="rect">
              <a:avLst/>
            </a:prstGeom>
            <a:noFill/>
            <a:ln w="12700">
              <a:noFill/>
              <a:miter lim="800000"/>
              <a:headEnd/>
              <a:tailEnd/>
            </a:ln>
            <a:effectLst/>
          </p:spPr>
          <p:txBody>
            <a:bodyPr wrap="none" lIns="90488" tIns="44450" rIns="90488" bIns="44450">
              <a:spAutoFit/>
            </a:bodyPr>
            <a:lstStyle/>
            <a:p>
              <a:r>
                <a:rPr lang="en-US" b="1"/>
                <a:t>C-C-C-</a:t>
              </a:r>
              <a:r>
                <a:rPr lang="en-US" b="1">
                  <a:solidFill>
                    <a:schemeClr val="hlink"/>
                  </a:solidFill>
                </a:rPr>
                <a:t>C</a:t>
              </a:r>
            </a:p>
          </p:txBody>
        </p:sp>
        <p:sp>
          <p:nvSpPr>
            <p:cNvPr id="40971" name="Rectangle 11"/>
            <p:cNvSpPr>
              <a:spLocks noChangeArrowheads="1"/>
            </p:cNvSpPr>
            <p:nvPr/>
          </p:nvSpPr>
          <p:spPr bwMode="auto">
            <a:xfrm>
              <a:off x="2439" y="2535"/>
              <a:ext cx="712" cy="286"/>
            </a:xfrm>
            <a:prstGeom prst="rect">
              <a:avLst/>
            </a:prstGeom>
            <a:noFill/>
            <a:ln w="12700">
              <a:noFill/>
              <a:miter lim="800000"/>
              <a:headEnd/>
              <a:tailEnd/>
            </a:ln>
            <a:effectLst/>
          </p:spPr>
          <p:txBody>
            <a:bodyPr wrap="none" lIns="90488" tIns="44450" rIns="90488" bIns="44450">
              <a:spAutoFit/>
            </a:bodyPr>
            <a:lstStyle/>
            <a:p>
              <a:r>
                <a:rPr lang="en-US" b="1"/>
                <a:t>Malate</a:t>
              </a:r>
            </a:p>
          </p:txBody>
        </p:sp>
        <p:sp>
          <p:nvSpPr>
            <p:cNvPr id="40972" name="Rectangle 12"/>
            <p:cNvSpPr>
              <a:spLocks noChangeArrowheads="1"/>
            </p:cNvSpPr>
            <p:nvPr/>
          </p:nvSpPr>
          <p:spPr bwMode="auto">
            <a:xfrm>
              <a:off x="951" y="2247"/>
              <a:ext cx="862" cy="286"/>
            </a:xfrm>
            <a:prstGeom prst="rect">
              <a:avLst/>
            </a:prstGeom>
            <a:noFill/>
            <a:ln w="12700">
              <a:noFill/>
              <a:miter lim="800000"/>
              <a:headEnd/>
              <a:tailEnd/>
            </a:ln>
            <a:effectLst/>
          </p:spPr>
          <p:txBody>
            <a:bodyPr wrap="none" lIns="90488" tIns="44450" rIns="90488" bIns="44450">
              <a:spAutoFit/>
            </a:bodyPr>
            <a:lstStyle/>
            <a:p>
              <a:r>
                <a:rPr lang="en-US" b="1"/>
                <a:t>C-C-C-</a:t>
              </a:r>
              <a:r>
                <a:rPr lang="en-US" b="1">
                  <a:solidFill>
                    <a:schemeClr val="hlink"/>
                  </a:solidFill>
                </a:rPr>
                <a:t>C</a:t>
              </a:r>
            </a:p>
          </p:txBody>
        </p:sp>
        <p:sp>
          <p:nvSpPr>
            <p:cNvPr id="40973" name="Rectangle 13"/>
            <p:cNvSpPr>
              <a:spLocks noChangeArrowheads="1"/>
            </p:cNvSpPr>
            <p:nvPr/>
          </p:nvSpPr>
          <p:spPr bwMode="auto">
            <a:xfrm>
              <a:off x="1047" y="2487"/>
              <a:ext cx="712" cy="286"/>
            </a:xfrm>
            <a:prstGeom prst="rect">
              <a:avLst/>
            </a:prstGeom>
            <a:noFill/>
            <a:ln w="12700">
              <a:noFill/>
              <a:miter lim="800000"/>
              <a:headEnd/>
              <a:tailEnd/>
            </a:ln>
            <a:effectLst/>
          </p:spPr>
          <p:txBody>
            <a:bodyPr wrap="none" lIns="90488" tIns="44450" rIns="90488" bIns="44450">
              <a:spAutoFit/>
            </a:bodyPr>
            <a:lstStyle/>
            <a:p>
              <a:r>
                <a:rPr lang="en-US" b="1"/>
                <a:t>Malate</a:t>
              </a:r>
            </a:p>
          </p:txBody>
        </p:sp>
        <p:sp>
          <p:nvSpPr>
            <p:cNvPr id="40974" name="Rectangle 14"/>
            <p:cNvSpPr>
              <a:spLocks noChangeArrowheads="1"/>
            </p:cNvSpPr>
            <p:nvPr/>
          </p:nvSpPr>
          <p:spPr bwMode="auto">
            <a:xfrm>
              <a:off x="3735" y="2487"/>
              <a:ext cx="712" cy="286"/>
            </a:xfrm>
            <a:prstGeom prst="rect">
              <a:avLst/>
            </a:prstGeom>
            <a:noFill/>
            <a:ln w="12700">
              <a:noFill/>
              <a:miter lim="800000"/>
              <a:headEnd/>
              <a:tailEnd/>
            </a:ln>
            <a:effectLst/>
          </p:spPr>
          <p:txBody>
            <a:bodyPr wrap="none" lIns="90488" tIns="44450" rIns="90488" bIns="44450">
              <a:spAutoFit/>
            </a:bodyPr>
            <a:lstStyle/>
            <a:p>
              <a:r>
                <a:rPr lang="en-US" b="1"/>
                <a:t>Malate</a:t>
              </a:r>
            </a:p>
          </p:txBody>
        </p:sp>
        <p:sp>
          <p:nvSpPr>
            <p:cNvPr id="40975" name="Rectangle 15"/>
            <p:cNvSpPr>
              <a:spLocks noChangeArrowheads="1"/>
            </p:cNvSpPr>
            <p:nvPr/>
          </p:nvSpPr>
          <p:spPr bwMode="auto">
            <a:xfrm>
              <a:off x="3687" y="2247"/>
              <a:ext cx="862" cy="286"/>
            </a:xfrm>
            <a:prstGeom prst="rect">
              <a:avLst/>
            </a:prstGeom>
            <a:noFill/>
            <a:ln w="12700">
              <a:noFill/>
              <a:miter lim="800000"/>
              <a:headEnd/>
              <a:tailEnd/>
            </a:ln>
            <a:effectLst/>
          </p:spPr>
          <p:txBody>
            <a:bodyPr wrap="none" lIns="90488" tIns="44450" rIns="90488" bIns="44450">
              <a:spAutoFit/>
            </a:bodyPr>
            <a:lstStyle/>
            <a:p>
              <a:r>
                <a:rPr lang="en-US" b="1"/>
                <a:t>C-C-C-</a:t>
              </a:r>
              <a:r>
                <a:rPr lang="en-US" b="1">
                  <a:solidFill>
                    <a:schemeClr val="hlink"/>
                  </a:solidFill>
                </a:rPr>
                <a:t>C</a:t>
              </a:r>
            </a:p>
          </p:txBody>
        </p:sp>
        <p:sp>
          <p:nvSpPr>
            <p:cNvPr id="40976" name="Rectangle 16"/>
            <p:cNvSpPr>
              <a:spLocks noChangeArrowheads="1"/>
            </p:cNvSpPr>
            <p:nvPr/>
          </p:nvSpPr>
          <p:spPr bwMode="auto">
            <a:xfrm>
              <a:off x="183" y="2439"/>
              <a:ext cx="473" cy="286"/>
            </a:xfrm>
            <a:prstGeom prst="rect">
              <a:avLst/>
            </a:prstGeom>
            <a:noFill/>
            <a:ln w="12700">
              <a:noFill/>
              <a:miter lim="800000"/>
              <a:headEnd/>
              <a:tailEnd/>
            </a:ln>
            <a:effectLst/>
          </p:spPr>
          <p:txBody>
            <a:bodyPr wrap="none" lIns="90488" tIns="44450" rIns="90488" bIns="44450">
              <a:spAutoFit/>
            </a:bodyPr>
            <a:lstStyle/>
            <a:p>
              <a:r>
                <a:rPr lang="en-US" b="1">
                  <a:solidFill>
                    <a:schemeClr val="hlink"/>
                  </a:solidFill>
                </a:rPr>
                <a:t>CO</a:t>
              </a:r>
              <a:r>
                <a:rPr lang="en-US" b="1" baseline="-25000">
                  <a:solidFill>
                    <a:schemeClr val="hlink"/>
                  </a:solidFill>
                </a:rPr>
                <a:t>2</a:t>
              </a:r>
            </a:p>
          </p:txBody>
        </p:sp>
        <p:sp>
          <p:nvSpPr>
            <p:cNvPr id="40977" name="Rectangle 17"/>
            <p:cNvSpPr>
              <a:spLocks noChangeArrowheads="1"/>
            </p:cNvSpPr>
            <p:nvPr/>
          </p:nvSpPr>
          <p:spPr bwMode="auto">
            <a:xfrm>
              <a:off x="4407" y="2919"/>
              <a:ext cx="473" cy="286"/>
            </a:xfrm>
            <a:prstGeom prst="rect">
              <a:avLst/>
            </a:prstGeom>
            <a:noFill/>
            <a:ln w="12700">
              <a:noFill/>
              <a:miter lim="800000"/>
              <a:headEnd/>
              <a:tailEnd/>
            </a:ln>
            <a:effectLst/>
          </p:spPr>
          <p:txBody>
            <a:bodyPr wrap="none" lIns="90488" tIns="44450" rIns="90488" bIns="44450">
              <a:spAutoFit/>
            </a:bodyPr>
            <a:lstStyle/>
            <a:p>
              <a:r>
                <a:rPr lang="en-US" b="1">
                  <a:solidFill>
                    <a:schemeClr val="hlink"/>
                  </a:solidFill>
                </a:rPr>
                <a:t>CO</a:t>
              </a:r>
              <a:r>
                <a:rPr lang="en-US" b="1" baseline="-25000">
                  <a:solidFill>
                    <a:schemeClr val="hlink"/>
                  </a:solidFill>
                </a:rPr>
                <a:t>2</a:t>
              </a:r>
            </a:p>
          </p:txBody>
        </p:sp>
        <p:sp>
          <p:nvSpPr>
            <p:cNvPr id="40978" name="Rectangle 18"/>
            <p:cNvSpPr>
              <a:spLocks noChangeArrowheads="1"/>
            </p:cNvSpPr>
            <p:nvPr/>
          </p:nvSpPr>
          <p:spPr bwMode="auto">
            <a:xfrm>
              <a:off x="4887" y="3159"/>
              <a:ext cx="324" cy="286"/>
            </a:xfrm>
            <a:prstGeom prst="rect">
              <a:avLst/>
            </a:prstGeom>
            <a:noFill/>
            <a:ln w="12700">
              <a:noFill/>
              <a:miter lim="800000"/>
              <a:headEnd/>
              <a:tailEnd/>
            </a:ln>
            <a:effectLst/>
          </p:spPr>
          <p:txBody>
            <a:bodyPr wrap="none" lIns="90488" tIns="44450" rIns="90488" bIns="44450">
              <a:spAutoFit/>
            </a:bodyPr>
            <a:lstStyle/>
            <a:p>
              <a:r>
                <a:rPr lang="en-US" b="1"/>
                <a:t>C</a:t>
              </a:r>
              <a:r>
                <a:rPr lang="en-US" b="1" baseline="-25000"/>
                <a:t>3</a:t>
              </a:r>
            </a:p>
          </p:txBody>
        </p:sp>
        <p:sp>
          <p:nvSpPr>
            <p:cNvPr id="40979" name="Freeform 19"/>
            <p:cNvSpPr>
              <a:spLocks/>
            </p:cNvSpPr>
            <p:nvPr/>
          </p:nvSpPr>
          <p:spPr bwMode="auto">
            <a:xfrm>
              <a:off x="4752" y="3132"/>
              <a:ext cx="289" cy="97"/>
            </a:xfrm>
            <a:custGeom>
              <a:avLst/>
              <a:gdLst/>
              <a:ahLst/>
              <a:cxnLst>
                <a:cxn ang="0">
                  <a:pos x="0" y="84"/>
                </a:cxn>
                <a:cxn ang="0">
                  <a:pos x="36" y="96"/>
                </a:cxn>
                <a:cxn ang="0">
                  <a:pos x="72" y="96"/>
                </a:cxn>
                <a:cxn ang="0">
                  <a:pos x="108" y="72"/>
                </a:cxn>
                <a:cxn ang="0">
                  <a:pos x="144" y="36"/>
                </a:cxn>
                <a:cxn ang="0">
                  <a:pos x="180" y="12"/>
                </a:cxn>
                <a:cxn ang="0">
                  <a:pos x="216" y="0"/>
                </a:cxn>
                <a:cxn ang="0">
                  <a:pos x="252" y="0"/>
                </a:cxn>
                <a:cxn ang="0">
                  <a:pos x="288" y="0"/>
                </a:cxn>
              </a:cxnLst>
              <a:rect l="0" t="0" r="r" b="b"/>
              <a:pathLst>
                <a:path w="289" h="97">
                  <a:moveTo>
                    <a:pt x="0" y="84"/>
                  </a:moveTo>
                  <a:lnTo>
                    <a:pt x="36" y="96"/>
                  </a:lnTo>
                  <a:lnTo>
                    <a:pt x="72" y="96"/>
                  </a:lnTo>
                  <a:lnTo>
                    <a:pt x="108" y="72"/>
                  </a:lnTo>
                  <a:lnTo>
                    <a:pt x="144" y="36"/>
                  </a:lnTo>
                  <a:lnTo>
                    <a:pt x="180" y="12"/>
                  </a:lnTo>
                  <a:lnTo>
                    <a:pt x="216" y="0"/>
                  </a:lnTo>
                  <a:lnTo>
                    <a:pt x="252" y="0"/>
                  </a:lnTo>
                  <a:lnTo>
                    <a:pt x="288" y="0"/>
                  </a:lnTo>
                </a:path>
              </a:pathLst>
            </a:custGeom>
            <a:noFill/>
            <a:ln w="12700" cap="rnd" cmpd="sng">
              <a:solidFill>
                <a:schemeClr val="tx1"/>
              </a:solidFill>
              <a:prstDash val="solid"/>
              <a:round/>
              <a:headEnd type="none" w="med" len="med"/>
              <a:tailEnd type="triangle" w="med" len="med"/>
            </a:ln>
            <a:effectLst/>
          </p:spPr>
          <p:txBody>
            <a:bodyPr/>
            <a:lstStyle/>
            <a:p>
              <a:endParaRPr lang="en-US"/>
            </a:p>
          </p:txBody>
        </p:sp>
        <p:sp>
          <p:nvSpPr>
            <p:cNvPr id="40980" name="Freeform 20"/>
            <p:cNvSpPr>
              <a:spLocks/>
            </p:cNvSpPr>
            <p:nvPr/>
          </p:nvSpPr>
          <p:spPr bwMode="auto">
            <a:xfrm>
              <a:off x="5088" y="3108"/>
              <a:ext cx="181" cy="349"/>
            </a:xfrm>
            <a:custGeom>
              <a:avLst/>
              <a:gdLst/>
              <a:ahLst/>
              <a:cxnLst>
                <a:cxn ang="0">
                  <a:pos x="0" y="12"/>
                </a:cxn>
                <a:cxn ang="0">
                  <a:pos x="36" y="0"/>
                </a:cxn>
                <a:cxn ang="0">
                  <a:pos x="72" y="12"/>
                </a:cxn>
                <a:cxn ang="0">
                  <a:pos x="108" y="24"/>
                </a:cxn>
                <a:cxn ang="0">
                  <a:pos x="144" y="48"/>
                </a:cxn>
                <a:cxn ang="0">
                  <a:pos x="156" y="84"/>
                </a:cxn>
                <a:cxn ang="0">
                  <a:pos x="168" y="120"/>
                </a:cxn>
                <a:cxn ang="0">
                  <a:pos x="180" y="156"/>
                </a:cxn>
                <a:cxn ang="0">
                  <a:pos x="180" y="192"/>
                </a:cxn>
                <a:cxn ang="0">
                  <a:pos x="180" y="228"/>
                </a:cxn>
                <a:cxn ang="0">
                  <a:pos x="168" y="264"/>
                </a:cxn>
                <a:cxn ang="0">
                  <a:pos x="156" y="300"/>
                </a:cxn>
                <a:cxn ang="0">
                  <a:pos x="132" y="336"/>
                </a:cxn>
                <a:cxn ang="0">
                  <a:pos x="144" y="348"/>
                </a:cxn>
              </a:cxnLst>
              <a:rect l="0" t="0" r="r" b="b"/>
              <a:pathLst>
                <a:path w="181" h="349">
                  <a:moveTo>
                    <a:pt x="0" y="12"/>
                  </a:moveTo>
                  <a:lnTo>
                    <a:pt x="36" y="0"/>
                  </a:lnTo>
                  <a:lnTo>
                    <a:pt x="72" y="12"/>
                  </a:lnTo>
                  <a:lnTo>
                    <a:pt x="108" y="24"/>
                  </a:lnTo>
                  <a:lnTo>
                    <a:pt x="144" y="48"/>
                  </a:lnTo>
                  <a:lnTo>
                    <a:pt x="156" y="84"/>
                  </a:lnTo>
                  <a:lnTo>
                    <a:pt x="168" y="120"/>
                  </a:lnTo>
                  <a:lnTo>
                    <a:pt x="180" y="156"/>
                  </a:lnTo>
                  <a:lnTo>
                    <a:pt x="180" y="192"/>
                  </a:lnTo>
                  <a:lnTo>
                    <a:pt x="180" y="228"/>
                  </a:lnTo>
                  <a:lnTo>
                    <a:pt x="168" y="264"/>
                  </a:lnTo>
                  <a:lnTo>
                    <a:pt x="156" y="300"/>
                  </a:lnTo>
                  <a:lnTo>
                    <a:pt x="132" y="336"/>
                  </a:lnTo>
                  <a:lnTo>
                    <a:pt x="144" y="348"/>
                  </a:lnTo>
                </a:path>
              </a:pathLst>
            </a:custGeom>
            <a:noFill/>
            <a:ln w="12700" cap="rnd" cmpd="sng">
              <a:solidFill>
                <a:schemeClr val="tx1"/>
              </a:solidFill>
              <a:prstDash val="solid"/>
              <a:round/>
              <a:headEnd type="none" w="med" len="med"/>
              <a:tailEnd type="triangle" w="med" len="med"/>
            </a:ln>
            <a:effectLst/>
          </p:spPr>
          <p:txBody>
            <a:bodyPr/>
            <a:lstStyle/>
            <a:p>
              <a:endParaRPr lang="en-US"/>
            </a:p>
          </p:txBody>
        </p:sp>
        <p:sp>
          <p:nvSpPr>
            <p:cNvPr id="40981" name="Freeform 21"/>
            <p:cNvSpPr>
              <a:spLocks/>
            </p:cNvSpPr>
            <p:nvPr/>
          </p:nvSpPr>
          <p:spPr bwMode="auto">
            <a:xfrm>
              <a:off x="4800" y="3336"/>
              <a:ext cx="385" cy="205"/>
            </a:xfrm>
            <a:custGeom>
              <a:avLst/>
              <a:gdLst/>
              <a:ahLst/>
              <a:cxnLst>
                <a:cxn ang="0">
                  <a:pos x="384" y="168"/>
                </a:cxn>
                <a:cxn ang="0">
                  <a:pos x="384" y="204"/>
                </a:cxn>
                <a:cxn ang="0">
                  <a:pos x="348" y="204"/>
                </a:cxn>
                <a:cxn ang="0">
                  <a:pos x="312" y="204"/>
                </a:cxn>
                <a:cxn ang="0">
                  <a:pos x="276" y="204"/>
                </a:cxn>
                <a:cxn ang="0">
                  <a:pos x="240" y="204"/>
                </a:cxn>
                <a:cxn ang="0">
                  <a:pos x="204" y="204"/>
                </a:cxn>
                <a:cxn ang="0">
                  <a:pos x="168" y="192"/>
                </a:cxn>
                <a:cxn ang="0">
                  <a:pos x="132" y="180"/>
                </a:cxn>
                <a:cxn ang="0">
                  <a:pos x="96" y="156"/>
                </a:cxn>
                <a:cxn ang="0">
                  <a:pos x="72" y="120"/>
                </a:cxn>
                <a:cxn ang="0">
                  <a:pos x="36" y="108"/>
                </a:cxn>
                <a:cxn ang="0">
                  <a:pos x="24" y="72"/>
                </a:cxn>
                <a:cxn ang="0">
                  <a:pos x="0" y="36"/>
                </a:cxn>
                <a:cxn ang="0">
                  <a:pos x="0" y="0"/>
                </a:cxn>
              </a:cxnLst>
              <a:rect l="0" t="0" r="r" b="b"/>
              <a:pathLst>
                <a:path w="385" h="205">
                  <a:moveTo>
                    <a:pt x="384" y="168"/>
                  </a:moveTo>
                  <a:lnTo>
                    <a:pt x="384" y="204"/>
                  </a:lnTo>
                  <a:lnTo>
                    <a:pt x="348" y="204"/>
                  </a:lnTo>
                  <a:lnTo>
                    <a:pt x="312" y="204"/>
                  </a:lnTo>
                  <a:lnTo>
                    <a:pt x="276" y="204"/>
                  </a:lnTo>
                  <a:lnTo>
                    <a:pt x="240" y="204"/>
                  </a:lnTo>
                  <a:lnTo>
                    <a:pt x="204" y="204"/>
                  </a:lnTo>
                  <a:lnTo>
                    <a:pt x="168" y="192"/>
                  </a:lnTo>
                  <a:lnTo>
                    <a:pt x="132" y="180"/>
                  </a:lnTo>
                  <a:lnTo>
                    <a:pt x="96" y="156"/>
                  </a:lnTo>
                  <a:lnTo>
                    <a:pt x="72" y="120"/>
                  </a:lnTo>
                  <a:lnTo>
                    <a:pt x="36" y="108"/>
                  </a:lnTo>
                  <a:lnTo>
                    <a:pt x="24" y="72"/>
                  </a:lnTo>
                  <a:lnTo>
                    <a:pt x="0" y="36"/>
                  </a:lnTo>
                  <a:lnTo>
                    <a:pt x="0" y="0"/>
                  </a:lnTo>
                </a:path>
              </a:pathLst>
            </a:custGeom>
            <a:noFill/>
            <a:ln w="12700" cap="rnd" cmpd="sng">
              <a:solidFill>
                <a:schemeClr val="tx1"/>
              </a:solidFill>
              <a:prstDash val="solid"/>
              <a:round/>
              <a:headEnd type="none" w="med" len="med"/>
              <a:tailEnd type="triangle" w="med" len="med"/>
            </a:ln>
            <a:effectLst/>
          </p:spPr>
          <p:txBody>
            <a:bodyPr/>
            <a:lstStyle/>
            <a:p>
              <a:endParaRPr lang="en-US"/>
            </a:p>
          </p:txBody>
        </p:sp>
        <p:sp>
          <p:nvSpPr>
            <p:cNvPr id="40982" name="Freeform 22"/>
            <p:cNvSpPr>
              <a:spLocks/>
            </p:cNvSpPr>
            <p:nvPr/>
          </p:nvSpPr>
          <p:spPr bwMode="auto">
            <a:xfrm>
              <a:off x="5184" y="3552"/>
              <a:ext cx="109" cy="109"/>
            </a:xfrm>
            <a:custGeom>
              <a:avLst/>
              <a:gdLst/>
              <a:ahLst/>
              <a:cxnLst>
                <a:cxn ang="0">
                  <a:pos x="0" y="0"/>
                </a:cxn>
                <a:cxn ang="0">
                  <a:pos x="0" y="36"/>
                </a:cxn>
                <a:cxn ang="0">
                  <a:pos x="0" y="72"/>
                </a:cxn>
                <a:cxn ang="0">
                  <a:pos x="0" y="108"/>
                </a:cxn>
                <a:cxn ang="0">
                  <a:pos x="36" y="108"/>
                </a:cxn>
                <a:cxn ang="0">
                  <a:pos x="72" y="108"/>
                </a:cxn>
                <a:cxn ang="0">
                  <a:pos x="108" y="108"/>
                </a:cxn>
              </a:cxnLst>
              <a:rect l="0" t="0" r="r" b="b"/>
              <a:pathLst>
                <a:path w="109" h="109">
                  <a:moveTo>
                    <a:pt x="0" y="0"/>
                  </a:moveTo>
                  <a:lnTo>
                    <a:pt x="0" y="36"/>
                  </a:lnTo>
                  <a:lnTo>
                    <a:pt x="0" y="72"/>
                  </a:lnTo>
                  <a:lnTo>
                    <a:pt x="0" y="108"/>
                  </a:lnTo>
                  <a:lnTo>
                    <a:pt x="36" y="108"/>
                  </a:lnTo>
                  <a:lnTo>
                    <a:pt x="72" y="108"/>
                  </a:lnTo>
                  <a:lnTo>
                    <a:pt x="108" y="108"/>
                  </a:lnTo>
                </a:path>
              </a:pathLst>
            </a:custGeom>
            <a:noFill/>
            <a:ln w="12700" cap="rnd" cmpd="sng">
              <a:solidFill>
                <a:schemeClr val="tx1"/>
              </a:solidFill>
              <a:prstDash val="solid"/>
              <a:round/>
              <a:headEnd type="none" w="med" len="med"/>
              <a:tailEnd type="triangle" w="med" len="med"/>
            </a:ln>
            <a:effectLst/>
          </p:spPr>
          <p:txBody>
            <a:bodyPr/>
            <a:lstStyle/>
            <a:p>
              <a:endParaRPr lang="en-US"/>
            </a:p>
          </p:txBody>
        </p:sp>
        <p:sp>
          <p:nvSpPr>
            <p:cNvPr id="40983" name="Line 23"/>
            <p:cNvSpPr>
              <a:spLocks noChangeShapeType="1"/>
            </p:cNvSpPr>
            <p:nvPr/>
          </p:nvSpPr>
          <p:spPr bwMode="auto">
            <a:xfrm>
              <a:off x="4472" y="2552"/>
              <a:ext cx="80" cy="368"/>
            </a:xfrm>
            <a:prstGeom prst="line">
              <a:avLst/>
            </a:prstGeom>
            <a:noFill/>
            <a:ln w="25400">
              <a:solidFill>
                <a:schemeClr val="tx1"/>
              </a:solidFill>
              <a:round/>
              <a:headEnd/>
              <a:tailEnd type="triangle" w="med" len="med"/>
            </a:ln>
            <a:effectLst/>
          </p:spPr>
          <p:txBody>
            <a:bodyPr wrap="none" anchor="ctr"/>
            <a:lstStyle/>
            <a:p>
              <a:endParaRPr lang="en-US"/>
            </a:p>
          </p:txBody>
        </p:sp>
        <p:sp>
          <p:nvSpPr>
            <p:cNvPr id="40984" name="Line 24"/>
            <p:cNvSpPr>
              <a:spLocks noChangeShapeType="1"/>
            </p:cNvSpPr>
            <p:nvPr/>
          </p:nvSpPr>
          <p:spPr bwMode="auto">
            <a:xfrm flipH="1">
              <a:off x="3784" y="2744"/>
              <a:ext cx="256" cy="992"/>
            </a:xfrm>
            <a:prstGeom prst="line">
              <a:avLst/>
            </a:prstGeom>
            <a:noFill/>
            <a:ln w="25400">
              <a:solidFill>
                <a:schemeClr val="tx1"/>
              </a:solidFill>
              <a:round/>
              <a:headEnd/>
              <a:tailEnd type="triangle" w="med" len="med"/>
            </a:ln>
            <a:effectLst/>
          </p:spPr>
          <p:txBody>
            <a:bodyPr wrap="none" anchor="ctr"/>
            <a:lstStyle/>
            <a:p>
              <a:endParaRPr lang="en-US"/>
            </a:p>
          </p:txBody>
        </p:sp>
        <p:sp>
          <p:nvSpPr>
            <p:cNvPr id="40985" name="Arc 25"/>
            <p:cNvSpPr>
              <a:spLocks/>
            </p:cNvSpPr>
            <p:nvPr/>
          </p:nvSpPr>
          <p:spPr bwMode="auto">
            <a:xfrm>
              <a:off x="1632" y="2688"/>
              <a:ext cx="664" cy="88"/>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40986" name="Arc 26"/>
            <p:cNvSpPr>
              <a:spLocks/>
            </p:cNvSpPr>
            <p:nvPr/>
          </p:nvSpPr>
          <p:spPr bwMode="auto">
            <a:xfrm>
              <a:off x="1632" y="2217"/>
              <a:ext cx="616" cy="1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40987" name="Arc 27"/>
            <p:cNvSpPr>
              <a:spLocks/>
            </p:cNvSpPr>
            <p:nvPr/>
          </p:nvSpPr>
          <p:spPr bwMode="auto">
            <a:xfrm>
              <a:off x="3264" y="2073"/>
              <a:ext cx="616" cy="1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40988" name="Arc 28"/>
            <p:cNvSpPr>
              <a:spLocks/>
            </p:cNvSpPr>
            <p:nvPr/>
          </p:nvSpPr>
          <p:spPr bwMode="auto">
            <a:xfrm>
              <a:off x="3216" y="2736"/>
              <a:ext cx="664" cy="88"/>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40989" name="Rectangle 29"/>
            <p:cNvSpPr>
              <a:spLocks noChangeArrowheads="1"/>
            </p:cNvSpPr>
            <p:nvPr/>
          </p:nvSpPr>
          <p:spPr bwMode="auto">
            <a:xfrm>
              <a:off x="3159" y="3687"/>
              <a:ext cx="659" cy="286"/>
            </a:xfrm>
            <a:prstGeom prst="rect">
              <a:avLst/>
            </a:prstGeom>
            <a:noFill/>
            <a:ln w="12700">
              <a:noFill/>
              <a:miter lim="800000"/>
              <a:headEnd/>
              <a:tailEnd/>
            </a:ln>
            <a:effectLst/>
          </p:spPr>
          <p:txBody>
            <a:bodyPr wrap="none" lIns="90488" tIns="44450" rIns="90488" bIns="44450">
              <a:spAutoFit/>
            </a:bodyPr>
            <a:lstStyle/>
            <a:p>
              <a:r>
                <a:rPr lang="en-US" b="1"/>
                <a:t>C-C-C</a:t>
              </a:r>
            </a:p>
          </p:txBody>
        </p:sp>
        <p:sp>
          <p:nvSpPr>
            <p:cNvPr id="40990" name="Rectangle 30"/>
            <p:cNvSpPr>
              <a:spLocks noChangeArrowheads="1"/>
            </p:cNvSpPr>
            <p:nvPr/>
          </p:nvSpPr>
          <p:spPr bwMode="auto">
            <a:xfrm>
              <a:off x="3015" y="3879"/>
              <a:ext cx="1245" cy="286"/>
            </a:xfrm>
            <a:prstGeom prst="rect">
              <a:avLst/>
            </a:prstGeom>
            <a:noFill/>
            <a:ln w="12700">
              <a:noFill/>
              <a:miter lim="800000"/>
              <a:headEnd/>
              <a:tailEnd/>
            </a:ln>
            <a:effectLst/>
          </p:spPr>
          <p:txBody>
            <a:bodyPr wrap="none" lIns="90488" tIns="44450" rIns="90488" bIns="44450">
              <a:spAutoFit/>
            </a:bodyPr>
            <a:lstStyle/>
            <a:p>
              <a:r>
                <a:rPr lang="en-US" b="1"/>
                <a:t>Pyruvic acid</a:t>
              </a:r>
            </a:p>
          </p:txBody>
        </p:sp>
        <p:sp>
          <p:nvSpPr>
            <p:cNvPr id="40991" name="Line 31"/>
            <p:cNvSpPr>
              <a:spLocks noChangeShapeType="1"/>
            </p:cNvSpPr>
            <p:nvPr/>
          </p:nvSpPr>
          <p:spPr bwMode="auto">
            <a:xfrm flipH="1">
              <a:off x="896" y="3840"/>
              <a:ext cx="224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40992" name="Oval 32"/>
            <p:cNvSpPr>
              <a:spLocks noChangeArrowheads="1"/>
            </p:cNvSpPr>
            <p:nvPr/>
          </p:nvSpPr>
          <p:spPr bwMode="auto">
            <a:xfrm>
              <a:off x="1400" y="3656"/>
              <a:ext cx="704" cy="368"/>
            </a:xfrm>
            <a:prstGeom prst="ellipse">
              <a:avLst/>
            </a:prstGeom>
            <a:solidFill>
              <a:schemeClr val="hlink"/>
            </a:solidFill>
            <a:ln w="25400">
              <a:solidFill>
                <a:schemeClr val="hlink"/>
              </a:solidFill>
              <a:round/>
              <a:headEnd/>
              <a:tailEnd/>
            </a:ln>
            <a:effectLst/>
          </p:spPr>
          <p:txBody>
            <a:bodyPr wrap="none" lIns="90488" tIns="44450" rIns="90488" bIns="44450" anchor="ctr"/>
            <a:lstStyle/>
            <a:p>
              <a:pPr algn="ctr"/>
              <a:r>
                <a:rPr lang="en-US" sz="2000" b="1"/>
                <a:t>ATP</a:t>
              </a:r>
            </a:p>
          </p:txBody>
        </p:sp>
        <p:sp>
          <p:nvSpPr>
            <p:cNvPr id="40993" name="Rectangle 33"/>
            <p:cNvSpPr>
              <a:spLocks noChangeArrowheads="1"/>
            </p:cNvSpPr>
            <p:nvPr/>
          </p:nvSpPr>
          <p:spPr bwMode="auto">
            <a:xfrm>
              <a:off x="183" y="3543"/>
              <a:ext cx="659" cy="286"/>
            </a:xfrm>
            <a:prstGeom prst="rect">
              <a:avLst/>
            </a:prstGeom>
            <a:noFill/>
            <a:ln w="12700">
              <a:noFill/>
              <a:miter lim="800000"/>
              <a:headEnd/>
              <a:tailEnd/>
            </a:ln>
            <a:effectLst/>
          </p:spPr>
          <p:txBody>
            <a:bodyPr wrap="none" lIns="90488" tIns="44450" rIns="90488" bIns="44450">
              <a:spAutoFit/>
            </a:bodyPr>
            <a:lstStyle/>
            <a:p>
              <a:r>
                <a:rPr lang="en-US" b="1"/>
                <a:t>C-C-C</a:t>
              </a:r>
            </a:p>
          </p:txBody>
        </p:sp>
        <p:sp>
          <p:nvSpPr>
            <p:cNvPr id="40994" name="Rectangle 34"/>
            <p:cNvSpPr>
              <a:spLocks noChangeArrowheads="1"/>
            </p:cNvSpPr>
            <p:nvPr/>
          </p:nvSpPr>
          <p:spPr bwMode="auto">
            <a:xfrm>
              <a:off x="279" y="3783"/>
              <a:ext cx="498" cy="286"/>
            </a:xfrm>
            <a:prstGeom prst="rect">
              <a:avLst/>
            </a:prstGeom>
            <a:noFill/>
            <a:ln w="12700">
              <a:noFill/>
              <a:miter lim="800000"/>
              <a:headEnd/>
              <a:tailEnd/>
            </a:ln>
            <a:effectLst/>
          </p:spPr>
          <p:txBody>
            <a:bodyPr wrap="none" lIns="90488" tIns="44450" rIns="90488" bIns="44450">
              <a:spAutoFit/>
            </a:bodyPr>
            <a:lstStyle/>
            <a:p>
              <a:r>
                <a:rPr lang="en-US" b="1"/>
                <a:t>PEP</a:t>
              </a:r>
            </a:p>
          </p:txBody>
        </p:sp>
        <p:sp>
          <p:nvSpPr>
            <p:cNvPr id="40995" name="Freeform 35"/>
            <p:cNvSpPr>
              <a:spLocks/>
            </p:cNvSpPr>
            <p:nvPr/>
          </p:nvSpPr>
          <p:spPr bwMode="auto">
            <a:xfrm>
              <a:off x="624" y="2460"/>
              <a:ext cx="337" cy="1093"/>
            </a:xfrm>
            <a:custGeom>
              <a:avLst/>
              <a:gdLst/>
              <a:ahLst/>
              <a:cxnLst>
                <a:cxn ang="0">
                  <a:pos x="0" y="1092"/>
                </a:cxn>
                <a:cxn ang="0">
                  <a:pos x="24" y="1056"/>
                </a:cxn>
                <a:cxn ang="0">
                  <a:pos x="24" y="1020"/>
                </a:cxn>
                <a:cxn ang="0">
                  <a:pos x="24" y="984"/>
                </a:cxn>
                <a:cxn ang="0">
                  <a:pos x="24" y="948"/>
                </a:cxn>
                <a:cxn ang="0">
                  <a:pos x="24" y="912"/>
                </a:cxn>
                <a:cxn ang="0">
                  <a:pos x="24" y="876"/>
                </a:cxn>
                <a:cxn ang="0">
                  <a:pos x="24" y="840"/>
                </a:cxn>
                <a:cxn ang="0">
                  <a:pos x="24" y="804"/>
                </a:cxn>
                <a:cxn ang="0">
                  <a:pos x="24" y="768"/>
                </a:cxn>
                <a:cxn ang="0">
                  <a:pos x="24" y="732"/>
                </a:cxn>
                <a:cxn ang="0">
                  <a:pos x="24" y="696"/>
                </a:cxn>
                <a:cxn ang="0">
                  <a:pos x="24" y="660"/>
                </a:cxn>
                <a:cxn ang="0">
                  <a:pos x="24" y="624"/>
                </a:cxn>
                <a:cxn ang="0">
                  <a:pos x="36" y="588"/>
                </a:cxn>
                <a:cxn ang="0">
                  <a:pos x="36" y="552"/>
                </a:cxn>
                <a:cxn ang="0">
                  <a:pos x="48" y="516"/>
                </a:cxn>
                <a:cxn ang="0">
                  <a:pos x="60" y="480"/>
                </a:cxn>
                <a:cxn ang="0">
                  <a:pos x="60" y="444"/>
                </a:cxn>
                <a:cxn ang="0">
                  <a:pos x="60" y="408"/>
                </a:cxn>
                <a:cxn ang="0">
                  <a:pos x="72" y="372"/>
                </a:cxn>
                <a:cxn ang="0">
                  <a:pos x="84" y="336"/>
                </a:cxn>
                <a:cxn ang="0">
                  <a:pos x="96" y="300"/>
                </a:cxn>
                <a:cxn ang="0">
                  <a:pos x="96" y="264"/>
                </a:cxn>
                <a:cxn ang="0">
                  <a:pos x="120" y="228"/>
                </a:cxn>
                <a:cxn ang="0">
                  <a:pos x="132" y="192"/>
                </a:cxn>
                <a:cxn ang="0">
                  <a:pos x="144" y="156"/>
                </a:cxn>
                <a:cxn ang="0">
                  <a:pos x="168" y="120"/>
                </a:cxn>
                <a:cxn ang="0">
                  <a:pos x="204" y="96"/>
                </a:cxn>
                <a:cxn ang="0">
                  <a:pos x="228" y="60"/>
                </a:cxn>
                <a:cxn ang="0">
                  <a:pos x="264" y="36"/>
                </a:cxn>
                <a:cxn ang="0">
                  <a:pos x="300" y="12"/>
                </a:cxn>
                <a:cxn ang="0">
                  <a:pos x="336" y="0"/>
                </a:cxn>
              </a:cxnLst>
              <a:rect l="0" t="0" r="r" b="b"/>
              <a:pathLst>
                <a:path w="337" h="1093">
                  <a:moveTo>
                    <a:pt x="0" y="1092"/>
                  </a:moveTo>
                  <a:lnTo>
                    <a:pt x="24" y="1056"/>
                  </a:lnTo>
                  <a:lnTo>
                    <a:pt x="24" y="1020"/>
                  </a:lnTo>
                  <a:lnTo>
                    <a:pt x="24" y="984"/>
                  </a:lnTo>
                  <a:lnTo>
                    <a:pt x="24" y="948"/>
                  </a:lnTo>
                  <a:lnTo>
                    <a:pt x="24" y="912"/>
                  </a:lnTo>
                  <a:lnTo>
                    <a:pt x="24" y="876"/>
                  </a:lnTo>
                  <a:lnTo>
                    <a:pt x="24" y="840"/>
                  </a:lnTo>
                  <a:lnTo>
                    <a:pt x="24" y="804"/>
                  </a:lnTo>
                  <a:lnTo>
                    <a:pt x="24" y="768"/>
                  </a:lnTo>
                  <a:lnTo>
                    <a:pt x="24" y="732"/>
                  </a:lnTo>
                  <a:lnTo>
                    <a:pt x="24" y="696"/>
                  </a:lnTo>
                  <a:lnTo>
                    <a:pt x="24" y="660"/>
                  </a:lnTo>
                  <a:lnTo>
                    <a:pt x="24" y="624"/>
                  </a:lnTo>
                  <a:lnTo>
                    <a:pt x="36" y="588"/>
                  </a:lnTo>
                  <a:lnTo>
                    <a:pt x="36" y="552"/>
                  </a:lnTo>
                  <a:lnTo>
                    <a:pt x="48" y="516"/>
                  </a:lnTo>
                  <a:lnTo>
                    <a:pt x="60" y="480"/>
                  </a:lnTo>
                  <a:lnTo>
                    <a:pt x="60" y="444"/>
                  </a:lnTo>
                  <a:lnTo>
                    <a:pt x="60" y="408"/>
                  </a:lnTo>
                  <a:lnTo>
                    <a:pt x="72" y="372"/>
                  </a:lnTo>
                  <a:lnTo>
                    <a:pt x="84" y="336"/>
                  </a:lnTo>
                  <a:lnTo>
                    <a:pt x="96" y="300"/>
                  </a:lnTo>
                  <a:lnTo>
                    <a:pt x="96" y="264"/>
                  </a:lnTo>
                  <a:lnTo>
                    <a:pt x="120" y="228"/>
                  </a:lnTo>
                  <a:lnTo>
                    <a:pt x="132" y="192"/>
                  </a:lnTo>
                  <a:lnTo>
                    <a:pt x="144" y="156"/>
                  </a:lnTo>
                  <a:lnTo>
                    <a:pt x="168" y="120"/>
                  </a:lnTo>
                  <a:lnTo>
                    <a:pt x="204" y="96"/>
                  </a:lnTo>
                  <a:lnTo>
                    <a:pt x="228" y="60"/>
                  </a:lnTo>
                  <a:lnTo>
                    <a:pt x="264" y="36"/>
                  </a:lnTo>
                  <a:lnTo>
                    <a:pt x="300" y="12"/>
                  </a:lnTo>
                  <a:lnTo>
                    <a:pt x="336" y="0"/>
                  </a:lnTo>
                </a:path>
              </a:pathLst>
            </a:custGeom>
            <a:noFill/>
            <a:ln w="25400" cap="rnd" cmpd="sng">
              <a:solidFill>
                <a:schemeClr val="tx1"/>
              </a:solidFill>
              <a:prstDash val="solid"/>
              <a:round/>
              <a:headEnd type="none" w="med" len="med"/>
              <a:tailEnd type="triangle" w="med" len="med"/>
            </a:ln>
            <a:effectLst/>
          </p:spPr>
          <p:txBody>
            <a:bodyPr/>
            <a:lstStyle/>
            <a:p>
              <a:endParaRPr lang="en-US"/>
            </a:p>
          </p:txBody>
        </p:sp>
        <p:sp>
          <p:nvSpPr>
            <p:cNvPr id="40996" name="Freeform 36"/>
            <p:cNvSpPr>
              <a:spLocks/>
            </p:cNvSpPr>
            <p:nvPr/>
          </p:nvSpPr>
          <p:spPr bwMode="auto">
            <a:xfrm>
              <a:off x="624" y="2568"/>
              <a:ext cx="217" cy="85"/>
            </a:xfrm>
            <a:custGeom>
              <a:avLst/>
              <a:gdLst/>
              <a:ahLst/>
              <a:cxnLst>
                <a:cxn ang="0">
                  <a:pos x="0" y="72"/>
                </a:cxn>
                <a:cxn ang="0">
                  <a:pos x="36" y="84"/>
                </a:cxn>
                <a:cxn ang="0">
                  <a:pos x="72" y="72"/>
                </a:cxn>
                <a:cxn ang="0">
                  <a:pos x="108" y="60"/>
                </a:cxn>
                <a:cxn ang="0">
                  <a:pos x="144" y="48"/>
                </a:cxn>
                <a:cxn ang="0">
                  <a:pos x="180" y="24"/>
                </a:cxn>
                <a:cxn ang="0">
                  <a:pos x="216" y="0"/>
                </a:cxn>
              </a:cxnLst>
              <a:rect l="0" t="0" r="r" b="b"/>
              <a:pathLst>
                <a:path w="217" h="85">
                  <a:moveTo>
                    <a:pt x="0" y="72"/>
                  </a:moveTo>
                  <a:lnTo>
                    <a:pt x="36" y="84"/>
                  </a:lnTo>
                  <a:lnTo>
                    <a:pt x="72" y="72"/>
                  </a:lnTo>
                  <a:lnTo>
                    <a:pt x="108" y="60"/>
                  </a:lnTo>
                  <a:lnTo>
                    <a:pt x="144" y="48"/>
                  </a:lnTo>
                  <a:lnTo>
                    <a:pt x="180" y="24"/>
                  </a:lnTo>
                  <a:lnTo>
                    <a:pt x="216" y="0"/>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40997" name="Rectangle 37"/>
            <p:cNvSpPr>
              <a:spLocks noChangeArrowheads="1"/>
            </p:cNvSpPr>
            <p:nvPr/>
          </p:nvSpPr>
          <p:spPr bwMode="auto">
            <a:xfrm>
              <a:off x="4952" y="3704"/>
              <a:ext cx="752" cy="224"/>
            </a:xfrm>
            <a:prstGeom prst="rect">
              <a:avLst/>
            </a:prstGeom>
            <a:solidFill>
              <a:schemeClr val="hlink"/>
            </a:solidFill>
            <a:ln w="25400">
              <a:solidFill>
                <a:schemeClr val="tx1"/>
              </a:solidFill>
              <a:miter lim="800000"/>
              <a:headEnd/>
              <a:tailEnd/>
            </a:ln>
            <a:effectLst/>
          </p:spPr>
          <p:txBody>
            <a:bodyPr wrap="none" anchor="ctr"/>
            <a:lstStyle/>
            <a:p>
              <a:endParaRPr lang="en-US"/>
            </a:p>
          </p:txBody>
        </p:sp>
        <p:sp>
          <p:nvSpPr>
            <p:cNvPr id="40998" name="Rectangle 38"/>
            <p:cNvSpPr>
              <a:spLocks noChangeArrowheads="1"/>
            </p:cNvSpPr>
            <p:nvPr/>
          </p:nvSpPr>
          <p:spPr bwMode="auto">
            <a:xfrm>
              <a:off x="4983" y="3716"/>
              <a:ext cx="719" cy="248"/>
            </a:xfrm>
            <a:prstGeom prst="rect">
              <a:avLst/>
            </a:prstGeom>
            <a:noFill/>
            <a:ln w="12700">
              <a:noFill/>
              <a:miter lim="800000"/>
              <a:headEnd/>
              <a:tailEnd/>
            </a:ln>
            <a:effectLst/>
          </p:spPr>
          <p:txBody>
            <a:bodyPr wrap="none" lIns="90488" tIns="44450" rIns="90488" bIns="44450">
              <a:spAutoFit/>
            </a:bodyPr>
            <a:lstStyle/>
            <a:p>
              <a:r>
                <a:rPr lang="en-US" sz="2000" b="1"/>
                <a:t>glucose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wipe(left)">
                                      <p:cBhvr>
                                        <p:cTn id="7" dur="500"/>
                                        <p:tgtEl>
                                          <p:spTgt spid="409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3"/>
          <a:srcRect l="2420" r="5618" b="6844"/>
          <a:stretch>
            <a:fillRect/>
          </a:stretch>
        </p:blipFill>
        <p:spPr bwMode="auto">
          <a:xfrm>
            <a:off x="2819400" y="2209800"/>
            <a:ext cx="5791200" cy="3813175"/>
          </a:xfrm>
          <a:prstGeom prst="rect">
            <a:avLst/>
          </a:prstGeom>
          <a:noFill/>
        </p:spPr>
      </p:pic>
      <p:sp>
        <p:nvSpPr>
          <p:cNvPr id="175109" name="Rectangle 5"/>
          <p:cNvSpPr>
            <a:spLocks noGrp="1" noChangeArrowheads="1"/>
          </p:cNvSpPr>
          <p:nvPr>
            <p:ph type="title"/>
          </p:nvPr>
        </p:nvSpPr>
        <p:spPr>
          <a:xfrm>
            <a:off x="152400" y="304800"/>
            <a:ext cx="8686800" cy="1219200"/>
          </a:xfrm>
        </p:spPr>
        <p:txBody>
          <a:bodyPr>
            <a:normAutofit fontScale="90000"/>
          </a:bodyPr>
          <a:lstStyle/>
          <a:p>
            <a:pPr marL="860425" indent="-860425"/>
            <a:r>
              <a:rPr lang="en-US" altLang="en-US" sz="4000"/>
              <a:t>Review: Photosynthesis uses light energy to make food molecules</a:t>
            </a:r>
          </a:p>
        </p:txBody>
      </p:sp>
      <p:sp>
        <p:nvSpPr>
          <p:cNvPr id="175113" name="Text Box 9"/>
          <p:cNvSpPr txBox="1">
            <a:spLocks noChangeArrowheads="1"/>
          </p:cNvSpPr>
          <p:nvPr/>
        </p:nvSpPr>
        <p:spPr bwMode="auto">
          <a:xfrm>
            <a:off x="2819400" y="3048000"/>
            <a:ext cx="609600" cy="238125"/>
          </a:xfrm>
          <a:prstGeom prst="rect">
            <a:avLst/>
          </a:prstGeom>
          <a:noFill/>
          <a:ln w="9525">
            <a:noFill/>
            <a:miter lim="800000"/>
            <a:headEnd/>
            <a:tailEnd/>
          </a:ln>
          <a:effectLst/>
        </p:spPr>
        <p:txBody>
          <a:bodyPr>
            <a:spAutoFit/>
          </a:bodyPr>
          <a:lstStyle/>
          <a:p>
            <a:pPr algn="ctr" eaLnBrk="0" hangingPunct="0">
              <a:lnSpc>
                <a:spcPct val="80000"/>
              </a:lnSpc>
            </a:pPr>
            <a:r>
              <a:rPr lang="en-US" altLang="en-US" sz="1200" b="1"/>
              <a:t>Light</a:t>
            </a:r>
          </a:p>
        </p:txBody>
      </p:sp>
      <p:sp>
        <p:nvSpPr>
          <p:cNvPr id="175114" name="Text Box 10"/>
          <p:cNvSpPr txBox="1">
            <a:spLocks noChangeArrowheads="1"/>
          </p:cNvSpPr>
          <p:nvPr/>
        </p:nvSpPr>
        <p:spPr bwMode="auto">
          <a:xfrm>
            <a:off x="5715000" y="2667000"/>
            <a:ext cx="1143000" cy="238125"/>
          </a:xfrm>
          <a:prstGeom prst="rect">
            <a:avLst/>
          </a:prstGeom>
          <a:noFill/>
          <a:ln w="9525">
            <a:noFill/>
            <a:miter lim="800000"/>
            <a:headEnd/>
            <a:tailEnd/>
          </a:ln>
          <a:effectLst/>
        </p:spPr>
        <p:txBody>
          <a:bodyPr>
            <a:spAutoFit/>
          </a:bodyPr>
          <a:lstStyle/>
          <a:p>
            <a:pPr algn="ctr" eaLnBrk="0" hangingPunct="0">
              <a:lnSpc>
                <a:spcPct val="80000"/>
              </a:lnSpc>
            </a:pPr>
            <a:r>
              <a:rPr lang="en-US" altLang="en-US" sz="1200" b="1"/>
              <a:t>Chloroplast</a:t>
            </a:r>
          </a:p>
        </p:txBody>
      </p:sp>
      <p:sp>
        <p:nvSpPr>
          <p:cNvPr id="175115" name="Text Box 11"/>
          <p:cNvSpPr txBox="1">
            <a:spLocks noChangeArrowheads="1"/>
          </p:cNvSpPr>
          <p:nvPr/>
        </p:nvSpPr>
        <p:spPr bwMode="auto">
          <a:xfrm>
            <a:off x="4648200" y="3810000"/>
            <a:ext cx="1143000" cy="703263"/>
          </a:xfrm>
          <a:prstGeom prst="rect">
            <a:avLst/>
          </a:prstGeom>
          <a:noFill/>
          <a:ln w="9525">
            <a:noFill/>
            <a:miter lim="800000"/>
            <a:headEnd/>
            <a:tailEnd/>
          </a:ln>
          <a:effectLst/>
        </p:spPr>
        <p:txBody>
          <a:bodyPr>
            <a:spAutoFit/>
          </a:bodyPr>
          <a:lstStyle/>
          <a:p>
            <a:pPr algn="ctr" eaLnBrk="0" hangingPunct="0">
              <a:lnSpc>
                <a:spcPct val="80000"/>
              </a:lnSpc>
            </a:pPr>
            <a:r>
              <a:rPr lang="en-US" altLang="en-US" sz="1000" b="1"/>
              <a:t>Photosystem II</a:t>
            </a:r>
            <a:br>
              <a:rPr lang="en-US" altLang="en-US" sz="1000" b="1"/>
            </a:br>
            <a:r>
              <a:rPr lang="en-US" altLang="en-US" sz="1000" b="1"/>
              <a:t>Electron transport chains Photosystem I</a:t>
            </a:r>
          </a:p>
        </p:txBody>
      </p:sp>
      <p:sp>
        <p:nvSpPr>
          <p:cNvPr id="175116" name="Text Box 12"/>
          <p:cNvSpPr txBox="1">
            <a:spLocks noChangeArrowheads="1"/>
          </p:cNvSpPr>
          <p:nvPr/>
        </p:nvSpPr>
        <p:spPr bwMode="auto">
          <a:xfrm>
            <a:off x="6781800" y="4038600"/>
            <a:ext cx="838200" cy="336550"/>
          </a:xfrm>
          <a:prstGeom prst="rect">
            <a:avLst/>
          </a:prstGeom>
          <a:noFill/>
          <a:ln w="9525">
            <a:noFill/>
            <a:miter lim="800000"/>
            <a:headEnd/>
            <a:tailEnd/>
          </a:ln>
          <a:effectLst/>
        </p:spPr>
        <p:txBody>
          <a:bodyPr>
            <a:spAutoFit/>
          </a:bodyPr>
          <a:lstStyle/>
          <a:p>
            <a:pPr algn="ctr" eaLnBrk="0" hangingPunct="0">
              <a:lnSpc>
                <a:spcPct val="80000"/>
              </a:lnSpc>
            </a:pPr>
            <a:r>
              <a:rPr lang="en-US" altLang="en-US" sz="1000" b="1"/>
              <a:t>CALVIN CYCLE</a:t>
            </a:r>
          </a:p>
        </p:txBody>
      </p:sp>
      <p:sp>
        <p:nvSpPr>
          <p:cNvPr id="175117" name="Text Box 13"/>
          <p:cNvSpPr txBox="1">
            <a:spLocks noChangeArrowheads="1"/>
          </p:cNvSpPr>
          <p:nvPr/>
        </p:nvSpPr>
        <p:spPr bwMode="auto">
          <a:xfrm>
            <a:off x="7696200" y="4191000"/>
            <a:ext cx="685800" cy="214313"/>
          </a:xfrm>
          <a:prstGeom prst="rect">
            <a:avLst/>
          </a:prstGeom>
          <a:noFill/>
          <a:ln w="9525">
            <a:noFill/>
            <a:miter lim="800000"/>
            <a:headEnd/>
            <a:tailEnd/>
          </a:ln>
          <a:effectLst/>
        </p:spPr>
        <p:txBody>
          <a:bodyPr>
            <a:spAutoFit/>
          </a:bodyPr>
          <a:lstStyle/>
          <a:p>
            <a:pPr eaLnBrk="0" hangingPunct="0">
              <a:lnSpc>
                <a:spcPct val="80000"/>
              </a:lnSpc>
            </a:pPr>
            <a:r>
              <a:rPr lang="en-US" altLang="en-US" sz="1000" b="1"/>
              <a:t>Stroma</a:t>
            </a:r>
          </a:p>
        </p:txBody>
      </p:sp>
      <p:sp>
        <p:nvSpPr>
          <p:cNvPr id="175118" name="Text Box 14"/>
          <p:cNvSpPr txBox="1">
            <a:spLocks noChangeArrowheads="1"/>
          </p:cNvSpPr>
          <p:nvPr/>
        </p:nvSpPr>
        <p:spPr bwMode="auto">
          <a:xfrm rot="1173851">
            <a:off x="5257800" y="4800600"/>
            <a:ext cx="762000" cy="214313"/>
          </a:xfrm>
          <a:prstGeom prst="rect">
            <a:avLst/>
          </a:prstGeom>
          <a:noFill/>
          <a:ln w="9525">
            <a:noFill/>
            <a:miter lim="800000"/>
            <a:headEnd/>
            <a:tailEnd/>
          </a:ln>
          <a:effectLst/>
        </p:spPr>
        <p:txBody>
          <a:bodyPr>
            <a:spAutoFit/>
          </a:bodyPr>
          <a:lstStyle/>
          <a:p>
            <a:pPr algn="ctr" eaLnBrk="0" hangingPunct="0">
              <a:lnSpc>
                <a:spcPct val="80000"/>
              </a:lnSpc>
            </a:pPr>
            <a:r>
              <a:rPr lang="en-US" altLang="en-US" sz="1000" b="1"/>
              <a:t>Electrons</a:t>
            </a:r>
          </a:p>
        </p:txBody>
      </p:sp>
      <p:sp>
        <p:nvSpPr>
          <p:cNvPr id="175119" name="Text Box 15"/>
          <p:cNvSpPr txBox="1">
            <a:spLocks noChangeArrowheads="1"/>
          </p:cNvSpPr>
          <p:nvPr/>
        </p:nvSpPr>
        <p:spPr bwMode="auto">
          <a:xfrm>
            <a:off x="4419600" y="5943600"/>
            <a:ext cx="1676400" cy="214313"/>
          </a:xfrm>
          <a:prstGeom prst="rect">
            <a:avLst/>
          </a:prstGeom>
          <a:noFill/>
          <a:ln w="9525">
            <a:noFill/>
            <a:miter lim="800000"/>
            <a:headEnd/>
            <a:tailEnd/>
          </a:ln>
          <a:effectLst/>
        </p:spPr>
        <p:txBody>
          <a:bodyPr>
            <a:spAutoFit/>
          </a:bodyPr>
          <a:lstStyle/>
          <a:p>
            <a:pPr algn="ctr" eaLnBrk="0" hangingPunct="0">
              <a:lnSpc>
                <a:spcPct val="80000"/>
              </a:lnSpc>
            </a:pPr>
            <a:r>
              <a:rPr lang="en-US" altLang="en-US" sz="1000" b="1"/>
              <a:t>LIGHT REACTIONS</a:t>
            </a:r>
          </a:p>
        </p:txBody>
      </p:sp>
      <p:sp>
        <p:nvSpPr>
          <p:cNvPr id="175120" name="Text Box 16"/>
          <p:cNvSpPr txBox="1">
            <a:spLocks noChangeArrowheads="1"/>
          </p:cNvSpPr>
          <p:nvPr/>
        </p:nvSpPr>
        <p:spPr bwMode="auto">
          <a:xfrm>
            <a:off x="6324600" y="5943600"/>
            <a:ext cx="1676400" cy="214313"/>
          </a:xfrm>
          <a:prstGeom prst="rect">
            <a:avLst/>
          </a:prstGeom>
          <a:noFill/>
          <a:ln w="9525">
            <a:noFill/>
            <a:miter lim="800000"/>
            <a:headEnd/>
            <a:tailEnd/>
          </a:ln>
          <a:effectLst/>
        </p:spPr>
        <p:txBody>
          <a:bodyPr>
            <a:spAutoFit/>
          </a:bodyPr>
          <a:lstStyle/>
          <a:p>
            <a:pPr algn="ctr" eaLnBrk="0" hangingPunct="0">
              <a:lnSpc>
                <a:spcPct val="80000"/>
              </a:lnSpc>
            </a:pPr>
            <a:r>
              <a:rPr lang="en-US" altLang="en-US" sz="1000" b="1"/>
              <a:t>CALVIN CYCLE</a:t>
            </a:r>
          </a:p>
        </p:txBody>
      </p:sp>
      <p:sp>
        <p:nvSpPr>
          <p:cNvPr id="175121" name="Text Box 17"/>
          <p:cNvSpPr txBox="1">
            <a:spLocks noChangeArrowheads="1"/>
          </p:cNvSpPr>
          <p:nvPr/>
        </p:nvSpPr>
        <p:spPr bwMode="auto">
          <a:xfrm>
            <a:off x="8001000" y="5105400"/>
            <a:ext cx="990600" cy="336550"/>
          </a:xfrm>
          <a:prstGeom prst="rect">
            <a:avLst/>
          </a:prstGeom>
          <a:noFill/>
          <a:ln w="9525">
            <a:noFill/>
            <a:miter lim="800000"/>
            <a:headEnd/>
            <a:tailEnd/>
          </a:ln>
          <a:effectLst/>
        </p:spPr>
        <p:txBody>
          <a:bodyPr>
            <a:spAutoFit/>
          </a:bodyPr>
          <a:lstStyle/>
          <a:p>
            <a:pPr eaLnBrk="0" hangingPunct="0">
              <a:lnSpc>
                <a:spcPct val="80000"/>
              </a:lnSpc>
            </a:pPr>
            <a:r>
              <a:rPr lang="en-US" altLang="en-US" sz="1000" b="1"/>
              <a:t>Cellular respiration</a:t>
            </a:r>
          </a:p>
        </p:txBody>
      </p:sp>
      <p:sp>
        <p:nvSpPr>
          <p:cNvPr id="175122" name="Text Box 18"/>
          <p:cNvSpPr txBox="1">
            <a:spLocks noChangeArrowheads="1"/>
          </p:cNvSpPr>
          <p:nvPr/>
        </p:nvSpPr>
        <p:spPr bwMode="auto">
          <a:xfrm>
            <a:off x="8001000" y="5424488"/>
            <a:ext cx="990600" cy="244475"/>
          </a:xfrm>
          <a:prstGeom prst="rect">
            <a:avLst/>
          </a:prstGeom>
          <a:noFill/>
          <a:ln w="9525">
            <a:noFill/>
            <a:miter lim="800000"/>
            <a:headEnd/>
            <a:tailEnd/>
          </a:ln>
          <a:effectLst/>
        </p:spPr>
        <p:txBody>
          <a:bodyPr>
            <a:spAutoFit/>
          </a:bodyPr>
          <a:lstStyle/>
          <a:p>
            <a:pPr eaLnBrk="0" hangingPunct="0"/>
            <a:r>
              <a:rPr lang="en-US" altLang="en-US" sz="1000" b="1"/>
              <a:t>Cellulose</a:t>
            </a:r>
          </a:p>
        </p:txBody>
      </p:sp>
      <p:sp>
        <p:nvSpPr>
          <p:cNvPr id="175123" name="Text Box 19"/>
          <p:cNvSpPr txBox="1">
            <a:spLocks noChangeArrowheads="1"/>
          </p:cNvSpPr>
          <p:nvPr/>
        </p:nvSpPr>
        <p:spPr bwMode="auto">
          <a:xfrm>
            <a:off x="8001000" y="5638800"/>
            <a:ext cx="990600" cy="214313"/>
          </a:xfrm>
          <a:prstGeom prst="rect">
            <a:avLst/>
          </a:prstGeom>
          <a:noFill/>
          <a:ln w="9525">
            <a:noFill/>
            <a:miter lim="800000"/>
            <a:headEnd/>
            <a:tailEnd/>
          </a:ln>
          <a:effectLst/>
        </p:spPr>
        <p:txBody>
          <a:bodyPr>
            <a:spAutoFit/>
          </a:bodyPr>
          <a:lstStyle/>
          <a:p>
            <a:pPr eaLnBrk="0" hangingPunct="0">
              <a:lnSpc>
                <a:spcPct val="80000"/>
              </a:lnSpc>
            </a:pPr>
            <a:r>
              <a:rPr lang="en-US" altLang="en-US" sz="1000" b="1"/>
              <a:t>Starch</a:t>
            </a:r>
          </a:p>
        </p:txBody>
      </p:sp>
      <p:sp>
        <p:nvSpPr>
          <p:cNvPr id="175124" name="Text Box 20"/>
          <p:cNvSpPr txBox="1">
            <a:spLocks noChangeArrowheads="1"/>
          </p:cNvSpPr>
          <p:nvPr/>
        </p:nvSpPr>
        <p:spPr bwMode="auto">
          <a:xfrm>
            <a:off x="8001000" y="5867400"/>
            <a:ext cx="990600" cy="458788"/>
          </a:xfrm>
          <a:prstGeom prst="rect">
            <a:avLst/>
          </a:prstGeom>
          <a:noFill/>
          <a:ln w="9525">
            <a:noFill/>
            <a:miter lim="800000"/>
            <a:headEnd/>
            <a:tailEnd/>
          </a:ln>
          <a:effectLst/>
        </p:spPr>
        <p:txBody>
          <a:bodyPr>
            <a:spAutoFit/>
          </a:bodyPr>
          <a:lstStyle/>
          <a:p>
            <a:pPr eaLnBrk="0" hangingPunct="0">
              <a:lnSpc>
                <a:spcPct val="80000"/>
              </a:lnSpc>
            </a:pPr>
            <a:r>
              <a:rPr lang="en-US" altLang="en-US" sz="1000" b="1"/>
              <a:t>Other organic compounds</a:t>
            </a:r>
          </a:p>
        </p:txBody>
      </p:sp>
      <p:sp>
        <p:nvSpPr>
          <p:cNvPr id="175107" name="Rectangle 3"/>
          <p:cNvSpPr>
            <a:spLocks noGrp="1" noChangeArrowheads="1"/>
          </p:cNvSpPr>
          <p:nvPr>
            <p:ph type="body" idx="1"/>
          </p:nvPr>
        </p:nvSpPr>
        <p:spPr>
          <a:xfrm>
            <a:off x="0" y="2133600"/>
            <a:ext cx="3276600" cy="2927350"/>
          </a:xfrm>
        </p:spPr>
        <p:txBody>
          <a:bodyPr/>
          <a:lstStyle/>
          <a:p>
            <a:r>
              <a:rPr lang="en-US" altLang="en-US"/>
              <a:t>A summary of the chemical processes of photosynthesis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bldLvl="2"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Picture 7" descr="UnderAcer">
            <a:hlinkClick r:id="rId3" tooltip="Photo Sharing"/>
          </p:cNvPr>
          <p:cNvPicPr>
            <a:picLocks noChangeAspect="1" noChangeArrowheads="1"/>
          </p:cNvPicPr>
          <p:nvPr/>
        </p:nvPicPr>
        <p:blipFill>
          <a:blip r:embed="rId4"/>
          <a:srcRect/>
          <a:stretch>
            <a:fillRect/>
          </a:stretch>
        </p:blipFill>
        <p:spPr bwMode="auto">
          <a:xfrm>
            <a:off x="228600" y="152400"/>
            <a:ext cx="8572500" cy="6429375"/>
          </a:xfrm>
          <a:prstGeom prst="rect">
            <a:avLst/>
          </a:prstGeom>
          <a:noFill/>
        </p:spPr>
      </p:pic>
      <p:sp>
        <p:nvSpPr>
          <p:cNvPr id="31752" name="Rectangle 8"/>
          <p:cNvSpPr>
            <a:spLocks noChangeArrowheads="1"/>
          </p:cNvSpPr>
          <p:nvPr/>
        </p:nvSpPr>
        <p:spPr bwMode="auto">
          <a:xfrm>
            <a:off x="838200" y="381000"/>
            <a:ext cx="6858000" cy="6673850"/>
          </a:xfrm>
          <a:prstGeom prst="rect">
            <a:avLst/>
          </a:prstGeom>
          <a:noFill/>
          <a:ln w="9525">
            <a:noFill/>
            <a:miter lim="800000"/>
            <a:headEnd/>
            <a:tailEnd/>
          </a:ln>
          <a:effectLst/>
        </p:spPr>
        <p:txBody>
          <a:bodyPr>
            <a:spAutoFit/>
          </a:bodyPr>
          <a:lstStyle/>
          <a:p>
            <a:r>
              <a:rPr lang="en-US" sz="7200" b="1" dirty="0">
                <a:solidFill>
                  <a:srgbClr val="FF3300"/>
                </a:solidFill>
                <a:effectLst>
                  <a:outerShdw blurRad="38100" dist="38100" dir="2700000" algn="tl">
                    <a:srgbClr val="C0C0C0"/>
                  </a:outerShdw>
                </a:effectLst>
              </a:rPr>
              <a:t>It's not that easy </a:t>
            </a:r>
            <a:r>
              <a:rPr lang="en-US" sz="7200" b="1" dirty="0" err="1">
                <a:solidFill>
                  <a:srgbClr val="FF3300"/>
                </a:solidFill>
                <a:effectLst>
                  <a:outerShdw blurRad="38100" dist="38100" dir="2700000" algn="tl">
                    <a:srgbClr val="C0C0C0"/>
                  </a:outerShdw>
                </a:effectLst>
              </a:rPr>
              <a:t>bein</a:t>
            </a:r>
            <a:r>
              <a:rPr lang="en-US" sz="7200" b="1" dirty="0">
                <a:solidFill>
                  <a:srgbClr val="FF3300"/>
                </a:solidFill>
                <a:effectLst>
                  <a:outerShdw blurRad="38100" dist="38100" dir="2700000" algn="tl">
                    <a:srgbClr val="C0C0C0"/>
                  </a:outerShdw>
                </a:effectLst>
              </a:rPr>
              <a:t>' green… but it is essential for life on earth!</a:t>
            </a:r>
            <a:r>
              <a:rPr lang="en-US" sz="7200" dirty="0"/>
              <a:t> </a:t>
            </a:r>
            <a:br>
              <a:rPr lang="en-US" sz="7200" dirty="0"/>
            </a:br>
            <a:endParaRPr lang="en-US" sz="72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GB" b="1"/>
              <a:t>ENZYMES</a:t>
            </a:r>
            <a:endParaRPr lang="fr-FR" b="1"/>
          </a:p>
        </p:txBody>
      </p:sp>
      <p:sp>
        <p:nvSpPr>
          <p:cNvPr id="2051" name="Rectangle 3"/>
          <p:cNvSpPr>
            <a:spLocks noGrp="1" noChangeArrowheads="1"/>
          </p:cNvSpPr>
          <p:nvPr>
            <p:ph type="subTitle" idx="1"/>
          </p:nvPr>
        </p:nvSpPr>
        <p:spPr/>
        <p:txBody>
          <a:bodyPr/>
          <a:lstStyle/>
          <a:p>
            <a:r>
              <a:rPr lang="en-GB"/>
              <a:t>A protein with catalytic properties due to its power of specific activation</a:t>
            </a:r>
            <a:endParaRPr lang="fr-FR"/>
          </a:p>
        </p:txBody>
      </p:sp>
      <p:sp>
        <p:nvSpPr>
          <p:cNvPr id="2052" name="Text Box 4"/>
          <p:cNvSpPr txBox="1">
            <a:spLocks noChangeArrowheads="1"/>
          </p:cNvSpPr>
          <p:nvPr/>
        </p:nvSpPr>
        <p:spPr bwMode="auto">
          <a:xfrm>
            <a:off x="488950" y="6354763"/>
            <a:ext cx="2171700" cy="274637"/>
          </a:xfrm>
          <a:prstGeom prst="rect">
            <a:avLst/>
          </a:prstGeom>
          <a:noFill/>
          <a:ln w="9525">
            <a:noFill/>
            <a:miter lim="800000"/>
            <a:headEnd/>
            <a:tailEnd/>
          </a:ln>
          <a:effectLst/>
        </p:spPr>
        <p:txBody>
          <a:bodyPr>
            <a:spAutoFit/>
          </a:bodyPr>
          <a:lstStyle/>
          <a:p>
            <a:pPr>
              <a:spcBef>
                <a:spcPct val="50000"/>
              </a:spcBef>
            </a:pPr>
            <a:r>
              <a:rPr lang="en-US" sz="1200">
                <a:latin typeface="Arial" charset="0"/>
                <a:cs typeface="Arial" charset="0"/>
              </a:rPr>
              <a:t>© 2007 Paul Billiet </a:t>
            </a:r>
            <a:r>
              <a:rPr lang="en-US" sz="1200">
                <a:latin typeface="Arial" charset="0"/>
                <a:cs typeface="Arial" charset="0"/>
                <a:hlinkClick r:id="rId3"/>
              </a:rPr>
              <a:t>ODWS</a:t>
            </a:r>
            <a:endParaRPr lang="en-US" sz="1200">
              <a:latin typeface="Arial" charset="0"/>
              <a:cs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26"/>
          <p:cNvPicPr>
            <a:picLocks noChangeAspect="1" noChangeArrowheads="1"/>
          </p:cNvPicPr>
          <p:nvPr/>
        </p:nvPicPr>
        <p:blipFill>
          <a:blip r:embed="rId2"/>
          <a:srcRect/>
          <a:stretch>
            <a:fillRect/>
          </a:stretch>
        </p:blipFill>
        <p:spPr bwMode="auto">
          <a:xfrm>
            <a:off x="0" y="-3175"/>
            <a:ext cx="9144000" cy="6861175"/>
          </a:xfrm>
          <a:prstGeom prst="rect">
            <a:avLst/>
          </a:prstGeom>
          <a:noFill/>
          <a:ln w="9525">
            <a:noFill/>
            <a:miter lim="800000"/>
            <a:headEnd/>
            <a:tailEnd/>
          </a:ln>
          <a:effectLst/>
        </p:spPr>
      </p:pic>
      <p:sp>
        <p:nvSpPr>
          <p:cNvPr id="11267" name="Line 1027"/>
          <p:cNvSpPr>
            <a:spLocks noChangeShapeType="1"/>
          </p:cNvSpPr>
          <p:nvPr/>
        </p:nvSpPr>
        <p:spPr bwMode="auto">
          <a:xfrm flipH="1">
            <a:off x="2286000" y="3124200"/>
            <a:ext cx="533400" cy="228600"/>
          </a:xfrm>
          <a:prstGeom prst="line">
            <a:avLst/>
          </a:prstGeom>
          <a:noFill/>
          <a:ln w="28575">
            <a:solidFill>
              <a:schemeClr val="tx1"/>
            </a:solidFill>
            <a:round/>
            <a:headEnd/>
            <a:tailEnd type="triangle" w="med" len="med"/>
          </a:ln>
          <a:effectLst/>
        </p:spPr>
        <p:txBody>
          <a:bodyPr/>
          <a:lstStyle/>
          <a:p>
            <a:endParaRPr lang="en-US"/>
          </a:p>
        </p:txBody>
      </p:sp>
      <p:sp>
        <p:nvSpPr>
          <p:cNvPr id="11268" name="Text Box 1028"/>
          <p:cNvSpPr txBox="1">
            <a:spLocks noChangeArrowheads="1"/>
          </p:cNvSpPr>
          <p:nvPr/>
        </p:nvSpPr>
        <p:spPr bwMode="auto">
          <a:xfrm>
            <a:off x="1600200" y="3276600"/>
            <a:ext cx="1295400" cy="336550"/>
          </a:xfrm>
          <a:prstGeom prst="rect">
            <a:avLst/>
          </a:prstGeom>
          <a:noFill/>
          <a:ln w="9525">
            <a:noFill/>
            <a:miter lim="800000"/>
            <a:headEnd/>
            <a:tailEnd/>
          </a:ln>
          <a:effectLst/>
        </p:spPr>
        <p:txBody>
          <a:bodyPr>
            <a:spAutoFit/>
          </a:bodyPr>
          <a:lstStyle/>
          <a:p>
            <a:pPr>
              <a:spcBef>
                <a:spcPct val="50000"/>
              </a:spcBef>
            </a:pPr>
            <a:r>
              <a:rPr lang="en-US" sz="1600"/>
              <a:t>oxaloacetate</a:t>
            </a:r>
          </a:p>
        </p:txBody>
      </p:sp>
      <p:sp>
        <p:nvSpPr>
          <p:cNvPr id="11269" name="Line 1029"/>
          <p:cNvSpPr>
            <a:spLocks noChangeShapeType="1"/>
          </p:cNvSpPr>
          <p:nvPr/>
        </p:nvSpPr>
        <p:spPr bwMode="auto">
          <a:xfrm flipV="1">
            <a:off x="6781800" y="914400"/>
            <a:ext cx="1066800" cy="990600"/>
          </a:xfrm>
          <a:prstGeom prst="line">
            <a:avLst/>
          </a:prstGeom>
          <a:noFill/>
          <a:ln w="28575">
            <a:solidFill>
              <a:schemeClr val="tx1"/>
            </a:solidFill>
            <a:round/>
            <a:headEnd/>
            <a:tailEnd type="triangle" w="med" len="med"/>
          </a:ln>
          <a:effectLst/>
        </p:spPr>
        <p:txBody>
          <a:bodyPr/>
          <a:lstStyle/>
          <a:p>
            <a:endParaRPr lang="en-US"/>
          </a:p>
        </p:txBody>
      </p:sp>
      <p:sp>
        <p:nvSpPr>
          <p:cNvPr id="11270" name="Text Box 1030"/>
          <p:cNvSpPr txBox="1">
            <a:spLocks noChangeArrowheads="1"/>
          </p:cNvSpPr>
          <p:nvPr/>
        </p:nvSpPr>
        <p:spPr bwMode="auto">
          <a:xfrm>
            <a:off x="7772400" y="685800"/>
            <a:ext cx="1371600" cy="336550"/>
          </a:xfrm>
          <a:prstGeom prst="rect">
            <a:avLst/>
          </a:prstGeom>
          <a:noFill/>
          <a:ln w="9525">
            <a:noFill/>
            <a:miter lim="800000"/>
            <a:headEnd/>
            <a:tailEnd/>
          </a:ln>
          <a:effectLst/>
        </p:spPr>
        <p:txBody>
          <a:bodyPr>
            <a:spAutoFit/>
          </a:bodyPr>
          <a:lstStyle/>
          <a:p>
            <a:pPr>
              <a:spcBef>
                <a:spcPct val="50000"/>
              </a:spcBef>
            </a:pPr>
            <a:r>
              <a:rPr lang="en-US" sz="1600"/>
              <a:t>Cori cycle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GB" b="1"/>
              <a:t>Chemical reactions</a:t>
            </a:r>
            <a:endParaRPr lang="fr-FR" b="1"/>
          </a:p>
        </p:txBody>
      </p:sp>
      <p:sp>
        <p:nvSpPr>
          <p:cNvPr id="3076" name="Rectangle 4"/>
          <p:cNvSpPr>
            <a:spLocks noGrp="1" noChangeArrowheads="1"/>
          </p:cNvSpPr>
          <p:nvPr>
            <p:ph type="body" idx="1"/>
          </p:nvPr>
        </p:nvSpPr>
        <p:spPr/>
        <p:txBody>
          <a:bodyPr/>
          <a:lstStyle/>
          <a:p>
            <a:r>
              <a:rPr lang="en-GB" sz="2800"/>
              <a:t>Chemical reactions need an initial input of energy = </a:t>
            </a:r>
            <a:r>
              <a:rPr lang="en-GB" sz="2800" b="1"/>
              <a:t>THE ACTIVATION ENERGY</a:t>
            </a:r>
            <a:endParaRPr lang="fr-FR" sz="2800" b="1"/>
          </a:p>
          <a:p>
            <a:r>
              <a:rPr lang="en-GB" sz="2800"/>
              <a:t>During this part of the reaction the molecules are said to be in a </a:t>
            </a:r>
            <a:r>
              <a:rPr lang="en-GB" sz="2800" b="1"/>
              <a:t>transition state</a:t>
            </a:r>
            <a:r>
              <a:rPr lang="en-GB" sz="2800"/>
              <a:t>.</a:t>
            </a:r>
            <a:r>
              <a:rPr lang="fr-FR"/>
              <a:t> </a:t>
            </a:r>
          </a:p>
        </p:txBody>
      </p:sp>
      <p:sp>
        <p:nvSpPr>
          <p:cNvPr id="3080" name="Text Box 8"/>
          <p:cNvSpPr txBox="1">
            <a:spLocks noChangeArrowheads="1"/>
          </p:cNvSpPr>
          <p:nvPr/>
        </p:nvSpPr>
        <p:spPr bwMode="auto">
          <a:xfrm>
            <a:off x="488950" y="6354763"/>
            <a:ext cx="2171700" cy="274637"/>
          </a:xfrm>
          <a:prstGeom prst="rect">
            <a:avLst/>
          </a:prstGeom>
          <a:noFill/>
          <a:ln w="9525">
            <a:noFill/>
            <a:miter lim="800000"/>
            <a:headEnd/>
            <a:tailEnd/>
          </a:ln>
          <a:effectLst/>
        </p:spPr>
        <p:txBody>
          <a:bodyPr>
            <a:spAutoFit/>
          </a:bodyPr>
          <a:lstStyle/>
          <a:p>
            <a:pPr>
              <a:spcBef>
                <a:spcPct val="50000"/>
              </a:spcBef>
            </a:pPr>
            <a:r>
              <a:rPr lang="en-US" sz="1200">
                <a:latin typeface="Arial" charset="0"/>
                <a:cs typeface="Arial" charset="0"/>
              </a:rPr>
              <a:t>© 2007 Paul Billiet </a:t>
            </a:r>
            <a:r>
              <a:rPr lang="en-US" sz="1200">
                <a:latin typeface="Arial" charset="0"/>
                <a:cs typeface="Arial" charset="0"/>
                <a:hlinkClick r:id="rId3"/>
              </a:rPr>
              <a:t>ODWS</a:t>
            </a:r>
            <a:endParaRPr lang="en-US" sz="1200">
              <a:latin typeface="Arial" charset="0"/>
              <a:cs typeface="Arial"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fr-FR" b="1"/>
              <a:t>Reaction pathway</a:t>
            </a:r>
          </a:p>
        </p:txBody>
      </p:sp>
      <p:pic>
        <p:nvPicPr>
          <p:cNvPr id="6149" name="Picture 5" descr="ReactionPathExoBig"/>
          <p:cNvPicPr>
            <a:picLocks noGrp="1" noChangeAspect="1" noChangeArrowheads="1"/>
          </p:cNvPicPr>
          <p:nvPr>
            <p:ph idx="1"/>
          </p:nvPr>
        </p:nvPicPr>
        <p:blipFill>
          <a:blip r:embed="rId3"/>
          <a:srcRect/>
          <a:stretch>
            <a:fillRect/>
          </a:stretch>
        </p:blipFill>
        <p:spPr>
          <a:xfrm>
            <a:off x="1163638" y="1828800"/>
            <a:ext cx="6816725" cy="4302125"/>
          </a:xfrm>
          <a:noFill/>
          <a:ln/>
        </p:spPr>
      </p:pic>
      <p:sp>
        <p:nvSpPr>
          <p:cNvPr id="6150" name="Text Box 6"/>
          <p:cNvSpPr txBox="1">
            <a:spLocks noChangeArrowheads="1"/>
          </p:cNvSpPr>
          <p:nvPr/>
        </p:nvSpPr>
        <p:spPr bwMode="auto">
          <a:xfrm>
            <a:off x="488950" y="6354763"/>
            <a:ext cx="2171700" cy="274637"/>
          </a:xfrm>
          <a:prstGeom prst="rect">
            <a:avLst/>
          </a:prstGeom>
          <a:noFill/>
          <a:ln w="9525">
            <a:noFill/>
            <a:miter lim="800000"/>
            <a:headEnd/>
            <a:tailEnd/>
          </a:ln>
          <a:effectLst/>
        </p:spPr>
        <p:txBody>
          <a:bodyPr>
            <a:spAutoFit/>
          </a:bodyPr>
          <a:lstStyle/>
          <a:p>
            <a:pPr>
              <a:spcBef>
                <a:spcPct val="50000"/>
              </a:spcBef>
            </a:pPr>
            <a:r>
              <a:rPr lang="en-US" sz="1200">
                <a:latin typeface="Arial" charset="0"/>
                <a:cs typeface="Arial" charset="0"/>
              </a:rPr>
              <a:t>© 2007 Paul Billiet </a:t>
            </a:r>
            <a:r>
              <a:rPr lang="en-US" sz="1200">
                <a:latin typeface="Arial" charset="0"/>
                <a:cs typeface="Arial" charset="0"/>
                <a:hlinkClick r:id="rId4"/>
              </a:rPr>
              <a:t>ODWS</a:t>
            </a:r>
            <a:endParaRPr lang="en-US" sz="1200">
              <a:latin typeface="Arial" charset="0"/>
              <a:cs typeface="Arial"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fr-FR" b="1"/>
              <a:t>Making reactions go faster</a:t>
            </a:r>
          </a:p>
        </p:txBody>
      </p:sp>
      <p:sp>
        <p:nvSpPr>
          <p:cNvPr id="8195" name="Rectangle 3"/>
          <p:cNvSpPr>
            <a:spLocks noGrp="1" noChangeArrowheads="1"/>
          </p:cNvSpPr>
          <p:nvPr>
            <p:ph type="body" idx="1"/>
          </p:nvPr>
        </p:nvSpPr>
        <p:spPr/>
        <p:txBody>
          <a:bodyPr>
            <a:normAutofit lnSpcReduction="10000"/>
          </a:bodyPr>
          <a:lstStyle/>
          <a:p>
            <a:r>
              <a:rPr lang="en-GB" sz="2800"/>
              <a:t>Increasing the temperature make molecules move faster </a:t>
            </a:r>
          </a:p>
          <a:p>
            <a:r>
              <a:rPr lang="en-GB" sz="2800"/>
              <a:t>Biological systems are very sensitive to temperature changes.</a:t>
            </a:r>
            <a:endParaRPr lang="fr-FR" sz="2800"/>
          </a:p>
          <a:p>
            <a:r>
              <a:rPr lang="en-GB" sz="2800"/>
              <a:t>Enzymes can increase the rate of reactions without increasing the temperature. </a:t>
            </a:r>
          </a:p>
          <a:p>
            <a:r>
              <a:rPr lang="en-GB" sz="2800"/>
              <a:t>They do this by lowering the activation energy. </a:t>
            </a:r>
          </a:p>
          <a:p>
            <a:r>
              <a:rPr lang="en-GB" sz="2800"/>
              <a:t>They create </a:t>
            </a:r>
            <a:r>
              <a:rPr lang="en-GB" sz="2800" b="1"/>
              <a:t>a new reaction pathway</a:t>
            </a:r>
            <a:r>
              <a:rPr lang="en-GB" sz="2800"/>
              <a:t> “a short cut”</a:t>
            </a:r>
            <a:r>
              <a:rPr lang="fr-FR" sz="2800"/>
              <a:t> </a:t>
            </a:r>
          </a:p>
        </p:txBody>
      </p:sp>
      <p:sp>
        <p:nvSpPr>
          <p:cNvPr id="8196" name="Text Box 4"/>
          <p:cNvSpPr txBox="1">
            <a:spLocks noChangeArrowheads="1"/>
          </p:cNvSpPr>
          <p:nvPr/>
        </p:nvSpPr>
        <p:spPr bwMode="auto">
          <a:xfrm>
            <a:off x="488950" y="6354763"/>
            <a:ext cx="2171700" cy="274637"/>
          </a:xfrm>
          <a:prstGeom prst="rect">
            <a:avLst/>
          </a:prstGeom>
          <a:noFill/>
          <a:ln w="9525">
            <a:noFill/>
            <a:miter lim="800000"/>
            <a:headEnd/>
            <a:tailEnd/>
          </a:ln>
          <a:effectLst/>
        </p:spPr>
        <p:txBody>
          <a:bodyPr>
            <a:spAutoFit/>
          </a:bodyPr>
          <a:lstStyle/>
          <a:p>
            <a:pPr>
              <a:spcBef>
                <a:spcPct val="50000"/>
              </a:spcBef>
            </a:pPr>
            <a:r>
              <a:rPr lang="en-US" sz="1200">
                <a:latin typeface="Arial" charset="0"/>
                <a:cs typeface="Arial" charset="0"/>
              </a:rPr>
              <a:t>© 2007 Paul Billiet </a:t>
            </a:r>
            <a:r>
              <a:rPr lang="en-US" sz="1200">
                <a:latin typeface="Arial" charset="0"/>
                <a:cs typeface="Arial" charset="0"/>
                <a:hlinkClick r:id="rId3"/>
              </a:rPr>
              <a:t>ODWS</a:t>
            </a:r>
            <a:endParaRPr lang="en-US" sz="1200">
              <a:latin typeface="Arial" charset="0"/>
              <a:cs typeface="Arial"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fr-FR" b="1"/>
              <a:t>An enzyme controlled pathway</a:t>
            </a:r>
          </a:p>
        </p:txBody>
      </p:sp>
      <p:pic>
        <p:nvPicPr>
          <p:cNvPr id="9221" name="Picture 5" descr="EnzymePath01"/>
          <p:cNvPicPr>
            <a:picLocks noGrp="1" noChangeAspect="1" noChangeArrowheads="1"/>
          </p:cNvPicPr>
          <p:nvPr>
            <p:ph sz="half" idx="1"/>
          </p:nvPr>
        </p:nvPicPr>
        <p:blipFill>
          <a:blip r:embed="rId3"/>
          <a:srcRect/>
          <a:stretch>
            <a:fillRect/>
          </a:stretch>
        </p:blipFill>
        <p:spPr>
          <a:xfrm>
            <a:off x="1692275" y="1828800"/>
            <a:ext cx="6840538" cy="3962400"/>
          </a:xfrm>
          <a:noFill/>
          <a:ln/>
        </p:spPr>
      </p:pic>
      <p:sp>
        <p:nvSpPr>
          <p:cNvPr id="9222" name="Rectangle 6"/>
          <p:cNvSpPr>
            <a:spLocks noGrp="1" noChangeArrowheads="1"/>
          </p:cNvSpPr>
          <p:nvPr>
            <p:ph type="body" sz="half" idx="2"/>
          </p:nvPr>
        </p:nvSpPr>
        <p:spPr>
          <a:xfrm>
            <a:off x="395288" y="5759450"/>
            <a:ext cx="8229600" cy="896938"/>
          </a:xfrm>
        </p:spPr>
        <p:txBody>
          <a:bodyPr>
            <a:normAutofit fontScale="92500"/>
          </a:bodyPr>
          <a:lstStyle/>
          <a:p>
            <a:r>
              <a:rPr lang="en-GB" sz="2400"/>
              <a:t>Enzyme controlled reactions proceed 108 to 1011 times faster than corresponding non-enzymic reactions.</a:t>
            </a:r>
            <a:endParaRPr lang="fr-FR" sz="2400"/>
          </a:p>
        </p:txBody>
      </p:sp>
      <p:sp>
        <p:nvSpPr>
          <p:cNvPr id="9223" name="Text Box 7"/>
          <p:cNvSpPr txBox="1">
            <a:spLocks noChangeArrowheads="1"/>
          </p:cNvSpPr>
          <p:nvPr/>
        </p:nvSpPr>
        <p:spPr bwMode="auto">
          <a:xfrm>
            <a:off x="306388" y="6583363"/>
            <a:ext cx="2171700" cy="274637"/>
          </a:xfrm>
          <a:prstGeom prst="rect">
            <a:avLst/>
          </a:prstGeom>
          <a:noFill/>
          <a:ln w="9525">
            <a:noFill/>
            <a:miter lim="800000"/>
            <a:headEnd/>
            <a:tailEnd/>
          </a:ln>
          <a:effectLst/>
        </p:spPr>
        <p:txBody>
          <a:bodyPr>
            <a:spAutoFit/>
          </a:bodyPr>
          <a:lstStyle/>
          <a:p>
            <a:pPr>
              <a:spcBef>
                <a:spcPct val="50000"/>
              </a:spcBef>
            </a:pPr>
            <a:r>
              <a:rPr lang="en-US" sz="1200">
                <a:latin typeface="Arial" charset="0"/>
                <a:cs typeface="Arial" charset="0"/>
              </a:rPr>
              <a:t>© 2007 Paul Billiet </a:t>
            </a:r>
            <a:r>
              <a:rPr lang="en-US" sz="1200">
                <a:latin typeface="Arial" charset="0"/>
                <a:cs typeface="Arial" charset="0"/>
                <a:hlinkClick r:id="rId4"/>
              </a:rPr>
              <a:t>ODWS</a:t>
            </a:r>
            <a:endParaRPr lang="en-US" sz="1200">
              <a:latin typeface="Arial" charset="0"/>
              <a:cs typeface="Arial"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fr-FR" b="1"/>
              <a:t>Enzyme structure</a:t>
            </a:r>
          </a:p>
        </p:txBody>
      </p:sp>
      <p:sp>
        <p:nvSpPr>
          <p:cNvPr id="15363" name="Rectangle 3"/>
          <p:cNvSpPr>
            <a:spLocks noGrp="1" noChangeArrowheads="1"/>
          </p:cNvSpPr>
          <p:nvPr>
            <p:ph type="body" sz="half" idx="1"/>
          </p:nvPr>
        </p:nvSpPr>
        <p:spPr/>
        <p:txBody>
          <a:bodyPr/>
          <a:lstStyle/>
          <a:p>
            <a:pPr>
              <a:lnSpc>
                <a:spcPct val="80000"/>
              </a:lnSpc>
            </a:pPr>
            <a:r>
              <a:rPr lang="fr-FR"/>
              <a:t>Enzymes are </a:t>
            </a:r>
            <a:r>
              <a:rPr lang="fr-FR" b="1"/>
              <a:t>proteins</a:t>
            </a:r>
          </a:p>
          <a:p>
            <a:pPr>
              <a:lnSpc>
                <a:spcPct val="80000"/>
              </a:lnSpc>
            </a:pPr>
            <a:r>
              <a:rPr lang="fr-FR"/>
              <a:t>They have a </a:t>
            </a:r>
            <a:r>
              <a:rPr lang="fr-FR" b="1"/>
              <a:t>globular</a:t>
            </a:r>
            <a:r>
              <a:rPr lang="fr-FR"/>
              <a:t> shape</a:t>
            </a:r>
          </a:p>
          <a:p>
            <a:pPr>
              <a:lnSpc>
                <a:spcPct val="80000"/>
              </a:lnSpc>
            </a:pPr>
            <a:r>
              <a:rPr lang="fr-FR"/>
              <a:t>A complex </a:t>
            </a:r>
            <a:r>
              <a:rPr lang="fr-FR" b="1"/>
              <a:t>3-D</a:t>
            </a:r>
            <a:r>
              <a:rPr lang="fr-FR"/>
              <a:t> structure</a:t>
            </a:r>
          </a:p>
          <a:p>
            <a:pPr>
              <a:lnSpc>
                <a:spcPct val="80000"/>
              </a:lnSpc>
            </a:pPr>
            <a:endParaRPr lang="fr-FR"/>
          </a:p>
          <a:p>
            <a:pPr>
              <a:lnSpc>
                <a:spcPct val="80000"/>
              </a:lnSpc>
              <a:buFont typeface="Wingdings" pitchFamily="2" charset="2"/>
              <a:buNone/>
            </a:pPr>
            <a:r>
              <a:rPr lang="fr-FR" sz="2400" b="1"/>
              <a:t>Human pancreatic amylase</a:t>
            </a:r>
          </a:p>
          <a:p>
            <a:pPr algn="r">
              <a:lnSpc>
                <a:spcPct val="80000"/>
              </a:lnSpc>
              <a:buFont typeface="Wingdings" pitchFamily="2" charset="2"/>
              <a:buNone/>
            </a:pPr>
            <a:r>
              <a:rPr lang="en-US" sz="1400">
                <a:latin typeface="Arial" charset="0"/>
                <a:cs typeface="Arial" charset="0"/>
              </a:rPr>
              <a:t>© </a:t>
            </a:r>
            <a:r>
              <a:rPr lang="en-US" sz="1400">
                <a:latin typeface="Arial" charset="0"/>
                <a:hlinkClick r:id="rId3"/>
              </a:rPr>
              <a:t>Dr. Anjuman Begum</a:t>
            </a:r>
            <a:r>
              <a:rPr lang="en-US" sz="2800">
                <a:hlinkClick r:id="rId3"/>
              </a:rPr>
              <a:t> </a:t>
            </a:r>
            <a:endParaRPr lang="fr-FR" sz="2800"/>
          </a:p>
        </p:txBody>
      </p:sp>
      <p:pic>
        <p:nvPicPr>
          <p:cNvPr id="15365" name="Picture 5" descr="HumanPancAmylase"/>
          <p:cNvPicPr>
            <a:picLocks noGrp="1" noChangeAspect="1" noChangeArrowheads="1"/>
          </p:cNvPicPr>
          <p:nvPr>
            <p:ph sz="half" idx="2"/>
          </p:nvPr>
        </p:nvPicPr>
        <p:blipFill>
          <a:blip r:embed="rId4"/>
          <a:srcRect/>
          <a:stretch>
            <a:fillRect/>
          </a:stretch>
        </p:blipFill>
        <p:spPr>
          <a:xfrm>
            <a:off x="4824413" y="1773238"/>
            <a:ext cx="3517900" cy="4751387"/>
          </a:xfrm>
          <a:noFill/>
          <a:ln/>
        </p:spPr>
      </p:pic>
      <p:sp>
        <p:nvSpPr>
          <p:cNvPr id="15366" name="Text Box 6"/>
          <p:cNvSpPr txBox="1">
            <a:spLocks noChangeArrowheads="1"/>
          </p:cNvSpPr>
          <p:nvPr/>
        </p:nvSpPr>
        <p:spPr bwMode="auto">
          <a:xfrm>
            <a:off x="488950" y="6354763"/>
            <a:ext cx="2171700" cy="274637"/>
          </a:xfrm>
          <a:prstGeom prst="rect">
            <a:avLst/>
          </a:prstGeom>
          <a:noFill/>
          <a:ln w="9525">
            <a:noFill/>
            <a:miter lim="800000"/>
            <a:headEnd/>
            <a:tailEnd/>
          </a:ln>
          <a:effectLst/>
        </p:spPr>
        <p:txBody>
          <a:bodyPr>
            <a:spAutoFit/>
          </a:bodyPr>
          <a:lstStyle/>
          <a:p>
            <a:pPr>
              <a:spcBef>
                <a:spcPct val="50000"/>
              </a:spcBef>
            </a:pPr>
            <a:r>
              <a:rPr lang="en-US" sz="1200">
                <a:latin typeface="Arial" charset="0"/>
                <a:cs typeface="Arial" charset="0"/>
              </a:rPr>
              <a:t>© 2007 Paul Billiet </a:t>
            </a:r>
            <a:r>
              <a:rPr lang="en-US" sz="1200">
                <a:latin typeface="Arial" charset="0"/>
                <a:cs typeface="Arial" charset="0"/>
                <a:hlinkClick r:id="rId5"/>
              </a:rPr>
              <a:t>ODWS</a:t>
            </a:r>
            <a:endParaRPr lang="en-US" sz="1200">
              <a:latin typeface="Arial" charset="0"/>
              <a:cs typeface="Arial"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fr-FR" b="1"/>
              <a:t>The active site</a:t>
            </a:r>
          </a:p>
        </p:txBody>
      </p:sp>
      <p:sp>
        <p:nvSpPr>
          <p:cNvPr id="16387" name="Rectangle 3"/>
          <p:cNvSpPr>
            <a:spLocks noGrp="1" noChangeArrowheads="1"/>
          </p:cNvSpPr>
          <p:nvPr>
            <p:ph type="body" sz="half" idx="2"/>
          </p:nvPr>
        </p:nvSpPr>
        <p:spPr/>
        <p:txBody>
          <a:bodyPr>
            <a:normAutofit fontScale="92500" lnSpcReduction="10000"/>
          </a:bodyPr>
          <a:lstStyle/>
          <a:p>
            <a:r>
              <a:rPr lang="fr-FR" sz="2800"/>
              <a:t>One part of an enzyme,  the active site, is particularly important</a:t>
            </a:r>
          </a:p>
          <a:p>
            <a:r>
              <a:rPr lang="fr-FR" sz="2800"/>
              <a:t>The </a:t>
            </a:r>
            <a:r>
              <a:rPr lang="fr-FR" sz="2800" b="1"/>
              <a:t>shape</a:t>
            </a:r>
            <a:r>
              <a:rPr lang="fr-FR" sz="2800"/>
              <a:t> and the </a:t>
            </a:r>
            <a:r>
              <a:rPr lang="fr-FR" sz="2800" b="1"/>
              <a:t>chemical environment</a:t>
            </a:r>
            <a:r>
              <a:rPr lang="fr-FR" sz="2800"/>
              <a:t> inside the active site permits a chemical reaction to proceed more easily</a:t>
            </a:r>
          </a:p>
        </p:txBody>
      </p:sp>
      <p:grpSp>
        <p:nvGrpSpPr>
          <p:cNvPr id="2" name="Group 7"/>
          <p:cNvGrpSpPr>
            <a:grpSpLocks/>
          </p:cNvGrpSpPr>
          <p:nvPr/>
        </p:nvGrpSpPr>
        <p:grpSpPr bwMode="auto">
          <a:xfrm>
            <a:off x="457200" y="2195513"/>
            <a:ext cx="4038600" cy="3581400"/>
            <a:chOff x="2797" y="1171"/>
            <a:chExt cx="2773" cy="2799"/>
          </a:xfrm>
        </p:grpSpPr>
        <p:pic>
          <p:nvPicPr>
            <p:cNvPr id="16389" name="Picture 5" descr="DNApolymerase"/>
            <p:cNvPicPr>
              <a:picLocks noChangeAspect="1" noChangeArrowheads="1"/>
            </p:cNvPicPr>
            <p:nvPr/>
          </p:nvPicPr>
          <p:blipFill>
            <a:blip r:embed="rId3"/>
            <a:srcRect/>
            <a:stretch>
              <a:fillRect/>
            </a:stretch>
          </p:blipFill>
          <p:spPr bwMode="auto">
            <a:xfrm>
              <a:off x="2797" y="1171"/>
              <a:ext cx="2773" cy="2328"/>
            </a:xfrm>
            <a:prstGeom prst="rect">
              <a:avLst/>
            </a:prstGeom>
            <a:noFill/>
            <a:ln/>
            <a:effectLst/>
          </p:spPr>
        </p:pic>
        <p:sp>
          <p:nvSpPr>
            <p:cNvPr id="16390" name="Text Box 6"/>
            <p:cNvSpPr txBox="1">
              <a:spLocks noChangeArrowheads="1"/>
            </p:cNvSpPr>
            <p:nvPr/>
          </p:nvSpPr>
          <p:spPr bwMode="auto">
            <a:xfrm>
              <a:off x="2797" y="3613"/>
              <a:ext cx="2766" cy="357"/>
            </a:xfrm>
            <a:prstGeom prst="rect">
              <a:avLst/>
            </a:prstGeom>
            <a:noFill/>
            <a:ln w="9525">
              <a:noFill/>
              <a:miter lim="800000"/>
              <a:headEnd/>
              <a:tailEnd/>
            </a:ln>
            <a:effectLst/>
          </p:spPr>
          <p:txBody>
            <a:bodyPr>
              <a:spAutoFit/>
            </a:bodyPr>
            <a:lstStyle/>
            <a:p>
              <a:pPr>
                <a:spcBef>
                  <a:spcPct val="50000"/>
                </a:spcBef>
              </a:pPr>
              <a:r>
                <a:rPr lang="en-US" sz="1200">
                  <a:latin typeface="Arial" charset="0"/>
                  <a:cs typeface="Arial" charset="0"/>
                </a:rPr>
                <a:t>© </a:t>
              </a:r>
              <a:r>
                <a:rPr lang="en-US" sz="1200">
                  <a:latin typeface="Arial" charset="0"/>
                </a:rPr>
                <a:t>H.PELLETIER, M.R.SAWAYA </a:t>
              </a:r>
              <a:br>
                <a:rPr lang="en-US" sz="1200">
                  <a:latin typeface="Arial" charset="0"/>
                </a:rPr>
              </a:br>
              <a:r>
                <a:rPr lang="en-US" sz="1200">
                  <a:latin typeface="Arial" charset="0"/>
                  <a:hlinkClick r:id="rId4"/>
                </a:rPr>
                <a:t>ProNuC Database</a:t>
              </a:r>
              <a:endParaRPr lang="en-US" sz="1200">
                <a:latin typeface="Arial" charset="0"/>
              </a:endParaRPr>
            </a:p>
          </p:txBody>
        </p:sp>
      </p:grpSp>
      <p:sp>
        <p:nvSpPr>
          <p:cNvPr id="16392" name="Text Box 8"/>
          <p:cNvSpPr txBox="1">
            <a:spLocks noChangeArrowheads="1"/>
          </p:cNvSpPr>
          <p:nvPr/>
        </p:nvSpPr>
        <p:spPr bwMode="auto">
          <a:xfrm>
            <a:off x="488950" y="6362700"/>
            <a:ext cx="2171700" cy="274638"/>
          </a:xfrm>
          <a:prstGeom prst="rect">
            <a:avLst/>
          </a:prstGeom>
          <a:noFill/>
          <a:ln w="9525">
            <a:noFill/>
            <a:miter lim="800000"/>
            <a:headEnd/>
            <a:tailEnd/>
          </a:ln>
          <a:effectLst/>
        </p:spPr>
        <p:txBody>
          <a:bodyPr>
            <a:spAutoFit/>
          </a:bodyPr>
          <a:lstStyle/>
          <a:p>
            <a:pPr>
              <a:spcBef>
                <a:spcPct val="50000"/>
              </a:spcBef>
            </a:pPr>
            <a:r>
              <a:rPr lang="en-US" sz="1200">
                <a:latin typeface="Arial" charset="0"/>
                <a:cs typeface="Arial" charset="0"/>
              </a:rPr>
              <a:t>© 2007 Paul Billiet </a:t>
            </a:r>
            <a:r>
              <a:rPr lang="en-US" sz="1200">
                <a:latin typeface="Arial" charset="0"/>
                <a:cs typeface="Arial" charset="0"/>
                <a:hlinkClick r:id="rId5"/>
              </a:rPr>
              <a:t>ODWS</a:t>
            </a:r>
            <a:endParaRPr lang="en-US" sz="1200">
              <a:latin typeface="Arial" charset="0"/>
              <a:cs typeface="Arial"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normAutofit fontScale="90000"/>
          </a:bodyPr>
          <a:lstStyle/>
          <a:p>
            <a:pPr eaLnBrk="1" hangingPunct="1">
              <a:defRPr/>
            </a:pPr>
            <a:r>
              <a:rPr lang="en-US" sz="4000" b="1" u="sng" smtClean="0">
                <a:solidFill>
                  <a:srgbClr val="1313FD"/>
                </a:solidFill>
              </a:rPr>
              <a:t>APOENZYME and HOLOENZYME</a:t>
            </a:r>
            <a:r>
              <a:rPr lang="en-US" sz="4000" smtClean="0">
                <a:solidFill>
                  <a:srgbClr val="1313FD"/>
                </a:solidFill>
              </a:rPr>
              <a:t/>
            </a:r>
            <a:br>
              <a:rPr lang="en-US" sz="4000" smtClean="0">
                <a:solidFill>
                  <a:srgbClr val="1313FD"/>
                </a:solidFill>
              </a:rPr>
            </a:br>
            <a:endParaRPr lang="en-US" sz="4000" smtClean="0">
              <a:solidFill>
                <a:srgbClr val="1313FD"/>
              </a:solidFill>
            </a:endParaRPr>
          </a:p>
        </p:txBody>
      </p:sp>
      <p:sp>
        <p:nvSpPr>
          <p:cNvPr id="12291" name="Content Placeholder 6"/>
          <p:cNvSpPr>
            <a:spLocks noGrp="1"/>
          </p:cNvSpPr>
          <p:nvPr>
            <p:ph idx="1"/>
          </p:nvPr>
        </p:nvSpPr>
        <p:spPr>
          <a:xfrm>
            <a:off x="457200" y="1600200"/>
            <a:ext cx="8229600" cy="1946275"/>
          </a:xfrm>
        </p:spPr>
        <p:txBody>
          <a:bodyPr>
            <a:spAutoFit/>
          </a:bodyPr>
          <a:lstStyle/>
          <a:p>
            <a:pPr eaLnBrk="1" hangingPunct="1"/>
            <a:r>
              <a:rPr lang="en-US" sz="2800" smtClean="0"/>
              <a:t>The enzyme without its non protein moiety is termed as apoenzyme and it is inactive</a:t>
            </a:r>
            <a:r>
              <a:rPr lang="en-US" smtClean="0"/>
              <a:t>. </a:t>
            </a:r>
          </a:p>
          <a:p>
            <a:pPr eaLnBrk="1" hangingPunct="1"/>
            <a:r>
              <a:rPr lang="en-US" sz="2800" smtClean="0"/>
              <a:t>Holoenzyme is an active enzyme with its non protein component.</a:t>
            </a:r>
            <a:endParaRPr lang="en-US" smtClean="0"/>
          </a:p>
        </p:txBody>
      </p:sp>
      <p:pic>
        <p:nvPicPr>
          <p:cNvPr id="12292" name="Picture 2" descr="http://t1.gstatic.com/images?q=tbn:ANd9GcR4puolYBxr-39Q1dZUGRrM-S3S8V3VRlRBEH_gzOmnaIsyONSiLXMWN3EupQ"/>
          <p:cNvPicPr>
            <a:picLocks noChangeAspect="1" noChangeArrowheads="1"/>
          </p:cNvPicPr>
          <p:nvPr/>
        </p:nvPicPr>
        <p:blipFill>
          <a:blip r:embed="rId2"/>
          <a:srcRect b="6578"/>
          <a:stretch>
            <a:fillRect/>
          </a:stretch>
        </p:blipFill>
        <p:spPr bwMode="auto">
          <a:xfrm>
            <a:off x="1524000" y="3505200"/>
            <a:ext cx="60198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b="1"/>
              <a:t>Cofactors</a:t>
            </a:r>
            <a:endParaRPr lang="fr-FR" b="1"/>
          </a:p>
        </p:txBody>
      </p:sp>
      <p:sp>
        <p:nvSpPr>
          <p:cNvPr id="12296" name="Rectangle 8"/>
          <p:cNvSpPr>
            <a:spLocks noGrp="1" noChangeArrowheads="1"/>
          </p:cNvSpPr>
          <p:nvPr>
            <p:ph type="body" idx="1"/>
          </p:nvPr>
        </p:nvSpPr>
        <p:spPr>
          <a:xfrm>
            <a:off x="468313" y="1844675"/>
            <a:ext cx="3671887" cy="4176713"/>
          </a:xfrm>
          <a:noFill/>
          <a:ln/>
        </p:spPr>
        <p:txBody>
          <a:bodyPr>
            <a:normAutofit lnSpcReduction="10000"/>
          </a:bodyPr>
          <a:lstStyle/>
          <a:p>
            <a:pPr>
              <a:lnSpc>
                <a:spcPct val="80000"/>
              </a:lnSpc>
            </a:pPr>
            <a:r>
              <a:rPr lang="en-GB" sz="2400"/>
              <a:t>An additional non-protein molecule that is needed by some enzymes to help the reaction</a:t>
            </a:r>
          </a:p>
          <a:p>
            <a:pPr>
              <a:lnSpc>
                <a:spcPct val="80000"/>
              </a:lnSpc>
            </a:pPr>
            <a:r>
              <a:rPr lang="en-GB" sz="2400"/>
              <a:t>Tightly bound cofactors are called prosthetic groups</a:t>
            </a:r>
          </a:p>
          <a:p>
            <a:pPr>
              <a:lnSpc>
                <a:spcPct val="80000"/>
              </a:lnSpc>
            </a:pPr>
            <a:r>
              <a:rPr lang="en-GB" sz="2400"/>
              <a:t>Cofactors that are bound and released easily are called coenzymes</a:t>
            </a:r>
          </a:p>
          <a:p>
            <a:pPr>
              <a:lnSpc>
                <a:spcPct val="80000"/>
              </a:lnSpc>
            </a:pPr>
            <a:r>
              <a:rPr lang="en-GB" sz="2400"/>
              <a:t>Many vitamins are coenzymes</a:t>
            </a:r>
            <a:endParaRPr lang="fr-FR" sz="2400"/>
          </a:p>
        </p:txBody>
      </p:sp>
      <p:pic>
        <p:nvPicPr>
          <p:cNvPr id="12298" name="Picture 10" descr="Nitrogenase - click for Jmol version">
            <a:hlinkClick r:id="rId3"/>
          </p:cNvPr>
          <p:cNvPicPr>
            <a:picLocks noChangeAspect="1" noChangeArrowheads="1"/>
          </p:cNvPicPr>
          <p:nvPr/>
        </p:nvPicPr>
        <p:blipFill>
          <a:blip r:embed="rId4"/>
          <a:srcRect/>
          <a:stretch>
            <a:fillRect/>
          </a:stretch>
        </p:blipFill>
        <p:spPr bwMode="auto">
          <a:xfrm>
            <a:off x="4356100" y="1149350"/>
            <a:ext cx="4537075" cy="4546600"/>
          </a:xfrm>
          <a:prstGeom prst="rect">
            <a:avLst/>
          </a:prstGeom>
          <a:noFill/>
        </p:spPr>
      </p:pic>
      <p:sp>
        <p:nvSpPr>
          <p:cNvPr id="12300" name="Text Box 12"/>
          <p:cNvSpPr txBox="1">
            <a:spLocks noChangeArrowheads="1"/>
          </p:cNvSpPr>
          <p:nvPr/>
        </p:nvSpPr>
        <p:spPr bwMode="auto">
          <a:xfrm>
            <a:off x="3276600" y="5700713"/>
            <a:ext cx="5616575" cy="1066800"/>
          </a:xfrm>
          <a:prstGeom prst="rect">
            <a:avLst/>
          </a:prstGeom>
          <a:noFill/>
          <a:ln w="9525">
            <a:noFill/>
            <a:miter lim="800000"/>
            <a:headEnd/>
            <a:tailEnd/>
          </a:ln>
          <a:effectLst/>
        </p:spPr>
        <p:txBody>
          <a:bodyPr tIns="0" bIns="0">
            <a:spAutoFit/>
          </a:bodyPr>
          <a:lstStyle/>
          <a:p>
            <a:pPr algn="r">
              <a:spcBef>
                <a:spcPct val="50000"/>
              </a:spcBef>
            </a:pPr>
            <a:r>
              <a:rPr lang="fr-FR" sz="1600">
                <a:latin typeface="Arial" charset="0"/>
              </a:rPr>
              <a:t>Nitrogenase enzyme with Fe, Mo and ADP cofactors</a:t>
            </a:r>
          </a:p>
          <a:p>
            <a:pPr algn="r"/>
            <a:r>
              <a:rPr lang="en-US" sz="1000">
                <a:latin typeface="Arial" charset="0"/>
              </a:rPr>
              <a:t>Jmol from a RCSB PDB file</a:t>
            </a:r>
            <a:r>
              <a:rPr lang="en-US"/>
              <a:t> </a:t>
            </a:r>
            <a:r>
              <a:rPr lang="en-US" sz="1000">
                <a:latin typeface="Arial" charset="0"/>
              </a:rPr>
              <a:t>© </a:t>
            </a:r>
            <a:r>
              <a:rPr lang="en-US" sz="1000">
                <a:latin typeface="Arial" charset="0"/>
                <a:hlinkClick r:id="rId5"/>
              </a:rPr>
              <a:t>2007 Steve Cook</a:t>
            </a:r>
            <a:r>
              <a:rPr lang="en-US"/>
              <a:t> </a:t>
            </a:r>
            <a:br>
              <a:rPr lang="en-US"/>
            </a:br>
            <a:r>
              <a:rPr lang="en-US" sz="900">
                <a:latin typeface="Arial" charset="0"/>
              </a:rPr>
              <a:t>H.SCHINDELIN, C.KISKER, J.L.SCHLESSMAN, J.B.HOWARD, D.C.REES</a:t>
            </a:r>
          </a:p>
          <a:p>
            <a:pPr algn="r"/>
            <a:r>
              <a:rPr lang="en-US" sz="900">
                <a:latin typeface="Arial" charset="0"/>
              </a:rPr>
              <a:t>STRUCTURE OF ADP X ALF4(-)-STABILIZED NITROGENASE COMPLEX AND ITS</a:t>
            </a:r>
            <a:br>
              <a:rPr lang="en-US" sz="900">
                <a:latin typeface="Arial" charset="0"/>
              </a:rPr>
            </a:br>
            <a:r>
              <a:rPr lang="en-US" sz="900">
                <a:latin typeface="Arial" charset="0"/>
              </a:rPr>
              <a:t>IMPLICATIONS FOR SIGNAL TRANSDUCTION; NATURE 387:370 (1997)</a:t>
            </a:r>
            <a:r>
              <a:rPr lang="fr-FR">
                <a:latin typeface="Arial" charset="0"/>
              </a:rPr>
              <a:t> </a:t>
            </a:r>
          </a:p>
        </p:txBody>
      </p:sp>
      <p:sp>
        <p:nvSpPr>
          <p:cNvPr id="12301" name="Text Box 13"/>
          <p:cNvSpPr txBox="1">
            <a:spLocks noChangeArrowheads="1"/>
          </p:cNvSpPr>
          <p:nvPr/>
        </p:nvSpPr>
        <p:spPr bwMode="auto">
          <a:xfrm>
            <a:off x="488950" y="6354763"/>
            <a:ext cx="2171700" cy="274637"/>
          </a:xfrm>
          <a:prstGeom prst="rect">
            <a:avLst/>
          </a:prstGeom>
          <a:noFill/>
          <a:ln w="9525">
            <a:noFill/>
            <a:miter lim="800000"/>
            <a:headEnd/>
            <a:tailEnd/>
          </a:ln>
          <a:effectLst/>
        </p:spPr>
        <p:txBody>
          <a:bodyPr>
            <a:spAutoFit/>
          </a:bodyPr>
          <a:lstStyle/>
          <a:p>
            <a:pPr>
              <a:spcBef>
                <a:spcPct val="50000"/>
              </a:spcBef>
            </a:pPr>
            <a:r>
              <a:rPr lang="en-US" sz="1200">
                <a:latin typeface="Arial" charset="0"/>
                <a:cs typeface="Arial" charset="0"/>
              </a:rPr>
              <a:t>© 2007 Paul Billiet </a:t>
            </a:r>
            <a:r>
              <a:rPr lang="en-US" sz="1200">
                <a:latin typeface="Arial" charset="0"/>
                <a:cs typeface="Arial" charset="0"/>
                <a:hlinkClick r:id="rId6"/>
              </a:rPr>
              <a:t>ODWS</a:t>
            </a:r>
            <a:endParaRPr lang="en-US" sz="1200">
              <a:latin typeface="Arial" charset="0"/>
              <a:cs typeface="Arial"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fr-FR" b="1"/>
              <a:t>The </a:t>
            </a:r>
            <a:r>
              <a:rPr lang="en-GB" b="1"/>
              <a:t>substrate</a:t>
            </a:r>
            <a:r>
              <a:rPr lang="fr-FR"/>
              <a:t> </a:t>
            </a:r>
          </a:p>
        </p:txBody>
      </p:sp>
      <p:sp>
        <p:nvSpPr>
          <p:cNvPr id="29699" name="Rectangle 3"/>
          <p:cNvSpPr>
            <a:spLocks noGrp="1" noChangeArrowheads="1"/>
          </p:cNvSpPr>
          <p:nvPr>
            <p:ph type="body" idx="1"/>
          </p:nvPr>
        </p:nvSpPr>
        <p:spPr/>
        <p:txBody>
          <a:bodyPr/>
          <a:lstStyle/>
          <a:p>
            <a:r>
              <a:rPr lang="en-GB"/>
              <a:t>The substrate of an enzyme are the </a:t>
            </a:r>
            <a:r>
              <a:rPr lang="en-GB" b="1"/>
              <a:t>reactants</a:t>
            </a:r>
            <a:r>
              <a:rPr lang="en-GB"/>
              <a:t> that are activated by the enzyme</a:t>
            </a:r>
            <a:r>
              <a:rPr lang="fr-FR"/>
              <a:t> </a:t>
            </a:r>
          </a:p>
          <a:p>
            <a:r>
              <a:rPr lang="fr-FR"/>
              <a:t>Enzymes are </a:t>
            </a:r>
            <a:r>
              <a:rPr lang="fr-FR" b="1"/>
              <a:t>specific</a:t>
            </a:r>
            <a:r>
              <a:rPr lang="fr-FR"/>
              <a:t> to their substrates</a:t>
            </a:r>
          </a:p>
          <a:p>
            <a:r>
              <a:rPr lang="fr-FR"/>
              <a:t>The specificity is determined by the </a:t>
            </a:r>
            <a:r>
              <a:rPr lang="fr-FR" b="1"/>
              <a:t>active site</a:t>
            </a:r>
          </a:p>
        </p:txBody>
      </p:sp>
      <p:sp>
        <p:nvSpPr>
          <p:cNvPr id="29700" name="Text Box 4"/>
          <p:cNvSpPr txBox="1">
            <a:spLocks noChangeArrowheads="1"/>
          </p:cNvSpPr>
          <p:nvPr/>
        </p:nvSpPr>
        <p:spPr bwMode="auto">
          <a:xfrm>
            <a:off x="488950" y="6354763"/>
            <a:ext cx="2171700" cy="274637"/>
          </a:xfrm>
          <a:prstGeom prst="rect">
            <a:avLst/>
          </a:prstGeom>
          <a:noFill/>
          <a:ln w="9525">
            <a:noFill/>
            <a:miter lim="800000"/>
            <a:headEnd/>
            <a:tailEnd/>
          </a:ln>
          <a:effectLst/>
        </p:spPr>
        <p:txBody>
          <a:bodyPr>
            <a:spAutoFit/>
          </a:bodyPr>
          <a:lstStyle/>
          <a:p>
            <a:pPr>
              <a:spcBef>
                <a:spcPct val="50000"/>
              </a:spcBef>
            </a:pPr>
            <a:r>
              <a:rPr lang="en-US" sz="1200">
                <a:latin typeface="Arial" charset="0"/>
                <a:cs typeface="Arial" charset="0"/>
              </a:rPr>
              <a:t>© 2007 Paul Billiet </a:t>
            </a:r>
            <a:r>
              <a:rPr lang="en-US" sz="1200">
                <a:latin typeface="Arial" charset="0"/>
                <a:cs typeface="Arial" charset="0"/>
                <a:hlinkClick r:id="rId3"/>
              </a:rPr>
              <a:t>ODWS</a:t>
            </a:r>
            <a:endParaRPr lang="en-US" sz="1200">
              <a:latin typeface="Arial" charset="0"/>
              <a:cs typeface="Arial"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fr-FR" b="1"/>
              <a:t>The Lock and Key Hypothesis</a:t>
            </a:r>
          </a:p>
        </p:txBody>
      </p:sp>
      <p:sp>
        <p:nvSpPr>
          <p:cNvPr id="30726" name="Rectangle 6"/>
          <p:cNvSpPr>
            <a:spLocks noGrp="1" noChangeArrowheads="1"/>
          </p:cNvSpPr>
          <p:nvPr>
            <p:ph type="body" idx="1"/>
          </p:nvPr>
        </p:nvSpPr>
        <p:spPr>
          <a:xfrm>
            <a:off x="457200" y="1828800"/>
            <a:ext cx="8229600" cy="3997325"/>
          </a:xfrm>
        </p:spPr>
        <p:txBody>
          <a:bodyPr>
            <a:normAutofit lnSpcReduction="10000"/>
          </a:bodyPr>
          <a:lstStyle/>
          <a:p>
            <a:pPr>
              <a:lnSpc>
                <a:spcPct val="90000"/>
              </a:lnSpc>
            </a:pPr>
            <a:r>
              <a:rPr lang="fr-FR" sz="2400"/>
              <a:t>Fit between the substrate and the active site of the enzyme is exact </a:t>
            </a:r>
          </a:p>
          <a:p>
            <a:pPr>
              <a:lnSpc>
                <a:spcPct val="90000"/>
              </a:lnSpc>
            </a:pPr>
            <a:r>
              <a:rPr lang="fr-FR" sz="2400"/>
              <a:t>Like a key fits into a lock very precisely</a:t>
            </a:r>
          </a:p>
          <a:p>
            <a:pPr>
              <a:lnSpc>
                <a:spcPct val="90000"/>
              </a:lnSpc>
            </a:pPr>
            <a:r>
              <a:rPr lang="en-GB" sz="2400"/>
              <a:t>The key is analogous to the enzyme and the substrate analogous to the lock.</a:t>
            </a:r>
            <a:r>
              <a:rPr lang="fr-FR" sz="2400"/>
              <a:t>  </a:t>
            </a:r>
          </a:p>
          <a:p>
            <a:pPr>
              <a:lnSpc>
                <a:spcPct val="90000"/>
              </a:lnSpc>
            </a:pPr>
            <a:r>
              <a:rPr lang="fr-FR" sz="2400"/>
              <a:t>Temporary structure called the enzyme-substrate complex formed </a:t>
            </a:r>
          </a:p>
          <a:p>
            <a:pPr>
              <a:lnSpc>
                <a:spcPct val="90000"/>
              </a:lnSpc>
            </a:pPr>
            <a:r>
              <a:rPr lang="fr-FR" sz="2400"/>
              <a:t>Products have a different shape from the substrate </a:t>
            </a:r>
          </a:p>
          <a:p>
            <a:pPr>
              <a:lnSpc>
                <a:spcPct val="90000"/>
              </a:lnSpc>
            </a:pPr>
            <a:r>
              <a:rPr lang="fr-FR" sz="2400"/>
              <a:t>Once formed, they are released from the active site </a:t>
            </a:r>
          </a:p>
          <a:p>
            <a:pPr>
              <a:lnSpc>
                <a:spcPct val="90000"/>
              </a:lnSpc>
            </a:pPr>
            <a:r>
              <a:rPr lang="fr-FR" sz="2400"/>
              <a:t>Leaving it free to become attached to another substrate</a:t>
            </a:r>
          </a:p>
        </p:txBody>
      </p:sp>
      <p:sp>
        <p:nvSpPr>
          <p:cNvPr id="30727" name="Text Box 7"/>
          <p:cNvSpPr txBox="1">
            <a:spLocks noChangeArrowheads="1"/>
          </p:cNvSpPr>
          <p:nvPr/>
        </p:nvSpPr>
        <p:spPr bwMode="auto">
          <a:xfrm>
            <a:off x="488950" y="6354763"/>
            <a:ext cx="2171700" cy="274637"/>
          </a:xfrm>
          <a:prstGeom prst="rect">
            <a:avLst/>
          </a:prstGeom>
          <a:noFill/>
          <a:ln w="9525">
            <a:noFill/>
            <a:miter lim="800000"/>
            <a:headEnd/>
            <a:tailEnd/>
          </a:ln>
          <a:effectLst/>
        </p:spPr>
        <p:txBody>
          <a:bodyPr>
            <a:spAutoFit/>
          </a:bodyPr>
          <a:lstStyle/>
          <a:p>
            <a:pPr>
              <a:spcBef>
                <a:spcPct val="50000"/>
              </a:spcBef>
            </a:pPr>
            <a:r>
              <a:rPr lang="en-US" sz="1200">
                <a:latin typeface="Arial" charset="0"/>
                <a:cs typeface="Arial" charset="0"/>
              </a:rPr>
              <a:t>© 2007 Paul Billiet </a:t>
            </a:r>
            <a:r>
              <a:rPr lang="en-US" sz="1200">
                <a:latin typeface="Arial" charset="0"/>
                <a:cs typeface="Arial" charset="0"/>
                <a:hlinkClick r:id="rId3"/>
              </a:rPr>
              <a:t>ODWS</a:t>
            </a:r>
            <a:endParaRPr lang="en-US" sz="1200">
              <a:latin typeface="Arial" charset="0"/>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685800" y="-22225"/>
            <a:ext cx="9144000" cy="0"/>
          </a:xfrm>
          <a:prstGeom prst="rect">
            <a:avLst/>
          </a:prstGeom>
          <a:noFill/>
          <a:ln w="9525">
            <a:noFill/>
            <a:miter lim="800000"/>
            <a:headEnd/>
            <a:tailEnd/>
          </a:ln>
          <a:effectLst/>
        </p:spPr>
        <p:txBody>
          <a:bodyPr>
            <a:spAutoFit/>
          </a:bodyPr>
          <a:lstStyle/>
          <a:p>
            <a:endParaRPr lang="en-US"/>
          </a:p>
        </p:txBody>
      </p:sp>
      <p:pic>
        <p:nvPicPr>
          <p:cNvPr id="8196" name="Picture 4" descr="glycgng2"/>
          <p:cNvPicPr>
            <a:picLocks noChangeAspect="1" noChangeArrowheads="1"/>
          </p:cNvPicPr>
          <p:nvPr/>
        </p:nvPicPr>
        <p:blipFill>
          <a:blip r:embed="rId2"/>
          <a:srcRect/>
          <a:stretch>
            <a:fillRect/>
          </a:stretch>
        </p:blipFill>
        <p:spPr bwMode="auto">
          <a:xfrm>
            <a:off x="2743200" y="46038"/>
            <a:ext cx="5864225" cy="6811962"/>
          </a:xfrm>
          <a:prstGeom prst="rect">
            <a:avLst/>
          </a:prstGeom>
          <a:noFill/>
        </p:spPr>
      </p:pic>
      <p:sp>
        <p:nvSpPr>
          <p:cNvPr id="8197" name="Text Box 5"/>
          <p:cNvSpPr txBox="1">
            <a:spLocks noChangeArrowheads="1"/>
          </p:cNvSpPr>
          <p:nvPr/>
        </p:nvSpPr>
        <p:spPr bwMode="auto">
          <a:xfrm>
            <a:off x="685800" y="2743200"/>
            <a:ext cx="1905000" cy="457200"/>
          </a:xfrm>
          <a:prstGeom prst="rect">
            <a:avLst/>
          </a:prstGeom>
          <a:noFill/>
          <a:ln w="9525">
            <a:noFill/>
            <a:miter lim="800000"/>
            <a:headEnd/>
            <a:tailEnd/>
          </a:ln>
          <a:effectLst/>
        </p:spPr>
        <p:txBody>
          <a:bodyPr>
            <a:spAutoFit/>
          </a:bodyPr>
          <a:lstStyle/>
          <a:p>
            <a:pPr>
              <a:spcBef>
                <a:spcPct val="50000"/>
              </a:spcBef>
            </a:pPr>
            <a:r>
              <a:rPr lang="en-US"/>
              <a:t>Cori Cycle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fr-FR" b="1"/>
              <a:t>The Lock and Key Hypothesis</a:t>
            </a:r>
          </a:p>
        </p:txBody>
      </p:sp>
      <p:grpSp>
        <p:nvGrpSpPr>
          <p:cNvPr id="2" name="Group 4"/>
          <p:cNvGrpSpPr>
            <a:grpSpLocks/>
          </p:cNvGrpSpPr>
          <p:nvPr/>
        </p:nvGrpSpPr>
        <p:grpSpPr bwMode="auto">
          <a:xfrm>
            <a:off x="1247775" y="1976438"/>
            <a:ext cx="6721475" cy="4538662"/>
            <a:chOff x="509" y="8770"/>
            <a:chExt cx="10585" cy="7147"/>
          </a:xfrm>
        </p:grpSpPr>
        <p:grpSp>
          <p:nvGrpSpPr>
            <p:cNvPr id="3" name="Group 5"/>
            <p:cNvGrpSpPr>
              <a:grpSpLocks/>
            </p:cNvGrpSpPr>
            <p:nvPr/>
          </p:nvGrpSpPr>
          <p:grpSpPr bwMode="auto">
            <a:xfrm>
              <a:off x="509" y="8770"/>
              <a:ext cx="9404" cy="6440"/>
              <a:chOff x="1649" y="8770"/>
              <a:chExt cx="7484" cy="5080"/>
            </a:xfrm>
          </p:grpSpPr>
          <p:sp>
            <p:nvSpPr>
              <p:cNvPr id="52230" name="Line 6"/>
              <p:cNvSpPr>
                <a:spLocks noChangeShapeType="1"/>
              </p:cNvSpPr>
              <p:nvPr/>
            </p:nvSpPr>
            <p:spPr bwMode="auto">
              <a:xfrm flipH="1" flipV="1">
                <a:off x="1649" y="8770"/>
                <a:ext cx="0" cy="5080"/>
              </a:xfrm>
              <a:prstGeom prst="line">
                <a:avLst/>
              </a:prstGeom>
              <a:noFill/>
              <a:ln w="28575">
                <a:solidFill>
                  <a:srgbClr val="000000"/>
                </a:solidFill>
                <a:round/>
                <a:headEnd/>
                <a:tailEnd type="triangle" w="med" len="med"/>
              </a:ln>
            </p:spPr>
            <p:txBody>
              <a:bodyPr/>
              <a:lstStyle/>
              <a:p>
                <a:endParaRPr lang="en-US"/>
              </a:p>
            </p:txBody>
          </p:sp>
          <p:sp>
            <p:nvSpPr>
              <p:cNvPr id="52231" name="Line 7"/>
              <p:cNvSpPr>
                <a:spLocks noChangeShapeType="1"/>
              </p:cNvSpPr>
              <p:nvPr/>
            </p:nvSpPr>
            <p:spPr bwMode="auto">
              <a:xfrm rot="5400000" flipH="1" flipV="1">
                <a:off x="5396" y="10090"/>
                <a:ext cx="0" cy="7474"/>
              </a:xfrm>
              <a:prstGeom prst="line">
                <a:avLst/>
              </a:prstGeom>
              <a:noFill/>
              <a:ln w="28575">
                <a:solidFill>
                  <a:srgbClr val="000000"/>
                </a:solidFill>
                <a:round/>
                <a:headEnd/>
                <a:tailEnd type="triangle" w="med" len="med"/>
              </a:ln>
            </p:spPr>
            <p:txBody>
              <a:bodyPr/>
              <a:lstStyle/>
              <a:p>
                <a:endParaRPr lang="en-US"/>
              </a:p>
            </p:txBody>
          </p:sp>
          <p:sp>
            <p:nvSpPr>
              <p:cNvPr id="52232" name="Freeform 8"/>
              <p:cNvSpPr>
                <a:spLocks/>
              </p:cNvSpPr>
              <p:nvPr/>
            </p:nvSpPr>
            <p:spPr bwMode="auto">
              <a:xfrm>
                <a:off x="2064" y="10460"/>
                <a:ext cx="6978" cy="3271"/>
              </a:xfrm>
              <a:custGeom>
                <a:avLst/>
                <a:gdLst/>
                <a:ahLst/>
                <a:cxnLst>
                  <a:cxn ang="0">
                    <a:pos x="0" y="700"/>
                  </a:cxn>
                  <a:cxn ang="0">
                    <a:pos x="1656" y="700"/>
                  </a:cxn>
                  <a:cxn ang="0">
                    <a:pos x="1976" y="680"/>
                  </a:cxn>
                  <a:cxn ang="0">
                    <a:pos x="2156" y="620"/>
                  </a:cxn>
                  <a:cxn ang="0">
                    <a:pos x="2596" y="180"/>
                  </a:cxn>
                  <a:cxn ang="0">
                    <a:pos x="2876" y="20"/>
                  </a:cxn>
                  <a:cxn ang="0">
                    <a:pos x="3136" y="60"/>
                  </a:cxn>
                  <a:cxn ang="0">
                    <a:pos x="3316" y="200"/>
                  </a:cxn>
                  <a:cxn ang="0">
                    <a:pos x="3396" y="360"/>
                  </a:cxn>
                  <a:cxn ang="0">
                    <a:pos x="3516" y="620"/>
                  </a:cxn>
                  <a:cxn ang="0">
                    <a:pos x="4224" y="2596"/>
                  </a:cxn>
                  <a:cxn ang="0">
                    <a:pos x="4721" y="3142"/>
                  </a:cxn>
                  <a:cxn ang="0">
                    <a:pos x="5363" y="3255"/>
                  </a:cxn>
                  <a:cxn ang="0">
                    <a:pos x="6978" y="3239"/>
                  </a:cxn>
                </a:cxnLst>
                <a:rect l="0" t="0" r="r" b="b"/>
                <a:pathLst>
                  <a:path w="6978" h="3271">
                    <a:moveTo>
                      <a:pt x="0" y="700"/>
                    </a:moveTo>
                    <a:cubicBezTo>
                      <a:pt x="663" y="707"/>
                      <a:pt x="1327" y="703"/>
                      <a:pt x="1656" y="700"/>
                    </a:cubicBezTo>
                    <a:cubicBezTo>
                      <a:pt x="1985" y="697"/>
                      <a:pt x="1893" y="693"/>
                      <a:pt x="1976" y="680"/>
                    </a:cubicBezTo>
                    <a:cubicBezTo>
                      <a:pt x="2059" y="667"/>
                      <a:pt x="2053" y="703"/>
                      <a:pt x="2156" y="620"/>
                    </a:cubicBezTo>
                    <a:cubicBezTo>
                      <a:pt x="2259" y="537"/>
                      <a:pt x="2476" y="280"/>
                      <a:pt x="2596" y="180"/>
                    </a:cubicBezTo>
                    <a:cubicBezTo>
                      <a:pt x="2716" y="80"/>
                      <a:pt x="2786" y="40"/>
                      <a:pt x="2876" y="20"/>
                    </a:cubicBezTo>
                    <a:cubicBezTo>
                      <a:pt x="2966" y="0"/>
                      <a:pt x="3063" y="30"/>
                      <a:pt x="3136" y="60"/>
                    </a:cubicBezTo>
                    <a:cubicBezTo>
                      <a:pt x="3209" y="90"/>
                      <a:pt x="3273" y="150"/>
                      <a:pt x="3316" y="200"/>
                    </a:cubicBezTo>
                    <a:cubicBezTo>
                      <a:pt x="3359" y="250"/>
                      <a:pt x="3363" y="290"/>
                      <a:pt x="3396" y="360"/>
                    </a:cubicBezTo>
                    <a:cubicBezTo>
                      <a:pt x="3429" y="430"/>
                      <a:pt x="3378" y="248"/>
                      <a:pt x="3516" y="620"/>
                    </a:cubicBezTo>
                    <a:cubicBezTo>
                      <a:pt x="3654" y="992"/>
                      <a:pt x="4023" y="2176"/>
                      <a:pt x="4224" y="2596"/>
                    </a:cubicBezTo>
                    <a:cubicBezTo>
                      <a:pt x="4425" y="3016"/>
                      <a:pt x="4532" y="3033"/>
                      <a:pt x="4721" y="3142"/>
                    </a:cubicBezTo>
                    <a:cubicBezTo>
                      <a:pt x="4910" y="3252"/>
                      <a:pt x="4987" y="3239"/>
                      <a:pt x="5363" y="3255"/>
                    </a:cubicBezTo>
                    <a:cubicBezTo>
                      <a:pt x="5738" y="3271"/>
                      <a:pt x="6358" y="3255"/>
                      <a:pt x="6978" y="3239"/>
                    </a:cubicBezTo>
                  </a:path>
                </a:pathLst>
              </a:custGeom>
              <a:noFill/>
              <a:ln w="28575" cmpd="sng">
                <a:solidFill>
                  <a:srgbClr val="000000"/>
                </a:solidFill>
                <a:round/>
                <a:headEnd/>
                <a:tailEnd/>
              </a:ln>
            </p:spPr>
            <p:txBody>
              <a:bodyPr/>
              <a:lstStyle/>
              <a:p>
                <a:endParaRPr lang="en-US"/>
              </a:p>
            </p:txBody>
          </p:sp>
        </p:grpSp>
        <p:sp>
          <p:nvSpPr>
            <p:cNvPr id="52233" name="Text Box 9"/>
            <p:cNvSpPr txBox="1">
              <a:spLocks noChangeArrowheads="1"/>
            </p:cNvSpPr>
            <p:nvPr/>
          </p:nvSpPr>
          <p:spPr bwMode="auto">
            <a:xfrm>
              <a:off x="8381" y="12304"/>
              <a:ext cx="2713" cy="1026"/>
            </a:xfrm>
            <a:prstGeom prst="rect">
              <a:avLst/>
            </a:prstGeom>
            <a:noFill/>
            <a:ln w="9525">
              <a:noFill/>
              <a:miter lim="800000"/>
              <a:headEnd/>
              <a:tailEnd/>
            </a:ln>
          </p:spPr>
          <p:txBody>
            <a:bodyPr/>
            <a:lstStyle/>
            <a:p>
              <a:r>
                <a:rPr lang="fr-FR" b="1">
                  <a:solidFill>
                    <a:srgbClr val="FF6600"/>
                  </a:solidFill>
                  <a:latin typeface="Arial" charset="0"/>
                </a:rPr>
                <a:t>Enzyme may be used again</a:t>
              </a:r>
              <a:endParaRPr lang="fr-FR"/>
            </a:p>
          </p:txBody>
        </p:sp>
        <p:sp>
          <p:nvSpPr>
            <p:cNvPr id="52234" name="Text Box 10"/>
            <p:cNvSpPr txBox="1">
              <a:spLocks noChangeArrowheads="1"/>
            </p:cNvSpPr>
            <p:nvPr/>
          </p:nvSpPr>
          <p:spPr bwMode="auto">
            <a:xfrm>
              <a:off x="2969" y="12426"/>
              <a:ext cx="1928" cy="1474"/>
            </a:xfrm>
            <a:prstGeom prst="rect">
              <a:avLst/>
            </a:prstGeom>
            <a:noFill/>
            <a:ln w="9525">
              <a:noFill/>
              <a:miter lim="800000"/>
              <a:headEnd/>
              <a:tailEnd/>
            </a:ln>
          </p:spPr>
          <p:txBody>
            <a:bodyPr/>
            <a:lstStyle/>
            <a:p>
              <a:pPr algn="r"/>
              <a:r>
                <a:rPr lang="fr-FR" b="1">
                  <a:solidFill>
                    <a:srgbClr val="808000"/>
                  </a:solidFill>
                  <a:latin typeface="Arial" charset="0"/>
                </a:rPr>
                <a:t>Enzyme-substrate complex</a:t>
              </a:r>
              <a:endParaRPr lang="fr-FR"/>
            </a:p>
          </p:txBody>
        </p:sp>
        <p:grpSp>
          <p:nvGrpSpPr>
            <p:cNvPr id="4" name="Group 11"/>
            <p:cNvGrpSpPr>
              <a:grpSpLocks/>
            </p:cNvGrpSpPr>
            <p:nvPr/>
          </p:nvGrpSpPr>
          <p:grpSpPr bwMode="auto">
            <a:xfrm>
              <a:off x="3487" y="9650"/>
              <a:ext cx="1203" cy="1447"/>
              <a:chOff x="4087" y="1350"/>
              <a:chExt cx="1203" cy="1447"/>
            </a:xfrm>
          </p:grpSpPr>
          <p:sp>
            <p:nvSpPr>
              <p:cNvPr id="52236" name="Freeform 12"/>
              <p:cNvSpPr>
                <a:spLocks/>
              </p:cNvSpPr>
              <p:nvPr/>
            </p:nvSpPr>
            <p:spPr bwMode="auto">
              <a:xfrm>
                <a:off x="4133" y="1350"/>
                <a:ext cx="1157" cy="1447"/>
              </a:xfrm>
              <a:custGeom>
                <a:avLst/>
                <a:gdLst/>
                <a:ahLst/>
                <a:cxnLst>
                  <a:cxn ang="0">
                    <a:pos x="707" y="1370"/>
                  </a:cxn>
                  <a:cxn ang="0">
                    <a:pos x="247" y="1310"/>
                  </a:cxn>
                  <a:cxn ang="0">
                    <a:pos x="167" y="1070"/>
                  </a:cxn>
                  <a:cxn ang="0">
                    <a:pos x="167" y="810"/>
                  </a:cxn>
                  <a:cxn ang="0">
                    <a:pos x="247" y="470"/>
                  </a:cxn>
                  <a:cxn ang="0">
                    <a:pos x="567" y="210"/>
                  </a:cxn>
                  <a:cxn ang="0">
                    <a:pos x="807" y="130"/>
                  </a:cxn>
                  <a:cxn ang="0">
                    <a:pos x="1067" y="50"/>
                  </a:cxn>
                  <a:cxn ang="0">
                    <a:pos x="1967" y="30"/>
                  </a:cxn>
                  <a:cxn ang="0">
                    <a:pos x="2647" y="150"/>
                  </a:cxn>
                  <a:cxn ang="0">
                    <a:pos x="3347" y="930"/>
                  </a:cxn>
                  <a:cxn ang="0">
                    <a:pos x="3467" y="1870"/>
                  </a:cxn>
                  <a:cxn ang="0">
                    <a:pos x="3527" y="2770"/>
                  </a:cxn>
                  <a:cxn ang="0">
                    <a:pos x="3407" y="3410"/>
                  </a:cxn>
                  <a:cxn ang="0">
                    <a:pos x="2807" y="3670"/>
                  </a:cxn>
                  <a:cxn ang="0">
                    <a:pos x="2447" y="3810"/>
                  </a:cxn>
                  <a:cxn ang="0">
                    <a:pos x="2067" y="3990"/>
                  </a:cxn>
                  <a:cxn ang="0">
                    <a:pos x="1727" y="4070"/>
                  </a:cxn>
                  <a:cxn ang="0">
                    <a:pos x="967" y="4190"/>
                  </a:cxn>
                  <a:cxn ang="0">
                    <a:pos x="587" y="4230"/>
                  </a:cxn>
                  <a:cxn ang="0">
                    <a:pos x="147" y="3850"/>
                  </a:cxn>
                  <a:cxn ang="0">
                    <a:pos x="7" y="3330"/>
                  </a:cxn>
                  <a:cxn ang="0">
                    <a:pos x="187" y="2910"/>
                  </a:cxn>
                  <a:cxn ang="0">
                    <a:pos x="787" y="2890"/>
                  </a:cxn>
                  <a:cxn ang="0">
                    <a:pos x="1347" y="2890"/>
                  </a:cxn>
                  <a:cxn ang="0">
                    <a:pos x="1527" y="2650"/>
                  </a:cxn>
                  <a:cxn ang="0">
                    <a:pos x="1027" y="2530"/>
                  </a:cxn>
                  <a:cxn ang="0">
                    <a:pos x="787" y="2330"/>
                  </a:cxn>
                  <a:cxn ang="0">
                    <a:pos x="1227" y="2170"/>
                  </a:cxn>
                  <a:cxn ang="0">
                    <a:pos x="1307" y="1990"/>
                  </a:cxn>
                  <a:cxn ang="0">
                    <a:pos x="947" y="1830"/>
                  </a:cxn>
                  <a:cxn ang="0">
                    <a:pos x="1107" y="1630"/>
                  </a:cxn>
                  <a:cxn ang="0">
                    <a:pos x="1027" y="1510"/>
                  </a:cxn>
                  <a:cxn ang="0">
                    <a:pos x="827" y="1410"/>
                  </a:cxn>
                  <a:cxn ang="0">
                    <a:pos x="707" y="1370"/>
                  </a:cxn>
                </a:cxnLst>
                <a:rect l="0" t="0" r="r" b="b"/>
                <a:pathLst>
                  <a:path w="3537" h="4287">
                    <a:moveTo>
                      <a:pt x="707" y="1370"/>
                    </a:moveTo>
                    <a:cubicBezTo>
                      <a:pt x="610" y="1353"/>
                      <a:pt x="337" y="1360"/>
                      <a:pt x="247" y="1310"/>
                    </a:cubicBezTo>
                    <a:cubicBezTo>
                      <a:pt x="157" y="1260"/>
                      <a:pt x="180" y="1153"/>
                      <a:pt x="167" y="1070"/>
                    </a:cubicBezTo>
                    <a:cubicBezTo>
                      <a:pt x="154" y="987"/>
                      <a:pt x="154" y="910"/>
                      <a:pt x="167" y="810"/>
                    </a:cubicBezTo>
                    <a:cubicBezTo>
                      <a:pt x="180" y="710"/>
                      <a:pt x="180" y="570"/>
                      <a:pt x="247" y="470"/>
                    </a:cubicBezTo>
                    <a:cubicBezTo>
                      <a:pt x="314" y="370"/>
                      <a:pt x="474" y="267"/>
                      <a:pt x="567" y="210"/>
                    </a:cubicBezTo>
                    <a:cubicBezTo>
                      <a:pt x="660" y="153"/>
                      <a:pt x="724" y="157"/>
                      <a:pt x="807" y="130"/>
                    </a:cubicBezTo>
                    <a:cubicBezTo>
                      <a:pt x="890" y="103"/>
                      <a:pt x="874" y="67"/>
                      <a:pt x="1067" y="50"/>
                    </a:cubicBezTo>
                    <a:cubicBezTo>
                      <a:pt x="1260" y="33"/>
                      <a:pt x="1704" y="13"/>
                      <a:pt x="1967" y="30"/>
                    </a:cubicBezTo>
                    <a:cubicBezTo>
                      <a:pt x="2230" y="47"/>
                      <a:pt x="2417" y="0"/>
                      <a:pt x="2647" y="150"/>
                    </a:cubicBezTo>
                    <a:cubicBezTo>
                      <a:pt x="2877" y="300"/>
                      <a:pt x="3210" y="643"/>
                      <a:pt x="3347" y="930"/>
                    </a:cubicBezTo>
                    <a:cubicBezTo>
                      <a:pt x="3484" y="1217"/>
                      <a:pt x="3437" y="1563"/>
                      <a:pt x="3467" y="1870"/>
                    </a:cubicBezTo>
                    <a:cubicBezTo>
                      <a:pt x="3497" y="2177"/>
                      <a:pt x="3537" y="2513"/>
                      <a:pt x="3527" y="2770"/>
                    </a:cubicBezTo>
                    <a:cubicBezTo>
                      <a:pt x="3517" y="3027"/>
                      <a:pt x="3527" y="3260"/>
                      <a:pt x="3407" y="3410"/>
                    </a:cubicBezTo>
                    <a:cubicBezTo>
                      <a:pt x="3287" y="3560"/>
                      <a:pt x="2967" y="3603"/>
                      <a:pt x="2807" y="3670"/>
                    </a:cubicBezTo>
                    <a:cubicBezTo>
                      <a:pt x="2647" y="3737"/>
                      <a:pt x="2570" y="3757"/>
                      <a:pt x="2447" y="3810"/>
                    </a:cubicBezTo>
                    <a:cubicBezTo>
                      <a:pt x="2324" y="3863"/>
                      <a:pt x="2187" y="3947"/>
                      <a:pt x="2067" y="3990"/>
                    </a:cubicBezTo>
                    <a:cubicBezTo>
                      <a:pt x="1947" y="4033"/>
                      <a:pt x="1910" y="4037"/>
                      <a:pt x="1727" y="4070"/>
                    </a:cubicBezTo>
                    <a:cubicBezTo>
                      <a:pt x="1544" y="4103"/>
                      <a:pt x="1157" y="4163"/>
                      <a:pt x="967" y="4190"/>
                    </a:cubicBezTo>
                    <a:cubicBezTo>
                      <a:pt x="777" y="4217"/>
                      <a:pt x="724" y="4287"/>
                      <a:pt x="587" y="4230"/>
                    </a:cubicBezTo>
                    <a:cubicBezTo>
                      <a:pt x="450" y="4173"/>
                      <a:pt x="244" y="4000"/>
                      <a:pt x="147" y="3850"/>
                    </a:cubicBezTo>
                    <a:cubicBezTo>
                      <a:pt x="50" y="3700"/>
                      <a:pt x="0" y="3487"/>
                      <a:pt x="7" y="3330"/>
                    </a:cubicBezTo>
                    <a:cubicBezTo>
                      <a:pt x="14" y="3173"/>
                      <a:pt x="57" y="2983"/>
                      <a:pt x="187" y="2910"/>
                    </a:cubicBezTo>
                    <a:cubicBezTo>
                      <a:pt x="317" y="2837"/>
                      <a:pt x="594" y="2893"/>
                      <a:pt x="787" y="2890"/>
                    </a:cubicBezTo>
                    <a:cubicBezTo>
                      <a:pt x="980" y="2887"/>
                      <a:pt x="1224" y="2930"/>
                      <a:pt x="1347" y="2890"/>
                    </a:cubicBezTo>
                    <a:cubicBezTo>
                      <a:pt x="1470" y="2850"/>
                      <a:pt x="1580" y="2710"/>
                      <a:pt x="1527" y="2650"/>
                    </a:cubicBezTo>
                    <a:cubicBezTo>
                      <a:pt x="1474" y="2590"/>
                      <a:pt x="1150" y="2583"/>
                      <a:pt x="1027" y="2530"/>
                    </a:cubicBezTo>
                    <a:cubicBezTo>
                      <a:pt x="904" y="2477"/>
                      <a:pt x="754" y="2390"/>
                      <a:pt x="787" y="2330"/>
                    </a:cubicBezTo>
                    <a:cubicBezTo>
                      <a:pt x="820" y="2270"/>
                      <a:pt x="1140" y="2227"/>
                      <a:pt x="1227" y="2170"/>
                    </a:cubicBezTo>
                    <a:cubicBezTo>
                      <a:pt x="1314" y="2113"/>
                      <a:pt x="1354" y="2047"/>
                      <a:pt x="1307" y="1990"/>
                    </a:cubicBezTo>
                    <a:cubicBezTo>
                      <a:pt x="1260" y="1933"/>
                      <a:pt x="980" y="1890"/>
                      <a:pt x="947" y="1830"/>
                    </a:cubicBezTo>
                    <a:cubicBezTo>
                      <a:pt x="914" y="1770"/>
                      <a:pt x="1094" y="1683"/>
                      <a:pt x="1107" y="1630"/>
                    </a:cubicBezTo>
                    <a:cubicBezTo>
                      <a:pt x="1120" y="1577"/>
                      <a:pt x="1074" y="1547"/>
                      <a:pt x="1027" y="1510"/>
                    </a:cubicBezTo>
                    <a:cubicBezTo>
                      <a:pt x="980" y="1473"/>
                      <a:pt x="887" y="1430"/>
                      <a:pt x="827" y="1410"/>
                    </a:cubicBezTo>
                    <a:cubicBezTo>
                      <a:pt x="767" y="1390"/>
                      <a:pt x="804" y="1387"/>
                      <a:pt x="707" y="1370"/>
                    </a:cubicBezTo>
                    <a:close/>
                  </a:path>
                </a:pathLst>
              </a:custGeom>
              <a:solidFill>
                <a:srgbClr val="FFFF00"/>
              </a:solidFill>
              <a:ln w="9525">
                <a:solidFill>
                  <a:srgbClr val="000000"/>
                </a:solidFill>
                <a:round/>
                <a:headEnd/>
                <a:tailEnd/>
              </a:ln>
            </p:spPr>
            <p:txBody>
              <a:bodyPr/>
              <a:lstStyle/>
              <a:p>
                <a:endParaRPr lang="en-US"/>
              </a:p>
            </p:txBody>
          </p:sp>
          <p:sp>
            <p:nvSpPr>
              <p:cNvPr id="52237" name="Freeform 13"/>
              <p:cNvSpPr>
                <a:spLocks/>
              </p:cNvSpPr>
              <p:nvPr/>
            </p:nvSpPr>
            <p:spPr bwMode="auto">
              <a:xfrm>
                <a:off x="4087" y="1803"/>
                <a:ext cx="470" cy="504"/>
              </a:xfrm>
              <a:custGeom>
                <a:avLst/>
                <a:gdLst/>
                <a:ahLst/>
                <a:cxnLst>
                  <a:cxn ang="0">
                    <a:pos x="693" y="177"/>
                  </a:cxn>
                  <a:cxn ang="0">
                    <a:pos x="1193" y="217"/>
                  </a:cxn>
                  <a:cxn ang="0">
                    <a:pos x="1453" y="357"/>
                  </a:cxn>
                  <a:cxn ang="0">
                    <a:pos x="1293" y="597"/>
                  </a:cxn>
                  <a:cxn ang="0">
                    <a:pos x="1413" y="717"/>
                  </a:cxn>
                  <a:cxn ang="0">
                    <a:pos x="1693" y="837"/>
                  </a:cxn>
                  <a:cxn ang="0">
                    <a:pos x="1373" y="957"/>
                  </a:cxn>
                  <a:cxn ang="0">
                    <a:pos x="1173" y="1137"/>
                  </a:cxn>
                  <a:cxn ang="0">
                    <a:pos x="1493" y="1337"/>
                  </a:cxn>
                  <a:cxn ang="0">
                    <a:pos x="1873" y="1417"/>
                  </a:cxn>
                  <a:cxn ang="0">
                    <a:pos x="1713" y="1577"/>
                  </a:cxn>
                  <a:cxn ang="0">
                    <a:pos x="1473" y="1577"/>
                  </a:cxn>
                  <a:cxn ang="0">
                    <a:pos x="1153" y="1577"/>
                  </a:cxn>
                  <a:cxn ang="0">
                    <a:pos x="793" y="1577"/>
                  </a:cxn>
                  <a:cxn ang="0">
                    <a:pos x="573" y="1577"/>
                  </a:cxn>
                  <a:cxn ang="0">
                    <a:pos x="253" y="1477"/>
                  </a:cxn>
                  <a:cxn ang="0">
                    <a:pos x="93" y="977"/>
                  </a:cxn>
                  <a:cxn ang="0">
                    <a:pos x="273" y="697"/>
                  </a:cxn>
                  <a:cxn ang="0">
                    <a:pos x="33" y="297"/>
                  </a:cxn>
                  <a:cxn ang="0">
                    <a:pos x="73" y="57"/>
                  </a:cxn>
                  <a:cxn ang="0">
                    <a:pos x="393" y="17"/>
                  </a:cxn>
                  <a:cxn ang="0">
                    <a:pos x="693" y="177"/>
                  </a:cxn>
                </a:cxnLst>
                <a:rect l="0" t="0" r="r" b="b"/>
                <a:pathLst>
                  <a:path w="1910" h="1604">
                    <a:moveTo>
                      <a:pt x="693" y="177"/>
                    </a:moveTo>
                    <a:cubicBezTo>
                      <a:pt x="826" y="210"/>
                      <a:pt x="1066" y="187"/>
                      <a:pt x="1193" y="217"/>
                    </a:cubicBezTo>
                    <a:cubicBezTo>
                      <a:pt x="1320" y="247"/>
                      <a:pt x="1436" y="294"/>
                      <a:pt x="1453" y="357"/>
                    </a:cubicBezTo>
                    <a:cubicBezTo>
                      <a:pt x="1470" y="420"/>
                      <a:pt x="1300" y="537"/>
                      <a:pt x="1293" y="597"/>
                    </a:cubicBezTo>
                    <a:cubicBezTo>
                      <a:pt x="1286" y="657"/>
                      <a:pt x="1346" y="677"/>
                      <a:pt x="1413" y="717"/>
                    </a:cubicBezTo>
                    <a:cubicBezTo>
                      <a:pt x="1480" y="757"/>
                      <a:pt x="1700" y="797"/>
                      <a:pt x="1693" y="837"/>
                    </a:cubicBezTo>
                    <a:cubicBezTo>
                      <a:pt x="1686" y="877"/>
                      <a:pt x="1460" y="907"/>
                      <a:pt x="1373" y="957"/>
                    </a:cubicBezTo>
                    <a:cubicBezTo>
                      <a:pt x="1286" y="1007"/>
                      <a:pt x="1153" y="1074"/>
                      <a:pt x="1173" y="1137"/>
                    </a:cubicBezTo>
                    <a:cubicBezTo>
                      <a:pt x="1193" y="1200"/>
                      <a:pt x="1376" y="1290"/>
                      <a:pt x="1493" y="1337"/>
                    </a:cubicBezTo>
                    <a:cubicBezTo>
                      <a:pt x="1610" y="1384"/>
                      <a:pt x="1836" y="1377"/>
                      <a:pt x="1873" y="1417"/>
                    </a:cubicBezTo>
                    <a:cubicBezTo>
                      <a:pt x="1910" y="1457"/>
                      <a:pt x="1780" y="1550"/>
                      <a:pt x="1713" y="1577"/>
                    </a:cubicBezTo>
                    <a:cubicBezTo>
                      <a:pt x="1646" y="1604"/>
                      <a:pt x="1566" y="1577"/>
                      <a:pt x="1473" y="1577"/>
                    </a:cubicBezTo>
                    <a:cubicBezTo>
                      <a:pt x="1380" y="1577"/>
                      <a:pt x="1266" y="1577"/>
                      <a:pt x="1153" y="1577"/>
                    </a:cubicBezTo>
                    <a:cubicBezTo>
                      <a:pt x="1040" y="1577"/>
                      <a:pt x="890" y="1577"/>
                      <a:pt x="793" y="1577"/>
                    </a:cubicBezTo>
                    <a:cubicBezTo>
                      <a:pt x="696" y="1577"/>
                      <a:pt x="663" y="1594"/>
                      <a:pt x="573" y="1577"/>
                    </a:cubicBezTo>
                    <a:cubicBezTo>
                      <a:pt x="483" y="1560"/>
                      <a:pt x="333" y="1577"/>
                      <a:pt x="253" y="1477"/>
                    </a:cubicBezTo>
                    <a:cubicBezTo>
                      <a:pt x="173" y="1377"/>
                      <a:pt x="90" y="1107"/>
                      <a:pt x="93" y="977"/>
                    </a:cubicBezTo>
                    <a:cubicBezTo>
                      <a:pt x="96" y="847"/>
                      <a:pt x="283" y="810"/>
                      <a:pt x="273" y="697"/>
                    </a:cubicBezTo>
                    <a:cubicBezTo>
                      <a:pt x="263" y="584"/>
                      <a:pt x="66" y="404"/>
                      <a:pt x="33" y="297"/>
                    </a:cubicBezTo>
                    <a:cubicBezTo>
                      <a:pt x="0" y="190"/>
                      <a:pt x="13" y="104"/>
                      <a:pt x="73" y="57"/>
                    </a:cubicBezTo>
                    <a:cubicBezTo>
                      <a:pt x="133" y="10"/>
                      <a:pt x="290" y="0"/>
                      <a:pt x="393" y="17"/>
                    </a:cubicBezTo>
                    <a:cubicBezTo>
                      <a:pt x="496" y="34"/>
                      <a:pt x="560" y="144"/>
                      <a:pt x="693" y="177"/>
                    </a:cubicBezTo>
                    <a:close/>
                  </a:path>
                </a:pathLst>
              </a:custGeom>
              <a:solidFill>
                <a:srgbClr val="FF00FF"/>
              </a:solidFill>
              <a:ln w="9525">
                <a:solidFill>
                  <a:srgbClr val="000000"/>
                </a:solidFill>
                <a:round/>
                <a:headEnd/>
                <a:tailEnd/>
              </a:ln>
            </p:spPr>
            <p:txBody>
              <a:bodyPr/>
              <a:lstStyle/>
              <a:p>
                <a:endParaRPr lang="en-US"/>
              </a:p>
            </p:txBody>
          </p:sp>
        </p:grpSp>
        <p:grpSp>
          <p:nvGrpSpPr>
            <p:cNvPr id="5" name="Group 14"/>
            <p:cNvGrpSpPr>
              <a:grpSpLocks/>
            </p:cNvGrpSpPr>
            <p:nvPr/>
          </p:nvGrpSpPr>
          <p:grpSpPr bwMode="auto">
            <a:xfrm>
              <a:off x="5447" y="10710"/>
              <a:ext cx="1363" cy="1427"/>
              <a:chOff x="4367" y="10630"/>
              <a:chExt cx="4363" cy="4287"/>
            </a:xfrm>
          </p:grpSpPr>
          <p:sp>
            <p:nvSpPr>
              <p:cNvPr id="52239" name="Freeform 15"/>
              <p:cNvSpPr>
                <a:spLocks/>
              </p:cNvSpPr>
              <p:nvPr/>
            </p:nvSpPr>
            <p:spPr bwMode="auto">
              <a:xfrm>
                <a:off x="5193" y="10630"/>
                <a:ext cx="3537" cy="4287"/>
              </a:xfrm>
              <a:custGeom>
                <a:avLst/>
                <a:gdLst/>
                <a:ahLst/>
                <a:cxnLst>
                  <a:cxn ang="0">
                    <a:pos x="707" y="1370"/>
                  </a:cxn>
                  <a:cxn ang="0">
                    <a:pos x="247" y="1310"/>
                  </a:cxn>
                  <a:cxn ang="0">
                    <a:pos x="167" y="1070"/>
                  </a:cxn>
                  <a:cxn ang="0">
                    <a:pos x="167" y="810"/>
                  </a:cxn>
                  <a:cxn ang="0">
                    <a:pos x="247" y="470"/>
                  </a:cxn>
                  <a:cxn ang="0">
                    <a:pos x="567" y="210"/>
                  </a:cxn>
                  <a:cxn ang="0">
                    <a:pos x="807" y="130"/>
                  </a:cxn>
                  <a:cxn ang="0">
                    <a:pos x="1067" y="50"/>
                  </a:cxn>
                  <a:cxn ang="0">
                    <a:pos x="1967" y="30"/>
                  </a:cxn>
                  <a:cxn ang="0">
                    <a:pos x="2647" y="150"/>
                  </a:cxn>
                  <a:cxn ang="0">
                    <a:pos x="3347" y="930"/>
                  </a:cxn>
                  <a:cxn ang="0">
                    <a:pos x="3467" y="1870"/>
                  </a:cxn>
                  <a:cxn ang="0">
                    <a:pos x="3527" y="2770"/>
                  </a:cxn>
                  <a:cxn ang="0">
                    <a:pos x="3407" y="3410"/>
                  </a:cxn>
                  <a:cxn ang="0">
                    <a:pos x="2807" y="3670"/>
                  </a:cxn>
                  <a:cxn ang="0">
                    <a:pos x="2447" y="3810"/>
                  </a:cxn>
                  <a:cxn ang="0">
                    <a:pos x="2067" y="3990"/>
                  </a:cxn>
                  <a:cxn ang="0">
                    <a:pos x="1727" y="4070"/>
                  </a:cxn>
                  <a:cxn ang="0">
                    <a:pos x="967" y="4190"/>
                  </a:cxn>
                  <a:cxn ang="0">
                    <a:pos x="587" y="4230"/>
                  </a:cxn>
                  <a:cxn ang="0">
                    <a:pos x="147" y="3850"/>
                  </a:cxn>
                  <a:cxn ang="0">
                    <a:pos x="7" y="3330"/>
                  </a:cxn>
                  <a:cxn ang="0">
                    <a:pos x="187" y="2910"/>
                  </a:cxn>
                  <a:cxn ang="0">
                    <a:pos x="787" y="2890"/>
                  </a:cxn>
                  <a:cxn ang="0">
                    <a:pos x="1347" y="2890"/>
                  </a:cxn>
                  <a:cxn ang="0">
                    <a:pos x="1527" y="2650"/>
                  </a:cxn>
                  <a:cxn ang="0">
                    <a:pos x="1027" y="2530"/>
                  </a:cxn>
                  <a:cxn ang="0">
                    <a:pos x="787" y="2330"/>
                  </a:cxn>
                  <a:cxn ang="0">
                    <a:pos x="1227" y="2170"/>
                  </a:cxn>
                  <a:cxn ang="0">
                    <a:pos x="1307" y="1990"/>
                  </a:cxn>
                  <a:cxn ang="0">
                    <a:pos x="947" y="1830"/>
                  </a:cxn>
                  <a:cxn ang="0">
                    <a:pos x="1107" y="1630"/>
                  </a:cxn>
                  <a:cxn ang="0">
                    <a:pos x="1027" y="1510"/>
                  </a:cxn>
                  <a:cxn ang="0">
                    <a:pos x="827" y="1410"/>
                  </a:cxn>
                  <a:cxn ang="0">
                    <a:pos x="707" y="1370"/>
                  </a:cxn>
                </a:cxnLst>
                <a:rect l="0" t="0" r="r" b="b"/>
                <a:pathLst>
                  <a:path w="3537" h="4287">
                    <a:moveTo>
                      <a:pt x="707" y="1370"/>
                    </a:moveTo>
                    <a:cubicBezTo>
                      <a:pt x="610" y="1353"/>
                      <a:pt x="337" y="1360"/>
                      <a:pt x="247" y="1310"/>
                    </a:cubicBezTo>
                    <a:cubicBezTo>
                      <a:pt x="157" y="1260"/>
                      <a:pt x="180" y="1153"/>
                      <a:pt x="167" y="1070"/>
                    </a:cubicBezTo>
                    <a:cubicBezTo>
                      <a:pt x="154" y="987"/>
                      <a:pt x="154" y="910"/>
                      <a:pt x="167" y="810"/>
                    </a:cubicBezTo>
                    <a:cubicBezTo>
                      <a:pt x="180" y="710"/>
                      <a:pt x="180" y="570"/>
                      <a:pt x="247" y="470"/>
                    </a:cubicBezTo>
                    <a:cubicBezTo>
                      <a:pt x="314" y="370"/>
                      <a:pt x="474" y="267"/>
                      <a:pt x="567" y="210"/>
                    </a:cubicBezTo>
                    <a:cubicBezTo>
                      <a:pt x="660" y="153"/>
                      <a:pt x="724" y="157"/>
                      <a:pt x="807" y="130"/>
                    </a:cubicBezTo>
                    <a:cubicBezTo>
                      <a:pt x="890" y="103"/>
                      <a:pt x="874" y="67"/>
                      <a:pt x="1067" y="50"/>
                    </a:cubicBezTo>
                    <a:cubicBezTo>
                      <a:pt x="1260" y="33"/>
                      <a:pt x="1704" y="13"/>
                      <a:pt x="1967" y="30"/>
                    </a:cubicBezTo>
                    <a:cubicBezTo>
                      <a:pt x="2230" y="47"/>
                      <a:pt x="2417" y="0"/>
                      <a:pt x="2647" y="150"/>
                    </a:cubicBezTo>
                    <a:cubicBezTo>
                      <a:pt x="2877" y="300"/>
                      <a:pt x="3210" y="643"/>
                      <a:pt x="3347" y="930"/>
                    </a:cubicBezTo>
                    <a:cubicBezTo>
                      <a:pt x="3484" y="1217"/>
                      <a:pt x="3437" y="1563"/>
                      <a:pt x="3467" y="1870"/>
                    </a:cubicBezTo>
                    <a:cubicBezTo>
                      <a:pt x="3497" y="2177"/>
                      <a:pt x="3537" y="2513"/>
                      <a:pt x="3527" y="2770"/>
                    </a:cubicBezTo>
                    <a:cubicBezTo>
                      <a:pt x="3517" y="3027"/>
                      <a:pt x="3527" y="3260"/>
                      <a:pt x="3407" y="3410"/>
                    </a:cubicBezTo>
                    <a:cubicBezTo>
                      <a:pt x="3287" y="3560"/>
                      <a:pt x="2967" y="3603"/>
                      <a:pt x="2807" y="3670"/>
                    </a:cubicBezTo>
                    <a:cubicBezTo>
                      <a:pt x="2647" y="3737"/>
                      <a:pt x="2570" y="3757"/>
                      <a:pt x="2447" y="3810"/>
                    </a:cubicBezTo>
                    <a:cubicBezTo>
                      <a:pt x="2324" y="3863"/>
                      <a:pt x="2187" y="3947"/>
                      <a:pt x="2067" y="3990"/>
                    </a:cubicBezTo>
                    <a:cubicBezTo>
                      <a:pt x="1947" y="4033"/>
                      <a:pt x="1910" y="4037"/>
                      <a:pt x="1727" y="4070"/>
                    </a:cubicBezTo>
                    <a:cubicBezTo>
                      <a:pt x="1544" y="4103"/>
                      <a:pt x="1157" y="4163"/>
                      <a:pt x="967" y="4190"/>
                    </a:cubicBezTo>
                    <a:cubicBezTo>
                      <a:pt x="777" y="4217"/>
                      <a:pt x="724" y="4287"/>
                      <a:pt x="587" y="4230"/>
                    </a:cubicBezTo>
                    <a:cubicBezTo>
                      <a:pt x="450" y="4173"/>
                      <a:pt x="244" y="4000"/>
                      <a:pt x="147" y="3850"/>
                    </a:cubicBezTo>
                    <a:cubicBezTo>
                      <a:pt x="50" y="3700"/>
                      <a:pt x="0" y="3487"/>
                      <a:pt x="7" y="3330"/>
                    </a:cubicBezTo>
                    <a:cubicBezTo>
                      <a:pt x="14" y="3173"/>
                      <a:pt x="57" y="2983"/>
                      <a:pt x="187" y="2910"/>
                    </a:cubicBezTo>
                    <a:cubicBezTo>
                      <a:pt x="317" y="2837"/>
                      <a:pt x="594" y="2893"/>
                      <a:pt x="787" y="2890"/>
                    </a:cubicBezTo>
                    <a:cubicBezTo>
                      <a:pt x="980" y="2887"/>
                      <a:pt x="1224" y="2930"/>
                      <a:pt x="1347" y="2890"/>
                    </a:cubicBezTo>
                    <a:cubicBezTo>
                      <a:pt x="1470" y="2850"/>
                      <a:pt x="1580" y="2710"/>
                      <a:pt x="1527" y="2650"/>
                    </a:cubicBezTo>
                    <a:cubicBezTo>
                      <a:pt x="1474" y="2590"/>
                      <a:pt x="1150" y="2583"/>
                      <a:pt x="1027" y="2530"/>
                    </a:cubicBezTo>
                    <a:cubicBezTo>
                      <a:pt x="904" y="2477"/>
                      <a:pt x="754" y="2390"/>
                      <a:pt x="787" y="2330"/>
                    </a:cubicBezTo>
                    <a:cubicBezTo>
                      <a:pt x="820" y="2270"/>
                      <a:pt x="1140" y="2227"/>
                      <a:pt x="1227" y="2170"/>
                    </a:cubicBezTo>
                    <a:cubicBezTo>
                      <a:pt x="1314" y="2113"/>
                      <a:pt x="1354" y="2047"/>
                      <a:pt x="1307" y="1990"/>
                    </a:cubicBezTo>
                    <a:cubicBezTo>
                      <a:pt x="1260" y="1933"/>
                      <a:pt x="980" y="1890"/>
                      <a:pt x="947" y="1830"/>
                    </a:cubicBezTo>
                    <a:cubicBezTo>
                      <a:pt x="914" y="1770"/>
                      <a:pt x="1094" y="1683"/>
                      <a:pt x="1107" y="1630"/>
                    </a:cubicBezTo>
                    <a:cubicBezTo>
                      <a:pt x="1120" y="1577"/>
                      <a:pt x="1074" y="1547"/>
                      <a:pt x="1027" y="1510"/>
                    </a:cubicBezTo>
                    <a:cubicBezTo>
                      <a:pt x="980" y="1473"/>
                      <a:pt x="887" y="1430"/>
                      <a:pt x="827" y="1410"/>
                    </a:cubicBezTo>
                    <a:cubicBezTo>
                      <a:pt x="767" y="1390"/>
                      <a:pt x="804" y="1387"/>
                      <a:pt x="707" y="1370"/>
                    </a:cubicBezTo>
                    <a:close/>
                  </a:path>
                </a:pathLst>
              </a:custGeom>
              <a:solidFill>
                <a:srgbClr val="FFFF00"/>
              </a:solidFill>
              <a:ln w="9525">
                <a:solidFill>
                  <a:srgbClr val="000000"/>
                </a:solidFill>
                <a:round/>
                <a:headEnd/>
                <a:tailEnd/>
              </a:ln>
            </p:spPr>
            <p:txBody>
              <a:bodyPr/>
              <a:lstStyle/>
              <a:p>
                <a:endParaRPr lang="en-US"/>
              </a:p>
            </p:txBody>
          </p:sp>
          <p:sp>
            <p:nvSpPr>
              <p:cNvPr id="52240" name="Freeform 16"/>
              <p:cNvSpPr>
                <a:spLocks/>
              </p:cNvSpPr>
              <p:nvPr/>
            </p:nvSpPr>
            <p:spPr bwMode="auto">
              <a:xfrm>
                <a:off x="4367" y="11873"/>
                <a:ext cx="1760" cy="954"/>
              </a:xfrm>
              <a:custGeom>
                <a:avLst/>
                <a:gdLst/>
                <a:ahLst/>
                <a:cxnLst>
                  <a:cxn ang="0">
                    <a:pos x="273" y="147"/>
                  </a:cxn>
                  <a:cxn ang="0">
                    <a:pos x="573" y="27"/>
                  </a:cxn>
                  <a:cxn ang="0">
                    <a:pos x="893" y="27"/>
                  </a:cxn>
                  <a:cxn ang="0">
                    <a:pos x="1253" y="187"/>
                  </a:cxn>
                  <a:cxn ang="0">
                    <a:pos x="1493" y="347"/>
                  </a:cxn>
                  <a:cxn ang="0">
                    <a:pos x="1733" y="587"/>
                  </a:cxn>
                  <a:cxn ang="0">
                    <a:pos x="1653" y="907"/>
                  </a:cxn>
                  <a:cxn ang="0">
                    <a:pos x="1273" y="807"/>
                  </a:cxn>
                  <a:cxn ang="0">
                    <a:pos x="1073" y="927"/>
                  </a:cxn>
                  <a:cxn ang="0">
                    <a:pos x="773" y="927"/>
                  </a:cxn>
                  <a:cxn ang="0">
                    <a:pos x="393" y="767"/>
                  </a:cxn>
                  <a:cxn ang="0">
                    <a:pos x="213" y="527"/>
                  </a:cxn>
                  <a:cxn ang="0">
                    <a:pos x="13" y="187"/>
                  </a:cxn>
                  <a:cxn ang="0">
                    <a:pos x="273" y="147"/>
                  </a:cxn>
                </a:cxnLst>
                <a:rect l="0" t="0" r="r" b="b"/>
                <a:pathLst>
                  <a:path w="1760" h="954">
                    <a:moveTo>
                      <a:pt x="273" y="147"/>
                    </a:moveTo>
                    <a:cubicBezTo>
                      <a:pt x="366" y="120"/>
                      <a:pt x="470" y="47"/>
                      <a:pt x="573" y="27"/>
                    </a:cubicBezTo>
                    <a:cubicBezTo>
                      <a:pt x="676" y="7"/>
                      <a:pt x="780" y="0"/>
                      <a:pt x="893" y="27"/>
                    </a:cubicBezTo>
                    <a:cubicBezTo>
                      <a:pt x="1006" y="54"/>
                      <a:pt x="1153" y="134"/>
                      <a:pt x="1253" y="187"/>
                    </a:cubicBezTo>
                    <a:cubicBezTo>
                      <a:pt x="1353" y="240"/>
                      <a:pt x="1413" y="280"/>
                      <a:pt x="1493" y="347"/>
                    </a:cubicBezTo>
                    <a:cubicBezTo>
                      <a:pt x="1573" y="414"/>
                      <a:pt x="1706" y="494"/>
                      <a:pt x="1733" y="587"/>
                    </a:cubicBezTo>
                    <a:cubicBezTo>
                      <a:pt x="1760" y="680"/>
                      <a:pt x="1730" y="870"/>
                      <a:pt x="1653" y="907"/>
                    </a:cubicBezTo>
                    <a:cubicBezTo>
                      <a:pt x="1576" y="944"/>
                      <a:pt x="1370" y="804"/>
                      <a:pt x="1273" y="807"/>
                    </a:cubicBezTo>
                    <a:cubicBezTo>
                      <a:pt x="1176" y="810"/>
                      <a:pt x="1156" y="907"/>
                      <a:pt x="1073" y="927"/>
                    </a:cubicBezTo>
                    <a:cubicBezTo>
                      <a:pt x="990" y="947"/>
                      <a:pt x="886" y="954"/>
                      <a:pt x="773" y="927"/>
                    </a:cubicBezTo>
                    <a:cubicBezTo>
                      <a:pt x="660" y="900"/>
                      <a:pt x="486" y="834"/>
                      <a:pt x="393" y="767"/>
                    </a:cubicBezTo>
                    <a:cubicBezTo>
                      <a:pt x="300" y="700"/>
                      <a:pt x="276" y="624"/>
                      <a:pt x="213" y="527"/>
                    </a:cubicBezTo>
                    <a:cubicBezTo>
                      <a:pt x="150" y="430"/>
                      <a:pt x="0" y="257"/>
                      <a:pt x="13" y="187"/>
                    </a:cubicBezTo>
                    <a:cubicBezTo>
                      <a:pt x="26" y="117"/>
                      <a:pt x="180" y="174"/>
                      <a:pt x="273" y="147"/>
                    </a:cubicBezTo>
                    <a:close/>
                  </a:path>
                </a:pathLst>
              </a:custGeom>
              <a:solidFill>
                <a:srgbClr val="008000"/>
              </a:solidFill>
              <a:ln w="9525">
                <a:solidFill>
                  <a:srgbClr val="000000"/>
                </a:solidFill>
                <a:round/>
                <a:headEnd/>
                <a:tailEnd/>
              </a:ln>
            </p:spPr>
            <p:txBody>
              <a:bodyPr/>
              <a:lstStyle/>
              <a:p>
                <a:endParaRPr lang="en-US"/>
              </a:p>
            </p:txBody>
          </p:sp>
          <p:sp>
            <p:nvSpPr>
              <p:cNvPr id="52241" name="Freeform 17"/>
              <p:cNvSpPr>
                <a:spLocks/>
              </p:cNvSpPr>
              <p:nvPr/>
            </p:nvSpPr>
            <p:spPr bwMode="auto">
              <a:xfrm>
                <a:off x="4557" y="12807"/>
                <a:ext cx="1813" cy="663"/>
              </a:xfrm>
              <a:custGeom>
                <a:avLst/>
                <a:gdLst/>
                <a:ahLst/>
                <a:cxnLst>
                  <a:cxn ang="0">
                    <a:pos x="43" y="233"/>
                  </a:cxn>
                  <a:cxn ang="0">
                    <a:pos x="383" y="33"/>
                  </a:cxn>
                  <a:cxn ang="0">
                    <a:pos x="683" y="33"/>
                  </a:cxn>
                  <a:cxn ang="0">
                    <a:pos x="1103" y="113"/>
                  </a:cxn>
                  <a:cxn ang="0">
                    <a:pos x="1403" y="253"/>
                  </a:cxn>
                  <a:cxn ang="0">
                    <a:pos x="1803" y="533"/>
                  </a:cxn>
                  <a:cxn ang="0">
                    <a:pos x="1463" y="633"/>
                  </a:cxn>
                  <a:cxn ang="0">
                    <a:pos x="1243" y="493"/>
                  </a:cxn>
                  <a:cxn ang="0">
                    <a:pos x="1023" y="653"/>
                  </a:cxn>
                  <a:cxn ang="0">
                    <a:pos x="763" y="553"/>
                  </a:cxn>
                  <a:cxn ang="0">
                    <a:pos x="463" y="573"/>
                  </a:cxn>
                  <a:cxn ang="0">
                    <a:pos x="203" y="553"/>
                  </a:cxn>
                  <a:cxn ang="0">
                    <a:pos x="123" y="453"/>
                  </a:cxn>
                  <a:cxn ang="0">
                    <a:pos x="43" y="233"/>
                  </a:cxn>
                </a:cxnLst>
                <a:rect l="0" t="0" r="r" b="b"/>
                <a:pathLst>
                  <a:path w="1813" h="663">
                    <a:moveTo>
                      <a:pt x="43" y="233"/>
                    </a:moveTo>
                    <a:cubicBezTo>
                      <a:pt x="86" y="163"/>
                      <a:pt x="276" y="66"/>
                      <a:pt x="383" y="33"/>
                    </a:cubicBezTo>
                    <a:cubicBezTo>
                      <a:pt x="490" y="0"/>
                      <a:pt x="563" y="20"/>
                      <a:pt x="683" y="33"/>
                    </a:cubicBezTo>
                    <a:cubicBezTo>
                      <a:pt x="803" y="46"/>
                      <a:pt x="983" y="76"/>
                      <a:pt x="1103" y="113"/>
                    </a:cubicBezTo>
                    <a:cubicBezTo>
                      <a:pt x="1223" y="150"/>
                      <a:pt x="1286" y="183"/>
                      <a:pt x="1403" y="253"/>
                    </a:cubicBezTo>
                    <a:cubicBezTo>
                      <a:pt x="1520" y="323"/>
                      <a:pt x="1793" y="470"/>
                      <a:pt x="1803" y="533"/>
                    </a:cubicBezTo>
                    <a:cubicBezTo>
                      <a:pt x="1813" y="596"/>
                      <a:pt x="1556" y="640"/>
                      <a:pt x="1463" y="633"/>
                    </a:cubicBezTo>
                    <a:cubicBezTo>
                      <a:pt x="1370" y="626"/>
                      <a:pt x="1316" y="490"/>
                      <a:pt x="1243" y="493"/>
                    </a:cubicBezTo>
                    <a:cubicBezTo>
                      <a:pt x="1170" y="496"/>
                      <a:pt x="1103" y="643"/>
                      <a:pt x="1023" y="653"/>
                    </a:cubicBezTo>
                    <a:cubicBezTo>
                      <a:pt x="943" y="663"/>
                      <a:pt x="856" y="566"/>
                      <a:pt x="763" y="553"/>
                    </a:cubicBezTo>
                    <a:cubicBezTo>
                      <a:pt x="670" y="540"/>
                      <a:pt x="556" y="573"/>
                      <a:pt x="463" y="573"/>
                    </a:cubicBezTo>
                    <a:cubicBezTo>
                      <a:pt x="370" y="573"/>
                      <a:pt x="260" y="573"/>
                      <a:pt x="203" y="553"/>
                    </a:cubicBezTo>
                    <a:cubicBezTo>
                      <a:pt x="146" y="533"/>
                      <a:pt x="153" y="496"/>
                      <a:pt x="123" y="453"/>
                    </a:cubicBezTo>
                    <a:cubicBezTo>
                      <a:pt x="93" y="410"/>
                      <a:pt x="0" y="303"/>
                      <a:pt x="43" y="233"/>
                    </a:cubicBezTo>
                    <a:close/>
                  </a:path>
                </a:pathLst>
              </a:custGeom>
              <a:solidFill>
                <a:srgbClr val="99CC00"/>
              </a:solidFill>
              <a:ln w="9525">
                <a:solidFill>
                  <a:srgbClr val="000000"/>
                </a:solidFill>
                <a:round/>
                <a:headEnd/>
                <a:tailEnd/>
              </a:ln>
            </p:spPr>
            <p:txBody>
              <a:bodyPr/>
              <a:lstStyle/>
              <a:p>
                <a:endParaRPr lang="en-US"/>
              </a:p>
            </p:txBody>
          </p:sp>
        </p:grpSp>
        <p:sp>
          <p:nvSpPr>
            <p:cNvPr id="52242" name="Freeform 18"/>
            <p:cNvSpPr>
              <a:spLocks/>
            </p:cNvSpPr>
            <p:nvPr/>
          </p:nvSpPr>
          <p:spPr bwMode="auto">
            <a:xfrm>
              <a:off x="1493" y="10270"/>
              <a:ext cx="1157" cy="1447"/>
            </a:xfrm>
            <a:custGeom>
              <a:avLst/>
              <a:gdLst/>
              <a:ahLst/>
              <a:cxnLst>
                <a:cxn ang="0">
                  <a:pos x="707" y="1370"/>
                </a:cxn>
                <a:cxn ang="0">
                  <a:pos x="247" y="1310"/>
                </a:cxn>
                <a:cxn ang="0">
                  <a:pos x="167" y="1070"/>
                </a:cxn>
                <a:cxn ang="0">
                  <a:pos x="167" y="810"/>
                </a:cxn>
                <a:cxn ang="0">
                  <a:pos x="247" y="470"/>
                </a:cxn>
                <a:cxn ang="0">
                  <a:pos x="567" y="210"/>
                </a:cxn>
                <a:cxn ang="0">
                  <a:pos x="807" y="130"/>
                </a:cxn>
                <a:cxn ang="0">
                  <a:pos x="1067" y="50"/>
                </a:cxn>
                <a:cxn ang="0">
                  <a:pos x="1967" y="30"/>
                </a:cxn>
                <a:cxn ang="0">
                  <a:pos x="2647" y="150"/>
                </a:cxn>
                <a:cxn ang="0">
                  <a:pos x="3347" y="930"/>
                </a:cxn>
                <a:cxn ang="0">
                  <a:pos x="3467" y="1870"/>
                </a:cxn>
                <a:cxn ang="0">
                  <a:pos x="3527" y="2770"/>
                </a:cxn>
                <a:cxn ang="0">
                  <a:pos x="3407" y="3410"/>
                </a:cxn>
                <a:cxn ang="0">
                  <a:pos x="2807" y="3670"/>
                </a:cxn>
                <a:cxn ang="0">
                  <a:pos x="2447" y="3810"/>
                </a:cxn>
                <a:cxn ang="0">
                  <a:pos x="2067" y="3990"/>
                </a:cxn>
                <a:cxn ang="0">
                  <a:pos x="1727" y="4070"/>
                </a:cxn>
                <a:cxn ang="0">
                  <a:pos x="967" y="4190"/>
                </a:cxn>
                <a:cxn ang="0">
                  <a:pos x="587" y="4230"/>
                </a:cxn>
                <a:cxn ang="0">
                  <a:pos x="147" y="3850"/>
                </a:cxn>
                <a:cxn ang="0">
                  <a:pos x="7" y="3330"/>
                </a:cxn>
                <a:cxn ang="0">
                  <a:pos x="187" y="2910"/>
                </a:cxn>
                <a:cxn ang="0">
                  <a:pos x="787" y="2890"/>
                </a:cxn>
                <a:cxn ang="0">
                  <a:pos x="1347" y="2890"/>
                </a:cxn>
                <a:cxn ang="0">
                  <a:pos x="1527" y="2650"/>
                </a:cxn>
                <a:cxn ang="0">
                  <a:pos x="1027" y="2530"/>
                </a:cxn>
                <a:cxn ang="0">
                  <a:pos x="787" y="2330"/>
                </a:cxn>
                <a:cxn ang="0">
                  <a:pos x="1227" y="2170"/>
                </a:cxn>
                <a:cxn ang="0">
                  <a:pos x="1307" y="1990"/>
                </a:cxn>
                <a:cxn ang="0">
                  <a:pos x="947" y="1830"/>
                </a:cxn>
                <a:cxn ang="0">
                  <a:pos x="1107" y="1630"/>
                </a:cxn>
                <a:cxn ang="0">
                  <a:pos x="1027" y="1510"/>
                </a:cxn>
                <a:cxn ang="0">
                  <a:pos x="827" y="1410"/>
                </a:cxn>
                <a:cxn ang="0">
                  <a:pos x="707" y="1370"/>
                </a:cxn>
              </a:cxnLst>
              <a:rect l="0" t="0" r="r" b="b"/>
              <a:pathLst>
                <a:path w="3537" h="4287">
                  <a:moveTo>
                    <a:pt x="707" y="1370"/>
                  </a:moveTo>
                  <a:cubicBezTo>
                    <a:pt x="610" y="1353"/>
                    <a:pt x="337" y="1360"/>
                    <a:pt x="247" y="1310"/>
                  </a:cubicBezTo>
                  <a:cubicBezTo>
                    <a:pt x="157" y="1260"/>
                    <a:pt x="180" y="1153"/>
                    <a:pt x="167" y="1070"/>
                  </a:cubicBezTo>
                  <a:cubicBezTo>
                    <a:pt x="154" y="987"/>
                    <a:pt x="154" y="910"/>
                    <a:pt x="167" y="810"/>
                  </a:cubicBezTo>
                  <a:cubicBezTo>
                    <a:pt x="180" y="710"/>
                    <a:pt x="180" y="570"/>
                    <a:pt x="247" y="470"/>
                  </a:cubicBezTo>
                  <a:cubicBezTo>
                    <a:pt x="314" y="370"/>
                    <a:pt x="474" y="267"/>
                    <a:pt x="567" y="210"/>
                  </a:cubicBezTo>
                  <a:cubicBezTo>
                    <a:pt x="660" y="153"/>
                    <a:pt x="724" y="157"/>
                    <a:pt x="807" y="130"/>
                  </a:cubicBezTo>
                  <a:cubicBezTo>
                    <a:pt x="890" y="103"/>
                    <a:pt x="874" y="67"/>
                    <a:pt x="1067" y="50"/>
                  </a:cubicBezTo>
                  <a:cubicBezTo>
                    <a:pt x="1260" y="33"/>
                    <a:pt x="1704" y="13"/>
                    <a:pt x="1967" y="30"/>
                  </a:cubicBezTo>
                  <a:cubicBezTo>
                    <a:pt x="2230" y="47"/>
                    <a:pt x="2417" y="0"/>
                    <a:pt x="2647" y="150"/>
                  </a:cubicBezTo>
                  <a:cubicBezTo>
                    <a:pt x="2877" y="300"/>
                    <a:pt x="3210" y="643"/>
                    <a:pt x="3347" y="930"/>
                  </a:cubicBezTo>
                  <a:cubicBezTo>
                    <a:pt x="3484" y="1217"/>
                    <a:pt x="3437" y="1563"/>
                    <a:pt x="3467" y="1870"/>
                  </a:cubicBezTo>
                  <a:cubicBezTo>
                    <a:pt x="3497" y="2177"/>
                    <a:pt x="3537" y="2513"/>
                    <a:pt x="3527" y="2770"/>
                  </a:cubicBezTo>
                  <a:cubicBezTo>
                    <a:pt x="3517" y="3027"/>
                    <a:pt x="3527" y="3260"/>
                    <a:pt x="3407" y="3410"/>
                  </a:cubicBezTo>
                  <a:cubicBezTo>
                    <a:pt x="3287" y="3560"/>
                    <a:pt x="2967" y="3603"/>
                    <a:pt x="2807" y="3670"/>
                  </a:cubicBezTo>
                  <a:cubicBezTo>
                    <a:pt x="2647" y="3737"/>
                    <a:pt x="2570" y="3757"/>
                    <a:pt x="2447" y="3810"/>
                  </a:cubicBezTo>
                  <a:cubicBezTo>
                    <a:pt x="2324" y="3863"/>
                    <a:pt x="2187" y="3947"/>
                    <a:pt x="2067" y="3990"/>
                  </a:cubicBezTo>
                  <a:cubicBezTo>
                    <a:pt x="1947" y="4033"/>
                    <a:pt x="1910" y="4037"/>
                    <a:pt x="1727" y="4070"/>
                  </a:cubicBezTo>
                  <a:cubicBezTo>
                    <a:pt x="1544" y="4103"/>
                    <a:pt x="1157" y="4163"/>
                    <a:pt x="967" y="4190"/>
                  </a:cubicBezTo>
                  <a:cubicBezTo>
                    <a:pt x="777" y="4217"/>
                    <a:pt x="724" y="4287"/>
                    <a:pt x="587" y="4230"/>
                  </a:cubicBezTo>
                  <a:cubicBezTo>
                    <a:pt x="450" y="4173"/>
                    <a:pt x="244" y="4000"/>
                    <a:pt x="147" y="3850"/>
                  </a:cubicBezTo>
                  <a:cubicBezTo>
                    <a:pt x="50" y="3700"/>
                    <a:pt x="0" y="3487"/>
                    <a:pt x="7" y="3330"/>
                  </a:cubicBezTo>
                  <a:cubicBezTo>
                    <a:pt x="14" y="3173"/>
                    <a:pt x="57" y="2983"/>
                    <a:pt x="187" y="2910"/>
                  </a:cubicBezTo>
                  <a:cubicBezTo>
                    <a:pt x="317" y="2837"/>
                    <a:pt x="594" y="2893"/>
                    <a:pt x="787" y="2890"/>
                  </a:cubicBezTo>
                  <a:cubicBezTo>
                    <a:pt x="980" y="2887"/>
                    <a:pt x="1224" y="2930"/>
                    <a:pt x="1347" y="2890"/>
                  </a:cubicBezTo>
                  <a:cubicBezTo>
                    <a:pt x="1470" y="2850"/>
                    <a:pt x="1580" y="2710"/>
                    <a:pt x="1527" y="2650"/>
                  </a:cubicBezTo>
                  <a:cubicBezTo>
                    <a:pt x="1474" y="2590"/>
                    <a:pt x="1150" y="2583"/>
                    <a:pt x="1027" y="2530"/>
                  </a:cubicBezTo>
                  <a:cubicBezTo>
                    <a:pt x="904" y="2477"/>
                    <a:pt x="754" y="2390"/>
                    <a:pt x="787" y="2330"/>
                  </a:cubicBezTo>
                  <a:cubicBezTo>
                    <a:pt x="820" y="2270"/>
                    <a:pt x="1140" y="2227"/>
                    <a:pt x="1227" y="2170"/>
                  </a:cubicBezTo>
                  <a:cubicBezTo>
                    <a:pt x="1314" y="2113"/>
                    <a:pt x="1354" y="2047"/>
                    <a:pt x="1307" y="1990"/>
                  </a:cubicBezTo>
                  <a:cubicBezTo>
                    <a:pt x="1260" y="1933"/>
                    <a:pt x="980" y="1890"/>
                    <a:pt x="947" y="1830"/>
                  </a:cubicBezTo>
                  <a:cubicBezTo>
                    <a:pt x="914" y="1770"/>
                    <a:pt x="1094" y="1683"/>
                    <a:pt x="1107" y="1630"/>
                  </a:cubicBezTo>
                  <a:cubicBezTo>
                    <a:pt x="1120" y="1577"/>
                    <a:pt x="1074" y="1547"/>
                    <a:pt x="1027" y="1510"/>
                  </a:cubicBezTo>
                  <a:cubicBezTo>
                    <a:pt x="980" y="1473"/>
                    <a:pt x="887" y="1430"/>
                    <a:pt x="827" y="1410"/>
                  </a:cubicBezTo>
                  <a:cubicBezTo>
                    <a:pt x="767" y="1390"/>
                    <a:pt x="804" y="1387"/>
                    <a:pt x="707" y="1370"/>
                  </a:cubicBezTo>
                  <a:close/>
                </a:path>
              </a:pathLst>
            </a:custGeom>
            <a:solidFill>
              <a:srgbClr val="FFFF00"/>
            </a:solidFill>
            <a:ln w="9525">
              <a:solidFill>
                <a:srgbClr val="000000"/>
              </a:solidFill>
              <a:round/>
              <a:headEnd/>
              <a:tailEnd/>
            </a:ln>
          </p:spPr>
          <p:txBody>
            <a:bodyPr/>
            <a:lstStyle/>
            <a:p>
              <a:endParaRPr lang="en-US"/>
            </a:p>
          </p:txBody>
        </p:sp>
        <p:sp>
          <p:nvSpPr>
            <p:cNvPr id="52243" name="Freeform 19"/>
            <p:cNvSpPr>
              <a:spLocks/>
            </p:cNvSpPr>
            <p:nvPr/>
          </p:nvSpPr>
          <p:spPr bwMode="auto">
            <a:xfrm>
              <a:off x="747" y="10183"/>
              <a:ext cx="470" cy="504"/>
            </a:xfrm>
            <a:custGeom>
              <a:avLst/>
              <a:gdLst/>
              <a:ahLst/>
              <a:cxnLst>
                <a:cxn ang="0">
                  <a:pos x="693" y="177"/>
                </a:cxn>
                <a:cxn ang="0">
                  <a:pos x="1193" y="217"/>
                </a:cxn>
                <a:cxn ang="0">
                  <a:pos x="1453" y="357"/>
                </a:cxn>
                <a:cxn ang="0">
                  <a:pos x="1293" y="597"/>
                </a:cxn>
                <a:cxn ang="0">
                  <a:pos x="1413" y="717"/>
                </a:cxn>
                <a:cxn ang="0">
                  <a:pos x="1693" y="837"/>
                </a:cxn>
                <a:cxn ang="0">
                  <a:pos x="1373" y="957"/>
                </a:cxn>
                <a:cxn ang="0">
                  <a:pos x="1173" y="1137"/>
                </a:cxn>
                <a:cxn ang="0">
                  <a:pos x="1493" y="1337"/>
                </a:cxn>
                <a:cxn ang="0">
                  <a:pos x="1873" y="1417"/>
                </a:cxn>
                <a:cxn ang="0">
                  <a:pos x="1713" y="1577"/>
                </a:cxn>
                <a:cxn ang="0">
                  <a:pos x="1473" y="1577"/>
                </a:cxn>
                <a:cxn ang="0">
                  <a:pos x="1153" y="1577"/>
                </a:cxn>
                <a:cxn ang="0">
                  <a:pos x="793" y="1577"/>
                </a:cxn>
                <a:cxn ang="0">
                  <a:pos x="573" y="1577"/>
                </a:cxn>
                <a:cxn ang="0">
                  <a:pos x="253" y="1477"/>
                </a:cxn>
                <a:cxn ang="0">
                  <a:pos x="93" y="977"/>
                </a:cxn>
                <a:cxn ang="0">
                  <a:pos x="273" y="697"/>
                </a:cxn>
                <a:cxn ang="0">
                  <a:pos x="33" y="297"/>
                </a:cxn>
                <a:cxn ang="0">
                  <a:pos x="73" y="57"/>
                </a:cxn>
                <a:cxn ang="0">
                  <a:pos x="393" y="17"/>
                </a:cxn>
                <a:cxn ang="0">
                  <a:pos x="693" y="177"/>
                </a:cxn>
              </a:cxnLst>
              <a:rect l="0" t="0" r="r" b="b"/>
              <a:pathLst>
                <a:path w="1910" h="1604">
                  <a:moveTo>
                    <a:pt x="693" y="177"/>
                  </a:moveTo>
                  <a:cubicBezTo>
                    <a:pt x="826" y="210"/>
                    <a:pt x="1066" y="187"/>
                    <a:pt x="1193" y="217"/>
                  </a:cubicBezTo>
                  <a:cubicBezTo>
                    <a:pt x="1320" y="247"/>
                    <a:pt x="1436" y="294"/>
                    <a:pt x="1453" y="357"/>
                  </a:cubicBezTo>
                  <a:cubicBezTo>
                    <a:pt x="1470" y="420"/>
                    <a:pt x="1300" y="537"/>
                    <a:pt x="1293" y="597"/>
                  </a:cubicBezTo>
                  <a:cubicBezTo>
                    <a:pt x="1286" y="657"/>
                    <a:pt x="1346" y="677"/>
                    <a:pt x="1413" y="717"/>
                  </a:cubicBezTo>
                  <a:cubicBezTo>
                    <a:pt x="1480" y="757"/>
                    <a:pt x="1700" y="797"/>
                    <a:pt x="1693" y="837"/>
                  </a:cubicBezTo>
                  <a:cubicBezTo>
                    <a:pt x="1686" y="877"/>
                    <a:pt x="1460" y="907"/>
                    <a:pt x="1373" y="957"/>
                  </a:cubicBezTo>
                  <a:cubicBezTo>
                    <a:pt x="1286" y="1007"/>
                    <a:pt x="1153" y="1074"/>
                    <a:pt x="1173" y="1137"/>
                  </a:cubicBezTo>
                  <a:cubicBezTo>
                    <a:pt x="1193" y="1200"/>
                    <a:pt x="1376" y="1290"/>
                    <a:pt x="1493" y="1337"/>
                  </a:cubicBezTo>
                  <a:cubicBezTo>
                    <a:pt x="1610" y="1384"/>
                    <a:pt x="1836" y="1377"/>
                    <a:pt x="1873" y="1417"/>
                  </a:cubicBezTo>
                  <a:cubicBezTo>
                    <a:pt x="1910" y="1457"/>
                    <a:pt x="1780" y="1550"/>
                    <a:pt x="1713" y="1577"/>
                  </a:cubicBezTo>
                  <a:cubicBezTo>
                    <a:pt x="1646" y="1604"/>
                    <a:pt x="1566" y="1577"/>
                    <a:pt x="1473" y="1577"/>
                  </a:cubicBezTo>
                  <a:cubicBezTo>
                    <a:pt x="1380" y="1577"/>
                    <a:pt x="1266" y="1577"/>
                    <a:pt x="1153" y="1577"/>
                  </a:cubicBezTo>
                  <a:cubicBezTo>
                    <a:pt x="1040" y="1577"/>
                    <a:pt x="890" y="1577"/>
                    <a:pt x="793" y="1577"/>
                  </a:cubicBezTo>
                  <a:cubicBezTo>
                    <a:pt x="696" y="1577"/>
                    <a:pt x="663" y="1594"/>
                    <a:pt x="573" y="1577"/>
                  </a:cubicBezTo>
                  <a:cubicBezTo>
                    <a:pt x="483" y="1560"/>
                    <a:pt x="333" y="1577"/>
                    <a:pt x="253" y="1477"/>
                  </a:cubicBezTo>
                  <a:cubicBezTo>
                    <a:pt x="173" y="1377"/>
                    <a:pt x="90" y="1107"/>
                    <a:pt x="93" y="977"/>
                  </a:cubicBezTo>
                  <a:cubicBezTo>
                    <a:pt x="96" y="847"/>
                    <a:pt x="283" y="810"/>
                    <a:pt x="273" y="697"/>
                  </a:cubicBezTo>
                  <a:cubicBezTo>
                    <a:pt x="263" y="584"/>
                    <a:pt x="66" y="404"/>
                    <a:pt x="33" y="297"/>
                  </a:cubicBezTo>
                  <a:cubicBezTo>
                    <a:pt x="0" y="190"/>
                    <a:pt x="13" y="104"/>
                    <a:pt x="73" y="57"/>
                  </a:cubicBezTo>
                  <a:cubicBezTo>
                    <a:pt x="133" y="10"/>
                    <a:pt x="290" y="0"/>
                    <a:pt x="393" y="17"/>
                  </a:cubicBezTo>
                  <a:cubicBezTo>
                    <a:pt x="496" y="34"/>
                    <a:pt x="560" y="144"/>
                    <a:pt x="693" y="177"/>
                  </a:cubicBezTo>
                  <a:close/>
                </a:path>
              </a:pathLst>
            </a:custGeom>
            <a:solidFill>
              <a:srgbClr val="FF00FF"/>
            </a:solidFill>
            <a:ln w="9525">
              <a:solidFill>
                <a:srgbClr val="000000"/>
              </a:solidFill>
              <a:round/>
              <a:headEnd/>
              <a:tailEnd/>
            </a:ln>
          </p:spPr>
          <p:txBody>
            <a:bodyPr/>
            <a:lstStyle/>
            <a:p>
              <a:endParaRPr lang="en-US"/>
            </a:p>
          </p:txBody>
        </p:sp>
        <p:sp>
          <p:nvSpPr>
            <p:cNvPr id="52244" name="Freeform 20"/>
            <p:cNvSpPr>
              <a:spLocks/>
            </p:cNvSpPr>
            <p:nvPr/>
          </p:nvSpPr>
          <p:spPr bwMode="auto">
            <a:xfrm>
              <a:off x="8525" y="13430"/>
              <a:ext cx="1105" cy="1427"/>
            </a:xfrm>
            <a:custGeom>
              <a:avLst/>
              <a:gdLst/>
              <a:ahLst/>
              <a:cxnLst>
                <a:cxn ang="0">
                  <a:pos x="707" y="1370"/>
                </a:cxn>
                <a:cxn ang="0">
                  <a:pos x="247" y="1310"/>
                </a:cxn>
                <a:cxn ang="0">
                  <a:pos x="167" y="1070"/>
                </a:cxn>
                <a:cxn ang="0">
                  <a:pos x="167" y="810"/>
                </a:cxn>
                <a:cxn ang="0">
                  <a:pos x="247" y="470"/>
                </a:cxn>
                <a:cxn ang="0">
                  <a:pos x="567" y="210"/>
                </a:cxn>
                <a:cxn ang="0">
                  <a:pos x="807" y="130"/>
                </a:cxn>
                <a:cxn ang="0">
                  <a:pos x="1067" y="50"/>
                </a:cxn>
                <a:cxn ang="0">
                  <a:pos x="1967" y="30"/>
                </a:cxn>
                <a:cxn ang="0">
                  <a:pos x="2647" y="150"/>
                </a:cxn>
                <a:cxn ang="0">
                  <a:pos x="3347" y="930"/>
                </a:cxn>
                <a:cxn ang="0">
                  <a:pos x="3467" y="1870"/>
                </a:cxn>
                <a:cxn ang="0">
                  <a:pos x="3527" y="2770"/>
                </a:cxn>
                <a:cxn ang="0">
                  <a:pos x="3407" y="3410"/>
                </a:cxn>
                <a:cxn ang="0">
                  <a:pos x="2807" y="3670"/>
                </a:cxn>
                <a:cxn ang="0">
                  <a:pos x="2447" y="3810"/>
                </a:cxn>
                <a:cxn ang="0">
                  <a:pos x="2067" y="3990"/>
                </a:cxn>
                <a:cxn ang="0">
                  <a:pos x="1727" y="4070"/>
                </a:cxn>
                <a:cxn ang="0">
                  <a:pos x="967" y="4190"/>
                </a:cxn>
                <a:cxn ang="0">
                  <a:pos x="587" y="4230"/>
                </a:cxn>
                <a:cxn ang="0">
                  <a:pos x="147" y="3850"/>
                </a:cxn>
                <a:cxn ang="0">
                  <a:pos x="7" y="3330"/>
                </a:cxn>
                <a:cxn ang="0">
                  <a:pos x="187" y="2910"/>
                </a:cxn>
                <a:cxn ang="0">
                  <a:pos x="787" y="2890"/>
                </a:cxn>
                <a:cxn ang="0">
                  <a:pos x="1347" y="2890"/>
                </a:cxn>
                <a:cxn ang="0">
                  <a:pos x="1527" y="2650"/>
                </a:cxn>
                <a:cxn ang="0">
                  <a:pos x="1027" y="2530"/>
                </a:cxn>
                <a:cxn ang="0">
                  <a:pos x="787" y="2330"/>
                </a:cxn>
                <a:cxn ang="0">
                  <a:pos x="1227" y="2170"/>
                </a:cxn>
                <a:cxn ang="0">
                  <a:pos x="1307" y="1990"/>
                </a:cxn>
                <a:cxn ang="0">
                  <a:pos x="947" y="1830"/>
                </a:cxn>
                <a:cxn ang="0">
                  <a:pos x="1107" y="1630"/>
                </a:cxn>
                <a:cxn ang="0">
                  <a:pos x="1027" y="1510"/>
                </a:cxn>
                <a:cxn ang="0">
                  <a:pos x="827" y="1410"/>
                </a:cxn>
                <a:cxn ang="0">
                  <a:pos x="707" y="1370"/>
                </a:cxn>
              </a:cxnLst>
              <a:rect l="0" t="0" r="r" b="b"/>
              <a:pathLst>
                <a:path w="3537" h="4287">
                  <a:moveTo>
                    <a:pt x="707" y="1370"/>
                  </a:moveTo>
                  <a:cubicBezTo>
                    <a:pt x="610" y="1353"/>
                    <a:pt x="337" y="1360"/>
                    <a:pt x="247" y="1310"/>
                  </a:cubicBezTo>
                  <a:cubicBezTo>
                    <a:pt x="157" y="1260"/>
                    <a:pt x="180" y="1153"/>
                    <a:pt x="167" y="1070"/>
                  </a:cubicBezTo>
                  <a:cubicBezTo>
                    <a:pt x="154" y="987"/>
                    <a:pt x="154" y="910"/>
                    <a:pt x="167" y="810"/>
                  </a:cubicBezTo>
                  <a:cubicBezTo>
                    <a:pt x="180" y="710"/>
                    <a:pt x="180" y="570"/>
                    <a:pt x="247" y="470"/>
                  </a:cubicBezTo>
                  <a:cubicBezTo>
                    <a:pt x="314" y="370"/>
                    <a:pt x="474" y="267"/>
                    <a:pt x="567" y="210"/>
                  </a:cubicBezTo>
                  <a:cubicBezTo>
                    <a:pt x="660" y="153"/>
                    <a:pt x="724" y="157"/>
                    <a:pt x="807" y="130"/>
                  </a:cubicBezTo>
                  <a:cubicBezTo>
                    <a:pt x="890" y="103"/>
                    <a:pt x="874" y="67"/>
                    <a:pt x="1067" y="50"/>
                  </a:cubicBezTo>
                  <a:cubicBezTo>
                    <a:pt x="1260" y="33"/>
                    <a:pt x="1704" y="13"/>
                    <a:pt x="1967" y="30"/>
                  </a:cubicBezTo>
                  <a:cubicBezTo>
                    <a:pt x="2230" y="47"/>
                    <a:pt x="2417" y="0"/>
                    <a:pt x="2647" y="150"/>
                  </a:cubicBezTo>
                  <a:cubicBezTo>
                    <a:pt x="2877" y="300"/>
                    <a:pt x="3210" y="643"/>
                    <a:pt x="3347" y="930"/>
                  </a:cubicBezTo>
                  <a:cubicBezTo>
                    <a:pt x="3484" y="1217"/>
                    <a:pt x="3437" y="1563"/>
                    <a:pt x="3467" y="1870"/>
                  </a:cubicBezTo>
                  <a:cubicBezTo>
                    <a:pt x="3497" y="2177"/>
                    <a:pt x="3537" y="2513"/>
                    <a:pt x="3527" y="2770"/>
                  </a:cubicBezTo>
                  <a:cubicBezTo>
                    <a:pt x="3517" y="3027"/>
                    <a:pt x="3527" y="3260"/>
                    <a:pt x="3407" y="3410"/>
                  </a:cubicBezTo>
                  <a:cubicBezTo>
                    <a:pt x="3287" y="3560"/>
                    <a:pt x="2967" y="3603"/>
                    <a:pt x="2807" y="3670"/>
                  </a:cubicBezTo>
                  <a:cubicBezTo>
                    <a:pt x="2647" y="3737"/>
                    <a:pt x="2570" y="3757"/>
                    <a:pt x="2447" y="3810"/>
                  </a:cubicBezTo>
                  <a:cubicBezTo>
                    <a:pt x="2324" y="3863"/>
                    <a:pt x="2187" y="3947"/>
                    <a:pt x="2067" y="3990"/>
                  </a:cubicBezTo>
                  <a:cubicBezTo>
                    <a:pt x="1947" y="4033"/>
                    <a:pt x="1910" y="4037"/>
                    <a:pt x="1727" y="4070"/>
                  </a:cubicBezTo>
                  <a:cubicBezTo>
                    <a:pt x="1544" y="4103"/>
                    <a:pt x="1157" y="4163"/>
                    <a:pt x="967" y="4190"/>
                  </a:cubicBezTo>
                  <a:cubicBezTo>
                    <a:pt x="777" y="4217"/>
                    <a:pt x="724" y="4287"/>
                    <a:pt x="587" y="4230"/>
                  </a:cubicBezTo>
                  <a:cubicBezTo>
                    <a:pt x="450" y="4173"/>
                    <a:pt x="244" y="4000"/>
                    <a:pt x="147" y="3850"/>
                  </a:cubicBezTo>
                  <a:cubicBezTo>
                    <a:pt x="50" y="3700"/>
                    <a:pt x="0" y="3487"/>
                    <a:pt x="7" y="3330"/>
                  </a:cubicBezTo>
                  <a:cubicBezTo>
                    <a:pt x="14" y="3173"/>
                    <a:pt x="57" y="2983"/>
                    <a:pt x="187" y="2910"/>
                  </a:cubicBezTo>
                  <a:cubicBezTo>
                    <a:pt x="317" y="2837"/>
                    <a:pt x="594" y="2893"/>
                    <a:pt x="787" y="2890"/>
                  </a:cubicBezTo>
                  <a:cubicBezTo>
                    <a:pt x="980" y="2887"/>
                    <a:pt x="1224" y="2930"/>
                    <a:pt x="1347" y="2890"/>
                  </a:cubicBezTo>
                  <a:cubicBezTo>
                    <a:pt x="1470" y="2850"/>
                    <a:pt x="1580" y="2710"/>
                    <a:pt x="1527" y="2650"/>
                  </a:cubicBezTo>
                  <a:cubicBezTo>
                    <a:pt x="1474" y="2590"/>
                    <a:pt x="1150" y="2583"/>
                    <a:pt x="1027" y="2530"/>
                  </a:cubicBezTo>
                  <a:cubicBezTo>
                    <a:pt x="904" y="2477"/>
                    <a:pt x="754" y="2390"/>
                    <a:pt x="787" y="2330"/>
                  </a:cubicBezTo>
                  <a:cubicBezTo>
                    <a:pt x="820" y="2270"/>
                    <a:pt x="1140" y="2227"/>
                    <a:pt x="1227" y="2170"/>
                  </a:cubicBezTo>
                  <a:cubicBezTo>
                    <a:pt x="1314" y="2113"/>
                    <a:pt x="1354" y="2047"/>
                    <a:pt x="1307" y="1990"/>
                  </a:cubicBezTo>
                  <a:cubicBezTo>
                    <a:pt x="1260" y="1933"/>
                    <a:pt x="980" y="1890"/>
                    <a:pt x="947" y="1830"/>
                  </a:cubicBezTo>
                  <a:cubicBezTo>
                    <a:pt x="914" y="1770"/>
                    <a:pt x="1094" y="1683"/>
                    <a:pt x="1107" y="1630"/>
                  </a:cubicBezTo>
                  <a:cubicBezTo>
                    <a:pt x="1120" y="1577"/>
                    <a:pt x="1074" y="1547"/>
                    <a:pt x="1027" y="1510"/>
                  </a:cubicBezTo>
                  <a:cubicBezTo>
                    <a:pt x="980" y="1473"/>
                    <a:pt x="887" y="1430"/>
                    <a:pt x="827" y="1410"/>
                  </a:cubicBezTo>
                  <a:cubicBezTo>
                    <a:pt x="767" y="1390"/>
                    <a:pt x="804" y="1387"/>
                    <a:pt x="707" y="1370"/>
                  </a:cubicBezTo>
                  <a:close/>
                </a:path>
              </a:pathLst>
            </a:custGeom>
            <a:solidFill>
              <a:srgbClr val="FFFF00"/>
            </a:solidFill>
            <a:ln w="9525">
              <a:solidFill>
                <a:srgbClr val="000000"/>
              </a:solidFill>
              <a:round/>
              <a:headEnd/>
              <a:tailEnd/>
            </a:ln>
          </p:spPr>
          <p:txBody>
            <a:bodyPr/>
            <a:lstStyle/>
            <a:p>
              <a:endParaRPr lang="en-US"/>
            </a:p>
          </p:txBody>
        </p:sp>
        <p:sp>
          <p:nvSpPr>
            <p:cNvPr id="52245" name="Freeform 21"/>
            <p:cNvSpPr>
              <a:spLocks/>
            </p:cNvSpPr>
            <p:nvPr/>
          </p:nvSpPr>
          <p:spPr bwMode="auto">
            <a:xfrm>
              <a:off x="7307" y="13804"/>
              <a:ext cx="550" cy="317"/>
            </a:xfrm>
            <a:custGeom>
              <a:avLst/>
              <a:gdLst/>
              <a:ahLst/>
              <a:cxnLst>
                <a:cxn ang="0">
                  <a:pos x="273" y="147"/>
                </a:cxn>
                <a:cxn ang="0">
                  <a:pos x="573" y="27"/>
                </a:cxn>
                <a:cxn ang="0">
                  <a:pos x="893" y="27"/>
                </a:cxn>
                <a:cxn ang="0">
                  <a:pos x="1253" y="187"/>
                </a:cxn>
                <a:cxn ang="0">
                  <a:pos x="1493" y="347"/>
                </a:cxn>
                <a:cxn ang="0">
                  <a:pos x="1733" y="587"/>
                </a:cxn>
                <a:cxn ang="0">
                  <a:pos x="1653" y="907"/>
                </a:cxn>
                <a:cxn ang="0">
                  <a:pos x="1273" y="807"/>
                </a:cxn>
                <a:cxn ang="0">
                  <a:pos x="1073" y="927"/>
                </a:cxn>
                <a:cxn ang="0">
                  <a:pos x="773" y="927"/>
                </a:cxn>
                <a:cxn ang="0">
                  <a:pos x="393" y="767"/>
                </a:cxn>
                <a:cxn ang="0">
                  <a:pos x="213" y="527"/>
                </a:cxn>
                <a:cxn ang="0">
                  <a:pos x="13" y="187"/>
                </a:cxn>
                <a:cxn ang="0">
                  <a:pos x="273" y="147"/>
                </a:cxn>
              </a:cxnLst>
              <a:rect l="0" t="0" r="r" b="b"/>
              <a:pathLst>
                <a:path w="1760" h="954">
                  <a:moveTo>
                    <a:pt x="273" y="147"/>
                  </a:moveTo>
                  <a:cubicBezTo>
                    <a:pt x="366" y="120"/>
                    <a:pt x="470" y="47"/>
                    <a:pt x="573" y="27"/>
                  </a:cubicBezTo>
                  <a:cubicBezTo>
                    <a:pt x="676" y="7"/>
                    <a:pt x="780" y="0"/>
                    <a:pt x="893" y="27"/>
                  </a:cubicBezTo>
                  <a:cubicBezTo>
                    <a:pt x="1006" y="54"/>
                    <a:pt x="1153" y="134"/>
                    <a:pt x="1253" y="187"/>
                  </a:cubicBezTo>
                  <a:cubicBezTo>
                    <a:pt x="1353" y="240"/>
                    <a:pt x="1413" y="280"/>
                    <a:pt x="1493" y="347"/>
                  </a:cubicBezTo>
                  <a:cubicBezTo>
                    <a:pt x="1573" y="414"/>
                    <a:pt x="1706" y="494"/>
                    <a:pt x="1733" y="587"/>
                  </a:cubicBezTo>
                  <a:cubicBezTo>
                    <a:pt x="1760" y="680"/>
                    <a:pt x="1730" y="870"/>
                    <a:pt x="1653" y="907"/>
                  </a:cubicBezTo>
                  <a:cubicBezTo>
                    <a:pt x="1576" y="944"/>
                    <a:pt x="1370" y="804"/>
                    <a:pt x="1273" y="807"/>
                  </a:cubicBezTo>
                  <a:cubicBezTo>
                    <a:pt x="1176" y="810"/>
                    <a:pt x="1156" y="907"/>
                    <a:pt x="1073" y="927"/>
                  </a:cubicBezTo>
                  <a:cubicBezTo>
                    <a:pt x="990" y="947"/>
                    <a:pt x="886" y="954"/>
                    <a:pt x="773" y="927"/>
                  </a:cubicBezTo>
                  <a:cubicBezTo>
                    <a:pt x="660" y="900"/>
                    <a:pt x="486" y="834"/>
                    <a:pt x="393" y="767"/>
                  </a:cubicBezTo>
                  <a:cubicBezTo>
                    <a:pt x="300" y="700"/>
                    <a:pt x="276" y="624"/>
                    <a:pt x="213" y="527"/>
                  </a:cubicBezTo>
                  <a:cubicBezTo>
                    <a:pt x="150" y="430"/>
                    <a:pt x="0" y="257"/>
                    <a:pt x="13" y="187"/>
                  </a:cubicBezTo>
                  <a:cubicBezTo>
                    <a:pt x="26" y="117"/>
                    <a:pt x="180" y="174"/>
                    <a:pt x="273" y="147"/>
                  </a:cubicBezTo>
                  <a:close/>
                </a:path>
              </a:pathLst>
            </a:custGeom>
            <a:solidFill>
              <a:srgbClr val="008000"/>
            </a:solidFill>
            <a:ln w="9525">
              <a:solidFill>
                <a:srgbClr val="000000"/>
              </a:solidFill>
              <a:round/>
              <a:headEnd/>
              <a:tailEnd/>
            </a:ln>
          </p:spPr>
          <p:txBody>
            <a:bodyPr/>
            <a:lstStyle/>
            <a:p>
              <a:endParaRPr lang="en-US"/>
            </a:p>
          </p:txBody>
        </p:sp>
        <p:sp>
          <p:nvSpPr>
            <p:cNvPr id="52246" name="Freeform 22"/>
            <p:cNvSpPr>
              <a:spLocks/>
            </p:cNvSpPr>
            <p:nvPr/>
          </p:nvSpPr>
          <p:spPr bwMode="auto">
            <a:xfrm>
              <a:off x="7786" y="14635"/>
              <a:ext cx="567" cy="220"/>
            </a:xfrm>
            <a:custGeom>
              <a:avLst/>
              <a:gdLst/>
              <a:ahLst/>
              <a:cxnLst>
                <a:cxn ang="0">
                  <a:pos x="43" y="233"/>
                </a:cxn>
                <a:cxn ang="0">
                  <a:pos x="383" y="33"/>
                </a:cxn>
                <a:cxn ang="0">
                  <a:pos x="683" y="33"/>
                </a:cxn>
                <a:cxn ang="0">
                  <a:pos x="1103" y="113"/>
                </a:cxn>
                <a:cxn ang="0">
                  <a:pos x="1403" y="253"/>
                </a:cxn>
                <a:cxn ang="0">
                  <a:pos x="1803" y="533"/>
                </a:cxn>
                <a:cxn ang="0">
                  <a:pos x="1463" y="633"/>
                </a:cxn>
                <a:cxn ang="0">
                  <a:pos x="1243" y="493"/>
                </a:cxn>
                <a:cxn ang="0">
                  <a:pos x="1023" y="653"/>
                </a:cxn>
                <a:cxn ang="0">
                  <a:pos x="763" y="553"/>
                </a:cxn>
                <a:cxn ang="0">
                  <a:pos x="463" y="573"/>
                </a:cxn>
                <a:cxn ang="0">
                  <a:pos x="203" y="553"/>
                </a:cxn>
                <a:cxn ang="0">
                  <a:pos x="123" y="453"/>
                </a:cxn>
                <a:cxn ang="0">
                  <a:pos x="43" y="233"/>
                </a:cxn>
              </a:cxnLst>
              <a:rect l="0" t="0" r="r" b="b"/>
              <a:pathLst>
                <a:path w="1813" h="663">
                  <a:moveTo>
                    <a:pt x="43" y="233"/>
                  </a:moveTo>
                  <a:cubicBezTo>
                    <a:pt x="86" y="163"/>
                    <a:pt x="276" y="66"/>
                    <a:pt x="383" y="33"/>
                  </a:cubicBezTo>
                  <a:cubicBezTo>
                    <a:pt x="490" y="0"/>
                    <a:pt x="563" y="20"/>
                    <a:pt x="683" y="33"/>
                  </a:cubicBezTo>
                  <a:cubicBezTo>
                    <a:pt x="803" y="46"/>
                    <a:pt x="983" y="76"/>
                    <a:pt x="1103" y="113"/>
                  </a:cubicBezTo>
                  <a:cubicBezTo>
                    <a:pt x="1223" y="150"/>
                    <a:pt x="1286" y="183"/>
                    <a:pt x="1403" y="253"/>
                  </a:cubicBezTo>
                  <a:cubicBezTo>
                    <a:pt x="1520" y="323"/>
                    <a:pt x="1793" y="470"/>
                    <a:pt x="1803" y="533"/>
                  </a:cubicBezTo>
                  <a:cubicBezTo>
                    <a:pt x="1813" y="596"/>
                    <a:pt x="1556" y="640"/>
                    <a:pt x="1463" y="633"/>
                  </a:cubicBezTo>
                  <a:cubicBezTo>
                    <a:pt x="1370" y="626"/>
                    <a:pt x="1316" y="490"/>
                    <a:pt x="1243" y="493"/>
                  </a:cubicBezTo>
                  <a:cubicBezTo>
                    <a:pt x="1170" y="496"/>
                    <a:pt x="1103" y="643"/>
                    <a:pt x="1023" y="653"/>
                  </a:cubicBezTo>
                  <a:cubicBezTo>
                    <a:pt x="943" y="663"/>
                    <a:pt x="856" y="566"/>
                    <a:pt x="763" y="553"/>
                  </a:cubicBezTo>
                  <a:cubicBezTo>
                    <a:pt x="670" y="540"/>
                    <a:pt x="556" y="573"/>
                    <a:pt x="463" y="573"/>
                  </a:cubicBezTo>
                  <a:cubicBezTo>
                    <a:pt x="370" y="573"/>
                    <a:pt x="260" y="573"/>
                    <a:pt x="203" y="553"/>
                  </a:cubicBezTo>
                  <a:cubicBezTo>
                    <a:pt x="146" y="533"/>
                    <a:pt x="153" y="496"/>
                    <a:pt x="123" y="453"/>
                  </a:cubicBezTo>
                  <a:cubicBezTo>
                    <a:pt x="93" y="410"/>
                    <a:pt x="0" y="303"/>
                    <a:pt x="43" y="233"/>
                  </a:cubicBezTo>
                  <a:close/>
                </a:path>
              </a:pathLst>
            </a:custGeom>
            <a:solidFill>
              <a:srgbClr val="99CC00"/>
            </a:solidFill>
            <a:ln w="9525">
              <a:solidFill>
                <a:srgbClr val="000000"/>
              </a:solidFill>
              <a:round/>
              <a:headEnd/>
              <a:tailEnd/>
            </a:ln>
          </p:spPr>
          <p:txBody>
            <a:bodyPr/>
            <a:lstStyle/>
            <a:p>
              <a:endParaRPr lang="en-US"/>
            </a:p>
          </p:txBody>
        </p:sp>
        <p:sp>
          <p:nvSpPr>
            <p:cNvPr id="52247" name="Line 23"/>
            <p:cNvSpPr>
              <a:spLocks noChangeShapeType="1"/>
            </p:cNvSpPr>
            <p:nvPr/>
          </p:nvSpPr>
          <p:spPr bwMode="auto">
            <a:xfrm flipV="1">
              <a:off x="4111" y="10814"/>
              <a:ext cx="185" cy="1656"/>
            </a:xfrm>
            <a:prstGeom prst="line">
              <a:avLst/>
            </a:prstGeom>
            <a:noFill/>
            <a:ln w="28575">
              <a:solidFill>
                <a:srgbClr val="000000"/>
              </a:solidFill>
              <a:round/>
              <a:headEnd/>
              <a:tailEnd type="arrow" w="med" len="med"/>
            </a:ln>
          </p:spPr>
          <p:txBody>
            <a:bodyPr/>
            <a:lstStyle/>
            <a:p>
              <a:endParaRPr lang="en-US"/>
            </a:p>
          </p:txBody>
        </p:sp>
        <p:sp>
          <p:nvSpPr>
            <p:cNvPr id="52248" name="Line 24"/>
            <p:cNvSpPr>
              <a:spLocks noChangeShapeType="1"/>
            </p:cNvSpPr>
            <p:nvPr/>
          </p:nvSpPr>
          <p:spPr bwMode="auto">
            <a:xfrm flipV="1">
              <a:off x="4571" y="11854"/>
              <a:ext cx="1445" cy="676"/>
            </a:xfrm>
            <a:prstGeom prst="line">
              <a:avLst/>
            </a:prstGeom>
            <a:noFill/>
            <a:ln w="28575">
              <a:solidFill>
                <a:srgbClr val="000000"/>
              </a:solidFill>
              <a:round/>
              <a:headEnd/>
              <a:tailEnd type="arrow" w="med" len="med"/>
            </a:ln>
          </p:spPr>
          <p:txBody>
            <a:bodyPr/>
            <a:lstStyle/>
            <a:p>
              <a:endParaRPr lang="en-US"/>
            </a:p>
          </p:txBody>
        </p:sp>
        <p:sp>
          <p:nvSpPr>
            <p:cNvPr id="52249" name="Text Box 25"/>
            <p:cNvSpPr txBox="1">
              <a:spLocks noChangeArrowheads="1"/>
            </p:cNvSpPr>
            <p:nvPr/>
          </p:nvSpPr>
          <p:spPr bwMode="auto">
            <a:xfrm>
              <a:off x="1960" y="10620"/>
              <a:ext cx="520" cy="580"/>
            </a:xfrm>
            <a:prstGeom prst="rect">
              <a:avLst/>
            </a:prstGeom>
            <a:noFill/>
            <a:ln w="9525">
              <a:noFill/>
              <a:miter lim="800000"/>
              <a:headEnd/>
              <a:tailEnd/>
            </a:ln>
          </p:spPr>
          <p:txBody>
            <a:bodyPr/>
            <a:lstStyle/>
            <a:p>
              <a:r>
                <a:rPr lang="fr-FR" b="1">
                  <a:latin typeface="Arial" charset="0"/>
                </a:rPr>
                <a:t>E</a:t>
              </a:r>
              <a:endParaRPr lang="fr-FR"/>
            </a:p>
          </p:txBody>
        </p:sp>
        <p:sp>
          <p:nvSpPr>
            <p:cNvPr id="52250" name="Text Box 26"/>
            <p:cNvSpPr txBox="1">
              <a:spLocks noChangeArrowheads="1"/>
            </p:cNvSpPr>
            <p:nvPr/>
          </p:nvSpPr>
          <p:spPr bwMode="auto">
            <a:xfrm>
              <a:off x="693" y="9709"/>
              <a:ext cx="520" cy="580"/>
            </a:xfrm>
            <a:prstGeom prst="rect">
              <a:avLst/>
            </a:prstGeom>
            <a:noFill/>
            <a:ln w="9525">
              <a:noFill/>
              <a:miter lim="800000"/>
              <a:headEnd/>
              <a:tailEnd/>
            </a:ln>
          </p:spPr>
          <p:txBody>
            <a:bodyPr/>
            <a:lstStyle/>
            <a:p>
              <a:r>
                <a:rPr lang="fr-FR" b="1">
                  <a:latin typeface="Arial" charset="0"/>
                </a:rPr>
                <a:t>S</a:t>
              </a:r>
              <a:endParaRPr lang="fr-FR"/>
            </a:p>
          </p:txBody>
        </p:sp>
        <p:sp>
          <p:nvSpPr>
            <p:cNvPr id="52251" name="Text Box 27"/>
            <p:cNvSpPr txBox="1">
              <a:spLocks noChangeArrowheads="1"/>
            </p:cNvSpPr>
            <p:nvPr/>
          </p:nvSpPr>
          <p:spPr bwMode="auto">
            <a:xfrm>
              <a:off x="7333" y="14409"/>
              <a:ext cx="520" cy="580"/>
            </a:xfrm>
            <a:prstGeom prst="rect">
              <a:avLst/>
            </a:prstGeom>
            <a:noFill/>
            <a:ln w="9525">
              <a:noFill/>
              <a:miter lim="800000"/>
              <a:headEnd/>
              <a:tailEnd/>
            </a:ln>
          </p:spPr>
          <p:txBody>
            <a:bodyPr/>
            <a:lstStyle/>
            <a:p>
              <a:r>
                <a:rPr lang="fr-FR" b="1">
                  <a:latin typeface="Arial" charset="0"/>
                </a:rPr>
                <a:t>P</a:t>
              </a:r>
              <a:endParaRPr lang="fr-FR"/>
            </a:p>
          </p:txBody>
        </p:sp>
        <p:sp>
          <p:nvSpPr>
            <p:cNvPr id="52252" name="Text Box 28"/>
            <p:cNvSpPr txBox="1">
              <a:spLocks noChangeArrowheads="1"/>
            </p:cNvSpPr>
            <p:nvPr/>
          </p:nvSpPr>
          <p:spPr bwMode="auto">
            <a:xfrm>
              <a:off x="6160" y="11100"/>
              <a:ext cx="520" cy="580"/>
            </a:xfrm>
            <a:prstGeom prst="rect">
              <a:avLst/>
            </a:prstGeom>
            <a:noFill/>
            <a:ln w="9525">
              <a:noFill/>
              <a:miter lim="800000"/>
              <a:headEnd/>
              <a:tailEnd/>
            </a:ln>
          </p:spPr>
          <p:txBody>
            <a:bodyPr/>
            <a:lstStyle/>
            <a:p>
              <a:r>
                <a:rPr lang="fr-FR" b="1">
                  <a:latin typeface="Arial" charset="0"/>
                </a:rPr>
                <a:t>E</a:t>
              </a:r>
              <a:endParaRPr lang="fr-FR"/>
            </a:p>
          </p:txBody>
        </p:sp>
        <p:sp>
          <p:nvSpPr>
            <p:cNvPr id="52253" name="Text Box 29"/>
            <p:cNvSpPr txBox="1">
              <a:spLocks noChangeArrowheads="1"/>
            </p:cNvSpPr>
            <p:nvPr/>
          </p:nvSpPr>
          <p:spPr bwMode="auto">
            <a:xfrm>
              <a:off x="4040" y="9920"/>
              <a:ext cx="520" cy="580"/>
            </a:xfrm>
            <a:prstGeom prst="rect">
              <a:avLst/>
            </a:prstGeom>
            <a:noFill/>
            <a:ln w="9525">
              <a:noFill/>
              <a:miter lim="800000"/>
              <a:headEnd/>
              <a:tailEnd/>
            </a:ln>
          </p:spPr>
          <p:txBody>
            <a:bodyPr/>
            <a:lstStyle/>
            <a:p>
              <a:r>
                <a:rPr lang="fr-FR" b="1">
                  <a:latin typeface="Arial" charset="0"/>
                </a:rPr>
                <a:t>E</a:t>
              </a:r>
              <a:endParaRPr lang="fr-FR"/>
            </a:p>
          </p:txBody>
        </p:sp>
        <p:sp>
          <p:nvSpPr>
            <p:cNvPr id="52254" name="Text Box 30"/>
            <p:cNvSpPr txBox="1">
              <a:spLocks noChangeArrowheads="1"/>
            </p:cNvSpPr>
            <p:nvPr/>
          </p:nvSpPr>
          <p:spPr bwMode="auto">
            <a:xfrm>
              <a:off x="7412" y="13288"/>
              <a:ext cx="520" cy="580"/>
            </a:xfrm>
            <a:prstGeom prst="rect">
              <a:avLst/>
            </a:prstGeom>
            <a:noFill/>
            <a:ln w="9525">
              <a:noFill/>
              <a:miter lim="800000"/>
              <a:headEnd/>
              <a:tailEnd/>
            </a:ln>
          </p:spPr>
          <p:txBody>
            <a:bodyPr/>
            <a:lstStyle/>
            <a:p>
              <a:r>
                <a:rPr lang="fr-FR" b="1">
                  <a:latin typeface="Arial" charset="0"/>
                </a:rPr>
                <a:t>P</a:t>
              </a:r>
              <a:endParaRPr lang="fr-FR"/>
            </a:p>
          </p:txBody>
        </p:sp>
        <p:sp>
          <p:nvSpPr>
            <p:cNvPr id="52255" name="Text Box 31"/>
            <p:cNvSpPr txBox="1">
              <a:spLocks noChangeArrowheads="1"/>
            </p:cNvSpPr>
            <p:nvPr/>
          </p:nvSpPr>
          <p:spPr bwMode="auto">
            <a:xfrm>
              <a:off x="2320" y="15297"/>
              <a:ext cx="5620" cy="620"/>
            </a:xfrm>
            <a:prstGeom prst="rect">
              <a:avLst/>
            </a:prstGeom>
            <a:noFill/>
            <a:ln w="9525">
              <a:noFill/>
              <a:miter lim="800000"/>
              <a:headEnd/>
              <a:tailEnd/>
            </a:ln>
          </p:spPr>
          <p:txBody>
            <a:bodyPr/>
            <a:lstStyle/>
            <a:p>
              <a:pPr algn="ctr"/>
              <a:r>
                <a:rPr lang="fr-FR" b="1">
                  <a:latin typeface="Arial" charset="0"/>
                </a:rPr>
                <a:t>Reaction coordinate</a:t>
              </a:r>
            </a:p>
            <a:p>
              <a:endParaRPr lang="fr-FR"/>
            </a:p>
          </p:txBody>
        </p:sp>
      </p:grpSp>
      <p:sp>
        <p:nvSpPr>
          <p:cNvPr id="52257" name="Text Box 33"/>
          <p:cNvSpPr txBox="1">
            <a:spLocks noChangeArrowheads="1"/>
          </p:cNvSpPr>
          <p:nvPr/>
        </p:nvSpPr>
        <p:spPr bwMode="auto">
          <a:xfrm>
            <a:off x="488950" y="6354763"/>
            <a:ext cx="2171700" cy="274637"/>
          </a:xfrm>
          <a:prstGeom prst="rect">
            <a:avLst/>
          </a:prstGeom>
          <a:noFill/>
          <a:ln w="9525">
            <a:noFill/>
            <a:miter lim="800000"/>
            <a:headEnd/>
            <a:tailEnd/>
          </a:ln>
          <a:effectLst/>
        </p:spPr>
        <p:txBody>
          <a:bodyPr>
            <a:spAutoFit/>
          </a:bodyPr>
          <a:lstStyle/>
          <a:p>
            <a:pPr>
              <a:spcBef>
                <a:spcPct val="50000"/>
              </a:spcBef>
            </a:pPr>
            <a:r>
              <a:rPr lang="en-US" sz="1200">
                <a:latin typeface="Arial" charset="0"/>
                <a:cs typeface="Arial" charset="0"/>
              </a:rPr>
              <a:t>© 2007 Paul Billiet </a:t>
            </a:r>
            <a:r>
              <a:rPr lang="en-US" sz="1200">
                <a:latin typeface="Arial" charset="0"/>
                <a:cs typeface="Arial" charset="0"/>
                <a:hlinkClick r:id="rId3"/>
              </a:rPr>
              <a:t>ODWS</a:t>
            </a:r>
            <a:endParaRPr lang="en-US" sz="1200">
              <a:latin typeface="Arial" charset="0"/>
              <a:cs typeface="Arial"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fr-FR" b="1"/>
              <a:t>The Lock and Key Hypothesis</a:t>
            </a:r>
          </a:p>
        </p:txBody>
      </p:sp>
      <p:sp>
        <p:nvSpPr>
          <p:cNvPr id="56323" name="Rectangle 3"/>
          <p:cNvSpPr>
            <a:spLocks noGrp="1" noChangeArrowheads="1"/>
          </p:cNvSpPr>
          <p:nvPr>
            <p:ph type="body" idx="1"/>
          </p:nvPr>
        </p:nvSpPr>
        <p:spPr/>
        <p:txBody>
          <a:bodyPr/>
          <a:lstStyle/>
          <a:p>
            <a:r>
              <a:rPr lang="fr-FR"/>
              <a:t>This explains enzyme specificity</a:t>
            </a:r>
          </a:p>
          <a:p>
            <a:r>
              <a:rPr lang="fr-FR"/>
              <a:t>This explains the loss of activity when enzymes denature</a:t>
            </a:r>
          </a:p>
        </p:txBody>
      </p:sp>
      <p:sp>
        <p:nvSpPr>
          <p:cNvPr id="56324" name="Text Box 4"/>
          <p:cNvSpPr txBox="1">
            <a:spLocks noChangeArrowheads="1"/>
          </p:cNvSpPr>
          <p:nvPr/>
        </p:nvSpPr>
        <p:spPr bwMode="auto">
          <a:xfrm>
            <a:off x="488950" y="6354763"/>
            <a:ext cx="2171700" cy="274637"/>
          </a:xfrm>
          <a:prstGeom prst="rect">
            <a:avLst/>
          </a:prstGeom>
          <a:noFill/>
          <a:ln w="9525">
            <a:noFill/>
            <a:miter lim="800000"/>
            <a:headEnd/>
            <a:tailEnd/>
          </a:ln>
          <a:effectLst/>
        </p:spPr>
        <p:txBody>
          <a:bodyPr>
            <a:spAutoFit/>
          </a:bodyPr>
          <a:lstStyle/>
          <a:p>
            <a:pPr>
              <a:spcBef>
                <a:spcPct val="50000"/>
              </a:spcBef>
            </a:pPr>
            <a:r>
              <a:rPr lang="en-US" sz="1200">
                <a:latin typeface="Arial" charset="0"/>
                <a:cs typeface="Arial" charset="0"/>
              </a:rPr>
              <a:t>© 2007 Paul Billiet </a:t>
            </a:r>
            <a:r>
              <a:rPr lang="en-US" sz="1200">
                <a:latin typeface="Arial" charset="0"/>
                <a:cs typeface="Arial" charset="0"/>
                <a:hlinkClick r:id="rId3"/>
              </a:rPr>
              <a:t>ODWS</a:t>
            </a:r>
            <a:endParaRPr lang="en-US" sz="1200">
              <a:latin typeface="Arial" charset="0"/>
              <a:cs typeface="Arial"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solidFill>
            <a:srgbClr val="FDEADA"/>
          </a:solidFill>
        </p:spPr>
        <p:txBody>
          <a:bodyPr>
            <a:normAutofit fontScale="90000"/>
          </a:bodyPr>
          <a:lstStyle/>
          <a:p>
            <a:pPr eaLnBrk="1" hangingPunct="1"/>
            <a:r>
              <a:rPr lang="en-US" b="1" u="sng" smtClean="0"/>
              <a:t>ACTIVE SITES</a:t>
            </a:r>
            <a:r>
              <a:rPr lang="en-US" smtClean="0"/>
              <a:t/>
            </a:r>
            <a:br>
              <a:rPr lang="en-US" smtClean="0"/>
            </a:br>
            <a:endParaRPr lang="en-US" smtClean="0"/>
          </a:p>
        </p:txBody>
      </p:sp>
      <p:sp>
        <p:nvSpPr>
          <p:cNvPr id="10243" name="Content Placeholder 2"/>
          <p:cNvSpPr>
            <a:spLocks noGrp="1"/>
          </p:cNvSpPr>
          <p:nvPr>
            <p:ph idx="1"/>
          </p:nvPr>
        </p:nvSpPr>
        <p:spPr/>
        <p:txBody>
          <a:bodyPr/>
          <a:lstStyle/>
          <a:p>
            <a:pPr eaLnBrk="1" hangingPunct="1"/>
            <a:r>
              <a:rPr lang="en-US" smtClean="0"/>
              <a:t>Enzyme molecules contain a special pocket or cleft called the active sites. </a:t>
            </a:r>
          </a:p>
          <a:p>
            <a:pPr eaLnBrk="1" hangingPunct="1"/>
            <a:endParaRPr lang="en-US" smtClean="0"/>
          </a:p>
        </p:txBody>
      </p:sp>
      <p:pic>
        <p:nvPicPr>
          <p:cNvPr id="10244" name="Picture 2" descr="File:Induced fit diagram.svg"/>
          <p:cNvPicPr>
            <a:picLocks noChangeAspect="1" noChangeArrowheads="1"/>
          </p:cNvPicPr>
          <p:nvPr/>
        </p:nvPicPr>
        <p:blipFill>
          <a:blip r:embed="rId3"/>
          <a:srcRect/>
          <a:stretch>
            <a:fillRect/>
          </a:stretch>
        </p:blipFill>
        <p:spPr bwMode="auto">
          <a:xfrm>
            <a:off x="776288" y="2895600"/>
            <a:ext cx="7758112"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descr="http://image.slidesharecdn.com/enzymes2-140121084121-phpapp02/95/enzymes-11-638.jpg?cb=1390315442"/>
          <p:cNvPicPr>
            <a:picLocks noChangeAspect="1" noChangeArrowheads="1"/>
          </p:cNvPicPr>
          <p:nvPr/>
        </p:nvPicPr>
        <p:blipFill>
          <a:blip r:embed="rId3"/>
          <a:srcRect/>
          <a:stretch>
            <a:fillRect/>
          </a:stretch>
        </p:blipFill>
        <p:spPr bwMode="auto">
          <a:xfrm>
            <a:off x="0" y="0"/>
            <a:ext cx="9188450" cy="4876800"/>
          </a:xfrm>
          <a:prstGeom prst="rect">
            <a:avLst/>
          </a:prstGeom>
          <a:noFill/>
          <a:ln w="9525">
            <a:noFill/>
            <a:miter lim="800000"/>
            <a:headEnd/>
            <a:tailEnd/>
          </a:ln>
        </p:spPr>
      </p:pic>
      <p:sp>
        <p:nvSpPr>
          <p:cNvPr id="11267" name="Rectangle 4"/>
          <p:cNvSpPr>
            <a:spLocks noChangeArrowheads="1"/>
          </p:cNvSpPr>
          <p:nvPr/>
        </p:nvSpPr>
        <p:spPr bwMode="auto">
          <a:xfrm>
            <a:off x="152400" y="5105400"/>
            <a:ext cx="8839200" cy="1200150"/>
          </a:xfrm>
          <a:prstGeom prst="rect">
            <a:avLst/>
          </a:prstGeom>
          <a:noFill/>
          <a:ln w="9525">
            <a:noFill/>
            <a:miter lim="800000"/>
            <a:headEnd/>
            <a:tailEnd/>
          </a:ln>
        </p:spPr>
        <p:txBody>
          <a:bodyPr>
            <a:spAutoFit/>
          </a:bodyPr>
          <a:lstStyle/>
          <a:p>
            <a:pPr>
              <a:spcBef>
                <a:spcPct val="20000"/>
              </a:spcBef>
              <a:buFont typeface="Arial" charset="0"/>
              <a:buNone/>
            </a:pPr>
            <a:r>
              <a:rPr lang="en-US" sz="2400" b="1"/>
              <a:t>In enzymatic reactions, the substance at the beginning of the process, on which an enzyme begins it’s action is called substrate</a:t>
            </a:r>
            <a:r>
              <a:rPr lang="en-US" b="1"/>
              <a:t>.</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914400"/>
          </a:xfrm>
          <a:solidFill>
            <a:schemeClr val="accent6">
              <a:lumMod val="20000"/>
              <a:lumOff val="80000"/>
            </a:schemeClr>
          </a:solidFill>
        </p:spPr>
        <p:txBody>
          <a:bodyPr rtlCol="0">
            <a:normAutofit/>
          </a:bodyPr>
          <a:lstStyle/>
          <a:p>
            <a:pPr eaLnBrk="1" fontAlgn="auto" hangingPunct="1">
              <a:spcAft>
                <a:spcPts val="0"/>
              </a:spcAft>
              <a:defRPr/>
            </a:pPr>
            <a:r>
              <a:rPr lang="en-US" b="1" dirty="0" smtClean="0"/>
              <a:t> Types of Cofactors</a:t>
            </a:r>
            <a:endParaRPr lang="en-US" dirty="0" smtClean="0"/>
          </a:p>
        </p:txBody>
      </p:sp>
      <p:sp>
        <p:nvSpPr>
          <p:cNvPr id="14339" name="Content Placeholder 2"/>
          <p:cNvSpPr>
            <a:spLocks noGrp="1"/>
          </p:cNvSpPr>
          <p:nvPr>
            <p:ph idx="1"/>
          </p:nvPr>
        </p:nvSpPr>
        <p:spPr>
          <a:xfrm>
            <a:off x="457200" y="1219200"/>
            <a:ext cx="8229600" cy="5334000"/>
          </a:xfrm>
        </p:spPr>
        <p:txBody>
          <a:bodyPr/>
          <a:lstStyle/>
          <a:p>
            <a:pPr eaLnBrk="1" hangingPunct="1"/>
            <a:r>
              <a:rPr lang="en-US" b="1" u="sng" smtClean="0">
                <a:solidFill>
                  <a:srgbClr val="1313FD"/>
                </a:solidFill>
              </a:rPr>
              <a:t>Coenzyme:</a:t>
            </a:r>
            <a:r>
              <a:rPr lang="en-US" b="1" u="sng" smtClean="0">
                <a:solidFill>
                  <a:schemeClr val="accent2"/>
                </a:solidFill>
              </a:rPr>
              <a:t/>
            </a:r>
            <a:br>
              <a:rPr lang="en-US" b="1" u="sng" smtClean="0">
                <a:solidFill>
                  <a:schemeClr val="accent2"/>
                </a:solidFill>
              </a:rPr>
            </a:br>
            <a:r>
              <a:rPr lang="en-US" b="1" smtClean="0"/>
              <a:t>The non-protein component, loosely bound to apoenzyme by non-covalent bond</a:t>
            </a:r>
            <a:r>
              <a:rPr lang="en-US" smtClean="0"/>
              <a:t>.</a:t>
            </a:r>
          </a:p>
          <a:p>
            <a:pPr eaLnBrk="1" hangingPunct="1"/>
            <a:r>
              <a:rPr lang="en-US" b="1" smtClean="0">
                <a:solidFill>
                  <a:srgbClr val="1313FD"/>
                </a:solidFill>
              </a:rPr>
              <a:t>Examples </a:t>
            </a:r>
            <a:r>
              <a:rPr lang="en-US" b="1" smtClean="0">
                <a:solidFill>
                  <a:srgbClr val="0070C0"/>
                </a:solidFill>
              </a:rPr>
              <a:t>: </a:t>
            </a:r>
            <a:r>
              <a:rPr lang="en-US" b="1" smtClean="0"/>
              <a:t>vitamins or compound derived from vitamins.</a:t>
            </a:r>
            <a:r>
              <a:rPr lang="en-US" b="1" u="sng" smtClean="0">
                <a:solidFill>
                  <a:schemeClr val="accent2"/>
                </a:solidFill>
              </a:rPr>
              <a:t> </a:t>
            </a:r>
          </a:p>
          <a:p>
            <a:pPr eaLnBrk="1" hangingPunct="1"/>
            <a:r>
              <a:rPr lang="en-US" b="1" u="sng" smtClean="0">
                <a:solidFill>
                  <a:srgbClr val="1313FD"/>
                </a:solidFill>
              </a:rPr>
              <a:t>Prosthetic group</a:t>
            </a:r>
            <a:r>
              <a:rPr lang="en-US" b="1" u="sng" smtClean="0">
                <a:solidFill>
                  <a:schemeClr val="accent2"/>
                </a:solidFill>
              </a:rPr>
              <a:t/>
            </a:r>
            <a:br>
              <a:rPr lang="en-US" b="1" u="sng" smtClean="0">
                <a:solidFill>
                  <a:schemeClr val="accent2"/>
                </a:solidFill>
              </a:rPr>
            </a:br>
            <a:r>
              <a:rPr lang="en-US" smtClean="0"/>
              <a:t> </a:t>
            </a:r>
            <a:r>
              <a:rPr lang="en-US" b="1" smtClean="0"/>
              <a:t>The non-protein component, tightly bound to the apoenzyme by covalent bonds is called a Prosthetic group.</a:t>
            </a:r>
          </a:p>
          <a:p>
            <a:pPr eaLnBrk="1" hangingPunct="1"/>
            <a:endParaRPr lang="en-US" b="1" smtClean="0"/>
          </a:p>
          <a:p>
            <a:pPr eaLnBrk="1" hangingPunct="1"/>
            <a:endParaRPr lang="en-US" b="1" smtClean="0"/>
          </a:p>
          <a:p>
            <a:pPr eaLnBrk="1" hangingPunct="1"/>
            <a:endParaRPr lang="en-US"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304800"/>
            <a:ext cx="8305800" cy="1143000"/>
          </a:xfrm>
          <a:solidFill>
            <a:schemeClr val="accent6">
              <a:lumMod val="20000"/>
              <a:lumOff val="80000"/>
            </a:schemeClr>
          </a:solidFill>
        </p:spPr>
        <p:txBody>
          <a:bodyPr/>
          <a:lstStyle/>
          <a:p>
            <a:pPr eaLnBrk="1" hangingPunct="1">
              <a:defRPr/>
            </a:pPr>
            <a:r>
              <a:rPr lang="en-US" b="1" u="sng" dirty="0" smtClean="0">
                <a:solidFill>
                  <a:srgbClr val="1313FD"/>
                </a:solidFill>
              </a:rPr>
              <a:t>Enzyme Specificity</a:t>
            </a:r>
          </a:p>
        </p:txBody>
      </p:sp>
      <p:sp>
        <p:nvSpPr>
          <p:cNvPr id="8195" name="Rectangle 3"/>
          <p:cNvSpPr>
            <a:spLocks noGrp="1" noChangeArrowheads="1"/>
          </p:cNvSpPr>
          <p:nvPr>
            <p:ph type="body" idx="1"/>
          </p:nvPr>
        </p:nvSpPr>
        <p:spPr>
          <a:xfrm>
            <a:off x="609600" y="1600200"/>
            <a:ext cx="7848600" cy="4953000"/>
          </a:xfrm>
        </p:spPr>
        <p:txBody>
          <a:bodyPr/>
          <a:lstStyle/>
          <a:p>
            <a:pPr eaLnBrk="1" hangingPunct="1">
              <a:spcBef>
                <a:spcPct val="10000"/>
              </a:spcBef>
            </a:pPr>
            <a:endParaRPr lang="en-US" sz="2800" smtClean="0"/>
          </a:p>
          <a:p>
            <a:pPr eaLnBrk="1" hangingPunct="1">
              <a:spcBef>
                <a:spcPct val="10000"/>
              </a:spcBef>
            </a:pPr>
            <a:r>
              <a:rPr lang="en-US" smtClean="0"/>
              <a:t>Enzymes have varying degrees of </a:t>
            </a:r>
            <a:r>
              <a:rPr lang="en-US" b="1" smtClean="0">
                <a:solidFill>
                  <a:srgbClr val="1313FD"/>
                </a:solidFill>
              </a:rPr>
              <a:t>specificity</a:t>
            </a:r>
            <a:r>
              <a:rPr lang="en-US" smtClean="0"/>
              <a:t> for substrates</a:t>
            </a:r>
          </a:p>
          <a:p>
            <a:pPr eaLnBrk="1" hangingPunct="1">
              <a:spcBef>
                <a:spcPct val="10000"/>
              </a:spcBef>
            </a:pPr>
            <a:r>
              <a:rPr lang="en-US" smtClean="0"/>
              <a:t>Enzymes may recognize and catalyze:</a:t>
            </a:r>
          </a:p>
          <a:p>
            <a:pPr eaLnBrk="1" hangingPunct="1">
              <a:spcBef>
                <a:spcPct val="10000"/>
              </a:spcBef>
              <a:buFontTx/>
              <a:buNone/>
            </a:pPr>
            <a:r>
              <a:rPr lang="en-US" smtClean="0"/>
              <a:t>	- a single substrate</a:t>
            </a:r>
          </a:p>
          <a:p>
            <a:pPr eaLnBrk="1" hangingPunct="1">
              <a:spcBef>
                <a:spcPct val="10000"/>
              </a:spcBef>
              <a:buFontTx/>
              <a:buNone/>
            </a:pPr>
            <a:r>
              <a:rPr lang="en-US" smtClean="0"/>
              <a:t>	- a group of similar substrates</a:t>
            </a:r>
          </a:p>
          <a:p>
            <a:pPr eaLnBrk="1" hangingPunct="1">
              <a:spcBef>
                <a:spcPct val="10000"/>
              </a:spcBef>
              <a:buFontTx/>
              <a:buNone/>
            </a:pPr>
            <a:r>
              <a:rPr lang="en-US" smtClean="0"/>
              <a:t>	- a particular type of bond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 calcmode="lin" valueType="num">
                                      <p:cBhvr additive="base">
                                        <p:cTn id="7"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builtIn="1"/>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anim calcmode="lin" valueType="num">
                                      <p:cBhvr additive="base">
                                        <p:cTn id="13"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builtIn="1"/>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anim calcmode="lin" valueType="num">
                                      <p:cBhvr additive="base">
                                        <p:cTn id="19" dur="500" fill="hold"/>
                                        <p:tgtEl>
                                          <p:spTgt spid="819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builtIn="1"/>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5">
                                            <p:txEl>
                                              <p:pRg st="4" end="4"/>
                                            </p:txEl>
                                          </p:spTgt>
                                        </p:tgtEl>
                                        <p:attrNameLst>
                                          <p:attrName>style.visibility</p:attrName>
                                        </p:attrNameLst>
                                      </p:cBhvr>
                                      <p:to>
                                        <p:strVal val="visible"/>
                                      </p:to>
                                    </p:set>
                                    <p:anim calcmode="lin" valueType="num">
                                      <p:cBhvr additive="base">
                                        <p:cTn id="25" dur="500" fill="hold"/>
                                        <p:tgtEl>
                                          <p:spTgt spid="819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builtIn="1"/>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5">
                                            <p:txEl>
                                              <p:pRg st="5" end="5"/>
                                            </p:txEl>
                                          </p:spTgt>
                                        </p:tgtEl>
                                        <p:attrNameLst>
                                          <p:attrName>style.visibility</p:attrName>
                                        </p:attrNameLst>
                                      </p:cBhvr>
                                      <p:to>
                                        <p:strVal val="visible"/>
                                      </p:to>
                                    </p:set>
                                    <p:anim calcmode="lin" valueType="num">
                                      <p:cBhvr additive="base">
                                        <p:cTn id="31" dur="500" fill="hold"/>
                                        <p:tgtEl>
                                          <p:spTgt spid="819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19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10;21-t02.jpg                                                     00032A25Platinum_IPL                   BA1A60CC:"/>
          <p:cNvPicPr>
            <a:picLocks noChangeAspect="1" noChangeArrowheads="1"/>
          </p:cNvPicPr>
          <p:nvPr/>
        </p:nvPicPr>
        <p:blipFill>
          <a:blip r:embed="rId2"/>
          <a:srcRect/>
          <a:stretch>
            <a:fillRect/>
          </a:stretch>
        </p:blipFill>
        <p:spPr bwMode="auto">
          <a:xfrm>
            <a:off x="228600" y="838200"/>
            <a:ext cx="87630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533400" y="304800"/>
            <a:ext cx="8077200" cy="1676400"/>
          </a:xfrm>
          <a:solidFill>
            <a:schemeClr val="accent6">
              <a:lumMod val="20000"/>
              <a:lumOff val="80000"/>
            </a:schemeClr>
          </a:solidFill>
        </p:spPr>
        <p:txBody>
          <a:bodyPr>
            <a:normAutofit fontScale="90000"/>
          </a:bodyPr>
          <a:lstStyle/>
          <a:p>
            <a:pPr eaLnBrk="1" hangingPunct="1">
              <a:defRPr/>
            </a:pPr>
            <a:r>
              <a:rPr lang="en-US" sz="3600" b="1" dirty="0" smtClean="0"/>
              <a:t>Important Terms to Understand Biochemical Nature</a:t>
            </a:r>
            <a:br>
              <a:rPr lang="en-US" sz="3600" b="1" dirty="0" smtClean="0"/>
            </a:br>
            <a:r>
              <a:rPr lang="en-US" sz="3600" b="1" u="sng" dirty="0" smtClean="0"/>
              <a:t>And Activity of Enzymes</a:t>
            </a:r>
          </a:p>
        </p:txBody>
      </p:sp>
      <p:sp>
        <p:nvSpPr>
          <p:cNvPr id="17411" name="Rectangle 3"/>
          <p:cNvSpPr>
            <a:spLocks noGrp="1" noChangeArrowheads="1"/>
          </p:cNvSpPr>
          <p:nvPr>
            <p:ph type="body" idx="4294967295"/>
          </p:nvPr>
        </p:nvSpPr>
        <p:spPr>
          <a:xfrm>
            <a:off x="304800" y="1981200"/>
            <a:ext cx="8534400" cy="4724400"/>
          </a:xfrm>
        </p:spPr>
        <p:txBody>
          <a:bodyPr lIns="0" tIns="0" rIns="0" bIns="0"/>
          <a:lstStyle/>
          <a:p>
            <a:pPr eaLnBrk="1" hangingPunct="1">
              <a:spcBef>
                <a:spcPct val="0"/>
              </a:spcBef>
            </a:pPr>
            <a:endParaRPr lang="en-US" b="1" u="sng" smtClean="0">
              <a:solidFill>
                <a:srgbClr val="376092"/>
              </a:solidFill>
            </a:endParaRPr>
          </a:p>
          <a:p>
            <a:pPr eaLnBrk="1" hangingPunct="1">
              <a:spcBef>
                <a:spcPct val="0"/>
              </a:spcBef>
              <a:buFont typeface="Arial" charset="0"/>
              <a:buNone/>
            </a:pPr>
            <a:r>
              <a:rPr lang="en-US" b="1" u="sng" smtClean="0">
                <a:solidFill>
                  <a:srgbClr val="1313FD"/>
                </a:solidFill>
              </a:rPr>
              <a:t>   Activation energy or Energy of Activation:</a:t>
            </a:r>
            <a:r>
              <a:rPr lang="en-US" b="1" u="sng" smtClean="0">
                <a:solidFill>
                  <a:schemeClr val="accent2"/>
                </a:solidFill>
              </a:rPr>
              <a:t/>
            </a:r>
            <a:br>
              <a:rPr lang="en-US" b="1" u="sng" smtClean="0">
                <a:solidFill>
                  <a:schemeClr val="accent2"/>
                </a:solidFill>
              </a:rPr>
            </a:br>
            <a:endParaRPr lang="en-US" b="1" u="sng" smtClean="0">
              <a:solidFill>
                <a:schemeClr val="accent2"/>
              </a:solidFill>
            </a:endParaRPr>
          </a:p>
          <a:p>
            <a:pPr eaLnBrk="1" hangingPunct="1">
              <a:spcBef>
                <a:spcPct val="0"/>
              </a:spcBef>
            </a:pPr>
            <a:r>
              <a:rPr lang="en-US" sz="3000" b="1" smtClean="0"/>
              <a:t>All chemical reactions require some amount of energy to get them started. </a:t>
            </a:r>
          </a:p>
          <a:p>
            <a:pPr eaLnBrk="1" hangingPunct="1">
              <a:spcBef>
                <a:spcPct val="0"/>
              </a:spcBef>
              <a:buFont typeface="Arial" charset="0"/>
              <a:buNone/>
            </a:pPr>
            <a:r>
              <a:rPr lang="en-US" sz="3000" b="1" smtClean="0"/>
              <a:t>                      OR </a:t>
            </a:r>
          </a:p>
          <a:p>
            <a:pPr eaLnBrk="1" hangingPunct="1">
              <a:spcBef>
                <a:spcPct val="0"/>
              </a:spcBef>
            </a:pPr>
            <a:r>
              <a:rPr lang="en-US" sz="3000" b="1" smtClean="0"/>
              <a:t>It is First push to start reaction.</a:t>
            </a:r>
          </a:p>
          <a:p>
            <a:pPr eaLnBrk="1" hangingPunct="1">
              <a:spcBef>
                <a:spcPct val="0"/>
              </a:spcBef>
              <a:buFont typeface="Arial" charset="0"/>
              <a:buNone/>
            </a:pPr>
            <a:r>
              <a:rPr lang="en-US" sz="3000" b="1" smtClean="0"/>
              <a:t>    </a:t>
            </a:r>
          </a:p>
          <a:p>
            <a:pPr eaLnBrk="1" hangingPunct="1">
              <a:spcBef>
                <a:spcPct val="0"/>
              </a:spcBef>
              <a:buFont typeface="Arial" charset="0"/>
              <a:buNone/>
            </a:pPr>
            <a:r>
              <a:rPr lang="en-US" sz="3000" b="1" smtClean="0"/>
              <a:t>     This energy is called activation energy.</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1828800" y="425450"/>
            <a:ext cx="5410200" cy="641350"/>
          </a:xfrm>
          <a:prstGeom prst="rect">
            <a:avLst/>
          </a:prstGeom>
          <a:noFill/>
          <a:ln w="9525">
            <a:noFill/>
            <a:miter lim="800000"/>
            <a:headEnd/>
            <a:tailEnd/>
          </a:ln>
        </p:spPr>
        <p:txBody>
          <a:bodyPr>
            <a:spAutoFit/>
          </a:bodyPr>
          <a:lstStyle/>
          <a:p>
            <a:pPr algn="ctr">
              <a:spcBef>
                <a:spcPct val="50000"/>
              </a:spcBef>
            </a:pPr>
            <a:r>
              <a:rPr lang="en-US" sz="3600" b="1">
                <a:solidFill>
                  <a:srgbClr val="FF0000"/>
                </a:solidFill>
                <a:latin typeface="Comic Sans MS" pitchFamily="66" charset="0"/>
              </a:rPr>
              <a:t>Structure of enzymes</a:t>
            </a:r>
          </a:p>
        </p:txBody>
      </p:sp>
      <p:sp>
        <p:nvSpPr>
          <p:cNvPr id="18435" name="Text Box 5"/>
          <p:cNvSpPr txBox="1">
            <a:spLocks noChangeArrowheads="1"/>
          </p:cNvSpPr>
          <p:nvPr/>
        </p:nvSpPr>
        <p:spPr bwMode="auto">
          <a:xfrm>
            <a:off x="3581400" y="1295400"/>
            <a:ext cx="1600200" cy="466725"/>
          </a:xfrm>
          <a:prstGeom prst="rect">
            <a:avLst/>
          </a:prstGeom>
          <a:solidFill>
            <a:srgbClr val="CCFFFF"/>
          </a:solidFill>
          <a:ln w="9525">
            <a:solidFill>
              <a:srgbClr val="CC0000"/>
            </a:solidFill>
            <a:miter lim="800000"/>
            <a:headEnd/>
            <a:tailEnd/>
          </a:ln>
        </p:spPr>
        <p:txBody>
          <a:bodyPr>
            <a:spAutoFit/>
          </a:bodyPr>
          <a:lstStyle/>
          <a:p>
            <a:pPr algn="ctr">
              <a:spcBef>
                <a:spcPct val="50000"/>
              </a:spcBef>
            </a:pPr>
            <a:r>
              <a:rPr lang="en-US" sz="2400" b="1">
                <a:latin typeface="Comic Sans MS" pitchFamily="66" charset="0"/>
              </a:rPr>
              <a:t>Enzymes</a:t>
            </a:r>
          </a:p>
        </p:txBody>
      </p:sp>
      <p:sp>
        <p:nvSpPr>
          <p:cNvPr id="18436" name="Text Box 6"/>
          <p:cNvSpPr txBox="1">
            <a:spLocks noChangeArrowheads="1"/>
          </p:cNvSpPr>
          <p:nvPr/>
        </p:nvSpPr>
        <p:spPr bwMode="auto">
          <a:xfrm>
            <a:off x="228600" y="2209800"/>
            <a:ext cx="4800600" cy="711200"/>
          </a:xfrm>
          <a:prstGeom prst="rect">
            <a:avLst/>
          </a:prstGeom>
          <a:solidFill>
            <a:srgbClr val="CCFFFF"/>
          </a:solidFill>
          <a:ln w="9525">
            <a:solidFill>
              <a:srgbClr val="CC0000"/>
            </a:solidFill>
            <a:miter lim="800000"/>
            <a:headEnd/>
            <a:tailEnd/>
          </a:ln>
        </p:spPr>
        <p:txBody>
          <a:bodyPr>
            <a:spAutoFit/>
          </a:bodyPr>
          <a:lstStyle/>
          <a:p>
            <a:pPr algn="ctr">
              <a:spcBef>
                <a:spcPct val="50000"/>
              </a:spcBef>
            </a:pPr>
            <a:r>
              <a:rPr lang="en-US" sz="2000" b="1">
                <a:latin typeface="Comic Sans MS" pitchFamily="66" charset="0"/>
              </a:rPr>
              <a:t>Complex or holoenzymes (protein part and nonprotein part – cofactor</a:t>
            </a:r>
            <a:r>
              <a:rPr lang="en-US" b="1">
                <a:latin typeface="Comic Sans MS" pitchFamily="66" charset="0"/>
              </a:rPr>
              <a:t>)</a:t>
            </a:r>
          </a:p>
        </p:txBody>
      </p:sp>
      <p:sp>
        <p:nvSpPr>
          <p:cNvPr id="18437" name="Text Box 7"/>
          <p:cNvSpPr txBox="1">
            <a:spLocks noChangeArrowheads="1"/>
          </p:cNvSpPr>
          <p:nvPr/>
        </p:nvSpPr>
        <p:spPr bwMode="auto">
          <a:xfrm>
            <a:off x="5791200" y="2286000"/>
            <a:ext cx="2971800" cy="406400"/>
          </a:xfrm>
          <a:prstGeom prst="rect">
            <a:avLst/>
          </a:prstGeom>
          <a:solidFill>
            <a:srgbClr val="CCFFFF"/>
          </a:solidFill>
          <a:ln w="9525">
            <a:solidFill>
              <a:srgbClr val="CC0000"/>
            </a:solidFill>
            <a:miter lim="800000"/>
            <a:headEnd/>
            <a:tailEnd/>
          </a:ln>
        </p:spPr>
        <p:txBody>
          <a:bodyPr>
            <a:spAutoFit/>
          </a:bodyPr>
          <a:lstStyle/>
          <a:p>
            <a:pPr algn="ctr">
              <a:spcBef>
                <a:spcPct val="50000"/>
              </a:spcBef>
            </a:pPr>
            <a:r>
              <a:rPr lang="en-US" sz="2000" b="1">
                <a:latin typeface="Comic Sans MS" pitchFamily="66" charset="0"/>
              </a:rPr>
              <a:t>Simple (only protein</a:t>
            </a:r>
            <a:r>
              <a:rPr lang="en-US" b="1">
                <a:latin typeface="Comic Sans MS" pitchFamily="66" charset="0"/>
              </a:rPr>
              <a:t>)</a:t>
            </a:r>
          </a:p>
        </p:txBody>
      </p:sp>
      <p:sp>
        <p:nvSpPr>
          <p:cNvPr id="18438" name="Line 8"/>
          <p:cNvSpPr>
            <a:spLocks noChangeShapeType="1"/>
          </p:cNvSpPr>
          <p:nvPr/>
        </p:nvSpPr>
        <p:spPr bwMode="auto">
          <a:xfrm flipH="1">
            <a:off x="3124200" y="1828800"/>
            <a:ext cx="990600" cy="228600"/>
          </a:xfrm>
          <a:prstGeom prst="line">
            <a:avLst/>
          </a:prstGeom>
          <a:noFill/>
          <a:ln w="9525">
            <a:solidFill>
              <a:schemeClr val="tx1"/>
            </a:solidFill>
            <a:round/>
            <a:headEnd/>
            <a:tailEnd type="triangle" w="med" len="med"/>
          </a:ln>
        </p:spPr>
        <p:txBody>
          <a:bodyPr/>
          <a:lstStyle/>
          <a:p>
            <a:endParaRPr lang="en-US"/>
          </a:p>
        </p:txBody>
      </p:sp>
      <p:sp>
        <p:nvSpPr>
          <p:cNvPr id="18439" name="Line 9"/>
          <p:cNvSpPr>
            <a:spLocks noChangeShapeType="1"/>
          </p:cNvSpPr>
          <p:nvPr/>
        </p:nvSpPr>
        <p:spPr bwMode="auto">
          <a:xfrm>
            <a:off x="5105400" y="1827213"/>
            <a:ext cx="1524000" cy="381000"/>
          </a:xfrm>
          <a:prstGeom prst="line">
            <a:avLst/>
          </a:prstGeom>
          <a:noFill/>
          <a:ln w="9525">
            <a:solidFill>
              <a:schemeClr val="tx1"/>
            </a:solidFill>
            <a:round/>
            <a:headEnd/>
            <a:tailEnd type="triangle" w="med" len="med"/>
          </a:ln>
        </p:spPr>
        <p:txBody>
          <a:bodyPr/>
          <a:lstStyle/>
          <a:p>
            <a:endParaRPr lang="en-US"/>
          </a:p>
        </p:txBody>
      </p:sp>
      <p:sp>
        <p:nvSpPr>
          <p:cNvPr id="18440" name="Text Box 10"/>
          <p:cNvSpPr txBox="1">
            <a:spLocks noChangeArrowheads="1"/>
          </p:cNvSpPr>
          <p:nvPr/>
        </p:nvSpPr>
        <p:spPr bwMode="auto">
          <a:xfrm>
            <a:off x="228600" y="3352800"/>
            <a:ext cx="3200400" cy="711200"/>
          </a:xfrm>
          <a:prstGeom prst="rect">
            <a:avLst/>
          </a:prstGeom>
          <a:solidFill>
            <a:srgbClr val="CCFFFF"/>
          </a:solidFill>
          <a:ln w="9525">
            <a:solidFill>
              <a:srgbClr val="CC0000"/>
            </a:solidFill>
            <a:miter lim="800000"/>
            <a:headEnd/>
            <a:tailEnd/>
          </a:ln>
        </p:spPr>
        <p:txBody>
          <a:bodyPr>
            <a:spAutoFit/>
          </a:bodyPr>
          <a:lstStyle/>
          <a:p>
            <a:pPr algn="ctr">
              <a:spcBef>
                <a:spcPct val="50000"/>
              </a:spcBef>
            </a:pPr>
            <a:r>
              <a:rPr lang="en-US" sz="2000" b="1">
                <a:latin typeface="Comic Sans MS" pitchFamily="66" charset="0"/>
              </a:rPr>
              <a:t>Apoenzyme (protein part</a:t>
            </a:r>
            <a:r>
              <a:rPr lang="en-US" sz="2000" b="1">
                <a:solidFill>
                  <a:schemeClr val="accent2"/>
                </a:solidFill>
                <a:latin typeface="Comic Sans MS" pitchFamily="66" charset="0"/>
              </a:rPr>
              <a:t>)</a:t>
            </a:r>
          </a:p>
        </p:txBody>
      </p:sp>
      <p:sp>
        <p:nvSpPr>
          <p:cNvPr id="18441" name="Line 11"/>
          <p:cNvSpPr>
            <a:spLocks noChangeShapeType="1"/>
          </p:cNvSpPr>
          <p:nvPr/>
        </p:nvSpPr>
        <p:spPr bwMode="auto">
          <a:xfrm flipH="1">
            <a:off x="1905000" y="2971800"/>
            <a:ext cx="0" cy="381000"/>
          </a:xfrm>
          <a:prstGeom prst="line">
            <a:avLst/>
          </a:prstGeom>
          <a:noFill/>
          <a:ln w="9525">
            <a:solidFill>
              <a:schemeClr val="tx1"/>
            </a:solidFill>
            <a:round/>
            <a:headEnd/>
            <a:tailEnd type="triangle" w="med" len="med"/>
          </a:ln>
        </p:spPr>
        <p:txBody>
          <a:bodyPr/>
          <a:lstStyle/>
          <a:p>
            <a:endParaRPr lang="en-US"/>
          </a:p>
        </p:txBody>
      </p:sp>
      <p:sp>
        <p:nvSpPr>
          <p:cNvPr id="18442" name="Text Box 12"/>
          <p:cNvSpPr txBox="1">
            <a:spLocks noChangeArrowheads="1"/>
          </p:cNvSpPr>
          <p:nvPr/>
        </p:nvSpPr>
        <p:spPr bwMode="auto">
          <a:xfrm>
            <a:off x="4038600" y="3657600"/>
            <a:ext cx="1371600" cy="406400"/>
          </a:xfrm>
          <a:prstGeom prst="rect">
            <a:avLst/>
          </a:prstGeom>
          <a:solidFill>
            <a:srgbClr val="CCFFFF"/>
          </a:solidFill>
          <a:ln w="9525">
            <a:solidFill>
              <a:srgbClr val="CC0000"/>
            </a:solidFill>
            <a:miter lim="800000"/>
            <a:headEnd/>
            <a:tailEnd/>
          </a:ln>
        </p:spPr>
        <p:txBody>
          <a:bodyPr>
            <a:spAutoFit/>
          </a:bodyPr>
          <a:lstStyle/>
          <a:p>
            <a:pPr algn="ctr">
              <a:spcBef>
                <a:spcPct val="50000"/>
              </a:spcBef>
            </a:pPr>
            <a:r>
              <a:rPr lang="en-US" sz="2000" b="1">
                <a:latin typeface="Comic Sans MS" pitchFamily="66" charset="0"/>
              </a:rPr>
              <a:t>Cofactor</a:t>
            </a:r>
          </a:p>
        </p:txBody>
      </p:sp>
      <p:sp>
        <p:nvSpPr>
          <p:cNvPr id="18443" name="Line 14"/>
          <p:cNvSpPr>
            <a:spLocks noChangeShapeType="1"/>
          </p:cNvSpPr>
          <p:nvPr/>
        </p:nvSpPr>
        <p:spPr bwMode="auto">
          <a:xfrm>
            <a:off x="2971800" y="2971800"/>
            <a:ext cx="1752600" cy="609600"/>
          </a:xfrm>
          <a:prstGeom prst="line">
            <a:avLst/>
          </a:prstGeom>
          <a:noFill/>
          <a:ln w="9525">
            <a:solidFill>
              <a:schemeClr val="tx1"/>
            </a:solidFill>
            <a:round/>
            <a:headEnd/>
            <a:tailEnd type="triangle" w="med" len="med"/>
          </a:ln>
        </p:spPr>
        <p:txBody>
          <a:bodyPr/>
          <a:lstStyle/>
          <a:p>
            <a:endParaRPr lang="en-US"/>
          </a:p>
        </p:txBody>
      </p:sp>
      <p:sp>
        <p:nvSpPr>
          <p:cNvPr id="18444" name="Text Box 16"/>
          <p:cNvSpPr txBox="1">
            <a:spLocks noChangeArrowheads="1"/>
          </p:cNvSpPr>
          <p:nvPr/>
        </p:nvSpPr>
        <p:spPr bwMode="auto">
          <a:xfrm>
            <a:off x="1066800" y="4572000"/>
            <a:ext cx="3124200" cy="1930400"/>
          </a:xfrm>
          <a:prstGeom prst="rect">
            <a:avLst/>
          </a:prstGeom>
          <a:solidFill>
            <a:srgbClr val="CCFFFF"/>
          </a:solidFill>
          <a:ln w="9525">
            <a:solidFill>
              <a:srgbClr val="CC0000"/>
            </a:solidFill>
            <a:miter lim="800000"/>
            <a:headEnd/>
            <a:tailEnd/>
          </a:ln>
        </p:spPr>
        <p:txBody>
          <a:bodyPr>
            <a:spAutoFit/>
          </a:bodyPr>
          <a:lstStyle/>
          <a:p>
            <a:pPr algn="ctr">
              <a:spcBef>
                <a:spcPct val="50000"/>
              </a:spcBef>
            </a:pPr>
            <a:r>
              <a:rPr lang="en-US" sz="2000" b="1">
                <a:latin typeface="Comic Sans MS" pitchFamily="66" charset="0"/>
              </a:rPr>
              <a:t>Prosthetic groups</a:t>
            </a:r>
          </a:p>
          <a:p>
            <a:pPr algn="ctr">
              <a:spcBef>
                <a:spcPct val="50000"/>
              </a:spcBef>
              <a:buFontTx/>
              <a:buChar char="-"/>
            </a:pPr>
            <a:r>
              <a:rPr lang="en-US" sz="2000" b="1">
                <a:latin typeface="Comic Sans MS" pitchFamily="66" charset="0"/>
              </a:rPr>
              <a:t>usually small inorganic molecule or atom;</a:t>
            </a:r>
          </a:p>
          <a:p>
            <a:pPr algn="ctr">
              <a:spcBef>
                <a:spcPct val="50000"/>
              </a:spcBef>
              <a:buFontTx/>
              <a:buChar char="-"/>
            </a:pPr>
            <a:r>
              <a:rPr lang="en-US" sz="2000" b="1">
                <a:latin typeface="Comic Sans MS" pitchFamily="66" charset="0"/>
              </a:rPr>
              <a:t>usually tightly bound to apoenzyme</a:t>
            </a:r>
          </a:p>
        </p:txBody>
      </p:sp>
      <p:sp>
        <p:nvSpPr>
          <p:cNvPr id="18445" name="Text Box 17"/>
          <p:cNvSpPr txBox="1">
            <a:spLocks noChangeArrowheads="1"/>
          </p:cNvSpPr>
          <p:nvPr/>
        </p:nvSpPr>
        <p:spPr bwMode="auto">
          <a:xfrm>
            <a:off x="5410200" y="4572000"/>
            <a:ext cx="2438400" cy="1930400"/>
          </a:xfrm>
          <a:prstGeom prst="rect">
            <a:avLst/>
          </a:prstGeom>
          <a:solidFill>
            <a:srgbClr val="CCFFFF"/>
          </a:solidFill>
          <a:ln w="9525">
            <a:solidFill>
              <a:srgbClr val="CC0000"/>
            </a:solidFill>
            <a:miter lim="800000"/>
            <a:headEnd/>
            <a:tailEnd/>
          </a:ln>
        </p:spPr>
        <p:txBody>
          <a:bodyPr>
            <a:spAutoFit/>
          </a:bodyPr>
          <a:lstStyle/>
          <a:p>
            <a:pPr algn="ctr">
              <a:spcBef>
                <a:spcPct val="50000"/>
              </a:spcBef>
            </a:pPr>
            <a:r>
              <a:rPr lang="en-US" sz="2000" b="1">
                <a:latin typeface="Comic Sans MS" pitchFamily="66" charset="0"/>
              </a:rPr>
              <a:t>Coenzyme </a:t>
            </a:r>
          </a:p>
          <a:p>
            <a:pPr algn="ctr">
              <a:spcBef>
                <a:spcPct val="50000"/>
              </a:spcBef>
            </a:pPr>
            <a:r>
              <a:rPr lang="en-US" sz="2000" b="1">
                <a:latin typeface="Comic Sans MS" pitchFamily="66" charset="0"/>
              </a:rPr>
              <a:t>-large organic molecule</a:t>
            </a:r>
          </a:p>
          <a:p>
            <a:pPr algn="ctr">
              <a:spcBef>
                <a:spcPct val="50000"/>
              </a:spcBef>
            </a:pPr>
            <a:r>
              <a:rPr lang="en-US" sz="2000" b="1">
                <a:latin typeface="Comic Sans MS" pitchFamily="66" charset="0"/>
              </a:rPr>
              <a:t>-loosely bound to apoenzyme</a:t>
            </a:r>
          </a:p>
        </p:txBody>
      </p:sp>
      <p:sp>
        <p:nvSpPr>
          <p:cNvPr id="18446" name="Line 18"/>
          <p:cNvSpPr>
            <a:spLocks noChangeShapeType="1"/>
          </p:cNvSpPr>
          <p:nvPr/>
        </p:nvSpPr>
        <p:spPr bwMode="auto">
          <a:xfrm flipH="1">
            <a:off x="2743200" y="4114800"/>
            <a:ext cx="1295400" cy="457200"/>
          </a:xfrm>
          <a:prstGeom prst="line">
            <a:avLst/>
          </a:prstGeom>
          <a:noFill/>
          <a:ln w="9525">
            <a:solidFill>
              <a:schemeClr val="tx1"/>
            </a:solidFill>
            <a:round/>
            <a:headEnd/>
            <a:tailEnd type="triangle" w="med" len="med"/>
          </a:ln>
        </p:spPr>
        <p:txBody>
          <a:bodyPr/>
          <a:lstStyle/>
          <a:p>
            <a:endParaRPr lang="en-US"/>
          </a:p>
        </p:txBody>
      </p:sp>
      <p:sp>
        <p:nvSpPr>
          <p:cNvPr id="18447" name="Line 19"/>
          <p:cNvSpPr>
            <a:spLocks noChangeShapeType="1"/>
          </p:cNvSpPr>
          <p:nvPr/>
        </p:nvSpPr>
        <p:spPr bwMode="auto">
          <a:xfrm>
            <a:off x="5410200" y="4114800"/>
            <a:ext cx="990600" cy="3810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pPr eaLnBrk="1" hangingPunct="1"/>
            <a:r>
              <a:rPr lang="en-US" b="1" u="sng" smtClean="0">
                <a:solidFill>
                  <a:srgbClr val="1313FD"/>
                </a:solidFill>
              </a:rPr>
              <a:t>Mechanism of Action of Enzymes</a:t>
            </a:r>
            <a:endParaRPr lang="en-US" smtClean="0">
              <a:solidFill>
                <a:srgbClr val="1313FD"/>
              </a:solidFill>
            </a:endParaRPr>
          </a:p>
        </p:txBody>
      </p:sp>
      <p:sp>
        <p:nvSpPr>
          <p:cNvPr id="19459" name="Content Placeholder 2"/>
          <p:cNvSpPr>
            <a:spLocks noGrp="1"/>
          </p:cNvSpPr>
          <p:nvPr>
            <p:ph idx="1"/>
          </p:nvPr>
        </p:nvSpPr>
        <p:spPr/>
        <p:txBody>
          <a:bodyPr>
            <a:normAutofit lnSpcReduction="10000"/>
          </a:bodyPr>
          <a:lstStyle/>
          <a:p>
            <a:pPr eaLnBrk="1" hangingPunct="1">
              <a:lnSpc>
                <a:spcPct val="95000"/>
              </a:lnSpc>
              <a:spcBef>
                <a:spcPct val="0"/>
              </a:spcBef>
              <a:buFont typeface="Times New Roman" pitchFamily="18" charset="0"/>
              <a:buChar char="•"/>
            </a:pPr>
            <a:r>
              <a:rPr lang="en-US" sz="3600" b="1" dirty="0" smtClean="0"/>
              <a:t>Enzymes increase reaction rates by   </a:t>
            </a:r>
          </a:p>
          <a:p>
            <a:pPr eaLnBrk="1" hangingPunct="1">
              <a:lnSpc>
                <a:spcPct val="95000"/>
              </a:lnSpc>
              <a:spcBef>
                <a:spcPct val="0"/>
              </a:spcBef>
              <a:buFont typeface="Arial" charset="0"/>
              <a:buNone/>
            </a:pPr>
            <a:r>
              <a:rPr lang="en-US" sz="3600" b="1" dirty="0" smtClean="0"/>
              <a:t>    decreasing the Activation energy:</a:t>
            </a:r>
          </a:p>
          <a:p>
            <a:pPr eaLnBrk="1" hangingPunct="1">
              <a:spcBef>
                <a:spcPct val="0"/>
              </a:spcBef>
              <a:buFont typeface="Times New Roman" pitchFamily="18" charset="0"/>
              <a:buChar char="•"/>
            </a:pPr>
            <a:r>
              <a:rPr lang="en-US" sz="3600" b="1" dirty="0" smtClean="0">
                <a:solidFill>
                  <a:srgbClr val="996600"/>
                </a:solidFill>
              </a:rPr>
              <a:t>Enzyme-Substrate Interactions:</a:t>
            </a:r>
          </a:p>
          <a:p>
            <a:pPr lvl="1" eaLnBrk="1" hangingPunct="1">
              <a:spcBef>
                <a:spcPct val="0"/>
              </a:spcBef>
              <a:buFont typeface="Times New Roman" pitchFamily="18" charset="0"/>
              <a:buChar char="‒"/>
            </a:pPr>
            <a:r>
              <a:rPr lang="en-US" sz="3600" b="1" dirty="0" smtClean="0">
                <a:solidFill>
                  <a:schemeClr val="accent2"/>
                </a:solidFill>
              </a:rPr>
              <a:t>Formation of Enzyme substrate complex by:</a:t>
            </a:r>
          </a:p>
          <a:p>
            <a:pPr lvl="1" eaLnBrk="1" hangingPunct="1">
              <a:spcBef>
                <a:spcPct val="0"/>
              </a:spcBef>
              <a:buFont typeface="Times New Roman" pitchFamily="18" charset="0"/>
              <a:buChar char="‒"/>
            </a:pPr>
            <a:r>
              <a:rPr lang="en-US" sz="3600" dirty="0" smtClean="0"/>
              <a:t>Lock-and-Key Model</a:t>
            </a:r>
          </a:p>
          <a:p>
            <a:pPr lvl="1" eaLnBrk="1" hangingPunct="1">
              <a:spcBef>
                <a:spcPct val="0"/>
              </a:spcBef>
              <a:buFont typeface="Times New Roman" pitchFamily="18" charset="0"/>
              <a:buChar char="‒"/>
            </a:pPr>
            <a:r>
              <a:rPr lang="en-US" sz="3600" dirty="0" smtClean="0"/>
              <a:t>Induced Fit Model</a:t>
            </a:r>
            <a:endParaRPr lang="en-US" sz="3600" b="1" dirty="0" smtClean="0">
              <a:solidFill>
                <a:schemeClr val="accent2"/>
              </a:solidFill>
            </a:endParaRPr>
          </a:p>
          <a:p>
            <a:pPr lvl="1" eaLnBrk="1" hangingPunct="1">
              <a:spcBef>
                <a:spcPct val="0"/>
              </a:spcBef>
              <a:buFont typeface="Times New Roman" pitchFamily="18" charset="0"/>
              <a:buChar char="‒"/>
            </a:pPr>
            <a:endParaRPr lang="en-US" sz="3600" b="1" dirty="0" smtClean="0">
              <a:solidFill>
                <a:schemeClr val="accent2"/>
              </a:solidFill>
            </a:endParaRPr>
          </a:p>
          <a:p>
            <a:pPr lvl="1" eaLnBrk="1" hangingPunct="1">
              <a:spcBef>
                <a:spcPct val="0"/>
              </a:spcBef>
              <a:buFont typeface="Times New Roman" pitchFamily="18" charset="0"/>
              <a:buChar char="‒"/>
            </a:pPr>
            <a:endParaRPr lang="en-US" sz="3600" b="1" dirty="0" smtClean="0"/>
          </a:p>
          <a:p>
            <a:pPr eaLnBrk="1" hangingPunct="1">
              <a:lnSpc>
                <a:spcPct val="95000"/>
              </a:lnSpc>
              <a:spcBef>
                <a:spcPct val="0"/>
              </a:spcBef>
            </a:pPr>
            <a:endParaRPr lang="en-US" b="1" dirty="0" smtClean="0"/>
          </a:p>
          <a:p>
            <a:pPr eaLnBrk="1" hangingPunct="1"/>
            <a:endParaRPr lang="en-US"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308</TotalTime>
  <Words>6606</Words>
  <Application>Microsoft Office PowerPoint</Application>
  <PresentationFormat>On-screen Show (4:3)</PresentationFormat>
  <Paragraphs>1500</Paragraphs>
  <Slides>278</Slides>
  <Notes>198</Notes>
  <HiddenSlides>16</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278</vt:i4>
      </vt:variant>
    </vt:vector>
  </HeadingPairs>
  <TitlesOfParts>
    <vt:vector size="281" baseType="lpstr">
      <vt:lpstr>Concourse</vt:lpstr>
      <vt:lpstr>Bitmap Image</vt:lpstr>
      <vt:lpstr>Microsoft Word Picture</vt:lpstr>
      <vt:lpstr>Slide 1</vt:lpstr>
      <vt:lpstr>Slide 2</vt:lpstr>
      <vt:lpstr>Slide 3</vt:lpstr>
      <vt:lpstr>Slide 4</vt:lpstr>
      <vt:lpstr>Slide 5</vt:lpstr>
      <vt:lpstr>Slide 6</vt:lpstr>
      <vt:lpstr>Slide 7</vt:lpstr>
      <vt:lpstr>Slide 8</vt:lpstr>
      <vt:lpstr>Slide 9</vt:lpstr>
      <vt:lpstr>Energy Balance Sheet for the Oxydation of Glucose via Glycolysis</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Plant leaves have many types of cells!</vt:lpstr>
      <vt:lpstr>Photosynthesis</vt:lpstr>
      <vt:lpstr>Question:</vt:lpstr>
      <vt:lpstr>Plants</vt:lpstr>
      <vt:lpstr>Stomata (stoma)</vt:lpstr>
      <vt:lpstr>Mesophyll Cell</vt:lpstr>
      <vt:lpstr>Chloroplast</vt:lpstr>
      <vt:lpstr>Thylakoid</vt:lpstr>
      <vt:lpstr>Question:</vt:lpstr>
      <vt:lpstr>Chlorophyll Molecules</vt:lpstr>
      <vt:lpstr>Wavelength of Light (nm)</vt:lpstr>
      <vt:lpstr>Absorption of Chlorophyll</vt:lpstr>
      <vt:lpstr>The Hill Reaction</vt:lpstr>
      <vt:lpstr>Slide 44</vt:lpstr>
      <vt:lpstr>Slide 45</vt:lpstr>
      <vt:lpstr>Question:</vt:lpstr>
      <vt:lpstr>Fall Colors</vt:lpstr>
      <vt:lpstr>PHOTOSYNTHESIS</vt:lpstr>
      <vt:lpstr>PHOTOSYNTHESIS</vt:lpstr>
      <vt:lpstr>PHOTOSYNTHESIS</vt:lpstr>
      <vt:lpstr>PHOTOSYNTHESIS</vt:lpstr>
      <vt:lpstr>Slide 52</vt:lpstr>
      <vt:lpstr>PHOTOSYNTHESIS</vt:lpstr>
      <vt:lpstr>Slide 54</vt:lpstr>
      <vt:lpstr>PHOTOSYNTHESIS</vt:lpstr>
      <vt:lpstr>PHOTOSYNTHESIS</vt:lpstr>
      <vt:lpstr>PHOTOSYNTHESIS</vt:lpstr>
      <vt:lpstr>Slide 58</vt:lpstr>
      <vt:lpstr>1. Light Reaction (Electron Flow)</vt:lpstr>
      <vt:lpstr>The photosystems</vt:lpstr>
      <vt:lpstr>The photosystems</vt:lpstr>
      <vt:lpstr>Slide 62</vt:lpstr>
      <vt:lpstr>A. Cyclic Electron Flow</vt:lpstr>
      <vt:lpstr>A. Cyclic Electron Flow</vt:lpstr>
      <vt:lpstr>B. Noncyclic Electron Flow</vt:lpstr>
      <vt:lpstr>B. Noncyclic Electron Flow</vt:lpstr>
      <vt:lpstr>B. Noncyclic Electron Flow</vt:lpstr>
      <vt:lpstr>Slide 68</vt:lpstr>
      <vt:lpstr>Calvin Cycle (C3 fixation)</vt:lpstr>
      <vt:lpstr>Calvin Cycle</vt:lpstr>
      <vt:lpstr>Photorespiration</vt:lpstr>
      <vt:lpstr>Photorespiration</vt:lpstr>
      <vt:lpstr>C4 Plants</vt:lpstr>
      <vt:lpstr>C4 Plants</vt:lpstr>
      <vt:lpstr>CAM Plants</vt:lpstr>
      <vt:lpstr>CAM Plants</vt:lpstr>
      <vt:lpstr>Review: Photosynthesis uses light energy to make food molecules</vt:lpstr>
      <vt:lpstr>Slide 78</vt:lpstr>
      <vt:lpstr>ENZYMES</vt:lpstr>
      <vt:lpstr>Chemical reactions</vt:lpstr>
      <vt:lpstr>Reaction pathway</vt:lpstr>
      <vt:lpstr>Making reactions go faster</vt:lpstr>
      <vt:lpstr>An enzyme controlled pathway</vt:lpstr>
      <vt:lpstr>Enzyme structure</vt:lpstr>
      <vt:lpstr>The active site</vt:lpstr>
      <vt:lpstr>APOENZYME and HOLOENZYME </vt:lpstr>
      <vt:lpstr>Cofactors</vt:lpstr>
      <vt:lpstr>The substrate </vt:lpstr>
      <vt:lpstr>The Lock and Key Hypothesis</vt:lpstr>
      <vt:lpstr>The Lock and Key Hypothesis</vt:lpstr>
      <vt:lpstr>The Lock and Key Hypothesis</vt:lpstr>
      <vt:lpstr>ACTIVE SITES </vt:lpstr>
      <vt:lpstr>Slide 93</vt:lpstr>
      <vt:lpstr> Types of Cofactors</vt:lpstr>
      <vt:lpstr>Enzyme Specificity</vt:lpstr>
      <vt:lpstr>Slide 96</vt:lpstr>
      <vt:lpstr>Important Terms to Understand Biochemical Nature And Activity of Enzymes</vt:lpstr>
      <vt:lpstr>Slide 98</vt:lpstr>
      <vt:lpstr>Mechanism of Action of Enzymes</vt:lpstr>
      <vt:lpstr>Slide 100</vt:lpstr>
      <vt:lpstr>Slide 101</vt:lpstr>
      <vt:lpstr>Lock-and-Key Model</vt:lpstr>
      <vt:lpstr>Induced Fit Model</vt:lpstr>
      <vt:lpstr>Enzyme Catalyzed Reactions</vt:lpstr>
      <vt:lpstr>Enzyme-substrate complex</vt:lpstr>
      <vt:lpstr>Enzyme-product complex</vt:lpstr>
      <vt:lpstr>Product</vt:lpstr>
      <vt:lpstr>What Affects Enzyme Activity?</vt:lpstr>
      <vt:lpstr>1. Environmental Conditions</vt:lpstr>
      <vt:lpstr>2. Cofactors and Coenzymes</vt:lpstr>
      <vt:lpstr> Environmental factors</vt:lpstr>
      <vt:lpstr>Environmental factors</vt:lpstr>
      <vt:lpstr>Substrate Concentration and Reaction Rate</vt:lpstr>
      <vt:lpstr>Naming Enzymes</vt:lpstr>
      <vt:lpstr>Enzymes Are Classified into six functional Classes (EC number Classification) by the International Union of Biochemists (I.U.B.). on the Basis of the Types of Reactions That They Catalyze</vt:lpstr>
      <vt:lpstr>Slide 116</vt:lpstr>
      <vt:lpstr>Slide 117</vt:lpstr>
      <vt:lpstr>Slide 118</vt:lpstr>
      <vt:lpstr>Oxidoreductases, Transferases and Hydrolases</vt:lpstr>
      <vt:lpstr>Lyases, Isomerases and Ligases</vt:lpstr>
      <vt:lpstr>EC 1. Oxidoreductases</vt:lpstr>
      <vt:lpstr>Slide 122</vt:lpstr>
      <vt:lpstr> Transferases</vt:lpstr>
      <vt:lpstr>Transferases</vt:lpstr>
      <vt:lpstr>Hydrolases</vt:lpstr>
      <vt:lpstr>Hydrolases</vt:lpstr>
      <vt:lpstr> Lyases  </vt:lpstr>
      <vt:lpstr>Lyases </vt:lpstr>
      <vt:lpstr> Isomerases</vt:lpstr>
      <vt:lpstr>Isomerases </vt:lpstr>
      <vt:lpstr>Ligases</vt:lpstr>
      <vt:lpstr>Ligases (synthetases)</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PLANT GROWTH REGULATORS (PLANT HORMONES)</vt:lpstr>
      <vt:lpstr>Slide 148</vt:lpstr>
      <vt:lpstr>Slide 149</vt:lpstr>
      <vt:lpstr>Slide 150</vt:lpstr>
      <vt:lpstr>Auxin</vt:lpstr>
      <vt:lpstr>Slide 152</vt:lpstr>
      <vt:lpstr>Auxin</vt:lpstr>
      <vt:lpstr>Auxins</vt:lpstr>
      <vt:lpstr>Auxin</vt:lpstr>
      <vt:lpstr>Signal-transduction pathways in plants</vt:lpstr>
      <vt:lpstr>Loosening of cell wall</vt:lpstr>
      <vt:lpstr>Polar transport of Auxin</vt:lpstr>
      <vt:lpstr>Auxin</vt:lpstr>
      <vt:lpstr>Additional responses to auxin</vt:lpstr>
      <vt:lpstr>Control of abscission by auxin</vt:lpstr>
      <vt:lpstr>Apical Dominance</vt:lpstr>
      <vt:lpstr>Slide 163</vt:lpstr>
      <vt:lpstr>Slide 164</vt:lpstr>
      <vt:lpstr>Slide 165</vt:lpstr>
      <vt:lpstr>Slide 166</vt:lpstr>
      <vt:lpstr>Gibberellin</vt:lpstr>
      <vt:lpstr>Discovered in association with In 1930's, bakanae or foolish seedling disease of rice (Gibberella fujikuroi)</vt:lpstr>
      <vt:lpstr>Gibberellins</vt:lpstr>
      <vt:lpstr>Effects of Gibberellins</vt:lpstr>
      <vt:lpstr>Gibberellins and Fruit Size</vt:lpstr>
      <vt:lpstr>Wild Radish – Rosette &amp; Bolt</vt:lpstr>
      <vt:lpstr>Common Mullen – Rosette &amp; Bolt</vt:lpstr>
      <vt:lpstr>Slide 174</vt:lpstr>
      <vt:lpstr>Mobilization of reserves</vt:lpstr>
      <vt:lpstr>Cytokinins</vt:lpstr>
      <vt:lpstr>Discovery of cytokinins</vt:lpstr>
      <vt:lpstr>Function of cytokinins</vt:lpstr>
      <vt:lpstr>Cytokinins</vt:lpstr>
      <vt:lpstr>Cytokinins</vt:lpstr>
      <vt:lpstr>Slide 181</vt:lpstr>
      <vt:lpstr>Slide 182</vt:lpstr>
      <vt:lpstr>Abscisic acid</vt:lpstr>
      <vt:lpstr>Functions of abscisic acid</vt:lpstr>
      <vt:lpstr>Abscisic Acid</vt:lpstr>
      <vt:lpstr>Slide 186</vt:lpstr>
      <vt:lpstr>Discovery of ethylene</vt:lpstr>
      <vt:lpstr>Ethylene</vt:lpstr>
      <vt:lpstr>Functions of ethylene</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Plants acquire their nutrients from soil and air</vt:lpstr>
      <vt:lpstr>Slide 255</vt:lpstr>
      <vt:lpstr>Slide 256</vt:lpstr>
      <vt:lpstr>Slide 257</vt:lpstr>
      <vt:lpstr>Slide 258</vt:lpstr>
      <vt:lpstr>Translocation in the Plant</vt:lpstr>
      <vt:lpstr>Slide 260</vt:lpstr>
      <vt:lpstr>Slide 261</vt:lpstr>
      <vt:lpstr>Slide 262</vt:lpstr>
      <vt:lpstr>Slide 263</vt:lpstr>
      <vt:lpstr>Land colonization</vt:lpstr>
      <vt:lpstr>Phloem transport</vt:lpstr>
      <vt:lpstr>Phloem transport: Sources and sinks</vt:lpstr>
      <vt:lpstr>How the growing parts of the plant are provided with sugar to synthesize new cells </vt:lpstr>
      <vt:lpstr>Sources and sinks</vt:lpstr>
      <vt:lpstr>Multiple sources and sinks</vt:lpstr>
      <vt:lpstr>Source-sink pathways follow patterns</vt:lpstr>
      <vt:lpstr>Source-sink pathways follow patterns</vt:lpstr>
      <vt:lpstr>Source-sink pathways follow patterns</vt:lpstr>
      <vt:lpstr>Slide 273</vt:lpstr>
      <vt:lpstr>Slide 274</vt:lpstr>
      <vt:lpstr>Slide 275</vt:lpstr>
      <vt:lpstr>Slide 276</vt:lpstr>
      <vt:lpstr>Slide 277</vt:lpstr>
      <vt:lpstr>Slide 278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herbal</cp:lastModifiedBy>
  <cp:revision>95</cp:revision>
  <dcterms:created xsi:type="dcterms:W3CDTF">2006-08-16T00:00:00Z</dcterms:created>
  <dcterms:modified xsi:type="dcterms:W3CDTF">2001-12-31T19:02:56Z</dcterms:modified>
</cp:coreProperties>
</file>