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66" r:id="rId6"/>
    <p:sldId id="259" r:id="rId7"/>
    <p:sldId id="267" r:id="rId8"/>
    <p:sldId id="268" r:id="rId9"/>
    <p:sldId id="265" r:id="rId10"/>
    <p:sldId id="260" r:id="rId11"/>
    <p:sldId id="269" r:id="rId12"/>
    <p:sldId id="261" r:id="rId13"/>
    <p:sldId id="262" r:id="rId14"/>
    <p:sldId id="263"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6582" y="126748"/>
            <a:ext cx="10999960" cy="2571750"/>
          </a:xfrm>
          <a:prstGeom prst="rect">
            <a:avLst/>
          </a:prstGeom>
        </p:spPr>
      </p:pic>
      <p:sp>
        <p:nvSpPr>
          <p:cNvPr id="2" name="Title 1"/>
          <p:cNvSpPr>
            <a:spLocks noGrp="1"/>
          </p:cNvSpPr>
          <p:nvPr>
            <p:ph type="ctrTitle"/>
          </p:nvPr>
        </p:nvSpPr>
        <p:spPr>
          <a:xfrm>
            <a:off x="2776695" y="4182702"/>
            <a:ext cx="8001000" cy="1358020"/>
          </a:xfrm>
        </p:spPr>
        <p:txBody>
          <a:bodyPr>
            <a:normAutofit fontScale="90000"/>
          </a:bodyPr>
          <a:lstStyle/>
          <a:p>
            <a:r>
              <a:rPr lang="en-US" dirty="0" smtClean="0"/>
              <a:t>Topic :ergot </a:t>
            </a:r>
            <a:r>
              <a:rPr lang="en-US" dirty="0"/>
              <a:t>of </a:t>
            </a:r>
            <a:r>
              <a:rPr lang="en-US" dirty="0" err="1"/>
              <a:t>Bajra</a:t>
            </a:r>
            <a:r>
              <a:rPr lang="en-US" dirty="0"/>
              <a:t> </a:t>
            </a:r>
            <a:r>
              <a:rPr lang="en-US" dirty="0" smtClean="0"/>
              <a:t/>
            </a:r>
            <a:br>
              <a:rPr lang="en-US" dirty="0" smtClean="0"/>
            </a:br>
            <a:r>
              <a:rPr lang="en-US" dirty="0" smtClean="0"/>
              <a:t/>
            </a:r>
            <a:br>
              <a:rPr lang="en-US" dirty="0" smtClean="0"/>
            </a:br>
            <a:r>
              <a:rPr lang="en-US" dirty="0" err="1" smtClean="0"/>
              <a:t>ms.A.R.Mukhedkar</a:t>
            </a:r>
            <a:r>
              <a:rPr lang="en-US" dirty="0" smtClean="0"/>
              <a:t/>
            </a:r>
            <a:br>
              <a:rPr lang="en-US" dirty="0" smtClean="0"/>
            </a:br>
            <a:r>
              <a:rPr lang="en-US" dirty="0" smtClean="0"/>
              <a:t>HOD botany</a:t>
            </a:r>
            <a:endParaRPr lang="en-US" dirty="0"/>
          </a:p>
        </p:txBody>
      </p:sp>
    </p:spTree>
    <p:extLst>
      <p:ext uri="{BB962C8B-B14F-4D97-AF65-F5344CB8AC3E}">
        <p14:creationId xmlns:p14="http://schemas.microsoft.com/office/powerpoint/2010/main" val="336204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496818" cy="5760267"/>
          </a:xfrm>
        </p:spPr>
        <p:txBody>
          <a:bodyPr>
            <a:noAutofit/>
          </a:bodyPr>
          <a:lstStyle/>
          <a:p>
            <a:r>
              <a:rPr lang="en-US" sz="1400" dirty="0">
                <a:latin typeface="Times New Roman" panose="02020603050405020304" pitchFamily="18" charset="0"/>
                <a:cs typeface="Times New Roman" panose="02020603050405020304" pitchFamily="18" charset="0"/>
              </a:rPr>
              <a:t>Ergot Disease Cycle:</a:t>
            </a:r>
          </a:p>
          <a:p>
            <a:r>
              <a:rPr lang="en-US" sz="1400" dirty="0">
                <a:latin typeface="Times New Roman" panose="02020603050405020304" pitchFamily="18" charset="0"/>
                <a:cs typeface="Times New Roman" panose="02020603050405020304" pitchFamily="18" charset="0"/>
              </a:rPr>
              <a:t>(</a:t>
            </a:r>
            <a:r>
              <a:rPr lang="en-US" sz="1400" u="sng" dirty="0" err="1">
                <a:latin typeface="Times New Roman" panose="02020603050405020304" pitchFamily="18" charset="0"/>
                <a:cs typeface="Times New Roman" panose="02020603050405020304" pitchFamily="18" charset="0"/>
              </a:rPr>
              <a:t>i</a:t>
            </a:r>
            <a:r>
              <a:rPr lang="en-US" sz="1400" u="sng" dirty="0">
                <a:latin typeface="Times New Roman" panose="02020603050405020304" pitchFamily="18" charset="0"/>
                <a:cs typeface="Times New Roman" panose="02020603050405020304" pitchFamily="18" charset="0"/>
              </a:rPr>
              <a:t>) </a:t>
            </a:r>
            <a:r>
              <a:rPr lang="en-US" sz="1400" u="sng" dirty="0" err="1">
                <a:latin typeface="Times New Roman" panose="02020603050405020304" pitchFamily="18" charset="0"/>
                <a:cs typeface="Times New Roman" panose="02020603050405020304" pitchFamily="18" charset="0"/>
              </a:rPr>
              <a:t>Perennation</a:t>
            </a:r>
            <a:r>
              <a:rPr lang="en-US" sz="1400" u="sng" dirty="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These are the </a:t>
            </a:r>
            <a:r>
              <a:rPr lang="en-US" sz="1400" dirty="0" err="1">
                <a:latin typeface="Times New Roman" panose="02020603050405020304" pitchFamily="18" charset="0"/>
                <a:cs typeface="Times New Roman" panose="02020603050405020304" pitchFamily="18" charset="0"/>
              </a:rPr>
              <a:t>sclerotial</a:t>
            </a:r>
            <a:r>
              <a:rPr lang="en-US" sz="1400" dirty="0">
                <a:latin typeface="Times New Roman" panose="02020603050405020304" pitchFamily="18" charset="0"/>
                <a:cs typeface="Times New Roman" panose="02020603050405020304" pitchFamily="18" charset="0"/>
              </a:rPr>
              <a:t> bodies which help pathogen </a:t>
            </a:r>
            <a:r>
              <a:rPr lang="en-US" sz="1400" dirty="0" err="1">
                <a:latin typeface="Times New Roman" panose="02020603050405020304" pitchFamily="18" charset="0"/>
                <a:cs typeface="Times New Roman" panose="02020603050405020304" pitchFamily="18" charset="0"/>
              </a:rPr>
              <a:t>perennate</a:t>
            </a:r>
            <a:r>
              <a:rPr lang="en-US" sz="1400" dirty="0">
                <a:latin typeface="Times New Roman" panose="02020603050405020304" pitchFamily="18" charset="0"/>
                <a:cs typeface="Times New Roman" panose="02020603050405020304" pitchFamily="18" charset="0"/>
              </a:rPr>
              <a:t> from season to season</a:t>
            </a:r>
            <a:r>
              <a:rPr lang="en-US"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They remain in the soil or with plant debris, overcome the </a:t>
            </a:r>
            <a:r>
              <a:rPr lang="en-US" sz="1400" dirty="0" err="1">
                <a:latin typeface="Times New Roman" panose="02020603050405020304" pitchFamily="18" charset="0"/>
                <a:cs typeface="Times New Roman" panose="02020603050405020304" pitchFamily="18" charset="0"/>
              </a:rPr>
              <a:t>unfavourable</a:t>
            </a:r>
            <a:r>
              <a:rPr lang="en-US" sz="1400" dirty="0">
                <a:latin typeface="Times New Roman" panose="02020603050405020304" pitchFamily="18" charset="0"/>
                <a:cs typeface="Times New Roman" panose="02020603050405020304" pitchFamily="18" charset="0"/>
              </a:rPr>
              <a:t> circumstances, and germinate in </a:t>
            </a:r>
            <a:r>
              <a:rPr lang="en-US" sz="1400" dirty="0" err="1">
                <a:latin typeface="Times New Roman" panose="02020603050405020304" pitchFamily="18" charset="0"/>
                <a:cs typeface="Times New Roman" panose="02020603050405020304" pitchFamily="18" charset="0"/>
              </a:rPr>
              <a:t>favourable</a:t>
            </a:r>
            <a:r>
              <a:rPr lang="en-US" sz="1400" dirty="0">
                <a:latin typeface="Times New Roman" panose="02020603050405020304" pitchFamily="18" charset="0"/>
                <a:cs typeface="Times New Roman" panose="02020603050405020304" pitchFamily="18" charset="0"/>
              </a:rPr>
              <a:t> conditions during the next season producing </a:t>
            </a:r>
            <a:r>
              <a:rPr lang="en-US" sz="1400" dirty="0" err="1">
                <a:latin typeface="Times New Roman" panose="02020603050405020304" pitchFamily="18" charset="0"/>
                <a:cs typeface="Times New Roman" panose="02020603050405020304" pitchFamily="18" charset="0"/>
              </a:rPr>
              <a:t>ascospores</a:t>
            </a:r>
            <a:r>
              <a:rPr lang="en-US" sz="1400" dirty="0">
                <a:latin typeface="Times New Roman" panose="02020603050405020304" pitchFamily="18" charset="0"/>
                <a:cs typeface="Times New Roman" panose="02020603050405020304" pitchFamily="18" charset="0"/>
              </a:rPr>
              <a:t> to cause primary infection.</a:t>
            </a:r>
          </a:p>
          <a:p>
            <a:pPr marL="0" indent="0">
              <a:buNone/>
            </a:pPr>
            <a:r>
              <a:rPr lang="en-US" sz="1400" dirty="0" smtClean="0">
                <a:latin typeface="Times New Roman" panose="02020603050405020304" pitchFamily="18" charset="0"/>
                <a:cs typeface="Times New Roman" panose="02020603050405020304" pitchFamily="18" charset="0"/>
              </a:rPr>
              <a:t>    The </a:t>
            </a:r>
            <a:r>
              <a:rPr lang="en-US" sz="1400" dirty="0">
                <a:latin typeface="Times New Roman" panose="02020603050405020304" pitchFamily="18" charset="0"/>
                <a:cs typeface="Times New Roman" panose="02020603050405020304" pitchFamily="18" charset="0"/>
              </a:rPr>
              <a:t>fungus infects various collateral hosts like other species of </a:t>
            </a:r>
            <a:r>
              <a:rPr lang="en-US" sz="1400" dirty="0" err="1">
                <a:latin typeface="Times New Roman" panose="02020603050405020304" pitchFamily="18" charset="0"/>
                <a:cs typeface="Times New Roman" panose="02020603050405020304" pitchFamily="18" charset="0"/>
              </a:rPr>
              <a:t>Pennisetum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Cenchrus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ciliaris</a:t>
            </a:r>
            <a:r>
              <a:rPr lang="en-US" sz="1400" dirty="0">
                <a:latin typeface="Times New Roman" panose="02020603050405020304" pitchFamily="18" charset="0"/>
                <a:cs typeface="Times New Roman" panose="02020603050405020304" pitchFamily="18" charset="0"/>
              </a:rPr>
              <a:t>, and C. </a:t>
            </a:r>
            <a:r>
              <a:rPr lang="en-US" sz="1400" dirty="0" err="1">
                <a:latin typeface="Times New Roman" panose="02020603050405020304" pitchFamily="18" charset="0"/>
                <a:cs typeface="Times New Roman" panose="02020603050405020304" pitchFamily="18" charset="0"/>
              </a:rPr>
              <a:t>setigerus</a:t>
            </a:r>
            <a:r>
              <a:rPr lang="en-US" sz="1400" dirty="0">
                <a:latin typeface="Times New Roman" panose="02020603050405020304" pitchFamily="18" charset="0"/>
                <a:cs typeface="Times New Roman" panose="02020603050405020304" pitchFamily="18" charset="0"/>
              </a:rPr>
              <a:t> producing ergot. The role of these collateral hosts in the </a:t>
            </a:r>
            <a:r>
              <a:rPr lang="en-US" sz="1400" dirty="0" err="1">
                <a:latin typeface="Times New Roman" panose="02020603050405020304" pitchFamily="18" charset="0"/>
                <a:cs typeface="Times New Roman" panose="02020603050405020304" pitchFamily="18" charset="0"/>
              </a:rPr>
              <a:t>perennation</a:t>
            </a:r>
            <a:r>
              <a:rPr lang="en-US" sz="1400" dirty="0">
                <a:latin typeface="Times New Roman" panose="02020603050405020304" pitchFamily="18" charset="0"/>
                <a:cs typeface="Times New Roman" panose="02020603050405020304" pitchFamily="18" charset="0"/>
              </a:rPr>
              <a:t> of the pathogen may also be significant.</a:t>
            </a:r>
          </a:p>
          <a:p>
            <a:endParaRPr lang="en-US" sz="1400" dirty="0">
              <a:latin typeface="Times New Roman" panose="02020603050405020304" pitchFamily="18" charset="0"/>
              <a:cs typeface="Times New Roman" panose="02020603050405020304" pitchFamily="18" charset="0"/>
            </a:endParaRPr>
          </a:p>
          <a:p>
            <a:r>
              <a:rPr lang="en-US" sz="1400" u="sng" dirty="0">
                <a:latin typeface="Times New Roman" panose="02020603050405020304" pitchFamily="18" charset="0"/>
                <a:cs typeface="Times New Roman" panose="02020603050405020304" pitchFamily="18" charset="0"/>
              </a:rPr>
              <a:t>(ii) Primary Infection:</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Primary infection on healthy crop plants is brought into being after the </a:t>
            </a:r>
            <a:r>
              <a:rPr lang="en-US" sz="1400" dirty="0" err="1">
                <a:latin typeface="Times New Roman" panose="02020603050405020304" pitchFamily="18" charset="0"/>
                <a:cs typeface="Times New Roman" panose="02020603050405020304" pitchFamily="18" charset="0"/>
              </a:rPr>
              <a:t>sclerotia</a:t>
            </a:r>
            <a:r>
              <a:rPr lang="en-US" sz="1400" dirty="0">
                <a:latin typeface="Times New Roman" panose="02020603050405020304" pitchFamily="18" charset="0"/>
                <a:cs typeface="Times New Roman" panose="02020603050405020304" pitchFamily="18" charset="0"/>
              </a:rPr>
              <a:t> germinate in about a month’s time. The </a:t>
            </a:r>
            <a:r>
              <a:rPr lang="en-US" sz="1400" dirty="0" err="1">
                <a:latin typeface="Times New Roman" panose="02020603050405020304" pitchFamily="18" charset="0"/>
                <a:cs typeface="Times New Roman" panose="02020603050405020304" pitchFamily="18" charset="0"/>
              </a:rPr>
              <a:t>sclerotia</a:t>
            </a:r>
            <a:r>
              <a:rPr lang="en-US" sz="1400" dirty="0">
                <a:latin typeface="Times New Roman" panose="02020603050405020304" pitchFamily="18" charset="0"/>
                <a:cs typeface="Times New Roman" panose="02020603050405020304" pitchFamily="18" charset="0"/>
              </a:rPr>
              <a:t> germinate producing stripes, which bear </a:t>
            </a:r>
            <a:r>
              <a:rPr lang="en-US" sz="1400" dirty="0" err="1">
                <a:latin typeface="Times New Roman" panose="02020603050405020304" pitchFamily="18" charset="0"/>
                <a:cs typeface="Times New Roman" panose="02020603050405020304" pitchFamily="18" charset="0"/>
              </a:rPr>
              <a:t>perithecial</a:t>
            </a:r>
            <a:r>
              <a:rPr lang="en-US" sz="1400" dirty="0">
                <a:latin typeface="Times New Roman" panose="02020603050405020304" pitchFamily="18" charset="0"/>
                <a:cs typeface="Times New Roman" panose="02020603050405020304" pitchFamily="18" charset="0"/>
              </a:rPr>
              <a:t> heads that contain many </a:t>
            </a:r>
            <a:r>
              <a:rPr lang="en-US" sz="1400" dirty="0" err="1">
                <a:latin typeface="Times New Roman" panose="02020603050405020304" pitchFamily="18" charset="0"/>
                <a:cs typeface="Times New Roman" panose="02020603050405020304" pitchFamily="18" charset="0"/>
              </a:rPr>
              <a:t>perithecia</a:t>
            </a:r>
            <a:r>
              <a:rPr lang="en-US" sz="1400" dirty="0">
                <a:latin typeface="Times New Roman" panose="02020603050405020304" pitchFamily="18" charset="0"/>
                <a:cs typeface="Times New Roman" panose="02020603050405020304" pitchFamily="18" charset="0"/>
              </a:rPr>
              <a:t> embedded in them. </a:t>
            </a:r>
            <a:r>
              <a:rPr lang="en-US" sz="1400" dirty="0" err="1">
                <a:latin typeface="Times New Roman" panose="02020603050405020304" pitchFamily="18" charset="0"/>
                <a:cs typeface="Times New Roman" panose="02020603050405020304" pitchFamily="18" charset="0"/>
              </a:rPr>
              <a:t>Perithecia</a:t>
            </a:r>
            <a:r>
              <a:rPr lang="en-US" sz="1400" dirty="0">
                <a:latin typeface="Times New Roman" panose="02020603050405020304" pitchFamily="18" charset="0"/>
                <a:cs typeface="Times New Roman" panose="02020603050405020304" pitchFamily="18" charset="0"/>
              </a:rPr>
              <a:t> represent the fruiting bodies of the fungus and produce many </a:t>
            </a:r>
            <a:r>
              <a:rPr lang="en-US" sz="1400" dirty="0" err="1">
                <a:latin typeface="Times New Roman" panose="02020603050405020304" pitchFamily="18" charset="0"/>
                <a:cs typeface="Times New Roman" panose="02020603050405020304" pitchFamily="18" charset="0"/>
              </a:rPr>
              <a:t>asci</a:t>
            </a:r>
            <a:r>
              <a:rPr lang="en-US" sz="1400" dirty="0">
                <a:latin typeface="Times New Roman" panose="02020603050405020304" pitchFamily="18" charset="0"/>
                <a:cs typeface="Times New Roman" panose="02020603050405020304" pitchFamily="18" charset="0"/>
              </a:rPr>
              <a:t> inside. No </a:t>
            </a:r>
            <a:r>
              <a:rPr lang="en-US" sz="1400" dirty="0" err="1">
                <a:latin typeface="Times New Roman" panose="02020603050405020304" pitchFamily="18" charset="0"/>
                <a:cs typeface="Times New Roman" panose="02020603050405020304" pitchFamily="18" charset="0"/>
              </a:rPr>
              <a:t>paraphyses</a:t>
            </a:r>
            <a:r>
              <a:rPr lang="en-US" sz="1400" dirty="0">
                <a:latin typeface="Times New Roman" panose="02020603050405020304" pitchFamily="18" charset="0"/>
                <a:cs typeface="Times New Roman" panose="02020603050405020304" pitchFamily="18" charset="0"/>
              </a:rPr>
              <a:t> have been reported.</a:t>
            </a:r>
          </a:p>
          <a:p>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Asci</a:t>
            </a:r>
            <a:r>
              <a:rPr lang="en-US" sz="1400" dirty="0">
                <a:latin typeface="Times New Roman" panose="02020603050405020304" pitchFamily="18" charset="0"/>
                <a:cs typeface="Times New Roman" panose="02020603050405020304" pitchFamily="18" charset="0"/>
              </a:rPr>
              <a:t>, however, contain </a:t>
            </a:r>
            <a:r>
              <a:rPr lang="en-US" sz="1400" dirty="0" err="1">
                <a:latin typeface="Times New Roman" panose="02020603050405020304" pitchFamily="18" charset="0"/>
                <a:cs typeface="Times New Roman" panose="02020603050405020304" pitchFamily="18" charset="0"/>
              </a:rPr>
              <a:t>filiform</a:t>
            </a:r>
            <a:r>
              <a:rPr lang="en-US" sz="1400" dirty="0">
                <a:latin typeface="Times New Roman" panose="02020603050405020304" pitchFamily="18" charset="0"/>
                <a:cs typeface="Times New Roman" panose="02020603050405020304" pitchFamily="18" charset="0"/>
              </a:rPr>
              <a:t>, hyaline, </a:t>
            </a:r>
            <a:r>
              <a:rPr lang="en-US" sz="1400" dirty="0" err="1">
                <a:latin typeface="Times New Roman" panose="02020603050405020304" pitchFamily="18" charset="0"/>
                <a:cs typeface="Times New Roman" panose="02020603050405020304" pitchFamily="18" charset="0"/>
              </a:rPr>
              <a:t>septate</a:t>
            </a:r>
            <a:r>
              <a:rPr lang="en-US" sz="1400" dirty="0">
                <a:latin typeface="Times New Roman" panose="02020603050405020304" pitchFamily="18" charset="0"/>
                <a:cs typeface="Times New Roman" panose="02020603050405020304" pitchFamily="18" charset="0"/>
              </a:rPr>
              <a:t>, thin walled, </a:t>
            </a:r>
            <a:r>
              <a:rPr lang="en-US" sz="1400" dirty="0" err="1">
                <a:latin typeface="Times New Roman" panose="02020603050405020304" pitchFamily="18" charset="0"/>
                <a:cs typeface="Times New Roman" panose="02020603050405020304" pitchFamily="18" charset="0"/>
              </a:rPr>
              <a:t>ascospores</a:t>
            </a:r>
            <a:r>
              <a:rPr lang="en-US" sz="1400" dirty="0">
                <a:latin typeface="Times New Roman" panose="02020603050405020304" pitchFamily="18" charset="0"/>
                <a:cs typeface="Times New Roman" panose="02020603050405020304" pitchFamily="18" charset="0"/>
              </a:rPr>
              <a:t> (eight in number in each </a:t>
            </a:r>
            <a:r>
              <a:rPr lang="en-US" sz="1400" dirty="0" err="1">
                <a:latin typeface="Times New Roman" panose="02020603050405020304" pitchFamily="18" charset="0"/>
                <a:cs typeface="Times New Roman" panose="02020603050405020304" pitchFamily="18" charset="0"/>
              </a:rPr>
              <a:t>ascus</a:t>
            </a:r>
            <a:r>
              <a:rPr lang="en-US" sz="1400" dirty="0">
                <a:latin typeface="Times New Roman" panose="02020603050405020304" pitchFamily="18" charset="0"/>
                <a:cs typeface="Times New Roman" panose="02020603050405020304" pitchFamily="18" charset="0"/>
              </a:rPr>
              <a:t>) which get disseminated when the wall of the </a:t>
            </a:r>
            <a:r>
              <a:rPr lang="en-US" sz="1400" dirty="0" err="1">
                <a:latin typeface="Times New Roman" panose="02020603050405020304" pitchFamily="18" charset="0"/>
                <a:cs typeface="Times New Roman" panose="02020603050405020304" pitchFamily="18" charset="0"/>
              </a:rPr>
              <a:t>asci</a:t>
            </a:r>
            <a:r>
              <a:rPr lang="en-US" sz="1400" dirty="0">
                <a:latin typeface="Times New Roman" panose="02020603050405020304" pitchFamily="18" charset="0"/>
                <a:cs typeface="Times New Roman" panose="02020603050405020304" pitchFamily="18" charset="0"/>
              </a:rPr>
              <a:t> are burst-open. </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disseminated </a:t>
            </a:r>
            <a:r>
              <a:rPr lang="en-US" sz="1400" dirty="0" err="1">
                <a:latin typeface="Times New Roman" panose="02020603050405020304" pitchFamily="18" charset="0"/>
                <a:cs typeface="Times New Roman" panose="02020603050405020304" pitchFamily="18" charset="0"/>
              </a:rPr>
              <a:t>ascospores</a:t>
            </a:r>
            <a:r>
              <a:rPr lang="en-US" sz="1400" dirty="0">
                <a:latin typeface="Times New Roman" panose="02020603050405020304" pitchFamily="18" charset="0"/>
                <a:cs typeface="Times New Roman" panose="02020603050405020304" pitchFamily="18" charset="0"/>
              </a:rPr>
              <a:t>, then fall on spike and under suitable conditions, germinate, enter inside the ovary, and cause primary infection. After the primary infection is established, the hyphae fill in the ovaries, mature, and lead to conidial stage. The hyphae give out small conidiophores, which produce conidia on them.</a:t>
            </a:r>
          </a:p>
        </p:txBody>
      </p:sp>
    </p:spTree>
    <p:extLst>
      <p:ext uri="{BB962C8B-B14F-4D97-AF65-F5344CB8AC3E}">
        <p14:creationId xmlns:p14="http://schemas.microsoft.com/office/powerpoint/2010/main" val="367557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9732" y="79218"/>
            <a:ext cx="4961144" cy="6778782"/>
          </a:xfrm>
          <a:prstGeom prst="rect">
            <a:avLst/>
          </a:prstGeom>
        </p:spPr>
      </p:pic>
      <p:pic>
        <p:nvPicPr>
          <p:cNvPr id="5" name="Picture 4"/>
          <p:cNvPicPr>
            <a:picLocks noChangeAspect="1"/>
          </p:cNvPicPr>
          <p:nvPr/>
        </p:nvPicPr>
        <p:blipFill>
          <a:blip r:embed="rId3"/>
          <a:stretch>
            <a:fillRect/>
          </a:stretch>
        </p:blipFill>
        <p:spPr>
          <a:xfrm>
            <a:off x="4951412" y="79217"/>
            <a:ext cx="7171178" cy="6674667"/>
          </a:xfrm>
          <a:prstGeom prst="rect">
            <a:avLst/>
          </a:prstGeom>
        </p:spPr>
      </p:pic>
    </p:spTree>
    <p:extLst>
      <p:ext uri="{BB962C8B-B14F-4D97-AF65-F5344CB8AC3E}">
        <p14:creationId xmlns:p14="http://schemas.microsoft.com/office/powerpoint/2010/main" val="186291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253497"/>
            <a:ext cx="10632620" cy="6292158"/>
          </a:xfrm>
        </p:spPr>
        <p:txBody>
          <a:bodyPr>
            <a:noAutofit/>
          </a:bodyPr>
          <a:lstStyle/>
          <a:p>
            <a:r>
              <a:rPr lang="en-US" sz="1800" dirty="0">
                <a:latin typeface="Times New Roman" panose="02020603050405020304" pitchFamily="18" charset="0"/>
                <a:cs typeface="Times New Roman" panose="02020603050405020304" pitchFamily="18" charset="0"/>
              </a:rPr>
              <a:t>(iii) Secondary Infection:</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These are the conidia produced during primary infection which represent the secondary inoculum (source of secondary infection) for the current season. The conidia are contained within the honey dew-like exudate. The latter are taken away by insects which, when they sit on other plants, spread the conidia on them. The conidia germinate there and cause secondary infection. In this way the secondary infection is insect-borne.</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After sometimes, the </a:t>
            </a:r>
            <a:r>
              <a:rPr lang="en-US" sz="1800" dirty="0" err="1">
                <a:latin typeface="Times New Roman" panose="02020603050405020304" pitchFamily="18" charset="0"/>
                <a:cs typeface="Times New Roman" panose="02020603050405020304" pitchFamily="18" charset="0"/>
              </a:rPr>
              <a:t>hyphal</a:t>
            </a:r>
            <a:r>
              <a:rPr lang="en-US" sz="1800" dirty="0">
                <a:latin typeface="Times New Roman" panose="02020603050405020304" pitchFamily="18" charset="0"/>
                <a:cs typeface="Times New Roman" panose="02020603050405020304" pitchFamily="18" charset="0"/>
              </a:rPr>
              <a:t> masses filling in the ovaries as a result of primary as well as secondary infections harden giving rise to </a:t>
            </a:r>
            <a:r>
              <a:rPr lang="en-US" sz="1800" dirty="0" err="1">
                <a:latin typeface="Times New Roman" panose="02020603050405020304" pitchFamily="18" charset="0"/>
                <a:cs typeface="Times New Roman" panose="02020603050405020304" pitchFamily="18" charset="0"/>
              </a:rPr>
              <a:t>sclerotia</a:t>
            </a:r>
            <a:r>
              <a:rPr lang="en-US" sz="1800" dirty="0">
                <a:latin typeface="Times New Roman" panose="02020603050405020304" pitchFamily="18" charset="0"/>
                <a:cs typeface="Times New Roman" panose="02020603050405020304" pitchFamily="18" charset="0"/>
              </a:rPr>
              <a:t>. The latter are the structures which </a:t>
            </a:r>
            <a:r>
              <a:rPr lang="en-US" sz="1800" dirty="0" err="1">
                <a:latin typeface="Times New Roman" panose="02020603050405020304" pitchFamily="18" charset="0"/>
                <a:cs typeface="Times New Roman" panose="02020603050405020304" pitchFamily="18" charset="0"/>
              </a:rPr>
              <a:t>perennate</a:t>
            </a:r>
            <a:r>
              <a:rPr lang="en-US" sz="1800" dirty="0">
                <a:latin typeface="Times New Roman" panose="02020603050405020304" pitchFamily="18" charset="0"/>
                <a:cs typeface="Times New Roman" panose="02020603050405020304" pitchFamily="18" charset="0"/>
              </a:rPr>
              <a:t> and work as the source of primary infection during next growing season.</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Predisposing Factors: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High humidity in and around the field at the time of infection is considered the most suitable condition for the severity of the disease. It is because the disease spreads very rapidly through secondary inoculum (conidia) during such environmental condition.</a:t>
            </a:r>
          </a:p>
        </p:txBody>
      </p:sp>
    </p:spTree>
    <p:extLst>
      <p:ext uri="{BB962C8B-B14F-4D97-AF65-F5344CB8AC3E}">
        <p14:creationId xmlns:p14="http://schemas.microsoft.com/office/powerpoint/2010/main" val="150117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639" y="380246"/>
            <a:ext cx="10840850" cy="5984340"/>
          </a:xfrm>
        </p:spPr>
        <p:txBody>
          <a:bodyPr>
            <a:noAutofit/>
          </a:bodyPr>
          <a:lstStyle/>
          <a:p>
            <a:r>
              <a:rPr lang="en-US" sz="1800" dirty="0">
                <a:latin typeface="Times New Roman" panose="02020603050405020304" pitchFamily="18" charset="0"/>
                <a:cs typeface="Times New Roman" panose="02020603050405020304" pitchFamily="18" charset="0"/>
              </a:rPr>
              <a:t>Management of Ergot Disease:</a:t>
            </a:r>
          </a:p>
          <a:p>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Long crop rotation </a:t>
            </a:r>
            <a:r>
              <a:rPr lang="en-US" sz="1800" dirty="0" err="1">
                <a:latin typeface="Times New Roman" panose="02020603050405020304" pitchFamily="18" charset="0"/>
                <a:cs typeface="Times New Roman" panose="02020603050405020304" pitchFamily="18" charset="0"/>
              </a:rPr>
              <a:t>programme</a:t>
            </a:r>
            <a:r>
              <a:rPr lang="en-US" sz="1800" dirty="0">
                <a:latin typeface="Times New Roman" panose="02020603050405020304" pitchFamily="18" charset="0"/>
                <a:cs typeface="Times New Roman" panose="02020603050405020304" pitchFamily="18" charset="0"/>
              </a:rPr>
              <a:t> essentially helps avoid the disease incidence as this makes the pathogen </a:t>
            </a:r>
            <a:r>
              <a:rPr lang="en-US" sz="1800" dirty="0" err="1">
                <a:latin typeface="Times New Roman" panose="02020603050405020304" pitchFamily="18" charset="0"/>
                <a:cs typeface="Times New Roman" panose="02020603050405020304" pitchFamily="18" charset="0"/>
              </a:rPr>
              <a:t>inocula</a:t>
            </a:r>
            <a:r>
              <a:rPr lang="en-US" sz="1800" dirty="0">
                <a:latin typeface="Times New Roman" panose="02020603050405020304" pitchFamily="18" charset="0"/>
                <a:cs typeface="Times New Roman" panose="02020603050405020304" pitchFamily="18" charset="0"/>
              </a:rPr>
              <a:t> present in soil wait the proper host for a long length of time. In the mean-time many of the soil-borne </a:t>
            </a:r>
            <a:r>
              <a:rPr lang="en-US" sz="1800" dirty="0" err="1">
                <a:latin typeface="Times New Roman" panose="02020603050405020304" pitchFamily="18" charset="0"/>
                <a:cs typeface="Times New Roman" panose="02020603050405020304" pitchFamily="18" charset="0"/>
              </a:rPr>
              <a:t>inocula</a:t>
            </a:r>
            <a:r>
              <a:rPr lang="en-US" sz="1800" dirty="0">
                <a:latin typeface="Times New Roman" panose="02020603050405020304" pitchFamily="18" charset="0"/>
                <a:cs typeface="Times New Roman" panose="02020603050405020304" pitchFamily="18" charset="0"/>
              </a:rPr>
              <a:t> (mainly the </a:t>
            </a:r>
            <a:r>
              <a:rPr lang="en-US" sz="1800" dirty="0" err="1">
                <a:latin typeface="Times New Roman" panose="02020603050405020304" pitchFamily="18" charset="0"/>
                <a:cs typeface="Times New Roman" panose="02020603050405020304" pitchFamily="18" charset="0"/>
              </a:rPr>
              <a:t>sclerotia</a:t>
            </a:r>
            <a:r>
              <a:rPr lang="en-US" sz="1800" dirty="0">
                <a:latin typeface="Times New Roman" panose="02020603050405020304" pitchFamily="18" charset="0"/>
                <a:cs typeface="Times New Roman" panose="02020603050405020304" pitchFamily="18" charset="0"/>
              </a:rPr>
              <a:t>) become unviable.</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(ii) The most commonly used method to control this disease is using clean seeds. For this, the seeds are soaked in 20-30% salt solution. The </a:t>
            </a:r>
            <a:r>
              <a:rPr lang="en-US" sz="1800" dirty="0" err="1">
                <a:latin typeface="Times New Roman" panose="02020603050405020304" pitchFamily="18" charset="0"/>
                <a:cs typeface="Times New Roman" panose="02020603050405020304" pitchFamily="18" charset="0"/>
              </a:rPr>
              <a:t>sclerotia</a:t>
            </a:r>
            <a:r>
              <a:rPr lang="en-US" sz="1800" dirty="0">
                <a:latin typeface="Times New Roman" panose="02020603050405020304" pitchFamily="18" charset="0"/>
                <a:cs typeface="Times New Roman" panose="02020603050405020304" pitchFamily="18" charset="0"/>
              </a:rPr>
              <a:t> come on to the surface of the salt solution and float. Floating </a:t>
            </a:r>
            <a:r>
              <a:rPr lang="en-US" sz="1800" dirty="0" err="1">
                <a:latin typeface="Times New Roman" panose="02020603050405020304" pitchFamily="18" charset="0"/>
                <a:cs typeface="Times New Roman" panose="02020603050405020304" pitchFamily="18" charset="0"/>
              </a:rPr>
              <a:t>sclerotia</a:t>
            </a:r>
            <a:r>
              <a:rPr lang="en-US" sz="1800" dirty="0">
                <a:latin typeface="Times New Roman" panose="02020603050405020304" pitchFamily="18" charset="0"/>
                <a:cs typeface="Times New Roman" panose="02020603050405020304" pitchFamily="18" charset="0"/>
              </a:rPr>
              <a:t> can be collected by hand and destroyed.</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(iii) Repeated </a:t>
            </a:r>
            <a:r>
              <a:rPr lang="en-US" sz="1800" dirty="0" err="1">
                <a:latin typeface="Times New Roman" panose="02020603050405020304" pitchFamily="18" charset="0"/>
                <a:cs typeface="Times New Roman" panose="02020603050405020304" pitchFamily="18" charset="0"/>
              </a:rPr>
              <a:t>ploughing</a:t>
            </a:r>
            <a:r>
              <a:rPr lang="en-US" sz="1800" dirty="0">
                <a:latin typeface="Times New Roman" panose="02020603050405020304" pitchFamily="18" charset="0"/>
                <a:cs typeface="Times New Roman" panose="02020603050405020304" pitchFamily="18" charset="0"/>
              </a:rPr>
              <a:t> may reduce the viability of deep buried </a:t>
            </a:r>
            <a:r>
              <a:rPr lang="en-US" sz="1800" dirty="0" err="1">
                <a:latin typeface="Times New Roman" panose="02020603050405020304" pitchFamily="18" charset="0"/>
                <a:cs typeface="Times New Roman" panose="02020603050405020304" pitchFamily="18" charset="0"/>
              </a:rPr>
              <a:t>sclerotia</a:t>
            </a:r>
            <a:r>
              <a:rPr lang="en-US" sz="1800" dirty="0">
                <a:latin typeface="Times New Roman" panose="02020603050405020304" pitchFamily="18" charset="0"/>
                <a:cs typeface="Times New Roman" panose="02020603050405020304" pitchFamily="18" charset="0"/>
              </a:rPr>
              <a:t> in soil.</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(iv) Resistant varieties should preferably be grown.</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(v) Growth of a fungus, namely, </a:t>
            </a:r>
            <a:r>
              <a:rPr lang="en-US" sz="1800" dirty="0" err="1">
                <a:latin typeface="Times New Roman" panose="02020603050405020304" pitchFamily="18" charset="0"/>
                <a:cs typeface="Times New Roman" panose="02020603050405020304" pitchFamily="18" charset="0"/>
              </a:rPr>
              <a:t>Fusarium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roseum</a:t>
            </a:r>
            <a:r>
              <a:rPr lang="en-US" sz="1800" dirty="0">
                <a:latin typeface="Times New Roman" panose="02020603050405020304" pitchFamily="18" charset="0"/>
                <a:cs typeface="Times New Roman" panose="02020603050405020304" pitchFamily="18" charset="0"/>
              </a:rPr>
              <a:t> on </a:t>
            </a:r>
            <a:r>
              <a:rPr lang="en-US" sz="1800" dirty="0" err="1">
                <a:latin typeface="Times New Roman" panose="02020603050405020304" pitchFamily="18" charset="0"/>
                <a:cs typeface="Times New Roman" panose="02020603050405020304" pitchFamily="18" charset="0"/>
              </a:rPr>
              <a:t>Claviceps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fusiformis</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microcephala</a:t>
            </a:r>
            <a:r>
              <a:rPr lang="en-US" sz="1800" dirty="0">
                <a:latin typeface="Times New Roman" panose="02020603050405020304" pitchFamily="18" charset="0"/>
                <a:cs typeface="Times New Roman" panose="02020603050405020304" pitchFamily="18" charset="0"/>
              </a:rPr>
              <a:t>) as a </a:t>
            </a:r>
            <a:r>
              <a:rPr lang="en-US" sz="1800" dirty="0" err="1">
                <a:latin typeface="Times New Roman" panose="02020603050405020304" pitchFamily="18" charset="0"/>
                <a:cs typeface="Times New Roman" panose="02020603050405020304" pitchFamily="18" charset="0"/>
              </a:rPr>
              <a:t>mycoparasite</a:t>
            </a:r>
            <a:r>
              <a:rPr lang="en-US" sz="1800" dirty="0">
                <a:latin typeface="Times New Roman" panose="02020603050405020304" pitchFamily="18" charset="0"/>
                <a:cs typeface="Times New Roman" panose="02020603050405020304" pitchFamily="18" charset="0"/>
              </a:rPr>
              <a:t> has been commonly seen in the ‘</a:t>
            </a:r>
            <a:r>
              <a:rPr lang="en-US" sz="1800" dirty="0" err="1">
                <a:latin typeface="Times New Roman" panose="02020603050405020304" pitchFamily="18" charset="0"/>
                <a:cs typeface="Times New Roman" panose="02020603050405020304" pitchFamily="18" charset="0"/>
              </a:rPr>
              <a:t>teria</a:t>
            </a:r>
            <a:r>
              <a:rPr lang="en-US" sz="1800" dirty="0">
                <a:latin typeface="Times New Roman" panose="02020603050405020304" pitchFamily="18" charset="0"/>
                <a:cs typeface="Times New Roman" panose="02020603050405020304" pitchFamily="18" charset="0"/>
              </a:rPr>
              <a:t>’ area of Uttar Pradesh. The former can be used as highly potential biological control agent against the latter and the incidence of the disease can be effectively reduced employing this method.</a:t>
            </a:r>
          </a:p>
        </p:txBody>
      </p:sp>
    </p:spTree>
    <p:extLst>
      <p:ext uri="{BB962C8B-B14F-4D97-AF65-F5344CB8AC3E}">
        <p14:creationId xmlns:p14="http://schemas.microsoft.com/office/powerpoint/2010/main" val="37388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6338" y="106377"/>
            <a:ext cx="11217242" cy="6375903"/>
          </a:xfrm>
          <a:prstGeom prst="rect">
            <a:avLst/>
          </a:prstGeom>
        </p:spPr>
      </p:pic>
    </p:spTree>
    <p:extLst>
      <p:ext uri="{BB962C8B-B14F-4D97-AF65-F5344CB8AC3E}">
        <p14:creationId xmlns:p14="http://schemas.microsoft.com/office/powerpoint/2010/main" val="202133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3940521"/>
          </a:xfrm>
        </p:spPr>
        <p:txBody>
          <a:bodyPr>
            <a:normAutofit/>
          </a:bodyPr>
          <a:lstStyle/>
          <a:p>
            <a:r>
              <a:rPr lang="en-US" sz="4000" dirty="0" smtClean="0">
                <a:latin typeface="Times New Roman" panose="02020603050405020304" pitchFamily="18" charset="0"/>
                <a:cs typeface="Times New Roman" panose="02020603050405020304" pitchFamily="18" charset="0"/>
              </a:rPr>
              <a:t>THANK YOU….</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06154" y="685800"/>
            <a:ext cx="6545656" cy="6022818"/>
          </a:xfrm>
          <a:prstGeom prst="rect">
            <a:avLst/>
          </a:prstGeom>
        </p:spPr>
      </p:pic>
    </p:spTree>
    <p:extLst>
      <p:ext uri="{BB962C8B-B14F-4D97-AF65-F5344CB8AC3E}">
        <p14:creationId xmlns:p14="http://schemas.microsoft.com/office/powerpoint/2010/main" val="12991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16871" y="307817"/>
            <a:ext cx="6325229" cy="6274051"/>
          </a:xfrm>
          <a:prstGeom prst="rect">
            <a:avLst/>
          </a:prstGeom>
        </p:spPr>
      </p:pic>
      <p:pic>
        <p:nvPicPr>
          <p:cNvPr id="5" name="Picture 4"/>
          <p:cNvPicPr>
            <a:picLocks noChangeAspect="1"/>
          </p:cNvPicPr>
          <p:nvPr/>
        </p:nvPicPr>
        <p:blipFill>
          <a:blip r:embed="rId3"/>
          <a:stretch>
            <a:fillRect/>
          </a:stretch>
        </p:blipFill>
        <p:spPr>
          <a:xfrm>
            <a:off x="6853473" y="307818"/>
            <a:ext cx="4843603" cy="6274050"/>
          </a:xfrm>
          <a:prstGeom prst="rect">
            <a:avLst/>
          </a:prstGeom>
        </p:spPr>
      </p:pic>
    </p:spTree>
    <p:extLst>
      <p:ext uri="{BB962C8B-B14F-4D97-AF65-F5344CB8AC3E}">
        <p14:creationId xmlns:p14="http://schemas.microsoft.com/office/powerpoint/2010/main" val="222273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487764" cy="5715000"/>
          </a:xfrm>
        </p:spPr>
        <p:txBody>
          <a:bodyPr>
            <a:noAutofit/>
          </a:bodyPr>
          <a:lstStyle/>
          <a:p>
            <a:r>
              <a:rPr lang="en-US" sz="2400" dirty="0">
                <a:latin typeface="Times New Roman" panose="02020603050405020304" pitchFamily="18" charset="0"/>
                <a:cs typeface="Times New Roman" panose="02020603050405020304" pitchFamily="18" charset="0"/>
              </a:rPr>
              <a:t>The ergot of </a:t>
            </a:r>
            <a:r>
              <a:rPr lang="en-US" sz="2400" dirty="0" err="1">
                <a:latin typeface="Times New Roman" panose="02020603050405020304" pitchFamily="18" charset="0"/>
                <a:cs typeface="Times New Roman" panose="02020603050405020304" pitchFamily="18" charset="0"/>
              </a:rPr>
              <a:t>Bajra</a:t>
            </a:r>
            <a:r>
              <a:rPr lang="en-US" sz="2400" dirty="0">
                <a:latin typeface="Times New Roman" panose="02020603050405020304" pitchFamily="18" charset="0"/>
                <a:cs typeface="Times New Roman" panose="02020603050405020304" pitchFamily="18" charset="0"/>
              </a:rPr>
              <a:t> (pearl millet) was first reported from south India. The first report of its occurrence in epidemic form was made in 1956 from south ‘</a:t>
            </a:r>
            <a:r>
              <a:rPr lang="en-US" sz="2400" dirty="0" err="1">
                <a:latin typeface="Times New Roman" panose="02020603050405020304" pitchFamily="18" charset="0"/>
                <a:cs typeface="Times New Roman" panose="02020603050405020304" pitchFamily="18" charset="0"/>
              </a:rPr>
              <a:t>Satara</a:t>
            </a:r>
            <a:r>
              <a:rPr lang="en-US" sz="2400" dirty="0">
                <a:latin typeface="Times New Roman" panose="02020603050405020304" pitchFamily="18" charset="0"/>
                <a:cs typeface="Times New Roman" panose="02020603050405020304" pitchFamily="18" charset="0"/>
              </a:rPr>
              <a:t>’ area of Maharashtra.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Severe </a:t>
            </a:r>
            <a:r>
              <a:rPr lang="en-US" sz="2400" dirty="0">
                <a:latin typeface="Times New Roman" panose="02020603050405020304" pitchFamily="18" charset="0"/>
                <a:cs typeface="Times New Roman" panose="02020603050405020304" pitchFamily="18" charset="0"/>
              </a:rPr>
              <a:t>epidemics of the disease are known to occur in Delhi, U.R, Rajasthan, Maharashtra, Karnataka, Tamil Nadu, A.R, and Haryana. Natarajan et al. (1974) estimated the average incidence to be about 62.4% with grain loss of about 58%.</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damage caused by the disease depends upon the weather at the time of ear formation.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Presence </a:t>
            </a:r>
            <a:r>
              <a:rPr lang="en-US" sz="2400" dirty="0">
                <a:latin typeface="Times New Roman" panose="02020603050405020304" pitchFamily="18" charset="0"/>
                <a:cs typeface="Times New Roman" panose="02020603050405020304" pitchFamily="18" charset="0"/>
              </a:rPr>
              <a:t>of toxic alkaloids in the ergot adds to the importance of the disease. The </a:t>
            </a:r>
            <a:r>
              <a:rPr lang="en-US" sz="2400" dirty="0" err="1">
                <a:latin typeface="Times New Roman" panose="02020603050405020304" pitchFamily="18" charset="0"/>
                <a:cs typeface="Times New Roman" panose="02020603050405020304" pitchFamily="18" charset="0"/>
              </a:rPr>
              <a:t>sclerotia</a:t>
            </a:r>
            <a:r>
              <a:rPr lang="en-US" sz="2400" dirty="0">
                <a:latin typeface="Times New Roman" panose="02020603050405020304" pitchFamily="18" charset="0"/>
                <a:cs typeface="Times New Roman" panose="02020603050405020304" pitchFamily="18" charset="0"/>
              </a:rPr>
              <a:t> contain ‘ergo-toxin’ which, when consumed in excessive quantities, proves to be toxic to life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But, when taken in prescribed quantities it proves to be beneficial as it has some medicinal value </a:t>
            </a:r>
            <a:r>
              <a:rPr lang="en-US" sz="2400" dirty="0" smtClean="0">
                <a:latin typeface="Times New Roman" panose="02020603050405020304" pitchFamily="18" charset="0"/>
                <a:cs typeface="Times New Roman" panose="02020603050405020304" pitchFamily="18" charset="0"/>
              </a:rPr>
              <a:t>too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66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07819" y="-407406"/>
            <a:ext cx="5359652" cy="6898741"/>
          </a:xfrm>
          <a:prstGeom prst="rect">
            <a:avLst/>
          </a:prstGeom>
        </p:spPr>
      </p:pic>
      <p:pic>
        <p:nvPicPr>
          <p:cNvPr id="8" name="Picture 7"/>
          <p:cNvPicPr>
            <a:picLocks noChangeAspect="1"/>
          </p:cNvPicPr>
          <p:nvPr/>
        </p:nvPicPr>
        <p:blipFill>
          <a:blip r:embed="rId3"/>
          <a:stretch>
            <a:fillRect/>
          </a:stretch>
        </p:blipFill>
        <p:spPr>
          <a:xfrm>
            <a:off x="5987359" y="63374"/>
            <a:ext cx="6076950" cy="6681457"/>
          </a:xfrm>
          <a:prstGeom prst="rect">
            <a:avLst/>
          </a:prstGeom>
        </p:spPr>
      </p:pic>
    </p:spTree>
    <p:extLst>
      <p:ext uri="{BB962C8B-B14F-4D97-AF65-F5344CB8AC3E}">
        <p14:creationId xmlns:p14="http://schemas.microsoft.com/office/powerpoint/2010/main" val="275548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426" y="353085"/>
            <a:ext cx="9328921" cy="6020555"/>
          </a:xfrm>
        </p:spPr>
        <p:txBody>
          <a:bodyPr>
            <a:normAutofit/>
          </a:bodyPr>
          <a:lstStyle/>
          <a:p>
            <a:r>
              <a:rPr lang="en-US" sz="2400" dirty="0">
                <a:latin typeface="Times New Roman" panose="02020603050405020304" pitchFamily="18" charset="0"/>
                <a:cs typeface="Times New Roman" panose="02020603050405020304" pitchFamily="18" charset="0"/>
              </a:rPr>
              <a:t>On panicles, droplets of creamy to pink, mucilaginous fluid are seen exuding from the infected florets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sticky fluid called 'honeydew' contains numerous conidia</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excessive amounts of honeydew are produced, it drops on to the foliage and the ground</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droplets on the panicle become darker and coalesce to form compact patches. Infected florets do not produce grains because the ovaries are replaced by compact, dark, hard fungal masses known as </a:t>
            </a:r>
            <a:r>
              <a:rPr lang="en-US" sz="2400" dirty="0" err="1">
                <a:latin typeface="Times New Roman" panose="02020603050405020304" pitchFamily="18" charset="0"/>
                <a:cs typeface="Times New Roman" panose="02020603050405020304" pitchFamily="18" charset="0"/>
              </a:rPr>
              <a:t>sclerotia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These </a:t>
            </a:r>
            <a:r>
              <a:rPr lang="en-US" sz="2400" dirty="0" err="1">
                <a:latin typeface="Times New Roman" panose="02020603050405020304" pitchFamily="18" charset="0"/>
                <a:cs typeface="Times New Roman" panose="02020603050405020304" pitchFamily="18" charset="0"/>
              </a:rPr>
              <a:t>sclerotia</a:t>
            </a:r>
            <a:r>
              <a:rPr lang="en-US" sz="2400" dirty="0">
                <a:latin typeface="Times New Roman" panose="02020603050405020304" pitchFamily="18" charset="0"/>
                <a:cs typeface="Times New Roman" panose="02020603050405020304" pitchFamily="18" charset="0"/>
              </a:rPr>
              <a:t> are often larger than the grains and protrude out of the glumes.</a:t>
            </a:r>
          </a:p>
        </p:txBody>
      </p:sp>
      <p:pic>
        <p:nvPicPr>
          <p:cNvPr id="4" name="Picture 3"/>
          <p:cNvPicPr>
            <a:picLocks noChangeAspect="1"/>
          </p:cNvPicPr>
          <p:nvPr/>
        </p:nvPicPr>
        <p:blipFill>
          <a:blip r:embed="rId2"/>
          <a:stretch>
            <a:fillRect/>
          </a:stretch>
        </p:blipFill>
        <p:spPr>
          <a:xfrm>
            <a:off x="10049347" y="602622"/>
            <a:ext cx="1933575" cy="5562788"/>
          </a:xfrm>
          <a:prstGeom prst="rect">
            <a:avLst/>
          </a:prstGeom>
        </p:spPr>
      </p:pic>
    </p:spTree>
    <p:extLst>
      <p:ext uri="{BB962C8B-B14F-4D97-AF65-F5344CB8AC3E}">
        <p14:creationId xmlns:p14="http://schemas.microsoft.com/office/powerpoint/2010/main" val="40785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72017"/>
            <a:ext cx="8534400" cy="6427960"/>
          </a:xfrm>
        </p:spPr>
        <p:txBody>
          <a:bodyPr>
            <a:noAutofit/>
          </a:bodyPr>
          <a:lstStyle/>
          <a:p>
            <a:r>
              <a:rPr lang="en-US" sz="2400" dirty="0">
                <a:latin typeface="Times New Roman" panose="02020603050405020304" pitchFamily="18" charset="0"/>
                <a:cs typeface="Times New Roman" panose="02020603050405020304" pitchFamily="18" charset="0"/>
              </a:rPr>
              <a:t>Causal Organism of Ergot Disease:</a:t>
            </a:r>
          </a:p>
          <a:p>
            <a:r>
              <a:rPr lang="en-US" sz="2400" dirty="0">
                <a:latin typeface="Times New Roman" panose="02020603050405020304" pitchFamily="18" charset="0"/>
                <a:cs typeface="Times New Roman" panose="02020603050405020304" pitchFamily="18" charset="0"/>
              </a:rPr>
              <a:t>The fungus attacks the ovary and grows profusely producing masses of hyphae.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hyphae produce, firstly, small conidiophores which, later on, give rise to conidia.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One </a:t>
            </a:r>
            <a:r>
              <a:rPr lang="en-US" sz="2400" dirty="0">
                <a:latin typeface="Times New Roman" panose="02020603050405020304" pitchFamily="18" charset="0"/>
                <a:cs typeface="Times New Roman" panose="02020603050405020304" pitchFamily="18" charset="0"/>
              </a:rPr>
              <a:t>can see honey dew-­like droplets oozing out of infected ovary of the affected ears which are full of conidia.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after sometimes, the masses of hyphae filling in the ovary harden in addition with the honey dew-­like substance and give rise to </a:t>
            </a:r>
            <a:r>
              <a:rPr lang="en-US" sz="2400" u="sng" dirty="0" err="1">
                <a:solidFill>
                  <a:srgbClr val="002060"/>
                </a:solidFill>
                <a:latin typeface="Times New Roman" panose="02020603050405020304" pitchFamily="18" charset="0"/>
                <a:cs typeface="Times New Roman" panose="02020603050405020304" pitchFamily="18" charset="0"/>
              </a:rPr>
              <a:t>sclerotia</a:t>
            </a:r>
            <a:r>
              <a:rPr lang="en-US" sz="2400" u="sng" dirty="0">
                <a:solidFill>
                  <a:srgbClr val="002060"/>
                </a:solidFill>
                <a:latin typeface="Times New Roman" panose="02020603050405020304" pitchFamily="18" charset="0"/>
                <a:cs typeface="Times New Roman" panose="02020603050405020304" pitchFamily="18" charset="0"/>
              </a:rPr>
              <a:t>. </a:t>
            </a:r>
            <a:endParaRPr lang="en-US" sz="2400" u="sng" dirty="0" smtClean="0">
              <a:solidFill>
                <a:srgbClr val="00206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sclerotia</a:t>
            </a:r>
            <a:r>
              <a:rPr lang="en-US" sz="2400" dirty="0">
                <a:latin typeface="Times New Roman" panose="02020603050405020304" pitchFamily="18" charset="0"/>
                <a:cs typeface="Times New Roman" panose="02020603050405020304" pitchFamily="18" charset="0"/>
              </a:rPr>
              <a:t> become somewhat elongated and project out the surface of the ear</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These are the </a:t>
            </a:r>
            <a:r>
              <a:rPr lang="en-US" sz="2400" dirty="0" err="1">
                <a:latin typeface="Times New Roman" panose="02020603050405020304" pitchFamily="18" charset="0"/>
                <a:cs typeface="Times New Roman" panose="02020603050405020304" pitchFamily="18" charset="0"/>
              </a:rPr>
              <a:t>sclerotia</a:t>
            </a:r>
            <a:r>
              <a:rPr lang="en-US" sz="2400" dirty="0">
                <a:latin typeface="Times New Roman" panose="02020603050405020304" pitchFamily="18" charset="0"/>
                <a:cs typeface="Times New Roman" panose="02020603050405020304" pitchFamily="18" charset="0"/>
              </a:rPr>
              <a:t> which borne sex-organs therein at maturity.</a:t>
            </a:r>
          </a:p>
        </p:txBody>
      </p:sp>
      <p:pic>
        <p:nvPicPr>
          <p:cNvPr id="4" name="Picture 3"/>
          <p:cNvPicPr>
            <a:picLocks noChangeAspect="1"/>
          </p:cNvPicPr>
          <p:nvPr/>
        </p:nvPicPr>
        <p:blipFill>
          <a:blip r:embed="rId2"/>
          <a:stretch>
            <a:fillRect/>
          </a:stretch>
        </p:blipFill>
        <p:spPr>
          <a:xfrm>
            <a:off x="9551404" y="97561"/>
            <a:ext cx="2381063" cy="6502415"/>
          </a:xfrm>
          <a:prstGeom prst="rect">
            <a:avLst/>
          </a:prstGeom>
        </p:spPr>
      </p:pic>
    </p:spTree>
    <p:extLst>
      <p:ext uri="{BB962C8B-B14F-4D97-AF65-F5344CB8AC3E}">
        <p14:creationId xmlns:p14="http://schemas.microsoft.com/office/powerpoint/2010/main" val="145135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632620" cy="5660679"/>
          </a:xfrm>
        </p:spPr>
        <p:txBody>
          <a:bodyPr>
            <a:noAutofit/>
          </a:bodyPr>
          <a:lstStyle/>
          <a:p>
            <a:r>
              <a:rPr lang="en-US" dirty="0">
                <a:latin typeface="Times New Roman" panose="02020603050405020304" pitchFamily="18" charset="0"/>
                <a:cs typeface="Times New Roman" panose="02020603050405020304" pitchFamily="18" charset="0"/>
              </a:rPr>
              <a:t>The life cycle of C. </a:t>
            </a:r>
            <a:r>
              <a:rPr lang="en-US" dirty="0" err="1">
                <a:latin typeface="Times New Roman" panose="02020603050405020304" pitchFamily="18" charset="0"/>
                <a:cs typeface="Times New Roman" panose="02020603050405020304" pitchFamily="18" charset="0"/>
              </a:rPr>
              <a:t>fusiformis</a:t>
            </a:r>
            <a:r>
              <a:rPr lang="en-US" dirty="0">
                <a:latin typeface="Times New Roman" panose="02020603050405020304" pitchFamily="18" charset="0"/>
                <a:cs typeface="Times New Roman" panose="02020603050405020304" pitchFamily="18" charset="0"/>
              </a:rPr>
              <a:t> begins when the </a:t>
            </a:r>
            <a:r>
              <a:rPr lang="en-US" dirty="0" err="1">
                <a:latin typeface="Times New Roman" panose="02020603050405020304" pitchFamily="18" charset="0"/>
                <a:cs typeface="Times New Roman" panose="02020603050405020304" pitchFamily="18" charset="0"/>
              </a:rPr>
              <a:t>sclerotia</a:t>
            </a:r>
            <a:r>
              <a:rPr lang="en-US" dirty="0">
                <a:latin typeface="Times New Roman" panose="02020603050405020304" pitchFamily="18" charset="0"/>
                <a:cs typeface="Times New Roman" panose="02020603050405020304" pitchFamily="18" charset="0"/>
              </a:rPr>
              <a:t> germinate to produce stalked </a:t>
            </a:r>
            <a:r>
              <a:rPr lang="en-US" dirty="0" err="1">
                <a:latin typeface="Times New Roman" panose="02020603050405020304" pitchFamily="18" charset="0"/>
                <a:cs typeface="Times New Roman" panose="02020603050405020304" pitchFamily="18" charset="0"/>
              </a:rPr>
              <a:t>stromata</a:t>
            </a:r>
            <a:r>
              <a:rPr lang="en-US" dirty="0">
                <a:latin typeface="Times New Roman" panose="02020603050405020304" pitchFamily="18" charset="0"/>
                <a:cs typeface="Times New Roman" panose="02020603050405020304" pitchFamily="18" charset="0"/>
              </a:rPr>
              <a:t> bearing </a:t>
            </a:r>
            <a:r>
              <a:rPr lang="en-US" dirty="0" err="1">
                <a:latin typeface="Times New Roman" panose="02020603050405020304" pitchFamily="18" charset="0"/>
                <a:cs typeface="Times New Roman" panose="02020603050405020304" pitchFamily="18" charset="0"/>
              </a:rPr>
              <a:t>asci</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ascospores</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perithecia</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ejected airborne </a:t>
            </a:r>
            <a:r>
              <a:rPr lang="en-US" dirty="0" err="1">
                <a:latin typeface="Times New Roman" panose="02020603050405020304" pitchFamily="18" charset="0"/>
                <a:cs typeface="Times New Roman" panose="02020603050405020304" pitchFamily="18" charset="0"/>
              </a:rPr>
              <a:t>ascospores</a:t>
            </a:r>
            <a:r>
              <a:rPr lang="en-US" dirty="0">
                <a:latin typeface="Times New Roman" panose="02020603050405020304" pitchFamily="18" charset="0"/>
                <a:cs typeface="Times New Roman" panose="02020603050405020304" pitchFamily="18" charset="0"/>
              </a:rPr>
              <a:t> infect the stigmas of flowering pearl millet [</a:t>
            </a:r>
            <a:r>
              <a:rPr lang="en-US" dirty="0" err="1">
                <a:latin typeface="Times New Roman" panose="02020603050405020304" pitchFamily="18" charset="0"/>
                <a:cs typeface="Times New Roman" panose="02020603050405020304" pitchFamily="18" charset="0"/>
              </a:rPr>
              <a:t>Pennisetum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glaucum</a:t>
            </a:r>
            <a:r>
              <a:rPr lang="en-US" dirty="0">
                <a:latin typeface="Times New Roman" panose="02020603050405020304" pitchFamily="18" charset="0"/>
                <a:cs typeface="Times New Roman" panose="02020603050405020304" pitchFamily="18" charset="0"/>
              </a:rPr>
              <a:t>] panicles before pollination</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Honeydew oozes out of the infected florets 5-7 days after </a:t>
            </a:r>
            <a:r>
              <a:rPr lang="en-US" dirty="0" smtClean="0">
                <a:latin typeface="Times New Roman" panose="02020603050405020304" pitchFamily="18" charset="0"/>
                <a:cs typeface="Times New Roman" panose="02020603050405020304" pitchFamily="18" charset="0"/>
              </a:rPr>
              <a:t>infection</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honeydew contains numerous </a:t>
            </a:r>
            <a:r>
              <a:rPr lang="en-US" dirty="0" err="1">
                <a:latin typeface="Times New Roman" panose="02020603050405020304" pitchFamily="18" charset="0"/>
                <a:cs typeface="Times New Roman" panose="02020603050405020304" pitchFamily="18" charset="0"/>
              </a:rPr>
              <a:t>macroconidia</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microconidia</a:t>
            </a:r>
            <a:r>
              <a:rPr lang="en-US" dirty="0">
                <a:latin typeface="Times New Roman" panose="02020603050405020304" pitchFamily="18" charset="0"/>
                <a:cs typeface="Times New Roman" panose="02020603050405020304" pitchFamily="18" charset="0"/>
              </a:rPr>
              <a:t> that serve as secondary inoculum for the disease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conidia are disseminated from one panicle to another by rain-splash, wind currents, contact and also by insects. Both types of conidia initiate infection when they land on the stigmas of flowering pearl millet.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Optimal </a:t>
            </a:r>
            <a:r>
              <a:rPr lang="en-US" dirty="0">
                <a:latin typeface="Times New Roman" panose="02020603050405020304" pitchFamily="18" charset="0"/>
                <a:cs typeface="Times New Roman" panose="02020603050405020304" pitchFamily="18" charset="0"/>
              </a:rPr>
              <a:t>conditions for conidial germination in the laboratory were found to be 25°C and 100% relative humidity. Germination of at least 60% was obtained between 20 and 30°C and with relative humidity greater than 80</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Dense, brown, fusiform </a:t>
            </a:r>
            <a:r>
              <a:rPr lang="en-US" dirty="0" err="1">
                <a:latin typeface="Times New Roman" panose="02020603050405020304" pitchFamily="18" charset="0"/>
                <a:cs typeface="Times New Roman" panose="02020603050405020304" pitchFamily="18" charset="0"/>
              </a:rPr>
              <a:t>sclerotia</a:t>
            </a:r>
            <a:r>
              <a:rPr lang="en-US" dirty="0">
                <a:latin typeface="Times New Roman" panose="02020603050405020304" pitchFamily="18" charset="0"/>
                <a:cs typeface="Times New Roman" panose="02020603050405020304" pitchFamily="18" charset="0"/>
              </a:rPr>
              <a:t> form in the infected florets within 15-20 days of the appearance of honeydew</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a:t>
            </a:r>
            <a:r>
              <a:rPr lang="en-US" dirty="0" err="1">
                <a:latin typeface="Times New Roman" panose="02020603050405020304" pitchFamily="18" charset="0"/>
                <a:cs typeface="Times New Roman" panose="02020603050405020304" pitchFamily="18" charset="0"/>
              </a:rPr>
              <a:t>sclerotia</a:t>
            </a:r>
            <a:r>
              <a:rPr lang="en-US" dirty="0">
                <a:latin typeface="Times New Roman" panose="02020603050405020304" pitchFamily="18" charset="0"/>
                <a:cs typeface="Times New Roman" panose="02020603050405020304" pitchFamily="18" charset="0"/>
              </a:rPr>
              <a:t> are the survival form of the fungus and may fall to the ground or be included with harvested seed. In the following season</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sclerotia</a:t>
            </a:r>
            <a:r>
              <a:rPr lang="en-US" dirty="0">
                <a:latin typeface="Times New Roman" panose="02020603050405020304" pitchFamily="18" charset="0"/>
                <a:cs typeface="Times New Roman" panose="02020603050405020304" pitchFamily="18" charset="0"/>
              </a:rPr>
              <a:t> germinate by forming 1-16 fleshy </a:t>
            </a:r>
            <a:r>
              <a:rPr lang="en-US" dirty="0" err="1">
                <a:latin typeface="Times New Roman" panose="02020603050405020304" pitchFamily="18" charset="0"/>
                <a:cs typeface="Times New Roman" panose="02020603050405020304" pitchFamily="18" charset="0"/>
              </a:rPr>
              <a:t>stipes</a:t>
            </a:r>
            <a:r>
              <a:rPr lang="en-US" dirty="0">
                <a:latin typeface="Times New Roman" panose="02020603050405020304" pitchFamily="18" charset="0"/>
                <a:cs typeface="Times New Roman" panose="02020603050405020304" pitchFamily="18" charset="0"/>
              </a:rPr>
              <a:t>, each with a globular </a:t>
            </a:r>
            <a:r>
              <a:rPr lang="en-US" dirty="0" err="1">
                <a:latin typeface="Times New Roman" panose="02020603050405020304" pitchFamily="18" charset="0"/>
                <a:cs typeface="Times New Roman" panose="02020603050405020304" pitchFamily="18" charset="0"/>
              </a:rPr>
              <a:t>capitulum</a:t>
            </a:r>
            <a:r>
              <a:rPr lang="en-US" dirty="0">
                <a:latin typeface="Times New Roman" panose="02020603050405020304" pitchFamily="18" charset="0"/>
                <a:cs typeface="Times New Roman" panose="02020603050405020304" pitchFamily="18" charset="0"/>
              </a:rPr>
              <a:t> containing </a:t>
            </a:r>
            <a:r>
              <a:rPr lang="en-US" dirty="0" err="1">
                <a:latin typeface="Times New Roman" panose="02020603050405020304" pitchFamily="18" charset="0"/>
                <a:cs typeface="Times New Roman" panose="02020603050405020304" pitchFamily="18" charset="0"/>
              </a:rPr>
              <a:t>pyriform</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perithecia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reported that the conidia to conidia cycle of plant to plant transmission took 4-6 days, with mature </a:t>
            </a:r>
            <a:r>
              <a:rPr lang="en-US" dirty="0" err="1">
                <a:latin typeface="Times New Roman" panose="02020603050405020304" pitchFamily="18" charset="0"/>
                <a:cs typeface="Times New Roman" panose="02020603050405020304" pitchFamily="18" charset="0"/>
              </a:rPr>
              <a:t>sclerotia</a:t>
            </a:r>
            <a:r>
              <a:rPr lang="en-US" dirty="0">
                <a:latin typeface="Times New Roman" panose="02020603050405020304" pitchFamily="18" charset="0"/>
                <a:cs typeface="Times New Roman" panose="02020603050405020304" pitchFamily="18" charset="0"/>
              </a:rPr>
              <a:t> observed 20-25 days after inoculation.</a:t>
            </a:r>
          </a:p>
        </p:txBody>
      </p:sp>
    </p:spTree>
    <p:extLst>
      <p:ext uri="{BB962C8B-B14F-4D97-AF65-F5344CB8AC3E}">
        <p14:creationId xmlns:p14="http://schemas.microsoft.com/office/powerpoint/2010/main" val="95225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148667" cy="5941337"/>
          </a:xfrm>
        </p:spPr>
        <p:txBody>
          <a:bodyPr>
            <a:normAutofit fontScale="92500" lnSpcReduction="10000"/>
          </a:bodyPr>
          <a:lstStyle/>
          <a:p>
            <a:r>
              <a:rPr lang="en-US" dirty="0"/>
              <a:t> The </a:t>
            </a:r>
            <a:r>
              <a:rPr lang="en-US" dirty="0" err="1"/>
              <a:t>uninucleate</a:t>
            </a:r>
            <a:r>
              <a:rPr lang="en-US" dirty="0"/>
              <a:t> </a:t>
            </a:r>
            <a:r>
              <a:rPr lang="en-US" dirty="0" err="1"/>
              <a:t>ascospores</a:t>
            </a:r>
            <a:r>
              <a:rPr lang="en-US" dirty="0"/>
              <a:t> germinated to produce conidia. </a:t>
            </a:r>
            <a:endParaRPr lang="en-US" dirty="0" smtClean="0"/>
          </a:p>
          <a:p>
            <a:r>
              <a:rPr lang="en-US" dirty="0" smtClean="0"/>
              <a:t>The </a:t>
            </a:r>
            <a:r>
              <a:rPr lang="en-US" dirty="0"/>
              <a:t>nucleus of most </a:t>
            </a:r>
            <a:r>
              <a:rPr lang="en-US" dirty="0" err="1"/>
              <a:t>ascospores</a:t>
            </a:r>
            <a:r>
              <a:rPr lang="en-US" dirty="0"/>
              <a:t> migrated into the </a:t>
            </a:r>
            <a:r>
              <a:rPr lang="en-US" dirty="0" err="1"/>
              <a:t>conidium</a:t>
            </a:r>
            <a:r>
              <a:rPr lang="en-US" dirty="0"/>
              <a:t>. </a:t>
            </a:r>
            <a:endParaRPr lang="en-US" dirty="0" smtClean="0"/>
          </a:p>
          <a:p>
            <a:r>
              <a:rPr lang="en-US" dirty="0" smtClean="0"/>
              <a:t>In </a:t>
            </a:r>
            <a:r>
              <a:rPr lang="en-US" dirty="0"/>
              <a:t>some </a:t>
            </a:r>
            <a:r>
              <a:rPr lang="en-US" dirty="0" err="1"/>
              <a:t>ascospores</a:t>
            </a:r>
            <a:r>
              <a:rPr lang="en-US" dirty="0"/>
              <a:t>, the nucleus divides into two, resulting in two primary conidia</a:t>
            </a:r>
            <a:r>
              <a:rPr lang="en-US" dirty="0" smtClean="0"/>
              <a:t>.</a:t>
            </a:r>
          </a:p>
          <a:p>
            <a:r>
              <a:rPr lang="en-US" dirty="0" smtClean="0"/>
              <a:t> </a:t>
            </a:r>
            <a:r>
              <a:rPr lang="en-US" dirty="0"/>
              <a:t>The conidial nuclei could then migrate into secondary conidia without undergoing any division. Likewise, the asexual conidia in honeydew, germinated to provide secondary, tertiary and quaternary conidia. The nucleus migrated into successive conidia without division</a:t>
            </a:r>
            <a:r>
              <a:rPr lang="en-US" dirty="0" smtClean="0"/>
              <a:t>.</a:t>
            </a:r>
          </a:p>
          <a:p>
            <a:r>
              <a:rPr lang="en-US" dirty="0" smtClean="0"/>
              <a:t>, </a:t>
            </a:r>
            <a:r>
              <a:rPr lang="en-US" dirty="0"/>
              <a:t>last-formed conidia were infective to pearl millet whether they were of ascosporic or conidial origin. Thus, apparently, the infectiousness of </a:t>
            </a:r>
            <a:r>
              <a:rPr lang="en-US" dirty="0" err="1"/>
              <a:t>ascospores</a:t>
            </a:r>
            <a:r>
              <a:rPr lang="en-US" dirty="0"/>
              <a:t> and conidia falling on unsuitable substrates may be sustained over </a:t>
            </a:r>
            <a:r>
              <a:rPr lang="en-US" dirty="0" smtClean="0"/>
              <a:t>time (</a:t>
            </a:r>
            <a:r>
              <a:rPr lang="en-US" dirty="0"/>
              <a:t>secondary) sporulation also occurs in the </a:t>
            </a:r>
            <a:r>
              <a:rPr lang="en-US" dirty="0" err="1"/>
              <a:t>macroconidia</a:t>
            </a:r>
            <a:r>
              <a:rPr lang="en-US" dirty="0"/>
              <a:t> from honeydew of this and other species of </a:t>
            </a:r>
            <a:r>
              <a:rPr lang="en-US" dirty="0" err="1"/>
              <a:t>Claviceps</a:t>
            </a:r>
            <a:r>
              <a:rPr lang="en-US" dirty="0"/>
              <a:t>.</a:t>
            </a:r>
          </a:p>
          <a:p>
            <a:endParaRPr lang="en-US" dirty="0"/>
          </a:p>
          <a:p>
            <a:r>
              <a:rPr lang="en-US" dirty="0"/>
              <a:t>Conidial infection occurs through the stigma, style or ovary wall </a:t>
            </a:r>
            <a:endParaRPr lang="en-US" dirty="0" smtClean="0"/>
          </a:p>
          <a:p>
            <a:r>
              <a:rPr lang="en-US" dirty="0" smtClean="0"/>
              <a:t>Hyphae </a:t>
            </a:r>
            <a:r>
              <a:rPr lang="en-US" dirty="0"/>
              <a:t>are located below the ovary wall 3 days after inoculation and subsequently the fungus shows preferential growth towards the ovary wall. The whole ovary is replaced by hyphae by 10 days after infection. Fungal spread is always intercellular. </a:t>
            </a:r>
            <a:endParaRPr lang="en-US" dirty="0" smtClean="0"/>
          </a:p>
          <a:p>
            <a:r>
              <a:rPr lang="en-US" dirty="0" smtClean="0"/>
              <a:t>Honeydew </a:t>
            </a:r>
            <a:r>
              <a:rPr lang="en-US" dirty="0"/>
              <a:t>production begins 5 days after inoculation and persists for 1 week.</a:t>
            </a:r>
          </a:p>
        </p:txBody>
      </p:sp>
    </p:spTree>
    <p:extLst>
      <p:ext uri="{BB962C8B-B14F-4D97-AF65-F5344CB8AC3E}">
        <p14:creationId xmlns:p14="http://schemas.microsoft.com/office/powerpoint/2010/main" val="51109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004" y="278394"/>
            <a:ext cx="8534400" cy="6095246"/>
          </a:xfrm>
        </p:spPr>
        <p:txBody>
          <a:bodyPr>
            <a:normAutofit fontScale="92500" lnSpcReduction="10000"/>
          </a:bodyPr>
          <a:lstStyle/>
          <a:p>
            <a:r>
              <a:rPr lang="en-US" dirty="0"/>
              <a:t>C. </a:t>
            </a:r>
            <a:r>
              <a:rPr lang="en-US" dirty="0" err="1"/>
              <a:t>fusiformis</a:t>
            </a:r>
            <a:r>
              <a:rPr lang="en-US" dirty="0"/>
              <a:t> </a:t>
            </a:r>
            <a:endParaRPr lang="en-US" dirty="0" smtClean="0"/>
          </a:p>
          <a:p>
            <a:r>
              <a:rPr lang="en-US" dirty="0" smtClean="0"/>
              <a:t>The </a:t>
            </a:r>
            <a:r>
              <a:rPr lang="en-US" dirty="0"/>
              <a:t>fungus produces two types of conidia: </a:t>
            </a:r>
            <a:r>
              <a:rPr lang="en-US" dirty="0" err="1"/>
              <a:t>macroconidia</a:t>
            </a:r>
            <a:r>
              <a:rPr lang="en-US" dirty="0"/>
              <a:t> and </a:t>
            </a:r>
            <a:r>
              <a:rPr lang="en-US" dirty="0" err="1" smtClean="0"/>
              <a:t>microconidia</a:t>
            </a:r>
            <a:endParaRPr lang="en-US" dirty="0" smtClean="0"/>
          </a:p>
          <a:p>
            <a:r>
              <a:rPr lang="en-US" dirty="0" smtClean="0"/>
              <a:t>, </a:t>
            </a:r>
            <a:r>
              <a:rPr lang="en-US" dirty="0"/>
              <a:t>both in culture and in honeydew on infected pearl millet panicles. </a:t>
            </a:r>
            <a:r>
              <a:rPr lang="en-US" dirty="0" err="1"/>
              <a:t>Macroconidia</a:t>
            </a:r>
            <a:r>
              <a:rPr lang="en-US" dirty="0"/>
              <a:t> hyaline, fusiform, unicellular, 12.0-26.5 x 2.5-6.0 µm, producing 1-3 germ tubes from their ends or sides. </a:t>
            </a:r>
            <a:r>
              <a:rPr lang="en-US" dirty="0" err="1"/>
              <a:t>Microconidia</a:t>
            </a:r>
            <a:r>
              <a:rPr lang="en-US" dirty="0"/>
              <a:t> hyaline, globular, unicellular, 2.5-11.0 x 1.0-5.0 µm, producing only one germ tube. </a:t>
            </a:r>
            <a:endParaRPr lang="en-US" dirty="0" smtClean="0"/>
          </a:p>
          <a:p>
            <a:r>
              <a:rPr lang="en-US" dirty="0" smtClean="0"/>
              <a:t>Both </a:t>
            </a:r>
            <a:r>
              <a:rPr lang="en-US" dirty="0" err="1"/>
              <a:t>macroconidia</a:t>
            </a:r>
            <a:r>
              <a:rPr lang="en-US" dirty="0"/>
              <a:t> and </a:t>
            </a:r>
            <a:r>
              <a:rPr lang="en-US" dirty="0" err="1"/>
              <a:t>microconidia</a:t>
            </a:r>
            <a:r>
              <a:rPr lang="en-US" dirty="0"/>
              <a:t> are able to produce additional </a:t>
            </a:r>
            <a:r>
              <a:rPr lang="en-US" dirty="0" err="1"/>
              <a:t>microconidia</a:t>
            </a:r>
            <a:r>
              <a:rPr lang="en-US" dirty="0"/>
              <a:t> in chains from conidiophores formed by the germ tubes </a:t>
            </a:r>
            <a:endParaRPr lang="en-US" dirty="0" smtClean="0"/>
          </a:p>
          <a:p>
            <a:r>
              <a:rPr lang="en-US" dirty="0" err="1" smtClean="0"/>
              <a:t>Sclerotia</a:t>
            </a:r>
            <a:r>
              <a:rPr lang="en-US" dirty="0" smtClean="0"/>
              <a:t> </a:t>
            </a:r>
            <a:r>
              <a:rPr lang="en-US" dirty="0"/>
              <a:t>elongate to </a:t>
            </a:r>
            <a:r>
              <a:rPr lang="en-US" dirty="0" err="1"/>
              <a:t>globose</a:t>
            </a:r>
            <a:r>
              <a:rPr lang="en-US" dirty="0"/>
              <a:t>, 3.6-6.1 x 1.3-1.6 mm, pale to dark brown, with or without conidia-containing cavities </a:t>
            </a:r>
            <a:r>
              <a:rPr lang="en-US" dirty="0" smtClean="0"/>
              <a:t>Germination </a:t>
            </a:r>
            <a:r>
              <a:rPr lang="en-US" dirty="0"/>
              <a:t>by 1-16 fleshy purplish </a:t>
            </a:r>
            <a:r>
              <a:rPr lang="en-US" dirty="0" err="1"/>
              <a:t>stipes</a:t>
            </a:r>
            <a:r>
              <a:rPr lang="en-US" dirty="0"/>
              <a:t>, 6-26 mm long, each bearing apical globular </a:t>
            </a:r>
            <a:r>
              <a:rPr lang="en-US" dirty="0" err="1"/>
              <a:t>capitulum</a:t>
            </a:r>
            <a:r>
              <a:rPr lang="en-US" dirty="0"/>
              <a:t>, light to dark brown with numerous </a:t>
            </a:r>
            <a:r>
              <a:rPr lang="en-US" dirty="0" err="1"/>
              <a:t>perithecial</a:t>
            </a:r>
            <a:r>
              <a:rPr lang="en-US" dirty="0"/>
              <a:t> </a:t>
            </a:r>
            <a:r>
              <a:rPr lang="en-US" dirty="0" err="1"/>
              <a:t>ostioles</a:t>
            </a:r>
            <a:r>
              <a:rPr lang="en-US" dirty="0"/>
              <a:t>.</a:t>
            </a:r>
          </a:p>
          <a:p>
            <a:endParaRPr lang="en-US" dirty="0"/>
          </a:p>
          <a:p>
            <a:r>
              <a:rPr lang="en-US" dirty="0" err="1"/>
              <a:t>Asci</a:t>
            </a:r>
            <a:r>
              <a:rPr lang="en-US" dirty="0"/>
              <a:t> interspersed with </a:t>
            </a:r>
            <a:r>
              <a:rPr lang="en-US" dirty="0" err="1"/>
              <a:t>paraphyses</a:t>
            </a:r>
            <a:r>
              <a:rPr lang="en-US" dirty="0"/>
              <a:t>, emerge through </a:t>
            </a:r>
            <a:r>
              <a:rPr lang="en-US" dirty="0" err="1"/>
              <a:t>ostioles</a:t>
            </a:r>
            <a:r>
              <a:rPr lang="en-US" dirty="0"/>
              <a:t>. </a:t>
            </a:r>
            <a:r>
              <a:rPr lang="en-US" dirty="0" err="1"/>
              <a:t>Ascospores</a:t>
            </a:r>
            <a:r>
              <a:rPr lang="en-US" dirty="0"/>
              <a:t> hyaline, </a:t>
            </a:r>
            <a:r>
              <a:rPr lang="en-US" dirty="0" err="1"/>
              <a:t>filiform</a:t>
            </a:r>
            <a:r>
              <a:rPr lang="en-US" dirty="0"/>
              <a:t>, non-</a:t>
            </a:r>
            <a:r>
              <a:rPr lang="en-US" dirty="0" err="1"/>
              <a:t>septate</a:t>
            </a:r>
            <a:r>
              <a:rPr lang="en-US" dirty="0"/>
              <a:t>, 103-176 x 0.5 </a:t>
            </a:r>
            <a:r>
              <a:rPr lang="en-US" dirty="0" smtClean="0"/>
              <a:t>µm</a:t>
            </a:r>
            <a:endParaRPr lang="en-US" dirty="0"/>
          </a:p>
        </p:txBody>
      </p:sp>
      <p:pic>
        <p:nvPicPr>
          <p:cNvPr id="4" name="Picture 3"/>
          <p:cNvPicPr>
            <a:picLocks noChangeAspect="1"/>
          </p:cNvPicPr>
          <p:nvPr/>
        </p:nvPicPr>
        <p:blipFill>
          <a:blip r:embed="rId2"/>
          <a:stretch>
            <a:fillRect/>
          </a:stretch>
        </p:blipFill>
        <p:spPr>
          <a:xfrm>
            <a:off x="8593924" y="7922"/>
            <a:ext cx="3516596" cy="6636190"/>
          </a:xfrm>
          <a:prstGeom prst="rect">
            <a:avLst/>
          </a:prstGeom>
        </p:spPr>
      </p:pic>
    </p:spTree>
    <p:extLst>
      <p:ext uri="{BB962C8B-B14F-4D97-AF65-F5344CB8AC3E}">
        <p14:creationId xmlns:p14="http://schemas.microsoft.com/office/powerpoint/2010/main" val="38615270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248</TotalTime>
  <Words>1599</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Times New Roman</vt:lpstr>
      <vt:lpstr>Wingdings 3</vt:lpstr>
      <vt:lpstr>Slice</vt:lpstr>
      <vt:lpstr>Topic :ergot of Bajra   ms.A.R.Mukhedkar HOD botany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ergot of Bajra</dc:title>
  <dc:creator>91848</dc:creator>
  <cp:lastModifiedBy>91848</cp:lastModifiedBy>
  <cp:revision>6</cp:revision>
  <dcterms:created xsi:type="dcterms:W3CDTF">2020-11-20T11:05:10Z</dcterms:created>
  <dcterms:modified xsi:type="dcterms:W3CDTF">2020-11-20T15:13:55Z</dcterms:modified>
</cp:coreProperties>
</file>