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2" r:id="rId6"/>
    <p:sldId id="263" r:id="rId7"/>
    <p:sldId id="264" r:id="rId8"/>
    <p:sldId id="259" r:id="rId9"/>
    <p:sldId id="260"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12/23/2020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food </a:t>
            </a:r>
            <a:r>
              <a:rPr lang="en-US" dirty="0"/>
              <a:t>Chain and Food </a:t>
            </a:r>
            <a:r>
              <a:rPr lang="en-US" dirty="0" smtClean="0"/>
              <a:t>Web and </a:t>
            </a:r>
            <a:r>
              <a:rPr lang="en-US" smtClean="0"/>
              <a:t>ecological pyramids</a:t>
            </a:r>
            <a:br>
              <a:rPr lang="en-US" smtClean="0"/>
            </a:br>
            <a:endParaRPr lang="en-US" dirty="0"/>
          </a:p>
        </p:txBody>
      </p:sp>
    </p:spTree>
    <p:extLst>
      <p:ext uri="{BB962C8B-B14F-4D97-AF65-F5344CB8AC3E}">
        <p14:creationId xmlns:p14="http://schemas.microsoft.com/office/powerpoint/2010/main" val="152720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460604" cy="5823642"/>
          </a:xfrm>
        </p:spPr>
        <p:txBody>
          <a:bodyPr>
            <a:normAutofit fontScale="92500" lnSpcReduction="10000"/>
          </a:bodyPr>
          <a:lstStyle/>
          <a:p>
            <a:r>
              <a:rPr lang="en-US" dirty="0"/>
              <a:t>What is Ecological Pyramid?</a:t>
            </a:r>
          </a:p>
          <a:p>
            <a:r>
              <a:rPr lang="en-US" dirty="0"/>
              <a:t>An ecological pyramid is a graphical representation of the relationship between the different living organisms at different trophic levels. It was given by </a:t>
            </a:r>
            <a:r>
              <a:rPr lang="en-US" dirty="0" err="1"/>
              <a:t>G.Evylen</a:t>
            </a:r>
            <a:r>
              <a:rPr lang="en-US" dirty="0"/>
              <a:t> Hutchinson and Raymond Lindeman.</a:t>
            </a:r>
          </a:p>
          <a:p>
            <a:endParaRPr lang="en-US" dirty="0"/>
          </a:p>
          <a:p>
            <a:r>
              <a:rPr lang="en-US" dirty="0"/>
              <a:t>It can be observed that these pyramids are in the shape of actual pyramids with the base being the broadest, which is covered by the lowest trophic level, i.e., producers. The next level is occupied by the next trophic level, i.e., the primary consumers and so on.</a:t>
            </a:r>
          </a:p>
          <a:p>
            <a:endParaRPr lang="en-US" dirty="0"/>
          </a:p>
          <a:p>
            <a:r>
              <a:rPr lang="en-US" dirty="0"/>
              <a:t>All the calculations for construction of these types of ecological pyramids must take into account all the organisms in a particular trophic level because a sample space of a few numbers or a few species will end up giving a huge level of errors</a:t>
            </a:r>
            <a:r>
              <a:rPr lang="en-US" dirty="0" smtClean="0"/>
              <a:t>.</a:t>
            </a:r>
            <a:r>
              <a:rPr lang="en-US" dirty="0"/>
              <a:t> </a:t>
            </a:r>
            <a:endParaRPr lang="en-US" dirty="0" smtClean="0"/>
          </a:p>
          <a:p>
            <a:r>
              <a:rPr lang="en-US" dirty="0" smtClean="0"/>
              <a:t>The </a:t>
            </a:r>
            <a:r>
              <a:rPr lang="en-US" dirty="0"/>
              <a:t>three types of ecological pyramids include:</a:t>
            </a:r>
          </a:p>
          <a:p>
            <a:r>
              <a:rPr lang="en-US" dirty="0"/>
              <a:t>Pyramid of Number</a:t>
            </a:r>
          </a:p>
          <a:p>
            <a:r>
              <a:rPr lang="en-US" dirty="0"/>
              <a:t>Pyramid of Biomass</a:t>
            </a:r>
          </a:p>
          <a:p>
            <a:r>
              <a:rPr lang="en-US" dirty="0"/>
              <a:t>Pyramid of Energy</a:t>
            </a:r>
          </a:p>
          <a:p>
            <a:endParaRPr lang="en-US" dirty="0"/>
          </a:p>
        </p:txBody>
      </p:sp>
    </p:spTree>
    <p:extLst>
      <p:ext uri="{BB962C8B-B14F-4D97-AF65-F5344CB8AC3E}">
        <p14:creationId xmlns:p14="http://schemas.microsoft.com/office/powerpoint/2010/main" val="25579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Types of Ecological Pyramid</a:t>
            </a:r>
          </a:p>
          <a:p>
            <a:r>
              <a:rPr lang="en-US" dirty="0"/>
              <a:t>Three types of ecological pyramid exist. </a:t>
            </a:r>
            <a:endParaRPr lang="en-US" dirty="0" smtClean="0"/>
          </a:p>
          <a:p>
            <a:r>
              <a:rPr lang="en-US" dirty="0" smtClean="0"/>
              <a:t>They </a:t>
            </a:r>
            <a:r>
              <a:rPr lang="en-US" dirty="0"/>
              <a:t>are as follows:</a:t>
            </a:r>
          </a:p>
          <a:p>
            <a:endParaRPr lang="en-US" dirty="0"/>
          </a:p>
          <a:p>
            <a:r>
              <a:rPr lang="en-US" dirty="0"/>
              <a:t>Pyramid of </a:t>
            </a:r>
            <a:r>
              <a:rPr lang="en-US" dirty="0" smtClean="0"/>
              <a:t>Numbers</a:t>
            </a:r>
          </a:p>
          <a:p>
            <a:r>
              <a:rPr lang="en-US" dirty="0"/>
              <a:t>n this type of ecological pyramid, the number of organisms in each trophic level is considered as a level in the pyramid. The pyramid of numbers is usually upright except for some situations like that of the detritus food chain, where many organisms feed on one dead plant or anima</a:t>
            </a:r>
          </a:p>
        </p:txBody>
      </p:sp>
      <p:pic>
        <p:nvPicPr>
          <p:cNvPr id="4" name="Picture 3"/>
          <p:cNvPicPr>
            <a:picLocks noChangeAspect="1"/>
          </p:cNvPicPr>
          <p:nvPr/>
        </p:nvPicPr>
        <p:blipFill>
          <a:blip r:embed="rId2"/>
          <a:stretch>
            <a:fillRect/>
          </a:stretch>
        </p:blipFill>
        <p:spPr>
          <a:xfrm>
            <a:off x="7922443" y="65087"/>
            <a:ext cx="4124325" cy="2886075"/>
          </a:xfrm>
          <a:prstGeom prst="rect">
            <a:avLst/>
          </a:prstGeom>
        </p:spPr>
      </p:pic>
    </p:spTree>
    <p:extLst>
      <p:ext uri="{BB962C8B-B14F-4D97-AF65-F5344CB8AC3E}">
        <p14:creationId xmlns:p14="http://schemas.microsoft.com/office/powerpoint/2010/main" val="405311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Pyramid of Biomass</a:t>
            </a:r>
          </a:p>
          <a:p>
            <a:r>
              <a:rPr lang="en-US" dirty="0"/>
              <a:t>pyramid of biomass in oceans</a:t>
            </a:r>
          </a:p>
          <a:p>
            <a:endParaRPr lang="en-US" dirty="0"/>
          </a:p>
          <a:p>
            <a:r>
              <a:rPr lang="en-US" dirty="0"/>
              <a:t>In this particular type of ecological pyramid, each level takes into account the amount of biomass produced by each trophic level. The pyramid of biomass is also upright except for that observed in oceans where large numbers of zooplanktons depend on a relatively smaller number of </a:t>
            </a:r>
            <a:r>
              <a:rPr lang="en-US" dirty="0" err="1"/>
              <a:t>phytoplanktons</a:t>
            </a:r>
            <a:r>
              <a:rPr lang="en-US" dirty="0"/>
              <a:t>.</a:t>
            </a:r>
          </a:p>
        </p:txBody>
      </p:sp>
      <p:pic>
        <p:nvPicPr>
          <p:cNvPr id="4" name="Picture 3"/>
          <p:cNvPicPr>
            <a:picLocks noChangeAspect="1"/>
          </p:cNvPicPr>
          <p:nvPr/>
        </p:nvPicPr>
        <p:blipFill>
          <a:blip r:embed="rId2"/>
          <a:stretch>
            <a:fillRect/>
          </a:stretch>
        </p:blipFill>
        <p:spPr>
          <a:xfrm>
            <a:off x="7990572" y="3843788"/>
            <a:ext cx="3352800" cy="2000250"/>
          </a:xfrm>
          <a:prstGeom prst="rect">
            <a:avLst/>
          </a:prstGeom>
        </p:spPr>
      </p:pic>
    </p:spTree>
    <p:extLst>
      <p:ext uri="{BB962C8B-B14F-4D97-AF65-F5344CB8AC3E}">
        <p14:creationId xmlns:p14="http://schemas.microsoft.com/office/powerpoint/2010/main" val="42326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Pyramid of Energy</a:t>
            </a:r>
          </a:p>
          <a:p>
            <a:endParaRPr lang="en-US" dirty="0"/>
          </a:p>
          <a:p>
            <a:r>
              <a:rPr lang="en-US" dirty="0"/>
              <a:t>Pyramid of energy is the only type of ecological pyramid, which is always upright as the energy flow in a food chain is always unidirectional. Also, with every increasing trophic level, some energy is lost into the </a:t>
            </a:r>
            <a:r>
              <a:rPr lang="en-US" dirty="0" err="1"/>
              <a:t>environmen</a:t>
            </a:r>
            <a:endParaRPr lang="en-US" dirty="0"/>
          </a:p>
        </p:txBody>
      </p:sp>
      <p:pic>
        <p:nvPicPr>
          <p:cNvPr id="4" name="Picture 3"/>
          <p:cNvPicPr>
            <a:picLocks noChangeAspect="1"/>
          </p:cNvPicPr>
          <p:nvPr/>
        </p:nvPicPr>
        <p:blipFill>
          <a:blip r:embed="rId2"/>
          <a:stretch>
            <a:fillRect/>
          </a:stretch>
        </p:blipFill>
        <p:spPr>
          <a:xfrm>
            <a:off x="7761671" y="3300664"/>
            <a:ext cx="3752850" cy="3048000"/>
          </a:xfrm>
          <a:prstGeom prst="rect">
            <a:avLst/>
          </a:prstGeom>
        </p:spPr>
      </p:pic>
    </p:spTree>
    <p:extLst>
      <p:ext uri="{BB962C8B-B14F-4D97-AF65-F5344CB8AC3E}">
        <p14:creationId xmlns:p14="http://schemas.microsoft.com/office/powerpoint/2010/main" val="42869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1857506" cy="5695749"/>
          </a:xfrm>
        </p:spPr>
        <p:txBody>
          <a:bodyPr>
            <a:normAutofit fontScale="92500"/>
          </a:bodyPr>
          <a:lstStyle/>
          <a:p>
            <a:r>
              <a:rPr lang="en-US" dirty="0"/>
              <a:t>Importance of Ecological Pyramid</a:t>
            </a:r>
          </a:p>
          <a:p>
            <a:r>
              <a:rPr lang="en-US" dirty="0"/>
              <a:t>The importance of ecological pyramid can be explained in the following points:</a:t>
            </a:r>
          </a:p>
          <a:p>
            <a:endParaRPr lang="en-US" dirty="0"/>
          </a:p>
          <a:p>
            <a:r>
              <a:rPr lang="en-US" dirty="0"/>
              <a:t>They show the feeding of different organisms in different ecosystems.</a:t>
            </a:r>
          </a:p>
          <a:p>
            <a:r>
              <a:rPr lang="en-US" dirty="0"/>
              <a:t>It shows the efficiency of energy transfer.</a:t>
            </a:r>
          </a:p>
          <a:p>
            <a:r>
              <a:rPr lang="en-US" dirty="0"/>
              <a:t>The condition of the ecosystem can be monitored, and any further damage can be prevented.</a:t>
            </a:r>
          </a:p>
          <a:p>
            <a:r>
              <a:rPr lang="en-US" dirty="0"/>
              <a:t>Limitations of the Ecological Pyramid</a:t>
            </a:r>
          </a:p>
          <a:p>
            <a:r>
              <a:rPr lang="en-US" dirty="0"/>
              <a:t>More than one species may occupy multiple trophic levels as in case of the food web. Thus, this system does not take into account food webs.</a:t>
            </a:r>
          </a:p>
          <a:p>
            <a:r>
              <a:rPr lang="en-US" dirty="0"/>
              <a:t>The saprophytes are not considered in any of the pyramids even though they form an important part of the various ecosystem.</a:t>
            </a:r>
          </a:p>
          <a:p>
            <a:r>
              <a:rPr lang="en-US" dirty="0"/>
              <a:t>These pyramids are applicable only to simple food chains, which usually do not occur naturally.</a:t>
            </a:r>
          </a:p>
          <a:p>
            <a:r>
              <a:rPr lang="en-US" dirty="0"/>
              <a:t>These pyramids do not deliver any concept in relation to variations in season and climate.</a:t>
            </a:r>
          </a:p>
          <a:p>
            <a:r>
              <a:rPr lang="en-US" dirty="0"/>
              <a:t>They do not consider the possibility of the existence of the same species at different levels.</a:t>
            </a:r>
          </a:p>
        </p:txBody>
      </p:sp>
    </p:spTree>
    <p:extLst>
      <p:ext uri="{BB962C8B-B14F-4D97-AF65-F5344CB8AC3E}">
        <p14:creationId xmlns:p14="http://schemas.microsoft.com/office/powerpoint/2010/main" val="197015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32" y="1077362"/>
            <a:ext cx="8111905" cy="4917037"/>
          </a:xfrm>
        </p:spPr>
        <p:txBody>
          <a:bodyPr>
            <a:normAutofit fontScale="90000"/>
          </a:bodyPr>
          <a:lstStyle/>
          <a:p>
            <a:r>
              <a:rPr lang="en-US" cap="none" dirty="0" smtClean="0"/>
              <a:t>food chain - definition</a:t>
            </a:r>
            <a:br>
              <a:rPr lang="en-US" cap="none" dirty="0" smtClean="0"/>
            </a:br>
            <a:r>
              <a:rPr lang="en-US" cap="none" dirty="0" smtClean="0"/>
              <a:t>with the help of solar energy, producers produce food. food is energy. this energy gets transferred through producers to primary, secondary and tertiary consumers to decomposers and finally returns to the environment. this completes the energy cycle. this sequential transfer of energy in the form of food is called the food chain.</a:t>
            </a:r>
            <a:endParaRPr lang="en-US" cap="none" dirty="0"/>
          </a:p>
        </p:txBody>
      </p:sp>
      <p:pic>
        <p:nvPicPr>
          <p:cNvPr id="5" name="Content Placeholder 4"/>
          <p:cNvPicPr>
            <a:picLocks noGrp="1" noChangeAspect="1"/>
          </p:cNvPicPr>
          <p:nvPr>
            <p:ph idx="1"/>
          </p:nvPr>
        </p:nvPicPr>
        <p:blipFill>
          <a:blip r:embed="rId2"/>
          <a:stretch>
            <a:fillRect/>
          </a:stretch>
        </p:blipFill>
        <p:spPr>
          <a:xfrm>
            <a:off x="8455937" y="244443"/>
            <a:ext cx="3358835" cy="5584371"/>
          </a:xfrm>
          <a:prstGeom prst="rect">
            <a:avLst/>
          </a:prstGeom>
        </p:spPr>
      </p:pic>
    </p:spTree>
    <p:extLst>
      <p:ext uri="{BB962C8B-B14F-4D97-AF65-F5344CB8AC3E}">
        <p14:creationId xmlns:p14="http://schemas.microsoft.com/office/powerpoint/2010/main" val="158759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3868537" cy="5378116"/>
          </a:xfrm>
        </p:spPr>
        <p:txBody>
          <a:bodyPr>
            <a:normAutofit fontScale="85000" lnSpcReduction="10000"/>
          </a:bodyPr>
          <a:lstStyle/>
          <a:p>
            <a:r>
              <a:rPr lang="en-US" dirty="0"/>
              <a:t>he food chain is the sequence of organisms in which each organism eats the lower member and itself is eaten by a higher member.</a:t>
            </a:r>
          </a:p>
          <a:p>
            <a:r>
              <a:rPr lang="en-US" dirty="0"/>
              <a:t>The food chain starts with the producer or plants that convert solar energy into the usable form of energy (food) by the process of photosynthesis which is then eaten by consumers. </a:t>
            </a:r>
            <a:endParaRPr lang="en-US" dirty="0" smtClean="0"/>
          </a:p>
          <a:p>
            <a:r>
              <a:rPr lang="en-US" dirty="0" smtClean="0"/>
              <a:t>A </a:t>
            </a:r>
            <a:r>
              <a:rPr lang="en-US" dirty="0"/>
              <a:t>food chain is a sequence of populations or organisms of an ecosystem through which the food and its contained energy passes with each member becoming the food of a later member of the sequence. </a:t>
            </a:r>
          </a:p>
          <a:p>
            <a:endParaRPr lang="en-US" dirty="0"/>
          </a:p>
        </p:txBody>
      </p:sp>
      <p:pic>
        <p:nvPicPr>
          <p:cNvPr id="2" name="Picture 1"/>
          <p:cNvPicPr>
            <a:picLocks noChangeAspect="1"/>
          </p:cNvPicPr>
          <p:nvPr/>
        </p:nvPicPr>
        <p:blipFill>
          <a:blip r:embed="rId2"/>
          <a:stretch>
            <a:fillRect/>
          </a:stretch>
        </p:blipFill>
        <p:spPr>
          <a:xfrm>
            <a:off x="4966635" y="462012"/>
            <a:ext cx="6882063" cy="5707782"/>
          </a:xfrm>
          <a:prstGeom prst="rect">
            <a:avLst/>
          </a:prstGeom>
        </p:spPr>
      </p:pic>
    </p:spTree>
    <p:extLst>
      <p:ext uri="{BB962C8B-B14F-4D97-AF65-F5344CB8AC3E}">
        <p14:creationId xmlns:p14="http://schemas.microsoft.com/office/powerpoint/2010/main" val="85907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9942079" cy="3615267"/>
          </a:xfrm>
        </p:spPr>
        <p:txBody>
          <a:bodyPr>
            <a:normAutofit/>
          </a:bodyPr>
          <a:lstStyle/>
          <a:p>
            <a:r>
              <a:rPr lang="en-US" dirty="0"/>
              <a:t>Food chain is a linear sequence of organisms which starts from producer organisms and ends with decomposer species</a:t>
            </a:r>
            <a:r>
              <a:rPr lang="en-US" dirty="0" smtClean="0"/>
              <a:t>.</a:t>
            </a:r>
          </a:p>
          <a:p>
            <a:r>
              <a:rPr lang="en-US" dirty="0" smtClean="0"/>
              <a:t> </a:t>
            </a:r>
            <a:r>
              <a:rPr lang="en-US" dirty="0"/>
              <a:t>Food web is a connection of multiple food chains</a:t>
            </a:r>
            <a:r>
              <a:rPr lang="en-US" dirty="0" smtClean="0"/>
              <a:t>.</a:t>
            </a:r>
          </a:p>
          <a:p>
            <a:r>
              <a:rPr lang="en-US" dirty="0" smtClean="0"/>
              <a:t> </a:t>
            </a:r>
            <a:r>
              <a:rPr lang="en-US" dirty="0"/>
              <a:t>Food chain follows a single path whereas food web follows multiple paths</a:t>
            </a:r>
            <a:r>
              <a:rPr lang="en-US" dirty="0" smtClean="0"/>
              <a:t>.</a:t>
            </a:r>
          </a:p>
          <a:p>
            <a:r>
              <a:rPr lang="en-US" dirty="0" smtClean="0"/>
              <a:t> </a:t>
            </a:r>
            <a:r>
              <a:rPr lang="en-US" dirty="0"/>
              <a:t>From the food chain, we get to know how organisms are connected with each other. Food chain and food web form an integral part of this ecosystem. </a:t>
            </a:r>
          </a:p>
        </p:txBody>
      </p:sp>
    </p:spTree>
    <p:extLst>
      <p:ext uri="{BB962C8B-B14F-4D97-AF65-F5344CB8AC3E}">
        <p14:creationId xmlns:p14="http://schemas.microsoft.com/office/powerpoint/2010/main" val="335759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6871620" cy="5560996"/>
          </a:xfrm>
        </p:spPr>
        <p:txBody>
          <a:bodyPr>
            <a:normAutofit/>
          </a:bodyPr>
          <a:lstStyle/>
          <a:p>
            <a:r>
              <a:rPr lang="en-US" dirty="0" smtClean="0"/>
              <a:t>food </a:t>
            </a:r>
            <a:r>
              <a:rPr lang="en-US" dirty="0"/>
              <a:t>Chain</a:t>
            </a:r>
          </a:p>
          <a:p>
            <a:r>
              <a:rPr lang="en-US" dirty="0"/>
              <a:t>In scientific terms, a food chain is a chronological pathway or an order that shows the flow of energy from one organism to the other. In a community which has producers, consumers, and decomposers, the energy flows in a specific pathway. Energy is not created or destroyed. But it flows from one level to the other, through different organisms.</a:t>
            </a:r>
          </a:p>
          <a:p>
            <a:endParaRPr lang="en-US" dirty="0"/>
          </a:p>
          <a:p>
            <a:r>
              <a:rPr lang="en-US" dirty="0"/>
              <a:t>A food chain shows a single pathway from the producers to the consumers and how the energy flows in this pathway. In the animal kingdom, food travels around different levels. To understand a food chain better, let us take a look at the terrestrial ecosystem.</a:t>
            </a:r>
          </a:p>
        </p:txBody>
      </p:sp>
      <p:pic>
        <p:nvPicPr>
          <p:cNvPr id="4" name="Picture 3"/>
          <p:cNvPicPr>
            <a:picLocks noChangeAspect="1"/>
          </p:cNvPicPr>
          <p:nvPr/>
        </p:nvPicPr>
        <p:blipFill>
          <a:blip r:embed="rId2"/>
          <a:stretch>
            <a:fillRect/>
          </a:stretch>
        </p:blipFill>
        <p:spPr>
          <a:xfrm>
            <a:off x="7555832" y="685800"/>
            <a:ext cx="4762500" cy="4887227"/>
          </a:xfrm>
          <a:prstGeom prst="rect">
            <a:avLst/>
          </a:prstGeom>
        </p:spPr>
      </p:pic>
    </p:spTree>
    <p:extLst>
      <p:ext uri="{BB962C8B-B14F-4D97-AF65-F5344CB8AC3E}">
        <p14:creationId xmlns:p14="http://schemas.microsoft.com/office/powerpoint/2010/main" val="366907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Food chain in a Terrestrial Ecosystem</a:t>
            </a:r>
          </a:p>
          <a:p>
            <a:r>
              <a:rPr lang="en-US" dirty="0"/>
              <a:t>The sun is the source of energy, which is the initial energy source. This is used by the producers or plants to create their own food, through photosynthesis and grow. Next in this chain is another organism, which is the consumer that eats this food, taking up that energy.</a:t>
            </a:r>
          </a:p>
          <a:p>
            <a:endParaRPr lang="en-US" dirty="0"/>
          </a:p>
          <a:p>
            <a:r>
              <a:rPr lang="en-US" dirty="0"/>
              <a:t>The primary consumers are the organisms that consume the primary producers.  In a terrestrial ecosystem, it could be a herbivore like a cow or a goat or it could even be a man.  When a goat is consumed by man, he becomes the secondary consumer.</a:t>
            </a:r>
          </a:p>
        </p:txBody>
      </p:sp>
    </p:spTree>
    <p:extLst>
      <p:ext uri="{BB962C8B-B14F-4D97-AF65-F5344CB8AC3E}">
        <p14:creationId xmlns:p14="http://schemas.microsoft.com/office/powerpoint/2010/main" val="212505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654348" cy="5599497"/>
          </a:xfrm>
        </p:spPr>
        <p:txBody>
          <a:bodyPr>
            <a:normAutofit/>
          </a:bodyPr>
          <a:lstStyle/>
          <a:p>
            <a:r>
              <a:rPr lang="en-US" dirty="0"/>
              <a:t>As the energy goes one level up, the food chain also moves up. Each level in the food chain is called a trophic level. The different trophic levels are Primary producers, primary consumers, secondary consumers, tertiary consumers and quaternary consumers.</a:t>
            </a:r>
          </a:p>
          <a:p>
            <a:endParaRPr lang="en-US" dirty="0"/>
          </a:p>
          <a:p>
            <a:r>
              <a:rPr lang="en-US" dirty="0"/>
              <a:t>Example of food chain</a:t>
            </a:r>
          </a:p>
          <a:p>
            <a:endParaRPr lang="en-US" dirty="0"/>
          </a:p>
          <a:p>
            <a:r>
              <a:rPr lang="en-US" dirty="0"/>
              <a:t>Grass (Producer) —–Goat (Primary Consumer) —– Man (Secondary consumer)</a:t>
            </a:r>
          </a:p>
          <a:p>
            <a:endParaRPr lang="en-US" dirty="0"/>
          </a:p>
          <a:p>
            <a:r>
              <a:rPr lang="en-US" dirty="0"/>
              <a:t>When dead organic matter becomes the starting of a food chain, then it is called the detritus food chain (DFC). The decomposers, which are the fungi and bacteria, feed on the organic matter to meet the energy requirements. The digestive enzymes secreted by the decomposers help in the breakdown of the organic matter into inorganic materials</a:t>
            </a:r>
          </a:p>
        </p:txBody>
      </p:sp>
    </p:spTree>
    <p:extLst>
      <p:ext uri="{BB962C8B-B14F-4D97-AF65-F5344CB8AC3E}">
        <p14:creationId xmlns:p14="http://schemas.microsoft.com/office/powerpoint/2010/main" val="250674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94" y="525873"/>
            <a:ext cx="7911967" cy="3087570"/>
          </a:xfrm>
        </p:spPr>
        <p:txBody>
          <a:bodyPr>
            <a:normAutofit/>
          </a:bodyPr>
          <a:lstStyle/>
          <a:p>
            <a:r>
              <a:rPr lang="en-US" sz="2200" dirty="0" smtClean="0"/>
              <a:t>food </a:t>
            </a:r>
            <a:r>
              <a:rPr lang="en-US" sz="2200" dirty="0"/>
              <a:t>web is a pattern of several interconnecting food chains. In this process, numbers of the food chain are involved where an organism can derive energy from numbers of other organisms</a:t>
            </a:r>
            <a:r>
              <a:rPr lang="en-US" dirty="0"/>
              <a:t>.</a:t>
            </a:r>
          </a:p>
        </p:txBody>
      </p:sp>
      <p:pic>
        <p:nvPicPr>
          <p:cNvPr id="4" name="Content Placeholder 3"/>
          <p:cNvPicPr>
            <a:picLocks noGrp="1" noChangeAspect="1"/>
          </p:cNvPicPr>
          <p:nvPr>
            <p:ph idx="1"/>
          </p:nvPr>
        </p:nvPicPr>
        <p:blipFill>
          <a:blip r:embed="rId2"/>
          <a:stretch>
            <a:fillRect/>
          </a:stretch>
        </p:blipFill>
        <p:spPr>
          <a:xfrm>
            <a:off x="8332061" y="262289"/>
            <a:ext cx="3614738" cy="3614738"/>
          </a:xfrm>
          <a:prstGeom prst="rect">
            <a:avLst/>
          </a:prstGeom>
        </p:spPr>
      </p:pic>
      <p:sp>
        <p:nvSpPr>
          <p:cNvPr id="3" name="Rectangle 2"/>
          <p:cNvSpPr/>
          <p:nvPr/>
        </p:nvSpPr>
        <p:spPr>
          <a:xfrm>
            <a:off x="526181" y="3006571"/>
            <a:ext cx="8646695" cy="4247317"/>
          </a:xfrm>
          <a:prstGeom prst="rect">
            <a:avLst/>
          </a:prstGeom>
        </p:spPr>
        <p:txBody>
          <a:bodyPr wrap="square">
            <a:spAutoFit/>
          </a:bodyPr>
          <a:lstStyle/>
          <a:p>
            <a:r>
              <a:rPr lang="en-US" dirty="0"/>
              <a:t>Food Web</a:t>
            </a:r>
          </a:p>
          <a:p>
            <a:r>
              <a:rPr lang="en-US" dirty="0"/>
              <a:t>Many interconnected food chains make up a food </a:t>
            </a:r>
            <a:r>
              <a:rPr lang="en-US" dirty="0" smtClean="0"/>
              <a:t>web</a:t>
            </a:r>
          </a:p>
          <a:p>
            <a:r>
              <a:rPr lang="en-US" dirty="0" smtClean="0"/>
              <a:t>. </a:t>
            </a:r>
            <a:r>
              <a:rPr lang="en-US" dirty="0"/>
              <a:t>When you look at the larger picture, a food web shows a realistic representation of the energy flow through different organisms in an ecosystem</a:t>
            </a:r>
            <a:r>
              <a:rPr lang="en-US" dirty="0" smtClean="0"/>
              <a:t>.</a:t>
            </a:r>
          </a:p>
          <a:p>
            <a:r>
              <a:rPr lang="en-US" dirty="0"/>
              <a:t>Sometimes, a single organism gets eaten by many predators or it eats many other organisms. This is when a food chain doesn’t represent the energy flow in a proper manner because there are many trophic levels that interconnect. This is where a food web comes into place. It shows the interactions between different organisms in an ecosystem.</a:t>
            </a:r>
          </a:p>
          <a:p>
            <a:endParaRPr lang="en-US" dirty="0"/>
          </a:p>
          <a:p>
            <a:r>
              <a:rPr lang="en-US" dirty="0"/>
              <a:t>The following diagram shows the energy flow between various organisms through a food web.</a:t>
            </a:r>
          </a:p>
          <a:p>
            <a:endParaRPr lang="en-US"/>
          </a:p>
          <a:p>
            <a:endParaRPr lang="en-US" dirty="0"/>
          </a:p>
        </p:txBody>
      </p:sp>
    </p:spTree>
    <p:extLst>
      <p:ext uri="{BB962C8B-B14F-4D97-AF65-F5344CB8AC3E}">
        <p14:creationId xmlns:p14="http://schemas.microsoft.com/office/powerpoint/2010/main" val="88093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87" y="644894"/>
            <a:ext cx="6622181" cy="5349506"/>
          </a:xfrm>
        </p:spPr>
        <p:txBody>
          <a:bodyPr>
            <a:normAutofit/>
          </a:bodyPr>
          <a:lstStyle/>
          <a:p>
            <a:r>
              <a:rPr lang="en-US" sz="2800" cap="none" dirty="0" smtClean="0"/>
              <a:t>food web is a natural network of food chains. it interconnects at various trophic levels to form a number of feeding connections amongst different organisms of a community</a:t>
            </a:r>
            <a:endParaRPr lang="en-US" sz="2800" cap="none" dirty="0"/>
          </a:p>
        </p:txBody>
      </p:sp>
      <p:pic>
        <p:nvPicPr>
          <p:cNvPr id="4" name="Content Placeholder 3"/>
          <p:cNvPicPr>
            <a:picLocks noGrp="1" noChangeAspect="1"/>
          </p:cNvPicPr>
          <p:nvPr>
            <p:ph idx="1"/>
          </p:nvPr>
        </p:nvPicPr>
        <p:blipFill>
          <a:blip r:embed="rId2"/>
          <a:stretch>
            <a:fillRect/>
          </a:stretch>
        </p:blipFill>
        <p:spPr>
          <a:xfrm>
            <a:off x="6833938" y="644894"/>
            <a:ext cx="4928134" cy="5496023"/>
          </a:xfrm>
          <a:prstGeom prst="rect">
            <a:avLst/>
          </a:prstGeom>
        </p:spPr>
      </p:pic>
    </p:spTree>
    <p:extLst>
      <p:ext uri="{BB962C8B-B14F-4D97-AF65-F5344CB8AC3E}">
        <p14:creationId xmlns:p14="http://schemas.microsoft.com/office/powerpoint/2010/main" val="409946008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18</TotalTime>
  <Words>1206</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Wingdings 3</vt:lpstr>
      <vt:lpstr>Slice</vt:lpstr>
      <vt:lpstr>food Chain and Food Web and ecological pyramids </vt:lpstr>
      <vt:lpstr>food chain - definition with the help of solar energy, producers produce food. food is energy. this energy gets transferred through producers to primary, secondary and tertiary consumers to decomposers and finally returns to the environment. this completes the energy cycle. this sequential transfer of energy in the form of food is called the food chain.</vt:lpstr>
      <vt:lpstr>PowerPoint Presentation</vt:lpstr>
      <vt:lpstr>PowerPoint Presentation</vt:lpstr>
      <vt:lpstr>PowerPoint Presentation</vt:lpstr>
      <vt:lpstr>PowerPoint Presentation</vt:lpstr>
      <vt:lpstr>PowerPoint Presentation</vt:lpstr>
      <vt:lpstr>food web is a pattern of several interconnecting food chains. In this process, numbers of the food chain are involved where an organism can derive energy from numbers of other organisms.</vt:lpstr>
      <vt:lpstr>food web is a natural network of food chains. it interconnects at various trophic levels to form a number of feeding connections amongst different organisms of a community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Chain and Food Web</dc:title>
  <dc:creator>91848</dc:creator>
  <cp:lastModifiedBy>91848</cp:lastModifiedBy>
  <cp:revision>35</cp:revision>
  <dcterms:created xsi:type="dcterms:W3CDTF">2020-12-23T09:01:00Z</dcterms:created>
  <dcterms:modified xsi:type="dcterms:W3CDTF">2020-12-23T09:25:35Z</dcterms:modified>
</cp:coreProperties>
</file>